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437" r:id="rId3"/>
    <p:sldId id="524" r:id="rId4"/>
    <p:sldId id="459" r:id="rId5"/>
    <p:sldId id="465" r:id="rId6"/>
    <p:sldId id="464" r:id="rId7"/>
    <p:sldId id="466" r:id="rId8"/>
    <p:sldId id="506" r:id="rId9"/>
    <p:sldId id="508" r:id="rId10"/>
    <p:sldId id="505" r:id="rId11"/>
    <p:sldId id="507" r:id="rId12"/>
    <p:sldId id="509" r:id="rId13"/>
    <p:sldId id="512" r:id="rId14"/>
    <p:sldId id="510" r:id="rId15"/>
    <p:sldId id="511" r:id="rId16"/>
    <p:sldId id="463" r:id="rId17"/>
    <p:sldId id="461" r:id="rId18"/>
    <p:sldId id="462" r:id="rId19"/>
    <p:sldId id="470" r:id="rId20"/>
    <p:sldId id="471" r:id="rId21"/>
    <p:sldId id="475" r:id="rId22"/>
    <p:sldId id="473" r:id="rId23"/>
    <p:sldId id="488" r:id="rId24"/>
    <p:sldId id="489" r:id="rId25"/>
    <p:sldId id="518" r:id="rId26"/>
    <p:sldId id="516" r:id="rId27"/>
    <p:sldId id="491" r:id="rId28"/>
    <p:sldId id="492" r:id="rId29"/>
    <p:sldId id="513" r:id="rId30"/>
    <p:sldId id="514" r:id="rId31"/>
    <p:sldId id="493" r:id="rId32"/>
    <p:sldId id="494" r:id="rId33"/>
    <p:sldId id="495" r:id="rId34"/>
    <p:sldId id="496" r:id="rId35"/>
    <p:sldId id="497" r:id="rId36"/>
    <p:sldId id="498" r:id="rId37"/>
    <p:sldId id="499" r:id="rId38"/>
    <p:sldId id="500" r:id="rId39"/>
    <p:sldId id="501" r:id="rId40"/>
    <p:sldId id="502" r:id="rId41"/>
    <p:sldId id="503" r:id="rId42"/>
    <p:sldId id="504" r:id="rId43"/>
    <p:sldId id="522" r:id="rId44"/>
    <p:sldId id="479" r:id="rId45"/>
    <p:sldId id="452" r:id="rId46"/>
    <p:sldId id="457" r:id="rId47"/>
    <p:sldId id="454" r:id="rId48"/>
    <p:sldId id="523" r:id="rId49"/>
    <p:sldId id="490" r:id="rId50"/>
    <p:sldId id="474" r:id="rId51"/>
    <p:sldId id="476" r:id="rId52"/>
    <p:sldId id="477" r:id="rId53"/>
    <p:sldId id="478" r:id="rId54"/>
    <p:sldId id="480" r:id="rId55"/>
    <p:sldId id="481" r:id="rId56"/>
    <p:sldId id="482" r:id="rId57"/>
    <p:sldId id="483" r:id="rId58"/>
    <p:sldId id="484" r:id="rId59"/>
    <p:sldId id="485" r:id="rId60"/>
    <p:sldId id="486" r:id="rId61"/>
    <p:sldId id="515" r:id="rId62"/>
    <p:sldId id="517" r:id="rId63"/>
    <p:sldId id="519" r:id="rId64"/>
    <p:sldId id="520" r:id="rId65"/>
    <p:sldId id="521" r:id="rId66"/>
  </p:sldIdLst>
  <p:sldSz cx="9144000" cy="6858000" type="screen4x3"/>
  <p:notesSz cx="7315200" cy="9601200"/>
  <p:embeddedFontLst>
    <p:embeddedFont>
      <p:font typeface="ＭＳ Ｐゴシック" panose="020B0600070205080204" pitchFamily="34" charset="-128"/>
      <p:regular r:id="rId69"/>
    </p:embeddedFont>
    <p:embeddedFont>
      <p:font typeface="DejaVu Sans" panose="020B0603030804020204" pitchFamily="34" charset="0"/>
      <p:regular r:id="rId70"/>
      <p:bold r:id="rId71"/>
      <p:italic r:id="rId72"/>
      <p:boldItalic r:id="rId73"/>
    </p:embeddedFont>
    <p:embeddedFont>
      <p:font typeface="Times" panose="02020603050405020304" pitchFamily="18" charset="0"/>
      <p:regular r:id="rId74"/>
      <p:bold r:id="rId75"/>
      <p:italic r:id="rId76"/>
      <p:boldItalic r:id="rId77"/>
    </p:embeddedFont>
  </p:embeddedFontLst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DejaVu Sans" panose="020B06030308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9B12"/>
    <a:srgbClr val="FFFF00"/>
    <a:srgbClr val="FF3300"/>
    <a:srgbClr val="996633"/>
    <a:srgbClr val="003D7D"/>
    <a:srgbClr val="827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9" autoAdjust="0"/>
    <p:restoredTop sz="94773" autoAdjust="0"/>
  </p:normalViewPr>
  <p:slideViewPr>
    <p:cSldViewPr showGuides="1">
      <p:cViewPr varScale="1">
        <p:scale>
          <a:sx n="186" d="100"/>
          <a:sy n="186" d="100"/>
        </p:scale>
        <p:origin x="2448" y="13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2C9413-62A7-1416-605F-0F9CC76C27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ED39F8-C66A-94B3-1083-D9A6F4D116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1pPr>
          </a:lstStyle>
          <a:p>
            <a:pPr>
              <a:defRPr/>
            </a:pPr>
            <a:fld id="{2B8A0DAA-FC59-48F1-A1A4-DCB7B8AEAC39}" type="datetimeFigureOut">
              <a:rPr lang="en-US"/>
              <a:pPr>
                <a:defRPr/>
              </a:pPr>
              <a:t>4/6/2024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527BF-A7E3-9CF9-D64C-558D9E171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DFAC5-5CDF-D5C1-3413-2C57132C2A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A2742D9-06A1-46CA-88E9-632224D24C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6900BF83-D19E-A8F7-A524-F2FE866B2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3CAEC4A9-9554-F717-DE68-0F5588557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261F6EB2-C058-427B-F8A1-7B004EE4D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D58427F0-B195-E577-12AB-330E8A43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833FF256-7BCB-279B-BE36-533123A02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id="{FD34E203-D49A-E0E1-E000-9A57CBFBC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056" name="Rectangle 7">
            <a:extLst>
              <a:ext uri="{FF2B5EF4-FFF2-40B4-BE49-F238E27FC236}">
                <a16:creationId xmlns:a16="http://schemas.microsoft.com/office/drawing/2014/main" id="{E9290BC6-B34A-7CE3-0370-8C13F5D6A0B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5035213" y="-12385675"/>
            <a:ext cx="17476788" cy="131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7E7BBDDE-F4CE-6AFB-2D09-1A685926FD1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59300"/>
            <a:ext cx="5840412" cy="431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2F96166E-2A74-D93C-8E47-2D6531F07D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336A89C-CD09-685D-C89A-7E11DEE31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42000" cy="4313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C09B1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61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9B1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74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6350"/>
            <a:ext cx="2054225" cy="6122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350"/>
            <a:ext cx="6011863" cy="6122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794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"/>
            <a:ext cx="6197600" cy="1339850"/>
          </a:xfrm>
        </p:spPr>
        <p:txBody>
          <a:bodyPr/>
          <a:lstStyle>
            <a:lvl1pPr>
              <a:defRPr sz="3200">
                <a:solidFill>
                  <a:srgbClr val="C09B1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28688" y="1714488"/>
            <a:ext cx="7572402" cy="45005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990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350"/>
            <a:ext cx="8218488" cy="612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278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"/>
            <a:ext cx="6197600" cy="1339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4963"/>
            <a:ext cx="403225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3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9B1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 typeface="Wingdings" pitchFamily="2" charset="2"/>
              <a:buChar char="§"/>
              <a:defRPr sz="1800">
                <a:latin typeface="+mj-lt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07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06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9B1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9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C09B1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9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9B1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3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75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C09B1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59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60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D912FB-110D-C3D6-DE53-E19D807BF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7003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D4E3C01E-7A78-AAAE-B488-286756474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350"/>
            <a:ext cx="61976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3B3D19B-9CBF-8589-32F9-4592A754E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B51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B515"/>
          </a:solidFill>
          <a:latin typeface="Arial" charset="0"/>
          <a:ea typeface="DejaVu Sans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B515"/>
          </a:solidFill>
          <a:latin typeface="Arial" charset="0"/>
          <a:ea typeface="DejaVu Sans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B515"/>
          </a:solidFill>
          <a:latin typeface="Arial" charset="0"/>
          <a:ea typeface="DejaVu Sans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B515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B515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B515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B515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B515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8.bin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1.wmf"/><Relationship Id="rId14" Type="http://schemas.openxmlformats.org/officeDocument/2006/relationships/oleObject" Target="../embeddings/oleObject1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27.wmf"/><Relationship Id="rId7" Type="http://schemas.openxmlformats.org/officeDocument/2006/relationships/image" Target="../media/image29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6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gif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gif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76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gif"/><Relationship Id="rId4" Type="http://schemas.openxmlformats.org/officeDocument/2006/relationships/image" Target="../media/image7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8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image" Target="../media/image12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13.wmf"/><Relationship Id="rId7" Type="http://schemas.openxmlformats.org/officeDocument/2006/relationships/image" Target="../media/image15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E68B9343-AA4D-1A19-4FB6-E659DAFE0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676400"/>
            <a:ext cx="827722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ts val="2000"/>
              </a:spcBef>
              <a:buClrTx/>
              <a:buFont typeface="Times New Roman" panose="02020603050405020304" pitchFamily="18" charset="0"/>
              <a:buNone/>
            </a:pPr>
            <a:r>
              <a:rPr lang="en-GB" altLang="en-US" sz="3600">
                <a:solidFill>
                  <a:srgbClr val="C09B12"/>
                </a:solidFill>
              </a:rPr>
              <a:t>Colpex </a:t>
            </a:r>
          </a:p>
          <a:p>
            <a:pPr algn="ctr" eaLnBrk="1" hangingPunct="1">
              <a:spcBef>
                <a:spcPts val="2000"/>
              </a:spcBef>
              <a:buClrTx/>
              <a:buFont typeface="Times New Roman" panose="02020603050405020304" pitchFamily="18" charset="0"/>
              <a:buNone/>
            </a:pPr>
            <a:r>
              <a:rPr lang="en-GB" altLang="en-US" sz="3600">
                <a:solidFill>
                  <a:srgbClr val="C09B12"/>
                </a:solidFill>
              </a:rPr>
              <a:t>The Cold Pooling Experiment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2AB03DB9-AF9E-902C-E4A9-4C28520B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9163"/>
            <a:ext cx="3132138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F5C8C474-2029-DD70-93FA-39FC8A954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570288"/>
            <a:ext cx="70564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en-GB" altLang="en-US" sz="2800">
                <a:solidFill>
                  <a:srgbClr val="003D7D"/>
                </a:solidFill>
              </a:rPr>
              <a:t>Prof. Peter Clark</a:t>
            </a:r>
          </a:p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en-GB" altLang="en-US" sz="2800">
                <a:solidFill>
                  <a:srgbClr val="003D7D"/>
                </a:solidFill>
              </a:rPr>
              <a:t>Mathematics / CCE</a:t>
            </a:r>
          </a:p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endParaRPr lang="en-GB" altLang="en-US" sz="1800">
              <a:solidFill>
                <a:srgbClr val="003D7D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F5024BE-8D7C-D5EF-B626-CA87F292F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 Surface Energy Budgets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EBC16DF-47AA-3A78-4FB7-A77987E74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3538538" cy="671512"/>
          </a:xfrm>
        </p:spPr>
        <p:txBody>
          <a:bodyPr/>
          <a:lstStyle/>
          <a:p>
            <a:pPr>
              <a:buFont typeface="Times New Roman" panose="02020603050405020304" pitchFamily="18" charset="0"/>
              <a:buNone/>
            </a:pPr>
            <a:r>
              <a:rPr lang="en-GB" altLang="en-US"/>
              <a:t>‘Surface’ energy budget</a:t>
            </a:r>
          </a:p>
        </p:txBody>
      </p:sp>
      <p:grpSp>
        <p:nvGrpSpPr>
          <p:cNvPr id="14340" name="Group 5">
            <a:extLst>
              <a:ext uri="{FF2B5EF4-FFF2-40B4-BE49-F238E27FC236}">
                <a16:creationId xmlns:a16="http://schemas.microsoft.com/office/drawing/2014/main" id="{6BBBF67C-D055-CC65-B3CD-F463B6DA7C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625" y="1700213"/>
            <a:ext cx="671513" cy="671512"/>
            <a:chOff x="1296" y="191"/>
            <a:chExt cx="528" cy="529"/>
          </a:xfrm>
        </p:grpSpPr>
        <p:sp>
          <p:nvSpPr>
            <p:cNvPr id="14366" name="Oval 6">
              <a:extLst>
                <a:ext uri="{FF2B5EF4-FFF2-40B4-BE49-F238E27FC236}">
                  <a16:creationId xmlns:a16="http://schemas.microsoft.com/office/drawing/2014/main" id="{F96701F9-3E67-EECC-ECB0-912C631702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40" y="336"/>
              <a:ext cx="240" cy="2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14367" name="Line 7">
              <a:extLst>
                <a:ext uri="{FF2B5EF4-FFF2-40B4-BE49-F238E27FC236}">
                  <a16:creationId xmlns:a16="http://schemas.microsoft.com/office/drawing/2014/main" id="{02C0579F-9657-C0B8-B257-B957FE5E09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64" y="57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68" name="Line 8">
              <a:extLst>
                <a:ext uri="{FF2B5EF4-FFF2-40B4-BE49-F238E27FC236}">
                  <a16:creationId xmlns:a16="http://schemas.microsoft.com/office/drawing/2014/main" id="{EF2894DE-6EE6-E207-9424-711985EBAB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63" y="191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69" name="Line 9">
              <a:extLst>
                <a:ext uri="{FF2B5EF4-FFF2-40B4-BE49-F238E27FC236}">
                  <a16:creationId xmlns:a16="http://schemas.microsoft.com/office/drawing/2014/main" id="{5F48E89C-C769-1F2A-BC61-295963B6174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1751" y="388"/>
              <a:ext cx="1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70" name="Line 10">
              <a:extLst>
                <a:ext uri="{FF2B5EF4-FFF2-40B4-BE49-F238E27FC236}">
                  <a16:creationId xmlns:a16="http://schemas.microsoft.com/office/drawing/2014/main" id="{9D42CE39-E6E3-0C34-8A5E-CCA576B80E3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1367" y="389"/>
              <a:ext cx="1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71" name="Line 11">
              <a:extLst>
                <a:ext uri="{FF2B5EF4-FFF2-40B4-BE49-F238E27FC236}">
                  <a16:creationId xmlns:a16="http://schemas.microsoft.com/office/drawing/2014/main" id="{52084CDA-BC31-399B-B4BB-ADC1EC198D7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8065964">
              <a:off x="1422" y="524"/>
              <a:ext cx="1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72" name="Line 12">
              <a:extLst>
                <a:ext uri="{FF2B5EF4-FFF2-40B4-BE49-F238E27FC236}">
                  <a16:creationId xmlns:a16="http://schemas.microsoft.com/office/drawing/2014/main" id="{B681894C-9FD3-F121-7C0C-6031DB6198D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8065964">
              <a:off x="1703" y="257"/>
              <a:ext cx="1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73" name="Line 13">
              <a:extLst>
                <a:ext uri="{FF2B5EF4-FFF2-40B4-BE49-F238E27FC236}">
                  <a16:creationId xmlns:a16="http://schemas.microsoft.com/office/drawing/2014/main" id="{BDED4ABA-308B-CFB9-FF79-8A9D307866E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811692">
              <a:off x="1696" y="519"/>
              <a:ext cx="1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74" name="Line 14">
              <a:extLst>
                <a:ext uri="{FF2B5EF4-FFF2-40B4-BE49-F238E27FC236}">
                  <a16:creationId xmlns:a16="http://schemas.microsoft.com/office/drawing/2014/main" id="{C9F8B4C8-CC53-8357-27B8-8E9D29EF4A2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811692">
              <a:off x="1415" y="250"/>
              <a:ext cx="1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341" name="Line 15">
            <a:extLst>
              <a:ext uri="{FF2B5EF4-FFF2-40B4-BE49-F238E27FC236}">
                <a16:creationId xmlns:a16="http://schemas.microsoft.com/office/drawing/2014/main" id="{562CEEA6-887E-C458-0A71-1B23B17C85F1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356100" y="5373688"/>
            <a:ext cx="38004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2" name="AutoShape 16">
            <a:extLst>
              <a:ext uri="{FF2B5EF4-FFF2-40B4-BE49-F238E27FC236}">
                <a16:creationId xmlns:a16="http://schemas.microsoft.com/office/drawing/2014/main" id="{60A6D829-7EEB-0E98-B860-E4E8FD2FF6C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6248400" y="4437063"/>
            <a:ext cx="184150" cy="293687"/>
          </a:xfrm>
          <a:prstGeom prst="upArrow">
            <a:avLst>
              <a:gd name="adj1" fmla="val 50000"/>
              <a:gd name="adj2" fmla="val 39871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4343" name="AutoShape 17">
            <a:extLst>
              <a:ext uri="{FF2B5EF4-FFF2-40B4-BE49-F238E27FC236}">
                <a16:creationId xmlns:a16="http://schemas.microsoft.com/office/drawing/2014/main" id="{C57E0C7D-5DB2-2D6A-3742-013C76CFB2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943350"/>
            <a:ext cx="184150" cy="292100"/>
          </a:xfrm>
          <a:prstGeom prst="upArrow">
            <a:avLst>
              <a:gd name="adj1" fmla="val 50000"/>
              <a:gd name="adj2" fmla="val 39655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4344" name="AutoShape 18">
            <a:extLst>
              <a:ext uri="{FF2B5EF4-FFF2-40B4-BE49-F238E27FC236}">
                <a16:creationId xmlns:a16="http://schemas.microsoft.com/office/drawing/2014/main" id="{25DE070E-6820-F011-EE2B-AAAE14DBEF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24638" y="3940175"/>
            <a:ext cx="182562" cy="293688"/>
          </a:xfrm>
          <a:prstGeom prst="upArrow">
            <a:avLst>
              <a:gd name="adj1" fmla="val 50000"/>
              <a:gd name="adj2" fmla="val 40218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4345" name="Text Box 19">
            <a:extLst>
              <a:ext uri="{FF2B5EF4-FFF2-40B4-BE49-F238E27FC236}">
                <a16:creationId xmlns:a16="http://schemas.microsoft.com/office/drawing/2014/main" id="{79C1DDE7-8A31-A8DF-DB0B-D1C55CD9DBF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816600" y="3573463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>
                <a:latin typeface="Times New Roman" panose="02020603050405020304" pitchFamily="18" charset="0"/>
              </a:rPr>
              <a:t>H</a:t>
            </a:r>
            <a:endParaRPr lang="en-GB" altLang="en-US" sz="1600">
              <a:latin typeface="Times New Roman" panose="02020603050405020304" pitchFamily="18" charset="0"/>
            </a:endParaRPr>
          </a:p>
        </p:txBody>
      </p:sp>
      <p:sp>
        <p:nvSpPr>
          <p:cNvPr id="14346" name="Text Box 20">
            <a:extLst>
              <a:ext uri="{FF2B5EF4-FFF2-40B4-BE49-F238E27FC236}">
                <a16:creationId xmlns:a16="http://schemas.microsoft.com/office/drawing/2014/main" id="{9C77DABF-90E3-EEBA-8479-28F6B653D93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97638" y="3544888"/>
            <a:ext cx="461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>
                <a:latin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GB" altLang="en-US" sz="1800" b="1">
                <a:latin typeface="Times New Roman" panose="02020603050405020304" pitchFamily="18" charset="0"/>
              </a:rPr>
              <a:t>E</a:t>
            </a:r>
            <a:endParaRPr lang="en-GB" altLang="en-US" sz="1600">
              <a:latin typeface="Times New Roman" panose="02020603050405020304" pitchFamily="18" charset="0"/>
            </a:endParaRPr>
          </a:p>
        </p:txBody>
      </p:sp>
      <p:sp>
        <p:nvSpPr>
          <p:cNvPr id="14347" name="Text Box 21">
            <a:extLst>
              <a:ext uri="{FF2B5EF4-FFF2-40B4-BE49-F238E27FC236}">
                <a16:creationId xmlns:a16="http://schemas.microsoft.com/office/drawing/2014/main" id="{5FB311EE-C72A-A18D-C363-038AED8D74C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176963" y="47244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>
                <a:latin typeface="Times New Roman" panose="02020603050405020304" pitchFamily="18" charset="0"/>
              </a:rPr>
              <a:t>G</a:t>
            </a:r>
            <a:endParaRPr lang="en-GB" altLang="en-US" sz="1600">
              <a:latin typeface="Times New Roman" panose="02020603050405020304" pitchFamily="18" charset="0"/>
            </a:endParaRPr>
          </a:p>
        </p:txBody>
      </p:sp>
      <p:sp>
        <p:nvSpPr>
          <p:cNvPr id="14348" name="AutoShape 22">
            <a:extLst>
              <a:ext uri="{FF2B5EF4-FFF2-40B4-BE49-F238E27FC236}">
                <a16:creationId xmlns:a16="http://schemas.microsoft.com/office/drawing/2014/main" id="{7C308C5E-B192-DF42-2AA2-07B0CD7774C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10376947">
            <a:off x="4592638" y="2276475"/>
            <a:ext cx="731837" cy="487363"/>
          </a:xfrm>
          <a:prstGeom prst="cloudCallout">
            <a:avLst>
              <a:gd name="adj1" fmla="val -28699"/>
              <a:gd name="adj2" fmla="val 28213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9" name="Line 23">
            <a:extLst>
              <a:ext uri="{FF2B5EF4-FFF2-40B4-BE49-F238E27FC236}">
                <a16:creationId xmlns:a16="http://schemas.microsoft.com/office/drawing/2014/main" id="{E6605CEE-5715-2F6A-D2BA-0AE90C0AE9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0" y="4365625"/>
            <a:ext cx="417671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0" name="Freeform 24">
            <a:extLst>
              <a:ext uri="{FF2B5EF4-FFF2-40B4-BE49-F238E27FC236}">
                <a16:creationId xmlns:a16="http://schemas.microsoft.com/office/drawing/2014/main" id="{A9CA717B-22A8-F4B4-7C93-0487AB9CF174}"/>
              </a:ext>
            </a:extLst>
          </p:cNvPr>
          <p:cNvSpPr>
            <a:spLocks/>
          </p:cNvSpPr>
          <p:nvPr/>
        </p:nvSpPr>
        <p:spPr bwMode="auto">
          <a:xfrm>
            <a:off x="5484813" y="3357563"/>
            <a:ext cx="242887" cy="900112"/>
          </a:xfrm>
          <a:custGeom>
            <a:avLst/>
            <a:gdLst>
              <a:gd name="T0" fmla="*/ 2147483646 w 153"/>
              <a:gd name="T1" fmla="*/ 2147483646 h 567"/>
              <a:gd name="T2" fmla="*/ 2147483646 w 153"/>
              <a:gd name="T3" fmla="*/ 2147483646 h 567"/>
              <a:gd name="T4" fmla="*/ 2147483646 w 153"/>
              <a:gd name="T5" fmla="*/ 2147483646 h 567"/>
              <a:gd name="T6" fmla="*/ 2147483646 w 153"/>
              <a:gd name="T7" fmla="*/ 2147483646 h 567"/>
              <a:gd name="T8" fmla="*/ 2147483646 w 153"/>
              <a:gd name="T9" fmla="*/ 2147483646 h 567"/>
              <a:gd name="T10" fmla="*/ 2147483646 w 153"/>
              <a:gd name="T11" fmla="*/ 2147483646 h 567"/>
              <a:gd name="T12" fmla="*/ 2147483646 w 153"/>
              <a:gd name="T13" fmla="*/ 2147483646 h 567"/>
              <a:gd name="T14" fmla="*/ 2147483646 w 153"/>
              <a:gd name="T15" fmla="*/ 2147483646 h 567"/>
              <a:gd name="T16" fmla="*/ 2147483646 w 153"/>
              <a:gd name="T17" fmla="*/ 0 h 5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567"/>
              <a:gd name="T29" fmla="*/ 153 w 153"/>
              <a:gd name="T30" fmla="*/ 567 h 5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567">
                <a:moveTo>
                  <a:pt x="104" y="567"/>
                </a:moveTo>
                <a:cubicBezTo>
                  <a:pt x="88" y="561"/>
                  <a:pt x="0" y="549"/>
                  <a:pt x="8" y="528"/>
                </a:cubicBezTo>
                <a:cubicBezTo>
                  <a:pt x="16" y="507"/>
                  <a:pt x="151" y="465"/>
                  <a:pt x="152" y="441"/>
                </a:cubicBezTo>
                <a:cubicBezTo>
                  <a:pt x="153" y="417"/>
                  <a:pt x="12" y="401"/>
                  <a:pt x="12" y="381"/>
                </a:cubicBezTo>
                <a:cubicBezTo>
                  <a:pt x="12" y="361"/>
                  <a:pt x="149" y="344"/>
                  <a:pt x="149" y="321"/>
                </a:cubicBezTo>
                <a:cubicBezTo>
                  <a:pt x="149" y="298"/>
                  <a:pt x="12" y="266"/>
                  <a:pt x="12" y="245"/>
                </a:cubicBezTo>
                <a:cubicBezTo>
                  <a:pt x="12" y="224"/>
                  <a:pt x="139" y="215"/>
                  <a:pt x="146" y="192"/>
                </a:cubicBezTo>
                <a:cubicBezTo>
                  <a:pt x="153" y="169"/>
                  <a:pt x="73" y="141"/>
                  <a:pt x="57" y="109"/>
                </a:cubicBezTo>
                <a:cubicBezTo>
                  <a:pt x="41" y="77"/>
                  <a:pt x="51" y="23"/>
                  <a:pt x="50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1" name="Freeform 25">
            <a:extLst>
              <a:ext uri="{FF2B5EF4-FFF2-40B4-BE49-F238E27FC236}">
                <a16:creationId xmlns:a16="http://schemas.microsoft.com/office/drawing/2014/main" id="{172E9718-74C0-5576-9233-D3AD1D0D0197}"/>
              </a:ext>
            </a:extLst>
          </p:cNvPr>
          <p:cNvSpPr>
            <a:spLocks/>
          </p:cNvSpPr>
          <p:nvPr/>
        </p:nvSpPr>
        <p:spPr bwMode="auto">
          <a:xfrm rot="-9026828">
            <a:off x="7905750" y="2924175"/>
            <a:ext cx="242888" cy="900113"/>
          </a:xfrm>
          <a:custGeom>
            <a:avLst/>
            <a:gdLst>
              <a:gd name="T0" fmla="*/ 2147483646 w 153"/>
              <a:gd name="T1" fmla="*/ 2147483646 h 567"/>
              <a:gd name="T2" fmla="*/ 2147483646 w 153"/>
              <a:gd name="T3" fmla="*/ 2147483646 h 567"/>
              <a:gd name="T4" fmla="*/ 2147483646 w 153"/>
              <a:gd name="T5" fmla="*/ 2147483646 h 567"/>
              <a:gd name="T6" fmla="*/ 2147483646 w 153"/>
              <a:gd name="T7" fmla="*/ 2147483646 h 567"/>
              <a:gd name="T8" fmla="*/ 2147483646 w 153"/>
              <a:gd name="T9" fmla="*/ 2147483646 h 567"/>
              <a:gd name="T10" fmla="*/ 2147483646 w 153"/>
              <a:gd name="T11" fmla="*/ 2147483646 h 567"/>
              <a:gd name="T12" fmla="*/ 2147483646 w 153"/>
              <a:gd name="T13" fmla="*/ 2147483646 h 567"/>
              <a:gd name="T14" fmla="*/ 2147483646 w 153"/>
              <a:gd name="T15" fmla="*/ 2147483646 h 567"/>
              <a:gd name="T16" fmla="*/ 2147483646 w 153"/>
              <a:gd name="T17" fmla="*/ 0 h 5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567"/>
              <a:gd name="T29" fmla="*/ 153 w 153"/>
              <a:gd name="T30" fmla="*/ 567 h 5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567">
                <a:moveTo>
                  <a:pt x="104" y="567"/>
                </a:moveTo>
                <a:cubicBezTo>
                  <a:pt x="88" y="561"/>
                  <a:pt x="0" y="549"/>
                  <a:pt x="8" y="528"/>
                </a:cubicBezTo>
                <a:cubicBezTo>
                  <a:pt x="16" y="507"/>
                  <a:pt x="151" y="465"/>
                  <a:pt x="152" y="441"/>
                </a:cubicBezTo>
                <a:cubicBezTo>
                  <a:pt x="153" y="417"/>
                  <a:pt x="12" y="401"/>
                  <a:pt x="12" y="381"/>
                </a:cubicBezTo>
                <a:cubicBezTo>
                  <a:pt x="12" y="361"/>
                  <a:pt x="149" y="344"/>
                  <a:pt x="149" y="321"/>
                </a:cubicBezTo>
                <a:cubicBezTo>
                  <a:pt x="149" y="298"/>
                  <a:pt x="12" y="266"/>
                  <a:pt x="12" y="245"/>
                </a:cubicBezTo>
                <a:cubicBezTo>
                  <a:pt x="12" y="224"/>
                  <a:pt x="139" y="215"/>
                  <a:pt x="146" y="192"/>
                </a:cubicBezTo>
                <a:cubicBezTo>
                  <a:pt x="153" y="169"/>
                  <a:pt x="73" y="141"/>
                  <a:pt x="57" y="109"/>
                </a:cubicBezTo>
                <a:cubicBezTo>
                  <a:pt x="41" y="77"/>
                  <a:pt x="51" y="23"/>
                  <a:pt x="5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2" name="Text Box 26">
            <a:extLst>
              <a:ext uri="{FF2B5EF4-FFF2-40B4-BE49-F238E27FC236}">
                <a16:creationId xmlns:a16="http://schemas.microsoft.com/office/drawing/2014/main" id="{8AF6B90F-57E0-27CC-2690-0BA3CEE8F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0" y="2998788"/>
            <a:ext cx="1006475" cy="376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  <a:latin typeface="Times New Roman" panose="02020603050405020304" pitchFamily="18" charset="0"/>
              </a:rPr>
              <a:t>LW_out</a:t>
            </a:r>
          </a:p>
        </p:txBody>
      </p:sp>
      <p:sp>
        <p:nvSpPr>
          <p:cNvPr id="14353" name="Freeform 27">
            <a:extLst>
              <a:ext uri="{FF2B5EF4-FFF2-40B4-BE49-F238E27FC236}">
                <a16:creationId xmlns:a16="http://schemas.microsoft.com/office/drawing/2014/main" id="{5F945325-D98F-16C6-A8D8-F101EB808D3B}"/>
              </a:ext>
            </a:extLst>
          </p:cNvPr>
          <p:cNvSpPr>
            <a:spLocks/>
          </p:cNvSpPr>
          <p:nvPr/>
        </p:nvSpPr>
        <p:spPr bwMode="auto">
          <a:xfrm flipV="1">
            <a:off x="4735513" y="2924175"/>
            <a:ext cx="242887" cy="900113"/>
          </a:xfrm>
          <a:custGeom>
            <a:avLst/>
            <a:gdLst>
              <a:gd name="T0" fmla="*/ 2147483646 w 153"/>
              <a:gd name="T1" fmla="*/ 2147483646 h 567"/>
              <a:gd name="T2" fmla="*/ 2147483646 w 153"/>
              <a:gd name="T3" fmla="*/ 2147483646 h 567"/>
              <a:gd name="T4" fmla="*/ 2147483646 w 153"/>
              <a:gd name="T5" fmla="*/ 2147483646 h 567"/>
              <a:gd name="T6" fmla="*/ 2147483646 w 153"/>
              <a:gd name="T7" fmla="*/ 2147483646 h 567"/>
              <a:gd name="T8" fmla="*/ 2147483646 w 153"/>
              <a:gd name="T9" fmla="*/ 2147483646 h 567"/>
              <a:gd name="T10" fmla="*/ 2147483646 w 153"/>
              <a:gd name="T11" fmla="*/ 2147483646 h 567"/>
              <a:gd name="T12" fmla="*/ 2147483646 w 153"/>
              <a:gd name="T13" fmla="*/ 2147483646 h 567"/>
              <a:gd name="T14" fmla="*/ 2147483646 w 153"/>
              <a:gd name="T15" fmla="*/ 2147483646 h 567"/>
              <a:gd name="T16" fmla="*/ 2147483646 w 153"/>
              <a:gd name="T17" fmla="*/ 0 h 5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567"/>
              <a:gd name="T29" fmla="*/ 153 w 153"/>
              <a:gd name="T30" fmla="*/ 567 h 5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567">
                <a:moveTo>
                  <a:pt x="104" y="567"/>
                </a:moveTo>
                <a:cubicBezTo>
                  <a:pt x="88" y="561"/>
                  <a:pt x="0" y="549"/>
                  <a:pt x="8" y="528"/>
                </a:cubicBezTo>
                <a:cubicBezTo>
                  <a:pt x="16" y="507"/>
                  <a:pt x="151" y="465"/>
                  <a:pt x="152" y="441"/>
                </a:cubicBezTo>
                <a:cubicBezTo>
                  <a:pt x="153" y="417"/>
                  <a:pt x="12" y="401"/>
                  <a:pt x="12" y="381"/>
                </a:cubicBezTo>
                <a:cubicBezTo>
                  <a:pt x="12" y="361"/>
                  <a:pt x="149" y="344"/>
                  <a:pt x="149" y="321"/>
                </a:cubicBezTo>
                <a:cubicBezTo>
                  <a:pt x="149" y="298"/>
                  <a:pt x="12" y="266"/>
                  <a:pt x="12" y="245"/>
                </a:cubicBezTo>
                <a:cubicBezTo>
                  <a:pt x="12" y="224"/>
                  <a:pt x="139" y="215"/>
                  <a:pt x="146" y="192"/>
                </a:cubicBezTo>
                <a:cubicBezTo>
                  <a:pt x="153" y="169"/>
                  <a:pt x="73" y="141"/>
                  <a:pt x="57" y="109"/>
                </a:cubicBezTo>
                <a:cubicBezTo>
                  <a:pt x="41" y="77"/>
                  <a:pt x="51" y="23"/>
                  <a:pt x="50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4" name="Text Box 28">
            <a:extLst>
              <a:ext uri="{FF2B5EF4-FFF2-40B4-BE49-F238E27FC236}">
                <a16:creationId xmlns:a16="http://schemas.microsoft.com/office/drawing/2014/main" id="{BFAE4F64-38E0-3428-28F4-58D262D5A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3862388"/>
            <a:ext cx="879475" cy="376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  <a:latin typeface="Times New Roman" panose="02020603050405020304" pitchFamily="18" charset="0"/>
              </a:rPr>
              <a:t>LW_in</a:t>
            </a:r>
          </a:p>
        </p:txBody>
      </p:sp>
      <p:sp>
        <p:nvSpPr>
          <p:cNvPr id="14355" name="Text Box 29">
            <a:extLst>
              <a:ext uri="{FF2B5EF4-FFF2-40B4-BE49-F238E27FC236}">
                <a16:creationId xmlns:a16="http://schemas.microsoft.com/office/drawing/2014/main" id="{682B0DAD-2754-C587-5C59-D918D8776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488" y="4006850"/>
            <a:ext cx="854075" cy="37623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  <a:latin typeface="Times New Roman" panose="02020603050405020304" pitchFamily="18" charset="0"/>
              </a:rPr>
              <a:t>SW_in</a:t>
            </a:r>
          </a:p>
        </p:txBody>
      </p:sp>
      <p:sp>
        <p:nvSpPr>
          <p:cNvPr id="14356" name="Freeform 30">
            <a:extLst>
              <a:ext uri="{FF2B5EF4-FFF2-40B4-BE49-F238E27FC236}">
                <a16:creationId xmlns:a16="http://schemas.microsoft.com/office/drawing/2014/main" id="{21B962E4-D900-67A2-803B-8F291481A135}"/>
              </a:ext>
            </a:extLst>
          </p:cNvPr>
          <p:cNvSpPr>
            <a:spLocks/>
          </p:cNvSpPr>
          <p:nvPr/>
        </p:nvSpPr>
        <p:spPr bwMode="auto">
          <a:xfrm rot="9026828" flipV="1">
            <a:off x="7185025" y="2997200"/>
            <a:ext cx="242888" cy="900113"/>
          </a:xfrm>
          <a:custGeom>
            <a:avLst/>
            <a:gdLst>
              <a:gd name="T0" fmla="*/ 2147483646 w 153"/>
              <a:gd name="T1" fmla="*/ 2147483646 h 567"/>
              <a:gd name="T2" fmla="*/ 2147483646 w 153"/>
              <a:gd name="T3" fmla="*/ 2147483646 h 567"/>
              <a:gd name="T4" fmla="*/ 2147483646 w 153"/>
              <a:gd name="T5" fmla="*/ 2147483646 h 567"/>
              <a:gd name="T6" fmla="*/ 2147483646 w 153"/>
              <a:gd name="T7" fmla="*/ 2147483646 h 567"/>
              <a:gd name="T8" fmla="*/ 2147483646 w 153"/>
              <a:gd name="T9" fmla="*/ 2147483646 h 567"/>
              <a:gd name="T10" fmla="*/ 2147483646 w 153"/>
              <a:gd name="T11" fmla="*/ 2147483646 h 567"/>
              <a:gd name="T12" fmla="*/ 2147483646 w 153"/>
              <a:gd name="T13" fmla="*/ 2147483646 h 567"/>
              <a:gd name="T14" fmla="*/ 2147483646 w 153"/>
              <a:gd name="T15" fmla="*/ 2147483646 h 567"/>
              <a:gd name="T16" fmla="*/ 2147483646 w 153"/>
              <a:gd name="T17" fmla="*/ 0 h 5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567"/>
              <a:gd name="T29" fmla="*/ 153 w 153"/>
              <a:gd name="T30" fmla="*/ 567 h 5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567">
                <a:moveTo>
                  <a:pt x="104" y="567"/>
                </a:moveTo>
                <a:cubicBezTo>
                  <a:pt x="88" y="561"/>
                  <a:pt x="0" y="549"/>
                  <a:pt x="8" y="528"/>
                </a:cubicBezTo>
                <a:cubicBezTo>
                  <a:pt x="16" y="507"/>
                  <a:pt x="151" y="465"/>
                  <a:pt x="152" y="441"/>
                </a:cubicBezTo>
                <a:cubicBezTo>
                  <a:pt x="153" y="417"/>
                  <a:pt x="12" y="401"/>
                  <a:pt x="12" y="381"/>
                </a:cubicBezTo>
                <a:cubicBezTo>
                  <a:pt x="12" y="361"/>
                  <a:pt x="149" y="344"/>
                  <a:pt x="149" y="321"/>
                </a:cubicBezTo>
                <a:cubicBezTo>
                  <a:pt x="149" y="298"/>
                  <a:pt x="12" y="266"/>
                  <a:pt x="12" y="245"/>
                </a:cubicBezTo>
                <a:cubicBezTo>
                  <a:pt x="12" y="224"/>
                  <a:pt x="139" y="215"/>
                  <a:pt x="146" y="192"/>
                </a:cubicBezTo>
                <a:cubicBezTo>
                  <a:pt x="153" y="169"/>
                  <a:pt x="73" y="141"/>
                  <a:pt x="57" y="109"/>
                </a:cubicBezTo>
                <a:cubicBezTo>
                  <a:pt x="41" y="77"/>
                  <a:pt x="51" y="23"/>
                  <a:pt x="50" y="0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7" name="Text Box 31">
            <a:extLst>
              <a:ext uri="{FF2B5EF4-FFF2-40B4-BE49-F238E27FC236}">
                <a16:creationId xmlns:a16="http://schemas.microsoft.com/office/drawing/2014/main" id="{A2527290-D246-32A6-BF8F-2F4A1490A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763" y="2566988"/>
            <a:ext cx="981075" cy="37623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  <a:latin typeface="Times New Roman" panose="02020603050405020304" pitchFamily="18" charset="0"/>
              </a:rPr>
              <a:t>SW_out</a:t>
            </a:r>
          </a:p>
        </p:txBody>
      </p:sp>
      <p:sp>
        <p:nvSpPr>
          <p:cNvPr id="14358" name="Text Box 32">
            <a:extLst>
              <a:ext uri="{FF2B5EF4-FFF2-40B4-BE49-F238E27FC236}">
                <a16:creationId xmlns:a16="http://schemas.microsoft.com/office/drawing/2014/main" id="{E6062DA6-68E1-03DB-AC44-4B61B3213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00" y="5516563"/>
            <a:ext cx="3454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  <a:latin typeface="Times New Roman" panose="02020603050405020304" pitchFamily="18" charset="0"/>
              </a:rPr>
              <a:t>H</a:t>
            </a:r>
            <a:r>
              <a:rPr lang="en-GB" altLang="en-US" sz="1800">
                <a:solidFill>
                  <a:schemeClr val="tx1"/>
                </a:solidFill>
              </a:rPr>
              <a:t>=Turbulent ‘sensible’ heat flux.</a:t>
            </a:r>
          </a:p>
        </p:txBody>
      </p:sp>
      <p:sp>
        <p:nvSpPr>
          <p:cNvPr id="14359" name="Text Box 33">
            <a:extLst>
              <a:ext uri="{FF2B5EF4-FFF2-40B4-BE49-F238E27FC236}">
                <a16:creationId xmlns:a16="http://schemas.microsoft.com/office/drawing/2014/main" id="{C243C1C4-2209-77F6-86D1-EEA3594768E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664075" y="5805488"/>
            <a:ext cx="3271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>
                <a:latin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GB" altLang="en-US" sz="1800" b="1">
                <a:latin typeface="Times New Roman" panose="02020603050405020304" pitchFamily="18" charset="0"/>
              </a:rPr>
              <a:t>E=</a:t>
            </a:r>
            <a:r>
              <a:rPr lang="en-GB" altLang="en-US" sz="1800"/>
              <a:t>Turbulent ‘latent’ heat flux.</a:t>
            </a:r>
            <a:endParaRPr lang="en-GB" altLang="en-US" sz="1600">
              <a:latin typeface="Times New Roman" panose="02020603050405020304" pitchFamily="18" charset="0"/>
            </a:endParaRPr>
          </a:p>
        </p:txBody>
      </p:sp>
      <p:sp>
        <p:nvSpPr>
          <p:cNvPr id="14360" name="Text Box 34">
            <a:extLst>
              <a:ext uri="{FF2B5EF4-FFF2-40B4-BE49-F238E27FC236}">
                <a16:creationId xmlns:a16="http://schemas.microsoft.com/office/drawing/2014/main" id="{BD68EF6F-DFC5-9B21-C65D-7C65FFFCA22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757738" y="6165850"/>
            <a:ext cx="2282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>
                <a:latin typeface="Times New Roman" panose="02020603050405020304" pitchFamily="18" charset="0"/>
              </a:rPr>
              <a:t>G=</a:t>
            </a:r>
            <a:r>
              <a:rPr lang="en-GB" altLang="en-US" sz="1800"/>
              <a:t>‘Ground’ heat flux</a:t>
            </a:r>
            <a:endParaRPr lang="en-GB" altLang="en-US" sz="1600">
              <a:latin typeface="Times New Roman" panose="02020603050405020304" pitchFamily="18" charset="0"/>
            </a:endParaRPr>
          </a:p>
        </p:txBody>
      </p:sp>
      <p:sp>
        <p:nvSpPr>
          <p:cNvPr id="14361" name="Text Box 35">
            <a:extLst>
              <a:ext uri="{FF2B5EF4-FFF2-40B4-BE49-F238E27FC236}">
                <a16:creationId xmlns:a16="http://schemas.microsoft.com/office/drawing/2014/main" id="{7D7C7B92-5FAD-13F0-8D89-6D80DB329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5176838"/>
            <a:ext cx="97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Surface</a:t>
            </a:r>
          </a:p>
        </p:txBody>
      </p:sp>
      <p:sp>
        <p:nvSpPr>
          <p:cNvPr id="14362" name="Text Box 36">
            <a:extLst>
              <a:ext uri="{FF2B5EF4-FFF2-40B4-BE49-F238E27FC236}">
                <a16:creationId xmlns:a16="http://schemas.microsoft.com/office/drawing/2014/main" id="{B62DAF90-2F41-A60D-EE7E-069F265FFD1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0" y="2565400"/>
            <a:ext cx="4383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>
                <a:latin typeface="Times New Roman" panose="02020603050405020304" pitchFamily="18" charset="0"/>
                <a:sym typeface="Symbol" panose="05050102010706020507" pitchFamily="18" charset="2"/>
              </a:rPr>
              <a:t>LW_out-LW_in+H+</a:t>
            </a:r>
            <a:r>
              <a:rPr lang="en-GB" altLang="en-US" sz="1800" b="1">
                <a:latin typeface="Times New Roman" panose="02020603050405020304" pitchFamily="18" charset="0"/>
              </a:rPr>
              <a:t>E-G=SW_in-SW_out</a:t>
            </a:r>
            <a:endParaRPr lang="en-GB" altLang="en-US" sz="1600">
              <a:latin typeface="Times New Roman" panose="02020603050405020304" pitchFamily="18" charset="0"/>
            </a:endParaRPr>
          </a:p>
        </p:txBody>
      </p:sp>
      <p:sp>
        <p:nvSpPr>
          <p:cNvPr id="14363" name="Text Box 38">
            <a:extLst>
              <a:ext uri="{FF2B5EF4-FFF2-40B4-BE49-F238E27FC236}">
                <a16:creationId xmlns:a16="http://schemas.microsoft.com/office/drawing/2014/main" id="{6096E78B-04C6-D8E4-B244-64DAD58A3CA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0" y="3282950"/>
            <a:ext cx="184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latin typeface="Times New Roman" panose="02020603050405020304" pitchFamily="18" charset="0"/>
                <a:sym typeface="Symbol" panose="05050102010706020507" pitchFamily="18" charset="2"/>
              </a:rPr>
              <a:t>H+</a:t>
            </a:r>
            <a:r>
              <a:rPr lang="en-GB" altLang="en-US" b="1">
                <a:latin typeface="Times New Roman" panose="02020603050405020304" pitchFamily="18" charset="0"/>
              </a:rPr>
              <a:t>E-G=R</a:t>
            </a:r>
            <a:r>
              <a:rPr lang="en-GB" altLang="en-US" b="1" baseline="-25000">
                <a:latin typeface="Times New Roman" panose="02020603050405020304" pitchFamily="18" charset="0"/>
              </a:rPr>
              <a:t>N</a:t>
            </a:r>
            <a:endParaRPr lang="en-GB" altLang="en-US" baseline="-25000">
              <a:latin typeface="Times New Roman" panose="02020603050405020304" pitchFamily="18" charset="0"/>
            </a:endParaRPr>
          </a:p>
        </p:txBody>
      </p:sp>
      <p:sp>
        <p:nvSpPr>
          <p:cNvPr id="14364" name="Text Box 39">
            <a:extLst>
              <a:ext uri="{FF2B5EF4-FFF2-40B4-BE49-F238E27FC236}">
                <a16:creationId xmlns:a16="http://schemas.microsoft.com/office/drawing/2014/main" id="{946B1FA0-60DF-83A5-96E9-35DBA6FAF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2990850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or</a:t>
            </a:r>
          </a:p>
        </p:txBody>
      </p:sp>
      <p:sp>
        <p:nvSpPr>
          <p:cNvPr id="14365" name="TextBox 37">
            <a:extLst>
              <a:ext uri="{FF2B5EF4-FFF2-40B4-BE49-F238E27FC236}">
                <a16:creationId xmlns:a16="http://schemas.microsoft.com/office/drawing/2014/main" id="{2C7DC44D-03FD-EBD5-908E-7401C4988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933825"/>
            <a:ext cx="39592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altLang="en-US"/>
              <a:t>At night, clear sky, light wind, surface temperature dominated by balance of radiative cooling and ground heat flux, with (perhaps) some turbulent flux to surface.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5697744-59AE-63ED-867F-AE242156B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Surface-layer similarity </a:t>
            </a:r>
            <a:br>
              <a:rPr lang="en-GB" altLang="en-US"/>
            </a:br>
            <a:r>
              <a:rPr lang="en-GB" altLang="en-US"/>
              <a:t>(Monin-Obukhov)</a:t>
            </a:r>
          </a:p>
        </p:txBody>
      </p:sp>
      <p:graphicFrame>
        <p:nvGraphicFramePr>
          <p:cNvPr id="15363" name="Object 4">
            <a:extLst>
              <a:ext uri="{FF2B5EF4-FFF2-40B4-BE49-F238E27FC236}">
                <a16:creationId xmlns:a16="http://schemas.microsoft.com/office/drawing/2014/main" id="{878BFF6F-D818-83CB-F147-8F1F31B196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250" y="2133600"/>
          <a:ext cx="55133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55900" imgH="254000" progId="Equation.3">
                  <p:embed/>
                </p:oleObj>
              </mc:Choice>
              <mc:Fallback>
                <p:oleObj name="Equation" r:id="rId2" imgW="2755900" imgH="254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133600"/>
                        <a:ext cx="551338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5">
            <a:extLst>
              <a:ext uri="{FF2B5EF4-FFF2-40B4-BE49-F238E27FC236}">
                <a16:creationId xmlns:a16="http://schemas.microsoft.com/office/drawing/2014/main" id="{F1C57CCC-B826-7F47-D9AC-F67D8C8D57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750" y="1484313"/>
          <a:ext cx="551497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55900" imgH="254000" progId="Equation.3">
                  <p:embed/>
                </p:oleObj>
              </mc:Choice>
              <mc:Fallback>
                <p:oleObj name="Equation" r:id="rId4" imgW="2755900" imgH="254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1484313"/>
                        <a:ext cx="551497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8">
            <a:extLst>
              <a:ext uri="{FF2B5EF4-FFF2-40B4-BE49-F238E27FC236}">
                <a16:creationId xmlns:a16="http://schemas.microsoft.com/office/drawing/2014/main" id="{25A6E2EA-01A0-6819-E7B2-DFE442C4C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852738"/>
            <a:ext cx="578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Three length scales: </a:t>
            </a: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U</a:t>
            </a:r>
            <a:r>
              <a:rPr lang="en-GB" altLang="en-US" sz="1800" i="1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g</a:t>
            </a:r>
            <a:r>
              <a:rPr lang="en-GB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f  </a:t>
            </a:r>
            <a:r>
              <a:rPr lang="en-GB" altLang="en-US" sz="1800">
                <a:solidFill>
                  <a:schemeClr val="tx1"/>
                </a:solidFill>
              </a:rPr>
              <a:t>(very large), </a:t>
            </a: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z</a:t>
            </a:r>
            <a:r>
              <a:rPr lang="en-GB" altLang="en-US" sz="1800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0 </a:t>
            </a:r>
            <a:r>
              <a:rPr lang="en-GB" altLang="en-US" sz="1800">
                <a:solidFill>
                  <a:schemeClr val="tx1"/>
                </a:solidFill>
              </a:rPr>
              <a:t>(very small), </a:t>
            </a: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L:</a:t>
            </a:r>
            <a:endParaRPr lang="en-GB" altLang="en-US" sz="1800" i="1" baseline="-25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5366" name="Object 9">
            <a:extLst>
              <a:ext uri="{FF2B5EF4-FFF2-40B4-BE49-F238E27FC236}">
                <a16:creationId xmlns:a16="http://schemas.microsoft.com/office/drawing/2014/main" id="{9C8433C2-40FA-279B-3C65-056DA3B946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7050" y="2636838"/>
          <a:ext cx="1828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469900" progId="Equation.3">
                  <p:embed/>
                </p:oleObj>
              </mc:Choice>
              <mc:Fallback>
                <p:oleObj name="Equation" r:id="rId6" imgW="914400" imgH="469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2636838"/>
                        <a:ext cx="18288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10">
            <a:extLst>
              <a:ext uri="{FF2B5EF4-FFF2-40B4-BE49-F238E27FC236}">
                <a16:creationId xmlns:a16="http://schemas.microsoft.com/office/drawing/2014/main" id="{C19CEC02-1BAA-CEB5-4753-E915DAF13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789363"/>
            <a:ext cx="257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Non-dimensional Shear</a:t>
            </a:r>
          </a:p>
        </p:txBody>
      </p:sp>
      <p:graphicFrame>
        <p:nvGraphicFramePr>
          <p:cNvPr id="15368" name="Object 11">
            <a:extLst>
              <a:ext uri="{FF2B5EF4-FFF2-40B4-BE49-F238E27FC236}">
                <a16:creationId xmlns:a16="http://schemas.microsoft.com/office/drawing/2014/main" id="{D99DCAB9-0437-DDAF-5079-9F13A25786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3573463"/>
          <a:ext cx="2184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91726" imgH="444307" progId="Equation.3">
                  <p:embed/>
                </p:oleObj>
              </mc:Choice>
              <mc:Fallback>
                <p:oleObj name="Equation" r:id="rId8" imgW="1091726" imgH="444307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573463"/>
                        <a:ext cx="21844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12">
            <a:extLst>
              <a:ext uri="{FF2B5EF4-FFF2-40B4-BE49-F238E27FC236}">
                <a16:creationId xmlns:a16="http://schemas.microsoft.com/office/drawing/2014/main" id="{3BAE0F5E-7FD1-2948-4E20-87078FCF14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5" y="3573463"/>
          <a:ext cx="2260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29810" imgH="444307" progId="Equation.3">
                  <p:embed/>
                </p:oleObj>
              </mc:Choice>
              <mc:Fallback>
                <p:oleObj name="Equation" r:id="rId10" imgW="1129810" imgH="444307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3573463"/>
                        <a:ext cx="22606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Text Box 14">
            <a:extLst>
              <a:ext uri="{FF2B5EF4-FFF2-40B4-BE49-F238E27FC236}">
                <a16:creationId xmlns:a16="http://schemas.microsoft.com/office/drawing/2014/main" id="{E6B4A19A-B934-D4E1-9ACE-2921C722F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4870450"/>
            <a:ext cx="272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Non-dimensional Profiles</a:t>
            </a:r>
          </a:p>
        </p:txBody>
      </p:sp>
      <p:graphicFrame>
        <p:nvGraphicFramePr>
          <p:cNvPr id="15371" name="Object 15">
            <a:extLst>
              <a:ext uri="{FF2B5EF4-FFF2-40B4-BE49-F238E27FC236}">
                <a16:creationId xmlns:a16="http://schemas.microsoft.com/office/drawing/2014/main" id="{F40CFEA2-E6E9-4988-7EFA-C642A84E03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54613" y="4581525"/>
          <a:ext cx="33782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88367" imgH="482391" progId="Equation.3">
                  <p:embed/>
                </p:oleObj>
              </mc:Choice>
              <mc:Fallback>
                <p:oleObj name="Equation" r:id="rId12" imgW="1688367" imgH="482391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3" y="4581525"/>
                        <a:ext cx="33782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2" name="Object 16">
            <a:extLst>
              <a:ext uri="{FF2B5EF4-FFF2-40B4-BE49-F238E27FC236}">
                <a16:creationId xmlns:a16="http://schemas.microsoft.com/office/drawing/2014/main" id="{DCFFD7F8-89DE-F303-27F8-EED4A17CFF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3338" y="5589588"/>
          <a:ext cx="3352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76400" imgH="482600" progId="Equation.3">
                  <p:embed/>
                </p:oleObj>
              </mc:Choice>
              <mc:Fallback>
                <p:oleObj name="Equation" r:id="rId14" imgW="1676400" imgH="482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5589588"/>
                        <a:ext cx="33528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Text Box 17">
            <a:extLst>
              <a:ext uri="{FF2B5EF4-FFF2-40B4-BE49-F238E27FC236}">
                <a16:creationId xmlns:a16="http://schemas.microsoft.com/office/drawing/2014/main" id="{F9190462-8A94-F32D-A276-0ED44C211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2825"/>
            <a:ext cx="4354512" cy="4572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1" hangingPunct="1">
              <a:defRPr/>
            </a:pPr>
            <a:r>
              <a:rPr lang="en-GB"/>
              <a:t>No solution if sufficiently stable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0">
            <a:extLst>
              <a:ext uri="{FF2B5EF4-FFF2-40B4-BE49-F238E27FC236}">
                <a16:creationId xmlns:a16="http://schemas.microsoft.com/office/drawing/2014/main" id="{058C9C34-1D76-B8B4-64D6-DA6C6C408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500438"/>
            <a:ext cx="4392612" cy="32416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ECF5783-1A5E-DC0B-081C-7ED1A1815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Eddy Diffusivity and Mixing Length Theory</a:t>
            </a:r>
          </a:p>
        </p:txBody>
      </p:sp>
      <p:graphicFrame>
        <p:nvGraphicFramePr>
          <p:cNvPr id="16388" name="Object 3">
            <a:extLst>
              <a:ext uri="{FF2B5EF4-FFF2-40B4-BE49-F238E27FC236}">
                <a16:creationId xmlns:a16="http://schemas.microsoft.com/office/drawing/2014/main" id="{B2F77848-DB95-3B35-7AC4-844B0ABAE2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1484313"/>
          <a:ext cx="62007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98800" imgH="431800" progId="Equation.3">
                  <p:embed/>
                </p:oleObj>
              </mc:Choice>
              <mc:Fallback>
                <p:oleObj name="Equation" r:id="rId2" imgW="30988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484313"/>
                        <a:ext cx="620077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8">
            <a:extLst>
              <a:ext uri="{FF2B5EF4-FFF2-40B4-BE49-F238E27FC236}">
                <a16:creationId xmlns:a16="http://schemas.microsoft.com/office/drawing/2014/main" id="{4AF28AC4-2F45-437E-0942-5A8C20FA9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4143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Thus</a:t>
            </a:r>
          </a:p>
        </p:txBody>
      </p:sp>
      <p:sp>
        <p:nvSpPr>
          <p:cNvPr id="16390" name="Text Box 12">
            <a:extLst>
              <a:ext uri="{FF2B5EF4-FFF2-40B4-BE49-F238E27FC236}">
                <a16:creationId xmlns:a16="http://schemas.microsoft.com/office/drawing/2014/main" id="{4544FBEB-A5C0-FE5C-0DF3-C1D161FFB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205038"/>
            <a:ext cx="8316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Unknowns: 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C</a:t>
            </a:r>
            <a:r>
              <a:rPr lang="en-GB" altLang="en-US" sz="1800" i="1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  <a:r>
              <a:rPr lang="en-GB" altLang="en-US" sz="1800">
                <a:solidFill>
                  <a:schemeClr val="tx1"/>
                </a:solidFill>
              </a:rPr>
              <a:t> (just a constant), mixing length (Blakadar formula) and ‘stability function’ </a:t>
            </a: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f</a:t>
            </a:r>
            <a:r>
              <a:rPr lang="en-GB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(</a:t>
            </a: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Ri</a:t>
            </a:r>
            <a:r>
              <a:rPr lang="en-GB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  <a:r>
              <a:rPr lang="en-GB" altLang="en-US" sz="18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391" name="Text Box 13">
            <a:extLst>
              <a:ext uri="{FF2B5EF4-FFF2-40B4-BE49-F238E27FC236}">
                <a16:creationId xmlns:a16="http://schemas.microsoft.com/office/drawing/2014/main" id="{F484E768-834E-9540-D0CC-5F0E24ACC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3141663"/>
            <a:ext cx="426878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No equilibrium turbulence exists for </a:t>
            </a: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R</a:t>
            </a:r>
            <a:r>
              <a:rPr lang="en-GB" altLang="en-US" sz="1800" i="1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f</a:t>
            </a:r>
            <a:r>
              <a:rPr lang="en-GB" altLang="en-US" sz="1800">
                <a:solidFill>
                  <a:schemeClr val="tx1"/>
                </a:solidFill>
              </a:rPr>
              <a:t>&gt;1.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Kelvin-Helmholtz instability (etc.) leads to idea of critical </a:t>
            </a: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Ri</a:t>
            </a:r>
            <a:r>
              <a:rPr lang="en-GB" altLang="en-US" sz="1800">
                <a:solidFill>
                  <a:schemeClr val="tx1"/>
                </a:solidFill>
              </a:rPr>
              <a:t>~0.25. </a:t>
            </a:r>
          </a:p>
        </p:txBody>
      </p:sp>
      <p:sp>
        <p:nvSpPr>
          <p:cNvPr id="16392" name="Line 15">
            <a:extLst>
              <a:ext uri="{FF2B5EF4-FFF2-40B4-BE49-F238E27FC236}">
                <a16:creationId xmlns:a16="http://schemas.microsoft.com/office/drawing/2014/main" id="{B4C92D7A-FF3E-74C5-D073-E404D09FE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6237288"/>
            <a:ext cx="3097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6393" name="Text Box 17">
            <a:extLst>
              <a:ext uri="{FF2B5EF4-FFF2-40B4-BE49-F238E27FC236}">
                <a16:creationId xmlns:a16="http://schemas.microsoft.com/office/drawing/2014/main" id="{B0E3E5F9-7A41-A2D3-5146-FA2EA396D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6308725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Ri</a:t>
            </a:r>
          </a:p>
        </p:txBody>
      </p:sp>
      <p:sp>
        <p:nvSpPr>
          <p:cNvPr id="16394" name="Line 18">
            <a:extLst>
              <a:ext uri="{FF2B5EF4-FFF2-40B4-BE49-F238E27FC236}">
                <a16:creationId xmlns:a16="http://schemas.microsoft.com/office/drawing/2014/main" id="{AF0BAE90-B8F7-7E24-2557-BE925A79B309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958431" y="4988719"/>
            <a:ext cx="25225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6395" name="Text Box 19">
            <a:extLst>
              <a:ext uri="{FF2B5EF4-FFF2-40B4-BE49-F238E27FC236}">
                <a16:creationId xmlns:a16="http://schemas.microsoft.com/office/drawing/2014/main" id="{0B7A64F5-C8A2-3E41-9331-AB3E79CB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933825"/>
            <a:ext cx="60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f</a:t>
            </a:r>
            <a:r>
              <a:rPr lang="en-GB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(</a:t>
            </a:r>
            <a:r>
              <a:rPr lang="en-GB" altLang="en-US" sz="1800" i="1">
                <a:solidFill>
                  <a:schemeClr val="tx1"/>
                </a:solidFill>
                <a:latin typeface="Times New Roman" panose="02020603050405020304" pitchFamily="18" charset="0"/>
              </a:rPr>
              <a:t>Ri</a:t>
            </a:r>
            <a:r>
              <a:rPr lang="en-GB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396" name="Freeform 22">
            <a:extLst>
              <a:ext uri="{FF2B5EF4-FFF2-40B4-BE49-F238E27FC236}">
                <a16:creationId xmlns:a16="http://schemas.microsoft.com/office/drawing/2014/main" id="{D7563539-7BF3-D2BA-D1F6-BFA09C4F4CCB}"/>
              </a:ext>
            </a:extLst>
          </p:cNvPr>
          <p:cNvSpPr>
            <a:spLocks/>
          </p:cNvSpPr>
          <p:nvPr/>
        </p:nvSpPr>
        <p:spPr bwMode="auto">
          <a:xfrm>
            <a:off x="5046663" y="3657600"/>
            <a:ext cx="1966912" cy="2546350"/>
          </a:xfrm>
          <a:custGeom>
            <a:avLst/>
            <a:gdLst>
              <a:gd name="T0" fmla="*/ 0 w 10000"/>
              <a:gd name="T1" fmla="*/ 0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cubicBezTo>
                  <a:pt x="129" y="611"/>
                  <a:pt x="367" y="2411"/>
                  <a:pt x="880" y="3628"/>
                </a:cubicBezTo>
                <a:cubicBezTo>
                  <a:pt x="1393" y="4845"/>
                  <a:pt x="2224" y="6361"/>
                  <a:pt x="3078" y="7303"/>
                </a:cubicBezTo>
                <a:cubicBezTo>
                  <a:pt x="3932" y="8245"/>
                  <a:pt x="4853" y="8834"/>
                  <a:pt x="6007" y="9283"/>
                </a:cubicBezTo>
                <a:cubicBezTo>
                  <a:pt x="7161" y="9733"/>
                  <a:pt x="7845" y="9684"/>
                  <a:pt x="10000" y="1000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6397" name="Text Box 23">
            <a:extLst>
              <a:ext uri="{FF2B5EF4-FFF2-40B4-BE49-F238E27FC236}">
                <a16:creationId xmlns:a16="http://schemas.microsoft.com/office/drawing/2014/main" id="{2311E87D-5F7E-8880-B4E3-8F49A0C0F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6237288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0.25</a:t>
            </a:r>
          </a:p>
        </p:txBody>
      </p:sp>
      <p:sp>
        <p:nvSpPr>
          <p:cNvPr id="16398" name="Text Box 24">
            <a:extLst>
              <a:ext uri="{FF2B5EF4-FFF2-40B4-BE49-F238E27FC236}">
                <a16:creationId xmlns:a16="http://schemas.microsoft.com/office/drawing/2014/main" id="{98757C2F-2312-A0BE-8D57-0B0297D1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62372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6399" name="Text Box 25">
            <a:extLst>
              <a:ext uri="{FF2B5EF4-FFF2-40B4-BE49-F238E27FC236}">
                <a16:creationId xmlns:a16="http://schemas.microsoft.com/office/drawing/2014/main" id="{86100FEE-CB06-C73C-63BD-BB35BAAA2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44370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12" name="Text Box 26">
            <a:extLst>
              <a:ext uri="{FF2B5EF4-FFF2-40B4-BE49-F238E27FC236}">
                <a16:creationId xmlns:a16="http://schemas.microsoft.com/office/drawing/2014/main" id="{3C08D1B2-C4CD-7A01-6CA0-435390DF5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797425"/>
            <a:ext cx="3835400" cy="157003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914400" eaLnBrk="1" hangingPunct="1">
              <a:defRPr/>
            </a:pPr>
            <a:r>
              <a:rPr lang="en-GB" dirty="0"/>
              <a:t>These ‘simple’ parametrizations work well </a:t>
            </a:r>
            <a:r>
              <a:rPr lang="en-GB" b="1" dirty="0"/>
              <a:t>if surface heat flux or temperature specified.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09F4-6692-938C-3BF5-4BD0C485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Stable Boundary Layer </a:t>
            </a:r>
            <a:r>
              <a:rPr lang="en-GB" dirty="0" err="1"/>
              <a:t>Parametrization</a:t>
            </a:r>
            <a:r>
              <a:rPr lang="en-GB" dirty="0"/>
              <a:t> in </a:t>
            </a:r>
            <a:br>
              <a:rPr lang="en-GB" dirty="0"/>
            </a:br>
            <a:r>
              <a:rPr lang="en-GB" dirty="0"/>
              <a:t>Real Climate and NWP models</a:t>
            </a:r>
          </a:p>
        </p:txBody>
      </p:sp>
      <p:pic>
        <p:nvPicPr>
          <p:cNvPr id="13315" name="Picture 3" descr="stab_fn.png">
            <a:extLst>
              <a:ext uri="{FF2B5EF4-FFF2-40B4-BE49-F238E27FC236}">
                <a16:creationId xmlns:a16="http://schemas.microsoft.com/office/drawing/2014/main" id="{4C24967B-A617-265A-302C-DE2091DEB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585" r="8333" b="2371"/>
          <a:stretch>
            <a:fillRect/>
          </a:stretch>
        </p:blipFill>
        <p:spPr bwMode="auto">
          <a:xfrm>
            <a:off x="4208463" y="1557338"/>
            <a:ext cx="417988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1E21D3-4F8F-9B9F-3C6C-C712F10200AD}"/>
              </a:ext>
            </a:extLst>
          </p:cNvPr>
          <p:cNvSpPr txBox="1"/>
          <p:nvPr/>
        </p:nvSpPr>
        <p:spPr>
          <a:xfrm>
            <a:off x="323850" y="1628775"/>
            <a:ext cx="3960813" cy="4537075"/>
          </a:xfrm>
          <a:prstGeom prst="rect">
            <a:avLst/>
          </a:prstGeom>
          <a:noFill/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GB" dirty="0">
                <a:latin typeface="Arial" charset="0"/>
              </a:rPr>
              <a:t>Using ‘correct’ (local) stability functions in real models leads to problems, usually associated with excessive surface cooling and too great a tendency to ‘cut-off’ or ‘decouple’ the surface.</a:t>
            </a:r>
          </a:p>
          <a:p>
            <a:pPr eaLnBrk="1" hangingPunct="1">
              <a:defRPr/>
            </a:pPr>
            <a:endParaRPr lang="en-GB" dirty="0">
              <a:latin typeface="Arial" charset="0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Climate models may decouple much of extra-tropical winter land.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endParaRPr lang="en-GB" dirty="0">
              <a:latin typeface="Arial" charset="0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An experiment in the ECMWF forecast model using ‘correct’ stability functions reduced skill by the equivalent of 10 years improvement!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endParaRPr lang="en-GB" dirty="0">
              <a:latin typeface="Arial" charset="0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Even 1.5 km operational forecast model does not use ‘ideal’ function.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endParaRPr lang="en-GB" dirty="0">
              <a:latin typeface="Arial" charset="0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Area-averaged fluxes from 1 km model over S England with ‘sharpest’ function do not follow this function.</a:t>
            </a:r>
          </a:p>
          <a:p>
            <a:pPr eaLnBrk="1" hangingPunct="1">
              <a:defRPr/>
            </a:pPr>
            <a:r>
              <a:rPr lang="en-GB" dirty="0">
                <a:latin typeface="Arial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F3D46-F2FD-81B6-D417-22F7560CAFC3}"/>
              </a:ext>
            </a:extLst>
          </p:cNvPr>
          <p:cNvSpPr txBox="1"/>
          <p:nvPr/>
        </p:nvSpPr>
        <p:spPr>
          <a:xfrm>
            <a:off x="4356100" y="4941888"/>
            <a:ext cx="4392613" cy="1800225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GB" dirty="0">
                <a:latin typeface="Arial" charset="0"/>
              </a:rPr>
              <a:t>Some stability functions used in the Met Office UM; only the ‘LEM’ function shows true critical 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GB" dirty="0">
                <a:latin typeface="Arial" charset="0"/>
              </a:rPr>
              <a:t> behaviour. Other functions retain vertical mixing far beyond that theoretically expected.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1CF0218-E55E-1028-AA29-986047D2E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6197600" cy="1339850"/>
          </a:xfrm>
        </p:spPr>
        <p:txBody>
          <a:bodyPr/>
          <a:lstStyle/>
          <a:p>
            <a:r>
              <a:rPr lang="en-GB" altLang="en-US"/>
              <a:t> ‘Real’ Stable Boundary Layers</a:t>
            </a:r>
          </a:p>
        </p:txBody>
      </p:sp>
      <p:grpSp>
        <p:nvGrpSpPr>
          <p:cNvPr id="18435" name="Group 73">
            <a:extLst>
              <a:ext uri="{FF2B5EF4-FFF2-40B4-BE49-F238E27FC236}">
                <a16:creationId xmlns:a16="http://schemas.microsoft.com/office/drawing/2014/main" id="{30C28B9E-E166-E7F8-62C1-5C848AB84858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1125538"/>
            <a:ext cx="3924300" cy="4972050"/>
            <a:chOff x="22" y="709"/>
            <a:chExt cx="2472" cy="3132"/>
          </a:xfrm>
        </p:grpSpPr>
        <p:sp>
          <p:nvSpPr>
            <p:cNvPr id="18454" name="Line 49">
              <a:extLst>
                <a:ext uri="{FF2B5EF4-FFF2-40B4-BE49-F238E27FC236}">
                  <a16:creationId xmlns:a16="http://schemas.microsoft.com/office/drawing/2014/main" id="{9CC7B151-CA9F-5F02-9948-E9710622EAB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8" y="3384"/>
              <a:ext cx="23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5" name="AutoShape 50">
              <a:extLst>
                <a:ext uri="{FF2B5EF4-FFF2-40B4-BE49-F238E27FC236}">
                  <a16:creationId xmlns:a16="http://schemas.microsoft.com/office/drawing/2014/main" id="{D0708965-0B5C-F91E-DD01-ADFE450C68A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1237" y="3429"/>
              <a:ext cx="116" cy="185"/>
            </a:xfrm>
            <a:prstGeom prst="upArrow">
              <a:avLst>
                <a:gd name="adj1" fmla="val 50000"/>
                <a:gd name="adj2" fmla="val 3987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18456" name="AutoShape 51">
              <a:extLst>
                <a:ext uri="{FF2B5EF4-FFF2-40B4-BE49-F238E27FC236}">
                  <a16:creationId xmlns:a16="http://schemas.microsoft.com/office/drawing/2014/main" id="{D24A5A0B-D868-287F-3C26-20231B9CB9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3" y="3118"/>
              <a:ext cx="116" cy="184"/>
            </a:xfrm>
            <a:prstGeom prst="upArrow">
              <a:avLst>
                <a:gd name="adj1" fmla="val 50000"/>
                <a:gd name="adj2" fmla="val 3965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18457" name="AutoShape 52">
              <a:extLst>
                <a:ext uri="{FF2B5EF4-FFF2-40B4-BE49-F238E27FC236}">
                  <a16:creationId xmlns:a16="http://schemas.microsoft.com/office/drawing/2014/main" id="{D6A03E70-380B-6458-7DF5-6C536A4122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4" y="3116"/>
              <a:ext cx="115" cy="185"/>
            </a:xfrm>
            <a:prstGeom prst="upArrow">
              <a:avLst>
                <a:gd name="adj1" fmla="val 50000"/>
                <a:gd name="adj2" fmla="val 4021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18458" name="Text Box 53">
              <a:extLst>
                <a:ext uri="{FF2B5EF4-FFF2-40B4-BE49-F238E27FC236}">
                  <a16:creationId xmlns:a16="http://schemas.microsoft.com/office/drawing/2014/main" id="{3AC51B93-9A60-291D-FBFB-B88B11DEED4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65" y="2885"/>
              <a:ext cx="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800" b="1">
                  <a:latin typeface="Times New Roman" panose="02020603050405020304" pitchFamily="18" charset="0"/>
                </a:rPr>
                <a:t>H</a:t>
              </a:r>
              <a:endParaRPr lang="en-GB" altLang="en-US" sz="1600">
                <a:latin typeface="Times New Roman" panose="02020603050405020304" pitchFamily="18" charset="0"/>
              </a:endParaRPr>
            </a:p>
          </p:txBody>
        </p:sp>
        <p:sp>
          <p:nvSpPr>
            <p:cNvPr id="18459" name="Text Box 54">
              <a:extLst>
                <a:ext uri="{FF2B5EF4-FFF2-40B4-BE49-F238E27FC236}">
                  <a16:creationId xmlns:a16="http://schemas.microsoft.com/office/drawing/2014/main" id="{8D454E75-8970-59AB-697A-D112B4AB07C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394" y="2867"/>
              <a:ext cx="2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800" b="1">
                  <a:latin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GB" altLang="en-US" sz="1800" b="1">
                  <a:latin typeface="Times New Roman" panose="02020603050405020304" pitchFamily="18" charset="0"/>
                </a:rPr>
                <a:t>E</a:t>
              </a:r>
              <a:endParaRPr lang="en-GB" altLang="en-US" sz="1600">
                <a:latin typeface="Times New Roman" panose="02020603050405020304" pitchFamily="18" charset="0"/>
              </a:endParaRPr>
            </a:p>
          </p:txBody>
        </p:sp>
        <p:sp>
          <p:nvSpPr>
            <p:cNvPr id="18460" name="Text Box 55">
              <a:extLst>
                <a:ext uri="{FF2B5EF4-FFF2-40B4-BE49-F238E27FC236}">
                  <a16:creationId xmlns:a16="http://schemas.microsoft.com/office/drawing/2014/main" id="{F59CEC3C-CFB4-65DB-EF4F-F6A41A112B5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92" y="3610"/>
              <a:ext cx="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800" b="1">
                  <a:latin typeface="Times New Roman" panose="02020603050405020304" pitchFamily="18" charset="0"/>
                </a:rPr>
                <a:t>G</a:t>
              </a:r>
              <a:endParaRPr lang="en-GB" altLang="en-US" sz="1600">
                <a:latin typeface="Times New Roman" panose="02020603050405020304" pitchFamily="18" charset="0"/>
              </a:endParaRPr>
            </a:p>
          </p:txBody>
        </p:sp>
        <p:sp>
          <p:nvSpPr>
            <p:cNvPr id="18461" name="AutoShape 56">
              <a:extLst>
                <a:ext uri="{FF2B5EF4-FFF2-40B4-BE49-F238E27FC236}">
                  <a16:creationId xmlns:a16="http://schemas.microsoft.com/office/drawing/2014/main" id="{B6A8CE1D-66BB-43F6-D384-252216B290C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0376947">
              <a:off x="249" y="709"/>
              <a:ext cx="461" cy="307"/>
            </a:xfrm>
            <a:prstGeom prst="cloudCallout">
              <a:avLst>
                <a:gd name="adj1" fmla="val -39745"/>
                <a:gd name="adj2" fmla="val 1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62" name="Freeform 58">
              <a:extLst>
                <a:ext uri="{FF2B5EF4-FFF2-40B4-BE49-F238E27FC236}">
                  <a16:creationId xmlns:a16="http://schemas.microsoft.com/office/drawing/2014/main" id="{A512F4B3-892F-0448-5500-239F1B94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" y="2749"/>
              <a:ext cx="153" cy="567"/>
            </a:xfrm>
            <a:custGeom>
              <a:avLst/>
              <a:gdLst>
                <a:gd name="T0" fmla="*/ 104 w 153"/>
                <a:gd name="T1" fmla="*/ 567 h 567"/>
                <a:gd name="T2" fmla="*/ 8 w 153"/>
                <a:gd name="T3" fmla="*/ 528 h 567"/>
                <a:gd name="T4" fmla="*/ 152 w 153"/>
                <a:gd name="T5" fmla="*/ 441 h 567"/>
                <a:gd name="T6" fmla="*/ 12 w 153"/>
                <a:gd name="T7" fmla="*/ 381 h 567"/>
                <a:gd name="T8" fmla="*/ 149 w 153"/>
                <a:gd name="T9" fmla="*/ 321 h 567"/>
                <a:gd name="T10" fmla="*/ 12 w 153"/>
                <a:gd name="T11" fmla="*/ 245 h 567"/>
                <a:gd name="T12" fmla="*/ 146 w 153"/>
                <a:gd name="T13" fmla="*/ 192 h 567"/>
                <a:gd name="T14" fmla="*/ 57 w 153"/>
                <a:gd name="T15" fmla="*/ 109 h 567"/>
                <a:gd name="T16" fmla="*/ 50 w 153"/>
                <a:gd name="T17" fmla="*/ 0 h 5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567"/>
                <a:gd name="T29" fmla="*/ 153 w 153"/>
                <a:gd name="T30" fmla="*/ 567 h 5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567">
                  <a:moveTo>
                    <a:pt x="104" y="567"/>
                  </a:moveTo>
                  <a:cubicBezTo>
                    <a:pt x="88" y="561"/>
                    <a:pt x="0" y="549"/>
                    <a:pt x="8" y="528"/>
                  </a:cubicBezTo>
                  <a:cubicBezTo>
                    <a:pt x="16" y="507"/>
                    <a:pt x="151" y="465"/>
                    <a:pt x="152" y="441"/>
                  </a:cubicBezTo>
                  <a:cubicBezTo>
                    <a:pt x="153" y="417"/>
                    <a:pt x="12" y="401"/>
                    <a:pt x="12" y="381"/>
                  </a:cubicBezTo>
                  <a:cubicBezTo>
                    <a:pt x="12" y="361"/>
                    <a:pt x="149" y="344"/>
                    <a:pt x="149" y="321"/>
                  </a:cubicBezTo>
                  <a:cubicBezTo>
                    <a:pt x="149" y="298"/>
                    <a:pt x="12" y="266"/>
                    <a:pt x="12" y="245"/>
                  </a:cubicBezTo>
                  <a:cubicBezTo>
                    <a:pt x="12" y="224"/>
                    <a:pt x="139" y="215"/>
                    <a:pt x="146" y="192"/>
                  </a:cubicBezTo>
                  <a:cubicBezTo>
                    <a:pt x="153" y="169"/>
                    <a:pt x="73" y="141"/>
                    <a:pt x="57" y="109"/>
                  </a:cubicBezTo>
                  <a:cubicBezTo>
                    <a:pt x="41" y="77"/>
                    <a:pt x="51" y="23"/>
                    <a:pt x="50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63" name="Text Box 60">
              <a:extLst>
                <a:ext uri="{FF2B5EF4-FFF2-40B4-BE49-F238E27FC236}">
                  <a16:creationId xmlns:a16="http://schemas.microsoft.com/office/drawing/2014/main" id="{D7450FDB-D9BB-417D-0F66-B5E64C551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" y="2523"/>
              <a:ext cx="634" cy="23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16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LW_out</a:t>
              </a:r>
            </a:p>
          </p:txBody>
        </p:sp>
        <p:sp>
          <p:nvSpPr>
            <p:cNvPr id="18464" name="Freeform 61">
              <a:extLst>
                <a:ext uri="{FF2B5EF4-FFF2-40B4-BE49-F238E27FC236}">
                  <a16:creationId xmlns:a16="http://schemas.microsoft.com/office/drawing/2014/main" id="{03091638-4770-52E6-16B3-0C24152E17D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49" y="1027"/>
              <a:ext cx="153" cy="567"/>
            </a:xfrm>
            <a:custGeom>
              <a:avLst/>
              <a:gdLst>
                <a:gd name="T0" fmla="*/ 104 w 153"/>
                <a:gd name="T1" fmla="*/ 567 h 567"/>
                <a:gd name="T2" fmla="*/ 8 w 153"/>
                <a:gd name="T3" fmla="*/ 528 h 567"/>
                <a:gd name="T4" fmla="*/ 152 w 153"/>
                <a:gd name="T5" fmla="*/ 441 h 567"/>
                <a:gd name="T6" fmla="*/ 12 w 153"/>
                <a:gd name="T7" fmla="*/ 381 h 567"/>
                <a:gd name="T8" fmla="*/ 149 w 153"/>
                <a:gd name="T9" fmla="*/ 321 h 567"/>
                <a:gd name="T10" fmla="*/ 12 w 153"/>
                <a:gd name="T11" fmla="*/ 245 h 567"/>
                <a:gd name="T12" fmla="*/ 146 w 153"/>
                <a:gd name="T13" fmla="*/ 192 h 567"/>
                <a:gd name="T14" fmla="*/ 57 w 153"/>
                <a:gd name="T15" fmla="*/ 109 h 567"/>
                <a:gd name="T16" fmla="*/ 50 w 153"/>
                <a:gd name="T17" fmla="*/ 0 h 5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567"/>
                <a:gd name="T29" fmla="*/ 153 w 153"/>
                <a:gd name="T30" fmla="*/ 567 h 5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567">
                  <a:moveTo>
                    <a:pt x="104" y="567"/>
                  </a:moveTo>
                  <a:cubicBezTo>
                    <a:pt x="88" y="561"/>
                    <a:pt x="0" y="549"/>
                    <a:pt x="8" y="528"/>
                  </a:cubicBezTo>
                  <a:cubicBezTo>
                    <a:pt x="16" y="507"/>
                    <a:pt x="151" y="465"/>
                    <a:pt x="152" y="441"/>
                  </a:cubicBezTo>
                  <a:cubicBezTo>
                    <a:pt x="153" y="417"/>
                    <a:pt x="12" y="401"/>
                    <a:pt x="12" y="381"/>
                  </a:cubicBezTo>
                  <a:cubicBezTo>
                    <a:pt x="12" y="361"/>
                    <a:pt x="149" y="344"/>
                    <a:pt x="149" y="321"/>
                  </a:cubicBezTo>
                  <a:cubicBezTo>
                    <a:pt x="149" y="298"/>
                    <a:pt x="12" y="266"/>
                    <a:pt x="12" y="245"/>
                  </a:cubicBezTo>
                  <a:cubicBezTo>
                    <a:pt x="12" y="224"/>
                    <a:pt x="139" y="215"/>
                    <a:pt x="146" y="192"/>
                  </a:cubicBezTo>
                  <a:cubicBezTo>
                    <a:pt x="153" y="169"/>
                    <a:pt x="73" y="141"/>
                    <a:pt x="57" y="109"/>
                  </a:cubicBezTo>
                  <a:cubicBezTo>
                    <a:pt x="41" y="77"/>
                    <a:pt x="51" y="23"/>
                    <a:pt x="50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65" name="Text Box 62">
              <a:extLst>
                <a:ext uri="{FF2B5EF4-FFF2-40B4-BE49-F238E27FC236}">
                  <a16:creationId xmlns:a16="http://schemas.microsoft.com/office/drawing/2014/main" id="{8BF6DB64-ECC7-1C03-1008-C08068114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" y="1661"/>
              <a:ext cx="554" cy="23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16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LW_in</a:t>
              </a:r>
            </a:p>
          </p:txBody>
        </p:sp>
        <p:sp>
          <p:nvSpPr>
            <p:cNvPr id="18466" name="Text Box 69">
              <a:extLst>
                <a:ext uri="{FF2B5EF4-FFF2-40B4-BE49-F238E27FC236}">
                  <a16:creationId xmlns:a16="http://schemas.microsoft.com/office/drawing/2014/main" id="{DB4FE393-DEFD-9B11-1022-6B830898D3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3157"/>
              <a:ext cx="6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16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800">
                  <a:solidFill>
                    <a:schemeClr val="tx1"/>
                  </a:solidFill>
                </a:rPr>
                <a:t>Surface</a:t>
              </a:r>
            </a:p>
          </p:txBody>
        </p:sp>
        <p:graphicFrame>
          <p:nvGraphicFramePr>
            <p:cNvPr id="18467" name="Object 70">
              <a:extLst>
                <a:ext uri="{FF2B5EF4-FFF2-40B4-BE49-F238E27FC236}">
                  <a16:creationId xmlns:a16="http://schemas.microsoft.com/office/drawing/2014/main" id="{9F115B73-4DA4-8D5C-A4E0-E81DADA050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9" y="2024"/>
            <a:ext cx="351" cy="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79279" imgH="393529" progId="Equation.3">
                    <p:embed/>
                  </p:oleObj>
                </mc:Choice>
                <mc:Fallback>
                  <p:oleObj name="Equation" r:id="rId2" imgW="279279" imgH="393529" progId="Equation.3">
                    <p:embed/>
                    <p:pic>
                      <p:nvPicPr>
                        <p:cNvPr id="0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2024"/>
                          <a:ext cx="351" cy="49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68" name="Object 71">
              <a:extLst>
                <a:ext uri="{FF2B5EF4-FFF2-40B4-BE49-F238E27FC236}">
                  <a16:creationId xmlns:a16="http://schemas.microsoft.com/office/drawing/2014/main" id="{7D545329-A350-3F21-1EA4-C8AC174C62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3" y="1933"/>
            <a:ext cx="479" cy="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80835" imgH="393529" progId="Equation.3">
                    <p:embed/>
                  </p:oleObj>
                </mc:Choice>
                <mc:Fallback>
                  <p:oleObj name="Equation" r:id="rId4" imgW="380835" imgH="393529" progId="Equation.3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" y="1933"/>
                          <a:ext cx="479" cy="49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436" name="Text Box 72">
            <a:extLst>
              <a:ext uri="{FF2B5EF4-FFF2-40B4-BE49-F238E27FC236}">
                <a16:creationId xmlns:a16="http://schemas.microsoft.com/office/drawing/2014/main" id="{8CEADE9B-9C4A-0BDD-0623-E92672F9E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125538"/>
            <a:ext cx="3384550" cy="1570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Surface fluxes radiatively coupled to BL cooling as well as through turbulence.</a:t>
            </a:r>
          </a:p>
        </p:txBody>
      </p:sp>
      <p:grpSp>
        <p:nvGrpSpPr>
          <p:cNvPr id="4" name="Group 35">
            <a:extLst>
              <a:ext uri="{FF2B5EF4-FFF2-40B4-BE49-F238E27FC236}">
                <a16:creationId xmlns:a16="http://schemas.microsoft.com/office/drawing/2014/main" id="{5DFB33AF-A0AC-70F8-569E-34FEDFEF64F9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1125538"/>
            <a:ext cx="3924300" cy="4972050"/>
            <a:chOff x="4716463" y="1125538"/>
            <a:chExt cx="3924300" cy="4972050"/>
          </a:xfrm>
        </p:grpSpPr>
        <p:sp>
          <p:nvSpPr>
            <p:cNvPr id="18439" name="Line 75">
              <a:extLst>
                <a:ext uri="{FF2B5EF4-FFF2-40B4-BE49-F238E27FC236}">
                  <a16:creationId xmlns:a16="http://schemas.microsoft.com/office/drawing/2014/main" id="{3BD51457-8CF4-E763-E76A-19368FCE1D1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54565">
              <a:off x="4859338" y="5373688"/>
              <a:ext cx="3744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0" name="AutoShape 76">
              <a:extLst>
                <a:ext uri="{FF2B5EF4-FFF2-40B4-BE49-F238E27FC236}">
                  <a16:creationId xmlns:a16="http://schemas.microsoft.com/office/drawing/2014/main" id="{FE2F3719-BD5A-66F0-1AF1-8D195CD7051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645275" y="5443538"/>
              <a:ext cx="184150" cy="293687"/>
            </a:xfrm>
            <a:prstGeom prst="upArrow">
              <a:avLst>
                <a:gd name="adj1" fmla="val 50000"/>
                <a:gd name="adj2" fmla="val 3987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18441" name="AutoShape 77">
              <a:extLst>
                <a:ext uri="{FF2B5EF4-FFF2-40B4-BE49-F238E27FC236}">
                  <a16:creationId xmlns:a16="http://schemas.microsoft.com/office/drawing/2014/main" id="{65672AFF-FB85-6F0A-EAA6-97E93FE29AC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89675" y="4949825"/>
              <a:ext cx="184150" cy="292100"/>
            </a:xfrm>
            <a:prstGeom prst="upArrow">
              <a:avLst>
                <a:gd name="adj1" fmla="val 50000"/>
                <a:gd name="adj2" fmla="val 3965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18442" name="AutoShape 78">
              <a:extLst>
                <a:ext uri="{FF2B5EF4-FFF2-40B4-BE49-F238E27FC236}">
                  <a16:creationId xmlns:a16="http://schemas.microsoft.com/office/drawing/2014/main" id="{43B8ECDD-F726-CFBF-AD26-A474EC1C197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21513" y="4946650"/>
              <a:ext cx="182562" cy="293688"/>
            </a:xfrm>
            <a:prstGeom prst="upArrow">
              <a:avLst>
                <a:gd name="adj1" fmla="val 50000"/>
                <a:gd name="adj2" fmla="val 4021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18443" name="Text Box 79">
              <a:extLst>
                <a:ext uri="{FF2B5EF4-FFF2-40B4-BE49-F238E27FC236}">
                  <a16:creationId xmlns:a16="http://schemas.microsoft.com/office/drawing/2014/main" id="{303FA312-4657-E333-2E51-9A0F522795E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213475" y="4579938"/>
              <a:ext cx="3619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800" b="1">
                  <a:latin typeface="Times New Roman" panose="02020603050405020304" pitchFamily="18" charset="0"/>
                </a:rPr>
                <a:t>H</a:t>
              </a:r>
              <a:endParaRPr lang="en-GB" altLang="en-US" sz="1600">
                <a:latin typeface="Times New Roman" panose="02020603050405020304" pitchFamily="18" charset="0"/>
              </a:endParaRPr>
            </a:p>
          </p:txBody>
        </p:sp>
        <p:sp>
          <p:nvSpPr>
            <p:cNvPr id="18444" name="Text Box 80">
              <a:extLst>
                <a:ext uri="{FF2B5EF4-FFF2-40B4-BE49-F238E27FC236}">
                  <a16:creationId xmlns:a16="http://schemas.microsoft.com/office/drawing/2014/main" id="{A7C2A7DD-E208-06D1-49DB-E3DF4BF6F5B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894513" y="4551363"/>
              <a:ext cx="46196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800" b="1">
                  <a:latin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GB" altLang="en-US" sz="1800" b="1">
                  <a:latin typeface="Times New Roman" panose="02020603050405020304" pitchFamily="18" charset="0"/>
                </a:rPr>
                <a:t>E</a:t>
              </a:r>
              <a:endParaRPr lang="en-GB" altLang="en-US" sz="1600">
                <a:latin typeface="Times New Roman" panose="02020603050405020304" pitchFamily="18" charset="0"/>
              </a:endParaRPr>
            </a:p>
          </p:txBody>
        </p:sp>
        <p:sp>
          <p:nvSpPr>
            <p:cNvPr id="18445" name="Text Box 81">
              <a:extLst>
                <a:ext uri="{FF2B5EF4-FFF2-40B4-BE49-F238E27FC236}">
                  <a16:creationId xmlns:a16="http://schemas.microsoft.com/office/drawing/2014/main" id="{E6D4A042-FAED-515C-BBCE-775B30D3D98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573838" y="5730875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800" b="1">
                  <a:latin typeface="Times New Roman" panose="02020603050405020304" pitchFamily="18" charset="0"/>
                </a:rPr>
                <a:t>G</a:t>
              </a:r>
              <a:endParaRPr lang="en-GB" altLang="en-US" sz="1600">
                <a:latin typeface="Times New Roman" panose="02020603050405020304" pitchFamily="18" charset="0"/>
              </a:endParaRPr>
            </a:p>
          </p:txBody>
        </p:sp>
        <p:sp>
          <p:nvSpPr>
            <p:cNvPr id="18446" name="AutoShape 82">
              <a:extLst>
                <a:ext uri="{FF2B5EF4-FFF2-40B4-BE49-F238E27FC236}">
                  <a16:creationId xmlns:a16="http://schemas.microsoft.com/office/drawing/2014/main" id="{7F00ED46-0A36-25AB-51E1-CECB74AE1F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0376947">
              <a:off x="5076825" y="1125538"/>
              <a:ext cx="731838" cy="487362"/>
            </a:xfrm>
            <a:prstGeom prst="cloudCallout">
              <a:avLst>
                <a:gd name="adj1" fmla="val -39745"/>
                <a:gd name="adj2" fmla="val 1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47" name="Freeform 83">
              <a:extLst>
                <a:ext uri="{FF2B5EF4-FFF2-40B4-BE49-F238E27FC236}">
                  <a16:creationId xmlns:a16="http://schemas.microsoft.com/office/drawing/2014/main" id="{2E00A11A-CE7C-934B-CA7E-FEAF1E10D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7400" y="4292600"/>
              <a:ext cx="242888" cy="900113"/>
            </a:xfrm>
            <a:custGeom>
              <a:avLst/>
              <a:gdLst>
                <a:gd name="T0" fmla="*/ 2147483646 w 153"/>
                <a:gd name="T1" fmla="*/ 2147483646 h 567"/>
                <a:gd name="T2" fmla="*/ 2147483646 w 153"/>
                <a:gd name="T3" fmla="*/ 2147483646 h 567"/>
                <a:gd name="T4" fmla="*/ 2147483646 w 153"/>
                <a:gd name="T5" fmla="*/ 2147483646 h 567"/>
                <a:gd name="T6" fmla="*/ 2147483646 w 153"/>
                <a:gd name="T7" fmla="*/ 2147483646 h 567"/>
                <a:gd name="T8" fmla="*/ 2147483646 w 153"/>
                <a:gd name="T9" fmla="*/ 2147483646 h 567"/>
                <a:gd name="T10" fmla="*/ 2147483646 w 153"/>
                <a:gd name="T11" fmla="*/ 2147483646 h 567"/>
                <a:gd name="T12" fmla="*/ 2147483646 w 153"/>
                <a:gd name="T13" fmla="*/ 2147483646 h 567"/>
                <a:gd name="T14" fmla="*/ 2147483646 w 153"/>
                <a:gd name="T15" fmla="*/ 2147483646 h 567"/>
                <a:gd name="T16" fmla="*/ 2147483646 w 153"/>
                <a:gd name="T17" fmla="*/ 0 h 5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567"/>
                <a:gd name="T29" fmla="*/ 153 w 153"/>
                <a:gd name="T30" fmla="*/ 567 h 5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567">
                  <a:moveTo>
                    <a:pt x="104" y="567"/>
                  </a:moveTo>
                  <a:cubicBezTo>
                    <a:pt x="88" y="561"/>
                    <a:pt x="0" y="549"/>
                    <a:pt x="8" y="528"/>
                  </a:cubicBezTo>
                  <a:cubicBezTo>
                    <a:pt x="16" y="507"/>
                    <a:pt x="151" y="465"/>
                    <a:pt x="152" y="441"/>
                  </a:cubicBezTo>
                  <a:cubicBezTo>
                    <a:pt x="153" y="417"/>
                    <a:pt x="12" y="401"/>
                    <a:pt x="12" y="381"/>
                  </a:cubicBezTo>
                  <a:cubicBezTo>
                    <a:pt x="12" y="361"/>
                    <a:pt x="149" y="344"/>
                    <a:pt x="149" y="321"/>
                  </a:cubicBezTo>
                  <a:cubicBezTo>
                    <a:pt x="149" y="298"/>
                    <a:pt x="12" y="266"/>
                    <a:pt x="12" y="245"/>
                  </a:cubicBezTo>
                  <a:cubicBezTo>
                    <a:pt x="12" y="224"/>
                    <a:pt x="139" y="215"/>
                    <a:pt x="146" y="192"/>
                  </a:cubicBezTo>
                  <a:cubicBezTo>
                    <a:pt x="153" y="169"/>
                    <a:pt x="73" y="141"/>
                    <a:pt x="57" y="109"/>
                  </a:cubicBezTo>
                  <a:cubicBezTo>
                    <a:pt x="41" y="77"/>
                    <a:pt x="51" y="23"/>
                    <a:pt x="50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8" name="Text Box 84">
              <a:extLst>
                <a:ext uri="{FF2B5EF4-FFF2-40B4-BE49-F238E27FC236}">
                  <a16:creationId xmlns:a16="http://schemas.microsoft.com/office/drawing/2014/main" id="{447C495C-465B-F0FF-953C-AC9C32CFB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625" y="3933825"/>
              <a:ext cx="1006475" cy="37623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16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LW_out</a:t>
              </a:r>
            </a:p>
          </p:txBody>
        </p:sp>
        <p:sp>
          <p:nvSpPr>
            <p:cNvPr id="18449" name="Freeform 85">
              <a:extLst>
                <a:ext uri="{FF2B5EF4-FFF2-40B4-BE49-F238E27FC236}">
                  <a16:creationId xmlns:a16="http://schemas.microsoft.com/office/drawing/2014/main" id="{DED45A8B-AFD8-37D9-78C8-C810B1CAD16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076825" y="1630363"/>
              <a:ext cx="242888" cy="900112"/>
            </a:xfrm>
            <a:custGeom>
              <a:avLst/>
              <a:gdLst>
                <a:gd name="T0" fmla="*/ 2147483646 w 153"/>
                <a:gd name="T1" fmla="*/ 2147483646 h 567"/>
                <a:gd name="T2" fmla="*/ 2147483646 w 153"/>
                <a:gd name="T3" fmla="*/ 2147483646 h 567"/>
                <a:gd name="T4" fmla="*/ 2147483646 w 153"/>
                <a:gd name="T5" fmla="*/ 2147483646 h 567"/>
                <a:gd name="T6" fmla="*/ 2147483646 w 153"/>
                <a:gd name="T7" fmla="*/ 2147483646 h 567"/>
                <a:gd name="T8" fmla="*/ 2147483646 w 153"/>
                <a:gd name="T9" fmla="*/ 2147483646 h 567"/>
                <a:gd name="T10" fmla="*/ 2147483646 w 153"/>
                <a:gd name="T11" fmla="*/ 2147483646 h 567"/>
                <a:gd name="T12" fmla="*/ 2147483646 w 153"/>
                <a:gd name="T13" fmla="*/ 2147483646 h 567"/>
                <a:gd name="T14" fmla="*/ 2147483646 w 153"/>
                <a:gd name="T15" fmla="*/ 2147483646 h 567"/>
                <a:gd name="T16" fmla="*/ 2147483646 w 153"/>
                <a:gd name="T17" fmla="*/ 0 h 5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567"/>
                <a:gd name="T29" fmla="*/ 153 w 153"/>
                <a:gd name="T30" fmla="*/ 567 h 5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567">
                  <a:moveTo>
                    <a:pt x="104" y="567"/>
                  </a:moveTo>
                  <a:cubicBezTo>
                    <a:pt x="88" y="561"/>
                    <a:pt x="0" y="549"/>
                    <a:pt x="8" y="528"/>
                  </a:cubicBezTo>
                  <a:cubicBezTo>
                    <a:pt x="16" y="507"/>
                    <a:pt x="151" y="465"/>
                    <a:pt x="152" y="441"/>
                  </a:cubicBezTo>
                  <a:cubicBezTo>
                    <a:pt x="153" y="417"/>
                    <a:pt x="12" y="401"/>
                    <a:pt x="12" y="381"/>
                  </a:cubicBezTo>
                  <a:cubicBezTo>
                    <a:pt x="12" y="361"/>
                    <a:pt x="149" y="344"/>
                    <a:pt x="149" y="321"/>
                  </a:cubicBezTo>
                  <a:cubicBezTo>
                    <a:pt x="149" y="298"/>
                    <a:pt x="12" y="266"/>
                    <a:pt x="12" y="245"/>
                  </a:cubicBezTo>
                  <a:cubicBezTo>
                    <a:pt x="12" y="224"/>
                    <a:pt x="139" y="215"/>
                    <a:pt x="146" y="192"/>
                  </a:cubicBezTo>
                  <a:cubicBezTo>
                    <a:pt x="153" y="169"/>
                    <a:pt x="73" y="141"/>
                    <a:pt x="57" y="109"/>
                  </a:cubicBezTo>
                  <a:cubicBezTo>
                    <a:pt x="41" y="77"/>
                    <a:pt x="51" y="23"/>
                    <a:pt x="50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50" name="Text Box 86">
              <a:extLst>
                <a:ext uri="{FF2B5EF4-FFF2-40B4-BE49-F238E27FC236}">
                  <a16:creationId xmlns:a16="http://schemas.microsoft.com/office/drawing/2014/main" id="{7FB2A3AB-E644-AD68-94CC-D49B2C140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6463" y="2636838"/>
              <a:ext cx="879475" cy="37623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16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LW_in</a:t>
              </a:r>
            </a:p>
          </p:txBody>
        </p:sp>
        <p:sp>
          <p:nvSpPr>
            <p:cNvPr id="18451" name="Text Box 87">
              <a:extLst>
                <a:ext uri="{FF2B5EF4-FFF2-40B4-BE49-F238E27FC236}">
                  <a16:creationId xmlns:a16="http://schemas.microsoft.com/office/drawing/2014/main" id="{D4100FEF-2AAD-C178-30C2-34CA02BFB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9213" y="5011738"/>
              <a:ext cx="9715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16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800">
                  <a:solidFill>
                    <a:schemeClr val="tx1"/>
                  </a:solidFill>
                </a:rPr>
                <a:t>Surface</a:t>
              </a:r>
            </a:p>
          </p:txBody>
        </p:sp>
        <p:graphicFrame>
          <p:nvGraphicFramePr>
            <p:cNvPr id="18452" name="Object 88">
              <a:extLst>
                <a:ext uri="{FF2B5EF4-FFF2-40B4-BE49-F238E27FC236}">
                  <a16:creationId xmlns:a16="http://schemas.microsoft.com/office/drawing/2014/main" id="{88E6ED3C-AF93-C6C2-B48A-6F99916747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50075" y="3213100"/>
            <a:ext cx="557213" cy="785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79279" imgH="393529" progId="Equation.3">
                    <p:embed/>
                  </p:oleObj>
                </mc:Choice>
                <mc:Fallback>
                  <p:oleObj name="Equation" r:id="rId6" imgW="279279" imgH="393529" progId="Equation.3">
                    <p:embed/>
                    <p:pic>
                      <p:nvPicPr>
                        <p:cNvPr id="0" name="Object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0075" y="3213100"/>
                          <a:ext cx="557213" cy="78581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53" name="Object 89">
              <a:extLst>
                <a:ext uri="{FF2B5EF4-FFF2-40B4-BE49-F238E27FC236}">
                  <a16:creationId xmlns:a16="http://schemas.microsoft.com/office/drawing/2014/main" id="{E2CD89E7-3217-8091-E8CE-9441435207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480050" y="3068638"/>
            <a:ext cx="760413" cy="785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80835" imgH="393529" progId="Equation.3">
                    <p:embed/>
                  </p:oleObj>
                </mc:Choice>
                <mc:Fallback>
                  <p:oleObj name="Equation" r:id="rId8" imgW="380835" imgH="393529" progId="Equation.3">
                    <p:embed/>
                    <p:pic>
                      <p:nvPicPr>
                        <p:cNvPr id="0" name="Object 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0050" y="3068638"/>
                          <a:ext cx="760413" cy="7858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42" name="Text Box 91">
            <a:extLst>
              <a:ext uri="{FF2B5EF4-FFF2-40B4-BE49-F238E27FC236}">
                <a16:creationId xmlns:a16="http://schemas.microsoft.com/office/drawing/2014/main" id="{DB85FE29-46A6-749D-5D66-FEDEB226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67425"/>
            <a:ext cx="39814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And then there are slopes…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8A4EFCE-D969-1CD6-D69A-FB698B634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350"/>
            <a:ext cx="6197600" cy="974725"/>
          </a:xfrm>
        </p:spPr>
        <p:txBody>
          <a:bodyPr/>
          <a:lstStyle/>
          <a:p>
            <a:r>
              <a:rPr lang="en-GB" altLang="en-US"/>
              <a:t>Cold Pools</a:t>
            </a:r>
          </a:p>
        </p:txBody>
      </p:sp>
      <p:sp>
        <p:nvSpPr>
          <p:cNvPr id="19459" name="Freeform 5">
            <a:extLst>
              <a:ext uri="{FF2B5EF4-FFF2-40B4-BE49-F238E27FC236}">
                <a16:creationId xmlns:a16="http://schemas.microsoft.com/office/drawing/2014/main" id="{7977AB89-F36F-7E5A-A093-CC6FB5009CBA}"/>
              </a:ext>
            </a:extLst>
          </p:cNvPr>
          <p:cNvSpPr>
            <a:spLocks/>
          </p:cNvSpPr>
          <p:nvPr/>
        </p:nvSpPr>
        <p:spPr bwMode="auto">
          <a:xfrm>
            <a:off x="1042988" y="2132013"/>
            <a:ext cx="6696075" cy="1298575"/>
          </a:xfrm>
          <a:custGeom>
            <a:avLst/>
            <a:gdLst>
              <a:gd name="T0" fmla="*/ 0 w 4218"/>
              <a:gd name="T1" fmla="*/ 2147483646 h 818"/>
              <a:gd name="T2" fmla="*/ 2147483646 w 4218"/>
              <a:gd name="T3" fmla="*/ 2147483646 h 818"/>
              <a:gd name="T4" fmla="*/ 2147483646 w 4218"/>
              <a:gd name="T5" fmla="*/ 2147483646 h 818"/>
              <a:gd name="T6" fmla="*/ 2147483646 w 4218"/>
              <a:gd name="T7" fmla="*/ 2147483646 h 818"/>
              <a:gd name="T8" fmla="*/ 2147483646 w 4218"/>
              <a:gd name="T9" fmla="*/ 0 h 8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18"/>
              <a:gd name="T16" fmla="*/ 0 h 818"/>
              <a:gd name="T17" fmla="*/ 4218 w 4218"/>
              <a:gd name="T18" fmla="*/ 818 h 8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18" h="818">
                <a:moveTo>
                  <a:pt x="0" y="46"/>
                </a:moveTo>
                <a:cubicBezTo>
                  <a:pt x="874" y="57"/>
                  <a:pt x="812" y="117"/>
                  <a:pt x="1137" y="246"/>
                </a:cubicBezTo>
                <a:cubicBezTo>
                  <a:pt x="1462" y="375"/>
                  <a:pt x="1686" y="818"/>
                  <a:pt x="1950" y="817"/>
                </a:cubicBezTo>
                <a:cubicBezTo>
                  <a:pt x="2214" y="816"/>
                  <a:pt x="2341" y="375"/>
                  <a:pt x="2719" y="239"/>
                </a:cubicBezTo>
                <a:cubicBezTo>
                  <a:pt x="3097" y="103"/>
                  <a:pt x="3906" y="50"/>
                  <a:pt x="4218" y="0"/>
                </a:cubicBezTo>
              </a:path>
            </a:pathLst>
          </a:custGeom>
          <a:noFill/>
          <a:ln w="38100" cap="flat" cmpd="sng">
            <a:solidFill>
              <a:srgbClr val="99663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95238" name="Line 6">
            <a:extLst>
              <a:ext uri="{FF2B5EF4-FFF2-40B4-BE49-F238E27FC236}">
                <a16:creationId xmlns:a16="http://schemas.microsoft.com/office/drawing/2014/main" id="{1E813828-C97A-5D21-2141-14B9A335E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5" y="2432050"/>
            <a:ext cx="576263" cy="5032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95239" name="Line 7">
            <a:extLst>
              <a:ext uri="{FF2B5EF4-FFF2-40B4-BE49-F238E27FC236}">
                <a16:creationId xmlns:a16="http://schemas.microsoft.com/office/drawing/2014/main" id="{DE022169-5403-9022-2B69-F9436A6362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3438" y="2420938"/>
            <a:ext cx="576262" cy="50323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95240" name="Freeform 8">
            <a:extLst>
              <a:ext uri="{FF2B5EF4-FFF2-40B4-BE49-F238E27FC236}">
                <a16:creationId xmlns:a16="http://schemas.microsoft.com/office/drawing/2014/main" id="{B5C0557A-B010-F998-9C21-B000A45F269A}"/>
              </a:ext>
            </a:extLst>
          </p:cNvPr>
          <p:cNvSpPr>
            <a:spLocks/>
          </p:cNvSpPr>
          <p:nvPr/>
        </p:nvSpPr>
        <p:spPr bwMode="auto">
          <a:xfrm>
            <a:off x="3197225" y="1412875"/>
            <a:ext cx="242888" cy="900113"/>
          </a:xfrm>
          <a:custGeom>
            <a:avLst/>
            <a:gdLst>
              <a:gd name="T0" fmla="*/ 2147483646 w 153"/>
              <a:gd name="T1" fmla="*/ 2147483646 h 567"/>
              <a:gd name="T2" fmla="*/ 2147483646 w 153"/>
              <a:gd name="T3" fmla="*/ 2147483646 h 567"/>
              <a:gd name="T4" fmla="*/ 2147483646 w 153"/>
              <a:gd name="T5" fmla="*/ 2147483646 h 567"/>
              <a:gd name="T6" fmla="*/ 2147483646 w 153"/>
              <a:gd name="T7" fmla="*/ 2147483646 h 567"/>
              <a:gd name="T8" fmla="*/ 2147483646 w 153"/>
              <a:gd name="T9" fmla="*/ 2147483646 h 567"/>
              <a:gd name="T10" fmla="*/ 2147483646 w 153"/>
              <a:gd name="T11" fmla="*/ 2147483646 h 567"/>
              <a:gd name="T12" fmla="*/ 2147483646 w 153"/>
              <a:gd name="T13" fmla="*/ 2147483646 h 567"/>
              <a:gd name="T14" fmla="*/ 2147483646 w 153"/>
              <a:gd name="T15" fmla="*/ 2147483646 h 567"/>
              <a:gd name="T16" fmla="*/ 2147483646 w 153"/>
              <a:gd name="T17" fmla="*/ 0 h 5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567"/>
              <a:gd name="T29" fmla="*/ 153 w 153"/>
              <a:gd name="T30" fmla="*/ 567 h 5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567">
                <a:moveTo>
                  <a:pt x="104" y="567"/>
                </a:moveTo>
                <a:cubicBezTo>
                  <a:pt x="88" y="561"/>
                  <a:pt x="0" y="549"/>
                  <a:pt x="8" y="528"/>
                </a:cubicBezTo>
                <a:cubicBezTo>
                  <a:pt x="16" y="507"/>
                  <a:pt x="151" y="465"/>
                  <a:pt x="152" y="441"/>
                </a:cubicBezTo>
                <a:cubicBezTo>
                  <a:pt x="153" y="417"/>
                  <a:pt x="12" y="401"/>
                  <a:pt x="12" y="381"/>
                </a:cubicBezTo>
                <a:cubicBezTo>
                  <a:pt x="12" y="361"/>
                  <a:pt x="149" y="344"/>
                  <a:pt x="149" y="321"/>
                </a:cubicBezTo>
                <a:cubicBezTo>
                  <a:pt x="149" y="298"/>
                  <a:pt x="12" y="266"/>
                  <a:pt x="12" y="245"/>
                </a:cubicBezTo>
                <a:cubicBezTo>
                  <a:pt x="12" y="224"/>
                  <a:pt x="139" y="215"/>
                  <a:pt x="146" y="192"/>
                </a:cubicBezTo>
                <a:cubicBezTo>
                  <a:pt x="153" y="169"/>
                  <a:pt x="73" y="141"/>
                  <a:pt x="57" y="109"/>
                </a:cubicBezTo>
                <a:cubicBezTo>
                  <a:pt x="41" y="77"/>
                  <a:pt x="51" y="23"/>
                  <a:pt x="50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1" name="Freeform 9">
            <a:extLst>
              <a:ext uri="{FF2B5EF4-FFF2-40B4-BE49-F238E27FC236}">
                <a16:creationId xmlns:a16="http://schemas.microsoft.com/office/drawing/2014/main" id="{A1183D06-2311-80A1-B1F4-A6B8A49EAA68}"/>
              </a:ext>
            </a:extLst>
          </p:cNvPr>
          <p:cNvSpPr>
            <a:spLocks/>
          </p:cNvSpPr>
          <p:nvPr/>
        </p:nvSpPr>
        <p:spPr bwMode="auto">
          <a:xfrm>
            <a:off x="4643438" y="1412875"/>
            <a:ext cx="242887" cy="900113"/>
          </a:xfrm>
          <a:custGeom>
            <a:avLst/>
            <a:gdLst>
              <a:gd name="T0" fmla="*/ 2147483646 w 153"/>
              <a:gd name="T1" fmla="*/ 2147483646 h 567"/>
              <a:gd name="T2" fmla="*/ 2147483646 w 153"/>
              <a:gd name="T3" fmla="*/ 2147483646 h 567"/>
              <a:gd name="T4" fmla="*/ 2147483646 w 153"/>
              <a:gd name="T5" fmla="*/ 2147483646 h 567"/>
              <a:gd name="T6" fmla="*/ 2147483646 w 153"/>
              <a:gd name="T7" fmla="*/ 2147483646 h 567"/>
              <a:gd name="T8" fmla="*/ 2147483646 w 153"/>
              <a:gd name="T9" fmla="*/ 2147483646 h 567"/>
              <a:gd name="T10" fmla="*/ 2147483646 w 153"/>
              <a:gd name="T11" fmla="*/ 2147483646 h 567"/>
              <a:gd name="T12" fmla="*/ 2147483646 w 153"/>
              <a:gd name="T13" fmla="*/ 2147483646 h 567"/>
              <a:gd name="T14" fmla="*/ 2147483646 w 153"/>
              <a:gd name="T15" fmla="*/ 2147483646 h 567"/>
              <a:gd name="T16" fmla="*/ 2147483646 w 153"/>
              <a:gd name="T17" fmla="*/ 0 h 5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567"/>
              <a:gd name="T29" fmla="*/ 153 w 153"/>
              <a:gd name="T30" fmla="*/ 567 h 5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567">
                <a:moveTo>
                  <a:pt x="104" y="567"/>
                </a:moveTo>
                <a:cubicBezTo>
                  <a:pt x="88" y="561"/>
                  <a:pt x="0" y="549"/>
                  <a:pt x="8" y="528"/>
                </a:cubicBezTo>
                <a:cubicBezTo>
                  <a:pt x="16" y="507"/>
                  <a:pt x="151" y="465"/>
                  <a:pt x="152" y="441"/>
                </a:cubicBezTo>
                <a:cubicBezTo>
                  <a:pt x="153" y="417"/>
                  <a:pt x="12" y="401"/>
                  <a:pt x="12" y="381"/>
                </a:cubicBezTo>
                <a:cubicBezTo>
                  <a:pt x="12" y="361"/>
                  <a:pt x="149" y="344"/>
                  <a:pt x="149" y="321"/>
                </a:cubicBezTo>
                <a:cubicBezTo>
                  <a:pt x="149" y="298"/>
                  <a:pt x="12" y="266"/>
                  <a:pt x="12" y="245"/>
                </a:cubicBezTo>
                <a:cubicBezTo>
                  <a:pt x="12" y="224"/>
                  <a:pt x="139" y="215"/>
                  <a:pt x="146" y="192"/>
                </a:cubicBezTo>
                <a:cubicBezTo>
                  <a:pt x="153" y="169"/>
                  <a:pt x="73" y="141"/>
                  <a:pt x="57" y="109"/>
                </a:cubicBezTo>
                <a:cubicBezTo>
                  <a:pt x="41" y="77"/>
                  <a:pt x="51" y="23"/>
                  <a:pt x="50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2" name="Freeform 10">
            <a:extLst>
              <a:ext uri="{FF2B5EF4-FFF2-40B4-BE49-F238E27FC236}">
                <a16:creationId xmlns:a16="http://schemas.microsoft.com/office/drawing/2014/main" id="{E25B2564-ECB3-4327-F78E-D7E4E9834621}"/>
              </a:ext>
            </a:extLst>
          </p:cNvPr>
          <p:cNvSpPr>
            <a:spLocks/>
          </p:cNvSpPr>
          <p:nvPr/>
        </p:nvSpPr>
        <p:spPr bwMode="auto">
          <a:xfrm>
            <a:off x="3563938" y="3068638"/>
            <a:ext cx="1079500" cy="350837"/>
          </a:xfrm>
          <a:custGeom>
            <a:avLst/>
            <a:gdLst>
              <a:gd name="T0" fmla="*/ 0 w 680"/>
              <a:gd name="T1" fmla="*/ 2147483646 h 221"/>
              <a:gd name="T2" fmla="*/ 2147483646 w 680"/>
              <a:gd name="T3" fmla="*/ 2147483646 h 221"/>
              <a:gd name="T4" fmla="*/ 2147483646 w 680"/>
              <a:gd name="T5" fmla="*/ 2147483646 h 221"/>
              <a:gd name="T6" fmla="*/ 2147483646 w 680"/>
              <a:gd name="T7" fmla="*/ 2147483646 h 221"/>
              <a:gd name="T8" fmla="*/ 2147483646 w 680"/>
              <a:gd name="T9" fmla="*/ 2147483646 h 221"/>
              <a:gd name="T10" fmla="*/ 0 w 680"/>
              <a:gd name="T11" fmla="*/ 2147483646 h 2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80"/>
              <a:gd name="T19" fmla="*/ 0 h 221"/>
              <a:gd name="T20" fmla="*/ 680 w 680"/>
              <a:gd name="T21" fmla="*/ 221 h 2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80" h="221">
                <a:moveTo>
                  <a:pt x="0" y="2"/>
                </a:moveTo>
                <a:cubicBezTo>
                  <a:pt x="670" y="3"/>
                  <a:pt x="61" y="0"/>
                  <a:pt x="680" y="2"/>
                </a:cubicBezTo>
                <a:cubicBezTo>
                  <a:pt x="589" y="100"/>
                  <a:pt x="573" y="120"/>
                  <a:pt x="523" y="156"/>
                </a:cubicBezTo>
                <a:cubicBezTo>
                  <a:pt x="472" y="192"/>
                  <a:pt x="425" y="219"/>
                  <a:pt x="371" y="220"/>
                </a:cubicBezTo>
                <a:cubicBezTo>
                  <a:pt x="317" y="221"/>
                  <a:pt x="258" y="199"/>
                  <a:pt x="196" y="163"/>
                </a:cubicBezTo>
                <a:cubicBezTo>
                  <a:pt x="134" y="127"/>
                  <a:pt x="41" y="36"/>
                  <a:pt x="0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9465" name="Text Box 11">
            <a:extLst>
              <a:ext uri="{FF2B5EF4-FFF2-40B4-BE49-F238E27FC236}">
                <a16:creationId xmlns:a16="http://schemas.microsoft.com/office/drawing/2014/main" id="{E590FEBF-E208-A182-684D-BCF8F7C07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534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‘traditional’ view – drainage flows.</a:t>
            </a:r>
          </a:p>
        </p:txBody>
      </p:sp>
      <p:sp>
        <p:nvSpPr>
          <p:cNvPr id="95244" name="Text Box 12">
            <a:extLst>
              <a:ext uri="{FF2B5EF4-FFF2-40B4-BE49-F238E27FC236}">
                <a16:creationId xmlns:a16="http://schemas.microsoft.com/office/drawing/2014/main" id="{2291AA22-D653-8F38-7631-AE30D3A7C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997200"/>
            <a:ext cx="885666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Problems: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GB" altLang="en-US">
                <a:solidFill>
                  <a:schemeClr val="tx1"/>
                </a:solidFill>
              </a:rPr>
              <a:t> Actually promotes downwards transport of warm air.  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- What about ambient wind?</a:t>
            </a:r>
          </a:p>
        </p:txBody>
      </p:sp>
      <p:sp>
        <p:nvSpPr>
          <p:cNvPr id="95245" name="Freeform 13">
            <a:extLst>
              <a:ext uri="{FF2B5EF4-FFF2-40B4-BE49-F238E27FC236}">
                <a16:creationId xmlns:a16="http://schemas.microsoft.com/office/drawing/2014/main" id="{1AC0092F-CEBA-1D40-FF63-D0DF97484AAB}"/>
              </a:ext>
            </a:extLst>
          </p:cNvPr>
          <p:cNvSpPr>
            <a:spLocks/>
          </p:cNvSpPr>
          <p:nvPr/>
        </p:nvSpPr>
        <p:spPr bwMode="auto">
          <a:xfrm>
            <a:off x="1042988" y="5300663"/>
            <a:ext cx="6696075" cy="1298575"/>
          </a:xfrm>
          <a:custGeom>
            <a:avLst/>
            <a:gdLst>
              <a:gd name="T0" fmla="*/ 0 w 4218"/>
              <a:gd name="T1" fmla="*/ 2147483646 h 818"/>
              <a:gd name="T2" fmla="*/ 2147483646 w 4218"/>
              <a:gd name="T3" fmla="*/ 2147483646 h 818"/>
              <a:gd name="T4" fmla="*/ 2147483646 w 4218"/>
              <a:gd name="T5" fmla="*/ 2147483646 h 818"/>
              <a:gd name="T6" fmla="*/ 2147483646 w 4218"/>
              <a:gd name="T7" fmla="*/ 2147483646 h 818"/>
              <a:gd name="T8" fmla="*/ 2147483646 w 4218"/>
              <a:gd name="T9" fmla="*/ 0 h 8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18"/>
              <a:gd name="T16" fmla="*/ 0 h 818"/>
              <a:gd name="T17" fmla="*/ 4218 w 4218"/>
              <a:gd name="T18" fmla="*/ 818 h 8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18" h="818">
                <a:moveTo>
                  <a:pt x="0" y="46"/>
                </a:moveTo>
                <a:cubicBezTo>
                  <a:pt x="874" y="57"/>
                  <a:pt x="812" y="117"/>
                  <a:pt x="1137" y="246"/>
                </a:cubicBezTo>
                <a:cubicBezTo>
                  <a:pt x="1462" y="375"/>
                  <a:pt x="1686" y="818"/>
                  <a:pt x="1950" y="817"/>
                </a:cubicBezTo>
                <a:cubicBezTo>
                  <a:pt x="2214" y="816"/>
                  <a:pt x="2341" y="375"/>
                  <a:pt x="2719" y="239"/>
                </a:cubicBezTo>
                <a:cubicBezTo>
                  <a:pt x="3097" y="103"/>
                  <a:pt x="3906" y="50"/>
                  <a:pt x="4218" y="0"/>
                </a:cubicBezTo>
              </a:path>
            </a:pathLst>
          </a:custGeom>
          <a:noFill/>
          <a:ln w="38100" cap="flat" cmpd="sng">
            <a:solidFill>
              <a:srgbClr val="99663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95249" name="Freeform 17">
            <a:extLst>
              <a:ext uri="{FF2B5EF4-FFF2-40B4-BE49-F238E27FC236}">
                <a16:creationId xmlns:a16="http://schemas.microsoft.com/office/drawing/2014/main" id="{ED204CF3-6F29-0208-B097-ED3A81907B42}"/>
              </a:ext>
            </a:extLst>
          </p:cNvPr>
          <p:cNvSpPr>
            <a:spLocks/>
          </p:cNvSpPr>
          <p:nvPr/>
        </p:nvSpPr>
        <p:spPr bwMode="auto">
          <a:xfrm>
            <a:off x="3995738" y="5226050"/>
            <a:ext cx="242887" cy="900113"/>
          </a:xfrm>
          <a:custGeom>
            <a:avLst/>
            <a:gdLst>
              <a:gd name="T0" fmla="*/ 2147483646 w 153"/>
              <a:gd name="T1" fmla="*/ 2147483646 h 567"/>
              <a:gd name="T2" fmla="*/ 2147483646 w 153"/>
              <a:gd name="T3" fmla="*/ 2147483646 h 567"/>
              <a:gd name="T4" fmla="*/ 2147483646 w 153"/>
              <a:gd name="T5" fmla="*/ 2147483646 h 567"/>
              <a:gd name="T6" fmla="*/ 2147483646 w 153"/>
              <a:gd name="T7" fmla="*/ 2147483646 h 567"/>
              <a:gd name="T8" fmla="*/ 2147483646 w 153"/>
              <a:gd name="T9" fmla="*/ 2147483646 h 567"/>
              <a:gd name="T10" fmla="*/ 2147483646 w 153"/>
              <a:gd name="T11" fmla="*/ 2147483646 h 567"/>
              <a:gd name="T12" fmla="*/ 2147483646 w 153"/>
              <a:gd name="T13" fmla="*/ 2147483646 h 567"/>
              <a:gd name="T14" fmla="*/ 2147483646 w 153"/>
              <a:gd name="T15" fmla="*/ 2147483646 h 567"/>
              <a:gd name="T16" fmla="*/ 2147483646 w 153"/>
              <a:gd name="T17" fmla="*/ 0 h 5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567"/>
              <a:gd name="T29" fmla="*/ 153 w 153"/>
              <a:gd name="T30" fmla="*/ 567 h 5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567">
                <a:moveTo>
                  <a:pt x="104" y="567"/>
                </a:moveTo>
                <a:cubicBezTo>
                  <a:pt x="88" y="561"/>
                  <a:pt x="0" y="549"/>
                  <a:pt x="8" y="528"/>
                </a:cubicBezTo>
                <a:cubicBezTo>
                  <a:pt x="16" y="507"/>
                  <a:pt x="151" y="465"/>
                  <a:pt x="152" y="441"/>
                </a:cubicBezTo>
                <a:cubicBezTo>
                  <a:pt x="153" y="417"/>
                  <a:pt x="12" y="401"/>
                  <a:pt x="12" y="381"/>
                </a:cubicBezTo>
                <a:cubicBezTo>
                  <a:pt x="12" y="361"/>
                  <a:pt x="149" y="344"/>
                  <a:pt x="149" y="321"/>
                </a:cubicBezTo>
                <a:cubicBezTo>
                  <a:pt x="149" y="298"/>
                  <a:pt x="12" y="266"/>
                  <a:pt x="12" y="245"/>
                </a:cubicBezTo>
                <a:cubicBezTo>
                  <a:pt x="12" y="224"/>
                  <a:pt x="139" y="215"/>
                  <a:pt x="146" y="192"/>
                </a:cubicBezTo>
                <a:cubicBezTo>
                  <a:pt x="153" y="169"/>
                  <a:pt x="73" y="141"/>
                  <a:pt x="57" y="109"/>
                </a:cubicBezTo>
                <a:cubicBezTo>
                  <a:pt x="41" y="77"/>
                  <a:pt x="51" y="23"/>
                  <a:pt x="50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50" name="Freeform 18">
            <a:extLst>
              <a:ext uri="{FF2B5EF4-FFF2-40B4-BE49-F238E27FC236}">
                <a16:creationId xmlns:a16="http://schemas.microsoft.com/office/drawing/2014/main" id="{D33DEDA1-B3A8-A2B7-D1E9-B75B74E876CC}"/>
              </a:ext>
            </a:extLst>
          </p:cNvPr>
          <p:cNvSpPr>
            <a:spLocks/>
          </p:cNvSpPr>
          <p:nvPr/>
        </p:nvSpPr>
        <p:spPr bwMode="auto">
          <a:xfrm>
            <a:off x="3563938" y="6235700"/>
            <a:ext cx="1079500" cy="350838"/>
          </a:xfrm>
          <a:custGeom>
            <a:avLst/>
            <a:gdLst>
              <a:gd name="T0" fmla="*/ 0 w 680"/>
              <a:gd name="T1" fmla="*/ 2147483646 h 221"/>
              <a:gd name="T2" fmla="*/ 2147483646 w 680"/>
              <a:gd name="T3" fmla="*/ 2147483646 h 221"/>
              <a:gd name="T4" fmla="*/ 2147483646 w 680"/>
              <a:gd name="T5" fmla="*/ 2147483646 h 221"/>
              <a:gd name="T6" fmla="*/ 2147483646 w 680"/>
              <a:gd name="T7" fmla="*/ 2147483646 h 221"/>
              <a:gd name="T8" fmla="*/ 2147483646 w 680"/>
              <a:gd name="T9" fmla="*/ 2147483646 h 221"/>
              <a:gd name="T10" fmla="*/ 0 w 680"/>
              <a:gd name="T11" fmla="*/ 2147483646 h 2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80"/>
              <a:gd name="T19" fmla="*/ 0 h 221"/>
              <a:gd name="T20" fmla="*/ 680 w 680"/>
              <a:gd name="T21" fmla="*/ 221 h 2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80" h="221">
                <a:moveTo>
                  <a:pt x="0" y="2"/>
                </a:moveTo>
                <a:cubicBezTo>
                  <a:pt x="670" y="3"/>
                  <a:pt x="61" y="0"/>
                  <a:pt x="680" y="2"/>
                </a:cubicBezTo>
                <a:cubicBezTo>
                  <a:pt x="589" y="100"/>
                  <a:pt x="573" y="120"/>
                  <a:pt x="523" y="156"/>
                </a:cubicBezTo>
                <a:cubicBezTo>
                  <a:pt x="472" y="192"/>
                  <a:pt x="425" y="219"/>
                  <a:pt x="371" y="220"/>
                </a:cubicBezTo>
                <a:cubicBezTo>
                  <a:pt x="317" y="221"/>
                  <a:pt x="258" y="199"/>
                  <a:pt x="196" y="163"/>
                </a:cubicBezTo>
                <a:cubicBezTo>
                  <a:pt x="134" y="127"/>
                  <a:pt x="41" y="36"/>
                  <a:pt x="0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6896EA7F-A021-399C-4332-6E2069D4BB2E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4100513"/>
            <a:ext cx="7112000" cy="1778000"/>
            <a:chOff x="640" y="2311"/>
            <a:chExt cx="4480" cy="1120"/>
          </a:xfrm>
        </p:grpSpPr>
        <p:sp>
          <p:nvSpPr>
            <p:cNvPr id="19481" name="Freeform 20">
              <a:extLst>
                <a:ext uri="{FF2B5EF4-FFF2-40B4-BE49-F238E27FC236}">
                  <a16:creationId xmlns:a16="http://schemas.microsoft.com/office/drawing/2014/main" id="{F64209DE-7188-5871-21C9-325ED1E6B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" y="2752"/>
              <a:ext cx="4458" cy="392"/>
            </a:xfrm>
            <a:custGeom>
              <a:avLst/>
              <a:gdLst>
                <a:gd name="T0" fmla="*/ 0 w 9989"/>
                <a:gd name="T1" fmla="*/ 0 h 9816"/>
                <a:gd name="T2" fmla="*/ 172 w 9989"/>
                <a:gd name="T3" fmla="*/ 0 h 9816"/>
                <a:gd name="T4" fmla="*/ 392 w 9989"/>
                <a:gd name="T5" fmla="*/ 1 h 9816"/>
                <a:gd name="T6" fmla="*/ 573 w 9989"/>
                <a:gd name="T7" fmla="*/ 0 h 9816"/>
                <a:gd name="T8" fmla="*/ 840 w 9989"/>
                <a:gd name="T9" fmla="*/ 0 h 9816"/>
                <a:gd name="T10" fmla="*/ 859 w 9989"/>
                <a:gd name="T11" fmla="*/ 0 h 98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9"/>
                <a:gd name="T19" fmla="*/ 0 h 9816"/>
                <a:gd name="T20" fmla="*/ 9989 w 9989"/>
                <a:gd name="T21" fmla="*/ 9816 h 98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9" h="9816">
                  <a:moveTo>
                    <a:pt x="0" y="2760"/>
                  </a:moveTo>
                  <a:cubicBezTo>
                    <a:pt x="592" y="2660"/>
                    <a:pt x="1197" y="2735"/>
                    <a:pt x="1931" y="3888"/>
                  </a:cubicBezTo>
                  <a:cubicBezTo>
                    <a:pt x="2666" y="5041"/>
                    <a:pt x="3658" y="9816"/>
                    <a:pt x="4410" y="9728"/>
                  </a:cubicBezTo>
                  <a:cubicBezTo>
                    <a:pt x="5162" y="9640"/>
                    <a:pt x="5602" y="4887"/>
                    <a:pt x="6442" y="3359"/>
                  </a:cubicBezTo>
                  <a:cubicBezTo>
                    <a:pt x="7282" y="1830"/>
                    <a:pt x="8917" y="960"/>
                    <a:pt x="9453" y="480"/>
                  </a:cubicBezTo>
                  <a:cubicBezTo>
                    <a:pt x="9989" y="0"/>
                    <a:pt x="9572" y="480"/>
                    <a:pt x="9657" y="480"/>
                  </a:cubicBez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GB"/>
            </a:p>
          </p:txBody>
        </p:sp>
        <p:sp>
          <p:nvSpPr>
            <p:cNvPr id="19482" name="Freeform 21">
              <a:extLst>
                <a:ext uri="{FF2B5EF4-FFF2-40B4-BE49-F238E27FC236}">
                  <a16:creationId xmlns:a16="http://schemas.microsoft.com/office/drawing/2014/main" id="{13D3B67F-052E-A20C-0CE2-374832D91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" y="2621"/>
              <a:ext cx="4272" cy="243"/>
            </a:xfrm>
            <a:custGeom>
              <a:avLst/>
              <a:gdLst>
                <a:gd name="T0" fmla="*/ 0 w 10000"/>
                <a:gd name="T1" fmla="*/ 0 h 10560"/>
                <a:gd name="T2" fmla="*/ 157 w 10000"/>
                <a:gd name="T3" fmla="*/ 0 h 10560"/>
                <a:gd name="T4" fmla="*/ 366 w 10000"/>
                <a:gd name="T5" fmla="*/ 0 h 10560"/>
                <a:gd name="T6" fmla="*/ 524 w 10000"/>
                <a:gd name="T7" fmla="*/ 0 h 10560"/>
                <a:gd name="T8" fmla="*/ 780 w 10000"/>
                <a:gd name="T9" fmla="*/ 0 h 10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0"/>
                <a:gd name="T16" fmla="*/ 0 h 10560"/>
                <a:gd name="T17" fmla="*/ 10000 w 10000"/>
                <a:gd name="T18" fmla="*/ 10560 h 10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0" h="10560">
                  <a:moveTo>
                    <a:pt x="0" y="2560"/>
                  </a:moveTo>
                  <a:cubicBezTo>
                    <a:pt x="618" y="2386"/>
                    <a:pt x="1236" y="3256"/>
                    <a:pt x="2018" y="4517"/>
                  </a:cubicBezTo>
                  <a:cubicBezTo>
                    <a:pt x="2800" y="5778"/>
                    <a:pt x="3907" y="10560"/>
                    <a:pt x="4691" y="10082"/>
                  </a:cubicBezTo>
                  <a:cubicBezTo>
                    <a:pt x="5475" y="9605"/>
                    <a:pt x="5838" y="3305"/>
                    <a:pt x="6723" y="1652"/>
                  </a:cubicBezTo>
                  <a:cubicBezTo>
                    <a:pt x="7608" y="0"/>
                    <a:pt x="9302" y="1343"/>
                    <a:pt x="10000" y="256"/>
                  </a:cubicBez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GB"/>
            </a:p>
          </p:txBody>
        </p:sp>
        <p:sp>
          <p:nvSpPr>
            <p:cNvPr id="19483" name="Freeform 22">
              <a:extLst>
                <a:ext uri="{FF2B5EF4-FFF2-40B4-BE49-F238E27FC236}">
                  <a16:creationId xmlns:a16="http://schemas.microsoft.com/office/drawing/2014/main" id="{0113CD82-2674-BE23-2427-54869C9E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" y="2311"/>
              <a:ext cx="4272" cy="332"/>
            </a:xfrm>
            <a:custGeom>
              <a:avLst/>
              <a:gdLst>
                <a:gd name="T0" fmla="*/ 0 w 10000"/>
                <a:gd name="T1" fmla="*/ 0 h 25701"/>
                <a:gd name="T2" fmla="*/ 157 w 10000"/>
                <a:gd name="T3" fmla="*/ 0 h 25701"/>
                <a:gd name="T4" fmla="*/ 366 w 10000"/>
                <a:gd name="T5" fmla="*/ 0 h 25701"/>
                <a:gd name="T6" fmla="*/ 508 w 10000"/>
                <a:gd name="T7" fmla="*/ 0 h 25701"/>
                <a:gd name="T8" fmla="*/ 780 w 10000"/>
                <a:gd name="T9" fmla="*/ 0 h 257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0"/>
                <a:gd name="T16" fmla="*/ 0 h 25701"/>
                <a:gd name="T17" fmla="*/ 10000 w 10000"/>
                <a:gd name="T18" fmla="*/ 25701 h 257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0" h="25701">
                  <a:moveTo>
                    <a:pt x="0" y="14332"/>
                  </a:moveTo>
                  <a:cubicBezTo>
                    <a:pt x="618" y="14022"/>
                    <a:pt x="1236" y="16270"/>
                    <a:pt x="2018" y="17820"/>
                  </a:cubicBezTo>
                  <a:cubicBezTo>
                    <a:pt x="2800" y="19370"/>
                    <a:pt x="3942" y="25701"/>
                    <a:pt x="4691" y="23711"/>
                  </a:cubicBezTo>
                  <a:cubicBezTo>
                    <a:pt x="5440" y="21721"/>
                    <a:pt x="5629" y="12620"/>
                    <a:pt x="6511" y="5878"/>
                  </a:cubicBezTo>
                  <a:cubicBezTo>
                    <a:pt x="7399" y="0"/>
                    <a:pt x="9286" y="14642"/>
                    <a:pt x="10000" y="13789"/>
                  </a:cubicBez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GB"/>
            </a:p>
          </p:txBody>
        </p:sp>
        <p:sp>
          <p:nvSpPr>
            <p:cNvPr id="19484" name="Freeform 23">
              <a:extLst>
                <a:ext uri="{FF2B5EF4-FFF2-40B4-BE49-F238E27FC236}">
                  <a16:creationId xmlns:a16="http://schemas.microsoft.com/office/drawing/2014/main" id="{5ACD4261-1CF7-8C63-B221-73050EE05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940"/>
              <a:ext cx="4463" cy="491"/>
            </a:xfrm>
            <a:custGeom>
              <a:avLst/>
              <a:gdLst>
                <a:gd name="T0" fmla="*/ 0 w 4463"/>
                <a:gd name="T1" fmla="*/ 117 h 491"/>
                <a:gd name="T2" fmla="*/ 862 w 4463"/>
                <a:gd name="T3" fmla="*/ 162 h 491"/>
                <a:gd name="T4" fmla="*/ 1953 w 4463"/>
                <a:gd name="T5" fmla="*/ 487 h 491"/>
                <a:gd name="T6" fmla="*/ 2843 w 4463"/>
                <a:gd name="T7" fmla="*/ 184 h 491"/>
                <a:gd name="T8" fmla="*/ 4219 w 4463"/>
                <a:gd name="T9" fmla="*/ 26 h 491"/>
                <a:gd name="T10" fmla="*/ 4310 w 4463"/>
                <a:gd name="T11" fmla="*/ 26 h 4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3"/>
                <a:gd name="T19" fmla="*/ 0 h 491"/>
                <a:gd name="T20" fmla="*/ 4463 w 4463"/>
                <a:gd name="T21" fmla="*/ 491 h 4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3" h="491">
                  <a:moveTo>
                    <a:pt x="0" y="117"/>
                  </a:moveTo>
                  <a:cubicBezTo>
                    <a:pt x="264" y="113"/>
                    <a:pt x="537" y="100"/>
                    <a:pt x="862" y="162"/>
                  </a:cubicBezTo>
                  <a:cubicBezTo>
                    <a:pt x="1187" y="224"/>
                    <a:pt x="1623" y="483"/>
                    <a:pt x="1953" y="487"/>
                  </a:cubicBezTo>
                  <a:cubicBezTo>
                    <a:pt x="2283" y="491"/>
                    <a:pt x="2465" y="261"/>
                    <a:pt x="2843" y="184"/>
                  </a:cubicBezTo>
                  <a:cubicBezTo>
                    <a:pt x="3221" y="107"/>
                    <a:pt x="3975" y="52"/>
                    <a:pt x="4219" y="26"/>
                  </a:cubicBezTo>
                  <a:cubicBezTo>
                    <a:pt x="4463" y="0"/>
                    <a:pt x="4272" y="26"/>
                    <a:pt x="4310" y="26"/>
                  </a:cubicBez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GB"/>
            </a:p>
          </p:txBody>
        </p:sp>
      </p:grpSp>
      <p:sp>
        <p:nvSpPr>
          <p:cNvPr id="95256" name="Text Box 24">
            <a:extLst>
              <a:ext uri="{FF2B5EF4-FFF2-40B4-BE49-F238E27FC236}">
                <a16:creationId xmlns:a16="http://schemas.microsoft.com/office/drawing/2014/main" id="{158B7762-5C9E-1E21-598C-DF2463FB1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6110288"/>
            <a:ext cx="1490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Sheltered</a:t>
            </a:r>
          </a:p>
        </p:txBody>
      </p:sp>
      <p:sp>
        <p:nvSpPr>
          <p:cNvPr id="6162" name="Text Box 26">
            <a:extLst>
              <a:ext uri="{FF2B5EF4-FFF2-40B4-BE49-F238E27FC236}">
                <a16:creationId xmlns:a16="http://schemas.microsoft.com/office/drawing/2014/main" id="{5436790A-BCC2-94A9-890C-67928E43D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0" y="6308725"/>
            <a:ext cx="269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Brown and Vosper, 2008</a:t>
            </a:r>
          </a:p>
        </p:txBody>
      </p:sp>
      <p:sp>
        <p:nvSpPr>
          <p:cNvPr id="95259" name="Text Box 27">
            <a:extLst>
              <a:ext uri="{FF2B5EF4-FFF2-40B4-BE49-F238E27FC236}">
                <a16:creationId xmlns:a16="http://schemas.microsoft.com/office/drawing/2014/main" id="{1BC8EC50-7B7C-6EC3-D156-DFA4572C0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365625"/>
            <a:ext cx="414337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grpSp>
        <p:nvGrpSpPr>
          <p:cNvPr id="3" name="Group 26">
            <a:extLst>
              <a:ext uri="{FF2B5EF4-FFF2-40B4-BE49-F238E27FC236}">
                <a16:creationId xmlns:a16="http://schemas.microsoft.com/office/drawing/2014/main" id="{CDB3E310-2D91-CC4F-3973-910C56239014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5373688"/>
            <a:ext cx="2130425" cy="1295400"/>
            <a:chOff x="684213" y="5373688"/>
            <a:chExt cx="2130425" cy="1295400"/>
          </a:xfrm>
        </p:grpSpPr>
        <p:cxnSp>
          <p:nvCxnSpPr>
            <p:cNvPr id="19478" name="Straight Arrow Connector 22">
              <a:extLst>
                <a:ext uri="{FF2B5EF4-FFF2-40B4-BE49-F238E27FC236}">
                  <a16:creationId xmlns:a16="http://schemas.microsoft.com/office/drawing/2014/main" id="{60DFD02B-B82A-516B-82FC-E0E771C747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87338" y="5984875"/>
              <a:ext cx="1223962" cy="1588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9" name="TextBox 23">
              <a:extLst>
                <a:ext uri="{FF2B5EF4-FFF2-40B4-BE49-F238E27FC236}">
                  <a16:creationId xmlns:a16="http://schemas.microsoft.com/office/drawing/2014/main" id="{64131814-0FFA-A4CF-7458-E5266635B3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213" y="5732463"/>
              <a:ext cx="406400" cy="4619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16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graphicFrame>
          <p:nvGraphicFramePr>
            <p:cNvPr id="19480" name="Object 28">
              <a:extLst>
                <a:ext uri="{FF2B5EF4-FFF2-40B4-BE49-F238E27FC236}">
                  <a16:creationId xmlns:a16="http://schemas.microsoft.com/office/drawing/2014/main" id="{7546FCC9-F344-E3F4-5B05-7140E8A603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87450" y="5778500"/>
            <a:ext cx="1627188" cy="890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812447" imgH="444307" progId="Equation.3">
                    <p:embed/>
                  </p:oleObj>
                </mc:Choice>
                <mc:Fallback>
                  <p:oleObj name="Equation" r:id="rId2" imgW="812447" imgH="444307" progId="Equation.3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450" y="5778500"/>
                          <a:ext cx="1627188" cy="8905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27">
            <a:extLst>
              <a:ext uri="{FF2B5EF4-FFF2-40B4-BE49-F238E27FC236}">
                <a16:creationId xmlns:a16="http://schemas.microsoft.com/office/drawing/2014/main" id="{8311FF30-A50D-93E5-32EC-CDFCE5E47E0B}"/>
              </a:ext>
            </a:extLst>
          </p:cNvPr>
          <p:cNvGrpSpPr>
            <a:grpSpLocks/>
          </p:cNvGrpSpPr>
          <p:nvPr/>
        </p:nvGrpSpPr>
        <p:grpSpPr bwMode="auto">
          <a:xfrm>
            <a:off x="5508625" y="5516563"/>
            <a:ext cx="3024188" cy="788987"/>
            <a:chOff x="5508625" y="5516563"/>
            <a:chExt cx="3023815" cy="788987"/>
          </a:xfrm>
        </p:grpSpPr>
        <p:graphicFrame>
          <p:nvGraphicFramePr>
            <p:cNvPr id="19476" name="Object 3">
              <a:extLst>
                <a:ext uri="{FF2B5EF4-FFF2-40B4-BE49-F238E27FC236}">
                  <a16:creationId xmlns:a16="http://schemas.microsoft.com/office/drawing/2014/main" id="{F7FD1408-B5D7-9468-0ABF-4D7BC40308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97440" y="5516563"/>
            <a:ext cx="635000" cy="788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17225" imgH="393359" progId="Equation.3">
                    <p:embed/>
                  </p:oleObj>
                </mc:Choice>
                <mc:Fallback>
                  <p:oleObj name="Equation" r:id="rId4" imgW="317225" imgH="393359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97440" y="5516563"/>
                          <a:ext cx="635000" cy="7889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77" name="TextBox 26">
              <a:extLst>
                <a:ext uri="{FF2B5EF4-FFF2-40B4-BE49-F238E27FC236}">
                  <a16:creationId xmlns:a16="http://schemas.microsoft.com/office/drawing/2014/main" id="{2D48C332-5F38-716C-E674-A5A163D46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625" y="5661025"/>
              <a:ext cx="24689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/>
                <a:t>Key parameter =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4" grpId="0"/>
      <p:bldP spid="95256" grpId="0"/>
      <p:bldP spid="6162" grpId="0"/>
      <p:bldP spid="952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AF46E39-5235-66DD-E8E2-2FA11430C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6654800" cy="1339850"/>
          </a:xfrm>
        </p:spPr>
        <p:txBody>
          <a:bodyPr/>
          <a:lstStyle/>
          <a:p>
            <a:r>
              <a:rPr lang="en-GB" altLang="en-US"/>
              <a:t>Instrumentation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7E3199B-B904-0D55-8DD5-D95EC31FE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196975"/>
            <a:ext cx="6972300" cy="5111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800"/>
              <a:t>Main Cardington MRU masts:</a:t>
            </a:r>
          </a:p>
          <a:p>
            <a:pPr lvl="1">
              <a:lnSpc>
                <a:spcPct val="90000"/>
              </a:lnSpc>
            </a:pPr>
            <a:r>
              <a:rPr lang="en-GB" altLang="en-US" sz="1600"/>
              <a:t>Detailed measurement of atmospheric variables at multiple heights (wind, temperature, pressure, moisture, turbulence)</a:t>
            </a:r>
          </a:p>
          <a:p>
            <a:pPr lvl="1">
              <a:lnSpc>
                <a:spcPct val="90000"/>
              </a:lnSpc>
            </a:pPr>
            <a:r>
              <a:rPr lang="en-GB" altLang="en-US" sz="1600"/>
              <a:t>Radiative (LW and SW) and soil measurements (moisture, temperature and heat flux); component fluxes available to reconstruct full energy budget </a:t>
            </a:r>
          </a:p>
          <a:p>
            <a:pPr lvl="1">
              <a:lnSpc>
                <a:spcPct val="90000"/>
              </a:lnSpc>
            </a:pPr>
            <a:r>
              <a:rPr lang="en-GB" altLang="en-US" sz="1600"/>
              <a:t>Data logged at 10 Hz, averaged up to 1, 5, 10 and 30 min</a:t>
            </a:r>
          </a:p>
          <a:p>
            <a:pPr>
              <a:lnSpc>
                <a:spcPct val="90000"/>
              </a:lnSpc>
            </a:pPr>
            <a:endParaRPr lang="en-GB" altLang="en-US" sz="1800"/>
          </a:p>
          <a:p>
            <a:pPr>
              <a:lnSpc>
                <a:spcPct val="90000"/>
              </a:lnSpc>
            </a:pPr>
            <a:r>
              <a:rPr lang="en-GB" altLang="en-US" sz="1800"/>
              <a:t>Network of ~20 Hobo temperature sensors; transect and along-valley coverage</a:t>
            </a:r>
          </a:p>
          <a:p>
            <a:pPr>
              <a:lnSpc>
                <a:spcPct val="90000"/>
              </a:lnSpc>
            </a:pPr>
            <a:endParaRPr lang="en-GB" altLang="en-US" sz="1800"/>
          </a:p>
          <a:p>
            <a:pPr>
              <a:lnSpc>
                <a:spcPct val="90000"/>
              </a:lnSpc>
            </a:pPr>
            <a:r>
              <a:rPr lang="en-GB" altLang="en-US" sz="1800"/>
              <a:t>~10 Leeds AWS instruments: atmospheric variables and ground temperature</a:t>
            </a:r>
          </a:p>
          <a:p>
            <a:pPr>
              <a:lnSpc>
                <a:spcPct val="90000"/>
              </a:lnSpc>
            </a:pPr>
            <a:endParaRPr lang="en-GB" altLang="en-US" sz="1800"/>
          </a:p>
          <a:p>
            <a:pPr>
              <a:lnSpc>
                <a:spcPct val="90000"/>
              </a:lnSpc>
            </a:pPr>
            <a:r>
              <a:rPr lang="en-GB" altLang="en-US" sz="1800"/>
              <a:t>Valley volume and profile measurements: </a:t>
            </a:r>
          </a:p>
          <a:p>
            <a:pPr lvl="1">
              <a:lnSpc>
                <a:spcPct val="90000"/>
              </a:lnSpc>
            </a:pPr>
            <a:r>
              <a:rPr lang="en-GB" altLang="en-US" sz="1600"/>
              <a:t>1.5</a:t>
            </a:r>
            <a:r>
              <a:rPr lang="en-GB" altLang="en-US" sz="1600">
                <a:latin typeface="Symbol" panose="05050102010706020507" pitchFamily="18" charset="2"/>
              </a:rPr>
              <a:t>m</a:t>
            </a:r>
            <a:r>
              <a:rPr lang="en-GB" altLang="en-US" sz="1600"/>
              <a:t>m pulsed Doppler LIDAR (70x30m range gates), continuously operating </a:t>
            </a:r>
          </a:p>
          <a:p>
            <a:pPr lvl="1">
              <a:lnSpc>
                <a:spcPct val="90000"/>
              </a:lnSpc>
            </a:pPr>
            <a:r>
              <a:rPr lang="en-GB" altLang="en-US" sz="1600"/>
              <a:t>IOPs: radiosondes hourly at mast locations; temperature survey car</a:t>
            </a:r>
          </a:p>
          <a:p>
            <a:pPr lvl="1">
              <a:lnSpc>
                <a:spcPct val="90000"/>
              </a:lnSpc>
            </a:pPr>
            <a:endParaRPr lang="en-GB" altLang="en-US"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FCB5EA8-55E3-9F59-8091-A5B0D5A91C5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697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>
                <a:solidFill>
                  <a:srgbClr val="C09B12"/>
                </a:solidFill>
              </a:rPr>
              <a:t>Instrument sites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95DA151-D2CD-BF41-E064-445E45AA37D9}"/>
              </a:ext>
            </a:extLst>
          </p:cNvPr>
          <p:cNvSpPr>
            <a:spLocks/>
          </p:cNvSpPr>
          <p:nvPr/>
        </p:nvSpPr>
        <p:spPr bwMode="auto">
          <a:xfrm>
            <a:off x="179388" y="1998663"/>
            <a:ext cx="26638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GB" altLang="en-US"/>
              <a:t>3 main mast sites</a:t>
            </a:r>
          </a:p>
          <a:p>
            <a:r>
              <a:rPr lang="en-GB" altLang="en-US"/>
              <a:t>Instrumented transects </a:t>
            </a:r>
          </a:p>
          <a:p>
            <a:r>
              <a:rPr lang="en-GB" altLang="en-US"/>
              <a:t>Along-valley coverage</a:t>
            </a:r>
          </a:p>
          <a:p>
            <a:r>
              <a:rPr lang="en-GB" altLang="en-US"/>
              <a:t>General sampling of the terrain</a:t>
            </a:r>
          </a:p>
          <a:p>
            <a:endParaRPr lang="en-GB" altLang="en-US"/>
          </a:p>
        </p:txBody>
      </p:sp>
      <p:pic>
        <p:nvPicPr>
          <p:cNvPr id="21508" name="Picture 4" descr="fig1_new_300dpi">
            <a:extLst>
              <a:ext uri="{FF2B5EF4-FFF2-40B4-BE49-F238E27FC236}">
                <a16:creationId xmlns:a16="http://schemas.microsoft.com/office/drawing/2014/main" id="{DD7AD27B-6B0E-730D-05F6-AD93D6A80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96975"/>
            <a:ext cx="56165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Line 5">
            <a:extLst>
              <a:ext uri="{FF2B5EF4-FFF2-40B4-BE49-F238E27FC236}">
                <a16:creationId xmlns:a16="http://schemas.microsoft.com/office/drawing/2014/main" id="{31A1BF0B-23BF-22FF-9030-FD5343260A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5516563"/>
            <a:ext cx="576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3335557D-005F-0DFA-C8A7-AA5E3C4F2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425" y="5516563"/>
            <a:ext cx="5889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400" b="1"/>
              <a:t>2 km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7CA7FDC-F7F7-459A-94D6-9CAA5348E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Main mast sites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2255BAA-B621-8282-8B41-B9CDBCAFF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87788" y="5588000"/>
            <a:ext cx="5724525" cy="865188"/>
          </a:xfrm>
        </p:spPr>
        <p:txBody>
          <a:bodyPr/>
          <a:lstStyle/>
          <a:p>
            <a:pPr>
              <a:buFont typeface="Times New Roman" panose="02020603050405020304" pitchFamily="18" charset="0"/>
              <a:buNone/>
            </a:pPr>
            <a:r>
              <a:rPr lang="en-GB" altLang="en-US" sz="1800"/>
              <a:t>Springhill farm, 30m mast (exposed hilltop site)</a:t>
            </a:r>
          </a:p>
          <a:p>
            <a:endParaRPr lang="en-GB" altLang="en-US" sz="1800"/>
          </a:p>
        </p:txBody>
      </p:sp>
      <p:pic>
        <p:nvPicPr>
          <p:cNvPr id="22532" name="Picture 4" descr="Fig3_Upper_duffryn1">
            <a:extLst>
              <a:ext uri="{FF2B5EF4-FFF2-40B4-BE49-F238E27FC236}">
                <a16:creationId xmlns:a16="http://schemas.microsoft.com/office/drawing/2014/main" id="{EC4B92E7-F0B0-6CEC-42D7-C37186E3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2819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B411DAD1-75E6-7AE0-D20E-A566999F7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584950"/>
            <a:ext cx="3063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400" b="1"/>
              <a:t>Photos: Jeremy Price, Peter Clark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ABD2456F-DF22-0606-0B02-7B3B1E7A5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41438"/>
            <a:ext cx="2254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Duffryn (Clun valley)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1800"/>
              <a:t>50m mast</a:t>
            </a:r>
          </a:p>
        </p:txBody>
      </p:sp>
      <p:pic>
        <p:nvPicPr>
          <p:cNvPr id="22535" name="Picture 7" descr="burfield_valley_269807s52_20pc">
            <a:extLst>
              <a:ext uri="{FF2B5EF4-FFF2-40B4-BE49-F238E27FC236}">
                <a16:creationId xmlns:a16="http://schemas.microsoft.com/office/drawing/2014/main" id="{20446E53-7DBD-258C-3AAE-C939A8B2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05038"/>
            <a:ext cx="4608512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8">
            <a:extLst>
              <a:ext uri="{FF2B5EF4-FFF2-40B4-BE49-F238E27FC236}">
                <a16:creationId xmlns:a16="http://schemas.microsoft.com/office/drawing/2014/main" id="{A2088782-6D1F-6C52-9547-C8EC984D6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844675"/>
            <a:ext cx="27368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Burfield valley, 30m mast</a:t>
            </a:r>
          </a:p>
        </p:txBody>
      </p:sp>
      <p:pic>
        <p:nvPicPr>
          <p:cNvPr id="22537" name="Picture 9" descr="P7_40pc">
            <a:extLst>
              <a:ext uri="{FF2B5EF4-FFF2-40B4-BE49-F238E27FC236}">
                <a16:creationId xmlns:a16="http://schemas.microsoft.com/office/drawing/2014/main" id="{69D8F9DC-0092-FE07-1D71-EC2721C5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91440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CB762F2-2863-086B-E79C-D827E9E44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C09B12"/>
                </a:solidFill>
              </a:rPr>
              <a:t>Intensive Observation Periods (IOPs)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84695EC-B99F-BEF4-0362-FF7B50FDE3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484313"/>
            <a:ext cx="3313113" cy="4525962"/>
          </a:xfrm>
        </p:spPr>
        <p:txBody>
          <a:bodyPr/>
          <a:lstStyle/>
          <a:p>
            <a:r>
              <a:rPr lang="en-GB" altLang="en-US" sz="2000"/>
              <a:t>Seventeen IOP nights:</a:t>
            </a:r>
          </a:p>
        </p:txBody>
      </p:sp>
      <p:pic>
        <p:nvPicPr>
          <p:cNvPr id="23556" name="Picture 4" descr="11Dec2009_fog_photo">
            <a:extLst>
              <a:ext uri="{FF2B5EF4-FFF2-40B4-BE49-F238E27FC236}">
                <a16:creationId xmlns:a16="http://schemas.microsoft.com/office/drawing/2014/main" id="{07DFE470-6737-983A-1DD9-4C9B84FA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038725"/>
            <a:ext cx="9072562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CEA769B8-1F3F-73FF-26F7-2D2C500AE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138" y="6532563"/>
            <a:ext cx="52514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View over Clun valley, 10/12/2009  (Jeremy Price)</a:t>
            </a:r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A751B65C-6C59-79EF-4F25-4121C646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81075"/>
            <a:ext cx="343376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>
            <a:extLst>
              <a:ext uri="{FF2B5EF4-FFF2-40B4-BE49-F238E27FC236}">
                <a16:creationId xmlns:a16="http://schemas.microsoft.com/office/drawing/2014/main" id="{2B3BCAAE-1B68-198F-6D3B-1BCF11DF3D17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685800" y="6508750"/>
            <a:ext cx="3124200" cy="1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1800">
                <a:solidFill>
                  <a:schemeClr val="bg1"/>
                </a:solidFill>
              </a:rPr>
              <a:t>© Crown copyright 2006</a:t>
            </a:r>
            <a:endParaRPr lang="en-GB" altLang="en-US" sz="800">
              <a:solidFill>
                <a:schemeClr val="bg1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4CD7A60-9364-EC20-48A6-1D3B9E9FA7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Peter Clark - Background</a:t>
            </a:r>
          </a:p>
        </p:txBody>
      </p:sp>
      <p:sp>
        <p:nvSpPr>
          <p:cNvPr id="691203" name="Rectangle 3">
            <a:extLst>
              <a:ext uri="{FF2B5EF4-FFF2-40B4-BE49-F238E27FC236}">
                <a16:creationId xmlns:a16="http://schemas.microsoft.com/office/drawing/2014/main" id="{244064AB-D4B3-8AB3-5B3F-19C4A7E913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18488" cy="486092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Font typeface="Times New Roman" panose="02020603050405020304" pitchFamily="18" charset="0"/>
              <a:buNone/>
              <a:defRPr/>
            </a:pPr>
            <a:r>
              <a:rPr lang="en-GB" dirty="0"/>
              <a:t>Theoretical Physicist (University of Cambridge)</a:t>
            </a:r>
          </a:p>
          <a:p>
            <a:pPr>
              <a:lnSpc>
                <a:spcPct val="120000"/>
              </a:lnSpc>
              <a:defRPr/>
            </a:pPr>
            <a:r>
              <a:rPr lang="en-GB" dirty="0"/>
              <a:t>1979-1992 research on atmospheric pollution problems in (then public) electricity industry.</a:t>
            </a:r>
          </a:p>
          <a:p>
            <a:pPr lvl="1">
              <a:lnSpc>
                <a:spcPct val="120000"/>
              </a:lnSpc>
              <a:defRPr/>
            </a:pPr>
            <a:r>
              <a:rPr lang="en-GB" dirty="0"/>
              <a:t>Acid rain</a:t>
            </a:r>
          </a:p>
          <a:p>
            <a:pPr lvl="1">
              <a:lnSpc>
                <a:spcPct val="120000"/>
              </a:lnSpc>
              <a:defRPr/>
            </a:pPr>
            <a:r>
              <a:rPr lang="en-GB" dirty="0"/>
              <a:t>Photochemical oxidants</a:t>
            </a:r>
          </a:p>
          <a:p>
            <a:pPr lvl="1">
              <a:lnSpc>
                <a:spcPct val="120000"/>
              </a:lnSpc>
              <a:defRPr/>
            </a:pPr>
            <a:r>
              <a:rPr lang="en-GB" dirty="0"/>
              <a:t>Modelling and field measurement (aircraft, ground-based) – collaboration with Met Office and various universities.</a:t>
            </a:r>
          </a:p>
          <a:p>
            <a:pPr>
              <a:lnSpc>
                <a:spcPct val="120000"/>
              </a:lnSpc>
              <a:buFont typeface="Times New Roman" panose="02020603050405020304" pitchFamily="18" charset="0"/>
              <a:buNone/>
              <a:defRPr/>
            </a:pPr>
            <a:endParaRPr lang="en-GB" dirty="0"/>
          </a:p>
          <a:p>
            <a:pPr>
              <a:lnSpc>
                <a:spcPct val="120000"/>
              </a:lnSpc>
              <a:defRPr/>
            </a:pPr>
            <a:r>
              <a:rPr lang="en-GB" dirty="0"/>
              <a:t>1992-2010 Met Office career largely focussed on small-scale and short-range forecasting:</a:t>
            </a:r>
          </a:p>
          <a:p>
            <a:pPr lvl="1">
              <a:lnSpc>
                <a:spcPct val="120000"/>
              </a:lnSpc>
              <a:defRPr/>
            </a:pPr>
            <a:r>
              <a:rPr lang="en-GB" dirty="0"/>
              <a:t>1993-1995 responsibility for improving operational UK mesoscale forecast model, </a:t>
            </a:r>
          </a:p>
          <a:p>
            <a:pPr lvl="1">
              <a:lnSpc>
                <a:spcPct val="120000"/>
              </a:lnSpc>
              <a:defRPr/>
            </a:pPr>
            <a:r>
              <a:rPr lang="en-GB" dirty="0"/>
              <a:t>1995-1998 Leader of Local Forecasting R&amp;D Group responsible for developing ‘Site Specific Forecast Model’ (SSFM).</a:t>
            </a:r>
          </a:p>
          <a:p>
            <a:pPr lvl="1">
              <a:lnSpc>
                <a:spcPct val="120000"/>
              </a:lnSpc>
              <a:defRPr/>
            </a:pPr>
            <a:r>
              <a:rPr lang="en-GB" dirty="0"/>
              <a:t>1998-2008 Leader of Mesoscale Modelling group (JCMM, Reading) responsible for developing convective-scale non-hydrostatic model, especially forecasting thunderstorms and flash floods. </a:t>
            </a:r>
          </a:p>
          <a:p>
            <a:pPr lvl="1">
              <a:lnSpc>
                <a:spcPct val="120000"/>
              </a:lnSpc>
              <a:defRPr/>
            </a:pPr>
            <a:r>
              <a:rPr lang="en-GB" dirty="0"/>
              <a:t>2008-2010 Head of Joint Research Centres (JCMM at Reading University and JCHMR at CEH Wallingford).</a:t>
            </a:r>
          </a:p>
          <a:p>
            <a:pPr>
              <a:lnSpc>
                <a:spcPct val="120000"/>
              </a:lnSpc>
              <a:defRPr/>
            </a:pPr>
            <a:endParaRPr lang="en-GB" dirty="0"/>
          </a:p>
          <a:p>
            <a:pPr>
              <a:lnSpc>
                <a:spcPct val="120000"/>
              </a:lnSpc>
              <a:defRPr/>
            </a:pPr>
            <a:r>
              <a:rPr lang="en-GB" dirty="0"/>
              <a:t>Joined Surrey (Maths and Engineering) July 2010: Chair in Environmental Flow Modelling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895B8DD-537A-9BDB-9619-393AC1448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Snow and fog, January 2010</a:t>
            </a: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7BD9BCDF-A7A2-97A2-B7E7-9592B0BE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73437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>
            <a:extLst>
              <a:ext uri="{FF2B5EF4-FFF2-40B4-BE49-F238E27FC236}">
                <a16:creationId xmlns:a16="http://schemas.microsoft.com/office/drawing/2014/main" id="{2E4E1279-675A-23AD-6EF0-3AF5A87DF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584950"/>
            <a:ext cx="12906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400" b="1"/>
              <a:t>Jeremy Price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g7_wstats0910WT_eps">
            <a:extLst>
              <a:ext uri="{FF2B5EF4-FFF2-40B4-BE49-F238E27FC236}">
                <a16:creationId xmlns:a16="http://schemas.microsoft.com/office/drawing/2014/main" id="{2F259BC1-A3F3-4FB4-32D6-EEB2CE1F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97038"/>
            <a:ext cx="439578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2B2E4B89-5009-9F12-04BA-D3FF5302F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00200"/>
            <a:ext cx="3048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25604" name="Picture 4" descr="Fig5_temps0910_eps">
            <a:extLst>
              <a:ext uri="{FF2B5EF4-FFF2-40B4-BE49-F238E27FC236}">
                <a16:creationId xmlns:a16="http://schemas.microsoft.com/office/drawing/2014/main" id="{1988E125-1608-0AAF-E27E-7B0D063F4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4325938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652C74C1-CA13-AB00-83D4-8BA6B3BF2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00200"/>
            <a:ext cx="3048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5606" name="Title 1">
            <a:extLst>
              <a:ext uri="{FF2B5EF4-FFF2-40B4-BE49-F238E27FC236}">
                <a16:creationId xmlns:a16="http://schemas.microsoft.com/office/drawing/2014/main" id="{36E7237F-34B8-5C2A-1C4F-45585E2938F4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7451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800">
                <a:solidFill>
                  <a:srgbClr val="FFB515"/>
                </a:solidFill>
              </a:rPr>
              <a:t>Cold pool example – 9-10/9/2009</a:t>
            </a:r>
          </a:p>
        </p:txBody>
      </p:sp>
      <p:sp>
        <p:nvSpPr>
          <p:cNvPr id="25607" name="Content Placeholder 4">
            <a:extLst>
              <a:ext uri="{FF2B5EF4-FFF2-40B4-BE49-F238E27FC236}">
                <a16:creationId xmlns:a16="http://schemas.microsoft.com/office/drawing/2014/main" id="{FF9220D6-7193-03B2-116D-0E4B5D16BA8F}"/>
              </a:ext>
            </a:extLst>
          </p:cNvPr>
          <p:cNvSpPr>
            <a:spLocks/>
          </p:cNvSpPr>
          <p:nvPr/>
        </p:nvSpPr>
        <p:spPr bwMode="auto">
          <a:xfrm>
            <a:off x="0" y="4681538"/>
            <a:ext cx="9144000" cy="2060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endParaRPr lang="en-US" altLang="en-US" sz="1800"/>
          </a:p>
          <a:p>
            <a:r>
              <a:rPr lang="en-US" altLang="en-US" sz="1800"/>
              <a:t>Strong inversion forms at Duffryn after sunset </a:t>
            </a:r>
          </a:p>
          <a:p>
            <a:r>
              <a:rPr lang="en-US" altLang="en-US" sz="1800"/>
              <a:t>Inversion shallow at Springhill</a:t>
            </a:r>
          </a:p>
          <a:p>
            <a:r>
              <a:rPr lang="en-US" altLang="en-US" sz="1800"/>
              <a:t>Negative peak of sensible heat flux after which temperatures relatively static at Duffryn</a:t>
            </a:r>
          </a:p>
          <a:p>
            <a:r>
              <a:rPr lang="en-US" altLang="en-US" sz="1800"/>
              <a:t>Overnight wind:       Duffryn &lt; 1 ms</a:t>
            </a:r>
            <a:r>
              <a:rPr lang="en-US" altLang="en-US" sz="1800" baseline="30000"/>
              <a:t>-1</a:t>
            </a:r>
            <a:r>
              <a:rPr lang="en-US" altLang="en-US" sz="1800"/>
              <a:t>       Springhill ~ 3 ms</a:t>
            </a:r>
            <a:r>
              <a:rPr lang="en-US" altLang="en-US" sz="1800" baseline="30000"/>
              <a:t>-1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22F5ADAC-EB59-8B01-EFD8-DFCA40A58DD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439738" y="2247901"/>
            <a:ext cx="1171575" cy="222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000"/>
              <a:t>Temperature (°C)</a:t>
            </a: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C46C9929-5605-EE1B-ED42-5528CB14EBE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439738" y="3811588"/>
            <a:ext cx="1171575" cy="222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000"/>
              <a:t>Temperature (°C)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49662D5D-6277-BD32-2FF3-DC000325B5A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73513" y="2293938"/>
            <a:ext cx="1263650" cy="222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000"/>
              <a:t>Sens. Ht. fx (Wm</a:t>
            </a:r>
            <a:r>
              <a:rPr lang="en-GB" altLang="en-US" sz="1000" baseline="30000"/>
              <a:t>-2</a:t>
            </a:r>
            <a:r>
              <a:rPr lang="en-GB" altLang="en-US" sz="1000"/>
              <a:t>)</a:t>
            </a: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D0F60359-21A7-17EE-9255-DC591257111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73513" y="3910013"/>
            <a:ext cx="1263650" cy="222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000"/>
              <a:t>Sens. Ht. fx (Wm</a:t>
            </a:r>
            <a:r>
              <a:rPr lang="en-GB" altLang="en-US" sz="1000" baseline="30000"/>
              <a:t>-2</a:t>
            </a:r>
            <a:r>
              <a:rPr lang="en-GB" altLang="en-US" sz="1000"/>
              <a:t>)</a:t>
            </a:r>
          </a:p>
        </p:txBody>
      </p:sp>
      <p:sp>
        <p:nvSpPr>
          <p:cNvPr id="25612" name="Text Box 12">
            <a:extLst>
              <a:ext uri="{FF2B5EF4-FFF2-40B4-BE49-F238E27FC236}">
                <a16:creationId xmlns:a16="http://schemas.microsoft.com/office/drawing/2014/main" id="{0FC2FD5C-65FA-89BB-FE55-B0E1A4751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219200"/>
            <a:ext cx="472122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Mast temperature (°C) and sensible heat flux</a:t>
            </a:r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7000DFBA-5CCD-AA1B-A6D0-E50804DCC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4433888"/>
            <a:ext cx="29686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0</a:t>
            </a:r>
          </a:p>
        </p:txBody>
      </p:sp>
      <p:sp>
        <p:nvSpPr>
          <p:cNvPr id="25614" name="Text Box 14">
            <a:extLst>
              <a:ext uri="{FF2B5EF4-FFF2-40B4-BE49-F238E27FC236}">
                <a16:creationId xmlns:a16="http://schemas.microsoft.com/office/drawing/2014/main" id="{E057CBFA-97C3-5332-29A1-DFA56DCE5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00400"/>
            <a:ext cx="4095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25</a:t>
            </a:r>
          </a:p>
        </p:txBody>
      </p:sp>
      <p:sp>
        <p:nvSpPr>
          <p:cNvPr id="25615" name="Text Box 15">
            <a:extLst>
              <a:ext uri="{FF2B5EF4-FFF2-40B4-BE49-F238E27FC236}">
                <a16:creationId xmlns:a16="http://schemas.microsoft.com/office/drawing/2014/main" id="{E5A016CE-230E-9E71-1036-5F5CB7883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9686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0</a:t>
            </a:r>
          </a:p>
        </p:txBody>
      </p:sp>
      <p:sp>
        <p:nvSpPr>
          <p:cNvPr id="25616" name="Text Box 16">
            <a:extLst>
              <a:ext uri="{FF2B5EF4-FFF2-40B4-BE49-F238E27FC236}">
                <a16:creationId xmlns:a16="http://schemas.microsoft.com/office/drawing/2014/main" id="{101AB797-1BD5-2EC4-2A6E-8ED251943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8" y="1600200"/>
            <a:ext cx="4095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20</a:t>
            </a:r>
          </a:p>
        </p:txBody>
      </p:sp>
      <p:sp>
        <p:nvSpPr>
          <p:cNvPr id="25617" name="Text Box 17">
            <a:extLst>
              <a:ext uri="{FF2B5EF4-FFF2-40B4-BE49-F238E27FC236}">
                <a16:creationId xmlns:a16="http://schemas.microsoft.com/office/drawing/2014/main" id="{D6F0A768-1203-A512-1942-C48A09A40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563" y="4495800"/>
            <a:ext cx="47783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-50</a:t>
            </a: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49A6865C-3A99-6873-2C8E-255DADBB4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3276600"/>
            <a:ext cx="52228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100</a:t>
            </a:r>
          </a:p>
        </p:txBody>
      </p:sp>
      <p:sp>
        <p:nvSpPr>
          <p:cNvPr id="25619" name="Text Box 19">
            <a:extLst>
              <a:ext uri="{FF2B5EF4-FFF2-40B4-BE49-F238E27FC236}">
                <a16:creationId xmlns:a16="http://schemas.microsoft.com/office/drawing/2014/main" id="{D725095F-924B-63DF-7294-BBBA374CC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600200"/>
            <a:ext cx="52228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200</a:t>
            </a:r>
          </a:p>
        </p:txBody>
      </p:sp>
      <p:sp>
        <p:nvSpPr>
          <p:cNvPr id="25620" name="Text Box 20">
            <a:extLst>
              <a:ext uri="{FF2B5EF4-FFF2-40B4-BE49-F238E27FC236}">
                <a16:creationId xmlns:a16="http://schemas.microsoft.com/office/drawing/2014/main" id="{DB1C3D4C-2E90-0EF9-BF71-1F50E252D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95600"/>
            <a:ext cx="5905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-100</a:t>
            </a:r>
          </a:p>
        </p:txBody>
      </p:sp>
      <p:sp>
        <p:nvSpPr>
          <p:cNvPr id="49173" name="Text Box 21">
            <a:extLst>
              <a:ext uri="{FF2B5EF4-FFF2-40B4-BE49-F238E27FC236}">
                <a16:creationId xmlns:a16="http://schemas.microsoft.com/office/drawing/2014/main" id="{D7EB58B5-81C1-99BD-22FD-D65CABE21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219200"/>
            <a:ext cx="287496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GB" sz="1600" dirty="0">
                <a:solidFill>
                  <a:srgbClr val="00B0F0"/>
                </a:solidFill>
              </a:rPr>
              <a:t>surface</a:t>
            </a:r>
            <a:r>
              <a:rPr lang="en-GB" sz="1600" dirty="0">
                <a:solidFill>
                  <a:schemeClr val="accent2"/>
                </a:solidFill>
              </a:rPr>
              <a:t> </a:t>
            </a:r>
            <a:r>
              <a:rPr lang="en-GB" sz="1600" dirty="0"/>
              <a:t>screen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dirty="0">
                <a:solidFill>
                  <a:srgbClr val="FF0000"/>
                </a:solidFill>
              </a:rPr>
              <a:t>10m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dirty="0">
                <a:solidFill>
                  <a:srgbClr val="00FF00"/>
                </a:solidFill>
              </a:rPr>
              <a:t>25m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50m</a:t>
            </a:r>
          </a:p>
        </p:txBody>
      </p:sp>
      <p:sp>
        <p:nvSpPr>
          <p:cNvPr id="25622" name="Text Box 22">
            <a:extLst>
              <a:ext uri="{FF2B5EF4-FFF2-40B4-BE49-F238E27FC236}">
                <a16:creationId xmlns:a16="http://schemas.microsoft.com/office/drawing/2014/main" id="{F7E053A8-4CCE-FC20-B7E4-7379E5FBE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724400"/>
            <a:ext cx="8382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midday</a:t>
            </a:r>
          </a:p>
        </p:txBody>
      </p:sp>
      <p:sp>
        <p:nvSpPr>
          <p:cNvPr id="25623" name="Text Box 23">
            <a:extLst>
              <a:ext uri="{FF2B5EF4-FFF2-40B4-BE49-F238E27FC236}">
                <a16:creationId xmlns:a16="http://schemas.microsoft.com/office/drawing/2014/main" id="{F8DDD81B-67F8-E881-DDEC-CFD5B1DA2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729163"/>
            <a:ext cx="8382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midday</a:t>
            </a:r>
          </a:p>
        </p:txBody>
      </p:sp>
      <p:sp>
        <p:nvSpPr>
          <p:cNvPr id="25624" name="Text Box 24">
            <a:extLst>
              <a:ext uri="{FF2B5EF4-FFF2-40B4-BE49-F238E27FC236}">
                <a16:creationId xmlns:a16="http://schemas.microsoft.com/office/drawing/2014/main" id="{8026CAC4-2C8E-E0FE-134F-641EBDD5B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729163"/>
            <a:ext cx="8382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midday</a:t>
            </a:r>
          </a:p>
        </p:txBody>
      </p:sp>
      <p:sp>
        <p:nvSpPr>
          <p:cNvPr id="25625" name="Text Box 25">
            <a:extLst>
              <a:ext uri="{FF2B5EF4-FFF2-40B4-BE49-F238E27FC236}">
                <a16:creationId xmlns:a16="http://schemas.microsoft.com/office/drawing/2014/main" id="{2427CD10-9ABD-C753-8D17-C83EDB8D7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800600"/>
            <a:ext cx="57943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600"/>
              <a:t>3pm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4DB4463-E9FD-8A8F-2F77-2DD7EB608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6972300" cy="5083175"/>
          </a:xfrm>
        </p:spPr>
        <p:txBody>
          <a:bodyPr/>
          <a:lstStyle/>
          <a:p>
            <a:pPr>
              <a:lnSpc>
                <a:spcPct val="96000"/>
              </a:lnSpc>
            </a:pPr>
            <a:r>
              <a:rPr lang="en-GB" altLang="en-US" sz="2000"/>
              <a:t>Test and optimise model configuration using IOP nights before running for entire winter period 2009-2010. </a:t>
            </a:r>
          </a:p>
          <a:p>
            <a:pPr lvl="1">
              <a:lnSpc>
                <a:spcPct val="96000"/>
              </a:lnSpc>
            </a:pPr>
            <a:r>
              <a:rPr lang="en-GB" altLang="en-US" sz="1600"/>
              <a:t>Sensitivity studies examining the dependence of results on vertical resolution, time step, sub-grid mixing schemes, soil moisture content etc.. </a:t>
            </a:r>
          </a:p>
          <a:p>
            <a:pPr>
              <a:lnSpc>
                <a:spcPct val="96000"/>
              </a:lnSpc>
            </a:pPr>
            <a:endParaRPr lang="en-GB" altLang="en-US" sz="2000"/>
          </a:p>
          <a:p>
            <a:pPr>
              <a:lnSpc>
                <a:spcPct val="96000"/>
              </a:lnSpc>
            </a:pPr>
            <a:r>
              <a:rPr lang="en-GB" altLang="en-US" sz="2000"/>
              <a:t>Simulation of the period as a whole to help: </a:t>
            </a:r>
          </a:p>
          <a:p>
            <a:pPr lvl="1">
              <a:lnSpc>
                <a:spcPct val="96000"/>
              </a:lnSpc>
            </a:pPr>
            <a:r>
              <a:rPr lang="en-GB" altLang="en-US" sz="1800"/>
              <a:t>characterise the encountered cold pools generally </a:t>
            </a:r>
          </a:p>
          <a:p>
            <a:pPr lvl="1">
              <a:lnSpc>
                <a:spcPct val="96000"/>
              </a:lnSpc>
            </a:pPr>
            <a:r>
              <a:rPr lang="en-GB" altLang="en-US" sz="1800"/>
              <a:t>elucidate, alongside observations, the dominant processes, parameters involved in cold pool formation</a:t>
            </a:r>
          </a:p>
          <a:p>
            <a:pPr>
              <a:lnSpc>
                <a:spcPct val="96000"/>
              </a:lnSpc>
            </a:pPr>
            <a:endParaRPr lang="en-GB" altLang="en-US" sz="2000"/>
          </a:p>
          <a:p>
            <a:pPr>
              <a:lnSpc>
                <a:spcPct val="96000"/>
              </a:lnSpc>
            </a:pPr>
            <a:r>
              <a:rPr lang="en-GB" altLang="en-US" sz="2000"/>
              <a:t>Extra simulations of IOPs, increasing resolution or adjusting parameterisations to examine cold pooling process in detail.</a:t>
            </a:r>
          </a:p>
          <a:p>
            <a:endParaRPr lang="en-GB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4FBCA8C-E2A6-31B5-D0D3-4781F2A79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altLang="en-US"/>
              <a:t>Numerical modelling strategy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31CF557-8019-F724-1F7A-FC9CF5F7D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947738"/>
          </a:xfrm>
        </p:spPr>
        <p:txBody>
          <a:bodyPr/>
          <a:lstStyle/>
          <a:p>
            <a:r>
              <a:rPr lang="en-US" altLang="en-US"/>
              <a:t>IOP Case study</a:t>
            </a:r>
            <a:br>
              <a:rPr lang="en-US" altLang="en-US"/>
            </a:br>
            <a:r>
              <a:rPr lang="en-US" altLang="en-US"/>
              <a:t>Key Questions</a:t>
            </a:r>
            <a:endParaRPr lang="en-GB" alt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85B2FDB-4F8B-7779-564E-1E145C6F73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1493838"/>
            <a:ext cx="8101013" cy="5364162"/>
          </a:xfrm>
          <a:noFill/>
        </p:spPr>
        <p:txBody>
          <a:bodyPr lIns="90000" tIns="46800" rIns="90000" bIns="46800"/>
          <a:lstStyle/>
          <a:p>
            <a:r>
              <a:rPr lang="en-GB" altLang="en-US"/>
              <a:t>How well can an operational forecast model simulate cold-air pooling on sub-kilometre scales?</a:t>
            </a:r>
          </a:p>
          <a:p>
            <a:endParaRPr lang="en-GB" altLang="en-US"/>
          </a:p>
          <a:p>
            <a:r>
              <a:rPr lang="en-GB" altLang="en-US"/>
              <a:t>Which physical processes (in the model) dominate the formation and evolution of cold air pools? </a:t>
            </a:r>
          </a:p>
          <a:p>
            <a:pPr lvl="1"/>
            <a:r>
              <a:rPr lang="en-GB" altLang="en-US">
                <a:solidFill>
                  <a:srgbClr val="0066FF"/>
                </a:solidFill>
              </a:rPr>
              <a:t>Advection</a:t>
            </a:r>
          </a:p>
          <a:p>
            <a:pPr lvl="1"/>
            <a:r>
              <a:rPr lang="en-GB" altLang="en-US">
                <a:solidFill>
                  <a:srgbClr val="0066FF"/>
                </a:solidFill>
              </a:rPr>
              <a:t>Sheltering (suppression of turbulent mixing aloft)</a:t>
            </a:r>
          </a:p>
          <a:p>
            <a:pPr lvl="1"/>
            <a:r>
              <a:rPr lang="en-GB" altLang="en-US">
                <a:solidFill>
                  <a:srgbClr val="0066FF"/>
                </a:solidFill>
              </a:rPr>
              <a:t>Radiative cooling</a:t>
            </a:r>
          </a:p>
          <a:p>
            <a:pPr>
              <a:buFont typeface="Times New Roman" panose="02020603050405020304" pitchFamily="18" charset="0"/>
              <a:buNone/>
            </a:pPr>
            <a:endParaRPr lang="en-GB" altLang="en-US">
              <a:solidFill>
                <a:srgbClr val="0066FF"/>
              </a:solidFill>
            </a:endParaRPr>
          </a:p>
          <a:p>
            <a:pPr>
              <a:buFont typeface="Times New Roman" panose="02020603050405020304" pitchFamily="18" charset="0"/>
              <a:buNone/>
            </a:pPr>
            <a:endParaRPr lang="en-GB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4">
            <a:extLst>
              <a:ext uri="{FF2B5EF4-FFF2-40B4-BE49-F238E27FC236}">
                <a16:creationId xmlns:a16="http://schemas.microsoft.com/office/drawing/2014/main" id="{FA8C45AB-F629-4B6A-CA54-682F1EE711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Model Configuration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5C7D4D86-9306-6529-EDD5-FCF126A1038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8163" y="1341438"/>
            <a:ext cx="8066087" cy="5227637"/>
          </a:xfrm>
          <a:solidFill>
            <a:schemeClr val="bg1"/>
          </a:solidFill>
        </p:spPr>
        <p:txBody>
          <a:bodyPr lIns="90000" tIns="46800" rIns="90000" bIns="46800"/>
          <a:lstStyle/>
          <a:p>
            <a:pPr>
              <a:lnSpc>
                <a:spcPct val="86000"/>
              </a:lnSpc>
            </a:pPr>
            <a:r>
              <a:rPr lang="en-GB" altLang="en-US"/>
              <a:t>Met Office Unified Model</a:t>
            </a:r>
            <a:r>
              <a:rPr lang="en-GB" altLang="en-US" sz="2000"/>
              <a:t>:</a:t>
            </a:r>
          </a:p>
          <a:p>
            <a:pPr lvl="1">
              <a:lnSpc>
                <a:spcPct val="86000"/>
              </a:lnSpc>
            </a:pPr>
            <a:r>
              <a:rPr lang="en-GB" altLang="en-US" sz="1800" b="1"/>
              <a:t>Non-hydrostatic deep atmosphere fully compressible dynamical core</a:t>
            </a:r>
          </a:p>
          <a:p>
            <a:pPr lvl="1">
              <a:lnSpc>
                <a:spcPct val="86000"/>
              </a:lnSpc>
            </a:pPr>
            <a:r>
              <a:rPr lang="en-GB" altLang="en-US" sz="1800" b="1"/>
              <a:t>Semi-implicit semi-Lagrangian dynamical (SISL) core</a:t>
            </a:r>
          </a:p>
          <a:p>
            <a:pPr lvl="1">
              <a:lnSpc>
                <a:spcPct val="86000"/>
              </a:lnSpc>
            </a:pPr>
            <a:r>
              <a:rPr lang="en-GB" altLang="en-US" sz="1800" b="1"/>
              <a:t>Comprehensive parametrizations – sub-surface temperature and moisture, tiled surface-exchange, boundary-layer (see below), radiation (includes slope but not sheltering), clouds and 5 phase precipitation.</a:t>
            </a:r>
          </a:p>
          <a:p>
            <a:pPr>
              <a:lnSpc>
                <a:spcPct val="80000"/>
              </a:lnSpc>
            </a:pPr>
            <a:r>
              <a:rPr lang="en-GB" altLang="en-US" sz="2000"/>
              <a:t>100 m (0.0009 degree rotated lat/long) horizontal resolution over 30 km square.</a:t>
            </a:r>
          </a:p>
          <a:p>
            <a:pPr>
              <a:lnSpc>
                <a:spcPct val="80000"/>
              </a:lnSpc>
            </a:pPr>
            <a:r>
              <a:rPr lang="en-GB" altLang="en-US" sz="2000"/>
              <a:t>Variable resolution outside stretching (5.5%) to 1.5 km. (412x412 domain covering ~100 km square).</a:t>
            </a:r>
            <a:endParaRPr lang="en-GB" altLang="ja-JP" sz="200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GB" altLang="ja-JP" sz="2000">
                <a:ea typeface="ＭＳ Ｐゴシック" panose="020B0600070205080204" pitchFamily="34" charset="-128"/>
              </a:rPr>
              <a:t>70/140 levels, 5 s timestep.</a:t>
            </a:r>
          </a:p>
          <a:p>
            <a:pPr>
              <a:lnSpc>
                <a:spcPct val="80000"/>
              </a:lnSpc>
            </a:pPr>
            <a:r>
              <a:rPr lang="en-GB" altLang="ja-JP" sz="2000">
                <a:ea typeface="ＭＳ Ｐゴシック" panose="020B0600070205080204" pitchFamily="34" charset="-128"/>
              </a:rPr>
              <a:t>3D Smagorinsky, LEM stability functions, Cs=0.15. </a:t>
            </a:r>
          </a:p>
          <a:p>
            <a:pPr>
              <a:lnSpc>
                <a:spcPct val="80000"/>
              </a:lnSpc>
            </a:pPr>
            <a:r>
              <a:rPr lang="en-GB" altLang="ja-JP" sz="2000">
                <a:ea typeface="ＭＳ Ｐゴシック" panose="020B0600070205080204" pitchFamily="34" charset="-128"/>
              </a:rPr>
              <a:t>RHcrit=0.99 in first 10 layers then gradual increase – 0.9 above level 30.</a:t>
            </a:r>
          </a:p>
          <a:p>
            <a:pPr>
              <a:lnSpc>
                <a:spcPct val="86000"/>
              </a:lnSpc>
            </a:pPr>
            <a:endParaRPr lang="en-GB" altLang="en-US" sz="2200" b="1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32B2E26-6BF8-E173-6BBC-C60040953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A52144E1-5133-751F-1BD9-1469D053CC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COLPEX_100 Run Configuration</a:t>
            </a:r>
          </a:p>
        </p:txBody>
      </p:sp>
      <p:pic>
        <p:nvPicPr>
          <p:cNvPr id="29699" name="Picture 5" descr="4km288360_1">
            <a:extLst>
              <a:ext uri="{FF2B5EF4-FFF2-40B4-BE49-F238E27FC236}">
                <a16:creationId xmlns:a16="http://schemas.microsoft.com/office/drawing/2014/main" id="{A9B91A9E-754C-DC59-5ADD-77214B64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19406" r="26706" b="19604"/>
          <a:stretch>
            <a:fillRect/>
          </a:stretch>
        </p:blipFill>
        <p:spPr bwMode="auto">
          <a:xfrm>
            <a:off x="920750" y="2274888"/>
            <a:ext cx="236378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6">
            <a:extLst>
              <a:ext uri="{FF2B5EF4-FFF2-40B4-BE49-F238E27FC236}">
                <a16:creationId xmlns:a16="http://schemas.microsoft.com/office/drawing/2014/main" id="{65B87D7F-B26D-ECC7-6B84-0520EB0DE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75" y="4133850"/>
            <a:ext cx="190500" cy="19050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9701" name="Line 8">
            <a:extLst>
              <a:ext uri="{FF2B5EF4-FFF2-40B4-BE49-F238E27FC236}">
                <a16:creationId xmlns:a16="http://schemas.microsoft.com/office/drawing/2014/main" id="{D4EB1CF4-2181-85A2-3414-98388AA659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8975" y="2286000"/>
            <a:ext cx="628650" cy="20955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2" name="Text Box 9">
            <a:extLst>
              <a:ext uri="{FF2B5EF4-FFF2-40B4-BE49-F238E27FC236}">
                <a16:creationId xmlns:a16="http://schemas.microsoft.com/office/drawing/2014/main" id="{8B552119-3976-4818-5B62-8F5405D78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1941513"/>
            <a:ext cx="5018088" cy="1016000"/>
          </a:xfrm>
          <a:prstGeom prst="rect">
            <a:avLst/>
          </a:prstGeom>
          <a:noFill/>
          <a:ln w="38100" algn="ctr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altLang="en-US" sz="2000"/>
              <a:t>Operational UK 4 km:</a:t>
            </a:r>
          </a:p>
          <a:p>
            <a:pPr eaLnBrk="1" hangingPunct="1"/>
            <a:r>
              <a:rPr lang="en-GB" altLang="en-US" sz="2000"/>
              <a:t>Analysis (3D VAR+LHN) every 3 h </a:t>
            </a:r>
          </a:p>
          <a:p>
            <a:pPr eaLnBrk="1" hangingPunct="1"/>
            <a:r>
              <a:rPr lang="en-GB" altLang="en-US" sz="2000"/>
              <a:t>Output LBCs T+1 to T+4 every 15 min</a:t>
            </a:r>
          </a:p>
        </p:txBody>
      </p:sp>
      <p:sp>
        <p:nvSpPr>
          <p:cNvPr id="29703" name="Text Box 10">
            <a:extLst>
              <a:ext uri="{FF2B5EF4-FFF2-40B4-BE49-F238E27FC236}">
                <a16:creationId xmlns:a16="http://schemas.microsoft.com/office/drawing/2014/main" id="{BA103641-F0EE-B19A-A26D-AD5A27DAD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3151188"/>
            <a:ext cx="5018088" cy="132397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altLang="en-US" sz="2000"/>
              <a:t>‘HRTM’ 1.5 km:</a:t>
            </a:r>
          </a:p>
          <a:p>
            <a:pPr eaLnBrk="1" hangingPunct="1"/>
            <a:r>
              <a:rPr lang="en-GB" altLang="en-US" sz="2000"/>
              <a:t>Starting from reconfigured 4 km T+1 every 3 h.</a:t>
            </a:r>
          </a:p>
          <a:p>
            <a:pPr eaLnBrk="1" hangingPunct="1"/>
            <a:r>
              <a:rPr lang="en-GB" altLang="en-US" sz="2000"/>
              <a:t>LBCs every 10 min</a:t>
            </a:r>
          </a:p>
        </p:txBody>
      </p:sp>
      <p:sp>
        <p:nvSpPr>
          <p:cNvPr id="29704" name="Line 11">
            <a:extLst>
              <a:ext uri="{FF2B5EF4-FFF2-40B4-BE49-F238E27FC236}">
                <a16:creationId xmlns:a16="http://schemas.microsoft.com/office/drawing/2014/main" id="{86E6249A-B15C-6540-4E58-90D2CB9E71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8450" y="3724275"/>
            <a:ext cx="1019175" cy="238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5" name="Text Box 12">
            <a:extLst>
              <a:ext uri="{FF2B5EF4-FFF2-40B4-BE49-F238E27FC236}">
                <a16:creationId xmlns:a16="http://schemas.microsoft.com/office/drawing/2014/main" id="{E5A51349-5FAC-666F-3E2C-C34F7D91D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4733925"/>
            <a:ext cx="5011738" cy="1938338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altLang="en-US" sz="2000"/>
              <a:t>COLPEX_100 run continuously:</a:t>
            </a:r>
          </a:p>
          <a:p>
            <a:pPr eaLnBrk="1" hangingPunct="1"/>
            <a:r>
              <a:rPr lang="en-GB" altLang="en-US" sz="2000"/>
              <a:t>Case study started from 16 UTC doubly reconfigured UK 4 km.</a:t>
            </a:r>
          </a:p>
          <a:p>
            <a:pPr eaLnBrk="1" hangingPunct="1"/>
            <a:r>
              <a:rPr lang="en-GB" altLang="en-US" sz="2000"/>
              <a:t>Own previous run thereafter.</a:t>
            </a:r>
          </a:p>
          <a:p>
            <a:pPr eaLnBrk="1" hangingPunct="1"/>
            <a:r>
              <a:rPr lang="en-GB" altLang="en-US" sz="2000"/>
              <a:t>Only impact of observations is through LBCs. </a:t>
            </a:r>
          </a:p>
        </p:txBody>
      </p:sp>
      <p:sp>
        <p:nvSpPr>
          <p:cNvPr id="29706" name="Line 13">
            <a:extLst>
              <a:ext uri="{FF2B5EF4-FFF2-40B4-BE49-F238E27FC236}">
                <a16:creationId xmlns:a16="http://schemas.microsoft.com/office/drawing/2014/main" id="{118CC0AF-F267-AE8C-FE69-C45A290B44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28850" y="4314825"/>
            <a:ext cx="1628775" cy="9715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COLPEX_100_100m_to_1p5km">
            <a:extLst>
              <a:ext uri="{FF2B5EF4-FFF2-40B4-BE49-F238E27FC236}">
                <a16:creationId xmlns:a16="http://schemas.microsoft.com/office/drawing/2014/main" id="{B0962952-0E15-1A07-932E-83C30837D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841500"/>
            <a:ext cx="321627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>
            <a:extLst>
              <a:ext uri="{FF2B5EF4-FFF2-40B4-BE49-F238E27FC236}">
                <a16:creationId xmlns:a16="http://schemas.microsoft.com/office/drawing/2014/main" id="{6393BDE3-A29D-BD36-166C-1B0E93B98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COLPEX_100 Orography</a:t>
            </a:r>
          </a:p>
        </p:txBody>
      </p:sp>
      <p:grpSp>
        <p:nvGrpSpPr>
          <p:cNvPr id="30724" name="Group 12">
            <a:extLst>
              <a:ext uri="{FF2B5EF4-FFF2-40B4-BE49-F238E27FC236}">
                <a16:creationId xmlns:a16="http://schemas.microsoft.com/office/drawing/2014/main" id="{D0D31AF9-4406-BFEE-80F9-131D9D93CE7B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2417763"/>
            <a:ext cx="3687762" cy="2541587"/>
            <a:chOff x="1129" y="1523"/>
            <a:chExt cx="2323" cy="1601"/>
          </a:xfrm>
        </p:grpSpPr>
        <p:sp>
          <p:nvSpPr>
            <p:cNvPr id="30755" name="Line 8">
              <a:extLst>
                <a:ext uri="{FF2B5EF4-FFF2-40B4-BE49-F238E27FC236}">
                  <a16:creationId xmlns:a16="http://schemas.microsoft.com/office/drawing/2014/main" id="{5B418675-8AF8-BF35-4655-D20C2362C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29" y="1523"/>
              <a:ext cx="726" cy="124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6" name="Line 9">
              <a:extLst>
                <a:ext uri="{FF2B5EF4-FFF2-40B4-BE49-F238E27FC236}">
                  <a16:creationId xmlns:a16="http://schemas.microsoft.com/office/drawing/2014/main" id="{D428FFBD-9E50-22C2-0DA5-7AE8B169C2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33" y="2925"/>
              <a:ext cx="724" cy="1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7" name="Line 10">
              <a:extLst>
                <a:ext uri="{FF2B5EF4-FFF2-40B4-BE49-F238E27FC236}">
                  <a16:creationId xmlns:a16="http://schemas.microsoft.com/office/drawing/2014/main" id="{35BFFA09-771A-CD3A-C90F-43BFB5B030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3" y="2927"/>
              <a:ext cx="2154" cy="1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8" name="Line 11">
              <a:extLst>
                <a:ext uri="{FF2B5EF4-FFF2-40B4-BE49-F238E27FC236}">
                  <a16:creationId xmlns:a16="http://schemas.microsoft.com/office/drawing/2014/main" id="{A5407C1C-7BC6-8D79-E03B-59B3A39DE2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5" y="1527"/>
              <a:ext cx="2152" cy="123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30759" name="Picture 5" descr="qrparm">
              <a:extLst>
                <a:ext uri="{FF2B5EF4-FFF2-40B4-BE49-F238E27FC236}">
                  <a16:creationId xmlns:a16="http://schemas.microsoft.com/office/drawing/2014/main" id="{27D0290C-C882-7961-CC0A-8A7B7FC56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" t="5942" r="3499" b="17537"/>
            <a:stretch>
              <a:fillRect/>
            </a:stretch>
          </p:blipFill>
          <p:spPr bwMode="auto">
            <a:xfrm>
              <a:off x="1855" y="1527"/>
              <a:ext cx="1597" cy="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25" name="Group 18">
            <a:extLst>
              <a:ext uri="{FF2B5EF4-FFF2-40B4-BE49-F238E27FC236}">
                <a16:creationId xmlns:a16="http://schemas.microsoft.com/office/drawing/2014/main" id="{DA238ABE-B3B5-387E-F3B9-72D1F5B0879B}"/>
              </a:ext>
            </a:extLst>
          </p:cNvPr>
          <p:cNvGrpSpPr>
            <a:grpSpLocks/>
          </p:cNvGrpSpPr>
          <p:nvPr/>
        </p:nvGrpSpPr>
        <p:grpSpPr bwMode="auto">
          <a:xfrm>
            <a:off x="3825875" y="2014538"/>
            <a:ext cx="5180013" cy="3446462"/>
            <a:chOff x="2415" y="1269"/>
            <a:chExt cx="3263" cy="2171"/>
          </a:xfrm>
        </p:grpSpPr>
        <p:sp>
          <p:nvSpPr>
            <p:cNvPr id="30750" name="Line 14">
              <a:extLst>
                <a:ext uri="{FF2B5EF4-FFF2-40B4-BE49-F238E27FC236}">
                  <a16:creationId xmlns:a16="http://schemas.microsoft.com/office/drawing/2014/main" id="{6CA9342C-7B68-A23E-787F-1BCCBD34B0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1" y="1269"/>
              <a:ext cx="1103" cy="8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1" name="Line 15">
              <a:extLst>
                <a:ext uri="{FF2B5EF4-FFF2-40B4-BE49-F238E27FC236}">
                  <a16:creationId xmlns:a16="http://schemas.microsoft.com/office/drawing/2014/main" id="{BF5D7192-E980-0D0D-2BDF-9BEC38F6C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5" y="2567"/>
              <a:ext cx="1098" cy="8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2" name="Line 16">
              <a:extLst>
                <a:ext uri="{FF2B5EF4-FFF2-40B4-BE49-F238E27FC236}">
                  <a16:creationId xmlns:a16="http://schemas.microsoft.com/office/drawing/2014/main" id="{18B9286E-B3ED-B55E-2DD1-EDEF908D50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7" y="2567"/>
              <a:ext cx="2767" cy="87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3" name="Line 17">
              <a:extLst>
                <a:ext uri="{FF2B5EF4-FFF2-40B4-BE49-F238E27FC236}">
                  <a16:creationId xmlns:a16="http://schemas.microsoft.com/office/drawing/2014/main" id="{AB900B53-039C-802A-D1A1-E6F7CA69C6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6" y="1273"/>
              <a:ext cx="2792" cy="8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30754" name="Picture 6" descr="qrparm">
              <a:extLst>
                <a:ext uri="{FF2B5EF4-FFF2-40B4-BE49-F238E27FC236}">
                  <a16:creationId xmlns:a16="http://schemas.microsoft.com/office/drawing/2014/main" id="{F149BD85-E66B-979B-9A86-D3831D253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" t="4619" r="3139" b="17279"/>
            <a:stretch>
              <a:fillRect/>
            </a:stretch>
          </p:blipFill>
          <p:spPr bwMode="auto">
            <a:xfrm>
              <a:off x="3512" y="1272"/>
              <a:ext cx="2166" cy="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6" name="Text Box 19">
            <a:extLst>
              <a:ext uri="{FF2B5EF4-FFF2-40B4-BE49-F238E27FC236}">
                <a16:creationId xmlns:a16="http://schemas.microsoft.com/office/drawing/2014/main" id="{B1AB0AA4-5BE7-89C1-ACA2-1A0725DE2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5033963"/>
            <a:ext cx="18145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/>
              <a:t>Colpex_100</a:t>
            </a:r>
          </a:p>
          <a:p>
            <a:pPr algn="ctr" eaLnBrk="1" hangingPunct="1"/>
            <a:r>
              <a:rPr lang="en-GB" altLang="en-US"/>
              <a:t>Domain</a:t>
            </a:r>
          </a:p>
        </p:txBody>
      </p:sp>
      <p:sp>
        <p:nvSpPr>
          <p:cNvPr id="30727" name="Text Box 20">
            <a:extLst>
              <a:ext uri="{FF2B5EF4-FFF2-40B4-BE49-F238E27FC236}">
                <a16:creationId xmlns:a16="http://schemas.microsoft.com/office/drawing/2014/main" id="{22779D76-FF8A-B844-D5CC-F50C8FFF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713" y="5521325"/>
            <a:ext cx="17954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/>
              <a:t>100 m inner</a:t>
            </a:r>
          </a:p>
          <a:p>
            <a:pPr algn="ctr" eaLnBrk="1" hangingPunct="1"/>
            <a:r>
              <a:rPr lang="en-GB" altLang="en-US"/>
              <a:t>Domain</a:t>
            </a:r>
          </a:p>
        </p:txBody>
      </p:sp>
      <p:sp>
        <p:nvSpPr>
          <p:cNvPr id="30728" name="Text Box 21">
            <a:extLst>
              <a:ext uri="{FF2B5EF4-FFF2-40B4-BE49-F238E27FC236}">
                <a16:creationId xmlns:a16="http://schemas.microsoft.com/office/drawing/2014/main" id="{8BE3FFD0-CC4C-602D-2707-6C67FB03A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6197600"/>
            <a:ext cx="38020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/>
              <a:t>DTED ~100 m source data</a:t>
            </a:r>
          </a:p>
        </p:txBody>
      </p:sp>
      <p:grpSp>
        <p:nvGrpSpPr>
          <p:cNvPr id="30729" name="Group 34">
            <a:extLst>
              <a:ext uri="{FF2B5EF4-FFF2-40B4-BE49-F238E27FC236}">
                <a16:creationId xmlns:a16="http://schemas.microsoft.com/office/drawing/2014/main" id="{1DEAAFDD-E10D-6079-A2E9-5E10973D30C1}"/>
              </a:ext>
            </a:extLst>
          </p:cNvPr>
          <p:cNvGrpSpPr>
            <a:grpSpLocks/>
          </p:cNvGrpSpPr>
          <p:nvPr/>
        </p:nvGrpSpPr>
        <p:grpSpPr bwMode="auto">
          <a:xfrm>
            <a:off x="5789613" y="2873375"/>
            <a:ext cx="3090862" cy="1063625"/>
            <a:chOff x="3647" y="1810"/>
            <a:chExt cx="1947" cy="670"/>
          </a:xfrm>
        </p:grpSpPr>
        <p:sp>
          <p:nvSpPr>
            <p:cNvPr id="30741" name="Oval 22">
              <a:extLst>
                <a:ext uri="{FF2B5EF4-FFF2-40B4-BE49-F238E27FC236}">
                  <a16:creationId xmlns:a16="http://schemas.microsoft.com/office/drawing/2014/main" id="{47E22901-44E7-F1D5-3C7C-7E2D9386A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" y="2234"/>
              <a:ext cx="56" cy="56"/>
            </a:xfrm>
            <a:prstGeom prst="ellipse">
              <a:avLst/>
            </a:prstGeom>
            <a:solidFill>
              <a:srgbClr val="0066FF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30742" name="Oval 26">
              <a:extLst>
                <a:ext uri="{FF2B5EF4-FFF2-40B4-BE49-F238E27FC236}">
                  <a16:creationId xmlns:a16="http://schemas.microsoft.com/office/drawing/2014/main" id="{FFA2001D-1681-D597-3D70-05CE6B304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9" y="2342"/>
              <a:ext cx="56" cy="56"/>
            </a:xfrm>
            <a:prstGeom prst="ellipse">
              <a:avLst/>
            </a:prstGeom>
            <a:solidFill>
              <a:srgbClr val="0066FF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30743" name="Oval 27">
              <a:extLst>
                <a:ext uri="{FF2B5EF4-FFF2-40B4-BE49-F238E27FC236}">
                  <a16:creationId xmlns:a16="http://schemas.microsoft.com/office/drawing/2014/main" id="{2F6766E0-C17A-814A-A859-DB665CD4D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" y="2424"/>
              <a:ext cx="56" cy="56"/>
            </a:xfrm>
            <a:prstGeom prst="ellipse">
              <a:avLst/>
            </a:prstGeom>
            <a:solidFill>
              <a:srgbClr val="0066FF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30744" name="Text Box 28">
              <a:extLst>
                <a:ext uri="{FF2B5EF4-FFF2-40B4-BE49-F238E27FC236}">
                  <a16:creationId xmlns:a16="http://schemas.microsoft.com/office/drawing/2014/main" id="{4B442BBF-9FC8-3B5E-199C-A8EE25257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7" y="1951"/>
              <a:ext cx="1044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800">
                  <a:solidFill>
                    <a:schemeClr val="bg1"/>
                  </a:solidFill>
                </a:rPr>
                <a:t>Upper Dyffryn </a:t>
              </a:r>
            </a:p>
          </p:txBody>
        </p:sp>
        <p:sp>
          <p:nvSpPr>
            <p:cNvPr id="30745" name="Line 29">
              <a:extLst>
                <a:ext uri="{FF2B5EF4-FFF2-40B4-BE49-F238E27FC236}">
                  <a16:creationId xmlns:a16="http://schemas.microsoft.com/office/drawing/2014/main" id="{C128254C-940B-608F-1B9B-D663D2C4FD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8" y="2128"/>
              <a:ext cx="195" cy="10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46" name="Text Box 30">
              <a:extLst>
                <a:ext uri="{FF2B5EF4-FFF2-40B4-BE49-F238E27FC236}">
                  <a16:creationId xmlns:a16="http://schemas.microsoft.com/office/drawing/2014/main" id="{53AA17E1-F071-2137-7C25-067038F2F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6" y="1810"/>
              <a:ext cx="812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800">
                  <a:solidFill>
                    <a:schemeClr val="bg1"/>
                  </a:solidFill>
                </a:rPr>
                <a:t>Spring Hill </a:t>
              </a:r>
            </a:p>
          </p:txBody>
        </p:sp>
        <p:sp>
          <p:nvSpPr>
            <p:cNvPr id="30747" name="Line 31">
              <a:extLst>
                <a:ext uri="{FF2B5EF4-FFF2-40B4-BE49-F238E27FC236}">
                  <a16:creationId xmlns:a16="http://schemas.microsoft.com/office/drawing/2014/main" id="{7CC9D870-0B37-1C09-740F-AC31BECC85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67" y="1977"/>
              <a:ext cx="385" cy="34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48" name="Text Box 32">
              <a:extLst>
                <a:ext uri="{FF2B5EF4-FFF2-40B4-BE49-F238E27FC236}">
                  <a16:creationId xmlns:a16="http://schemas.microsoft.com/office/drawing/2014/main" id="{308216F0-1869-53F0-D5F1-F60F7C71C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0" y="2254"/>
              <a:ext cx="644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800">
                  <a:solidFill>
                    <a:schemeClr val="bg1"/>
                  </a:solidFill>
                </a:rPr>
                <a:t>Burfield </a:t>
              </a:r>
            </a:p>
          </p:txBody>
        </p:sp>
        <p:sp>
          <p:nvSpPr>
            <p:cNvPr id="30749" name="Line 33">
              <a:extLst>
                <a:ext uri="{FF2B5EF4-FFF2-40B4-BE49-F238E27FC236}">
                  <a16:creationId xmlns:a16="http://schemas.microsoft.com/office/drawing/2014/main" id="{5FB66821-B470-198A-4941-729BDA5091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18" y="2377"/>
              <a:ext cx="190" cy="4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730" name="Text Box 5">
            <a:extLst>
              <a:ext uri="{FF2B5EF4-FFF2-40B4-BE49-F238E27FC236}">
                <a16:creationId xmlns:a16="http://schemas.microsoft.com/office/drawing/2014/main" id="{4D81B2BD-0719-E57A-A143-CB0C2241D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166938"/>
            <a:ext cx="1079500" cy="325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latin typeface="Symbol" panose="05050102010706020507" pitchFamily="18" charset="2"/>
              </a:rPr>
              <a:t>D</a:t>
            </a:r>
            <a:r>
              <a:rPr lang="en-GB" altLang="en-US" sz="1800"/>
              <a:t>=1.5km</a:t>
            </a:r>
          </a:p>
        </p:txBody>
      </p:sp>
      <p:sp>
        <p:nvSpPr>
          <p:cNvPr id="30731" name="Text Box 6">
            <a:extLst>
              <a:ext uri="{FF2B5EF4-FFF2-40B4-BE49-F238E27FC236}">
                <a16:creationId xmlns:a16="http://schemas.microsoft.com/office/drawing/2014/main" id="{0064A6B8-B9D5-8CD0-9E32-D72178C0C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4543425"/>
            <a:ext cx="1028700" cy="325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latin typeface="Symbol" panose="05050102010706020507" pitchFamily="18" charset="2"/>
              </a:rPr>
              <a:t>D</a:t>
            </a:r>
            <a:r>
              <a:rPr lang="en-GB" altLang="en-US" sz="1800"/>
              <a:t>=100m</a:t>
            </a:r>
          </a:p>
        </p:txBody>
      </p:sp>
      <p:sp>
        <p:nvSpPr>
          <p:cNvPr id="30732" name="Text Box 7">
            <a:extLst>
              <a:ext uri="{FF2B5EF4-FFF2-40B4-BE49-F238E27FC236}">
                <a16:creationId xmlns:a16="http://schemas.microsoft.com/office/drawing/2014/main" id="{379ECB6B-C044-7E79-3AF8-51A654028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2708275"/>
            <a:ext cx="1250950" cy="249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200"/>
              <a:t>Stretching zone</a:t>
            </a:r>
          </a:p>
        </p:txBody>
      </p:sp>
      <p:sp>
        <p:nvSpPr>
          <p:cNvPr id="30733" name="Text Box 8">
            <a:extLst>
              <a:ext uri="{FF2B5EF4-FFF2-40B4-BE49-F238E27FC236}">
                <a16:creationId xmlns:a16="http://schemas.microsoft.com/office/drawing/2014/main" id="{967DD86A-5BD0-ED6E-BE64-D2BFFCDDC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1628775"/>
            <a:ext cx="1028700" cy="325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latin typeface="Symbol" panose="05050102010706020507" pitchFamily="18" charset="2"/>
              </a:rPr>
              <a:t>D</a:t>
            </a:r>
            <a:r>
              <a:rPr lang="en-GB" altLang="en-US" sz="1800"/>
              <a:t>=100m</a:t>
            </a:r>
          </a:p>
        </p:txBody>
      </p:sp>
      <p:sp>
        <p:nvSpPr>
          <p:cNvPr id="30734" name="Line 9">
            <a:extLst>
              <a:ext uri="{FF2B5EF4-FFF2-40B4-BE49-F238E27FC236}">
                <a16:creationId xmlns:a16="http://schemas.microsoft.com/office/drawing/2014/main" id="{2A1BD5EF-A85C-09E9-A22D-C4F1D40ECE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6900" y="4111625"/>
            <a:ext cx="144463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5" name="Text Box 10">
            <a:extLst>
              <a:ext uri="{FF2B5EF4-FFF2-40B4-BE49-F238E27FC236}">
                <a16:creationId xmlns:a16="http://schemas.microsoft.com/office/drawing/2014/main" id="{A7F950A0-E292-CBD6-482B-481FCCC61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5" y="2195513"/>
            <a:ext cx="1352550" cy="325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Clun vallley</a:t>
            </a:r>
          </a:p>
        </p:txBody>
      </p:sp>
      <p:sp>
        <p:nvSpPr>
          <p:cNvPr id="30736" name="Line 11">
            <a:extLst>
              <a:ext uri="{FF2B5EF4-FFF2-40B4-BE49-F238E27FC236}">
                <a16:creationId xmlns:a16="http://schemas.microsoft.com/office/drawing/2014/main" id="{572E56E1-A8C2-2590-82C5-63A5AABC71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6613" y="2555875"/>
            <a:ext cx="425450" cy="10779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7" name="Line 12">
            <a:extLst>
              <a:ext uri="{FF2B5EF4-FFF2-40B4-BE49-F238E27FC236}">
                <a16:creationId xmlns:a16="http://schemas.microsoft.com/office/drawing/2014/main" id="{45E6C788-86E8-096B-7BC0-54B606490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0638" y="3211513"/>
            <a:ext cx="768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8" name="Text Box 14">
            <a:extLst>
              <a:ext uri="{FF2B5EF4-FFF2-40B4-BE49-F238E27FC236}">
                <a16:creationId xmlns:a16="http://schemas.microsoft.com/office/drawing/2014/main" id="{AA9FC8CF-873A-84F7-5469-D5D6B651E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313" y="3090863"/>
            <a:ext cx="67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400">
                <a:solidFill>
                  <a:schemeClr val="bg1"/>
                </a:solidFill>
              </a:rPr>
              <a:t>30 km</a:t>
            </a:r>
          </a:p>
        </p:txBody>
      </p:sp>
      <p:sp>
        <p:nvSpPr>
          <p:cNvPr id="30739" name="Text Box 15">
            <a:extLst>
              <a:ext uri="{FF2B5EF4-FFF2-40B4-BE49-F238E27FC236}">
                <a16:creationId xmlns:a16="http://schemas.microsoft.com/office/drawing/2014/main" id="{0DEE6687-6A34-85A3-89ED-D5C3C5ED6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3421063"/>
            <a:ext cx="368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400">
                <a:solidFill>
                  <a:schemeClr val="bg1"/>
                </a:solidFill>
              </a:rPr>
              <a:t>30 km</a:t>
            </a:r>
          </a:p>
        </p:txBody>
      </p:sp>
      <p:sp>
        <p:nvSpPr>
          <p:cNvPr id="30740" name="Line 13">
            <a:extLst>
              <a:ext uri="{FF2B5EF4-FFF2-40B4-BE49-F238E27FC236}">
                <a16:creationId xmlns:a16="http://schemas.microsoft.com/office/drawing/2014/main" id="{9D5A8712-9C8E-C151-2489-6EDFFA0DC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4875" y="3316288"/>
            <a:ext cx="1588" cy="760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9999C4D-CB7A-3448-C046-1EDBB1284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927850" cy="1366838"/>
          </a:xfrm>
          <a:solidFill>
            <a:schemeClr val="bg1"/>
          </a:solidFill>
        </p:spPr>
        <p:txBody>
          <a:bodyPr/>
          <a:lstStyle/>
          <a:p>
            <a:r>
              <a:rPr lang="en-GB" altLang="en-US" sz="2800"/>
              <a:t>Vertical grid and timestep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B94B47-8372-45C5-D440-D67F1CE07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5940425" cy="5256213"/>
          </a:xfrm>
          <a:noFill/>
        </p:spPr>
        <p:txBody>
          <a:bodyPr lIns="90000" tIns="46800" rIns="90000" bIns="46800"/>
          <a:lstStyle/>
          <a:p>
            <a:r>
              <a:rPr lang="en-GB" altLang="en-US"/>
              <a:t>Operational grid: 70 levels up to 40 km</a:t>
            </a:r>
          </a:p>
          <a:p>
            <a:pPr lvl="1"/>
            <a:r>
              <a:rPr lang="en-GB" altLang="en-US"/>
              <a:t>5 </a:t>
            </a:r>
            <a:r>
              <a:rPr lang="en-GB" altLang="en-US">
                <a:latin typeface="Symbol" panose="05050102010706020507" pitchFamily="18" charset="2"/>
              </a:rPr>
              <a:t>q</a:t>
            </a:r>
            <a:r>
              <a:rPr lang="en-GB" altLang="en-US"/>
              <a:t>-levels below 112m</a:t>
            </a:r>
          </a:p>
          <a:p>
            <a:r>
              <a:rPr lang="en-GB" altLang="en-US"/>
              <a:t>Enhanced resolution: 140 levels up to 40km</a:t>
            </a:r>
          </a:p>
          <a:p>
            <a:pPr lvl="1"/>
            <a:r>
              <a:rPr lang="en-GB" altLang="en-US"/>
              <a:t>12 </a:t>
            </a:r>
            <a:r>
              <a:rPr lang="en-GB" altLang="en-US">
                <a:latin typeface="Symbol" panose="05050102010706020507" pitchFamily="18" charset="2"/>
              </a:rPr>
              <a:t>q</a:t>
            </a:r>
            <a:r>
              <a:rPr lang="en-GB" altLang="en-US"/>
              <a:t>-levels below 112 m</a:t>
            </a:r>
          </a:p>
          <a:p>
            <a:r>
              <a:rPr lang="en-GB" altLang="en-US"/>
              <a:t>100m model uses a 5 second timestep</a:t>
            </a:r>
          </a:p>
          <a:p>
            <a:pPr lvl="1"/>
            <a:r>
              <a:rPr lang="en-GB" altLang="en-US"/>
              <a:t>For 20 ms</a:t>
            </a:r>
            <a:r>
              <a:rPr lang="en-GB" altLang="en-US" baseline="30000"/>
              <a:t>-1</a:t>
            </a:r>
            <a:r>
              <a:rPr lang="en-GB" altLang="en-US"/>
              <a:t> winds aloft, this implies a horizontal Courant number of 1.</a:t>
            </a:r>
          </a:p>
          <a:p>
            <a:r>
              <a:rPr lang="en-GB" altLang="en-US"/>
              <a:t>Made possible via SISL formulation of model</a:t>
            </a:r>
          </a:p>
          <a:p>
            <a:pPr>
              <a:buFont typeface="Times New Roman" panose="02020603050405020304" pitchFamily="18" charset="0"/>
              <a:buNone/>
            </a:pPr>
            <a:endParaRPr lang="en-GB" altLang="en-US" sz="2000"/>
          </a:p>
          <a:p>
            <a:pPr>
              <a:buFont typeface="Times New Roman" panose="02020603050405020304" pitchFamily="18" charset="0"/>
              <a:buNone/>
            </a:pPr>
            <a:endParaRPr lang="en-GB" altLang="en-US"/>
          </a:p>
        </p:txBody>
      </p:sp>
      <p:pic>
        <p:nvPicPr>
          <p:cNvPr id="31748" name="Picture 4" descr="levels">
            <a:extLst>
              <a:ext uri="{FF2B5EF4-FFF2-40B4-BE49-F238E27FC236}">
                <a16:creationId xmlns:a16="http://schemas.microsoft.com/office/drawing/2014/main" id="{66977BB5-0DF2-C1B5-A799-34D85856A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0"/>
            <a:ext cx="3403600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>
            <a:extLst>
              <a:ext uri="{FF2B5EF4-FFF2-40B4-BE49-F238E27FC236}">
                <a16:creationId xmlns:a16="http://schemas.microsoft.com/office/drawing/2014/main" id="{E3D9DD78-29A0-3141-F178-72E34C3AF4C4}"/>
              </a:ext>
            </a:extLst>
          </p:cNvPr>
          <p:cNvSpPr txBox="1">
            <a:spLocks noGrp="1"/>
          </p:cNvSpPr>
          <p:nvPr/>
        </p:nvSpPr>
        <p:spPr bwMode="auto">
          <a:xfrm>
            <a:off x="323850" y="6553200"/>
            <a:ext cx="2889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000">
                <a:latin typeface="Times New Roman" panose="02020603050405020304" pitchFamily="18" charset="0"/>
              </a:rPr>
              <a:t>© Crown copyright   Met Office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B5CBCEB-FA0F-2AD9-0C50-EABFC5CA6B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44450"/>
            <a:ext cx="5761038" cy="1008063"/>
          </a:xfrm>
          <a:solidFill>
            <a:schemeClr val="bg1"/>
          </a:solidFill>
        </p:spPr>
        <p:txBody>
          <a:bodyPr lIns="90000" tIns="46800" rIns="90000" bIns="46800"/>
          <a:lstStyle/>
          <a:p>
            <a:r>
              <a:rPr lang="en-US" altLang="en-US" sz="2400">
                <a:solidFill>
                  <a:srgbClr val="C09B12"/>
                </a:solidFill>
              </a:rPr>
              <a:t>9th September 2009 IOP</a:t>
            </a:r>
            <a:endParaRPr lang="en-GB" altLang="en-US" sz="2400">
              <a:solidFill>
                <a:srgbClr val="C09B12"/>
              </a:solidFill>
            </a:endParaRPr>
          </a:p>
        </p:txBody>
      </p:sp>
      <p:sp>
        <p:nvSpPr>
          <p:cNvPr id="32772" name="Content Placeholder 4">
            <a:extLst>
              <a:ext uri="{FF2B5EF4-FFF2-40B4-BE49-F238E27FC236}">
                <a16:creationId xmlns:a16="http://schemas.microsoft.com/office/drawing/2014/main" id="{1398894F-7FD4-1BB5-1B44-ABB7472D82F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79388" y="981075"/>
            <a:ext cx="8353425" cy="5040313"/>
          </a:xfrm>
          <a:solidFill>
            <a:schemeClr val="bg1"/>
          </a:solidFill>
        </p:spPr>
        <p:txBody>
          <a:bodyPr lIns="90000" tIns="46800" rIns="90000" bIns="46800"/>
          <a:lstStyle/>
          <a:p>
            <a:pPr marL="0" indent="0"/>
            <a:r>
              <a:rPr lang="en-GB" altLang="en-US"/>
              <a:t>Initial focus on the clear-sky COLPEX IOP</a:t>
            </a:r>
          </a:p>
          <a:p>
            <a:pPr marL="0" indent="0"/>
            <a:r>
              <a:rPr lang="en-GB" altLang="en-US"/>
              <a:t>Simulation from 15UTC 09 to 15 UTC 13 September 2009</a:t>
            </a:r>
          </a:p>
        </p:txBody>
      </p:sp>
      <p:pic>
        <p:nvPicPr>
          <p:cNvPr id="32773" name="Picture 5" descr="asxx_20090910_0000UTC">
            <a:extLst>
              <a:ext uri="{FF2B5EF4-FFF2-40B4-BE49-F238E27FC236}">
                <a16:creationId xmlns:a16="http://schemas.microsoft.com/office/drawing/2014/main" id="{A5A07879-5237-D9C7-0DDD-CA1370ECC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6624637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>
            <a:extLst>
              <a:ext uri="{FF2B5EF4-FFF2-40B4-BE49-F238E27FC236}">
                <a16:creationId xmlns:a16="http://schemas.microsoft.com/office/drawing/2014/main" id="{F8C24755-A3A8-049D-1B4E-291BD2DFE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205038"/>
            <a:ext cx="2232025" cy="3349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00 UTC 10/09/2009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Xsect_SN_Site_00_COLPEX_20090909_70">
            <a:extLst>
              <a:ext uri="{FF2B5EF4-FFF2-40B4-BE49-F238E27FC236}">
                <a16:creationId xmlns:a16="http://schemas.microsoft.com/office/drawing/2014/main" id="{B0D1AB90-B18F-6D49-A267-2484FFD67A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557338"/>
            <a:ext cx="89820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>
            <a:extLst>
              <a:ext uri="{FF2B5EF4-FFF2-40B4-BE49-F238E27FC236}">
                <a16:creationId xmlns:a16="http://schemas.microsoft.com/office/drawing/2014/main" id="{D5B6AB80-0504-7318-6170-FB5B7864A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20090909-10</a:t>
            </a:r>
          </a:p>
        </p:txBody>
      </p:sp>
      <p:pic>
        <p:nvPicPr>
          <p:cNvPr id="33796" name="Picture 5" descr="Xsect_SN_Site_00_COLPEX_20090909_140">
            <a:extLst>
              <a:ext uri="{FF2B5EF4-FFF2-40B4-BE49-F238E27FC236}">
                <a16:creationId xmlns:a16="http://schemas.microsoft.com/office/drawing/2014/main" id="{9037506C-252C-3DF8-0B63-07D0024825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89820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6">
            <a:extLst>
              <a:ext uri="{FF2B5EF4-FFF2-40B4-BE49-F238E27FC236}">
                <a16:creationId xmlns:a16="http://schemas.microsoft.com/office/drawing/2014/main" id="{67C5881A-F537-9001-8A33-481174368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557338"/>
            <a:ext cx="6937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/>
              <a:t>70L</a:t>
            </a:r>
          </a:p>
        </p:txBody>
      </p:sp>
      <p:sp>
        <p:nvSpPr>
          <p:cNvPr id="33798" name="Text Box 7">
            <a:extLst>
              <a:ext uri="{FF2B5EF4-FFF2-40B4-BE49-F238E27FC236}">
                <a16:creationId xmlns:a16="http://schemas.microsoft.com/office/drawing/2014/main" id="{51FC5615-DF5C-4EDA-2C6F-8A9FAECC597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227763" y="4111625"/>
            <a:ext cx="1008062" cy="574675"/>
          </a:xfrm>
          <a:noFill/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140L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B8742980-D462-846D-4082-4BC4E18DE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Outline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C4BDA5CA-010A-FA48-C831-EACF946BB4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What is Colpex?</a:t>
            </a:r>
          </a:p>
          <a:p>
            <a:r>
              <a:rPr lang="en-GB" altLang="en-US"/>
              <a:t>Some revision on atmospheric boundary-layer turbulence.</a:t>
            </a:r>
          </a:p>
          <a:p>
            <a:r>
              <a:rPr lang="en-GB" altLang="en-US"/>
              <a:t>The Colpex experimental setup.</a:t>
            </a:r>
          </a:p>
          <a:p>
            <a:r>
              <a:rPr lang="en-GB" altLang="en-US"/>
              <a:t>Modelling with the Unified Model </a:t>
            </a:r>
          </a:p>
          <a:p>
            <a:pPr lvl="1"/>
            <a:r>
              <a:rPr lang="en-GB" altLang="en-US"/>
              <a:t>Strategy</a:t>
            </a:r>
          </a:p>
          <a:p>
            <a:pPr lvl="1"/>
            <a:r>
              <a:rPr lang="en-GB" altLang="en-US"/>
              <a:t>Setup</a:t>
            </a:r>
          </a:p>
          <a:p>
            <a:pPr lvl="1"/>
            <a:r>
              <a:rPr lang="en-GB" altLang="en-US"/>
              <a:t>A case study.</a:t>
            </a:r>
          </a:p>
          <a:p>
            <a:r>
              <a:rPr lang="en-GB" altLang="en-US"/>
              <a:t>Questions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665A9A8-22A5-5C35-EC20-D019533B6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20090909-10 </a:t>
            </a:r>
          </a:p>
        </p:txBody>
      </p:sp>
      <p:pic>
        <p:nvPicPr>
          <p:cNvPr id="34819" name="Picture 4" descr="Theta_5m_COLPEX_L_20090909_140">
            <a:extLst>
              <a:ext uri="{FF2B5EF4-FFF2-40B4-BE49-F238E27FC236}">
                <a16:creationId xmlns:a16="http://schemas.microsoft.com/office/drawing/2014/main" id="{DC2704BB-FD04-5E48-9594-9BAB75FBC6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052513"/>
            <a:ext cx="50577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Theta_5m_COLPEX_L_20090909_70">
            <a:extLst>
              <a:ext uri="{FF2B5EF4-FFF2-40B4-BE49-F238E27FC236}">
                <a16:creationId xmlns:a16="http://schemas.microsoft.com/office/drawing/2014/main" id="{C6E58AEF-729C-D09E-3019-244D37D95A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1052513"/>
            <a:ext cx="50577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7">
            <a:extLst>
              <a:ext uri="{FF2B5EF4-FFF2-40B4-BE49-F238E27FC236}">
                <a16:creationId xmlns:a16="http://schemas.microsoft.com/office/drawing/2014/main" id="{EF4288D7-F985-E176-E6F0-11ACC10A7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6238875"/>
            <a:ext cx="10080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140L</a:t>
            </a:r>
          </a:p>
        </p:txBody>
      </p:sp>
      <p:sp>
        <p:nvSpPr>
          <p:cNvPr id="34822" name="Text Box 8">
            <a:extLst>
              <a:ext uri="{FF2B5EF4-FFF2-40B4-BE49-F238E27FC236}">
                <a16:creationId xmlns:a16="http://schemas.microsoft.com/office/drawing/2014/main" id="{C4DD4531-5626-FA88-07B2-5C1853E94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237288"/>
            <a:ext cx="6937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/>
              <a:t>70L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AE09CC5-112C-AB40-62E3-C878466EB5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8893175" cy="1150938"/>
          </a:xfrm>
          <a:solidFill>
            <a:schemeClr val="bg1"/>
          </a:solidFill>
        </p:spPr>
        <p:txBody>
          <a:bodyPr lIns="90000" tIns="46800" rIns="90000" bIns="46800" anchor="t"/>
          <a:lstStyle/>
          <a:p>
            <a:r>
              <a:rPr lang="en-US" altLang="en-US" sz="2400"/>
              <a:t>Potential temperature at 2m</a:t>
            </a:r>
            <a:endParaRPr lang="en-GB" altLang="en-US" sz="2400"/>
          </a:p>
        </p:txBody>
      </p:sp>
      <p:pic>
        <p:nvPicPr>
          <p:cNvPr id="35843" name="Picture 4" descr="Theta_5m_Wind_2p5m_1800_COLPEX_clun_cropped">
            <a:extLst>
              <a:ext uri="{FF2B5EF4-FFF2-40B4-BE49-F238E27FC236}">
                <a16:creationId xmlns:a16="http://schemas.microsoft.com/office/drawing/2014/main" id="{E4CD5D8C-6197-3A07-BB02-7E3633CA4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52596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Theta_5m_Wind_2p5m_1900_COLPEX_clun_cropped">
            <a:extLst>
              <a:ext uri="{FF2B5EF4-FFF2-40B4-BE49-F238E27FC236}">
                <a16:creationId xmlns:a16="http://schemas.microsoft.com/office/drawing/2014/main" id="{7902EFFC-F140-0949-5389-2A07DE0D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052513"/>
            <a:ext cx="4525962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Theta_5m_Wind_2p5m_2200_COLPEX_clun_scale">
            <a:extLst>
              <a:ext uri="{FF2B5EF4-FFF2-40B4-BE49-F238E27FC236}">
                <a16:creationId xmlns:a16="http://schemas.microsoft.com/office/drawing/2014/main" id="{921F82AB-2E69-5258-7C6D-2405314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734050"/>
            <a:ext cx="44672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7">
            <a:extLst>
              <a:ext uri="{FF2B5EF4-FFF2-40B4-BE49-F238E27FC236}">
                <a16:creationId xmlns:a16="http://schemas.microsoft.com/office/drawing/2014/main" id="{457BAD8D-0A3C-503E-D797-5DEAD2F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106488"/>
            <a:ext cx="24320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2009/09/09 1800 UTC</a:t>
            </a:r>
          </a:p>
        </p:txBody>
      </p:sp>
      <p:sp>
        <p:nvSpPr>
          <p:cNvPr id="35847" name="Text Box 8">
            <a:extLst>
              <a:ext uri="{FF2B5EF4-FFF2-40B4-BE49-F238E27FC236}">
                <a16:creationId xmlns:a16="http://schemas.microsoft.com/office/drawing/2014/main" id="{2E201587-7548-C642-E49E-B194E7B9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103313"/>
            <a:ext cx="24320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2009/09/09 1900 UTC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6AA404E-A071-17C4-CC19-4B895CA68CA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8893175" cy="1150938"/>
          </a:xfrm>
          <a:solidFill>
            <a:schemeClr val="bg1"/>
          </a:solidFill>
        </p:spPr>
        <p:txBody>
          <a:bodyPr lIns="90000" tIns="46800" rIns="90000" bIns="46800" anchor="t"/>
          <a:lstStyle/>
          <a:p>
            <a:r>
              <a:rPr lang="en-US" altLang="en-US" sz="2400"/>
              <a:t>Potential temperature at 2m</a:t>
            </a:r>
            <a:endParaRPr lang="en-GB" altLang="en-US" sz="2400"/>
          </a:p>
        </p:txBody>
      </p:sp>
      <p:pic>
        <p:nvPicPr>
          <p:cNvPr id="36867" name="Picture 4" descr="Theta_5m_Wind_2p5m_2200_COLPEX_clun_scale">
            <a:extLst>
              <a:ext uri="{FF2B5EF4-FFF2-40B4-BE49-F238E27FC236}">
                <a16:creationId xmlns:a16="http://schemas.microsoft.com/office/drawing/2014/main" id="{E8098AF3-4A26-9620-7E91-ED74DA87C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734050"/>
            <a:ext cx="44672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5">
            <a:extLst>
              <a:ext uri="{FF2B5EF4-FFF2-40B4-BE49-F238E27FC236}">
                <a16:creationId xmlns:a16="http://schemas.microsoft.com/office/drawing/2014/main" id="{CE98F810-5E23-BFCD-47CF-9048B1C61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106488"/>
            <a:ext cx="24320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2009/09/09 1800 UTC</a:t>
            </a:r>
          </a:p>
        </p:txBody>
      </p:sp>
      <p:sp>
        <p:nvSpPr>
          <p:cNvPr id="36869" name="Text Box 6">
            <a:extLst>
              <a:ext uri="{FF2B5EF4-FFF2-40B4-BE49-F238E27FC236}">
                <a16:creationId xmlns:a16="http://schemas.microsoft.com/office/drawing/2014/main" id="{C16002E2-F9A9-91FA-51C9-DB0C11ADC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103313"/>
            <a:ext cx="24320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2009/09/09 1900 UTC</a:t>
            </a:r>
          </a:p>
        </p:txBody>
      </p:sp>
      <p:pic>
        <p:nvPicPr>
          <p:cNvPr id="36870" name="Picture 7" descr="Theta_5m_Wind_2p5m_2100_COLPEX_clun_cropped">
            <a:extLst>
              <a:ext uri="{FF2B5EF4-FFF2-40B4-BE49-F238E27FC236}">
                <a16:creationId xmlns:a16="http://schemas.microsoft.com/office/drawing/2014/main" id="{29F3B838-0857-0471-8D62-3DCF92D6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052513"/>
            <a:ext cx="45243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 descr="Theta_5m_Wind_2p5m_2000_COLPEX_clun_cropped">
            <a:extLst>
              <a:ext uri="{FF2B5EF4-FFF2-40B4-BE49-F238E27FC236}">
                <a16:creationId xmlns:a16="http://schemas.microsoft.com/office/drawing/2014/main" id="{E37CD56E-0C31-71F9-970C-956535FA6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338"/>
            <a:ext cx="45561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9">
            <a:extLst>
              <a:ext uri="{FF2B5EF4-FFF2-40B4-BE49-F238E27FC236}">
                <a16:creationId xmlns:a16="http://schemas.microsoft.com/office/drawing/2014/main" id="{C6CF8305-D544-5C49-E213-F037C3857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103313"/>
            <a:ext cx="24320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2009/09/09 2000 UTC</a:t>
            </a:r>
          </a:p>
        </p:txBody>
      </p:sp>
      <p:sp>
        <p:nvSpPr>
          <p:cNvPr id="36873" name="Text Box 10">
            <a:extLst>
              <a:ext uri="{FF2B5EF4-FFF2-40B4-BE49-F238E27FC236}">
                <a16:creationId xmlns:a16="http://schemas.microsoft.com/office/drawing/2014/main" id="{710786D7-8FE6-E124-A884-93C379FC3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1103313"/>
            <a:ext cx="24320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2009/09/09 2100 UTC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1EA7506-B668-BB08-B9D9-C89B9178EE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8893175" cy="1150938"/>
          </a:xfrm>
          <a:solidFill>
            <a:schemeClr val="bg1"/>
          </a:solidFill>
        </p:spPr>
        <p:txBody>
          <a:bodyPr lIns="90000" tIns="46800" rIns="90000" bIns="46800" anchor="t"/>
          <a:lstStyle/>
          <a:p>
            <a:r>
              <a:rPr lang="en-US" altLang="en-US" sz="2400"/>
              <a:t>Potential temperature at 2m</a:t>
            </a:r>
            <a:endParaRPr lang="en-GB" altLang="en-US" sz="2400"/>
          </a:p>
        </p:txBody>
      </p:sp>
      <p:pic>
        <p:nvPicPr>
          <p:cNvPr id="37891" name="Picture 3" descr="Theta_5m_Wind_2p5m_2300_COLPEX_clun_cropped">
            <a:extLst>
              <a:ext uri="{FF2B5EF4-FFF2-40B4-BE49-F238E27FC236}">
                <a16:creationId xmlns:a16="http://schemas.microsoft.com/office/drawing/2014/main" id="{F992DAA4-7681-705F-E209-689CAA9B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052513"/>
            <a:ext cx="45275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Theta_5m_Wind_2p5m_2200_COLPEX_clun_cropped">
            <a:extLst>
              <a:ext uri="{FF2B5EF4-FFF2-40B4-BE49-F238E27FC236}">
                <a16:creationId xmlns:a16="http://schemas.microsoft.com/office/drawing/2014/main" id="{D88F1C87-0EA5-2740-9B53-15F9E3D7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338"/>
            <a:ext cx="4510088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Theta_5m_Wind_2p5m_2200_COLPEX_clun_scale">
            <a:extLst>
              <a:ext uri="{FF2B5EF4-FFF2-40B4-BE49-F238E27FC236}">
                <a16:creationId xmlns:a16="http://schemas.microsoft.com/office/drawing/2014/main" id="{E31CCD55-A24F-679E-4CED-54DE030E8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734050"/>
            <a:ext cx="44672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7">
            <a:extLst>
              <a:ext uri="{FF2B5EF4-FFF2-40B4-BE49-F238E27FC236}">
                <a16:creationId xmlns:a16="http://schemas.microsoft.com/office/drawing/2014/main" id="{1DCC32FE-A055-43B8-597C-0120B3C6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106488"/>
            <a:ext cx="24320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2009/09/09 2200 UTC</a:t>
            </a:r>
          </a:p>
        </p:txBody>
      </p:sp>
      <p:sp>
        <p:nvSpPr>
          <p:cNvPr id="37895" name="Text Box 8">
            <a:extLst>
              <a:ext uri="{FF2B5EF4-FFF2-40B4-BE49-F238E27FC236}">
                <a16:creationId xmlns:a16="http://schemas.microsoft.com/office/drawing/2014/main" id="{215254C4-4A3B-D96A-24D3-4A045EF15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103313"/>
            <a:ext cx="24320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2009/09/09 2300 UTC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4BA28DEF-43CB-3B7E-0097-C440C0606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9875"/>
            <a:ext cx="6457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2000">
                <a:solidFill>
                  <a:srgbClr val="C09B12"/>
                </a:solidFill>
              </a:rPr>
              <a:t>North-South section through Upper Dyffryn, Clun Valley</a:t>
            </a:r>
          </a:p>
        </p:txBody>
      </p:sp>
      <p:pic>
        <p:nvPicPr>
          <p:cNvPr id="38915" name="Picture 3" descr="Xsect_zoom_SN_Site_00_2200_COLPEX">
            <a:extLst>
              <a:ext uri="{FF2B5EF4-FFF2-40B4-BE49-F238E27FC236}">
                <a16:creationId xmlns:a16="http://schemas.microsoft.com/office/drawing/2014/main" id="{6133926F-B55F-1230-48FF-32972D863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908050"/>
            <a:ext cx="89820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Xsect_zoom_SN_Site_00_0000_COLPEX">
            <a:extLst>
              <a:ext uri="{FF2B5EF4-FFF2-40B4-BE49-F238E27FC236}">
                <a16:creationId xmlns:a16="http://schemas.microsoft.com/office/drawing/2014/main" id="{D54139BD-C45B-6343-CE0F-79756C65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708275"/>
            <a:ext cx="89820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Xsect_zoom_SN_Site_00_0200_COLPEX">
            <a:extLst>
              <a:ext uri="{FF2B5EF4-FFF2-40B4-BE49-F238E27FC236}">
                <a16:creationId xmlns:a16="http://schemas.microsoft.com/office/drawing/2014/main" id="{D12B5CDC-51E6-AC11-7648-DE1EC2638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437063"/>
            <a:ext cx="89820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>
            <a:extLst>
              <a:ext uri="{FF2B5EF4-FFF2-40B4-BE49-F238E27FC236}">
                <a16:creationId xmlns:a16="http://schemas.microsoft.com/office/drawing/2014/main" id="{037AC712-132C-5F22-482D-E1E918A10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981075"/>
            <a:ext cx="7683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>
                <a:latin typeface="Symbol" panose="05050102010706020507" pitchFamily="18" charset="2"/>
              </a:rPr>
              <a:t>q</a:t>
            </a:r>
            <a:r>
              <a:rPr lang="en-GB" altLang="en-US" sz="1800"/>
              <a:t> (</a:t>
            </a:r>
            <a:r>
              <a:rPr lang="en-GB" altLang="en-US" sz="1800" baseline="30000"/>
              <a:t>o</a:t>
            </a:r>
            <a:r>
              <a:rPr lang="en-GB" altLang="en-US" sz="1800"/>
              <a:t>C)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Xsect_zoom_SN_Site_00_0400_COLPEX">
            <a:extLst>
              <a:ext uri="{FF2B5EF4-FFF2-40B4-BE49-F238E27FC236}">
                <a16:creationId xmlns:a16="http://schemas.microsoft.com/office/drawing/2014/main" id="{EA3913AD-D22A-DA61-117C-87C72FDE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908050"/>
            <a:ext cx="89820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BC3EFFA-AE21-8523-F76B-472D98F60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981075"/>
            <a:ext cx="7683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>
                <a:latin typeface="Symbol" panose="05050102010706020507" pitchFamily="18" charset="2"/>
              </a:rPr>
              <a:t>q</a:t>
            </a:r>
            <a:r>
              <a:rPr lang="en-GB" altLang="en-US" sz="1800"/>
              <a:t> (</a:t>
            </a:r>
            <a:r>
              <a:rPr lang="en-GB" altLang="en-US" sz="1800" baseline="30000"/>
              <a:t>o</a:t>
            </a:r>
            <a:r>
              <a:rPr lang="en-GB" altLang="en-US" sz="1800"/>
              <a:t>C)</a:t>
            </a:r>
          </a:p>
        </p:txBody>
      </p:sp>
      <p:pic>
        <p:nvPicPr>
          <p:cNvPr id="39940" name="Picture 5" descr="Xsect_zoom_SN_Site_00_0600_COLPEX">
            <a:extLst>
              <a:ext uri="{FF2B5EF4-FFF2-40B4-BE49-F238E27FC236}">
                <a16:creationId xmlns:a16="http://schemas.microsoft.com/office/drawing/2014/main" id="{410440BC-FB7A-6420-B022-829A61833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636838"/>
            <a:ext cx="89820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Xsect_zoom_SN_Site_00_0600_SEUKF">
            <a:extLst>
              <a:ext uri="{FF2B5EF4-FFF2-40B4-BE49-F238E27FC236}">
                <a16:creationId xmlns:a16="http://schemas.microsoft.com/office/drawing/2014/main" id="{62563807-8F8F-C0D3-1736-CDE3B0663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365625"/>
            <a:ext cx="89820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7">
            <a:extLst>
              <a:ext uri="{FF2B5EF4-FFF2-40B4-BE49-F238E27FC236}">
                <a16:creationId xmlns:a16="http://schemas.microsoft.com/office/drawing/2014/main" id="{A4C18795-4468-EA66-A600-0B320F49F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734050"/>
            <a:ext cx="12573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latin typeface="Symbol" panose="05050102010706020507" pitchFamily="18" charset="2"/>
              </a:rPr>
              <a:t>D</a:t>
            </a:r>
            <a:r>
              <a:rPr lang="en-GB" altLang="en-US" sz="1800"/>
              <a:t>x=1.5 km</a:t>
            </a:r>
          </a:p>
        </p:txBody>
      </p:sp>
      <p:sp>
        <p:nvSpPr>
          <p:cNvPr id="39943" name="Text Box 8">
            <a:extLst>
              <a:ext uri="{FF2B5EF4-FFF2-40B4-BE49-F238E27FC236}">
                <a16:creationId xmlns:a16="http://schemas.microsoft.com/office/drawing/2014/main" id="{83CC7D9A-83F9-AD37-294F-94D89BA26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2563"/>
            <a:ext cx="4121150" cy="325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Clearly 1.5km resolution is inadequate!</a:t>
            </a:r>
          </a:p>
        </p:txBody>
      </p:sp>
      <p:sp>
        <p:nvSpPr>
          <p:cNvPr id="39944" name="Line 9">
            <a:extLst>
              <a:ext uri="{FF2B5EF4-FFF2-40B4-BE49-F238E27FC236}">
                <a16:creationId xmlns:a16="http://schemas.microsoft.com/office/drawing/2014/main" id="{EDDE4E5E-3CAC-FB46-15E5-07641D5199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7675" y="5805488"/>
            <a:ext cx="1296988" cy="7191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5" name="Text Box 2">
            <a:extLst>
              <a:ext uri="{FF2B5EF4-FFF2-40B4-BE49-F238E27FC236}">
                <a16:creationId xmlns:a16="http://schemas.microsoft.com/office/drawing/2014/main" id="{2FE07093-62C1-501C-10C9-19D095640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9875"/>
            <a:ext cx="64579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2000">
                <a:solidFill>
                  <a:srgbClr val="C09B12"/>
                </a:solidFill>
              </a:rPr>
              <a:t>North-South section through Upper Dyffryn, Clun Valley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>
            <a:extLst>
              <a:ext uri="{FF2B5EF4-FFF2-40B4-BE49-F238E27FC236}">
                <a16:creationId xmlns:a16="http://schemas.microsoft.com/office/drawing/2014/main" id="{5833AFC8-A4D3-3C7A-4540-DFE5ED8B70FB}"/>
              </a:ext>
            </a:extLst>
          </p:cNvPr>
          <p:cNvSpPr txBox="1">
            <a:spLocks noGrp="1"/>
          </p:cNvSpPr>
          <p:nvPr/>
        </p:nvSpPr>
        <p:spPr bwMode="auto">
          <a:xfrm>
            <a:off x="323850" y="6553200"/>
            <a:ext cx="2889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000">
                <a:latin typeface="Times New Roman" panose="02020603050405020304" pitchFamily="18" charset="0"/>
              </a:rPr>
              <a:t>© Crown copyright   Met Office</a:t>
            </a: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ABEA5918-43BA-DE2E-A28A-212074D7A0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15888"/>
            <a:ext cx="6408737" cy="1009650"/>
          </a:xfrm>
          <a:solidFill>
            <a:schemeClr val="bg1"/>
          </a:solidFill>
        </p:spPr>
        <p:txBody>
          <a:bodyPr lIns="90000" tIns="46800" rIns="90000" bIns="46800"/>
          <a:lstStyle/>
          <a:p>
            <a:r>
              <a:rPr lang="en-US" altLang="en-US" sz="1800">
                <a:solidFill>
                  <a:srgbClr val="C09B12"/>
                </a:solidFill>
              </a:rPr>
              <a:t>Model screen temperature: </a:t>
            </a:r>
            <a:r>
              <a:rPr lang="en-US" altLang="en-US" sz="1800">
                <a:solidFill>
                  <a:srgbClr val="C09B12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1800">
                <a:solidFill>
                  <a:srgbClr val="C09B12"/>
                </a:solidFill>
              </a:rPr>
              <a:t>=100m L140 vs </a:t>
            </a:r>
            <a:r>
              <a:rPr lang="en-US" altLang="en-US" sz="1800">
                <a:solidFill>
                  <a:srgbClr val="C09B12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1800">
                <a:solidFill>
                  <a:srgbClr val="C09B12"/>
                </a:solidFill>
              </a:rPr>
              <a:t>=1.5km L70</a:t>
            </a:r>
            <a:endParaRPr lang="en-GB" altLang="en-US" sz="1800">
              <a:solidFill>
                <a:srgbClr val="C09B12"/>
              </a:solidFill>
            </a:endParaRPr>
          </a:p>
        </p:txBody>
      </p:sp>
      <p:pic>
        <p:nvPicPr>
          <p:cNvPr id="40964" name="Content Placeholder 4">
            <a:extLst>
              <a:ext uri="{FF2B5EF4-FFF2-40B4-BE49-F238E27FC236}">
                <a16:creationId xmlns:a16="http://schemas.microsoft.com/office/drawing/2014/main" id="{0BE27C61-6C0F-9364-85E0-3194D295F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709295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5" name="TextBox 7">
            <a:extLst>
              <a:ext uri="{FF2B5EF4-FFF2-40B4-BE49-F238E27FC236}">
                <a16:creationId xmlns:a16="http://schemas.microsoft.com/office/drawing/2014/main" id="{25CD226B-AF34-C9B5-1047-D74DAA528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844675"/>
            <a:ext cx="930275" cy="334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Duffryn</a:t>
            </a:r>
          </a:p>
        </p:txBody>
      </p:sp>
      <p:sp>
        <p:nvSpPr>
          <p:cNvPr id="40966" name="Content Placeholder 4">
            <a:extLst>
              <a:ext uri="{FF2B5EF4-FFF2-40B4-BE49-F238E27FC236}">
                <a16:creationId xmlns:a16="http://schemas.microsoft.com/office/drawing/2014/main" id="{519F5CC2-5BC1-D073-3553-A25649580D3F}"/>
              </a:ext>
            </a:extLst>
          </p:cNvPr>
          <p:cNvSpPr>
            <a:spLocks/>
          </p:cNvSpPr>
          <p:nvPr/>
        </p:nvSpPr>
        <p:spPr bwMode="auto">
          <a:xfrm>
            <a:off x="7056438" y="1341438"/>
            <a:ext cx="208756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</a:endParaRP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Temperature minima well represented</a:t>
            </a: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Daytime temperatures too cold</a:t>
            </a: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Clear benefit of 100m resolution over 1.5km</a:t>
            </a: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GB" altLang="en-US" sz="1800">
              <a:solidFill>
                <a:srgbClr val="000000"/>
              </a:solidFill>
            </a:endParaRP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0">
            <a:extLst>
              <a:ext uri="{FF2B5EF4-FFF2-40B4-BE49-F238E27FC236}">
                <a16:creationId xmlns:a16="http://schemas.microsoft.com/office/drawing/2014/main" id="{28E9B326-D19C-D738-B90D-A6590ECB3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0"/>
            <a:ext cx="2987675" cy="1773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41987" name="Footer Placeholder 3">
            <a:extLst>
              <a:ext uri="{FF2B5EF4-FFF2-40B4-BE49-F238E27FC236}">
                <a16:creationId xmlns:a16="http://schemas.microsoft.com/office/drawing/2014/main" id="{5CFF777F-78CF-0EA6-05D2-62DD1893A79D}"/>
              </a:ext>
            </a:extLst>
          </p:cNvPr>
          <p:cNvSpPr txBox="1">
            <a:spLocks noGrp="1"/>
          </p:cNvSpPr>
          <p:nvPr/>
        </p:nvSpPr>
        <p:spPr bwMode="auto">
          <a:xfrm>
            <a:off x="323850" y="6553200"/>
            <a:ext cx="2889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000">
                <a:latin typeface="Times New Roman" panose="02020603050405020304" pitchFamily="18" charset="0"/>
              </a:rPr>
              <a:t>© Crown copyright   Met Office</a:t>
            </a:r>
          </a:p>
        </p:txBody>
      </p:sp>
      <p:pic>
        <p:nvPicPr>
          <p:cNvPr id="41988" name="Picture 3" descr="Time_obs_COLPEX_Site_00">
            <a:extLst>
              <a:ext uri="{FF2B5EF4-FFF2-40B4-BE49-F238E27FC236}">
                <a16:creationId xmlns:a16="http://schemas.microsoft.com/office/drawing/2014/main" id="{F30EFD58-72AF-142A-4437-DA537467C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88"/>
            <a:ext cx="2916238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Time_obs_COLPEX_Site_01">
            <a:extLst>
              <a:ext uri="{FF2B5EF4-FFF2-40B4-BE49-F238E27FC236}">
                <a16:creationId xmlns:a16="http://schemas.microsoft.com/office/drawing/2014/main" id="{F9F2F6CE-8964-06B4-78BF-E67B8069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765175"/>
            <a:ext cx="293528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 descr="Time_obs_COLPEX_Site_02">
            <a:extLst>
              <a:ext uri="{FF2B5EF4-FFF2-40B4-BE49-F238E27FC236}">
                <a16:creationId xmlns:a16="http://schemas.microsoft.com/office/drawing/2014/main" id="{8F3A2F71-D597-00AD-5D97-26F2B28F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765175"/>
            <a:ext cx="29368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6">
            <a:extLst>
              <a:ext uri="{FF2B5EF4-FFF2-40B4-BE49-F238E27FC236}">
                <a16:creationId xmlns:a16="http://schemas.microsoft.com/office/drawing/2014/main" id="{0A1C217C-0989-B293-1C2B-F2C8D31A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9144000" cy="325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rgbClr val="0066FF"/>
                </a:solidFill>
              </a:rPr>
              <a:t>        Duffryn (Clun valley)                Springhill (hill-top)                      Burfield (valley)</a:t>
            </a:r>
          </a:p>
        </p:txBody>
      </p:sp>
      <p:sp>
        <p:nvSpPr>
          <p:cNvPr id="41992" name="Text Box 7">
            <a:extLst>
              <a:ext uri="{FF2B5EF4-FFF2-40B4-BE49-F238E27FC236}">
                <a16:creationId xmlns:a16="http://schemas.microsoft.com/office/drawing/2014/main" id="{995C61C7-DFBA-1E7A-72A6-C9C106DD3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08050"/>
            <a:ext cx="725488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T(</a:t>
            </a:r>
            <a:r>
              <a:rPr lang="en-GB" altLang="en-US" sz="1800" baseline="30000"/>
              <a:t>o</a:t>
            </a:r>
            <a:r>
              <a:rPr lang="en-GB" altLang="en-US" sz="1800"/>
              <a:t>C)</a:t>
            </a:r>
          </a:p>
        </p:txBody>
      </p:sp>
      <p:sp>
        <p:nvSpPr>
          <p:cNvPr id="41993" name="Text Box 8">
            <a:extLst>
              <a:ext uri="{FF2B5EF4-FFF2-40B4-BE49-F238E27FC236}">
                <a16:creationId xmlns:a16="http://schemas.microsoft.com/office/drawing/2014/main" id="{2C8A283B-3691-C0C6-CF3B-6E932D4B6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908050"/>
            <a:ext cx="72548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T(</a:t>
            </a:r>
            <a:r>
              <a:rPr lang="en-GB" altLang="en-US" sz="1800" baseline="30000"/>
              <a:t>o</a:t>
            </a:r>
            <a:r>
              <a:rPr lang="en-GB" altLang="en-US" sz="1800"/>
              <a:t>C)</a:t>
            </a:r>
          </a:p>
        </p:txBody>
      </p:sp>
      <p:sp>
        <p:nvSpPr>
          <p:cNvPr id="41994" name="Text Box 9">
            <a:extLst>
              <a:ext uri="{FF2B5EF4-FFF2-40B4-BE49-F238E27FC236}">
                <a16:creationId xmlns:a16="http://schemas.microsoft.com/office/drawing/2014/main" id="{B35EBEEA-1E81-B961-046C-F6A32ACC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908050"/>
            <a:ext cx="72548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T(</a:t>
            </a:r>
            <a:r>
              <a:rPr lang="en-GB" altLang="en-US" sz="1800" baseline="30000"/>
              <a:t>o</a:t>
            </a:r>
            <a:r>
              <a:rPr lang="en-GB" altLang="en-US" sz="1800"/>
              <a:t>C)</a:t>
            </a:r>
          </a:p>
        </p:txBody>
      </p:sp>
      <p:sp>
        <p:nvSpPr>
          <p:cNvPr id="41995" name="Text Box 10">
            <a:extLst>
              <a:ext uri="{FF2B5EF4-FFF2-40B4-BE49-F238E27FC236}">
                <a16:creationId xmlns:a16="http://schemas.microsoft.com/office/drawing/2014/main" id="{87203B2C-F7D3-9E0A-A38B-91720F7F9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933825"/>
            <a:ext cx="2046288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Wind speed (ms</a:t>
            </a:r>
            <a:r>
              <a:rPr lang="en-GB" altLang="en-US" sz="1800" baseline="30000"/>
              <a:t>-1</a:t>
            </a:r>
            <a:r>
              <a:rPr lang="en-GB" altLang="en-US" sz="1800"/>
              <a:t>)</a:t>
            </a:r>
          </a:p>
        </p:txBody>
      </p:sp>
      <p:sp>
        <p:nvSpPr>
          <p:cNvPr id="41996" name="Text Box 11">
            <a:extLst>
              <a:ext uri="{FF2B5EF4-FFF2-40B4-BE49-F238E27FC236}">
                <a16:creationId xmlns:a16="http://schemas.microsoft.com/office/drawing/2014/main" id="{852FD9B5-1884-4886-EE03-454970133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3933825"/>
            <a:ext cx="204628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Wind speed (ms</a:t>
            </a:r>
            <a:r>
              <a:rPr lang="en-GB" altLang="en-US" sz="1800" baseline="30000"/>
              <a:t>-1</a:t>
            </a:r>
            <a:r>
              <a:rPr lang="en-GB" altLang="en-US" sz="1800"/>
              <a:t>)</a:t>
            </a:r>
          </a:p>
        </p:txBody>
      </p:sp>
      <p:sp>
        <p:nvSpPr>
          <p:cNvPr id="41997" name="Text Box 12">
            <a:extLst>
              <a:ext uri="{FF2B5EF4-FFF2-40B4-BE49-F238E27FC236}">
                <a16:creationId xmlns:a16="http://schemas.microsoft.com/office/drawing/2014/main" id="{2E288785-C562-6A10-D7F2-FE7CA8505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3933825"/>
            <a:ext cx="204628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Wind speed (ms</a:t>
            </a:r>
            <a:r>
              <a:rPr lang="en-GB" altLang="en-US" sz="1800" baseline="30000"/>
              <a:t>-1</a:t>
            </a:r>
            <a:r>
              <a:rPr lang="en-GB" altLang="en-US" sz="1800"/>
              <a:t>)</a:t>
            </a:r>
          </a:p>
        </p:txBody>
      </p:sp>
      <p:sp>
        <p:nvSpPr>
          <p:cNvPr id="41998" name="Text Box 13">
            <a:extLst>
              <a:ext uri="{FF2B5EF4-FFF2-40B4-BE49-F238E27FC236}">
                <a16:creationId xmlns:a16="http://schemas.microsoft.com/office/drawing/2014/main" id="{460D9599-41C9-4737-DE89-7A0B0D785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89363"/>
            <a:ext cx="3111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5</a:t>
            </a:r>
          </a:p>
        </p:txBody>
      </p:sp>
      <p:sp>
        <p:nvSpPr>
          <p:cNvPr id="41999" name="Text Box 14">
            <a:extLst>
              <a:ext uri="{FF2B5EF4-FFF2-40B4-BE49-F238E27FC236}">
                <a16:creationId xmlns:a16="http://schemas.microsoft.com/office/drawing/2014/main" id="{6AA1D318-E0B2-4442-07F6-31BC95EBB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6532563"/>
            <a:ext cx="3111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0</a:t>
            </a:r>
          </a:p>
        </p:txBody>
      </p:sp>
      <p:sp>
        <p:nvSpPr>
          <p:cNvPr id="42000" name="Text Box 15">
            <a:extLst>
              <a:ext uri="{FF2B5EF4-FFF2-40B4-BE49-F238E27FC236}">
                <a16:creationId xmlns:a16="http://schemas.microsoft.com/office/drawing/2014/main" id="{2A90CA18-EA83-734F-590B-BE92D536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860800"/>
            <a:ext cx="3111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8</a:t>
            </a:r>
          </a:p>
        </p:txBody>
      </p:sp>
      <p:sp>
        <p:nvSpPr>
          <p:cNvPr id="42001" name="Text Box 16">
            <a:extLst>
              <a:ext uri="{FF2B5EF4-FFF2-40B4-BE49-F238E27FC236}">
                <a16:creationId xmlns:a16="http://schemas.microsoft.com/office/drawing/2014/main" id="{51D9C6A0-D18E-29A3-F64B-B27A10434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860800"/>
            <a:ext cx="3111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8</a:t>
            </a:r>
          </a:p>
        </p:txBody>
      </p:sp>
      <p:sp>
        <p:nvSpPr>
          <p:cNvPr id="42002" name="Text Box 17">
            <a:extLst>
              <a:ext uri="{FF2B5EF4-FFF2-40B4-BE49-F238E27FC236}">
                <a16:creationId xmlns:a16="http://schemas.microsoft.com/office/drawing/2014/main" id="{B2279586-E815-15DE-882C-34D921CA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2563"/>
            <a:ext cx="3111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0</a:t>
            </a:r>
          </a:p>
        </p:txBody>
      </p:sp>
      <p:sp>
        <p:nvSpPr>
          <p:cNvPr id="42003" name="Text Box 18">
            <a:extLst>
              <a:ext uri="{FF2B5EF4-FFF2-40B4-BE49-F238E27FC236}">
                <a16:creationId xmlns:a16="http://schemas.microsoft.com/office/drawing/2014/main" id="{D1D3A9C3-D98D-6D60-A704-CA11A1687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532563"/>
            <a:ext cx="3111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0</a:t>
            </a:r>
          </a:p>
        </p:txBody>
      </p:sp>
      <p:sp>
        <p:nvSpPr>
          <p:cNvPr id="42004" name="Text Box 20">
            <a:extLst>
              <a:ext uri="{FF2B5EF4-FFF2-40B4-BE49-F238E27FC236}">
                <a16:creationId xmlns:a16="http://schemas.microsoft.com/office/drawing/2014/main" id="{F07AADFE-0348-AC77-8C9A-2CBA521BA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3663"/>
            <a:ext cx="3600450" cy="350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2000"/>
              <a:t>140-level 100 m model results</a:t>
            </a:r>
          </a:p>
        </p:txBody>
      </p:sp>
      <p:cxnSp>
        <p:nvCxnSpPr>
          <p:cNvPr id="42005" name="Straight Connector 32">
            <a:extLst>
              <a:ext uri="{FF2B5EF4-FFF2-40B4-BE49-F238E27FC236}">
                <a16:creationId xmlns:a16="http://schemas.microsoft.com/office/drawing/2014/main" id="{8D299226-73FE-1B3B-58C5-C6BE96501E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9388" y="3167063"/>
            <a:ext cx="273685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06" name="Text Box 19">
            <a:extLst>
              <a:ext uri="{FF2B5EF4-FFF2-40B4-BE49-F238E27FC236}">
                <a16:creationId xmlns:a16="http://schemas.microsoft.com/office/drawing/2014/main" id="{2B9E7794-B92E-1C4A-5724-9B948771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21163"/>
            <a:ext cx="892175" cy="568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rgbClr val="FF0000"/>
                </a:solidFill>
              </a:rPr>
              <a:t>-model</a:t>
            </a:r>
          </a:p>
          <a:p>
            <a:pPr eaLnBrk="1" hangingPunct="1">
              <a:lnSpc>
                <a:spcPct val="85000"/>
              </a:lnSpc>
            </a:pPr>
            <a:r>
              <a:rPr lang="en-GB" altLang="en-US" sz="1800"/>
              <a:t>-obs</a:t>
            </a:r>
          </a:p>
        </p:txBody>
      </p:sp>
      <p:sp>
        <p:nvSpPr>
          <p:cNvPr id="42007" name="TextBox 33">
            <a:extLst>
              <a:ext uri="{FF2B5EF4-FFF2-40B4-BE49-F238E27FC236}">
                <a16:creationId xmlns:a16="http://schemas.microsoft.com/office/drawing/2014/main" id="{AD905B5E-9B6F-8C2F-3A2F-D0E8A2F2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2997200"/>
            <a:ext cx="298451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600"/>
              <a:t>3</a:t>
            </a:r>
          </a:p>
        </p:txBody>
      </p:sp>
      <p:cxnSp>
        <p:nvCxnSpPr>
          <p:cNvPr id="42008" name="Straight Connector 34">
            <a:extLst>
              <a:ext uri="{FF2B5EF4-FFF2-40B4-BE49-F238E27FC236}">
                <a16:creationId xmlns:a16="http://schemas.microsoft.com/office/drawing/2014/main" id="{5B28BF32-6ED3-B353-2263-732E781EC8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4538" y="3368675"/>
            <a:ext cx="273685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09" name="TextBox 35">
            <a:extLst>
              <a:ext uri="{FF2B5EF4-FFF2-40B4-BE49-F238E27FC236}">
                <a16:creationId xmlns:a16="http://schemas.microsoft.com/office/drawing/2014/main" id="{9D91378F-9AB3-B1B3-B1EF-B5660D98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8" y="3197225"/>
            <a:ext cx="298450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600"/>
              <a:t>7</a:t>
            </a:r>
          </a:p>
        </p:txBody>
      </p:sp>
      <p:cxnSp>
        <p:nvCxnSpPr>
          <p:cNvPr id="42010" name="Straight Connector 36">
            <a:extLst>
              <a:ext uri="{FF2B5EF4-FFF2-40B4-BE49-F238E27FC236}">
                <a16:creationId xmlns:a16="http://schemas.microsoft.com/office/drawing/2014/main" id="{1882521A-1BA5-402F-DA44-5B54AED8FF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67463" y="3398838"/>
            <a:ext cx="2735262" cy="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11" name="TextBox 37">
            <a:extLst>
              <a:ext uri="{FF2B5EF4-FFF2-40B4-BE49-F238E27FC236}">
                <a16:creationId xmlns:a16="http://schemas.microsoft.com/office/drawing/2014/main" id="{45B61401-3ADD-D49A-04F3-C137522A8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3227388"/>
            <a:ext cx="298450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600"/>
              <a:t>5</a:t>
            </a:r>
          </a:p>
        </p:txBody>
      </p:sp>
      <p:cxnSp>
        <p:nvCxnSpPr>
          <p:cNvPr id="42012" name="Straight Connector 38">
            <a:extLst>
              <a:ext uri="{FF2B5EF4-FFF2-40B4-BE49-F238E27FC236}">
                <a16:creationId xmlns:a16="http://schemas.microsoft.com/office/drawing/2014/main" id="{71DF5FAF-35A6-905A-11FC-148ABDAEE3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9388" y="2600325"/>
            <a:ext cx="273685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13" name="TextBox 39">
            <a:extLst>
              <a:ext uri="{FF2B5EF4-FFF2-40B4-BE49-F238E27FC236}">
                <a16:creationId xmlns:a16="http://schemas.microsoft.com/office/drawing/2014/main" id="{D7CC11F1-E0BE-B2C7-8B90-FE6D1534C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2430463"/>
            <a:ext cx="298451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600"/>
              <a:t>7</a:t>
            </a:r>
          </a:p>
        </p:txBody>
      </p:sp>
      <p:cxnSp>
        <p:nvCxnSpPr>
          <p:cNvPr id="42014" name="Straight Connector 40">
            <a:extLst>
              <a:ext uri="{FF2B5EF4-FFF2-40B4-BE49-F238E27FC236}">
                <a16:creationId xmlns:a16="http://schemas.microsoft.com/office/drawing/2014/main" id="{38A0DD42-81DB-533D-B18D-ACB6CD9C4E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6125" y="2897188"/>
            <a:ext cx="273685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15" name="TextBox 41">
            <a:extLst>
              <a:ext uri="{FF2B5EF4-FFF2-40B4-BE49-F238E27FC236}">
                <a16:creationId xmlns:a16="http://schemas.microsoft.com/office/drawing/2014/main" id="{7F721EB3-5026-EFDF-B01A-42F6B4D8D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2725738"/>
            <a:ext cx="298450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600"/>
              <a:t>9</a:t>
            </a:r>
          </a:p>
        </p:txBody>
      </p:sp>
      <p:cxnSp>
        <p:nvCxnSpPr>
          <p:cNvPr id="42016" name="Straight Connector 42">
            <a:extLst>
              <a:ext uri="{FF2B5EF4-FFF2-40B4-BE49-F238E27FC236}">
                <a16:creationId xmlns:a16="http://schemas.microsoft.com/office/drawing/2014/main" id="{F37E22A4-A273-A6E0-E88D-F31C2683CC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67463" y="2998788"/>
            <a:ext cx="2735262" cy="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17" name="TextBox 43">
            <a:extLst>
              <a:ext uri="{FF2B5EF4-FFF2-40B4-BE49-F238E27FC236}">
                <a16:creationId xmlns:a16="http://schemas.microsoft.com/office/drawing/2014/main" id="{E37D56FB-DCD3-37EC-4F5D-97736D96B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2828925"/>
            <a:ext cx="29845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600"/>
              <a:t>7</a:t>
            </a:r>
          </a:p>
        </p:txBody>
      </p:sp>
      <p:cxnSp>
        <p:nvCxnSpPr>
          <p:cNvPr id="42018" name="Straight Connector 44">
            <a:extLst>
              <a:ext uri="{FF2B5EF4-FFF2-40B4-BE49-F238E27FC236}">
                <a16:creationId xmlns:a16="http://schemas.microsoft.com/office/drawing/2014/main" id="{9DF9971A-4C80-1159-475A-DCEA84CFF0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1450" y="2887663"/>
            <a:ext cx="273526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19" name="Straight Connector 45">
            <a:extLst>
              <a:ext uri="{FF2B5EF4-FFF2-40B4-BE49-F238E27FC236}">
                <a16:creationId xmlns:a16="http://schemas.microsoft.com/office/drawing/2014/main" id="{0FE84BD0-82E9-ED5A-F89C-42AD4366E1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1450" y="2322513"/>
            <a:ext cx="273526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3">
            <a:extLst>
              <a:ext uri="{FF2B5EF4-FFF2-40B4-BE49-F238E27FC236}">
                <a16:creationId xmlns:a16="http://schemas.microsoft.com/office/drawing/2014/main" id="{21BC9D75-4C3A-09D6-1C11-2B093FC32EBE}"/>
              </a:ext>
            </a:extLst>
          </p:cNvPr>
          <p:cNvSpPr txBox="1">
            <a:spLocks noGrp="1"/>
          </p:cNvSpPr>
          <p:nvPr/>
        </p:nvSpPr>
        <p:spPr bwMode="auto">
          <a:xfrm>
            <a:off x="323850" y="6553200"/>
            <a:ext cx="2889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3900" algn="l"/>
                <a:tab pos="1447800" algn="l"/>
                <a:tab pos="21717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000">
                <a:latin typeface="Times New Roman" panose="02020603050405020304" pitchFamily="18" charset="0"/>
              </a:rPr>
              <a:t>© Crown copyright   Met Office</a:t>
            </a: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8288CB0-23AA-5A45-FBCB-11EA7EB48B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347663"/>
            <a:ext cx="7467600" cy="947737"/>
          </a:xfrm>
        </p:spPr>
        <p:txBody>
          <a:bodyPr lIns="90000" tIns="46800" rIns="90000" bIns="46800" anchor="t"/>
          <a:lstStyle/>
          <a:p>
            <a:r>
              <a:rPr lang="en-US" altLang="en-US" sz="2400"/>
              <a:t>Cold pool strength</a:t>
            </a:r>
            <a:endParaRPr lang="en-GB" altLang="en-US" sz="2400"/>
          </a:p>
        </p:txBody>
      </p:sp>
      <p:sp>
        <p:nvSpPr>
          <p:cNvPr id="43012" name="Content Placeholder 1">
            <a:extLst>
              <a:ext uri="{FF2B5EF4-FFF2-40B4-BE49-F238E27FC236}">
                <a16:creationId xmlns:a16="http://schemas.microsoft.com/office/drawing/2014/main" id="{ECFB1AB5-7181-92ED-4FB4-5DFDC5BC2CC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1962150"/>
            <a:ext cx="2484438" cy="4895850"/>
          </a:xfrm>
        </p:spPr>
        <p:txBody>
          <a:bodyPr lIns="90000" tIns="46800" rIns="90000" bIns="46800"/>
          <a:lstStyle/>
          <a:p>
            <a:pPr marL="255588" indent="-255588"/>
            <a:r>
              <a:rPr lang="en-GB" altLang="en-US" sz="2000"/>
              <a:t>Repeatable nighttime </a:t>
            </a:r>
            <a:r>
              <a:rPr lang="en-GB" altLang="en-US" sz="2000">
                <a:latin typeface="Symbol" panose="05050102010706020507" pitchFamily="18" charset="2"/>
              </a:rPr>
              <a:t>D</a:t>
            </a:r>
            <a:r>
              <a:rPr lang="en-GB" altLang="en-US" sz="2000"/>
              <a:t>T of approx. -4 K</a:t>
            </a:r>
          </a:p>
          <a:p>
            <a:pPr marL="255588" indent="-255588"/>
            <a:r>
              <a:rPr lang="en-GB" altLang="en-US" sz="2000"/>
              <a:t>100m L140 model gives good prediction of </a:t>
            </a:r>
            <a:r>
              <a:rPr lang="en-GB" altLang="en-US" sz="2000">
                <a:latin typeface="Symbol" panose="05050102010706020507" pitchFamily="18" charset="2"/>
              </a:rPr>
              <a:t>D</a:t>
            </a:r>
            <a:r>
              <a:rPr lang="en-GB" altLang="en-US" sz="2000"/>
              <a:t>T amplitude</a:t>
            </a:r>
          </a:p>
          <a:p>
            <a:pPr marL="255588" indent="-255588"/>
            <a:r>
              <a:rPr lang="en-GB" altLang="en-US" sz="2000"/>
              <a:t>Coarser vertical resolution (L70) results in weaker cold pools</a:t>
            </a:r>
          </a:p>
        </p:txBody>
      </p:sp>
      <p:pic>
        <p:nvPicPr>
          <p:cNvPr id="43013" name="Picture 5" descr="Tscreen_20090909_site00-01">
            <a:extLst>
              <a:ext uri="{FF2B5EF4-FFF2-40B4-BE49-F238E27FC236}">
                <a16:creationId xmlns:a16="http://schemas.microsoft.com/office/drawing/2014/main" id="{1FFEA4F0-10B4-722A-542D-7727CDA8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63688"/>
            <a:ext cx="6732587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373B634D-431C-9233-F4DE-CB70EB9ED8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927850" cy="1366838"/>
          </a:xfrm>
        </p:spPr>
        <p:txBody>
          <a:bodyPr lIns="90000" tIns="46800" rIns="90000" bIns="46800"/>
          <a:lstStyle/>
          <a:p>
            <a:r>
              <a:rPr lang="en-GB" altLang="en-US"/>
              <a:t>Heat budget</a:t>
            </a:r>
          </a:p>
        </p:txBody>
      </p:sp>
      <p:sp>
        <p:nvSpPr>
          <p:cNvPr id="44035" name="Freeform 2">
            <a:extLst>
              <a:ext uri="{FF2B5EF4-FFF2-40B4-BE49-F238E27FC236}">
                <a16:creationId xmlns:a16="http://schemas.microsoft.com/office/drawing/2014/main" id="{FFE8B9EE-DCAB-0930-A2E5-845AC7223B37}"/>
              </a:ext>
            </a:extLst>
          </p:cNvPr>
          <p:cNvSpPr>
            <a:spLocks/>
          </p:cNvSpPr>
          <p:nvPr/>
        </p:nvSpPr>
        <p:spPr bwMode="auto">
          <a:xfrm>
            <a:off x="3162300" y="2276475"/>
            <a:ext cx="2705100" cy="2881313"/>
          </a:xfrm>
          <a:custGeom>
            <a:avLst/>
            <a:gdLst>
              <a:gd name="T0" fmla="*/ 0 w 2768600"/>
              <a:gd name="T1" fmla="*/ 1419972 h 3429000"/>
              <a:gd name="T2" fmla="*/ 305423 w 2768600"/>
              <a:gd name="T3" fmla="*/ 1435927 h 3429000"/>
              <a:gd name="T4" fmla="*/ 305423 w 2768600"/>
              <a:gd name="T5" fmla="*/ 1435927 h 3429000"/>
              <a:gd name="T6" fmla="*/ 2126654 w 2768600"/>
              <a:gd name="T7" fmla="*/ 1366790 h 3429000"/>
              <a:gd name="T8" fmla="*/ 2126654 w 2768600"/>
              <a:gd name="T9" fmla="*/ 1366790 h 3429000"/>
              <a:gd name="T10" fmla="*/ 2466010 w 2768600"/>
              <a:gd name="T11" fmla="*/ 0 h 3429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68600"/>
              <a:gd name="T19" fmla="*/ 0 h 3429000"/>
              <a:gd name="T20" fmla="*/ 2768600 w 2768600"/>
              <a:gd name="T21" fmla="*/ 3429000 h 3429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68600" h="3429000">
                <a:moveTo>
                  <a:pt x="0" y="3390900"/>
                </a:moveTo>
                <a:lnTo>
                  <a:pt x="342900" y="3429000"/>
                </a:lnTo>
                <a:lnTo>
                  <a:pt x="2387600" y="3263900"/>
                </a:lnTo>
                <a:lnTo>
                  <a:pt x="276860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36" name="Content Placeholder 4">
            <a:extLst>
              <a:ext uri="{FF2B5EF4-FFF2-40B4-BE49-F238E27FC236}">
                <a16:creationId xmlns:a16="http://schemas.microsoft.com/office/drawing/2014/main" id="{08D30BF0-97BE-F2C0-6CAF-80D6FE11A42A}"/>
              </a:ext>
            </a:extLst>
          </p:cNvPr>
          <p:cNvSpPr>
            <a:spLocks/>
          </p:cNvSpPr>
          <p:nvPr/>
        </p:nvSpPr>
        <p:spPr bwMode="auto">
          <a:xfrm>
            <a:off x="395288" y="1196975"/>
            <a:ext cx="79263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>
                <a:solidFill>
                  <a:srgbClr val="000000"/>
                </a:solidFill>
              </a:rPr>
              <a:t>Q: What are the dominant sources of cooling?</a:t>
            </a: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>
                <a:solidFill>
                  <a:srgbClr val="000000"/>
                </a:solidFill>
              </a:rPr>
              <a:t>Can use the model </a:t>
            </a:r>
            <a:r>
              <a:rPr lang="en-GB" altLang="en-US">
                <a:solidFill>
                  <a:srgbClr val="000000"/>
                </a:solidFill>
                <a:latin typeface="Symbol" panose="05050102010706020507" pitchFamily="18" charset="2"/>
              </a:rPr>
              <a:t>q</a:t>
            </a:r>
            <a:r>
              <a:rPr lang="en-GB" altLang="en-US">
                <a:solidFill>
                  <a:srgbClr val="000000"/>
                </a:solidFill>
              </a:rPr>
              <a:t> budget to identify which are the important processes at different times during the night.</a:t>
            </a:r>
          </a:p>
        </p:txBody>
      </p:sp>
      <p:pic>
        <p:nvPicPr>
          <p:cNvPr id="44037" name="Picture 5" descr="heat_budget_schematic">
            <a:extLst>
              <a:ext uri="{FF2B5EF4-FFF2-40B4-BE49-F238E27FC236}">
                <a16:creationId xmlns:a16="http://schemas.microsoft.com/office/drawing/2014/main" id="{77F83DA3-C09D-E9A6-527C-932A1D75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78486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E27B390-524C-6BF4-9154-633D1D53D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COLPEX </a:t>
            </a:r>
            <a:br>
              <a:rPr lang="en-GB" altLang="en-US"/>
            </a:br>
            <a:r>
              <a:rPr lang="en-GB" altLang="en-US"/>
              <a:t>Cold Air Pooling Experiment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69D2294-00A1-CE63-44E7-B5FD9AA3A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650" y="1412875"/>
            <a:ext cx="5964238" cy="4248150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None/>
              <a:defRPr/>
            </a:pPr>
            <a:endParaRPr lang="en-GB" dirty="0"/>
          </a:p>
          <a:p>
            <a:pPr marL="566738" lvl="1" indent="-566738">
              <a:buFont typeface="Wingdings" pitchFamily="2" charset="2"/>
              <a:buChar char="q"/>
              <a:defRPr/>
            </a:pPr>
            <a:r>
              <a:rPr lang="en-GB" dirty="0"/>
              <a:t>Formation of cold air pools in/near Clun Valley, Shropshire, England: small-scale, rolling terrain ~200 m valley-summit, ~1 km wide</a:t>
            </a:r>
          </a:p>
          <a:p>
            <a:pPr marL="566738" lvl="1" indent="-566738">
              <a:buFont typeface="Wingdings" pitchFamily="2" charset="2"/>
              <a:buChar char="q"/>
              <a:defRPr/>
            </a:pPr>
            <a:r>
              <a:rPr lang="en-GB" dirty="0"/>
              <a:t>Field campaign: June 2009 – April 2010</a:t>
            </a:r>
          </a:p>
          <a:p>
            <a:pPr marL="566738" lvl="1" indent="-566738">
              <a:buFont typeface="Wingdings" pitchFamily="2" charset="2"/>
              <a:buChar char="q"/>
              <a:defRPr/>
            </a:pPr>
            <a:r>
              <a:rPr lang="en-GB" dirty="0"/>
              <a:t>Collaboration between Met Office and Universities of Leeds and Surrey</a:t>
            </a:r>
          </a:p>
          <a:p>
            <a:pPr marL="566738" lvl="1" indent="-566738">
              <a:buFont typeface="Wingdings" pitchFamily="2" charset="2"/>
              <a:buChar char="q"/>
              <a:defRPr/>
            </a:pPr>
            <a:r>
              <a:rPr lang="en-GB" dirty="0"/>
              <a:t>Intensive ground-based network combined with upper-air and remote sensing measurements</a:t>
            </a:r>
          </a:p>
          <a:p>
            <a:pPr marL="566738" lvl="1" indent="-566738">
              <a:buFont typeface="Wingdings" pitchFamily="2" charset="2"/>
              <a:buChar char="q"/>
              <a:defRPr/>
            </a:pPr>
            <a:r>
              <a:rPr lang="en-GB" dirty="0"/>
              <a:t>Extensive modelling at very high resolution</a:t>
            </a:r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8196" name="Picture 4" descr="P3_40pc">
            <a:extLst>
              <a:ext uri="{FF2B5EF4-FFF2-40B4-BE49-F238E27FC236}">
                <a16:creationId xmlns:a16="http://schemas.microsoft.com/office/drawing/2014/main" id="{5CAF53F1-7223-D888-3249-B346FE6C1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805488"/>
            <a:ext cx="914558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 descr="COLPEX_100_100m_to_1p5km">
            <a:extLst>
              <a:ext uri="{FF2B5EF4-FFF2-40B4-BE49-F238E27FC236}">
                <a16:creationId xmlns:a16="http://schemas.microsoft.com/office/drawing/2014/main" id="{9DBA6273-012E-8604-F75E-76DA48D39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12875"/>
            <a:ext cx="282257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8" name="Straight Arrow Connector 6">
            <a:extLst>
              <a:ext uri="{FF2B5EF4-FFF2-40B4-BE49-F238E27FC236}">
                <a16:creationId xmlns:a16="http://schemas.microsoft.com/office/drawing/2014/main" id="{11F94C20-2C0C-6F72-41A7-12470A7FC8C7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916613" y="2084387"/>
            <a:ext cx="1689100" cy="164147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>
            <a:extLst>
              <a:ext uri="{FF2B5EF4-FFF2-40B4-BE49-F238E27FC236}">
                <a16:creationId xmlns:a16="http://schemas.microsoft.com/office/drawing/2014/main" id="{BA4A2C2C-5474-C5EA-6EC7-F48CA1368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0"/>
            <a:ext cx="2339975" cy="141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pic>
        <p:nvPicPr>
          <p:cNvPr id="45059" name="Picture 2" descr="bl_and_adv_heating_1015_002">
            <a:extLst>
              <a:ext uri="{FF2B5EF4-FFF2-40B4-BE49-F238E27FC236}">
                <a16:creationId xmlns:a16="http://schemas.microsoft.com/office/drawing/2014/main" id="{993E65FB-9D22-A05A-636F-764028B8B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276475"/>
            <a:ext cx="14224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3">
            <a:extLst>
              <a:ext uri="{FF2B5EF4-FFF2-40B4-BE49-F238E27FC236}">
                <a16:creationId xmlns:a16="http://schemas.microsoft.com/office/drawing/2014/main" id="{57374EF5-CF5F-42B6-481B-4041017F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25"/>
            <a:ext cx="7667625" cy="1127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buFontTx/>
              <a:buChar char="•"/>
            </a:pPr>
            <a:r>
              <a:rPr lang="en-GB" altLang="en-US" sz="2000"/>
              <a:t>Cooling in valley is relatively rapid around sunset.</a:t>
            </a:r>
          </a:p>
          <a:p>
            <a:pPr eaLnBrk="1" hangingPunct="1">
              <a:lnSpc>
                <a:spcPct val="85000"/>
              </a:lnSpc>
              <a:buFontTx/>
              <a:buChar char="•"/>
            </a:pPr>
            <a:r>
              <a:rPr lang="en-GB" altLang="en-US" sz="2000"/>
              <a:t>Later on, hill-top and valley cooling rates are similar</a:t>
            </a:r>
          </a:p>
          <a:p>
            <a:pPr eaLnBrk="1" hangingPunct="1">
              <a:lnSpc>
                <a:spcPct val="85000"/>
              </a:lnSpc>
              <a:buFontTx/>
              <a:buChar char="•"/>
            </a:pPr>
            <a:r>
              <a:rPr lang="en-GB" altLang="en-US" sz="2000"/>
              <a:t>Model heat budget suggests early rapid cooling in valley is largely due to greater turbulent heat flux divergence (relative to advection)</a:t>
            </a:r>
          </a:p>
        </p:txBody>
      </p:sp>
      <p:pic>
        <p:nvPicPr>
          <p:cNvPr id="45061" name="Picture 4" descr="terms_level2_site00_01_1hr_edited">
            <a:extLst>
              <a:ext uri="{FF2B5EF4-FFF2-40B4-BE49-F238E27FC236}">
                <a16:creationId xmlns:a16="http://schemas.microsoft.com/office/drawing/2014/main" id="{54B81B29-17E0-C78B-B887-7C5FE1B1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7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2" name="Group 5">
            <a:extLst>
              <a:ext uri="{FF2B5EF4-FFF2-40B4-BE49-F238E27FC236}">
                <a16:creationId xmlns:a16="http://schemas.microsoft.com/office/drawing/2014/main" id="{EFE47147-7852-D2F6-CA27-E311C4C0601F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0"/>
            <a:ext cx="3484562" cy="2516188"/>
            <a:chOff x="1837" y="527"/>
            <a:chExt cx="1996" cy="1452"/>
          </a:xfrm>
        </p:grpSpPr>
        <p:sp>
          <p:nvSpPr>
            <p:cNvPr id="45065" name="Oval 6">
              <a:extLst>
                <a:ext uri="{FF2B5EF4-FFF2-40B4-BE49-F238E27FC236}">
                  <a16:creationId xmlns:a16="http://schemas.microsoft.com/office/drawing/2014/main" id="{555D76CE-71BD-E4CC-2634-C6FE1254C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527"/>
              <a:ext cx="453" cy="635"/>
            </a:xfrm>
            <a:prstGeom prst="ellipse">
              <a:avLst/>
            </a:prstGeom>
            <a:noFill/>
            <a:ln w="19050" algn="ctr">
              <a:solidFill>
                <a:schemeClr val="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45066" name="Line 7">
              <a:extLst>
                <a:ext uri="{FF2B5EF4-FFF2-40B4-BE49-F238E27FC236}">
                  <a16:creationId xmlns:a16="http://schemas.microsoft.com/office/drawing/2014/main" id="{67F2F310-C8DE-55B2-68DD-54A16167F3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82" y="1162"/>
              <a:ext cx="136" cy="771"/>
            </a:xfrm>
            <a:prstGeom prst="line">
              <a:avLst/>
            </a:prstGeom>
            <a:noFill/>
            <a:ln w="31750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067" name="Line 8">
              <a:extLst>
                <a:ext uri="{FF2B5EF4-FFF2-40B4-BE49-F238E27FC236}">
                  <a16:creationId xmlns:a16="http://schemas.microsoft.com/office/drawing/2014/main" id="{7EB0F21F-2EC8-3365-B440-E0DAA7D92A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071"/>
              <a:ext cx="1588" cy="908"/>
            </a:xfrm>
            <a:prstGeom prst="line">
              <a:avLst/>
            </a:prstGeom>
            <a:noFill/>
            <a:ln w="31750">
              <a:solidFill>
                <a:schemeClr val="hlink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5063" name="Text Box 9">
            <a:extLst>
              <a:ext uri="{FF2B5EF4-FFF2-40B4-BE49-F238E27FC236}">
                <a16:creationId xmlns:a16="http://schemas.microsoft.com/office/drawing/2014/main" id="{D72714C0-FBC5-5CC9-7CB7-42678050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15888"/>
            <a:ext cx="24479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Model level 2 ~5m</a:t>
            </a:r>
          </a:p>
        </p:txBody>
      </p:sp>
      <p:sp>
        <p:nvSpPr>
          <p:cNvPr id="45064" name="Text Box 10">
            <a:extLst>
              <a:ext uri="{FF2B5EF4-FFF2-40B4-BE49-F238E27FC236}">
                <a16:creationId xmlns:a16="http://schemas.microsoft.com/office/drawing/2014/main" id="{DD6B5000-FAA1-3A4C-18C5-D20F92CF6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492375"/>
            <a:ext cx="25923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200"/>
              <a:t>(Advection and div.(heat flux) * 0.2)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F99653D-8E95-1FEB-7BA8-A4E84EE43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947738"/>
          </a:xfrm>
        </p:spPr>
        <p:txBody>
          <a:bodyPr/>
          <a:lstStyle/>
          <a:p>
            <a:r>
              <a:rPr lang="en-GB" altLang="en-US" sz="3600">
                <a:solidFill>
                  <a:srgbClr val="FFB515"/>
                </a:solidFill>
              </a:rPr>
              <a:t>Conclusions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3A9B90C-6059-78A3-2531-F50080293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525588"/>
            <a:ext cx="8286750" cy="5143500"/>
          </a:xfrm>
          <a:noFill/>
        </p:spPr>
        <p:txBody>
          <a:bodyPr lIns="90000" tIns="46800" rIns="90000" bIns="46800"/>
          <a:lstStyle/>
          <a:p>
            <a:r>
              <a:rPr lang="en-GB" altLang="en-US"/>
              <a:t>The model provides a credible simulation of clear-sky cold-pool cases observed during COLPEX</a:t>
            </a:r>
          </a:p>
          <a:p>
            <a:pPr lvl="1"/>
            <a:r>
              <a:rPr lang="en-GB" altLang="en-US">
                <a:solidFill>
                  <a:srgbClr val="0066FF"/>
                </a:solidFill>
              </a:rPr>
              <a:t>Some room for improvement still.</a:t>
            </a:r>
          </a:p>
          <a:p>
            <a:pPr lvl="1"/>
            <a:r>
              <a:rPr lang="en-GB" altLang="en-US">
                <a:solidFill>
                  <a:srgbClr val="0066FF"/>
                </a:solidFill>
              </a:rPr>
              <a:t>Foggy cases are more challenging!</a:t>
            </a:r>
          </a:p>
          <a:p>
            <a:r>
              <a:rPr lang="en-GB" altLang="en-US"/>
              <a:t>The results show clear benefit of using enhanced vertical resolution. 100m horizontal resolution appears to be sufficient, but further refinement might be beneficial.</a:t>
            </a:r>
          </a:p>
          <a:p>
            <a:r>
              <a:rPr lang="en-GB" altLang="en-US"/>
              <a:t>Results show some small sensitivity to stability functions used in turbulence parametrization scheme.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43948EB-E505-8887-6490-95228E472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7950" y="0"/>
            <a:ext cx="7467600" cy="947738"/>
          </a:xfrm>
        </p:spPr>
        <p:txBody>
          <a:bodyPr/>
          <a:lstStyle/>
          <a:p>
            <a:r>
              <a:rPr lang="en-US" altLang="en-US" sz="3600">
                <a:solidFill>
                  <a:srgbClr val="FFB515"/>
                </a:solidFill>
              </a:rPr>
              <a:t>Conclusions</a:t>
            </a:r>
            <a:r>
              <a:rPr lang="en-US" altLang="en-US" sz="2400">
                <a:solidFill>
                  <a:srgbClr val="FFB515"/>
                </a:solidFill>
              </a:rPr>
              <a:t> (contd)</a:t>
            </a:r>
            <a:endParaRPr lang="en-GB" altLang="en-US" sz="2400">
              <a:solidFill>
                <a:srgbClr val="FFB515"/>
              </a:solidFill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FFD783D-92C2-170F-0F32-23BB1C04FA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8496300" cy="5111750"/>
          </a:xfrm>
          <a:noFill/>
        </p:spPr>
        <p:txBody>
          <a:bodyPr lIns="90000" tIns="46800" rIns="90000" bIns="46800"/>
          <a:lstStyle/>
          <a:p>
            <a:r>
              <a:rPr lang="en-GB" altLang="en-US"/>
              <a:t>Analysis of the model near-surface </a:t>
            </a:r>
            <a:r>
              <a:rPr lang="en-GB" altLang="en-US">
                <a:latin typeface="Symbol" panose="05050102010706020507" pitchFamily="18" charset="2"/>
              </a:rPr>
              <a:t>q</a:t>
            </a:r>
            <a:r>
              <a:rPr lang="en-GB" altLang="en-US"/>
              <a:t> evolution in and outside the valley suggests that:</a:t>
            </a:r>
          </a:p>
          <a:p>
            <a:r>
              <a:rPr lang="en-GB" altLang="en-US">
                <a:solidFill>
                  <a:schemeClr val="tx1"/>
                </a:solidFill>
              </a:rPr>
              <a:t>In agreement with the observations, relatively rapid cooling occurs in the valley around sunset. Following this, the hill-top and valley cooling rates are similar.</a:t>
            </a:r>
          </a:p>
          <a:p>
            <a:r>
              <a:rPr lang="en-GB" altLang="en-US"/>
              <a:t>This rapid valley cooling rate is largely due to </a:t>
            </a:r>
            <a:r>
              <a:rPr lang="en-GB" altLang="en-US">
                <a:solidFill>
                  <a:srgbClr val="0066FF"/>
                </a:solidFill>
              </a:rPr>
              <a:t>large turbulent heat flux divergence</a:t>
            </a:r>
            <a:r>
              <a:rPr lang="en-GB" altLang="en-US"/>
              <a:t>. This is presumably due to:</a:t>
            </a:r>
          </a:p>
          <a:p>
            <a:pPr lvl="1"/>
            <a:r>
              <a:rPr lang="en-GB" altLang="en-US">
                <a:solidFill>
                  <a:srgbClr val="0066FF"/>
                </a:solidFill>
              </a:rPr>
              <a:t>Strong surface cooling and reduced downward turbulent heat flux aloft, due to sheltering in the valley.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99C3EB6-9A3E-9B3B-AF6B-70C4E7286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Next?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82B44CD-1CB3-0EDD-7EA6-B58E014A0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18488" cy="4860925"/>
          </a:xfrm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en-GB" sz="2000" dirty="0"/>
              <a:t>‘Physics’ issues </a:t>
            </a:r>
          </a:p>
          <a:p>
            <a:pPr lvl="1">
              <a:lnSpc>
                <a:spcPct val="70000"/>
              </a:lnSpc>
              <a:defRPr/>
            </a:pPr>
            <a:r>
              <a:rPr lang="en-GB" sz="1600" dirty="0"/>
              <a:t>Turbulence scheme: </a:t>
            </a:r>
          </a:p>
          <a:p>
            <a:pPr lvl="2">
              <a:lnSpc>
                <a:spcPct val="70000"/>
              </a:lnSpc>
              <a:defRPr/>
            </a:pPr>
            <a:r>
              <a:rPr lang="en-GB" sz="1400" dirty="0"/>
              <a:t>Stability functions</a:t>
            </a:r>
            <a:r>
              <a:rPr lang="en-GB" dirty="0"/>
              <a:t>.</a:t>
            </a:r>
          </a:p>
          <a:p>
            <a:pPr lvl="2">
              <a:lnSpc>
                <a:spcPct val="70000"/>
              </a:lnSpc>
              <a:defRPr/>
            </a:pPr>
            <a:r>
              <a:rPr lang="en-GB" sz="1600" dirty="0"/>
              <a:t>Mixing lengths in shallow drainage flows.</a:t>
            </a:r>
          </a:p>
          <a:p>
            <a:pPr lvl="2">
              <a:lnSpc>
                <a:spcPct val="70000"/>
              </a:lnSpc>
              <a:defRPr/>
            </a:pPr>
            <a:r>
              <a:rPr lang="en-GB" sz="1600" dirty="0"/>
              <a:t>True horizontal mixing.</a:t>
            </a:r>
          </a:p>
          <a:p>
            <a:pPr lvl="2">
              <a:lnSpc>
                <a:spcPct val="70000"/>
              </a:lnSpc>
              <a:defRPr/>
            </a:pPr>
            <a:r>
              <a:rPr lang="en-GB" sz="1600" dirty="0"/>
              <a:t>Performance of TKE scheme.</a:t>
            </a:r>
          </a:p>
          <a:p>
            <a:pPr lvl="1">
              <a:lnSpc>
                <a:spcPct val="70000"/>
              </a:lnSpc>
              <a:defRPr/>
            </a:pPr>
            <a:r>
              <a:rPr lang="en-GB" sz="1600" dirty="0"/>
              <a:t>Surface exchange:</a:t>
            </a:r>
          </a:p>
          <a:p>
            <a:pPr lvl="2">
              <a:lnSpc>
                <a:spcPct val="70000"/>
              </a:lnSpc>
              <a:defRPr/>
            </a:pPr>
            <a:r>
              <a:rPr lang="en-GB" sz="1600" dirty="0"/>
              <a:t>Single tile at 100 m?</a:t>
            </a:r>
          </a:p>
          <a:p>
            <a:pPr lvl="2">
              <a:lnSpc>
                <a:spcPct val="70000"/>
              </a:lnSpc>
              <a:defRPr/>
            </a:pPr>
            <a:r>
              <a:rPr lang="en-GB" sz="1600" dirty="0"/>
              <a:t>Rivers and wet soil treatment.</a:t>
            </a:r>
          </a:p>
          <a:p>
            <a:pPr lvl="2">
              <a:lnSpc>
                <a:spcPct val="70000"/>
              </a:lnSpc>
              <a:defRPr/>
            </a:pPr>
            <a:r>
              <a:rPr lang="en-GB" sz="1600" dirty="0"/>
              <a:t>Land-use accuracy – esp. deciduous trees.</a:t>
            </a:r>
          </a:p>
          <a:p>
            <a:pPr lvl="2">
              <a:lnSpc>
                <a:spcPct val="70000"/>
              </a:lnSpc>
              <a:defRPr/>
            </a:pPr>
            <a:r>
              <a:rPr lang="en-GB" sz="1600" dirty="0"/>
              <a:t>Canopy impacts on drainage flows.</a:t>
            </a:r>
          </a:p>
          <a:p>
            <a:pPr lvl="1">
              <a:lnSpc>
                <a:spcPct val="70000"/>
              </a:lnSpc>
              <a:defRPr/>
            </a:pPr>
            <a:r>
              <a:rPr lang="en-GB" sz="1600" dirty="0"/>
              <a:t>Cloud scheme</a:t>
            </a:r>
          </a:p>
          <a:p>
            <a:pPr lvl="2">
              <a:lnSpc>
                <a:spcPct val="70000"/>
              </a:lnSpc>
              <a:defRPr/>
            </a:pPr>
            <a:r>
              <a:rPr lang="en-GB" sz="1400" dirty="0" err="1"/>
              <a:t>RhCrit</a:t>
            </a:r>
            <a:endParaRPr lang="en-GB" sz="1400" dirty="0"/>
          </a:p>
          <a:p>
            <a:pPr>
              <a:lnSpc>
                <a:spcPct val="70000"/>
              </a:lnSpc>
              <a:defRPr/>
            </a:pPr>
            <a:r>
              <a:rPr lang="en-GB" sz="2000" dirty="0"/>
              <a:t>Dynamics settings</a:t>
            </a:r>
          </a:p>
          <a:p>
            <a:pPr>
              <a:lnSpc>
                <a:spcPct val="70000"/>
              </a:lnSpc>
              <a:defRPr/>
            </a:pPr>
            <a:r>
              <a:rPr lang="en-GB" sz="2000" dirty="0"/>
              <a:t>Long runs</a:t>
            </a:r>
          </a:p>
          <a:p>
            <a:pPr lvl="1">
              <a:lnSpc>
                <a:spcPct val="70000"/>
              </a:lnSpc>
              <a:defRPr/>
            </a:pPr>
            <a:r>
              <a:rPr lang="en-GB" sz="1600" dirty="0"/>
              <a:t>Statistical comparisons with observation data.</a:t>
            </a:r>
          </a:p>
          <a:p>
            <a:pPr lvl="1">
              <a:lnSpc>
                <a:spcPct val="70000"/>
              </a:lnSpc>
              <a:defRPr/>
            </a:pPr>
            <a:r>
              <a:rPr lang="en-GB" sz="1600" dirty="0"/>
              <a:t>Evolution of sub-surface.</a:t>
            </a:r>
            <a:endParaRPr lang="en-GB" dirty="0"/>
          </a:p>
          <a:p>
            <a:pPr lvl="1">
              <a:lnSpc>
                <a:spcPct val="70000"/>
              </a:lnSpc>
              <a:defRPr/>
            </a:pPr>
            <a:r>
              <a:rPr lang="en-GB" sz="1600" dirty="0"/>
              <a:t>Downscaling.</a:t>
            </a:r>
          </a:p>
          <a:p>
            <a:pPr lvl="1">
              <a:lnSpc>
                <a:spcPct val="70000"/>
              </a:lnSpc>
              <a:defRPr/>
            </a:pPr>
            <a:r>
              <a:rPr lang="en-GB" sz="1600" dirty="0" err="1"/>
              <a:t>Parametrization</a:t>
            </a:r>
            <a:r>
              <a:rPr lang="en-GB" sz="1600" dirty="0"/>
              <a:t>.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now2_100114">
            <a:extLst>
              <a:ext uri="{FF2B5EF4-FFF2-40B4-BE49-F238E27FC236}">
                <a16:creationId xmlns:a16="http://schemas.microsoft.com/office/drawing/2014/main" id="{A409BD22-B9DC-3698-4012-C9AD73BAB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3">
            <a:extLst>
              <a:ext uri="{FF2B5EF4-FFF2-40B4-BE49-F238E27FC236}">
                <a16:creationId xmlns:a16="http://schemas.microsoft.com/office/drawing/2014/main" id="{937B2AA6-7FA5-846F-BDC7-E5E33C2F534D}"/>
              </a:ext>
            </a:extLst>
          </p:cNvPr>
          <p:cNvSpPr>
            <a:spLocks/>
          </p:cNvSpPr>
          <p:nvPr/>
        </p:nvSpPr>
        <p:spPr bwMode="auto">
          <a:xfrm>
            <a:off x="1258888" y="1700213"/>
            <a:ext cx="612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600">
                <a:solidFill>
                  <a:srgbClr val="FFFF00"/>
                </a:solidFill>
              </a:rPr>
              <a:t>Thank you for Listening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600">
                <a:solidFill>
                  <a:srgbClr val="FFFF00"/>
                </a:solidFill>
              </a:rPr>
              <a:t>Any questions?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8F1A364-A030-21A6-7561-C780D880A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COLPEX: Example case study</a:t>
            </a:r>
            <a:br>
              <a:rPr lang="en-GB" altLang="en-US"/>
            </a:br>
            <a:r>
              <a:rPr lang="en-GB" altLang="en-US"/>
              <a:t>14-15 October 2009</a:t>
            </a:r>
          </a:p>
        </p:txBody>
      </p:sp>
      <p:pic>
        <p:nvPicPr>
          <p:cNvPr id="50179" name="Picture 4" descr="Theta_5m_COLPEX_L">
            <a:extLst>
              <a:ext uri="{FF2B5EF4-FFF2-40B4-BE49-F238E27FC236}">
                <a16:creationId xmlns:a16="http://schemas.microsoft.com/office/drawing/2014/main" id="{65F79E63-D91E-44B5-78E4-F788C53875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525" y="1743075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9" descr="Time_obs_COLPEX_Site_00">
            <a:extLst>
              <a:ext uri="{FF2B5EF4-FFF2-40B4-BE49-F238E27FC236}">
                <a16:creationId xmlns:a16="http://schemas.microsoft.com/office/drawing/2014/main" id="{033A5B94-24E3-4FEF-1CD7-A31EF58D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4181475"/>
            <a:ext cx="235743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9" descr="Xsect_WE_Site_00_COLPEX">
            <a:extLst>
              <a:ext uri="{FF2B5EF4-FFF2-40B4-BE49-F238E27FC236}">
                <a16:creationId xmlns:a16="http://schemas.microsoft.com/office/drawing/2014/main" id="{C802864D-370F-0232-9CEB-BDD8DC9CB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781300"/>
            <a:ext cx="53879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0" descr="Xsect_SN_Site_00_COLPEX">
            <a:extLst>
              <a:ext uri="{FF2B5EF4-FFF2-40B4-BE49-F238E27FC236}">
                <a16:creationId xmlns:a16="http://schemas.microsoft.com/office/drawing/2014/main" id="{FF635E9A-5A15-0FA8-E1B5-9DB9EE3591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438275"/>
            <a:ext cx="53879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1" descr="Prof_COLPEX">
            <a:extLst>
              <a:ext uri="{FF2B5EF4-FFF2-40B4-BE49-F238E27FC236}">
                <a16:creationId xmlns:a16="http://schemas.microsoft.com/office/drawing/2014/main" id="{D0ABDB76-359F-929C-D901-D3B9A42AD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132263"/>
            <a:ext cx="26098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DEBD56D8-E545-B205-D88F-AFE47BF051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/>
              <a:t>Thank you for listening</a:t>
            </a:r>
          </a:p>
        </p:txBody>
      </p:sp>
      <p:sp>
        <p:nvSpPr>
          <p:cNvPr id="51203" name="Subtitle 2">
            <a:extLst>
              <a:ext uri="{FF2B5EF4-FFF2-40B4-BE49-F238E27FC236}">
                <a16:creationId xmlns:a16="http://schemas.microsoft.com/office/drawing/2014/main" id="{6B61DC4D-D4E0-17D2-31CC-1A23204037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/>
              <a:t>Any Questions?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8" descr="COLPEX_100_100m_to_1p5km">
            <a:extLst>
              <a:ext uri="{FF2B5EF4-FFF2-40B4-BE49-F238E27FC236}">
                <a16:creationId xmlns:a16="http://schemas.microsoft.com/office/drawing/2014/main" id="{2E02A090-810E-1C4E-F294-61761F16F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66775"/>
            <a:ext cx="4191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Line 27">
            <a:extLst>
              <a:ext uri="{FF2B5EF4-FFF2-40B4-BE49-F238E27FC236}">
                <a16:creationId xmlns:a16="http://schemas.microsoft.com/office/drawing/2014/main" id="{B9A3AABF-3D11-F762-5585-703E91CF86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2850" y="1196975"/>
            <a:ext cx="3600450" cy="30241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3289B232-D182-3624-AC3C-78B0FABB7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6624637" cy="792162"/>
          </a:xfrm>
        </p:spPr>
        <p:txBody>
          <a:bodyPr/>
          <a:lstStyle/>
          <a:p>
            <a:r>
              <a:rPr lang="en-GB" altLang="en-US" sz="2800"/>
              <a:t>Very Stable Valley Flows: COLPEX</a:t>
            </a:r>
          </a:p>
        </p:txBody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4F7425DB-06C8-737C-EA63-D745C5FF9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56100" y="4292600"/>
            <a:ext cx="2089150" cy="504825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altLang="en-US" sz="3200"/>
              <a:t>Clun valley </a:t>
            </a:r>
          </a:p>
          <a:p>
            <a:pPr>
              <a:lnSpc>
                <a:spcPct val="90000"/>
              </a:lnSpc>
            </a:pPr>
            <a:endParaRPr lang="en-GB" altLang="en-US" sz="320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GB" altLang="en-US" sz="3200"/>
          </a:p>
          <a:p>
            <a:pPr>
              <a:lnSpc>
                <a:spcPct val="90000"/>
              </a:lnSpc>
            </a:pPr>
            <a:endParaRPr lang="en-GB" altLang="en-US" sz="3200"/>
          </a:p>
          <a:p>
            <a:pPr>
              <a:lnSpc>
                <a:spcPct val="90000"/>
              </a:lnSpc>
            </a:pPr>
            <a:endParaRPr lang="en-GB" altLang="en-US" sz="3200"/>
          </a:p>
        </p:txBody>
      </p:sp>
      <p:sp>
        <p:nvSpPr>
          <p:cNvPr id="52230" name="Line 10">
            <a:extLst>
              <a:ext uri="{FF2B5EF4-FFF2-40B4-BE49-F238E27FC236}">
                <a16:creationId xmlns:a16="http://schemas.microsoft.com/office/drawing/2014/main" id="{4B2D531F-AE29-27E4-2EE3-D5DFA8FA0C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5513" y="1052513"/>
            <a:ext cx="935037" cy="30972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31" name="Line 11">
            <a:extLst>
              <a:ext uri="{FF2B5EF4-FFF2-40B4-BE49-F238E27FC236}">
                <a16:creationId xmlns:a16="http://schemas.microsoft.com/office/drawing/2014/main" id="{448DC6A8-524A-857C-DE3F-9339000A69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2850" y="4076700"/>
            <a:ext cx="3671888" cy="431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2232" name="Picture 12" descr="qrparm">
            <a:extLst>
              <a:ext uri="{FF2B5EF4-FFF2-40B4-BE49-F238E27FC236}">
                <a16:creationId xmlns:a16="http://schemas.microsoft.com/office/drawing/2014/main" id="{659E5D97-1BD9-C3A9-5936-09AA8F2F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05251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Line 16">
            <a:extLst>
              <a:ext uri="{FF2B5EF4-FFF2-40B4-BE49-F238E27FC236}">
                <a16:creationId xmlns:a16="http://schemas.microsoft.com/office/drawing/2014/main" id="{ACDDD8A7-5509-D634-E2CD-C394CE38C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6313" y="2563813"/>
            <a:ext cx="722312" cy="1728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34" name="Line 26">
            <a:extLst>
              <a:ext uri="{FF2B5EF4-FFF2-40B4-BE49-F238E27FC236}">
                <a16:creationId xmlns:a16="http://schemas.microsoft.com/office/drawing/2014/main" id="{93C54C13-E678-C053-5D1A-B1B5B7E2E0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2488" y="4076700"/>
            <a:ext cx="1008062" cy="431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2235" name="Picture 7" descr="Fig3_Upper_duffryn1">
            <a:extLst>
              <a:ext uri="{FF2B5EF4-FFF2-40B4-BE49-F238E27FC236}">
                <a16:creationId xmlns:a16="http://schemas.microsoft.com/office/drawing/2014/main" id="{C12EA045-F59A-F2A6-A66A-EF8D88FA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96975"/>
            <a:ext cx="219551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Rectangle 9">
            <a:extLst>
              <a:ext uri="{FF2B5EF4-FFF2-40B4-BE49-F238E27FC236}">
                <a16:creationId xmlns:a16="http://schemas.microsoft.com/office/drawing/2014/main" id="{92B608DA-CDBC-5899-97B5-CBDE7340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365625"/>
            <a:ext cx="2254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800"/>
              <a:t>Duffryn (Clun valley)</a:t>
            </a:r>
          </a:p>
          <a:p>
            <a:pPr eaLnBrk="1" hangingPunct="1"/>
            <a:r>
              <a:rPr lang="en-GB" altLang="en-US" sz="1800"/>
              <a:t>50m mast</a:t>
            </a:r>
          </a:p>
        </p:txBody>
      </p:sp>
      <p:sp>
        <p:nvSpPr>
          <p:cNvPr id="52237" name="TextBox 13">
            <a:extLst>
              <a:ext uri="{FF2B5EF4-FFF2-40B4-BE49-F238E27FC236}">
                <a16:creationId xmlns:a16="http://schemas.microsoft.com/office/drawing/2014/main" id="{91DA7D41-7FAF-3655-B051-49B324F16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2951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altLang="en-US" sz="1800"/>
              <a:t>Variable resolution MetUM  1.5 km -&gt; 100 m</a:t>
            </a:r>
          </a:p>
        </p:txBody>
      </p:sp>
      <p:cxnSp>
        <p:nvCxnSpPr>
          <p:cNvPr id="52238" name="Straight Arrow Connector 14">
            <a:extLst>
              <a:ext uri="{FF2B5EF4-FFF2-40B4-BE49-F238E27FC236}">
                <a16:creationId xmlns:a16="http://schemas.microsoft.com/office/drawing/2014/main" id="{57C6AB06-9100-6B37-97E9-3F9DF49454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67063" y="3933825"/>
            <a:ext cx="3024187" cy="9525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9" name="TextBox 15">
            <a:extLst>
              <a:ext uri="{FF2B5EF4-FFF2-40B4-BE49-F238E27FC236}">
                <a16:creationId xmlns:a16="http://schemas.microsoft.com/office/drawing/2014/main" id="{7A86BC85-BC84-4408-72F4-D1DA78060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727450"/>
            <a:ext cx="10445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800"/>
              <a:t>100 km</a:t>
            </a:r>
          </a:p>
        </p:txBody>
      </p:sp>
      <p:sp>
        <p:nvSpPr>
          <p:cNvPr id="52240" name="TextBox 18">
            <a:extLst>
              <a:ext uri="{FF2B5EF4-FFF2-40B4-BE49-F238E27FC236}">
                <a16:creationId xmlns:a16="http://schemas.microsoft.com/office/drawing/2014/main" id="{C357160A-EA7D-96DB-4D5C-CB83732BB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1196975"/>
            <a:ext cx="1693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800"/>
              <a:t>Met Office Site</a:t>
            </a:r>
          </a:p>
        </p:txBody>
      </p:sp>
      <p:pic>
        <p:nvPicPr>
          <p:cNvPr id="52241" name="Picture 19" descr="Xsect_SN_Site_00_COLPEX">
            <a:extLst>
              <a:ext uri="{FF2B5EF4-FFF2-40B4-BE49-F238E27FC236}">
                <a16:creationId xmlns:a16="http://schemas.microsoft.com/office/drawing/2014/main" id="{684E5700-8F49-A06F-A663-6C4097B66F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646738"/>
            <a:ext cx="4859337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8" descr="COLPEX_100_100m_to_1p5km">
            <a:extLst>
              <a:ext uri="{FF2B5EF4-FFF2-40B4-BE49-F238E27FC236}">
                <a16:creationId xmlns:a16="http://schemas.microsoft.com/office/drawing/2014/main" id="{27CF558F-7867-8B86-F4D3-456369D40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66775"/>
            <a:ext cx="4191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Line 27">
            <a:extLst>
              <a:ext uri="{FF2B5EF4-FFF2-40B4-BE49-F238E27FC236}">
                <a16:creationId xmlns:a16="http://schemas.microsoft.com/office/drawing/2014/main" id="{C028730A-102C-6A75-0749-C131BD3672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2850" y="1196975"/>
            <a:ext cx="3600450" cy="30241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AA6CF660-5C2F-A414-A135-27751588E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6624637" cy="792162"/>
          </a:xfrm>
        </p:spPr>
        <p:txBody>
          <a:bodyPr/>
          <a:lstStyle/>
          <a:p>
            <a:r>
              <a:rPr lang="en-GB" altLang="en-US" sz="2800"/>
              <a:t>Very Stable Valley Flows: COLPEX</a:t>
            </a: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F7748585-255E-CAEF-58BA-3B64DD951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56100" y="4292600"/>
            <a:ext cx="2089150" cy="504825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altLang="en-US" sz="3200"/>
              <a:t>Clun valley </a:t>
            </a:r>
          </a:p>
          <a:p>
            <a:pPr>
              <a:lnSpc>
                <a:spcPct val="90000"/>
              </a:lnSpc>
            </a:pPr>
            <a:endParaRPr lang="en-GB" altLang="en-US" sz="320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GB" altLang="en-US" sz="3200"/>
          </a:p>
          <a:p>
            <a:pPr>
              <a:lnSpc>
                <a:spcPct val="90000"/>
              </a:lnSpc>
            </a:pPr>
            <a:endParaRPr lang="en-GB" altLang="en-US" sz="3200"/>
          </a:p>
          <a:p>
            <a:pPr>
              <a:lnSpc>
                <a:spcPct val="90000"/>
              </a:lnSpc>
            </a:pPr>
            <a:endParaRPr lang="en-GB" altLang="en-US" sz="3200"/>
          </a:p>
        </p:txBody>
      </p:sp>
      <p:sp>
        <p:nvSpPr>
          <p:cNvPr id="53254" name="Line 10">
            <a:extLst>
              <a:ext uri="{FF2B5EF4-FFF2-40B4-BE49-F238E27FC236}">
                <a16:creationId xmlns:a16="http://schemas.microsoft.com/office/drawing/2014/main" id="{E38C97EF-92D2-1B15-87F3-E6BC01A9B9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5513" y="1052513"/>
            <a:ext cx="935037" cy="30972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5" name="Line 11">
            <a:extLst>
              <a:ext uri="{FF2B5EF4-FFF2-40B4-BE49-F238E27FC236}">
                <a16:creationId xmlns:a16="http://schemas.microsoft.com/office/drawing/2014/main" id="{BCC6D263-C0AB-1A35-62DD-5857063485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2850" y="4076700"/>
            <a:ext cx="3671888" cy="431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3256" name="Picture 12" descr="qrparm">
            <a:extLst>
              <a:ext uri="{FF2B5EF4-FFF2-40B4-BE49-F238E27FC236}">
                <a16:creationId xmlns:a16="http://schemas.microsoft.com/office/drawing/2014/main" id="{2F3C143C-691D-DF63-8DF3-766E17E9A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05251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Line 16">
            <a:extLst>
              <a:ext uri="{FF2B5EF4-FFF2-40B4-BE49-F238E27FC236}">
                <a16:creationId xmlns:a16="http://schemas.microsoft.com/office/drawing/2014/main" id="{A97FC0E7-FA86-61A9-9858-8A6803BF2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6313" y="2563813"/>
            <a:ext cx="722312" cy="1728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8" name="Line 26">
            <a:extLst>
              <a:ext uri="{FF2B5EF4-FFF2-40B4-BE49-F238E27FC236}">
                <a16:creationId xmlns:a16="http://schemas.microsoft.com/office/drawing/2014/main" id="{642B5C4E-EC24-986C-692D-BCFCB5785F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2488" y="4076700"/>
            <a:ext cx="1008062" cy="431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3259" name="Picture 7" descr="Fig3_Upper_duffryn1">
            <a:extLst>
              <a:ext uri="{FF2B5EF4-FFF2-40B4-BE49-F238E27FC236}">
                <a16:creationId xmlns:a16="http://schemas.microsoft.com/office/drawing/2014/main" id="{24BB4B54-FDF3-F677-57E9-77B487C61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96975"/>
            <a:ext cx="219551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Rectangle 9">
            <a:extLst>
              <a:ext uri="{FF2B5EF4-FFF2-40B4-BE49-F238E27FC236}">
                <a16:creationId xmlns:a16="http://schemas.microsoft.com/office/drawing/2014/main" id="{5B89E966-50C3-ED77-A7E7-1ECCFD3E7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365625"/>
            <a:ext cx="2254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800"/>
              <a:t>Duffryn (Clun valley)</a:t>
            </a:r>
          </a:p>
          <a:p>
            <a:pPr eaLnBrk="1" hangingPunct="1"/>
            <a:r>
              <a:rPr lang="en-GB" altLang="en-US" sz="1800"/>
              <a:t>50m mast</a:t>
            </a:r>
          </a:p>
        </p:txBody>
      </p:sp>
      <p:sp>
        <p:nvSpPr>
          <p:cNvPr id="53261" name="TextBox 13">
            <a:extLst>
              <a:ext uri="{FF2B5EF4-FFF2-40B4-BE49-F238E27FC236}">
                <a16:creationId xmlns:a16="http://schemas.microsoft.com/office/drawing/2014/main" id="{520C7C41-C8EC-EBC0-6091-46BAC29FE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084763"/>
            <a:ext cx="2951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altLang="en-US" sz="1800"/>
              <a:t>Variable resolution MetUM  1.5 km -&gt; 100 m</a:t>
            </a:r>
          </a:p>
        </p:txBody>
      </p:sp>
      <p:cxnSp>
        <p:nvCxnSpPr>
          <p:cNvPr id="53262" name="Straight Arrow Connector 14">
            <a:extLst>
              <a:ext uri="{FF2B5EF4-FFF2-40B4-BE49-F238E27FC236}">
                <a16:creationId xmlns:a16="http://schemas.microsoft.com/office/drawing/2014/main" id="{9310DB15-5800-1F5A-3828-F2AF872725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67063" y="3933825"/>
            <a:ext cx="3024187" cy="9525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3" name="TextBox 15">
            <a:extLst>
              <a:ext uri="{FF2B5EF4-FFF2-40B4-BE49-F238E27FC236}">
                <a16:creationId xmlns:a16="http://schemas.microsoft.com/office/drawing/2014/main" id="{E1EFA2B7-CE72-D4C1-9D14-D995EA799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727450"/>
            <a:ext cx="10445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1800"/>
              <a:t>100 km</a:t>
            </a:r>
          </a:p>
        </p:txBody>
      </p:sp>
      <p:sp>
        <p:nvSpPr>
          <p:cNvPr id="53264" name="TextBox 18">
            <a:extLst>
              <a:ext uri="{FF2B5EF4-FFF2-40B4-BE49-F238E27FC236}">
                <a16:creationId xmlns:a16="http://schemas.microsoft.com/office/drawing/2014/main" id="{F6429D5E-AEAA-0991-0403-40AAF4FB2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1196975"/>
            <a:ext cx="1693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800"/>
              <a:t>Met Office Site</a:t>
            </a:r>
          </a:p>
        </p:txBody>
      </p:sp>
      <p:pic>
        <p:nvPicPr>
          <p:cNvPr id="53265" name="Picture 19" descr="Xsect_SN_Site_00_COLPEX">
            <a:extLst>
              <a:ext uri="{FF2B5EF4-FFF2-40B4-BE49-F238E27FC236}">
                <a16:creationId xmlns:a16="http://schemas.microsoft.com/office/drawing/2014/main" id="{5BB5EFB2-AD6D-CAEF-7DE3-98BF785CB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646738"/>
            <a:ext cx="4859337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680A92E-5515-523B-C6B9-F191561522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47663"/>
            <a:ext cx="7467600" cy="947737"/>
          </a:xfrm>
        </p:spPr>
        <p:txBody>
          <a:bodyPr/>
          <a:lstStyle/>
          <a:p>
            <a:r>
              <a:rPr lang="en-US" altLang="en-US" sz="1800">
                <a:solidFill>
                  <a:srgbClr val="FFB515"/>
                </a:solidFill>
              </a:rPr>
              <a:t>100 m resolution orography dataset</a:t>
            </a:r>
            <a:br>
              <a:rPr lang="en-US" altLang="en-US" sz="1800">
                <a:solidFill>
                  <a:srgbClr val="FFB515"/>
                </a:solidFill>
              </a:rPr>
            </a:br>
            <a:r>
              <a:rPr lang="en-US" altLang="en-US" sz="1800">
                <a:solidFill>
                  <a:srgbClr val="FFB515"/>
                </a:solidFill>
              </a:rPr>
              <a:t>50 m resolution land-use dataset</a:t>
            </a:r>
            <a:endParaRPr lang="en-GB" altLang="en-US" sz="1800">
              <a:solidFill>
                <a:srgbClr val="FFB515"/>
              </a:solidFill>
            </a:endParaRPr>
          </a:p>
        </p:txBody>
      </p:sp>
      <p:pic>
        <p:nvPicPr>
          <p:cNvPr id="54275" name="Picture 3" descr="qrparm">
            <a:extLst>
              <a:ext uri="{FF2B5EF4-FFF2-40B4-BE49-F238E27FC236}">
                <a16:creationId xmlns:a16="http://schemas.microsoft.com/office/drawing/2014/main" id="{EB87390B-B763-ABE0-E6F4-6870D0C82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412875"/>
            <a:ext cx="41624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qrparm">
            <a:extLst>
              <a:ext uri="{FF2B5EF4-FFF2-40B4-BE49-F238E27FC236}">
                <a16:creationId xmlns:a16="http://schemas.microsoft.com/office/drawing/2014/main" id="{5E950CC7-0E35-98FF-FABE-85A06ACE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1719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5">
            <a:extLst>
              <a:ext uri="{FF2B5EF4-FFF2-40B4-BE49-F238E27FC236}">
                <a16:creationId xmlns:a16="http://schemas.microsoft.com/office/drawing/2014/main" id="{7E02AA13-1AD0-2479-AF2A-9B00497A3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700213"/>
            <a:ext cx="1079500" cy="325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latin typeface="Symbol" panose="05050102010706020507" pitchFamily="18" charset="2"/>
              </a:rPr>
              <a:t>D</a:t>
            </a:r>
            <a:r>
              <a:rPr lang="en-GB" altLang="en-US" sz="1800"/>
              <a:t>=1.5km</a:t>
            </a: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E5D0CE4F-A88A-8C46-55CF-1843451EF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4437063"/>
            <a:ext cx="1028700" cy="325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latin typeface="Symbol" panose="05050102010706020507" pitchFamily="18" charset="2"/>
              </a:rPr>
              <a:t>D</a:t>
            </a:r>
            <a:r>
              <a:rPr lang="en-GB" altLang="en-US" sz="1800"/>
              <a:t>=100m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AB14E734-5E0B-7B11-D223-CEC44F21D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205038"/>
            <a:ext cx="1771650" cy="325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Stretching zone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E395133C-F0CF-4820-AC1B-1B51A9090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773238"/>
            <a:ext cx="1028700" cy="325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latin typeface="Symbol" panose="05050102010706020507" pitchFamily="18" charset="2"/>
              </a:rPr>
              <a:t>D</a:t>
            </a:r>
            <a:r>
              <a:rPr lang="en-GB" altLang="en-US" sz="1800"/>
              <a:t>=100m</a:t>
            </a:r>
          </a:p>
        </p:txBody>
      </p:sp>
      <p:sp>
        <p:nvSpPr>
          <p:cNvPr id="54281" name="Line 9">
            <a:extLst>
              <a:ext uri="{FF2B5EF4-FFF2-40B4-BE49-F238E27FC236}">
                <a16:creationId xmlns:a16="http://schemas.microsoft.com/office/drawing/2014/main" id="{87DD048A-5F40-1ABE-5896-E94BFF2928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27313" y="4005263"/>
            <a:ext cx="144462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id="{AF873AA0-A315-65D3-0F5B-E70F8392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060575"/>
            <a:ext cx="1352550" cy="325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/>
              <a:t>Clun vallley</a:t>
            </a:r>
          </a:p>
        </p:txBody>
      </p:sp>
      <p:sp>
        <p:nvSpPr>
          <p:cNvPr id="54283" name="Line 11">
            <a:extLst>
              <a:ext uri="{FF2B5EF4-FFF2-40B4-BE49-F238E27FC236}">
                <a16:creationId xmlns:a16="http://schemas.microsoft.com/office/drawing/2014/main" id="{80424E93-0612-CA01-1FB0-8467C39837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4838" y="2420938"/>
            <a:ext cx="425450" cy="10779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284" name="Line 12">
            <a:extLst>
              <a:ext uri="{FF2B5EF4-FFF2-40B4-BE49-F238E27FC236}">
                <a16:creationId xmlns:a16="http://schemas.microsoft.com/office/drawing/2014/main" id="{AD02F284-193B-97F3-7D38-A9231D6AB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2852738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285" name="Line 13">
            <a:extLst>
              <a:ext uri="{FF2B5EF4-FFF2-40B4-BE49-F238E27FC236}">
                <a16:creationId xmlns:a16="http://schemas.microsoft.com/office/drawing/2014/main" id="{EDFD142A-1EAF-253B-ABAF-BE49E8F39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3068638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286" name="Text Box 14">
            <a:extLst>
              <a:ext uri="{FF2B5EF4-FFF2-40B4-BE49-F238E27FC236}">
                <a16:creationId xmlns:a16="http://schemas.microsoft.com/office/drawing/2014/main" id="{63E24BB0-48E7-5754-B172-C1A2D0AF4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708275"/>
            <a:ext cx="8064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30 km</a:t>
            </a:r>
          </a:p>
        </p:txBody>
      </p:sp>
      <p:sp>
        <p:nvSpPr>
          <p:cNvPr id="54287" name="Text Box 15">
            <a:extLst>
              <a:ext uri="{FF2B5EF4-FFF2-40B4-BE49-F238E27FC236}">
                <a16:creationId xmlns:a16="http://schemas.microsoft.com/office/drawing/2014/main" id="{E7F1E5D8-A9D9-30B5-D47E-1F508D61E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3284538"/>
            <a:ext cx="4175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800">
                <a:solidFill>
                  <a:schemeClr val="bg1"/>
                </a:solidFill>
              </a:rPr>
              <a:t>30 km</a:t>
            </a:r>
          </a:p>
        </p:txBody>
      </p:sp>
      <p:grpSp>
        <p:nvGrpSpPr>
          <p:cNvPr id="54288" name="Group 34">
            <a:extLst>
              <a:ext uri="{FF2B5EF4-FFF2-40B4-BE49-F238E27FC236}">
                <a16:creationId xmlns:a16="http://schemas.microsoft.com/office/drawing/2014/main" id="{FBC8B348-933D-86B7-1171-7A49ED17E1E0}"/>
              </a:ext>
            </a:extLst>
          </p:cNvPr>
          <p:cNvGrpSpPr>
            <a:grpSpLocks/>
          </p:cNvGrpSpPr>
          <p:nvPr/>
        </p:nvGrpSpPr>
        <p:grpSpPr bwMode="auto">
          <a:xfrm>
            <a:off x="5481638" y="2636838"/>
            <a:ext cx="3240087" cy="1203325"/>
            <a:chOff x="3647" y="1810"/>
            <a:chExt cx="1947" cy="670"/>
          </a:xfrm>
        </p:grpSpPr>
        <p:sp>
          <p:nvSpPr>
            <p:cNvPr id="54289" name="Oval 22">
              <a:extLst>
                <a:ext uri="{FF2B5EF4-FFF2-40B4-BE49-F238E27FC236}">
                  <a16:creationId xmlns:a16="http://schemas.microsoft.com/office/drawing/2014/main" id="{4A6A16DC-8EB6-81FE-7532-737E8FAC0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" y="2234"/>
              <a:ext cx="56" cy="56"/>
            </a:xfrm>
            <a:prstGeom prst="ellipse">
              <a:avLst/>
            </a:prstGeom>
            <a:solidFill>
              <a:srgbClr val="0066FF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54290" name="Oval 26">
              <a:extLst>
                <a:ext uri="{FF2B5EF4-FFF2-40B4-BE49-F238E27FC236}">
                  <a16:creationId xmlns:a16="http://schemas.microsoft.com/office/drawing/2014/main" id="{48EDD788-87EA-9D5C-EF9F-13EE8373C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9" y="2342"/>
              <a:ext cx="56" cy="56"/>
            </a:xfrm>
            <a:prstGeom prst="ellipse">
              <a:avLst/>
            </a:prstGeom>
            <a:solidFill>
              <a:srgbClr val="0066FF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54291" name="Oval 27">
              <a:extLst>
                <a:ext uri="{FF2B5EF4-FFF2-40B4-BE49-F238E27FC236}">
                  <a16:creationId xmlns:a16="http://schemas.microsoft.com/office/drawing/2014/main" id="{3C891E93-47D7-F443-0E52-ECB89A4AF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" y="2424"/>
              <a:ext cx="56" cy="56"/>
            </a:xfrm>
            <a:prstGeom prst="ellipse">
              <a:avLst/>
            </a:prstGeom>
            <a:solidFill>
              <a:srgbClr val="0066FF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54292" name="Text Box 28">
              <a:extLst>
                <a:ext uri="{FF2B5EF4-FFF2-40B4-BE49-F238E27FC236}">
                  <a16:creationId xmlns:a16="http://schemas.microsoft.com/office/drawing/2014/main" id="{46FCD954-73D0-D6F9-9F41-5F62DD92D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7" y="1951"/>
              <a:ext cx="1044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800">
                  <a:solidFill>
                    <a:schemeClr val="bg1"/>
                  </a:solidFill>
                </a:rPr>
                <a:t>Upper Dyffryn </a:t>
              </a:r>
            </a:p>
          </p:txBody>
        </p:sp>
        <p:sp>
          <p:nvSpPr>
            <p:cNvPr id="54293" name="Line 29">
              <a:extLst>
                <a:ext uri="{FF2B5EF4-FFF2-40B4-BE49-F238E27FC236}">
                  <a16:creationId xmlns:a16="http://schemas.microsoft.com/office/drawing/2014/main" id="{0DF242F2-0931-E27C-20A8-9CB4A5865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8" y="2128"/>
              <a:ext cx="195" cy="10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294" name="Text Box 30">
              <a:extLst>
                <a:ext uri="{FF2B5EF4-FFF2-40B4-BE49-F238E27FC236}">
                  <a16:creationId xmlns:a16="http://schemas.microsoft.com/office/drawing/2014/main" id="{85EBC06D-267C-0EF0-1EF0-F51405840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6" y="1810"/>
              <a:ext cx="812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800">
                  <a:solidFill>
                    <a:schemeClr val="bg1"/>
                  </a:solidFill>
                </a:rPr>
                <a:t>Spring Hill </a:t>
              </a:r>
            </a:p>
          </p:txBody>
        </p:sp>
        <p:sp>
          <p:nvSpPr>
            <p:cNvPr id="54295" name="Line 31">
              <a:extLst>
                <a:ext uri="{FF2B5EF4-FFF2-40B4-BE49-F238E27FC236}">
                  <a16:creationId xmlns:a16="http://schemas.microsoft.com/office/drawing/2014/main" id="{69A2808F-1204-CD64-939C-3DFDB8C008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67" y="1977"/>
              <a:ext cx="385" cy="34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296" name="Text Box 32">
              <a:extLst>
                <a:ext uri="{FF2B5EF4-FFF2-40B4-BE49-F238E27FC236}">
                  <a16:creationId xmlns:a16="http://schemas.microsoft.com/office/drawing/2014/main" id="{111B2108-19A5-89EF-536B-9B71E1BD8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0" y="2254"/>
              <a:ext cx="644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800">
                  <a:solidFill>
                    <a:schemeClr val="bg1"/>
                  </a:solidFill>
                </a:rPr>
                <a:t>Burfield </a:t>
              </a:r>
            </a:p>
          </p:txBody>
        </p:sp>
        <p:sp>
          <p:nvSpPr>
            <p:cNvPr id="54297" name="Line 33">
              <a:extLst>
                <a:ext uri="{FF2B5EF4-FFF2-40B4-BE49-F238E27FC236}">
                  <a16:creationId xmlns:a16="http://schemas.microsoft.com/office/drawing/2014/main" id="{C5C84C63-0953-02A9-7699-E884EFDD21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18" y="2377"/>
              <a:ext cx="190" cy="4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7DFC82B-8B99-90D4-E233-BB0B702A93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FFB515"/>
                </a:solidFill>
              </a:rPr>
              <a:t>Terrain</a:t>
            </a:r>
          </a:p>
        </p:txBody>
      </p:sp>
      <p:sp>
        <p:nvSpPr>
          <p:cNvPr id="9219" name="Text Box 4">
            <a:extLst>
              <a:ext uri="{FF2B5EF4-FFF2-40B4-BE49-F238E27FC236}">
                <a16:creationId xmlns:a16="http://schemas.microsoft.com/office/drawing/2014/main" id="{BBB14AD9-2E60-9F19-3673-EDDE4EAE7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584950"/>
            <a:ext cx="12906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1400" b="1"/>
              <a:t>Jeremy Price</a:t>
            </a:r>
          </a:p>
        </p:txBody>
      </p:sp>
      <p:pic>
        <p:nvPicPr>
          <p:cNvPr id="9220" name="Picture 5" descr="lowerduffryn_232819s45_20pc">
            <a:extLst>
              <a:ext uri="{FF2B5EF4-FFF2-40B4-BE49-F238E27FC236}">
                <a16:creationId xmlns:a16="http://schemas.microsoft.com/office/drawing/2014/main" id="{7BD0A553-A989-4EDE-F1B4-5D6D70772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5565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B5E1B41-4E04-7103-0F5C-6BD6364BDA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4941888"/>
            <a:ext cx="6934200" cy="1371600"/>
          </a:xfrm>
        </p:spPr>
        <p:txBody>
          <a:bodyPr/>
          <a:lstStyle/>
          <a:p>
            <a:r>
              <a:rPr lang="en-GB" altLang="en-US">
                <a:solidFill>
                  <a:srgbClr val="FFB515"/>
                </a:solidFill>
              </a:rPr>
              <a:t>Preliminary Results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42B3D64-E221-9B3E-2DED-EF87F42954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35150" y="328613"/>
            <a:ext cx="6972300" cy="1371600"/>
          </a:xfrm>
        </p:spPr>
        <p:txBody>
          <a:bodyPr/>
          <a:lstStyle/>
          <a:p>
            <a:r>
              <a:rPr lang="en-GB" altLang="en-US"/>
              <a:t>IOP model output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612137C-1A6F-24A5-BE3C-EBA28B5B391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87450" y="4508500"/>
            <a:ext cx="7524750" cy="2078038"/>
          </a:xfrm>
        </p:spPr>
        <p:txBody>
          <a:bodyPr/>
          <a:lstStyle/>
          <a:p>
            <a:r>
              <a:rPr lang="en-GB" altLang="en-US"/>
              <a:t>09-10 September 2009, potential temperature cross-section through Duffryn</a:t>
            </a:r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</p:txBody>
      </p:sp>
      <p:pic>
        <p:nvPicPr>
          <p:cNvPr id="56324" name="Picture 4" descr="Xsect_SN_Site_00_COLPEX_20090909">
            <a:extLst>
              <a:ext uri="{FF2B5EF4-FFF2-40B4-BE49-F238E27FC236}">
                <a16:creationId xmlns:a16="http://schemas.microsoft.com/office/drawing/2014/main" id="{819F5347-DDFC-0EB2-CFA5-F5B191A10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1975"/>
            <a:ext cx="9612313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1p5m_reducedscale0500_COLPEX">
            <a:extLst>
              <a:ext uri="{FF2B5EF4-FFF2-40B4-BE49-F238E27FC236}">
                <a16:creationId xmlns:a16="http://schemas.microsoft.com/office/drawing/2014/main" id="{5A5FBDA2-6C30-A34C-FD6B-23AF3B7D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4350"/>
            <a:ext cx="6659562" cy="665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E3ED4F7E-CF6A-67C2-6120-E54B7EF6B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500" y="115888"/>
            <a:ext cx="7321550" cy="1371600"/>
          </a:xfrm>
        </p:spPr>
        <p:txBody>
          <a:bodyPr/>
          <a:lstStyle/>
          <a:p>
            <a:r>
              <a:rPr lang="en-GB" altLang="en-US" sz="2400">
                <a:solidFill>
                  <a:srgbClr val="FFB515"/>
                </a:solidFill>
              </a:rPr>
              <a:t>Observed and simulated cold pool,  </a:t>
            </a:r>
            <a:br>
              <a:rPr lang="en-GB" altLang="en-US" sz="2400">
                <a:solidFill>
                  <a:srgbClr val="FFB515"/>
                </a:solidFill>
              </a:rPr>
            </a:br>
            <a:r>
              <a:rPr lang="en-GB" altLang="en-US" sz="2400">
                <a:solidFill>
                  <a:srgbClr val="FFB515"/>
                </a:solidFill>
              </a:rPr>
              <a:t>09-10 September 2009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EDA58E16-025F-B63D-6196-3CB81B114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2700338" cy="4525962"/>
          </a:xfrm>
        </p:spPr>
        <p:txBody>
          <a:bodyPr/>
          <a:lstStyle/>
          <a:p>
            <a:r>
              <a:rPr lang="en-GB" altLang="en-US"/>
              <a:t>Mature cold pool, strong inversion</a:t>
            </a:r>
          </a:p>
          <a:p>
            <a:endParaRPr lang="en-GB" altLang="en-US"/>
          </a:p>
          <a:p>
            <a:r>
              <a:rPr lang="en-GB" altLang="en-US"/>
              <a:t>Broad agreement</a:t>
            </a:r>
          </a:p>
          <a:p>
            <a:endParaRPr lang="en-GB" altLang="en-US"/>
          </a:p>
          <a:p>
            <a:r>
              <a:rPr lang="en-GB" altLang="en-US"/>
              <a:t>Observed inversion more intense?</a:t>
            </a:r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id="{ABF8F8F3-D7D8-C192-ABDB-2AEE187B4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349375"/>
            <a:ext cx="530383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en-GB" altLang="en-US" sz="2000"/>
              <a:t>Screen temperature, 0500 UTC 10 Sept 2009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364D0FA8-94A8-BC0B-5B73-5436C88E3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500" y="188913"/>
            <a:ext cx="6972300" cy="1371600"/>
          </a:xfrm>
        </p:spPr>
        <p:txBody>
          <a:bodyPr/>
          <a:lstStyle/>
          <a:p>
            <a:r>
              <a:rPr lang="en-GB" altLang="en-US">
                <a:solidFill>
                  <a:srgbClr val="FFB515"/>
                </a:solidFill>
              </a:rPr>
              <a:t>Current status and future plans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7C9FEC7F-A589-7D8F-FDDE-8AC59F016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424862" cy="5184775"/>
          </a:xfrm>
          <a:noFill/>
        </p:spPr>
        <p:txBody>
          <a:bodyPr/>
          <a:lstStyle/>
          <a:p>
            <a:r>
              <a:rPr lang="en-GB" altLang="en-US"/>
              <a:t>Current</a:t>
            </a:r>
          </a:p>
          <a:p>
            <a:pPr lvl="1"/>
            <a:r>
              <a:rPr lang="en-GB" altLang="en-US"/>
              <a:t>Overview paper submitted to BAMS</a:t>
            </a:r>
          </a:p>
          <a:p>
            <a:pPr lvl="1"/>
            <a:r>
              <a:rPr lang="en-GB" altLang="en-US"/>
              <a:t>Optimisation of 100m resolution model</a:t>
            </a:r>
          </a:p>
          <a:p>
            <a:pPr lvl="1"/>
            <a:r>
              <a:rPr lang="en-GB" altLang="en-US"/>
              <a:t>Assessment of 4 km driving model forecast (cloud/radiation) </a:t>
            </a:r>
          </a:p>
          <a:p>
            <a:pPr lvl="1"/>
            <a:r>
              <a:rPr lang="en-GB" altLang="en-US"/>
              <a:t>“Climatology” of the observation period </a:t>
            </a:r>
          </a:p>
          <a:p>
            <a:pPr lvl="1"/>
            <a:endParaRPr lang="en-GB" altLang="en-US"/>
          </a:p>
          <a:p>
            <a:r>
              <a:rPr lang="en-GB" altLang="en-US"/>
              <a:t>Planned</a:t>
            </a:r>
          </a:p>
          <a:p>
            <a:pPr lvl="1"/>
            <a:r>
              <a:rPr lang="en-GB" altLang="en-US"/>
              <a:t>Run optimised model for full period</a:t>
            </a:r>
          </a:p>
          <a:p>
            <a:pPr lvl="1"/>
            <a:r>
              <a:rPr lang="en-GB" altLang="en-US"/>
              <a:t>Analysis of the full instrument and model datasets to identify controlling parameters </a:t>
            </a:r>
          </a:p>
          <a:p>
            <a:pPr lvl="1"/>
            <a:r>
              <a:rPr lang="en-GB" altLang="en-US"/>
              <a:t>Detailed study of cold pool formation in individual cases (IOPs)</a:t>
            </a:r>
          </a:p>
          <a:p>
            <a:endParaRPr lang="en-GB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06866DDE-0569-DB56-86C4-8BF6907AA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>
                <a:solidFill>
                  <a:srgbClr val="FFB515"/>
                </a:solidFill>
              </a:rPr>
              <a:t>Synoptic influences - background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C118A3C-1318-5D07-D3E2-B115E45C3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371600"/>
            <a:ext cx="7086600" cy="5486400"/>
          </a:xfrm>
        </p:spPr>
        <p:txBody>
          <a:bodyPr/>
          <a:lstStyle/>
          <a:p>
            <a:r>
              <a:rPr lang="en-GB" altLang="en-US" sz="2200"/>
              <a:t>Form in presence of strong nocturnal radiative deficit</a:t>
            </a:r>
            <a:endParaRPr lang="en-GB" altLang="en-US" sz="2200" i="1" baseline="-25000"/>
          </a:p>
          <a:p>
            <a:r>
              <a:rPr lang="en-GB" altLang="en-US" sz="2200"/>
              <a:t>Inhibited by turbulent mixing (disturbs temperature gradients, drainage)</a:t>
            </a:r>
          </a:p>
          <a:p>
            <a:r>
              <a:rPr lang="en-GB" altLang="en-US" sz="2200"/>
              <a:t>Aided by synoptically weak situations, terrain sheltering</a:t>
            </a:r>
          </a:p>
          <a:p>
            <a:r>
              <a:rPr lang="en-GB" altLang="en-US" sz="2200"/>
              <a:t>Vosper &amp; Brown (2008): flow coupling through gravity wave motion; </a:t>
            </a:r>
            <a:r>
              <a:rPr lang="en-GB" altLang="en-US" sz="2200" i="1"/>
              <a:t>in situ </a:t>
            </a:r>
            <a:r>
              <a:rPr lang="en-GB" altLang="en-US" sz="2200"/>
              <a:t>cooling, no drainage required</a:t>
            </a:r>
          </a:p>
          <a:p>
            <a:r>
              <a:rPr lang="en-GB" altLang="en-US" sz="2200"/>
              <a:t>Seek straightforward rules to connect unresolved scales to resolved scales - downscaling development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4BAABF19-3DBF-B2F6-871D-86C96E6E5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>
                <a:solidFill>
                  <a:srgbClr val="FFB515"/>
                </a:solidFill>
              </a:rPr>
              <a:t>Summary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E606545-74FD-22F4-E308-A72C33538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728788"/>
            <a:ext cx="7696200" cy="4976812"/>
          </a:xfrm>
        </p:spPr>
        <p:txBody>
          <a:bodyPr/>
          <a:lstStyle/>
          <a:p>
            <a:r>
              <a:rPr lang="en-GB" altLang="en-US"/>
              <a:t>Dependence of cold pool intensity on background wind and radiative balance</a:t>
            </a:r>
          </a:p>
          <a:p>
            <a:endParaRPr lang="en-GB" altLang="en-US"/>
          </a:p>
          <a:p>
            <a:r>
              <a:rPr lang="en-GB" altLang="en-US"/>
              <a:t>Decoupling of valley atmosphere from large scale</a:t>
            </a:r>
          </a:p>
          <a:p>
            <a:endParaRPr lang="en-GB" altLang="en-US"/>
          </a:p>
          <a:p>
            <a:r>
              <a:rPr lang="en-GB" altLang="en-US"/>
              <a:t>Nocturnal averages, case studies</a:t>
            </a:r>
          </a:p>
          <a:p>
            <a:endParaRPr lang="en-GB" altLang="en-US"/>
          </a:p>
          <a:p>
            <a:r>
              <a:rPr lang="en-GB" altLang="en-US"/>
              <a:t>Future work</a:t>
            </a:r>
          </a:p>
          <a:p>
            <a:endParaRPr lang="en-GB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C1D81A3F-E9AB-80AB-7E12-3759B4EEB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FFB515"/>
                </a:solidFill>
              </a:rPr>
              <a:t>Parameters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550705E-D2A8-23A7-E8F8-0A60780BA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219200"/>
            <a:ext cx="6927850" cy="5302250"/>
          </a:xfrm>
        </p:spPr>
        <p:txBody>
          <a:bodyPr/>
          <a:lstStyle/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altLang="en-US" sz="2000"/>
              <a:t>“Cold pool intensity”:</a:t>
            </a:r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Font typeface="Times New Roman" panose="02020603050405020304" pitchFamily="18" charset="0"/>
              <a:buNone/>
            </a:pPr>
            <a:r>
              <a:rPr lang="en-GB" altLang="en-US" sz="2000">
                <a:latin typeface="Symbol" panose="05050102010706020507" pitchFamily="18" charset="2"/>
              </a:rPr>
              <a:t>D</a:t>
            </a:r>
            <a:r>
              <a:rPr lang="en-GB" altLang="en-US" sz="2000" i="1"/>
              <a:t>T</a:t>
            </a:r>
            <a:r>
              <a:rPr lang="en-GB" altLang="en-US" sz="2000"/>
              <a:t>=</a:t>
            </a:r>
            <a:r>
              <a:rPr lang="en-GB" altLang="en-US" sz="2000" i="1"/>
              <a:t>T</a:t>
            </a:r>
            <a:r>
              <a:rPr lang="en-GB" altLang="en-US" sz="2000" i="1" baseline="-25000"/>
              <a:t>Duffryn</a:t>
            </a:r>
            <a:r>
              <a:rPr lang="en-GB" altLang="en-US" sz="2000" i="1"/>
              <a:t> - T</a:t>
            </a:r>
            <a:r>
              <a:rPr lang="en-GB" altLang="en-US" sz="2000" i="1" baseline="-25000"/>
              <a:t>Springhill         </a:t>
            </a:r>
            <a:r>
              <a:rPr lang="en-GB" altLang="en-US" sz="2000"/>
              <a:t>(mast screen temperatures)</a:t>
            </a:r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Font typeface="Times New Roman" panose="02020603050405020304" pitchFamily="18" charset="0"/>
              <a:buNone/>
            </a:pPr>
            <a:endParaRPr lang="en-GB" altLang="en-US" sz="2000"/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altLang="en-US" sz="2000"/>
              <a:t>Radiative deficit:</a:t>
            </a:r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Font typeface="Times New Roman" panose="02020603050405020304" pitchFamily="18" charset="0"/>
              <a:buNone/>
            </a:pPr>
            <a:r>
              <a:rPr lang="en-GB" altLang="en-US" sz="2000" i="1"/>
              <a:t>F</a:t>
            </a:r>
            <a:r>
              <a:rPr lang="en-GB" altLang="en-US" sz="2000" i="1" baseline="-25000"/>
              <a:t>lw</a:t>
            </a:r>
            <a:r>
              <a:rPr lang="en-GB" altLang="en-US" sz="2000"/>
              <a:t> = LWDN / LWUP       (mast 2m radiative measurements)</a:t>
            </a:r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</a:pPr>
            <a:endParaRPr lang="en-GB" altLang="en-US" sz="2000"/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altLang="en-US" sz="2000"/>
              <a:t>Background wind:</a:t>
            </a:r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Font typeface="Times New Roman" panose="02020603050405020304" pitchFamily="18" charset="0"/>
              <a:buNone/>
            </a:pPr>
            <a:r>
              <a:rPr lang="en-GB" altLang="en-US" sz="2000" i="1"/>
              <a:t>U</a:t>
            </a:r>
            <a:r>
              <a:rPr lang="en-GB" altLang="en-US" sz="2000"/>
              <a:t>     from UK 4km operational forecast, lowest 150m</a:t>
            </a:r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</a:pPr>
            <a:endParaRPr lang="en-GB" altLang="en-US" sz="2000"/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altLang="en-US" sz="2000"/>
              <a:t>Non-dimensional valley depth:</a:t>
            </a:r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  <a:buFont typeface="Times New Roman" panose="02020603050405020304" pitchFamily="18" charset="0"/>
              <a:buNone/>
            </a:pPr>
            <a:r>
              <a:rPr lang="en-GB" altLang="en-US" sz="2000" i="1"/>
              <a:t>NH/U    </a:t>
            </a:r>
            <a:r>
              <a:rPr lang="en-GB" altLang="en-US" sz="2000"/>
              <a:t>from UK 4km operational forecast, lowest 150m</a:t>
            </a:r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</a:pPr>
            <a:endParaRPr lang="en-GB" altLang="en-US" sz="2000"/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altLang="en-US" sz="2000"/>
              <a:t>Nocturnal averages</a:t>
            </a:r>
          </a:p>
          <a:p>
            <a:pPr>
              <a:lnSpc>
                <a:spcPct val="86000"/>
              </a:lnSpc>
              <a:spcBef>
                <a:spcPts val="500"/>
              </a:spcBef>
              <a:spcAft>
                <a:spcPts val="500"/>
              </a:spcAft>
            </a:pPr>
            <a:endParaRPr lang="en-GB" altLang="en-US" sz="2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69C6EC0-8F5D-1C4F-A072-205C46B4C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>
                <a:solidFill>
                  <a:srgbClr val="FFB515"/>
                </a:solidFill>
              </a:rPr>
              <a:t>Cold pool intensity, </a:t>
            </a:r>
            <a:r>
              <a:rPr lang="en-GB" altLang="en-US" sz="2800">
                <a:solidFill>
                  <a:srgbClr val="FFB515"/>
                </a:solidFill>
                <a:latin typeface="Symbol" panose="05050102010706020507" pitchFamily="18" charset="2"/>
              </a:rPr>
              <a:t>D</a:t>
            </a:r>
            <a:r>
              <a:rPr lang="en-GB" altLang="en-US" sz="2800" i="1">
                <a:solidFill>
                  <a:srgbClr val="FFB515"/>
                </a:solidFill>
              </a:rPr>
              <a:t>T</a:t>
            </a:r>
            <a:r>
              <a:rPr lang="en-GB" altLang="en-US" sz="2800">
                <a:solidFill>
                  <a:srgbClr val="FFB515"/>
                </a:solidFill>
              </a:rPr>
              <a:t> vs. </a:t>
            </a:r>
            <a:r>
              <a:rPr lang="en-GB" altLang="en-US" sz="2800" i="1">
                <a:solidFill>
                  <a:srgbClr val="FFB515"/>
                </a:solidFill>
              </a:rPr>
              <a:t>U</a:t>
            </a:r>
            <a:r>
              <a:rPr lang="en-GB" altLang="en-US" sz="2800">
                <a:solidFill>
                  <a:srgbClr val="FFB515"/>
                </a:solidFill>
              </a:rPr>
              <a:t>, </a:t>
            </a:r>
            <a:r>
              <a:rPr lang="en-GB" altLang="en-US" sz="2800" i="1">
                <a:solidFill>
                  <a:srgbClr val="FFB515"/>
                </a:solidFill>
              </a:rPr>
              <a:t>F</a:t>
            </a:r>
            <a:r>
              <a:rPr lang="en-GB" altLang="en-US" sz="2800" i="1" baseline="-25000">
                <a:solidFill>
                  <a:srgbClr val="FFB515"/>
                </a:solidFill>
              </a:rPr>
              <a:t>lw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6C18D80-7A83-799F-D85F-FA9FD87E0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3352800" cy="4748213"/>
          </a:xfrm>
        </p:spPr>
        <p:txBody>
          <a:bodyPr/>
          <a:lstStyle/>
          <a:p>
            <a:r>
              <a:rPr lang="en-GB" altLang="en-US"/>
              <a:t>Contrast increases with decreasing </a:t>
            </a:r>
            <a:r>
              <a:rPr lang="en-GB" altLang="en-US" i="1"/>
              <a:t>U</a:t>
            </a:r>
            <a:r>
              <a:rPr lang="en-GB" altLang="en-US"/>
              <a:t>, </a:t>
            </a:r>
            <a:r>
              <a:rPr lang="en-GB" altLang="en-US" i="1"/>
              <a:t>F</a:t>
            </a:r>
            <a:r>
              <a:rPr lang="en-GB" altLang="en-US" i="1" baseline="-25000"/>
              <a:t>lw</a:t>
            </a:r>
          </a:p>
          <a:p>
            <a:r>
              <a:rPr lang="en-GB" altLang="en-US"/>
              <a:t>Sharp change in </a:t>
            </a:r>
            <a:r>
              <a:rPr lang="en-GB" altLang="en-US">
                <a:latin typeface="Symbol" panose="05050102010706020507" pitchFamily="18" charset="2"/>
              </a:rPr>
              <a:t>D</a:t>
            </a:r>
            <a:r>
              <a:rPr lang="en-GB" altLang="en-US" i="1"/>
              <a:t>T</a:t>
            </a:r>
            <a:endParaRPr lang="en-GB" altLang="en-US" i="1" baseline="-25000"/>
          </a:p>
          <a:p>
            <a:pPr>
              <a:buFont typeface="Times New Roman" panose="02020603050405020304" pitchFamily="18" charset="0"/>
              <a:buNone/>
            </a:pPr>
            <a:endParaRPr lang="en-GB" altLang="en-US" i="1" baseline="-25000"/>
          </a:p>
        </p:txBody>
      </p:sp>
      <p:pic>
        <p:nvPicPr>
          <p:cNvPr id="62468" name="Picture 4" descr="V+B_Fig11">
            <a:extLst>
              <a:ext uri="{FF2B5EF4-FFF2-40B4-BE49-F238E27FC236}">
                <a16:creationId xmlns:a16="http://schemas.microsoft.com/office/drawing/2014/main" id="{C80494D6-92EA-CDCA-BEA0-1015D2D4E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3173413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dTavUD-SH_Flw_vs_U_nightly">
            <a:extLst>
              <a:ext uri="{FF2B5EF4-FFF2-40B4-BE49-F238E27FC236}">
                <a16:creationId xmlns:a16="http://schemas.microsoft.com/office/drawing/2014/main" id="{7D7EAC09-04C0-EC31-5ADA-27660E84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6">
            <a:extLst>
              <a:ext uri="{FF2B5EF4-FFF2-40B4-BE49-F238E27FC236}">
                <a16:creationId xmlns:a16="http://schemas.microsoft.com/office/drawing/2014/main" id="{E13442BC-0BCA-6552-3E4B-B48AE6084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219200"/>
            <a:ext cx="14922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/>
              <a:t>Colour </a:t>
            </a:r>
            <a:r>
              <a:rPr lang="en-GB" altLang="en-US" sz="1800">
                <a:cs typeface="Arial" panose="020B0604020202020204" pitchFamily="34" charset="0"/>
              </a:rPr>
              <a:t>→</a:t>
            </a:r>
            <a:r>
              <a:rPr lang="en-GB" altLang="en-US" sz="1800"/>
              <a:t> </a:t>
            </a:r>
            <a:r>
              <a:rPr lang="en-GB" altLang="en-US" sz="1800">
                <a:latin typeface="Symbol" panose="05050102010706020507" pitchFamily="18" charset="2"/>
              </a:rPr>
              <a:t>D</a:t>
            </a:r>
            <a:r>
              <a:rPr lang="en-GB" altLang="en-US" sz="1800" i="1"/>
              <a:t>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2BFC452-3AC0-2CB9-99ED-6AD290321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FFB515"/>
                </a:solidFill>
              </a:rPr>
              <a:t>Decoupling - Duffryn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39947B1-101F-C847-4899-6DEAD9290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3429000" cy="4748213"/>
          </a:xfrm>
        </p:spPr>
        <p:txBody>
          <a:bodyPr/>
          <a:lstStyle/>
          <a:p>
            <a:r>
              <a:rPr lang="en-GB" altLang="en-US"/>
              <a:t>log</a:t>
            </a:r>
            <a:r>
              <a:rPr lang="en-GB" altLang="en-US" i="1"/>
              <a:t>(NH/U) </a:t>
            </a:r>
            <a:r>
              <a:rPr lang="en-GB" altLang="en-US"/>
              <a:t>tightly correlated with </a:t>
            </a:r>
            <a:r>
              <a:rPr lang="en-GB" altLang="en-US" i="1"/>
              <a:t>U</a:t>
            </a:r>
            <a:r>
              <a:rPr lang="en-GB" altLang="en-US"/>
              <a:t>, </a:t>
            </a:r>
            <a:r>
              <a:rPr lang="en-GB" altLang="en-US" i="1"/>
              <a:t>F</a:t>
            </a:r>
            <a:r>
              <a:rPr lang="en-GB" altLang="en-US" i="1" baseline="-25000"/>
              <a:t>lw</a:t>
            </a:r>
          </a:p>
          <a:p>
            <a:endParaRPr lang="en-GB" altLang="en-US" i="1" baseline="-25000"/>
          </a:p>
          <a:p>
            <a:r>
              <a:rPr lang="en-GB" altLang="en-US"/>
              <a:t>Enough scatter to study independent effect of </a:t>
            </a:r>
            <a:r>
              <a:rPr lang="en-GB" altLang="en-US" i="1"/>
              <a:t>NH/U </a:t>
            </a:r>
            <a:r>
              <a:rPr lang="en-GB" altLang="en-US"/>
              <a:t>on </a:t>
            </a:r>
            <a:r>
              <a:rPr lang="en-GB" altLang="en-US">
                <a:latin typeface="Symbol" panose="05050102010706020507" pitchFamily="18" charset="2"/>
              </a:rPr>
              <a:t>D</a:t>
            </a:r>
            <a:r>
              <a:rPr lang="en-GB" altLang="en-US" i="1"/>
              <a:t>T</a:t>
            </a:r>
            <a:r>
              <a:rPr lang="en-GB" altLang="en-US"/>
              <a:t>?</a:t>
            </a:r>
          </a:p>
          <a:p>
            <a:endParaRPr lang="en-GB" altLang="en-US"/>
          </a:p>
          <a:p>
            <a:r>
              <a:rPr lang="en-GB" altLang="en-US"/>
              <a:t>Sharp change in </a:t>
            </a:r>
            <a:r>
              <a:rPr lang="en-GB" altLang="en-US">
                <a:latin typeface="Symbol" panose="05050102010706020507" pitchFamily="18" charset="2"/>
              </a:rPr>
              <a:t>D</a:t>
            </a:r>
            <a:r>
              <a:rPr lang="en-GB" altLang="en-US" i="1"/>
              <a:t>T</a:t>
            </a:r>
            <a:r>
              <a:rPr lang="en-GB" altLang="en-US"/>
              <a:t> is at </a:t>
            </a:r>
            <a:r>
              <a:rPr lang="en-GB" altLang="en-US" i="1"/>
              <a:t>NH/U </a:t>
            </a:r>
            <a:r>
              <a:rPr lang="en-GB" altLang="en-US"/>
              <a:t>&gt; 0.4</a:t>
            </a:r>
          </a:p>
        </p:txBody>
      </p:sp>
      <p:pic>
        <p:nvPicPr>
          <p:cNvPr id="63492" name="Picture 4" descr="logNHU_Flw_vs_U_nightly">
            <a:extLst>
              <a:ext uri="{FF2B5EF4-FFF2-40B4-BE49-F238E27FC236}">
                <a16:creationId xmlns:a16="http://schemas.microsoft.com/office/drawing/2014/main" id="{C2AFCEDD-A74D-DFDF-281B-78E5296AB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>
            <a:extLst>
              <a:ext uri="{FF2B5EF4-FFF2-40B4-BE49-F238E27FC236}">
                <a16:creationId xmlns:a16="http://schemas.microsoft.com/office/drawing/2014/main" id="{60F55914-CE28-F538-096B-53EFF235B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223963"/>
            <a:ext cx="22288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/>
              <a:t>Colour </a:t>
            </a:r>
            <a:r>
              <a:rPr lang="en-GB" altLang="en-US" sz="1800">
                <a:cs typeface="Arial" panose="020B0604020202020204" pitchFamily="34" charset="0"/>
              </a:rPr>
              <a:t>→</a:t>
            </a:r>
            <a:r>
              <a:rPr lang="en-GB" altLang="en-US" sz="1800"/>
              <a:t> log(</a:t>
            </a:r>
            <a:r>
              <a:rPr lang="en-GB" altLang="en-US" sz="1800" i="1"/>
              <a:t>NH/U</a:t>
            </a:r>
            <a:r>
              <a:rPr lang="en-GB" altLang="en-US" sz="1800"/>
              <a:t>)</a:t>
            </a:r>
            <a:endParaRPr lang="en-GB" altLang="en-US" sz="1800" i="1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B31DD6F-3792-5EFA-F802-C356A035A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3581400" cy="2362200"/>
          </a:xfrm>
        </p:spPr>
        <p:txBody>
          <a:bodyPr/>
          <a:lstStyle/>
          <a:p>
            <a:r>
              <a:rPr lang="en-GB" altLang="en-US"/>
              <a:t>Observed </a:t>
            </a:r>
            <a:r>
              <a:rPr lang="en-GB" altLang="en-US">
                <a:latin typeface="Symbol" panose="05050102010706020507" pitchFamily="18" charset="2"/>
              </a:rPr>
              <a:t>D</a:t>
            </a:r>
            <a:r>
              <a:rPr lang="en-GB" altLang="en-US" i="1"/>
              <a:t>T</a:t>
            </a:r>
            <a:r>
              <a:rPr lang="en-GB" altLang="en-US"/>
              <a:t> diverges later than in model </a:t>
            </a:r>
          </a:p>
          <a:p>
            <a:r>
              <a:rPr lang="en-GB" altLang="en-US"/>
              <a:t>NH/U for decoupling also larger? </a:t>
            </a:r>
          </a:p>
        </p:txBody>
      </p:sp>
      <p:pic>
        <p:nvPicPr>
          <p:cNvPr id="64515" name="Picture 3" descr="VB_dtheta_vs_NHU">
            <a:extLst>
              <a:ext uri="{FF2B5EF4-FFF2-40B4-BE49-F238E27FC236}">
                <a16:creationId xmlns:a16="http://schemas.microsoft.com/office/drawing/2014/main" id="{14EFD365-A3FA-687F-A82C-31F4FFA7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038600"/>
            <a:ext cx="37274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>
            <a:extLst>
              <a:ext uri="{FF2B5EF4-FFF2-40B4-BE49-F238E27FC236}">
                <a16:creationId xmlns:a16="http://schemas.microsoft.com/office/drawing/2014/main" id="{B07B5479-C935-819B-3731-1C3A5F0B7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GB" altLang="en-US">
                <a:solidFill>
                  <a:srgbClr val="FFB515"/>
                </a:solidFill>
              </a:rPr>
              <a:t>Decoupling - Duffryn</a:t>
            </a:r>
          </a:p>
        </p:txBody>
      </p:sp>
      <p:pic>
        <p:nvPicPr>
          <p:cNvPr id="64517" name="Picture 5" descr="FlwUD_dTav_vs_NHU_nightly_NHU0">
            <a:extLst>
              <a:ext uri="{FF2B5EF4-FFF2-40B4-BE49-F238E27FC236}">
                <a16:creationId xmlns:a16="http://schemas.microsoft.com/office/drawing/2014/main" id="{C6FAB407-8810-E0ED-C029-089C08CD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066800"/>
            <a:ext cx="53975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6">
            <a:extLst>
              <a:ext uri="{FF2B5EF4-FFF2-40B4-BE49-F238E27FC236}">
                <a16:creationId xmlns:a16="http://schemas.microsoft.com/office/drawing/2014/main" id="{7F5A0DB7-6223-D627-6EBD-A969171F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371600"/>
            <a:ext cx="14954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/>
              <a:t>Colour </a:t>
            </a:r>
            <a:r>
              <a:rPr lang="en-GB" altLang="en-US" sz="1800">
                <a:cs typeface="Arial" panose="020B0604020202020204" pitchFamily="34" charset="0"/>
              </a:rPr>
              <a:t>→ </a:t>
            </a:r>
            <a:r>
              <a:rPr lang="en-GB" altLang="en-US" sz="1800" i="1">
                <a:cs typeface="Arial" panose="020B0604020202020204" pitchFamily="34" charset="0"/>
              </a:rPr>
              <a:t>F</a:t>
            </a:r>
            <a:r>
              <a:rPr lang="en-GB" altLang="en-US" sz="1800" i="1" baseline="-25000">
                <a:cs typeface="Arial" panose="020B0604020202020204" pitchFamily="34" charset="0"/>
              </a:rPr>
              <a:t>lw</a:t>
            </a:r>
            <a:endParaRPr lang="en-GB" altLang="en-US" sz="1800" i="1" baseline="-25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A5AAA27-1D36-935D-59E4-F59E1DB97F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Acknowledgements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E6D374A-7083-B85A-A845-DCA8AC82A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18488" cy="4787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/>
              <a:t>Met Office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Cardington: Jeremy Price, Bernie Claxton, Volker Horlacher.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Exeter: Simon Vosper, Adrian Lock, Peter Sheridan, Aurore Porson, Andy Brown. 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JCMM Reading: Emilie Carter, Humphrey Lean</a:t>
            </a:r>
          </a:p>
          <a:p>
            <a:pPr lvl="1">
              <a:lnSpc>
                <a:spcPct val="90000"/>
              </a:lnSpc>
            </a:pPr>
            <a:endParaRPr lang="en-GB" altLang="en-US"/>
          </a:p>
          <a:p>
            <a:pPr>
              <a:lnSpc>
                <a:spcPct val="90000"/>
              </a:lnSpc>
            </a:pPr>
            <a:r>
              <a:rPr lang="en-GB" altLang="en-US"/>
              <a:t>Leeds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Andrew Ross, Bradley Jemmett-Smith, Fay Davies</a:t>
            </a:r>
          </a:p>
          <a:p>
            <a:pPr lvl="1">
              <a:lnSpc>
                <a:spcPct val="90000"/>
              </a:lnSpc>
            </a:pPr>
            <a:endParaRPr lang="en-GB" altLang="en-US"/>
          </a:p>
          <a:p>
            <a:pPr>
              <a:lnSpc>
                <a:spcPct val="90000"/>
              </a:lnSpc>
            </a:pPr>
            <a:r>
              <a:rPr lang="en-GB" altLang="en-US"/>
              <a:t>31</a:t>
            </a:r>
            <a:r>
              <a:rPr lang="en-GB" altLang="en-US" baseline="30000"/>
              <a:t>st</a:t>
            </a:r>
            <a:r>
              <a:rPr lang="en-GB" altLang="en-US"/>
              <a:t> ICAM (International Conference on Alpine Meteorology), Aviemore, May 2011. (Esp. paper presented by Simon Vosper co-authored by many of the above including myself).</a:t>
            </a:r>
            <a:br>
              <a:rPr lang="en-GB" altLang="en-US"/>
            </a:br>
            <a:endParaRPr lang="en-GB" altLang="en-US"/>
          </a:p>
          <a:p>
            <a:pPr lvl="1">
              <a:lnSpc>
                <a:spcPct val="90000"/>
              </a:lnSpc>
              <a:buFont typeface="Times New Roman" panose="02020603050405020304" pitchFamily="18" charset="0"/>
              <a:buNone/>
            </a:pPr>
            <a:endParaRPr lang="en-GB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1DB6E386-7B35-02F7-B438-C7718C531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FFB515"/>
                </a:solidFill>
              </a:rPr>
              <a:t>Decoupling – valley depth	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33EA601-3E5B-25D6-9FCE-63B02BABD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91600" cy="4876800"/>
          </a:xfrm>
        </p:spPr>
        <p:txBody>
          <a:bodyPr/>
          <a:lstStyle/>
          <a:p>
            <a:pPr>
              <a:lnSpc>
                <a:spcPct val="96000"/>
              </a:lnSpc>
            </a:pPr>
            <a:r>
              <a:rPr lang="en-GB" altLang="en-US" sz="2000"/>
              <a:t>Vosper and Brown (2008) vary valley depth for given ambient conditions</a:t>
            </a:r>
          </a:p>
          <a:p>
            <a:pPr>
              <a:lnSpc>
                <a:spcPct val="96000"/>
              </a:lnSpc>
            </a:pPr>
            <a:r>
              <a:rPr lang="en-GB" altLang="en-US" sz="2000"/>
              <a:t>Clun (Duffryn) and Burfield valleys have different depths (and shapes!)</a:t>
            </a:r>
          </a:p>
          <a:p>
            <a:pPr>
              <a:lnSpc>
                <a:spcPct val="96000"/>
              </a:lnSpc>
            </a:pPr>
            <a:endParaRPr lang="en-GB" altLang="en-US" sz="2000"/>
          </a:p>
          <a:p>
            <a:pPr>
              <a:lnSpc>
                <a:spcPct val="96000"/>
              </a:lnSpc>
            </a:pPr>
            <a:endParaRPr lang="en-GB" altLang="en-US" sz="2000"/>
          </a:p>
          <a:p>
            <a:pPr>
              <a:lnSpc>
                <a:spcPct val="96000"/>
              </a:lnSpc>
            </a:pPr>
            <a:endParaRPr lang="en-GB" altLang="en-US" sz="2000"/>
          </a:p>
          <a:p>
            <a:pPr>
              <a:lnSpc>
                <a:spcPct val="96000"/>
              </a:lnSpc>
            </a:pPr>
            <a:endParaRPr lang="en-GB" altLang="en-US" sz="2000"/>
          </a:p>
          <a:p>
            <a:pPr>
              <a:lnSpc>
                <a:spcPct val="96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2000"/>
              <a:t>Look for decoupling at: </a:t>
            </a:r>
          </a:p>
          <a:p>
            <a:pPr lvl="1">
              <a:lnSpc>
                <a:spcPct val="96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1800"/>
              <a:t>Neither location 	</a:t>
            </a:r>
          </a:p>
          <a:p>
            <a:pPr lvl="1">
              <a:lnSpc>
                <a:spcPct val="96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1800"/>
              <a:t>Duffryn only </a:t>
            </a:r>
          </a:p>
          <a:p>
            <a:pPr lvl="1">
              <a:lnSpc>
                <a:spcPct val="96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altLang="en-US" sz="1800"/>
              <a:t>Both Duffryn and Burfield</a:t>
            </a:r>
          </a:p>
          <a:p>
            <a:pPr>
              <a:lnSpc>
                <a:spcPct val="96000"/>
              </a:lnSpc>
            </a:pPr>
            <a:endParaRPr lang="en-GB" altLang="en-US" sz="2000"/>
          </a:p>
        </p:txBody>
      </p:sp>
      <p:sp>
        <p:nvSpPr>
          <p:cNvPr id="65540" name="Freeform 4">
            <a:extLst>
              <a:ext uri="{FF2B5EF4-FFF2-40B4-BE49-F238E27FC236}">
                <a16:creationId xmlns:a16="http://schemas.microsoft.com/office/drawing/2014/main" id="{4B937A11-6738-7C44-905D-FB35C39FC0ED}"/>
              </a:ext>
            </a:extLst>
          </p:cNvPr>
          <p:cNvSpPr>
            <a:spLocks/>
          </p:cNvSpPr>
          <p:nvPr/>
        </p:nvSpPr>
        <p:spPr bwMode="auto">
          <a:xfrm>
            <a:off x="3505200" y="3048000"/>
            <a:ext cx="4495800" cy="2057400"/>
          </a:xfrm>
          <a:custGeom>
            <a:avLst/>
            <a:gdLst>
              <a:gd name="T0" fmla="*/ 0 w 3216"/>
              <a:gd name="T1" fmla="*/ 2147483646 h 728"/>
              <a:gd name="T2" fmla="*/ 2147483646 w 3216"/>
              <a:gd name="T3" fmla="*/ 2147483646 h 728"/>
              <a:gd name="T4" fmla="*/ 2147483646 w 3216"/>
              <a:gd name="T5" fmla="*/ 2147483646 h 728"/>
              <a:gd name="T6" fmla="*/ 2147483646 w 3216"/>
              <a:gd name="T7" fmla="*/ 2147483646 h 728"/>
              <a:gd name="T8" fmla="*/ 2147483646 w 3216"/>
              <a:gd name="T9" fmla="*/ 2147483646 h 728"/>
              <a:gd name="T10" fmla="*/ 2147483646 w 3216"/>
              <a:gd name="T11" fmla="*/ 2147483646 h 728"/>
              <a:gd name="T12" fmla="*/ 2147483646 w 3216"/>
              <a:gd name="T13" fmla="*/ 2147483646 h 728"/>
              <a:gd name="T14" fmla="*/ 2147483646 w 3216"/>
              <a:gd name="T15" fmla="*/ 2147483646 h 728"/>
              <a:gd name="T16" fmla="*/ 2147483646 w 3216"/>
              <a:gd name="T17" fmla="*/ 2147483646 h 728"/>
              <a:gd name="T18" fmla="*/ 2147483646 w 3216"/>
              <a:gd name="T19" fmla="*/ 2147483646 h 7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16"/>
              <a:gd name="T31" fmla="*/ 0 h 728"/>
              <a:gd name="T32" fmla="*/ 3216 w 3216"/>
              <a:gd name="T33" fmla="*/ 728 h 7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16" h="728">
                <a:moveTo>
                  <a:pt x="0" y="104"/>
                </a:moveTo>
                <a:cubicBezTo>
                  <a:pt x="72" y="104"/>
                  <a:pt x="144" y="104"/>
                  <a:pt x="240" y="104"/>
                </a:cubicBezTo>
                <a:cubicBezTo>
                  <a:pt x="336" y="104"/>
                  <a:pt x="456" y="0"/>
                  <a:pt x="576" y="104"/>
                </a:cubicBezTo>
                <a:cubicBezTo>
                  <a:pt x="696" y="208"/>
                  <a:pt x="824" y="728"/>
                  <a:pt x="960" y="728"/>
                </a:cubicBezTo>
                <a:cubicBezTo>
                  <a:pt x="1096" y="728"/>
                  <a:pt x="1240" y="200"/>
                  <a:pt x="1392" y="104"/>
                </a:cubicBezTo>
                <a:cubicBezTo>
                  <a:pt x="1544" y="8"/>
                  <a:pt x="1736" y="96"/>
                  <a:pt x="1872" y="152"/>
                </a:cubicBezTo>
                <a:cubicBezTo>
                  <a:pt x="2008" y="208"/>
                  <a:pt x="2056" y="448"/>
                  <a:pt x="2208" y="440"/>
                </a:cubicBezTo>
                <a:cubicBezTo>
                  <a:pt x="2360" y="432"/>
                  <a:pt x="2632" y="160"/>
                  <a:pt x="2784" y="104"/>
                </a:cubicBezTo>
                <a:cubicBezTo>
                  <a:pt x="2936" y="48"/>
                  <a:pt x="3048" y="104"/>
                  <a:pt x="3120" y="104"/>
                </a:cubicBezTo>
                <a:cubicBezTo>
                  <a:pt x="3192" y="104"/>
                  <a:pt x="3204" y="104"/>
                  <a:pt x="3216" y="104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1" name="Line 5">
            <a:extLst>
              <a:ext uri="{FF2B5EF4-FFF2-40B4-BE49-F238E27FC236}">
                <a16:creationId xmlns:a16="http://schemas.microsoft.com/office/drawing/2014/main" id="{597AC937-F2D8-D97C-C8B0-9ABE6ACFF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8956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2" name="Line 6">
            <a:extLst>
              <a:ext uri="{FF2B5EF4-FFF2-40B4-BE49-F238E27FC236}">
                <a16:creationId xmlns:a16="http://schemas.microsoft.com/office/drawing/2014/main" id="{1556078A-D22E-10B6-E3C1-B45C4DB80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4958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3" name="Line 7">
            <a:extLst>
              <a:ext uri="{FF2B5EF4-FFF2-40B4-BE49-F238E27FC236}">
                <a16:creationId xmlns:a16="http://schemas.microsoft.com/office/drawing/2014/main" id="{9BC67A26-FB84-1848-94C7-E8E24D482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9624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65544" name="Group 8">
            <a:extLst>
              <a:ext uri="{FF2B5EF4-FFF2-40B4-BE49-F238E27FC236}">
                <a16:creationId xmlns:a16="http://schemas.microsoft.com/office/drawing/2014/main" id="{6CC696F4-A31A-4347-573E-B452A8FEA1B0}"/>
              </a:ext>
            </a:extLst>
          </p:cNvPr>
          <p:cNvGrpSpPr>
            <a:grpSpLocks/>
          </p:cNvGrpSpPr>
          <p:nvPr/>
        </p:nvGrpSpPr>
        <p:grpSpPr bwMode="auto">
          <a:xfrm>
            <a:off x="947738" y="3224213"/>
            <a:ext cx="1341437" cy="785812"/>
            <a:chOff x="816" y="1664"/>
            <a:chExt cx="1776" cy="1136"/>
          </a:xfrm>
        </p:grpSpPr>
        <p:sp>
          <p:nvSpPr>
            <p:cNvPr id="65564" name="Line 9">
              <a:extLst>
                <a:ext uri="{FF2B5EF4-FFF2-40B4-BE49-F238E27FC236}">
                  <a16:creationId xmlns:a16="http://schemas.microsoft.com/office/drawing/2014/main" id="{2EA00B2F-B217-F9B3-543E-9B1D9CDF4A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680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565" name="Freeform 10">
              <a:extLst>
                <a:ext uri="{FF2B5EF4-FFF2-40B4-BE49-F238E27FC236}">
                  <a16:creationId xmlns:a16="http://schemas.microsoft.com/office/drawing/2014/main" id="{CDBECF82-5B75-6964-6304-9690CA8C4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1664"/>
              <a:ext cx="912" cy="1136"/>
            </a:xfrm>
            <a:custGeom>
              <a:avLst/>
              <a:gdLst>
                <a:gd name="T0" fmla="*/ 0 w 912"/>
                <a:gd name="T1" fmla="*/ 16 h 1136"/>
                <a:gd name="T2" fmla="*/ 288 w 912"/>
                <a:gd name="T3" fmla="*/ 160 h 1136"/>
                <a:gd name="T4" fmla="*/ 624 w 912"/>
                <a:gd name="T5" fmla="*/ 976 h 1136"/>
                <a:gd name="T6" fmla="*/ 912 w 912"/>
                <a:gd name="T7" fmla="*/ 1120 h 11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136"/>
                <a:gd name="T14" fmla="*/ 912 w 912"/>
                <a:gd name="T15" fmla="*/ 1136 h 11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136">
                  <a:moveTo>
                    <a:pt x="0" y="16"/>
                  </a:moveTo>
                  <a:cubicBezTo>
                    <a:pt x="92" y="8"/>
                    <a:pt x="184" y="0"/>
                    <a:pt x="288" y="160"/>
                  </a:cubicBezTo>
                  <a:cubicBezTo>
                    <a:pt x="392" y="320"/>
                    <a:pt x="520" y="816"/>
                    <a:pt x="624" y="976"/>
                  </a:cubicBezTo>
                  <a:cubicBezTo>
                    <a:pt x="728" y="1136"/>
                    <a:pt x="820" y="1128"/>
                    <a:pt x="912" y="112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566" name="Line 11">
              <a:extLst>
                <a:ext uri="{FF2B5EF4-FFF2-40B4-BE49-F238E27FC236}">
                  <a16:creationId xmlns:a16="http://schemas.microsoft.com/office/drawing/2014/main" id="{1EDB6316-D8D0-40CD-E50F-08E87B5D7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2784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5545" name="Line 12">
            <a:extLst>
              <a:ext uri="{FF2B5EF4-FFF2-40B4-BE49-F238E27FC236}">
                <a16:creationId xmlns:a16="http://schemas.microsoft.com/office/drawing/2014/main" id="{6367B9B2-CF9C-0B89-BE24-C63AE83159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" y="3190875"/>
            <a:ext cx="0" cy="963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6" name="Line 13">
            <a:extLst>
              <a:ext uri="{FF2B5EF4-FFF2-40B4-BE49-F238E27FC236}">
                <a16:creationId xmlns:a16="http://schemas.microsoft.com/office/drawing/2014/main" id="{078FA216-5494-49CC-4AA8-92383B67F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154488"/>
            <a:ext cx="1851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7" name="Text Box 14">
            <a:extLst>
              <a:ext uri="{FF2B5EF4-FFF2-40B4-BE49-F238E27FC236}">
                <a16:creationId xmlns:a16="http://schemas.microsoft.com/office/drawing/2014/main" id="{88A3F35F-4268-5A47-FBE1-D53A566D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3048000"/>
            <a:ext cx="4429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>
                <a:latin typeface="Symbol" panose="05050102010706020507" pitchFamily="18" charset="2"/>
              </a:rPr>
              <a:t>D</a:t>
            </a:r>
            <a:r>
              <a:rPr lang="en-GB" altLang="en-US" sz="1800" i="1">
                <a:latin typeface="Symbol" panose="05050102010706020507" pitchFamily="18" charset="2"/>
              </a:rPr>
              <a:t>q</a:t>
            </a:r>
            <a:endParaRPr lang="en-GB" altLang="en-US" sz="1800" i="1"/>
          </a:p>
        </p:txBody>
      </p:sp>
      <p:sp>
        <p:nvSpPr>
          <p:cNvPr id="65548" name="Text Box 15">
            <a:extLst>
              <a:ext uri="{FF2B5EF4-FFF2-40B4-BE49-F238E27FC236}">
                <a16:creationId xmlns:a16="http://schemas.microsoft.com/office/drawing/2014/main" id="{E6E1DBCF-9260-A566-F6B5-B8500F228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4191000"/>
            <a:ext cx="742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 i="1"/>
              <a:t>NH/U</a:t>
            </a:r>
          </a:p>
        </p:txBody>
      </p:sp>
      <p:sp>
        <p:nvSpPr>
          <p:cNvPr id="65549" name="Line 16">
            <a:extLst>
              <a:ext uri="{FF2B5EF4-FFF2-40B4-BE49-F238E27FC236}">
                <a16:creationId xmlns:a16="http://schemas.microsoft.com/office/drawing/2014/main" id="{552D7A0F-8CD4-962B-0E75-65C3B613D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0713" y="3157538"/>
            <a:ext cx="0" cy="11303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50" name="AutoShape 17">
            <a:extLst>
              <a:ext uri="{FF2B5EF4-FFF2-40B4-BE49-F238E27FC236}">
                <a16:creationId xmlns:a16="http://schemas.microsoft.com/office/drawing/2014/main" id="{062C94BC-147C-5369-C584-3252A50A4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3" y="3756025"/>
            <a:ext cx="107950" cy="100013"/>
          </a:xfrm>
          <a:prstGeom prst="star4">
            <a:avLst>
              <a:gd name="adj" fmla="val 12500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5551" name="AutoShape 18">
            <a:extLst>
              <a:ext uri="{FF2B5EF4-FFF2-40B4-BE49-F238E27FC236}">
                <a16:creationId xmlns:a16="http://schemas.microsoft.com/office/drawing/2014/main" id="{BECE0BAE-6748-4EEB-A7FE-874443D26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3" y="3954463"/>
            <a:ext cx="109537" cy="100012"/>
          </a:xfrm>
          <a:prstGeom prst="star4">
            <a:avLst>
              <a:gd name="adj" fmla="val 12500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5552" name="Text Box 19">
            <a:extLst>
              <a:ext uri="{FF2B5EF4-FFF2-40B4-BE49-F238E27FC236}">
                <a16:creationId xmlns:a16="http://schemas.microsoft.com/office/drawing/2014/main" id="{A298B386-4C75-E0C9-B0A8-B78688D3D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4308475"/>
            <a:ext cx="9588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/>
              <a:t>Burfield</a:t>
            </a:r>
          </a:p>
        </p:txBody>
      </p:sp>
      <p:sp>
        <p:nvSpPr>
          <p:cNvPr id="65553" name="Text Box 20">
            <a:extLst>
              <a:ext uri="{FF2B5EF4-FFF2-40B4-BE49-F238E27FC236}">
                <a16:creationId xmlns:a16="http://schemas.microsoft.com/office/drawing/2014/main" id="{79A84468-B035-951D-907D-3B4FE84A6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029200"/>
            <a:ext cx="16065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/>
              <a:t>Duffryn (Clun)</a:t>
            </a:r>
          </a:p>
        </p:txBody>
      </p:sp>
      <p:sp>
        <p:nvSpPr>
          <p:cNvPr id="65554" name="Text Box 21">
            <a:extLst>
              <a:ext uri="{FF2B5EF4-FFF2-40B4-BE49-F238E27FC236}">
                <a16:creationId xmlns:a16="http://schemas.microsoft.com/office/drawing/2014/main" id="{7259937C-9F49-5C13-8515-999CCEA73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650" y="2819400"/>
            <a:ext cx="1123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800"/>
              <a:t>Springhill</a:t>
            </a:r>
          </a:p>
        </p:txBody>
      </p:sp>
      <p:sp>
        <p:nvSpPr>
          <p:cNvPr id="65555" name="Line 22">
            <a:extLst>
              <a:ext uri="{FF2B5EF4-FFF2-40B4-BE49-F238E27FC236}">
                <a16:creationId xmlns:a16="http://schemas.microsoft.com/office/drawing/2014/main" id="{B7859AC1-B942-2435-1B1F-EBD0CE89F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2004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56" name="Line 23">
            <a:extLst>
              <a:ext uri="{FF2B5EF4-FFF2-40B4-BE49-F238E27FC236}">
                <a16:creationId xmlns:a16="http://schemas.microsoft.com/office/drawing/2014/main" id="{B84AFFE7-81C3-526C-3799-C26A4BE3D9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1054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57" name="Text Box 24">
            <a:extLst>
              <a:ext uri="{FF2B5EF4-FFF2-40B4-BE49-F238E27FC236}">
                <a16:creationId xmlns:a16="http://schemas.microsoft.com/office/drawing/2014/main" id="{4FFADAEE-6948-B2D3-1780-62D267FCD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533900"/>
            <a:ext cx="7302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400"/>
              <a:t>~150m</a:t>
            </a:r>
          </a:p>
        </p:txBody>
      </p:sp>
      <p:sp>
        <p:nvSpPr>
          <p:cNvPr id="65558" name="Line 25">
            <a:extLst>
              <a:ext uri="{FF2B5EF4-FFF2-40B4-BE49-F238E27FC236}">
                <a16:creationId xmlns:a16="http://schemas.microsoft.com/office/drawing/2014/main" id="{2E6B8117-EA4F-22A1-6B78-A74E7F747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32766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59" name="Line 26">
            <a:extLst>
              <a:ext uri="{FF2B5EF4-FFF2-40B4-BE49-F238E27FC236}">
                <a16:creationId xmlns:a16="http://schemas.microsoft.com/office/drawing/2014/main" id="{03CB43DA-D702-D866-0934-6D08233A7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3434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60" name="Text Box 27">
            <a:extLst>
              <a:ext uri="{FF2B5EF4-FFF2-40B4-BE49-F238E27FC236}">
                <a16:creationId xmlns:a16="http://schemas.microsoft.com/office/drawing/2014/main" id="{549CC419-09D4-2E28-96CF-2CEE79C71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886200"/>
            <a:ext cx="631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400"/>
              <a:t>~90m</a:t>
            </a:r>
          </a:p>
        </p:txBody>
      </p:sp>
      <p:sp>
        <p:nvSpPr>
          <p:cNvPr id="65561" name="Line 28">
            <a:extLst>
              <a:ext uri="{FF2B5EF4-FFF2-40B4-BE49-F238E27FC236}">
                <a16:creationId xmlns:a16="http://schemas.microsoft.com/office/drawing/2014/main" id="{3D919710-617B-6712-1492-4AFEA3845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3276600"/>
            <a:ext cx="0" cy="220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62" name="Text Box 29">
            <a:extLst>
              <a:ext uri="{FF2B5EF4-FFF2-40B4-BE49-F238E27FC236}">
                <a16:creationId xmlns:a16="http://schemas.microsoft.com/office/drawing/2014/main" id="{0C482F92-24A9-8EF2-361F-B8464829A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713" y="5029200"/>
            <a:ext cx="3698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8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1400"/>
              <a:t>H</a:t>
            </a:r>
            <a:r>
              <a:rPr lang="en-GB" altLang="en-US" sz="1400" baseline="-25000"/>
              <a:t>c</a:t>
            </a:r>
          </a:p>
        </p:txBody>
      </p:sp>
      <p:sp>
        <p:nvSpPr>
          <p:cNvPr id="65563" name="Line 30">
            <a:extLst>
              <a:ext uri="{FF2B5EF4-FFF2-40B4-BE49-F238E27FC236}">
                <a16:creationId xmlns:a16="http://schemas.microsoft.com/office/drawing/2014/main" id="{5579AF64-E1FF-5241-59FE-DAD82B247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32766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3">
            <a:extLst>
              <a:ext uri="{FF2B5EF4-FFF2-40B4-BE49-F238E27FC236}">
                <a16:creationId xmlns:a16="http://schemas.microsoft.com/office/drawing/2014/main" id="{88320772-CCC5-2A99-7BA2-6ECAFEAD1EF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© Crown copyright   Met Office</a:t>
            </a:r>
            <a:endParaRPr lang="en-GB" altLang="en-US" sz="1400">
              <a:latin typeface="Times" panose="02020603050405020304" pitchFamily="18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6F5BC723-9F91-03A3-016D-901574CDA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Initial MetUM setup:</a:t>
            </a:r>
            <a:br>
              <a:rPr lang="en-GB" altLang="en-US"/>
            </a:br>
            <a:r>
              <a:rPr lang="en-GB" altLang="en-US"/>
              <a:t> COLPEX_100</a:t>
            </a:r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0AF8E65E-3EC2-BCE4-A8BC-1D4A60753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/>
              <a:t>100 m (0.0009 degree rotated lat/long) horizontal resolution over 30 km square.</a:t>
            </a:r>
          </a:p>
          <a:p>
            <a:pPr>
              <a:lnSpc>
                <a:spcPct val="80000"/>
              </a:lnSpc>
            </a:pPr>
            <a:r>
              <a:rPr lang="en-GB" altLang="en-US"/>
              <a:t>Variable resolution outside stretching (5.5%) to 1.5 km. (412x412 domain covering ~100 km square).</a:t>
            </a:r>
            <a:endParaRPr lang="en-GB" altLang="ja-JP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GB" altLang="ja-JP">
                <a:ea typeface="ＭＳ Ｐゴシック" panose="020B0600070205080204" pitchFamily="34" charset="-128"/>
              </a:rPr>
              <a:t>70 levels, 5 s timestep (both might need improvement).</a:t>
            </a:r>
          </a:p>
          <a:p>
            <a:pPr>
              <a:lnSpc>
                <a:spcPct val="80000"/>
              </a:lnSpc>
            </a:pPr>
            <a:r>
              <a:rPr lang="en-GB" altLang="ja-JP">
                <a:ea typeface="ＭＳ Ｐゴシック" panose="020B0600070205080204" pitchFamily="34" charset="-128"/>
              </a:rPr>
              <a:t>3D Smagorinsky, LEM stability functions, Cs-0.15. Dry static adjustment above level 30.</a:t>
            </a:r>
          </a:p>
          <a:p>
            <a:pPr>
              <a:lnSpc>
                <a:spcPct val="80000"/>
              </a:lnSpc>
            </a:pPr>
            <a:r>
              <a:rPr lang="en-GB" altLang="ja-JP">
                <a:ea typeface="ＭＳ Ｐゴシック" panose="020B0600070205080204" pitchFamily="34" charset="-128"/>
              </a:rPr>
              <a:t>RHcrit=0.99 in first 10 layers then gradual increase – 0.9 above level 30.</a:t>
            </a:r>
          </a:p>
          <a:p>
            <a:pPr>
              <a:lnSpc>
                <a:spcPct val="80000"/>
              </a:lnSpc>
            </a:pPr>
            <a:endParaRPr lang="en-GB" altLang="en-US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oter Placeholder 2">
            <a:extLst>
              <a:ext uri="{FF2B5EF4-FFF2-40B4-BE49-F238E27FC236}">
                <a16:creationId xmlns:a16="http://schemas.microsoft.com/office/drawing/2014/main" id="{249D9D6C-0DA9-22E1-A56A-F409CB8FBF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© Crown copyright   Met Office</a:t>
            </a:r>
            <a:endParaRPr lang="en-GB" altLang="en-US" sz="1400">
              <a:latin typeface="Times" panose="02020603050405020304" pitchFamily="18" charset="0"/>
            </a:endParaRPr>
          </a:p>
        </p:txBody>
      </p:sp>
      <p:sp>
        <p:nvSpPr>
          <p:cNvPr id="67587" name="Rectangle 4">
            <a:extLst>
              <a:ext uri="{FF2B5EF4-FFF2-40B4-BE49-F238E27FC236}">
                <a16:creationId xmlns:a16="http://schemas.microsoft.com/office/drawing/2014/main" id="{223AF7DD-8443-D1AA-6C29-BD4D511ED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COLPEX_100 Land Use</a:t>
            </a:r>
            <a:br>
              <a:rPr lang="en-GB" altLang="en-US"/>
            </a:br>
            <a:endParaRPr lang="en-GB" altLang="en-US"/>
          </a:p>
        </p:txBody>
      </p:sp>
      <p:pic>
        <p:nvPicPr>
          <p:cNvPr id="67588" name="Picture 6" descr="qrparm">
            <a:extLst>
              <a:ext uri="{FF2B5EF4-FFF2-40B4-BE49-F238E27FC236}">
                <a16:creationId xmlns:a16="http://schemas.microsoft.com/office/drawing/2014/main" id="{FB8DE6E5-44EF-8D7D-DD8D-99F03AEC2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6016" r="3749" b="10677"/>
          <a:stretch>
            <a:fillRect/>
          </a:stretch>
        </p:blipFill>
        <p:spPr bwMode="auto">
          <a:xfrm>
            <a:off x="330200" y="1484313"/>
            <a:ext cx="1985963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 descr="qrparm">
            <a:extLst>
              <a:ext uri="{FF2B5EF4-FFF2-40B4-BE49-F238E27FC236}">
                <a16:creationId xmlns:a16="http://schemas.microsoft.com/office/drawing/2014/main" id="{FAFF837E-CB6A-4274-EAFD-3FB36D7E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6016" r="3749" b="10677"/>
          <a:stretch>
            <a:fillRect/>
          </a:stretch>
        </p:blipFill>
        <p:spPr bwMode="auto">
          <a:xfrm>
            <a:off x="2471738" y="1484313"/>
            <a:ext cx="198596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8" descr="qrparm">
            <a:extLst>
              <a:ext uri="{FF2B5EF4-FFF2-40B4-BE49-F238E27FC236}">
                <a16:creationId xmlns:a16="http://schemas.microsoft.com/office/drawing/2014/main" id="{611E5C5C-E2F8-544D-63DD-D4343C134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6016" r="3749" b="10677"/>
          <a:stretch>
            <a:fillRect/>
          </a:stretch>
        </p:blipFill>
        <p:spPr bwMode="auto">
          <a:xfrm>
            <a:off x="4614863" y="1484313"/>
            <a:ext cx="198596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0" descr="qrparm">
            <a:extLst>
              <a:ext uri="{FF2B5EF4-FFF2-40B4-BE49-F238E27FC236}">
                <a16:creationId xmlns:a16="http://schemas.microsoft.com/office/drawing/2014/main" id="{4872918B-7EC4-6131-01C4-1950FC4ED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6016" r="3749" b="10677"/>
          <a:stretch>
            <a:fillRect/>
          </a:stretch>
        </p:blipFill>
        <p:spPr bwMode="auto">
          <a:xfrm>
            <a:off x="6757988" y="1484313"/>
            <a:ext cx="198596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11" descr="qrparm">
            <a:extLst>
              <a:ext uri="{FF2B5EF4-FFF2-40B4-BE49-F238E27FC236}">
                <a16:creationId xmlns:a16="http://schemas.microsoft.com/office/drawing/2014/main" id="{8023A98C-5C20-5773-83DF-9B175FAA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6016" r="3749" b="10677"/>
          <a:stretch>
            <a:fillRect/>
          </a:stretch>
        </p:blipFill>
        <p:spPr bwMode="auto">
          <a:xfrm>
            <a:off x="334963" y="4046538"/>
            <a:ext cx="198596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2" descr="qrparm">
            <a:extLst>
              <a:ext uri="{FF2B5EF4-FFF2-40B4-BE49-F238E27FC236}">
                <a16:creationId xmlns:a16="http://schemas.microsoft.com/office/drawing/2014/main" id="{DE1ABCEA-7E5F-99C0-18DA-E05C7A29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6016" r="3749" b="10677"/>
          <a:stretch>
            <a:fillRect/>
          </a:stretch>
        </p:blipFill>
        <p:spPr bwMode="auto">
          <a:xfrm>
            <a:off x="2474913" y="4046538"/>
            <a:ext cx="198596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3" descr="qrparm">
            <a:extLst>
              <a:ext uri="{FF2B5EF4-FFF2-40B4-BE49-F238E27FC236}">
                <a16:creationId xmlns:a16="http://schemas.microsoft.com/office/drawing/2014/main" id="{7AFB2078-F928-13EF-03A8-9BF924AA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6016" r="3749" b="10677"/>
          <a:stretch>
            <a:fillRect/>
          </a:stretch>
        </p:blipFill>
        <p:spPr bwMode="auto">
          <a:xfrm>
            <a:off x="4614863" y="4046538"/>
            <a:ext cx="198596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5" name="Text Box 14">
            <a:extLst>
              <a:ext uri="{FF2B5EF4-FFF2-40B4-BE49-F238E27FC236}">
                <a16:creationId xmlns:a16="http://schemas.microsoft.com/office/drawing/2014/main" id="{EC7D6FCB-ED05-873F-3356-D38CE0A9F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3500438"/>
            <a:ext cx="1374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200">
                <a:solidFill>
                  <a:schemeClr val="bg1"/>
                </a:solidFill>
              </a:rPr>
              <a:t>Deciduous Trees </a:t>
            </a:r>
          </a:p>
        </p:txBody>
      </p:sp>
      <p:sp>
        <p:nvSpPr>
          <p:cNvPr id="67596" name="Text Box 16">
            <a:extLst>
              <a:ext uri="{FF2B5EF4-FFF2-40B4-BE49-F238E27FC236}">
                <a16:creationId xmlns:a16="http://schemas.microsoft.com/office/drawing/2014/main" id="{581A9DF2-9E61-2B46-B0C3-2641397A2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3484563"/>
            <a:ext cx="13922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200">
                <a:solidFill>
                  <a:schemeClr val="bg1"/>
                </a:solidFill>
              </a:rPr>
              <a:t>Coniferous Trees </a:t>
            </a:r>
          </a:p>
        </p:txBody>
      </p:sp>
      <p:sp>
        <p:nvSpPr>
          <p:cNvPr id="67597" name="Text Box 17">
            <a:extLst>
              <a:ext uri="{FF2B5EF4-FFF2-40B4-BE49-F238E27FC236}">
                <a16:creationId xmlns:a16="http://schemas.microsoft.com/office/drawing/2014/main" id="{B2F60E2F-4A7C-8517-2E80-76EEC9861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3492500"/>
            <a:ext cx="8699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200">
                <a:solidFill>
                  <a:schemeClr val="bg1"/>
                </a:solidFill>
              </a:rPr>
              <a:t>C3 Grass </a:t>
            </a:r>
          </a:p>
        </p:txBody>
      </p:sp>
      <p:sp>
        <p:nvSpPr>
          <p:cNvPr id="67598" name="Text Box 18">
            <a:extLst>
              <a:ext uri="{FF2B5EF4-FFF2-40B4-BE49-F238E27FC236}">
                <a16:creationId xmlns:a16="http://schemas.microsoft.com/office/drawing/2014/main" id="{5D1901C2-B3C3-3DD6-9CF7-CBEADB51D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813" y="3486150"/>
            <a:ext cx="708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200">
                <a:solidFill>
                  <a:schemeClr val="bg1"/>
                </a:solidFill>
              </a:rPr>
              <a:t>Shrubs </a:t>
            </a:r>
          </a:p>
        </p:txBody>
      </p:sp>
      <p:sp>
        <p:nvSpPr>
          <p:cNvPr id="67599" name="Text Box 19">
            <a:extLst>
              <a:ext uri="{FF2B5EF4-FFF2-40B4-BE49-F238E27FC236}">
                <a16:creationId xmlns:a16="http://schemas.microsoft.com/office/drawing/2014/main" id="{3A973643-EB91-6D86-3353-27F995956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6042025"/>
            <a:ext cx="6397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200">
                <a:solidFill>
                  <a:schemeClr val="bg1"/>
                </a:solidFill>
              </a:rPr>
              <a:t>Urban </a:t>
            </a:r>
          </a:p>
        </p:txBody>
      </p:sp>
      <p:sp>
        <p:nvSpPr>
          <p:cNvPr id="67600" name="Text Box 20">
            <a:extLst>
              <a:ext uri="{FF2B5EF4-FFF2-40B4-BE49-F238E27FC236}">
                <a16:creationId xmlns:a16="http://schemas.microsoft.com/office/drawing/2014/main" id="{7A12C84D-B266-E807-538A-FE8870314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425" y="6049963"/>
            <a:ext cx="6318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200">
                <a:solidFill>
                  <a:schemeClr val="bg1"/>
                </a:solidFill>
              </a:rPr>
              <a:t>Lakes </a:t>
            </a:r>
          </a:p>
        </p:txBody>
      </p:sp>
      <p:sp>
        <p:nvSpPr>
          <p:cNvPr id="67601" name="Text Box 21">
            <a:extLst>
              <a:ext uri="{FF2B5EF4-FFF2-40B4-BE49-F238E27FC236}">
                <a16:creationId xmlns:a16="http://schemas.microsoft.com/office/drawing/2014/main" id="{C088ADD9-9440-5739-2626-315070ADC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838" y="6049963"/>
            <a:ext cx="8429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200">
                <a:solidFill>
                  <a:schemeClr val="bg1"/>
                </a:solidFill>
              </a:rPr>
              <a:t>Bare Soil </a:t>
            </a:r>
          </a:p>
        </p:txBody>
      </p:sp>
      <p:sp>
        <p:nvSpPr>
          <p:cNvPr id="67602" name="Text Box 22">
            <a:extLst>
              <a:ext uri="{FF2B5EF4-FFF2-40B4-BE49-F238E27FC236}">
                <a16:creationId xmlns:a16="http://schemas.microsoft.com/office/drawing/2014/main" id="{302E3F2C-E7F7-6142-09EC-E48043CD7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167188"/>
            <a:ext cx="2287588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/>
              <a:t>Source:</a:t>
            </a:r>
          </a:p>
          <a:p>
            <a:pPr eaLnBrk="1" hangingPunct="1"/>
            <a:r>
              <a:rPr lang="en-GB" altLang="en-US"/>
              <a:t>CEH </a:t>
            </a:r>
          </a:p>
          <a:p>
            <a:pPr eaLnBrk="1" hangingPunct="1"/>
            <a:r>
              <a:rPr lang="en-GB" altLang="en-US"/>
              <a:t>LCM1990</a:t>
            </a:r>
          </a:p>
          <a:p>
            <a:pPr eaLnBrk="1" hangingPunct="1"/>
            <a:r>
              <a:rPr lang="en-GB" altLang="en-US"/>
              <a:t>25 m </a:t>
            </a:r>
          </a:p>
          <a:p>
            <a:pPr eaLnBrk="1" hangingPunct="1"/>
            <a:r>
              <a:rPr lang="en-GB" altLang="en-US"/>
              <a:t>Landsat-based.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523717E9-98FF-8B8C-36C7-201D8A591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Run configuration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1F40101E-AB0C-3D81-1088-157D6BB9A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57600" y="1773238"/>
            <a:ext cx="5029200" cy="4751387"/>
          </a:xfrm>
        </p:spPr>
        <p:txBody>
          <a:bodyPr/>
          <a:lstStyle/>
          <a:p>
            <a:r>
              <a:rPr lang="en-GB" altLang="en-US" sz="2000"/>
              <a:t>Free run interior. New LBCs every 4 km analysis/short forecast.</a:t>
            </a:r>
          </a:p>
          <a:p>
            <a:r>
              <a:rPr lang="en-GB" altLang="en-US" sz="2000"/>
              <a:t>1.5 km reference reconfigured from analysis every 3 h.</a:t>
            </a:r>
          </a:p>
          <a:p>
            <a:r>
              <a:rPr lang="en-GB" altLang="en-US" sz="2000"/>
              <a:t>Why free run? </a:t>
            </a:r>
          </a:p>
          <a:p>
            <a:pPr lvl="1"/>
            <a:r>
              <a:rPr lang="en-GB" altLang="en-US" sz="1800"/>
              <a:t>Purpose of model is physics response to best larger scale forcing. </a:t>
            </a:r>
          </a:p>
          <a:p>
            <a:pPr lvl="1"/>
            <a:r>
              <a:rPr lang="en-GB" altLang="en-US" sz="1800"/>
              <a:t>Soil temperature / moisture free to evolve properly.</a:t>
            </a:r>
          </a:p>
          <a:p>
            <a:pPr lvl="1"/>
            <a:r>
              <a:rPr lang="en-GB" altLang="en-US" sz="1800"/>
              <a:t>No spin-up issues (risk with soil moisture – consider nudge).</a:t>
            </a:r>
          </a:p>
          <a:p>
            <a:r>
              <a:rPr lang="en-GB" altLang="en-US" sz="2000"/>
              <a:t>Free run 1.5 km reference too?</a:t>
            </a:r>
          </a:p>
        </p:txBody>
      </p:sp>
      <p:pic>
        <p:nvPicPr>
          <p:cNvPr id="68612" name="Picture 14">
            <a:extLst>
              <a:ext uri="{FF2B5EF4-FFF2-40B4-BE49-F238E27FC236}">
                <a16:creationId xmlns:a16="http://schemas.microsoft.com/office/drawing/2014/main" id="{2688750D-F87D-64BB-3026-E902B921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20496" r="22971" b="2736"/>
          <a:stretch>
            <a:fillRect/>
          </a:stretch>
        </p:blipFill>
        <p:spPr bwMode="auto">
          <a:xfrm>
            <a:off x="207963" y="1924050"/>
            <a:ext cx="344805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>
            <a:extLst>
              <a:ext uri="{FF2B5EF4-FFF2-40B4-BE49-F238E27FC236}">
                <a16:creationId xmlns:a16="http://schemas.microsoft.com/office/drawing/2014/main" id="{F68FCBB9-411F-DA73-94DD-E062AEDF43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© Crown copyright   Met Office</a:t>
            </a:r>
            <a:endParaRPr lang="en-GB" altLang="en-US" sz="1400">
              <a:latin typeface="Times" panose="02020603050405020304" pitchFamily="18" charset="0"/>
            </a:endParaRPr>
          </a:p>
        </p:txBody>
      </p:sp>
      <p:sp>
        <p:nvSpPr>
          <p:cNvPr id="69635" name="Rectangle 10">
            <a:extLst>
              <a:ext uri="{FF2B5EF4-FFF2-40B4-BE49-F238E27FC236}">
                <a16:creationId xmlns:a16="http://schemas.microsoft.com/office/drawing/2014/main" id="{1463FA8B-2BEB-AF0E-FF89-CA103BA7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200" y="1571625"/>
            <a:ext cx="9953625" cy="50292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F64D1F7E-41DC-3A51-8BB5-5FC07C2268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Example case study</a:t>
            </a:r>
            <a:br>
              <a:rPr lang="en-GB" altLang="en-US"/>
            </a:br>
            <a:r>
              <a:rPr lang="en-GB" altLang="en-US"/>
              <a:t>14-15 October 2009</a:t>
            </a:r>
          </a:p>
        </p:txBody>
      </p:sp>
      <p:pic>
        <p:nvPicPr>
          <p:cNvPr id="69637" name="Picture 4" descr="Theta_5m_COLPEX_L">
            <a:extLst>
              <a:ext uri="{FF2B5EF4-FFF2-40B4-BE49-F238E27FC236}">
                <a16:creationId xmlns:a16="http://schemas.microsoft.com/office/drawing/2014/main" id="{95EC1788-CF06-49B0-ADAD-FD30C0DF73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525" y="1743075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5" descr="Xsect_SN_Site_00_COLPEX">
            <a:extLst>
              <a:ext uri="{FF2B5EF4-FFF2-40B4-BE49-F238E27FC236}">
                <a16:creationId xmlns:a16="http://schemas.microsoft.com/office/drawing/2014/main" id="{7A50EBC5-1770-9E6D-9B78-0481BBE97D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1738313"/>
            <a:ext cx="49307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6" descr="Xsect_WE_Site_00_COLPEX">
            <a:extLst>
              <a:ext uri="{FF2B5EF4-FFF2-40B4-BE49-F238E27FC236}">
                <a16:creationId xmlns:a16="http://schemas.microsoft.com/office/drawing/2014/main" id="{4621B4DE-A25C-EEDC-3495-2E309BC0B7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2957513"/>
            <a:ext cx="49307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7" descr="Prof_COLPEX">
            <a:extLst>
              <a:ext uri="{FF2B5EF4-FFF2-40B4-BE49-F238E27FC236}">
                <a16:creationId xmlns:a16="http://schemas.microsoft.com/office/drawing/2014/main" id="{AC88C964-1E56-0C4D-D2BF-B9D7F2031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181475"/>
            <a:ext cx="25812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9" descr="Time_obs_COLPEX_Site_00">
            <a:extLst>
              <a:ext uri="{FF2B5EF4-FFF2-40B4-BE49-F238E27FC236}">
                <a16:creationId xmlns:a16="http://schemas.microsoft.com/office/drawing/2014/main" id="{F2061089-4EAC-B440-A64D-F1A235036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4181475"/>
            <a:ext cx="235743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:a16="http://schemas.microsoft.com/office/drawing/2014/main" id="{B0B331BA-3EDE-4984-7752-A131096CA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Comparison with 1.5 km</a:t>
            </a:r>
          </a:p>
        </p:txBody>
      </p:sp>
      <p:pic>
        <p:nvPicPr>
          <p:cNvPr id="70659" name="Picture 5" descr="Theta_5m_COLPEX_L">
            <a:extLst>
              <a:ext uri="{FF2B5EF4-FFF2-40B4-BE49-F238E27FC236}">
                <a16:creationId xmlns:a16="http://schemas.microsoft.com/office/drawing/2014/main" id="{141927CF-03DF-8A65-12AC-FF71563F72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59067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 descr="Theta_5m_SEUKF_L">
            <a:extLst>
              <a:ext uri="{FF2B5EF4-FFF2-40B4-BE49-F238E27FC236}">
                <a16:creationId xmlns:a16="http://schemas.microsoft.com/office/drawing/2014/main" id="{D96FE113-8817-CF30-F794-1AF49A0B2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59067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8" descr="Xsect_SN_Site_00_COLPEX">
            <a:extLst>
              <a:ext uri="{FF2B5EF4-FFF2-40B4-BE49-F238E27FC236}">
                <a16:creationId xmlns:a16="http://schemas.microsoft.com/office/drawing/2014/main" id="{6714EF62-1552-3865-76EB-AA6F5F688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126038"/>
            <a:ext cx="4491038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7" descr="Xsect_SN_Site_00_SEUKF">
            <a:extLst>
              <a:ext uri="{FF2B5EF4-FFF2-40B4-BE49-F238E27FC236}">
                <a16:creationId xmlns:a16="http://schemas.microsoft.com/office/drawing/2014/main" id="{4A6CDDC7-71CC-FD29-5E5F-FAF2D91DCC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5126038"/>
            <a:ext cx="4491038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 Box 9">
            <a:extLst>
              <a:ext uri="{FF2B5EF4-FFF2-40B4-BE49-F238E27FC236}">
                <a16:creationId xmlns:a16="http://schemas.microsoft.com/office/drawing/2014/main" id="{07029950-B3BE-DB67-9C0A-62A9C8F13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0" y="6265863"/>
            <a:ext cx="34734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/>
              <a:t>Note – not synchronised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C06A7F2-510E-3E69-21FD-54CF7E106FBF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697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>
                <a:solidFill>
                  <a:srgbClr val="C09B12"/>
                </a:solidFill>
              </a:rPr>
              <a:t>Motivation and aims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E8EBB70-1A10-7AC8-DBDC-C19B146AA9EE}"/>
              </a:ext>
            </a:extLst>
          </p:cNvPr>
          <p:cNvSpPr>
            <a:spLocks/>
          </p:cNvSpPr>
          <p:nvPr/>
        </p:nvSpPr>
        <p:spPr bwMode="auto">
          <a:xfrm>
            <a:off x="468313" y="1268413"/>
            <a:ext cx="7596187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Hazards - ice, fog</a:t>
            </a: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(Regional climate, pollution, crop exposure)</a:t>
            </a: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Small scale, difficult to forecast</a:t>
            </a: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Mechanisms/factors involved in cold pool formation at these scales (sheltering, drainage?)</a:t>
            </a: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How well does forecast model, running at very high resolution, simulate these cold pools?</a:t>
            </a: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GB" sz="2000" dirty="0" err="1">
                <a:solidFill>
                  <a:srgbClr val="000000"/>
                </a:solidFill>
              </a:rPr>
              <a:t>Parametrization</a:t>
            </a:r>
            <a:r>
              <a:rPr lang="en-GB" sz="2000" dirty="0">
                <a:solidFill>
                  <a:srgbClr val="000000"/>
                </a:solidFill>
              </a:rPr>
              <a:t> of surface exchange in larger scale models.</a:t>
            </a: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Temperature downscaling techniques in complex terrain</a:t>
            </a: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4A180E3-3659-B6F8-C8A8-FA5F63677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Horizontally-Homogeneous (1D) steady state TKE budget</a:t>
            </a:r>
          </a:p>
        </p:txBody>
      </p:sp>
      <p:graphicFrame>
        <p:nvGraphicFramePr>
          <p:cNvPr id="12291" name="Object 6">
            <a:extLst>
              <a:ext uri="{FF2B5EF4-FFF2-40B4-BE49-F238E27FC236}">
                <a16:creationId xmlns:a16="http://schemas.microsoft.com/office/drawing/2014/main" id="{0997C03C-98A7-A89C-4062-6F7AF6693D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9838" y="4508500"/>
          <a:ext cx="42941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45369" imgH="253890" progId="Equation.3">
                  <p:embed/>
                </p:oleObj>
              </mc:Choice>
              <mc:Fallback>
                <p:oleObj name="Equation" r:id="rId2" imgW="2145369" imgH="25389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9838" y="4508500"/>
                        <a:ext cx="4294187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9">
            <a:extLst>
              <a:ext uri="{FF2B5EF4-FFF2-40B4-BE49-F238E27FC236}">
                <a16:creationId xmlns:a16="http://schemas.microsoft.com/office/drawing/2014/main" id="{E52A2C8C-1DA6-7687-973B-2561FD0E40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" y="3357563"/>
          <a:ext cx="58959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46400" imgH="279400" progId="Equation.3">
                  <p:embed/>
                </p:oleObj>
              </mc:Choice>
              <mc:Fallback>
                <p:oleObj name="Equation" r:id="rId4" imgW="2946400" imgH="279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" y="3357563"/>
                        <a:ext cx="589597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293" name="Group 18">
            <a:extLst>
              <a:ext uri="{FF2B5EF4-FFF2-40B4-BE49-F238E27FC236}">
                <a16:creationId xmlns:a16="http://schemas.microsoft.com/office/drawing/2014/main" id="{8A9CC96B-D315-E9FF-5E1B-7372DD9160F6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1268413"/>
            <a:ext cx="3003550" cy="508000"/>
            <a:chOff x="3571" y="890"/>
            <a:chExt cx="1892" cy="320"/>
          </a:xfrm>
        </p:grpSpPr>
        <p:sp>
          <p:nvSpPr>
            <p:cNvPr id="12304" name="Text Box 10">
              <a:extLst>
                <a:ext uri="{FF2B5EF4-FFF2-40B4-BE49-F238E27FC236}">
                  <a16:creationId xmlns:a16="http://schemas.microsoft.com/office/drawing/2014/main" id="{AF2D12BA-BE80-0925-B607-E895A2D456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" y="935"/>
              <a:ext cx="1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16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800">
                  <a:solidFill>
                    <a:schemeClr val="tx1"/>
                  </a:solidFill>
                </a:rPr>
                <a:t>Reynolds Averaging</a:t>
              </a:r>
            </a:p>
          </p:txBody>
        </p:sp>
        <p:graphicFrame>
          <p:nvGraphicFramePr>
            <p:cNvPr id="12305" name="Object 12">
              <a:extLst>
                <a:ext uri="{FF2B5EF4-FFF2-40B4-BE49-F238E27FC236}">
                  <a16:creationId xmlns:a16="http://schemas.microsoft.com/office/drawing/2014/main" id="{5BC5610E-A674-45C7-CD5B-2AFE26D48DF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71" y="890"/>
            <a:ext cx="432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42751" imgH="253890" progId="Equation.3">
                    <p:embed/>
                  </p:oleObj>
                </mc:Choice>
                <mc:Fallback>
                  <p:oleObj name="Equation" r:id="rId6" imgW="342751" imgH="25389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" y="890"/>
                          <a:ext cx="432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28" name="Object 16">
            <a:extLst>
              <a:ext uri="{FF2B5EF4-FFF2-40B4-BE49-F238E27FC236}">
                <a16:creationId xmlns:a16="http://schemas.microsoft.com/office/drawing/2014/main" id="{C1091397-2862-6F28-1D12-CC0F136945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5157788"/>
          <a:ext cx="2514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300" imgH="609600" progId="Equation.3">
                  <p:embed/>
                </p:oleObj>
              </mc:Choice>
              <mc:Fallback>
                <p:oleObj name="Equation" r:id="rId8" imgW="1257300" imgH="609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5157788"/>
                        <a:ext cx="25146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Object 17">
            <a:extLst>
              <a:ext uri="{FF2B5EF4-FFF2-40B4-BE49-F238E27FC236}">
                <a16:creationId xmlns:a16="http://schemas.microsoft.com/office/drawing/2014/main" id="{3DBCCF85-F54D-17BF-C567-20DDD8C8E2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916113"/>
          <a:ext cx="7570788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784600" imgH="469900" progId="Equation.3">
                  <p:embed/>
                </p:oleObj>
              </mc:Choice>
              <mc:Fallback>
                <p:oleObj name="Equation" r:id="rId10" imgW="3784600" imgH="4699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916113"/>
                        <a:ext cx="7570788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19">
            <a:extLst>
              <a:ext uri="{FF2B5EF4-FFF2-40B4-BE49-F238E27FC236}">
                <a16:creationId xmlns:a16="http://schemas.microsoft.com/office/drawing/2014/main" id="{CEDAB3BE-5274-C3C8-3417-8E8E46F92B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5875" y="3933825"/>
          <a:ext cx="38877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43100" imgH="254000" progId="Equation.3">
                  <p:embed/>
                </p:oleObj>
              </mc:Choice>
              <mc:Fallback>
                <p:oleObj name="Equation" r:id="rId12" imgW="1943100" imgH="2540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933825"/>
                        <a:ext cx="388778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Text Box 22">
            <a:extLst>
              <a:ext uri="{FF2B5EF4-FFF2-40B4-BE49-F238E27FC236}">
                <a16:creationId xmlns:a16="http://schemas.microsoft.com/office/drawing/2014/main" id="{44E3B01B-3FFF-25D6-5B4B-5905C4681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924175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Shear Prod.</a:t>
            </a:r>
          </a:p>
        </p:txBody>
      </p:sp>
      <p:sp>
        <p:nvSpPr>
          <p:cNvPr id="12298" name="Text Box 23">
            <a:extLst>
              <a:ext uri="{FF2B5EF4-FFF2-40B4-BE49-F238E27FC236}">
                <a16:creationId xmlns:a16="http://schemas.microsoft.com/office/drawing/2014/main" id="{8A7C3644-60D4-F89C-1519-835FD75DA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2924175"/>
            <a:ext cx="163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Bouyant Prod.</a:t>
            </a:r>
          </a:p>
        </p:txBody>
      </p:sp>
      <p:sp>
        <p:nvSpPr>
          <p:cNvPr id="12299" name="Text Box 24">
            <a:extLst>
              <a:ext uri="{FF2B5EF4-FFF2-40B4-BE49-F238E27FC236}">
                <a16:creationId xmlns:a16="http://schemas.microsoft.com/office/drawing/2014/main" id="{39B49C5E-F87A-CE98-BA1E-19616F826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2924175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Transport</a:t>
            </a:r>
          </a:p>
        </p:txBody>
      </p:sp>
      <p:sp>
        <p:nvSpPr>
          <p:cNvPr id="12300" name="Text Box 25">
            <a:extLst>
              <a:ext uri="{FF2B5EF4-FFF2-40B4-BE49-F238E27FC236}">
                <a16:creationId xmlns:a16="http://schemas.microsoft.com/office/drawing/2014/main" id="{27842EE0-06E5-6D4B-5C52-D86C80A2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2924175"/>
            <a:ext cx="130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Dissipation</a:t>
            </a:r>
          </a:p>
        </p:txBody>
      </p:sp>
      <p:sp>
        <p:nvSpPr>
          <p:cNvPr id="1039" name="Text Box 26">
            <a:extLst>
              <a:ext uri="{FF2B5EF4-FFF2-40B4-BE49-F238E27FC236}">
                <a16:creationId xmlns:a16="http://schemas.microsoft.com/office/drawing/2014/main" id="{059D6D4A-781D-A11C-18C0-745CEFC33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445125"/>
            <a:ext cx="1973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TKE production =</a:t>
            </a:r>
          </a:p>
        </p:txBody>
      </p:sp>
      <p:graphicFrame>
        <p:nvGraphicFramePr>
          <p:cNvPr id="1031" name="Object 27">
            <a:extLst>
              <a:ext uri="{FF2B5EF4-FFF2-40B4-BE49-F238E27FC236}">
                <a16:creationId xmlns:a16="http://schemas.microsoft.com/office/drawing/2014/main" id="{046EEE08-3CF8-D227-1893-8A9D22116C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1713" y="5181600"/>
          <a:ext cx="2516187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56755" imgH="444307" progId="Equation.3">
                  <p:embed/>
                </p:oleObj>
              </mc:Choice>
              <mc:Fallback>
                <p:oleObj name="Equation" r:id="rId14" imgW="1256755" imgH="444307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713" y="5181600"/>
                        <a:ext cx="2516187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Text Box 28">
            <a:extLst>
              <a:ext uri="{FF2B5EF4-FFF2-40B4-BE49-F238E27FC236}">
                <a16:creationId xmlns:a16="http://schemas.microsoft.com/office/drawing/2014/main" id="{D3A9A16D-F88A-6C05-A759-4F0264BEC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092825"/>
            <a:ext cx="4727575" cy="4572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1" hangingPunct="1">
              <a:defRPr/>
            </a:pPr>
            <a:r>
              <a:rPr lang="en-GB" dirty="0"/>
              <a:t>No production if sufficiently stable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" grpId="0"/>
      <p:bldP spid="10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7249C7D-4FAB-F2FF-E5BA-7FF666B5A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Eddy Diffusivity and Mixing Length Theory (Prandtl)</a:t>
            </a:r>
          </a:p>
        </p:txBody>
      </p:sp>
      <p:graphicFrame>
        <p:nvGraphicFramePr>
          <p:cNvPr id="13315" name="Object 4">
            <a:extLst>
              <a:ext uri="{FF2B5EF4-FFF2-40B4-BE49-F238E27FC236}">
                <a16:creationId xmlns:a16="http://schemas.microsoft.com/office/drawing/2014/main" id="{D379EE78-911C-6C31-8980-75F8FB8B1C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1412875"/>
          <a:ext cx="26685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33500" imgH="393700" progId="Equation.3">
                  <p:embed/>
                </p:oleObj>
              </mc:Choice>
              <mc:Fallback>
                <p:oleObj name="Equation" r:id="rId2" imgW="13335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412875"/>
                        <a:ext cx="2668587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10">
            <a:extLst>
              <a:ext uri="{FF2B5EF4-FFF2-40B4-BE49-F238E27FC236}">
                <a16:creationId xmlns:a16="http://schemas.microsoft.com/office/drawing/2014/main" id="{2338C4D4-FB69-2E8E-D91C-A239308C65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1506538"/>
          <a:ext cx="31257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100" imgH="279400" progId="Equation.3">
                  <p:embed/>
                </p:oleObj>
              </mc:Choice>
              <mc:Fallback>
                <p:oleObj name="Equation" r:id="rId4" imgW="1562100" imgH="279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506538"/>
                        <a:ext cx="312578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11">
            <a:extLst>
              <a:ext uri="{FF2B5EF4-FFF2-40B4-BE49-F238E27FC236}">
                <a16:creationId xmlns:a16="http://schemas.microsoft.com/office/drawing/2014/main" id="{D856F805-5B55-EF2E-1158-FF7DBF55F1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850" y="2924175"/>
          <a:ext cx="73406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70300" imgH="838200" progId="Equation.3">
                  <p:embed/>
                </p:oleObj>
              </mc:Choice>
              <mc:Fallback>
                <p:oleObj name="Equation" r:id="rId6" imgW="3670300" imgH="838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50" y="2924175"/>
                        <a:ext cx="73406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12">
            <a:extLst>
              <a:ext uri="{FF2B5EF4-FFF2-40B4-BE49-F238E27FC236}">
                <a16:creationId xmlns:a16="http://schemas.microsoft.com/office/drawing/2014/main" id="{4F7180F7-AB6D-991E-7F96-9649037653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205038"/>
          <a:ext cx="1574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400" imgH="419100" progId="Equation.3">
                  <p:embed/>
                </p:oleObj>
              </mc:Choice>
              <mc:Fallback>
                <p:oleObj name="Equation" r:id="rId8" imgW="787400" imgH="4191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205038"/>
                        <a:ext cx="15748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13">
            <a:extLst>
              <a:ext uri="{FF2B5EF4-FFF2-40B4-BE49-F238E27FC236}">
                <a16:creationId xmlns:a16="http://schemas.microsoft.com/office/drawing/2014/main" id="{EA9A8D71-FA8B-5BFB-67FE-6CDF10F8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420938"/>
            <a:ext cx="1422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Transport~0</a:t>
            </a:r>
          </a:p>
        </p:txBody>
      </p:sp>
      <p:sp>
        <p:nvSpPr>
          <p:cNvPr id="13320" name="Text Box 14">
            <a:extLst>
              <a:ext uri="{FF2B5EF4-FFF2-40B4-BE49-F238E27FC236}">
                <a16:creationId xmlns:a16="http://schemas.microsoft.com/office/drawing/2014/main" id="{67AFD596-1992-B638-C541-B4B33B8A8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41438"/>
            <a:ext cx="107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Assume:</a:t>
            </a:r>
          </a:p>
        </p:txBody>
      </p:sp>
      <p:sp>
        <p:nvSpPr>
          <p:cNvPr id="3082" name="Text Box 15">
            <a:extLst>
              <a:ext uri="{FF2B5EF4-FFF2-40B4-BE49-F238E27FC236}">
                <a16:creationId xmlns:a16="http://schemas.microsoft.com/office/drawing/2014/main" id="{4AE98130-D70F-DEC4-E166-D0B1F4F8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2131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So:</a:t>
            </a:r>
          </a:p>
        </p:txBody>
      </p:sp>
      <p:sp>
        <p:nvSpPr>
          <p:cNvPr id="3083" name="Text Box 16">
            <a:extLst>
              <a:ext uri="{FF2B5EF4-FFF2-40B4-BE49-F238E27FC236}">
                <a16:creationId xmlns:a16="http://schemas.microsoft.com/office/drawing/2014/main" id="{97E7EF89-7EB9-4DD9-69A5-1C0EF3176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437063"/>
            <a:ext cx="290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‘Equilibrium’ TKE given by:</a:t>
            </a:r>
          </a:p>
        </p:txBody>
      </p:sp>
      <p:graphicFrame>
        <p:nvGraphicFramePr>
          <p:cNvPr id="3078" name="Object 17">
            <a:extLst>
              <a:ext uri="{FF2B5EF4-FFF2-40B4-BE49-F238E27FC236}">
                <a16:creationId xmlns:a16="http://schemas.microsoft.com/office/drawing/2014/main" id="{0CCDA4C2-F420-5E00-6567-206403976F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4581525"/>
          <a:ext cx="6375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87700" imgH="571500" progId="Equation.3">
                  <p:embed/>
                </p:oleObj>
              </mc:Choice>
              <mc:Fallback>
                <p:oleObj name="Equation" r:id="rId10" imgW="3187700" imgH="5715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581525"/>
                        <a:ext cx="6375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Text Box 18">
            <a:extLst>
              <a:ext uri="{FF2B5EF4-FFF2-40B4-BE49-F238E27FC236}">
                <a16:creationId xmlns:a16="http://schemas.microsoft.com/office/drawing/2014/main" id="{223C67CC-50A3-BFD5-BAC6-DE1C2EED8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092825"/>
            <a:ext cx="4727575" cy="4572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1" hangingPunct="1">
              <a:defRPr/>
            </a:pPr>
            <a:r>
              <a:rPr lang="en-GB" dirty="0"/>
              <a:t>No turbulence if sufficiently stable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3083" grpId="0"/>
      <p:bldP spid="308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2956</Words>
  <Application>Microsoft Office PowerPoint</Application>
  <PresentationFormat>On-screen Show (4:3)</PresentationFormat>
  <Paragraphs>520</Paragraphs>
  <Slides>65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ＭＳ Ｐゴシック</vt:lpstr>
      <vt:lpstr>Times New Roman</vt:lpstr>
      <vt:lpstr>Times</vt:lpstr>
      <vt:lpstr>Symbol</vt:lpstr>
      <vt:lpstr>Wingdings</vt:lpstr>
      <vt:lpstr>DejaVu Sans</vt:lpstr>
      <vt:lpstr>Office Theme</vt:lpstr>
      <vt:lpstr>Microsoft Equation 3.0</vt:lpstr>
      <vt:lpstr>PowerPoint Presentation</vt:lpstr>
      <vt:lpstr>Peter Clark - Background</vt:lpstr>
      <vt:lpstr>Outline</vt:lpstr>
      <vt:lpstr>COLPEX  Cold Air Pooling Experiment</vt:lpstr>
      <vt:lpstr>Terrain</vt:lpstr>
      <vt:lpstr>Acknowledgements</vt:lpstr>
      <vt:lpstr>PowerPoint Presentation</vt:lpstr>
      <vt:lpstr>Horizontally-Homogeneous (1D) steady state TKE budget</vt:lpstr>
      <vt:lpstr>Eddy Diffusivity and Mixing Length Theory (Prandtl)</vt:lpstr>
      <vt:lpstr> Surface Energy Budgets</vt:lpstr>
      <vt:lpstr>Surface-layer similarity  (Monin-Obukhov)</vt:lpstr>
      <vt:lpstr>Eddy Diffusivity and Mixing Length Theory</vt:lpstr>
      <vt:lpstr>Stable Boundary Layer Parametrization in  Real Climate and NWP models</vt:lpstr>
      <vt:lpstr> ‘Real’ Stable Boundary Layers</vt:lpstr>
      <vt:lpstr>Cold Pools</vt:lpstr>
      <vt:lpstr>Instrumentation</vt:lpstr>
      <vt:lpstr>PowerPoint Presentation</vt:lpstr>
      <vt:lpstr>Main mast sites</vt:lpstr>
      <vt:lpstr>Intensive Observation Periods (IOPs)</vt:lpstr>
      <vt:lpstr>Snow and fog, January 2010</vt:lpstr>
      <vt:lpstr>PowerPoint Presentation</vt:lpstr>
      <vt:lpstr>Numerical modelling strategy</vt:lpstr>
      <vt:lpstr>IOP Case study Key Questions</vt:lpstr>
      <vt:lpstr>Model Configuration</vt:lpstr>
      <vt:lpstr>COLPEX_100 Run Configuration</vt:lpstr>
      <vt:lpstr>COLPEX_100 Orography</vt:lpstr>
      <vt:lpstr>Vertical grid and timestep</vt:lpstr>
      <vt:lpstr>9th September 2009 IOP</vt:lpstr>
      <vt:lpstr>20090909-10</vt:lpstr>
      <vt:lpstr>20090909-10 </vt:lpstr>
      <vt:lpstr>Potential temperature at 2m</vt:lpstr>
      <vt:lpstr>Potential temperature at 2m</vt:lpstr>
      <vt:lpstr>Potential temperature at 2m</vt:lpstr>
      <vt:lpstr>PowerPoint Presentation</vt:lpstr>
      <vt:lpstr>PowerPoint Presentation</vt:lpstr>
      <vt:lpstr>Model screen temperature: D=100m L140 vs D=1.5km L70</vt:lpstr>
      <vt:lpstr>PowerPoint Presentation</vt:lpstr>
      <vt:lpstr>Cold pool strength</vt:lpstr>
      <vt:lpstr>Heat budget</vt:lpstr>
      <vt:lpstr>PowerPoint Presentation</vt:lpstr>
      <vt:lpstr>Conclusions</vt:lpstr>
      <vt:lpstr>Conclusions (contd)</vt:lpstr>
      <vt:lpstr>Next?</vt:lpstr>
      <vt:lpstr>PowerPoint Presentation</vt:lpstr>
      <vt:lpstr>COLPEX: Example case study 14-15 October 2009</vt:lpstr>
      <vt:lpstr>Thank you for listening</vt:lpstr>
      <vt:lpstr>Very Stable Valley Flows: COLPEX</vt:lpstr>
      <vt:lpstr>Very Stable Valley Flows: COLPEX</vt:lpstr>
      <vt:lpstr>100 m resolution orography dataset 50 m resolution land-use dataset</vt:lpstr>
      <vt:lpstr>Preliminary Results</vt:lpstr>
      <vt:lpstr>IOP model output</vt:lpstr>
      <vt:lpstr>Observed and simulated cold pool,   09-10 September 2009</vt:lpstr>
      <vt:lpstr>Current status and future plans</vt:lpstr>
      <vt:lpstr>Synoptic influences - background</vt:lpstr>
      <vt:lpstr>Summary</vt:lpstr>
      <vt:lpstr>Parameters</vt:lpstr>
      <vt:lpstr>Cold pool intensity, DT vs. U, Flw</vt:lpstr>
      <vt:lpstr>Decoupling - Duffryn</vt:lpstr>
      <vt:lpstr>Decoupling - Duffryn</vt:lpstr>
      <vt:lpstr>Decoupling – valley depth </vt:lpstr>
      <vt:lpstr>Initial MetUM setup:  COLPEX_100</vt:lpstr>
      <vt:lpstr>COLPEX_100 Land Use </vt:lpstr>
      <vt:lpstr>Run configuration</vt:lpstr>
      <vt:lpstr>Example case study 14-15 October 2009</vt:lpstr>
      <vt:lpstr>Comparison with 1.5 km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Clark</dc:creator>
  <cp:lastModifiedBy>Peter Clark</cp:lastModifiedBy>
  <cp:revision>497</cp:revision>
  <cp:lastPrinted>1601-01-01T00:00:00Z</cp:lastPrinted>
  <dcterms:created xsi:type="dcterms:W3CDTF">2007-02-08T12:42:00Z</dcterms:created>
  <dcterms:modified xsi:type="dcterms:W3CDTF">2024-04-06T17:10:55Z</dcterms:modified>
</cp:coreProperties>
</file>