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9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0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1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2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3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4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5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6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7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18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19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0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1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22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23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24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17" r:id="rId2"/>
    <p:sldMasterId id="2147483738" r:id="rId3"/>
    <p:sldMasterId id="2147483807" r:id="rId4"/>
    <p:sldMasterId id="2147483829" r:id="rId5"/>
    <p:sldMasterId id="2147483946" r:id="rId6"/>
    <p:sldMasterId id="2147484016" r:id="rId7"/>
    <p:sldMasterId id="2147484032" r:id="rId8"/>
    <p:sldMasterId id="2147484060" r:id="rId9"/>
    <p:sldMasterId id="2147484072" r:id="rId10"/>
    <p:sldMasterId id="2147484088" r:id="rId11"/>
    <p:sldMasterId id="2147484102" r:id="rId12"/>
    <p:sldMasterId id="2147484115" r:id="rId13"/>
    <p:sldMasterId id="2147484155" r:id="rId14"/>
    <p:sldMasterId id="2147484169" r:id="rId15"/>
    <p:sldMasterId id="2147484183" r:id="rId16"/>
    <p:sldMasterId id="2147484196" r:id="rId17"/>
    <p:sldMasterId id="2147484208" r:id="rId18"/>
    <p:sldMasterId id="2147484223" r:id="rId19"/>
    <p:sldMasterId id="2147484238" r:id="rId20"/>
    <p:sldMasterId id="2147484250" r:id="rId21"/>
    <p:sldMasterId id="2147484270" r:id="rId22"/>
    <p:sldMasterId id="2147484292" r:id="rId23"/>
    <p:sldMasterId id="2147484306" r:id="rId24"/>
    <p:sldMasterId id="2147484326" r:id="rId25"/>
  </p:sldMasterIdLst>
  <p:notesMasterIdLst>
    <p:notesMasterId r:id="rId67"/>
  </p:notesMasterIdLst>
  <p:handoutMasterIdLst>
    <p:handoutMasterId r:id="rId68"/>
  </p:handoutMasterIdLst>
  <p:sldIdLst>
    <p:sldId id="265" r:id="rId26"/>
    <p:sldId id="259" r:id="rId27"/>
    <p:sldId id="420" r:id="rId28"/>
    <p:sldId id="392" r:id="rId29"/>
    <p:sldId id="393" r:id="rId30"/>
    <p:sldId id="418" r:id="rId31"/>
    <p:sldId id="421" r:id="rId32"/>
    <p:sldId id="419" r:id="rId33"/>
    <p:sldId id="425" r:id="rId34"/>
    <p:sldId id="427" r:id="rId35"/>
    <p:sldId id="424" r:id="rId36"/>
    <p:sldId id="432" r:id="rId37"/>
    <p:sldId id="440" r:id="rId38"/>
    <p:sldId id="431" r:id="rId39"/>
    <p:sldId id="428" r:id="rId40"/>
    <p:sldId id="391" r:id="rId41"/>
    <p:sldId id="386" r:id="rId42"/>
    <p:sldId id="387" r:id="rId43"/>
    <p:sldId id="388" r:id="rId44"/>
    <p:sldId id="422" r:id="rId45"/>
    <p:sldId id="434" r:id="rId46"/>
    <p:sldId id="403" r:id="rId47"/>
    <p:sldId id="443" r:id="rId48"/>
    <p:sldId id="405" r:id="rId49"/>
    <p:sldId id="408" r:id="rId50"/>
    <p:sldId id="409" r:id="rId51"/>
    <p:sldId id="410" r:id="rId52"/>
    <p:sldId id="411" r:id="rId53"/>
    <p:sldId id="412" r:id="rId54"/>
    <p:sldId id="417" r:id="rId55"/>
    <p:sldId id="399" r:id="rId56"/>
    <p:sldId id="437" r:id="rId57"/>
    <p:sldId id="439" r:id="rId58"/>
    <p:sldId id="433" r:id="rId59"/>
    <p:sldId id="378" r:id="rId60"/>
    <p:sldId id="438" r:id="rId61"/>
    <p:sldId id="435" r:id="rId62"/>
    <p:sldId id="395" r:id="rId63"/>
    <p:sldId id="396" r:id="rId64"/>
    <p:sldId id="397" r:id="rId65"/>
    <p:sldId id="416" r:id="rId66"/>
  </p:sldIdLst>
  <p:sldSz cx="9144000" cy="6858000" type="screen4x3"/>
  <p:notesSz cx="6718300" cy="9867900"/>
  <p:embeddedFontLst>
    <p:embeddedFont>
      <p:font typeface="ＭＳ Ｐゴシック" panose="020B0600070205080204" pitchFamily="34" charset="-128"/>
      <p:regular r:id="rId69"/>
    </p:embeddedFont>
    <p:embeddedFont>
      <p:font typeface="Effra" panose="020B0604020202020204" charset="0"/>
      <p:regular r:id="rId70"/>
      <p:bold r:id="rId71"/>
      <p:italic r:id="rId72"/>
      <p:boldItalic r:id="rId73"/>
    </p:embeddedFont>
    <p:embeddedFont>
      <p:font typeface="Effra Heavy" panose="020B0604020202020204" charset="0"/>
      <p:bold r:id="rId74"/>
      <p:boldItalic r:id="rId75"/>
    </p:embeddedFont>
    <p:embeddedFont>
      <p:font typeface="AngsanaUPC" panose="02020603050405020304" pitchFamily="18" charset="-34"/>
      <p:regular r:id="rId76"/>
      <p:bold r:id="rId77"/>
      <p:italic r:id="rId78"/>
      <p:boldItalic r:id="rId79"/>
    </p:embeddedFont>
    <p:embeddedFont>
      <p:font typeface="Effra Light" panose="020B0604020202020204" charset="0"/>
      <p:regular r:id="rId80"/>
      <p:italic r:id="rId81"/>
    </p:embeddedFont>
    <p:embeddedFont>
      <p:font typeface="Gill Sans MT" panose="020B0502020104020203" pitchFamily="34" charset="0"/>
      <p:regular r:id="rId82"/>
      <p:bold r:id="rId83"/>
      <p:italic r:id="rId84"/>
      <p:boldItalic r:id="rId85"/>
    </p:embeddedFont>
    <p:embeddedFont>
      <p:font typeface="Effra Bold" panose="020B0604020202020204" charset="0"/>
      <p:bold r:id="rId86"/>
    </p:embeddedFont>
    <p:embeddedFont>
      <p:font typeface="Verdana" panose="020B0604030504040204" pitchFamily="34" charset="0"/>
      <p:regular r:id="rId87"/>
      <p:bold r:id="rId88"/>
      <p:italic r:id="rId89"/>
      <p:boldItalic r:id="rId90"/>
    </p:embeddedFont>
    <p:embeddedFont>
      <p:font typeface="Cambria Math" panose="02040503050406030204" pitchFamily="18" charset="0"/>
      <p:regular r:id="rId91"/>
    </p:embeddedFon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Arial Rounded MT Bold" panose="020F0704030504030204" pitchFamily="34" charset="0"/>
      <p:regular r:id="rId96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6203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2411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68618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4823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1031" algn="l" defTabSz="912411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37234" algn="l" defTabSz="912411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193433" algn="l" defTabSz="912411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49644" algn="l" defTabSz="912411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F0071"/>
    <a:srgbClr val="000000"/>
    <a:srgbClr val="FDFDFD"/>
    <a:srgbClr val="FFFF99"/>
    <a:srgbClr val="D799A1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5990" autoAdjust="0"/>
  </p:normalViewPr>
  <p:slideViewPr>
    <p:cSldViewPr showGuides="1">
      <p:cViewPr varScale="1">
        <p:scale>
          <a:sx n="71" d="100"/>
          <a:sy n="71" d="100"/>
        </p:scale>
        <p:origin x="-13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slide" Target="slides/slide38.xml"/><Relationship Id="rId68" Type="http://schemas.openxmlformats.org/officeDocument/2006/relationships/handoutMaster" Target="handoutMasters/handoutMaster1.xml"/><Relationship Id="rId76" Type="http://schemas.openxmlformats.org/officeDocument/2006/relationships/font" Target="fonts/font8.fntdata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.fntdata"/><Relationship Id="rId92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slide" Target="slides/slide41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6.xml"/><Relationship Id="rId82" Type="http://schemas.openxmlformats.org/officeDocument/2006/relationships/font" Target="fonts/font14.fntdata"/><Relationship Id="rId90" Type="http://schemas.openxmlformats.org/officeDocument/2006/relationships/font" Target="fonts/font22.fntdata"/><Relationship Id="rId95" Type="http://schemas.openxmlformats.org/officeDocument/2006/relationships/font" Target="fonts/font27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93" Type="http://schemas.openxmlformats.org/officeDocument/2006/relationships/font" Target="fonts/font25.fntdata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font" Target="fonts/font23.fntdata"/><Relationship Id="rId96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94" Type="http://schemas.openxmlformats.org/officeDocument/2006/relationships/font" Target="fonts/font26.fntdata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620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241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68618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482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1031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234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433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644" algn="l" defTabSz="9124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2175" y="739775"/>
            <a:ext cx="4933950" cy="3700463"/>
          </a:xfrm>
          <a:ln/>
        </p:spPr>
      </p:sp>
      <p:sp>
        <p:nvSpPr>
          <p:cNvPr id="449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9540" name="Slide Number Placeholder 3"/>
          <p:cNvSpPr txBox="1">
            <a:spLocks noGrp="1"/>
          </p:cNvSpPr>
          <p:nvPr/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algn="r" eaLnBrk="1" hangingPunct="1"/>
            <a:fld id="{EAE67A51-4E1D-43D5-83E1-45AE08793D35}" type="slidenum">
              <a:rPr lang="en-GB" altLang="en-US" sz="1200" baseline="0" smtClean="0">
                <a:solidFill>
                  <a:prstClr val="black"/>
                </a:solidFill>
                <a:latin typeface="Arial" charset="0"/>
                <a:cs typeface="Arial" charset="0"/>
              </a:rPr>
              <a:pPr algn="r" eaLnBrk="1" hangingPunct="1"/>
              <a:t>3</a:t>
            </a:fld>
            <a:endParaRPr lang="en-GB" altLang="en-US" sz="1200" baseline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fld id="{8E5A6DBF-81E4-4C9F-BE19-B524DD149E00}" type="slidenum">
              <a:rPr lang="en-GB" smtClean="0">
                <a:solidFill>
                  <a:prstClr val="white"/>
                </a:solidFill>
                <a:latin typeface="Times New Roman" pitchFamily="18" charset="0"/>
              </a:rPr>
              <a:pPr>
                <a:buFont typeface="Wingdings" pitchFamily="2" charset="2"/>
                <a:buNone/>
              </a:pPr>
              <a:t>29</a:t>
            </a:fld>
            <a:endParaRPr lang="en-GB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50888"/>
            <a:ext cx="4930775" cy="36972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48" y="4687070"/>
            <a:ext cx="5373794" cy="4439456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13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32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36709" indent="-283350" defTabSz="930332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33399" indent="-226680" defTabSz="930332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586758" indent="-226680" defTabSz="930332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40118" indent="-226680" defTabSz="930332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493477" indent="-226680" defTabSz="93033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46837" indent="-226680" defTabSz="93033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00196" indent="-226680" defTabSz="93033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53556" indent="-226680" defTabSz="93033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Pct val="45000"/>
              <a:buFont typeface="StarSymbol"/>
              <a:buNone/>
            </a:pPr>
            <a:fld id="{6013357F-30F9-46A8-850E-54F66DA5B2FA}" type="slidenum">
              <a:rPr lang="en-GB" altLang="en-US">
                <a:cs typeface="Times New Roman" pitchFamily="18" charset="0"/>
              </a:rPr>
              <a:pPr eaLnBrk="1" hangingPunct="1">
                <a:spcBef>
                  <a:spcPct val="0"/>
                </a:spcBef>
                <a:buSzPct val="45000"/>
                <a:buFont typeface="StarSymbol"/>
                <a:buNone/>
              </a:pPr>
              <a:t>31</a:t>
            </a:fld>
            <a:endParaRPr lang="en-GB" altLang="en-US">
              <a:cs typeface="Times New Roman" pitchFamily="18" charset="0"/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6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164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37613099" indent="-37159739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27102" indent="-223531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580462" indent="-223531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30673" indent="-223531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484032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37392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390751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44111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Pct val="45000"/>
              <a:buFont typeface="StarSymbol"/>
              <a:buNone/>
            </a:pPr>
            <a:fld id="{62E6D59B-C0FD-477F-BE08-DFF916B5626F}" type="slidenum">
              <a:rPr lang="en-GB" altLang="en-US">
                <a:latin typeface="Arial" pitchFamily="34" charset="0"/>
                <a:ea typeface="ＭＳ Ｐゴシック" pitchFamily="34" charset="-128"/>
              </a:rPr>
              <a:pPr eaLnBrk="1" hangingPunct="1">
                <a:spcBef>
                  <a:spcPct val="0"/>
                </a:spcBef>
                <a:buSzPct val="45000"/>
                <a:buFont typeface="StarSymbol"/>
                <a:buNone/>
              </a:pPr>
              <a:t>38</a:t>
            </a:fld>
            <a:endParaRPr lang="en-GB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1744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37613099" indent="-37159739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27102" indent="-223531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580462" indent="-223531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30673" indent="-223531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484032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37392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390751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44111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Pct val="45000"/>
              <a:buFont typeface="StarSymbol"/>
              <a:buNone/>
            </a:pPr>
            <a:fld id="{B96714F5-53F2-4274-8BF1-5CDB2848B747}" type="slidenum">
              <a:rPr lang="en-GB" altLang="en-US">
                <a:latin typeface="Arial" pitchFamily="34" charset="0"/>
                <a:ea typeface="ＭＳ Ｐゴシック" pitchFamily="34" charset="-128"/>
              </a:rPr>
              <a:pPr eaLnBrk="1" hangingPunct="1">
                <a:spcBef>
                  <a:spcPct val="0"/>
                </a:spcBef>
                <a:buSzPct val="45000"/>
                <a:buFont typeface="StarSymbol"/>
                <a:buNone/>
              </a:pPr>
              <a:t>40</a:t>
            </a:fld>
            <a:endParaRPr lang="en-GB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09949" indent="-272331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092471" indent="-217235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530088" indent="-217235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1967706" indent="-217235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421066" indent="-217235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874425" indent="-217235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327785" indent="-217235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781144" indent="-217235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Pct val="45000"/>
              <a:buFont typeface="StarSymbol"/>
              <a:buNone/>
            </a:pPr>
            <a:fld id="{874B56EF-DF80-4FB7-9041-624269AFB7AE}" type="slidenum">
              <a:rPr lang="en-GB" altLang="en-US" sz="1300">
                <a:ea typeface="ＭＳ Ｐゴシック" pitchFamily="34" charset="-128"/>
              </a:rPr>
              <a:pPr eaLnBrk="1" hangingPunct="1">
                <a:spcBef>
                  <a:spcPct val="0"/>
                </a:spcBef>
                <a:buSzPct val="45000"/>
                <a:buFont typeface="StarSymbol"/>
                <a:buNone/>
              </a:pPr>
              <a:t>16</a:t>
            </a:fld>
            <a:endParaRPr lang="en-GB" altLang="en-US" sz="1300">
              <a:ea typeface="ＭＳ Ｐゴシック" pitchFamily="34" charset="-128"/>
            </a:endParaRPr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/>
              <a:t>NCEP Reanalysis Z500; Hadley Centre EWP: 1960/61-2013/14</a:t>
            </a:r>
          </a:p>
          <a:p>
            <a:pPr eaLnBrk="1" hangingPunct="1"/>
            <a:r>
              <a:rPr lang="en-GB" altLang="en-US" smtClean="0"/>
              <a:t>5-year seasonal composites computed at NOAA</a:t>
            </a:r>
            <a:r>
              <a:rPr lang="ja-JP" altLang="en-GB" smtClean="0"/>
              <a:t>’</a:t>
            </a:r>
            <a:r>
              <a:rPr lang="en-GB" altLang="en-US" smtClean="0"/>
              <a:t>s Climate Diagnostics Centre, using their website www.cdc.noaa.gov</a:t>
            </a:r>
          </a:p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6684A6-9AD2-4EB1-A239-5B125BC691B1}" type="slidenum">
              <a:rPr lang="fr-FR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50888"/>
            <a:ext cx="4933950" cy="3700462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7252"/>
            <a:ext cx="5374640" cy="44422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3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Rdg Vesta" charset="0"/>
              </a:rPr>
              <a:t>THORPEX Interactive Grand Global Ensemble) archive</a:t>
            </a:r>
          </a:p>
          <a:p>
            <a:r>
              <a:rPr lang="en-GB" altLang="en-US" smtClean="0">
                <a:latin typeface="Rdg Vesta" charset="0"/>
                <a:cs typeface="Arial" pitchFamily="34" charset="0"/>
              </a:rPr>
              <a:t>The TIGGE archive consists of global model ensemble forecast data from ten  NWP centres, starting from October 2006: see http://tigge.ecmwf.int/</a:t>
            </a:r>
          </a:p>
          <a:p>
            <a:endParaRPr lang="en-GB" altLang="en-US" smtClean="0">
              <a:latin typeface="Rdg Vesta" charset="0"/>
            </a:endParaRPr>
          </a:p>
        </p:txBody>
      </p:sp>
      <p:sp>
        <p:nvSpPr>
          <p:cNvPr id="32358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33561" indent="-280201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27102" indent="-223531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580462" indent="-223531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30673" indent="-223531" defTabSz="407709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484032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37392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390751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44111" indent="-223531" defTabSz="4077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58001" algn="l"/>
                <a:tab pos="1316002" algn="l"/>
                <a:tab pos="1974003" algn="l"/>
                <a:tab pos="263200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SzPct val="45000"/>
              <a:buFont typeface="StarSymbol"/>
              <a:buNone/>
            </a:pPr>
            <a:fld id="{EBA0F2A1-7F8F-45AE-AF8B-A8F9398CE3F7}" type="slidenum">
              <a:rPr lang="en-US" altLang="en-US" sz="1300"/>
              <a:pPr eaLnBrk="1">
                <a:spcBef>
                  <a:spcPct val="0"/>
                </a:spcBef>
                <a:buSzPct val="45000"/>
                <a:buFont typeface="StarSymbol"/>
                <a:buNone/>
              </a:pPr>
              <a:t>22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Rdg Vesta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3425" indent="-2794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5538" indent="-2222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9563" indent="-2222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30413" indent="-2222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87613" indent="-22225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4813" indent="-22225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02013" indent="-22225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59213" indent="-22225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fld id="{E3DE5A57-E512-4B1B-88C1-A057CF6AAE39}" type="slidenum">
              <a:rPr lang="en-US" altLang="en-US" sz="1300" smtClean="0">
                <a:solidFill>
                  <a:srgbClr val="000000"/>
                </a:solidFill>
              </a:rPr>
              <a:pPr eaLnBrk="1"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/>
                <a:buNone/>
              </a:pPr>
              <a:t>23</a:t>
            </a:fld>
            <a:endParaRPr lang="en-US" altLang="en-US" sz="13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fld id="{8E5A6DBF-81E4-4C9F-BE19-B524DD149E00}" type="slidenum">
              <a:rPr lang="en-GB" smtClean="0">
                <a:solidFill>
                  <a:prstClr val="white"/>
                </a:solidFill>
                <a:latin typeface="Times New Roman" pitchFamily="18" charset="0"/>
              </a:rPr>
              <a:pPr>
                <a:buFont typeface="Wingdings" pitchFamily="2" charset="2"/>
                <a:buNone/>
              </a:pPr>
              <a:t>25</a:t>
            </a:fld>
            <a:endParaRPr lang="en-GB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50888"/>
            <a:ext cx="4930775" cy="36972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48" y="4687070"/>
            <a:ext cx="5373794" cy="4439456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11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fld id="{8E5A6DBF-81E4-4C9F-BE19-B524DD149E00}" type="slidenum">
              <a:rPr lang="en-GB" smtClean="0">
                <a:solidFill>
                  <a:prstClr val="white"/>
                </a:solidFill>
                <a:latin typeface="Times New Roman" pitchFamily="18" charset="0"/>
              </a:rPr>
              <a:pPr>
                <a:buFont typeface="Wingdings" pitchFamily="2" charset="2"/>
                <a:buNone/>
              </a:pPr>
              <a:t>26</a:t>
            </a:fld>
            <a:endParaRPr lang="en-GB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50888"/>
            <a:ext cx="4930775" cy="36972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48" y="4687070"/>
            <a:ext cx="5373794" cy="4439456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2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fld id="{8E5A6DBF-81E4-4C9F-BE19-B524DD149E00}" type="slidenum">
              <a:rPr lang="en-GB" smtClean="0">
                <a:solidFill>
                  <a:prstClr val="white"/>
                </a:solidFill>
                <a:latin typeface="Times New Roman" pitchFamily="18" charset="0"/>
              </a:rPr>
              <a:pPr>
                <a:buFont typeface="Wingdings" pitchFamily="2" charset="2"/>
                <a:buNone/>
              </a:pPr>
              <a:t>27</a:t>
            </a:fld>
            <a:endParaRPr lang="en-GB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50888"/>
            <a:ext cx="4930775" cy="36972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48" y="4687070"/>
            <a:ext cx="5373794" cy="4439456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39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fld id="{8E5A6DBF-81E4-4C9F-BE19-B524DD149E00}" type="slidenum">
              <a:rPr lang="en-GB" smtClean="0">
                <a:solidFill>
                  <a:prstClr val="white"/>
                </a:solidFill>
                <a:latin typeface="Times New Roman" pitchFamily="18" charset="0"/>
              </a:rPr>
              <a:pPr>
                <a:buFont typeface="Wingdings" pitchFamily="2" charset="2"/>
                <a:buNone/>
              </a:pPr>
              <a:t>28</a:t>
            </a:fld>
            <a:endParaRPr lang="en-GB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50888"/>
            <a:ext cx="4930775" cy="36972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48" y="4687070"/>
            <a:ext cx="5373794" cy="4439456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7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.png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.png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3.png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4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4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accent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accent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232" tIns="45619" rIns="91232" bIns="45619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16328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 lIns="91232" tIns="45619" rIns="91232" bIns="45619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 lIns="91232" tIns="45619" rIns="91232" bIns="45619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56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152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232" tIns="45619" rIns="91232" bIns="45619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02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5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10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6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23715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4219438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790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205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214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bg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bg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365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accent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accent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29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458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847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111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388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110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 marL="179604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38826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898045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57262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16478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79604" marR="0" lvl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79604" marR="0" lvl="1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79604" marR="0" lvl="2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79604" marR="0" lvl="3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79604" marR="0" lvl="4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4166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923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446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415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232" tIns="45619" rIns="91232" bIns="45619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02426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 lIns="91232" tIns="45619" rIns="91232" bIns="45619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 lIns="91232" tIns="45619" rIns="91232" bIns="45619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049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32" tIns="45619" rIns="91232" bIns="45619" anchor="ctr"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5" name="Picture 39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1" y="438150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55896" y="6519865"/>
            <a:ext cx="43926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 baseline="0" smtClean="0">
                <a:solidFill>
                  <a:srgbClr val="BF0071"/>
                </a:solidFill>
              </a:rPr>
              <a:t>© University of Reading 2007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2725" y="6519863"/>
            <a:ext cx="3446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1400" b="1" baseline="0" smtClean="0">
                <a:solidFill>
                  <a:srgbClr val="BF0071"/>
                </a:solidFill>
              </a:rPr>
              <a:t>www.reading.ac.uk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146" y="21"/>
            <a:ext cx="2555875" cy="1196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32" tIns="45619" rIns="91232" bIns="45619" anchor="ctr"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  <a:cs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9" name="Picture 37" descr="mont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62071"/>
            <a:ext cx="36576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900113" y="333396"/>
            <a:ext cx="424815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32" tIns="45619" rIns="91232" bIns="45619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1300" b="1" baseline="0" smtClean="0">
                <a:solidFill>
                  <a:srgbClr val="000000"/>
                </a:solidFill>
                <a:cs typeface="Arial" charset="0"/>
              </a:rPr>
              <a:t>Wave-flow network, St Andrews, 17</a:t>
            </a:r>
            <a:r>
              <a:rPr lang="en-GB" altLang="en-US" sz="1300" b="1" baseline="30000" smtClean="0">
                <a:solidFill>
                  <a:srgbClr val="000000"/>
                </a:solidFill>
                <a:cs typeface="Arial" charset="0"/>
              </a:rPr>
              <a:t>th</a:t>
            </a:r>
            <a:r>
              <a:rPr lang="en-GB" altLang="en-US" sz="1300" b="1" baseline="0" smtClean="0">
                <a:solidFill>
                  <a:srgbClr val="000000"/>
                </a:solidFill>
                <a:cs typeface="Arial" charset="0"/>
              </a:rPr>
              <a:t> June 2010</a:t>
            </a:r>
          </a:p>
        </p:txBody>
      </p:sp>
      <p:pic>
        <p:nvPicPr>
          <p:cNvPr id="11" name="Picture 35" descr="Device-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1" y="438150"/>
            <a:ext cx="1184275" cy="387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400"/>
            </a:lvl1pPr>
          </a:lstStyle>
          <a:p>
            <a:r>
              <a:rPr lang="en-GB"/>
              <a:t>Extreme weather events: Explaining their origins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GB"/>
              <a:t>John Methven, Department of Meteorology</a:t>
            </a:r>
          </a:p>
        </p:txBody>
      </p:sp>
      <p:sp>
        <p:nvSpPr>
          <p:cNvPr id="12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5650" y="6519865"/>
            <a:ext cx="1773238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232" tIns="45619" rIns="91232" bIns="45619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rgbClr val="BF0071"/>
                </a:solidFill>
                <a:effectLst/>
                <a:latin typeface="Rdg Vesta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0798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1297FD3-88C2-494E-BEBA-058C9B3B43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745115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03" indent="0">
              <a:buNone/>
              <a:defRPr sz="1800"/>
            </a:lvl2pPr>
            <a:lvl3pPr marL="912411" indent="0">
              <a:buNone/>
              <a:defRPr sz="1600"/>
            </a:lvl3pPr>
            <a:lvl4pPr marL="1368618" indent="0">
              <a:buNone/>
              <a:defRPr sz="1400"/>
            </a:lvl4pPr>
            <a:lvl5pPr marL="1824823" indent="0">
              <a:buNone/>
              <a:defRPr sz="1400"/>
            </a:lvl5pPr>
            <a:lvl6pPr marL="2281031" indent="0">
              <a:buNone/>
              <a:defRPr sz="1400"/>
            </a:lvl6pPr>
            <a:lvl7pPr marL="2737234" indent="0">
              <a:buNone/>
              <a:defRPr sz="1400"/>
            </a:lvl7pPr>
            <a:lvl8pPr marL="3193433" indent="0">
              <a:buNone/>
              <a:defRPr sz="1400"/>
            </a:lvl8pPr>
            <a:lvl9pPr marL="364964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117B396-1E84-4727-96D8-612F142BFE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439413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9FEC22D-83F5-4046-9742-EBE3E29B0C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74782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3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18" indent="0">
              <a:buNone/>
              <a:defRPr sz="1600" b="1"/>
            </a:lvl4pPr>
            <a:lvl5pPr marL="1824823" indent="0">
              <a:buNone/>
              <a:defRPr sz="1600" b="1"/>
            </a:lvl5pPr>
            <a:lvl6pPr marL="2281031" indent="0">
              <a:buNone/>
              <a:defRPr sz="1600" b="1"/>
            </a:lvl6pPr>
            <a:lvl7pPr marL="2737234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3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18" indent="0">
              <a:buNone/>
              <a:defRPr sz="1600" b="1"/>
            </a:lvl4pPr>
            <a:lvl5pPr marL="1824823" indent="0">
              <a:buNone/>
              <a:defRPr sz="1600" b="1"/>
            </a:lvl5pPr>
            <a:lvl6pPr marL="2281031" indent="0">
              <a:buNone/>
              <a:defRPr sz="1600" b="1"/>
            </a:lvl6pPr>
            <a:lvl7pPr marL="2737234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13A67D1-9016-498D-BE30-013F6A33A8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997220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8F5E0AF-B04D-46DE-9875-9AFBAA49CF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321897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C400CC6-CE84-4F05-A6CC-2DF97AAE1A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96415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03" indent="0">
              <a:buNone/>
              <a:defRPr sz="1200"/>
            </a:lvl2pPr>
            <a:lvl3pPr marL="912411" indent="0">
              <a:buNone/>
              <a:defRPr sz="1000"/>
            </a:lvl3pPr>
            <a:lvl4pPr marL="1368618" indent="0">
              <a:buNone/>
              <a:defRPr sz="900"/>
            </a:lvl4pPr>
            <a:lvl5pPr marL="1824823" indent="0">
              <a:buNone/>
              <a:defRPr sz="900"/>
            </a:lvl5pPr>
            <a:lvl6pPr marL="2281031" indent="0">
              <a:buNone/>
              <a:defRPr sz="900"/>
            </a:lvl6pPr>
            <a:lvl7pPr marL="2737234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A4F1628-F9BC-4016-974B-3EA679B08B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736479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03" indent="0">
              <a:buNone/>
              <a:defRPr sz="2800"/>
            </a:lvl2pPr>
            <a:lvl3pPr marL="912411" indent="0">
              <a:buNone/>
              <a:defRPr sz="2400"/>
            </a:lvl3pPr>
            <a:lvl4pPr marL="1368618" indent="0">
              <a:buNone/>
              <a:defRPr sz="2000"/>
            </a:lvl4pPr>
            <a:lvl5pPr marL="1824823" indent="0">
              <a:buNone/>
              <a:defRPr sz="2000"/>
            </a:lvl5pPr>
            <a:lvl6pPr marL="2281031" indent="0">
              <a:buNone/>
              <a:defRPr sz="2000"/>
            </a:lvl6pPr>
            <a:lvl7pPr marL="2737234" indent="0">
              <a:buNone/>
              <a:defRPr sz="2000"/>
            </a:lvl7pPr>
            <a:lvl8pPr marL="3193433" indent="0">
              <a:buNone/>
              <a:defRPr sz="2000"/>
            </a:lvl8pPr>
            <a:lvl9pPr marL="3649644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03" indent="0">
              <a:buNone/>
              <a:defRPr sz="1200"/>
            </a:lvl2pPr>
            <a:lvl3pPr marL="912411" indent="0">
              <a:buNone/>
              <a:defRPr sz="1000"/>
            </a:lvl3pPr>
            <a:lvl4pPr marL="1368618" indent="0">
              <a:buNone/>
              <a:defRPr sz="900"/>
            </a:lvl4pPr>
            <a:lvl5pPr marL="1824823" indent="0">
              <a:buNone/>
              <a:defRPr sz="900"/>
            </a:lvl5pPr>
            <a:lvl6pPr marL="2281031" indent="0">
              <a:buNone/>
              <a:defRPr sz="900"/>
            </a:lvl6pPr>
            <a:lvl7pPr marL="2737234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67A50F-FD30-45AE-B765-20EB1FEB70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072966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8089350-1C25-4886-A5F8-DCABA27F29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189760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34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71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75032CE-6E15-4E0A-922A-408DB1F13A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413908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5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25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654E8AF-0198-47AE-8DF9-F64F7E10AA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729529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203" indent="0" algn="ctr">
              <a:buNone/>
              <a:defRPr/>
            </a:lvl2pPr>
            <a:lvl3pPr marL="912411" indent="0" algn="ctr">
              <a:buNone/>
              <a:defRPr/>
            </a:lvl3pPr>
            <a:lvl4pPr marL="1368618" indent="0" algn="ctr">
              <a:buNone/>
              <a:defRPr/>
            </a:lvl4pPr>
            <a:lvl5pPr marL="1824823" indent="0" algn="ctr">
              <a:buNone/>
              <a:defRPr/>
            </a:lvl5pPr>
            <a:lvl6pPr marL="2281031" indent="0" algn="ctr">
              <a:buNone/>
              <a:defRPr/>
            </a:lvl6pPr>
            <a:lvl7pPr marL="2737234" indent="0" algn="ctr">
              <a:buNone/>
              <a:defRPr/>
            </a:lvl7pPr>
            <a:lvl8pPr marL="3193433" indent="0" algn="ctr">
              <a:buNone/>
              <a:defRPr/>
            </a:lvl8pPr>
            <a:lvl9pPr marL="36496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A10F211-8242-4368-994F-AFF59D6BA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346404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E52A318-7B94-42D0-9DF9-B637AFDF71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060600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5650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5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55650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25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9B50227-5505-4E0A-828E-A946B112F3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407324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BA64675-0D13-40C7-889B-4F66D766A6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28750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03" indent="0">
              <a:buNone/>
              <a:defRPr sz="1800"/>
            </a:lvl2pPr>
            <a:lvl3pPr marL="912411" indent="0">
              <a:buNone/>
              <a:defRPr sz="1600"/>
            </a:lvl3pPr>
            <a:lvl4pPr marL="1368618" indent="0">
              <a:buNone/>
              <a:defRPr sz="1400"/>
            </a:lvl4pPr>
            <a:lvl5pPr marL="1824823" indent="0">
              <a:buNone/>
              <a:defRPr sz="1400"/>
            </a:lvl5pPr>
            <a:lvl6pPr marL="2281031" indent="0">
              <a:buNone/>
              <a:defRPr sz="1400"/>
            </a:lvl6pPr>
            <a:lvl7pPr marL="2737234" indent="0">
              <a:buNone/>
              <a:defRPr sz="1400"/>
            </a:lvl7pPr>
            <a:lvl8pPr marL="3193433" indent="0">
              <a:buNone/>
              <a:defRPr sz="1400"/>
            </a:lvl8pPr>
            <a:lvl9pPr marL="364964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72A08BE-1E00-40BB-AE8C-E7FA2180E3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6981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24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6BB5942-E5CE-400D-8E76-AC855338FE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349202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3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18" indent="0">
              <a:buNone/>
              <a:defRPr sz="1600" b="1"/>
            </a:lvl4pPr>
            <a:lvl5pPr marL="1824823" indent="0">
              <a:buNone/>
              <a:defRPr sz="1600" b="1"/>
            </a:lvl5pPr>
            <a:lvl6pPr marL="2281031" indent="0">
              <a:buNone/>
              <a:defRPr sz="1600" b="1"/>
            </a:lvl6pPr>
            <a:lvl7pPr marL="2737234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3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18" indent="0">
              <a:buNone/>
              <a:defRPr sz="1600" b="1"/>
            </a:lvl4pPr>
            <a:lvl5pPr marL="1824823" indent="0">
              <a:buNone/>
              <a:defRPr sz="1600" b="1"/>
            </a:lvl5pPr>
            <a:lvl6pPr marL="2281031" indent="0">
              <a:buNone/>
              <a:defRPr sz="1600" b="1"/>
            </a:lvl6pPr>
            <a:lvl7pPr marL="2737234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F14910F-814E-453B-81AE-A1471131D0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912286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99102DB-7A84-4070-9C16-90179ACB62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310108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1E916C3-CCA4-4D86-9E8A-4CF985CAF4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189287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03" indent="0">
              <a:buNone/>
              <a:defRPr sz="1200"/>
            </a:lvl2pPr>
            <a:lvl3pPr marL="912411" indent="0">
              <a:buNone/>
              <a:defRPr sz="1000"/>
            </a:lvl3pPr>
            <a:lvl4pPr marL="1368618" indent="0">
              <a:buNone/>
              <a:defRPr sz="900"/>
            </a:lvl4pPr>
            <a:lvl5pPr marL="1824823" indent="0">
              <a:buNone/>
              <a:defRPr sz="900"/>
            </a:lvl5pPr>
            <a:lvl6pPr marL="2281031" indent="0">
              <a:buNone/>
              <a:defRPr sz="900"/>
            </a:lvl6pPr>
            <a:lvl7pPr marL="2737234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69B6C93-F2A2-479C-9145-429E91EBD0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292083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03" indent="0">
              <a:buNone/>
              <a:defRPr sz="2800"/>
            </a:lvl2pPr>
            <a:lvl3pPr marL="912411" indent="0">
              <a:buNone/>
              <a:defRPr sz="2400"/>
            </a:lvl3pPr>
            <a:lvl4pPr marL="1368618" indent="0">
              <a:buNone/>
              <a:defRPr sz="2000"/>
            </a:lvl4pPr>
            <a:lvl5pPr marL="1824823" indent="0">
              <a:buNone/>
              <a:defRPr sz="2000"/>
            </a:lvl5pPr>
            <a:lvl6pPr marL="2281031" indent="0">
              <a:buNone/>
              <a:defRPr sz="2000"/>
            </a:lvl6pPr>
            <a:lvl7pPr marL="2737234" indent="0">
              <a:buNone/>
              <a:defRPr sz="2000"/>
            </a:lvl7pPr>
            <a:lvl8pPr marL="3193433" indent="0">
              <a:buNone/>
              <a:defRPr sz="2000"/>
            </a:lvl8pPr>
            <a:lvl9pPr marL="3649644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03" indent="0">
              <a:buNone/>
              <a:defRPr sz="1200"/>
            </a:lvl2pPr>
            <a:lvl3pPr marL="912411" indent="0">
              <a:buNone/>
              <a:defRPr sz="1000"/>
            </a:lvl3pPr>
            <a:lvl4pPr marL="1368618" indent="0">
              <a:buNone/>
              <a:defRPr sz="900"/>
            </a:lvl4pPr>
            <a:lvl5pPr marL="1824823" indent="0">
              <a:buNone/>
              <a:defRPr sz="900"/>
            </a:lvl5pPr>
            <a:lvl6pPr marL="2281031" indent="0">
              <a:buNone/>
              <a:defRPr sz="900"/>
            </a:lvl6pPr>
            <a:lvl7pPr marL="2737234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27D163A-6233-4752-B7DA-43704214E3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16745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C5C40E0-26DA-41EE-AFB0-A3AC713A05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950653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34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71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5BD1F1E-9DCA-4968-A0E2-D2E39D78B8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466104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5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25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5939CBE-B30B-489E-933D-D1D72B4B8A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840667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00D9262-2671-40AD-B3F9-3E5E234B7F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08353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24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203" indent="0" algn="ctr">
              <a:buNone/>
              <a:defRPr/>
            </a:lvl2pPr>
            <a:lvl3pPr marL="912411" indent="0" algn="ctr">
              <a:buNone/>
              <a:defRPr/>
            </a:lvl3pPr>
            <a:lvl4pPr marL="1368618" indent="0" algn="ctr">
              <a:buNone/>
              <a:defRPr/>
            </a:lvl4pPr>
            <a:lvl5pPr marL="1824823" indent="0" algn="ctr">
              <a:buNone/>
              <a:defRPr/>
            </a:lvl5pPr>
            <a:lvl6pPr marL="2281031" indent="0" algn="ctr">
              <a:buNone/>
              <a:defRPr/>
            </a:lvl6pPr>
            <a:lvl7pPr marL="2737234" indent="0" algn="ctr">
              <a:buNone/>
              <a:defRPr/>
            </a:lvl7pPr>
            <a:lvl8pPr marL="3193433" indent="0" algn="ctr">
              <a:buNone/>
              <a:defRPr/>
            </a:lvl8pPr>
            <a:lvl9pPr marL="36496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E32B75C-D519-4678-9AB8-C0725CDF39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14261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731" indent="0" algn="ctr">
              <a:buNone/>
              <a:defRPr/>
            </a:lvl2pPr>
            <a:lvl3pPr marL="911466" indent="0" algn="ctr">
              <a:buNone/>
              <a:defRPr/>
            </a:lvl3pPr>
            <a:lvl4pPr marL="1367201" indent="0" algn="ctr">
              <a:buNone/>
              <a:defRPr/>
            </a:lvl4pPr>
            <a:lvl5pPr marL="1822932" indent="0" algn="ctr">
              <a:buNone/>
              <a:defRPr/>
            </a:lvl5pPr>
            <a:lvl6pPr marL="2278668" indent="0" algn="ctr">
              <a:buNone/>
              <a:defRPr/>
            </a:lvl6pPr>
            <a:lvl7pPr marL="2734399" indent="0" algn="ctr">
              <a:buNone/>
              <a:defRPr/>
            </a:lvl7pPr>
            <a:lvl8pPr marL="3190123" indent="0" algn="ctr">
              <a:buNone/>
              <a:defRPr/>
            </a:lvl8pPr>
            <a:lvl9pPr marL="36458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658">
              <a:defRPr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E51DE4B4-3551-40EF-B25D-E928193F29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0275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658">
              <a:defRPr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06DFAC26-7132-4166-81A8-579CF16A16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9499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731" indent="0">
              <a:buNone/>
              <a:defRPr sz="1800"/>
            </a:lvl2pPr>
            <a:lvl3pPr marL="911466" indent="0">
              <a:buNone/>
              <a:defRPr sz="1600"/>
            </a:lvl3pPr>
            <a:lvl4pPr marL="1367201" indent="0">
              <a:buNone/>
              <a:defRPr sz="1400"/>
            </a:lvl4pPr>
            <a:lvl5pPr marL="1822932" indent="0">
              <a:buNone/>
              <a:defRPr sz="1400"/>
            </a:lvl5pPr>
            <a:lvl6pPr marL="2278668" indent="0">
              <a:buNone/>
              <a:defRPr sz="1400"/>
            </a:lvl6pPr>
            <a:lvl7pPr marL="2734399" indent="0">
              <a:buNone/>
              <a:defRPr sz="1400"/>
            </a:lvl7pPr>
            <a:lvl8pPr marL="3190123" indent="0">
              <a:buNone/>
              <a:defRPr sz="1400"/>
            </a:lvl8pPr>
            <a:lvl9pPr marL="36458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658">
              <a:defRPr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073EBFEB-C6D1-408A-9E09-B9957DB46F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3395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658">
              <a:defRPr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A5E86548-1534-45D0-9E11-EC084D5397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5016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31" indent="0">
              <a:buNone/>
              <a:defRPr sz="2000" b="1"/>
            </a:lvl2pPr>
            <a:lvl3pPr marL="911466" indent="0">
              <a:buNone/>
              <a:defRPr sz="1800" b="1"/>
            </a:lvl3pPr>
            <a:lvl4pPr marL="1367201" indent="0">
              <a:buNone/>
              <a:defRPr sz="1600" b="1"/>
            </a:lvl4pPr>
            <a:lvl5pPr marL="1822932" indent="0">
              <a:buNone/>
              <a:defRPr sz="1600" b="1"/>
            </a:lvl5pPr>
            <a:lvl6pPr marL="2278668" indent="0">
              <a:buNone/>
              <a:defRPr sz="1600" b="1"/>
            </a:lvl6pPr>
            <a:lvl7pPr marL="2734399" indent="0">
              <a:buNone/>
              <a:defRPr sz="1600" b="1"/>
            </a:lvl7pPr>
            <a:lvl8pPr marL="3190123" indent="0">
              <a:buNone/>
              <a:defRPr sz="1600" b="1"/>
            </a:lvl8pPr>
            <a:lvl9pPr marL="36458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31" indent="0">
              <a:buNone/>
              <a:defRPr sz="2000" b="1"/>
            </a:lvl2pPr>
            <a:lvl3pPr marL="911466" indent="0">
              <a:buNone/>
              <a:defRPr sz="1800" b="1"/>
            </a:lvl3pPr>
            <a:lvl4pPr marL="1367201" indent="0">
              <a:buNone/>
              <a:defRPr sz="1600" b="1"/>
            </a:lvl4pPr>
            <a:lvl5pPr marL="1822932" indent="0">
              <a:buNone/>
              <a:defRPr sz="1600" b="1"/>
            </a:lvl5pPr>
            <a:lvl6pPr marL="2278668" indent="0">
              <a:buNone/>
              <a:defRPr sz="1600" b="1"/>
            </a:lvl6pPr>
            <a:lvl7pPr marL="2734399" indent="0">
              <a:buNone/>
              <a:defRPr sz="1600" b="1"/>
            </a:lvl7pPr>
            <a:lvl8pPr marL="3190123" indent="0">
              <a:buNone/>
              <a:defRPr sz="1600" b="1"/>
            </a:lvl8pPr>
            <a:lvl9pPr marL="36458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658">
              <a:defRPr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A0AE9F6F-3536-4B03-9D51-AD68C6E1FF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9097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658">
              <a:defRPr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0AC8C61D-C45A-400A-BBA9-AD58A0A650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195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658">
              <a:defRPr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85985196-F253-4F92-AA8D-4974671B4E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0929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731" indent="0">
              <a:buNone/>
              <a:defRPr sz="1200"/>
            </a:lvl2pPr>
            <a:lvl3pPr marL="911466" indent="0">
              <a:buNone/>
              <a:defRPr sz="1000"/>
            </a:lvl3pPr>
            <a:lvl4pPr marL="1367201" indent="0">
              <a:buNone/>
              <a:defRPr sz="900"/>
            </a:lvl4pPr>
            <a:lvl5pPr marL="1822932" indent="0">
              <a:buNone/>
              <a:defRPr sz="900"/>
            </a:lvl5pPr>
            <a:lvl6pPr marL="2278668" indent="0">
              <a:buNone/>
              <a:defRPr sz="900"/>
            </a:lvl6pPr>
            <a:lvl7pPr marL="2734399" indent="0">
              <a:buNone/>
              <a:defRPr sz="900"/>
            </a:lvl7pPr>
            <a:lvl8pPr marL="3190123" indent="0">
              <a:buNone/>
              <a:defRPr sz="900"/>
            </a:lvl8pPr>
            <a:lvl9pPr marL="36458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658">
              <a:defRPr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B46F6DFD-A2F4-419C-B9DD-06FF826B62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5224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731" indent="0">
              <a:buNone/>
              <a:defRPr sz="2800"/>
            </a:lvl2pPr>
            <a:lvl3pPr marL="911466" indent="0">
              <a:buNone/>
              <a:defRPr sz="2400"/>
            </a:lvl3pPr>
            <a:lvl4pPr marL="1367201" indent="0">
              <a:buNone/>
              <a:defRPr sz="2000"/>
            </a:lvl4pPr>
            <a:lvl5pPr marL="1822932" indent="0">
              <a:buNone/>
              <a:defRPr sz="2000"/>
            </a:lvl5pPr>
            <a:lvl6pPr marL="2278668" indent="0">
              <a:buNone/>
              <a:defRPr sz="2000"/>
            </a:lvl6pPr>
            <a:lvl7pPr marL="2734399" indent="0">
              <a:buNone/>
              <a:defRPr sz="2000"/>
            </a:lvl7pPr>
            <a:lvl8pPr marL="3190123" indent="0">
              <a:buNone/>
              <a:defRPr sz="2000"/>
            </a:lvl8pPr>
            <a:lvl9pPr marL="364586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731" indent="0">
              <a:buNone/>
              <a:defRPr sz="1200"/>
            </a:lvl2pPr>
            <a:lvl3pPr marL="911466" indent="0">
              <a:buNone/>
              <a:defRPr sz="1000"/>
            </a:lvl3pPr>
            <a:lvl4pPr marL="1367201" indent="0">
              <a:buNone/>
              <a:defRPr sz="900"/>
            </a:lvl4pPr>
            <a:lvl5pPr marL="1822932" indent="0">
              <a:buNone/>
              <a:defRPr sz="900"/>
            </a:lvl5pPr>
            <a:lvl6pPr marL="2278668" indent="0">
              <a:buNone/>
              <a:defRPr sz="900"/>
            </a:lvl6pPr>
            <a:lvl7pPr marL="2734399" indent="0">
              <a:buNone/>
              <a:defRPr sz="900"/>
            </a:lvl7pPr>
            <a:lvl8pPr marL="3190123" indent="0">
              <a:buNone/>
              <a:defRPr sz="900"/>
            </a:lvl8pPr>
            <a:lvl9pPr marL="36458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658">
              <a:defRPr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3349F0C7-02A4-4121-A3F9-AF7E6C1400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143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24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 marL="179604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38826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898045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57262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16478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79604" marR="0" lvl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79604" marR="0" lvl="1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79604" marR="0" lvl="2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79604" marR="0" lvl="3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79604" marR="0" lvl="4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658">
              <a:defRPr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0FB43E91-4267-458A-BDD9-DE12A254AE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982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658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658">
              <a:defRPr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1007698F-0B84-4A67-8633-47A424FB49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5483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8" rIns="91311" bIns="45658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8420">
              <a:defRPr/>
            </a:pPr>
            <a:endParaRPr lang="en-US" altLang="en-US" baseline="-25000" smtClean="0">
              <a:solidFill>
                <a:srgbClr val="000000"/>
              </a:solidFill>
              <a:latin typeface="Rdg Vesta" pitchFamily="2" charset="0"/>
              <a:cs typeface="Arial" pitchFamily="34" charset="0"/>
            </a:endParaRPr>
          </a:p>
        </p:txBody>
      </p:sp>
      <p:pic>
        <p:nvPicPr>
          <p:cNvPr id="5" name="Picture 39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40" y="437811"/>
            <a:ext cx="1183680" cy="3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56005" y="6519565"/>
            <a:ext cx="4392000" cy="47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8" rIns="91311" bIns="45658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828420">
              <a:defRPr/>
            </a:pPr>
            <a:r>
              <a:rPr lang="en-GB" altLang="en-US" sz="1400" smtClean="0">
                <a:solidFill>
                  <a:srgbClr val="BF0071"/>
                </a:solidFill>
                <a:latin typeface="Rdg Vesta" pitchFamily="2" charset="0"/>
                <a:cs typeface="Arial" pitchFamily="34" charset="0"/>
              </a:rPr>
              <a:t>© University of Reading 2013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3440" y="6519565"/>
            <a:ext cx="3445920" cy="3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8" rIns="91311" bIns="4565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828420">
              <a:spcBef>
                <a:spcPct val="50000"/>
              </a:spcBef>
              <a:defRPr/>
            </a:pPr>
            <a:r>
              <a:rPr lang="en-GB" altLang="en-US" sz="1400" b="1" smtClean="0">
                <a:solidFill>
                  <a:srgbClr val="BF0071"/>
                </a:solidFill>
                <a:latin typeface="Rdg Vesta" pitchFamily="2" charset="0"/>
                <a:cs typeface="Arial" pitchFamily="34" charset="0"/>
              </a:rPr>
              <a:t>www.reading.ac.uk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000" y="1"/>
            <a:ext cx="2556000" cy="11967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8" rIns="91311" bIns="45658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8420">
              <a:defRPr/>
            </a:pPr>
            <a:endParaRPr lang="en-US" altLang="en-US" baseline="-25000" smtClean="0">
              <a:solidFill>
                <a:srgbClr val="000000"/>
              </a:solidFill>
              <a:latin typeface="Rdg Vesta" pitchFamily="2" charset="0"/>
              <a:cs typeface="Arial" pitchFamily="34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900005" y="332675"/>
            <a:ext cx="3960000" cy="29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311" tIns="45658" rIns="91311" bIns="45658">
            <a:spAutoFit/>
          </a:bodyPr>
          <a:lstStyle>
            <a:lvl1pPr>
              <a:spcBef>
                <a:spcPct val="0"/>
              </a:spcBef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>
              <a:spcBef>
                <a:spcPct val="0"/>
              </a:spcBef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>
              <a:spcBef>
                <a:spcPct val="0"/>
              </a:spcBef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>
              <a:spcBef>
                <a:spcPct val="0"/>
              </a:spcBef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>
              <a:spcBef>
                <a:spcPct val="0"/>
              </a:spcBef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 defTabSz="828420">
              <a:spcBef>
                <a:spcPct val="50000"/>
              </a:spcBef>
              <a:defRPr/>
            </a:pPr>
            <a:r>
              <a:rPr lang="en-GB" altLang="en-US" sz="1300" b="1" baseline="0" dirty="0" smtClean="0">
                <a:solidFill>
                  <a:srgbClr val="000000"/>
                </a:solidFill>
                <a:cs typeface="Arial" pitchFamily="34" charset="0"/>
              </a:rPr>
              <a:t>Isaac Newton Institute, 2</a:t>
            </a:r>
            <a:r>
              <a:rPr lang="en-GB" altLang="en-US" sz="1300" b="1" baseline="30000" dirty="0" smtClean="0">
                <a:solidFill>
                  <a:srgbClr val="000000"/>
                </a:solidFill>
                <a:cs typeface="Arial" pitchFamily="34" charset="0"/>
              </a:rPr>
              <a:t>nd</a:t>
            </a:r>
            <a:r>
              <a:rPr lang="en-GB" altLang="en-US" sz="1300" b="1" baseline="0" dirty="0" smtClean="0">
                <a:solidFill>
                  <a:srgbClr val="000000"/>
                </a:solidFill>
                <a:cs typeface="Arial" pitchFamily="34" charset="0"/>
              </a:rPr>
              <a:t> December 2013</a:t>
            </a:r>
          </a:p>
        </p:txBody>
      </p:sp>
      <p:pic>
        <p:nvPicPr>
          <p:cNvPr id="10" name="Picture 35" descr="Device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5440" y="437811"/>
            <a:ext cx="118368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IAMET_LOGOfinal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80" y="1339353"/>
            <a:ext cx="1507680" cy="151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DSCF261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5" y="842491"/>
            <a:ext cx="2652480" cy="19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w10_crop_16UT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45" y="841048"/>
            <a:ext cx="1575360" cy="199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3160" algn="l"/>
              </a:tabLst>
              <a:defRPr sz="4400"/>
            </a:lvl1pPr>
          </a:lstStyle>
          <a:p>
            <a:endParaRPr lang="en-GB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GB"/>
              <a:t>John Methven, Department of Meteorology</a:t>
            </a: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6000" y="6519565"/>
            <a:ext cx="1772640" cy="47669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11" tIns="45658" rIns="91311" bIns="45658" numCol="1" anchor="t" anchorCtr="0" compatLnSpc="1">
            <a:prstTxWarp prst="textNoShape">
              <a:avLst/>
            </a:prstTxWarp>
          </a:bodyPr>
          <a:lstStyle>
            <a:lvl1pPr defTabSz="828420" eaLnBrk="1" hangingPunct="1">
              <a:lnSpc>
                <a:spcPct val="100000"/>
              </a:lnSpc>
              <a:spcBef>
                <a:spcPct val="0"/>
              </a:spcBef>
              <a:buClrTx/>
              <a:defRPr sz="1400" baseline="0">
                <a:solidFill>
                  <a:srgbClr val="BF0071"/>
                </a:solidFill>
                <a:latin typeface="Rdg Vesta" pitchFamily="2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737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1144253F-B0F6-411D-8D96-273E7655DD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292978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3" indent="0">
              <a:buNone/>
              <a:defRPr sz="1800"/>
            </a:lvl2pPr>
            <a:lvl3pPr marL="913169" indent="0">
              <a:buNone/>
              <a:defRPr sz="1600"/>
            </a:lvl3pPr>
            <a:lvl4pPr marL="1369754" indent="0">
              <a:buNone/>
              <a:defRPr sz="1400"/>
            </a:lvl4pPr>
            <a:lvl5pPr marL="1826337" indent="0">
              <a:buNone/>
              <a:defRPr sz="1400"/>
            </a:lvl5pPr>
            <a:lvl6pPr marL="2282922" indent="0">
              <a:buNone/>
              <a:defRPr sz="1400"/>
            </a:lvl6pPr>
            <a:lvl7pPr marL="2739506" indent="0">
              <a:buNone/>
              <a:defRPr sz="1400"/>
            </a:lvl7pPr>
            <a:lvl8pPr marL="3196084" indent="0">
              <a:buNone/>
              <a:defRPr sz="1400"/>
            </a:lvl8pPr>
            <a:lvl9pPr marL="365267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0B04445E-56FE-4294-9382-E6EF2EC5B2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113761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2FE7A228-F35F-47B7-95E3-488DCD3EDE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223277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169" indent="0">
              <a:buNone/>
              <a:defRPr sz="1800" b="1"/>
            </a:lvl3pPr>
            <a:lvl4pPr marL="1369754" indent="0">
              <a:buNone/>
              <a:defRPr sz="1600" b="1"/>
            </a:lvl4pPr>
            <a:lvl5pPr marL="1826337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506" indent="0">
              <a:buNone/>
              <a:defRPr sz="1600" b="1"/>
            </a:lvl7pPr>
            <a:lvl8pPr marL="3196084" indent="0">
              <a:buNone/>
              <a:defRPr sz="1600" b="1"/>
            </a:lvl8pPr>
            <a:lvl9pPr marL="36526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169" indent="0">
              <a:buNone/>
              <a:defRPr sz="1800" b="1"/>
            </a:lvl3pPr>
            <a:lvl4pPr marL="1369754" indent="0">
              <a:buNone/>
              <a:defRPr sz="1600" b="1"/>
            </a:lvl4pPr>
            <a:lvl5pPr marL="1826337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506" indent="0">
              <a:buNone/>
              <a:defRPr sz="1600" b="1"/>
            </a:lvl7pPr>
            <a:lvl8pPr marL="3196084" indent="0">
              <a:buNone/>
              <a:defRPr sz="1600" b="1"/>
            </a:lvl8pPr>
            <a:lvl9pPr marL="36526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0CC6171F-4CBC-425B-AD26-ED35806D49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509123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68E75DA7-7661-41DC-8356-476A2FEC89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668026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B9E44FED-7D81-4292-A88C-07DF4A60A3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043391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3" indent="0">
              <a:buNone/>
              <a:defRPr sz="1200"/>
            </a:lvl2pPr>
            <a:lvl3pPr marL="913169" indent="0">
              <a:buNone/>
              <a:defRPr sz="1000"/>
            </a:lvl3pPr>
            <a:lvl4pPr marL="1369754" indent="0">
              <a:buNone/>
              <a:defRPr sz="900"/>
            </a:lvl4pPr>
            <a:lvl5pPr marL="1826337" indent="0">
              <a:buNone/>
              <a:defRPr sz="900"/>
            </a:lvl5pPr>
            <a:lvl6pPr marL="2282922" indent="0">
              <a:buNone/>
              <a:defRPr sz="900"/>
            </a:lvl6pPr>
            <a:lvl7pPr marL="2739506" indent="0">
              <a:buNone/>
              <a:defRPr sz="900"/>
            </a:lvl7pPr>
            <a:lvl8pPr marL="3196084" indent="0">
              <a:buNone/>
              <a:defRPr sz="900"/>
            </a:lvl8pPr>
            <a:lvl9pPr marL="36526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343B989D-15D0-4F89-8E99-2CA035DE21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64010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24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3" indent="0">
              <a:buNone/>
              <a:defRPr sz="2800"/>
            </a:lvl2pPr>
            <a:lvl3pPr marL="913169" indent="0">
              <a:buNone/>
              <a:defRPr sz="2400"/>
            </a:lvl3pPr>
            <a:lvl4pPr marL="1369754" indent="0">
              <a:buNone/>
              <a:defRPr sz="2000"/>
            </a:lvl4pPr>
            <a:lvl5pPr marL="1826337" indent="0">
              <a:buNone/>
              <a:defRPr sz="2000"/>
            </a:lvl5pPr>
            <a:lvl6pPr marL="2282922" indent="0">
              <a:buNone/>
              <a:defRPr sz="2000"/>
            </a:lvl6pPr>
            <a:lvl7pPr marL="2739506" indent="0">
              <a:buNone/>
              <a:defRPr sz="2000"/>
            </a:lvl7pPr>
            <a:lvl8pPr marL="3196084" indent="0">
              <a:buNone/>
              <a:defRPr sz="2000"/>
            </a:lvl8pPr>
            <a:lvl9pPr marL="3652673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3" indent="0">
              <a:buNone/>
              <a:defRPr sz="1200"/>
            </a:lvl2pPr>
            <a:lvl3pPr marL="913169" indent="0">
              <a:buNone/>
              <a:defRPr sz="1000"/>
            </a:lvl3pPr>
            <a:lvl4pPr marL="1369754" indent="0">
              <a:buNone/>
              <a:defRPr sz="900"/>
            </a:lvl4pPr>
            <a:lvl5pPr marL="1826337" indent="0">
              <a:buNone/>
              <a:defRPr sz="900"/>
            </a:lvl5pPr>
            <a:lvl6pPr marL="2282922" indent="0">
              <a:buNone/>
              <a:defRPr sz="900"/>
            </a:lvl6pPr>
            <a:lvl7pPr marL="2739506" indent="0">
              <a:buNone/>
              <a:defRPr sz="900"/>
            </a:lvl7pPr>
            <a:lvl8pPr marL="3196084" indent="0">
              <a:buNone/>
              <a:defRPr sz="900"/>
            </a:lvl8pPr>
            <a:lvl9pPr marL="36526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4CEBDB45-FF1A-440D-BCB2-F0384238C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724767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065A4902-9142-4B03-857D-4AC01471B8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913998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26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63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10F49D04-D9B2-47A9-A870-D9D89494B0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15565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5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25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E41133D7-87CB-49CC-9897-0955573193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338008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EA85D7B4-1CC2-469E-AD18-D0681B6E2D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113284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18C459EC-5DAC-409D-88F7-9E239B7FF7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817522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04826">
              <a:defRPr>
                <a:cs typeface="+mn-cs"/>
              </a:defRPr>
            </a:lvl1pPr>
          </a:lstStyle>
          <a:p>
            <a:pPr>
              <a:defRPr/>
            </a:pPr>
            <a:fld id="{87060A90-0D14-4349-99FC-2260BFDEA1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760090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3564000" y="1700819"/>
            <a:ext cx="720000" cy="5760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88" tIns="45497" rIns="90988" bIns="45497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6102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4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88" tIns="45497" rIns="90988" bIns="45497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6102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6" name="Picture 39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40" y="437811"/>
            <a:ext cx="1183680" cy="3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3440" y="6519565"/>
            <a:ext cx="3445920" cy="3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88" tIns="45497" rIns="90988" bIns="454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algn="r" defTabSz="826102" eaLnBrk="1" hangingPunct="1">
              <a:spcBef>
                <a:spcPct val="50000"/>
              </a:spcBef>
              <a:defRPr/>
            </a:pPr>
            <a:r>
              <a:rPr lang="en-US" sz="1400" b="1" smtClean="0">
                <a:solidFill>
                  <a:srgbClr val="BF0071"/>
                </a:solidFill>
                <a:latin typeface="Arial" charset="0"/>
                <a:cs typeface="Arial" charset="0"/>
              </a:rPr>
              <a:t>www.met.reading.ac.uk/~sws98slg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000" y="1"/>
            <a:ext cx="2556000" cy="11967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88" tIns="45497" rIns="90988" bIns="45497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6102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9" name="Picture 49" descr="BAE146_phot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1" r="1765" b="20639"/>
          <a:stretch>
            <a:fillRect/>
          </a:stretch>
        </p:blipFill>
        <p:spPr bwMode="auto">
          <a:xfrm>
            <a:off x="3636000" y="2204884"/>
            <a:ext cx="1008000" cy="5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31172" r="15308" b="28587"/>
          <a:stretch>
            <a:fillRect/>
          </a:stretch>
        </p:blipFill>
        <p:spPr bwMode="auto">
          <a:xfrm>
            <a:off x="2484000" y="1700819"/>
            <a:ext cx="1008000" cy="98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3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1126198"/>
            <a:ext cx="1584000" cy="158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Device-whit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76640" y="590462"/>
            <a:ext cx="118512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19385" algn="l"/>
              </a:tabLst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6000" y="6519565"/>
            <a:ext cx="1772640" cy="47669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88" tIns="45497" rIns="90988" bIns="45497" numCol="1" anchor="t" anchorCtr="0" compatLnSpc="1">
            <a:prstTxWarp prst="textNoShape">
              <a:avLst/>
            </a:prstTxWarp>
          </a:bodyPr>
          <a:lstStyle>
            <a:lvl1pPr defTabSz="826102">
              <a:defRPr sz="1400">
                <a:solidFill>
                  <a:srgbClr val="BF007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14229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362" y="260648"/>
            <a:ext cx="6192838" cy="724942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0941476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022" indent="0">
              <a:buNone/>
              <a:defRPr sz="1800"/>
            </a:lvl2pPr>
            <a:lvl3pPr marL="910050" indent="0">
              <a:buNone/>
              <a:defRPr sz="1600"/>
            </a:lvl3pPr>
            <a:lvl4pPr marL="1365078" indent="0">
              <a:buNone/>
              <a:defRPr sz="1400"/>
            </a:lvl4pPr>
            <a:lvl5pPr marL="1820099" indent="0">
              <a:buNone/>
              <a:defRPr sz="1400"/>
            </a:lvl5pPr>
            <a:lvl6pPr marL="2275127" indent="0">
              <a:buNone/>
              <a:defRPr sz="1400"/>
            </a:lvl6pPr>
            <a:lvl7pPr marL="2730151" indent="0">
              <a:buNone/>
              <a:defRPr sz="1400"/>
            </a:lvl7pPr>
            <a:lvl8pPr marL="3185166" indent="0">
              <a:buNone/>
              <a:defRPr sz="1400"/>
            </a:lvl8pPr>
            <a:lvl9pPr marL="3640197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9434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24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0087811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22" indent="0">
              <a:buNone/>
              <a:defRPr sz="2000" b="1"/>
            </a:lvl2pPr>
            <a:lvl3pPr marL="910050" indent="0">
              <a:buNone/>
              <a:defRPr sz="1800" b="1"/>
            </a:lvl3pPr>
            <a:lvl4pPr marL="1365078" indent="0">
              <a:buNone/>
              <a:defRPr sz="1600" b="1"/>
            </a:lvl4pPr>
            <a:lvl5pPr marL="1820099" indent="0">
              <a:buNone/>
              <a:defRPr sz="1600" b="1"/>
            </a:lvl5pPr>
            <a:lvl6pPr marL="2275127" indent="0">
              <a:buNone/>
              <a:defRPr sz="1600" b="1"/>
            </a:lvl6pPr>
            <a:lvl7pPr marL="2730151" indent="0">
              <a:buNone/>
              <a:defRPr sz="1600" b="1"/>
            </a:lvl7pPr>
            <a:lvl8pPr marL="3185166" indent="0">
              <a:buNone/>
              <a:defRPr sz="1600" b="1"/>
            </a:lvl8pPr>
            <a:lvl9pPr marL="364019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22" indent="0">
              <a:buNone/>
              <a:defRPr sz="2000" b="1"/>
            </a:lvl2pPr>
            <a:lvl3pPr marL="910050" indent="0">
              <a:buNone/>
              <a:defRPr sz="1800" b="1"/>
            </a:lvl3pPr>
            <a:lvl4pPr marL="1365078" indent="0">
              <a:buNone/>
              <a:defRPr sz="1600" b="1"/>
            </a:lvl4pPr>
            <a:lvl5pPr marL="1820099" indent="0">
              <a:buNone/>
              <a:defRPr sz="1600" b="1"/>
            </a:lvl5pPr>
            <a:lvl6pPr marL="2275127" indent="0">
              <a:buNone/>
              <a:defRPr sz="1600" b="1"/>
            </a:lvl6pPr>
            <a:lvl7pPr marL="2730151" indent="0">
              <a:buNone/>
              <a:defRPr sz="1600" b="1"/>
            </a:lvl7pPr>
            <a:lvl8pPr marL="3185166" indent="0">
              <a:buNone/>
              <a:defRPr sz="1600" b="1"/>
            </a:lvl8pPr>
            <a:lvl9pPr marL="36401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17351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582985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862352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7309440" y="260668"/>
            <a:ext cx="1510560" cy="6480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988" tIns="45497" rIns="90988" bIns="45497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6102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1168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022" indent="0">
              <a:buNone/>
              <a:defRPr sz="1200"/>
            </a:lvl2pPr>
            <a:lvl3pPr marL="910050" indent="0">
              <a:buNone/>
              <a:defRPr sz="1000"/>
            </a:lvl3pPr>
            <a:lvl4pPr marL="1365078" indent="0">
              <a:buNone/>
              <a:defRPr sz="900"/>
            </a:lvl4pPr>
            <a:lvl5pPr marL="1820099" indent="0">
              <a:buNone/>
              <a:defRPr sz="900"/>
            </a:lvl5pPr>
            <a:lvl6pPr marL="2275127" indent="0">
              <a:buNone/>
              <a:defRPr sz="900"/>
            </a:lvl6pPr>
            <a:lvl7pPr marL="2730151" indent="0">
              <a:buNone/>
              <a:defRPr sz="900"/>
            </a:lvl7pPr>
            <a:lvl8pPr marL="3185166" indent="0">
              <a:buNone/>
              <a:defRPr sz="900"/>
            </a:lvl8pPr>
            <a:lvl9pPr marL="36401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2915662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022" indent="0">
              <a:buNone/>
              <a:defRPr sz="2800"/>
            </a:lvl2pPr>
            <a:lvl3pPr marL="910050" indent="0">
              <a:buNone/>
              <a:defRPr sz="2400"/>
            </a:lvl3pPr>
            <a:lvl4pPr marL="1365078" indent="0">
              <a:buNone/>
              <a:defRPr sz="2000"/>
            </a:lvl4pPr>
            <a:lvl5pPr marL="1820099" indent="0">
              <a:buNone/>
              <a:defRPr sz="2000"/>
            </a:lvl5pPr>
            <a:lvl6pPr marL="2275127" indent="0">
              <a:buNone/>
              <a:defRPr sz="2000"/>
            </a:lvl6pPr>
            <a:lvl7pPr marL="2730151" indent="0">
              <a:buNone/>
              <a:defRPr sz="2000"/>
            </a:lvl7pPr>
            <a:lvl8pPr marL="3185166" indent="0">
              <a:buNone/>
              <a:defRPr sz="2000"/>
            </a:lvl8pPr>
            <a:lvl9pPr marL="3640197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022" indent="0">
              <a:buNone/>
              <a:defRPr sz="1200"/>
            </a:lvl2pPr>
            <a:lvl3pPr marL="910050" indent="0">
              <a:buNone/>
              <a:defRPr sz="1000"/>
            </a:lvl3pPr>
            <a:lvl4pPr marL="1365078" indent="0">
              <a:buNone/>
              <a:defRPr sz="900"/>
            </a:lvl4pPr>
            <a:lvl5pPr marL="1820099" indent="0">
              <a:buNone/>
              <a:defRPr sz="900"/>
            </a:lvl5pPr>
            <a:lvl6pPr marL="2275127" indent="0">
              <a:buNone/>
              <a:defRPr sz="900"/>
            </a:lvl6pPr>
            <a:lvl7pPr marL="2730151" indent="0">
              <a:buNone/>
              <a:defRPr sz="900"/>
            </a:lvl7pPr>
            <a:lvl8pPr marL="3185166" indent="0">
              <a:buNone/>
              <a:defRPr sz="900"/>
            </a:lvl8pPr>
            <a:lvl9pPr marL="3640197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917902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748106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59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96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69499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5" y="158463"/>
            <a:ext cx="8228160" cy="3139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718720" y="6466279"/>
            <a:ext cx="1182240" cy="260668"/>
          </a:xfrm>
          <a:prstGeom prst="rect">
            <a:avLst/>
          </a:prstGeom>
        </p:spPr>
        <p:txBody>
          <a:bodyPr lIns="82544" tIns="41274" rIns="82544" bIns="41274"/>
          <a:lstStyle>
            <a:lvl1pPr defTabSz="826102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fld id="{83F20194-FA4E-49C6-B834-88B19B2A09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225600" y="6443237"/>
            <a:ext cx="2897280" cy="266428"/>
          </a:xfrm>
          <a:prstGeom prst="rect">
            <a:avLst/>
          </a:prstGeom>
        </p:spPr>
        <p:txBody>
          <a:bodyPr lIns="82544" tIns="41274" rIns="82544" bIns="41274"/>
          <a:lstStyle>
            <a:lvl1pPr defTabSz="826102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ertre</a:t>
            </a:r>
          </a:p>
        </p:txBody>
      </p:sp>
    </p:spTree>
    <p:extLst>
      <p:ext uri="{BB962C8B-B14F-4D97-AF65-F5344CB8AC3E}">
        <p14:creationId xmlns:p14="http://schemas.microsoft.com/office/powerpoint/2010/main" val="351883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24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872" indent="0" algn="ctr">
              <a:buNone/>
              <a:defRPr/>
            </a:lvl2pPr>
            <a:lvl3pPr marL="911749" indent="0" algn="ctr">
              <a:buNone/>
              <a:defRPr/>
            </a:lvl3pPr>
            <a:lvl4pPr marL="1367627" indent="0" algn="ctr">
              <a:buNone/>
              <a:defRPr/>
            </a:lvl4pPr>
            <a:lvl5pPr marL="1823499" indent="0" algn="ctr">
              <a:buNone/>
              <a:defRPr/>
            </a:lvl5pPr>
            <a:lvl6pPr marL="2279376" indent="0" algn="ctr">
              <a:buNone/>
              <a:defRPr/>
            </a:lvl6pPr>
            <a:lvl7pPr marL="2735248" indent="0" algn="ctr">
              <a:buNone/>
              <a:defRPr/>
            </a:lvl7pPr>
            <a:lvl8pPr marL="3191116" indent="0" algn="ctr">
              <a:buNone/>
              <a:defRPr/>
            </a:lvl8pPr>
            <a:lvl9pPr marL="3646996" indent="0" algn="ctr">
              <a:buNone/>
              <a:defRPr/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826">
              <a:defRPr smtClean="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3F12C693-32C5-4A84-8541-86CBDFBBD8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46467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826">
              <a:defRPr smtClean="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74E1E4CD-614A-43A3-A526-FABBBE219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87050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872" indent="0">
              <a:buNone/>
              <a:defRPr sz="1800"/>
            </a:lvl2pPr>
            <a:lvl3pPr marL="911749" indent="0">
              <a:buNone/>
              <a:defRPr sz="1600"/>
            </a:lvl3pPr>
            <a:lvl4pPr marL="1367627" indent="0">
              <a:buNone/>
              <a:defRPr sz="1400"/>
            </a:lvl4pPr>
            <a:lvl5pPr marL="1823499" indent="0">
              <a:buNone/>
              <a:defRPr sz="1400"/>
            </a:lvl5pPr>
            <a:lvl6pPr marL="2279376" indent="0">
              <a:buNone/>
              <a:defRPr sz="1400"/>
            </a:lvl6pPr>
            <a:lvl7pPr marL="2735248" indent="0">
              <a:buNone/>
              <a:defRPr sz="1400"/>
            </a:lvl7pPr>
            <a:lvl8pPr marL="3191116" indent="0">
              <a:buNone/>
              <a:defRPr sz="1400"/>
            </a:lvl8pPr>
            <a:lvl9pPr marL="3646996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826">
              <a:defRPr smtClean="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1246333D-40D2-46B9-873B-29E925468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2557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826">
              <a:defRPr smtClean="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9957F390-37D8-4A96-B21F-06D6287254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83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2" indent="0">
              <a:buNone/>
              <a:defRPr sz="2000" b="1"/>
            </a:lvl2pPr>
            <a:lvl3pPr marL="911749" indent="0">
              <a:buNone/>
              <a:defRPr sz="1800" b="1"/>
            </a:lvl3pPr>
            <a:lvl4pPr marL="1367627" indent="0">
              <a:buNone/>
              <a:defRPr sz="1600" b="1"/>
            </a:lvl4pPr>
            <a:lvl5pPr marL="1823499" indent="0">
              <a:buNone/>
              <a:defRPr sz="1600" b="1"/>
            </a:lvl5pPr>
            <a:lvl6pPr marL="2279376" indent="0">
              <a:buNone/>
              <a:defRPr sz="1600" b="1"/>
            </a:lvl6pPr>
            <a:lvl7pPr marL="2735248" indent="0">
              <a:buNone/>
              <a:defRPr sz="1600" b="1"/>
            </a:lvl7pPr>
            <a:lvl8pPr marL="3191116" indent="0">
              <a:buNone/>
              <a:defRPr sz="1600" b="1"/>
            </a:lvl8pPr>
            <a:lvl9pPr marL="3646996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2" indent="0">
              <a:buNone/>
              <a:defRPr sz="2000" b="1"/>
            </a:lvl2pPr>
            <a:lvl3pPr marL="911749" indent="0">
              <a:buNone/>
              <a:defRPr sz="1800" b="1"/>
            </a:lvl3pPr>
            <a:lvl4pPr marL="1367627" indent="0">
              <a:buNone/>
              <a:defRPr sz="1600" b="1"/>
            </a:lvl4pPr>
            <a:lvl5pPr marL="1823499" indent="0">
              <a:buNone/>
              <a:defRPr sz="1600" b="1"/>
            </a:lvl5pPr>
            <a:lvl6pPr marL="2279376" indent="0">
              <a:buNone/>
              <a:defRPr sz="1600" b="1"/>
            </a:lvl6pPr>
            <a:lvl7pPr marL="2735248" indent="0">
              <a:buNone/>
              <a:defRPr sz="1600" b="1"/>
            </a:lvl7pPr>
            <a:lvl8pPr marL="3191116" indent="0">
              <a:buNone/>
              <a:defRPr sz="1600" b="1"/>
            </a:lvl8pPr>
            <a:lvl9pPr marL="3646996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826">
              <a:defRPr smtClean="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CC6F67DA-B043-46F9-9ECA-1FC2C4A0D0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6870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826">
              <a:defRPr smtClean="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2BE3931C-B4E1-4C8F-ACF1-736CE63CE2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5620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826">
              <a:defRPr smtClean="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0D0BDD22-9CEC-4483-97D0-0EEA376CB5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883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72" indent="0">
              <a:buNone/>
              <a:defRPr sz="1200"/>
            </a:lvl2pPr>
            <a:lvl3pPr marL="911749" indent="0">
              <a:buNone/>
              <a:defRPr sz="1000"/>
            </a:lvl3pPr>
            <a:lvl4pPr marL="1367627" indent="0">
              <a:buNone/>
              <a:defRPr sz="900"/>
            </a:lvl4pPr>
            <a:lvl5pPr marL="1823499" indent="0">
              <a:buNone/>
              <a:defRPr sz="900"/>
            </a:lvl5pPr>
            <a:lvl6pPr marL="2279376" indent="0">
              <a:buNone/>
              <a:defRPr sz="900"/>
            </a:lvl6pPr>
            <a:lvl7pPr marL="2735248" indent="0">
              <a:buNone/>
              <a:defRPr sz="900"/>
            </a:lvl7pPr>
            <a:lvl8pPr marL="3191116" indent="0">
              <a:buNone/>
              <a:defRPr sz="900"/>
            </a:lvl8pPr>
            <a:lvl9pPr marL="3646996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826">
              <a:defRPr smtClean="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8DB4D73B-45DE-46B6-A0C9-66C70FB90E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70080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72" indent="0">
              <a:buNone/>
              <a:defRPr sz="2800"/>
            </a:lvl2pPr>
            <a:lvl3pPr marL="911749" indent="0">
              <a:buNone/>
              <a:defRPr sz="2400"/>
            </a:lvl3pPr>
            <a:lvl4pPr marL="1367627" indent="0">
              <a:buNone/>
              <a:defRPr sz="2000"/>
            </a:lvl4pPr>
            <a:lvl5pPr marL="1823499" indent="0">
              <a:buNone/>
              <a:defRPr sz="2000"/>
            </a:lvl5pPr>
            <a:lvl6pPr marL="2279376" indent="0">
              <a:buNone/>
              <a:defRPr sz="2000"/>
            </a:lvl6pPr>
            <a:lvl7pPr marL="2735248" indent="0">
              <a:buNone/>
              <a:defRPr sz="2000"/>
            </a:lvl7pPr>
            <a:lvl8pPr marL="3191116" indent="0">
              <a:buNone/>
              <a:defRPr sz="2000"/>
            </a:lvl8pPr>
            <a:lvl9pPr marL="364699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72" indent="0">
              <a:buNone/>
              <a:defRPr sz="1200"/>
            </a:lvl2pPr>
            <a:lvl3pPr marL="911749" indent="0">
              <a:buNone/>
              <a:defRPr sz="1000"/>
            </a:lvl3pPr>
            <a:lvl4pPr marL="1367627" indent="0">
              <a:buNone/>
              <a:defRPr sz="900"/>
            </a:lvl4pPr>
            <a:lvl5pPr marL="1823499" indent="0">
              <a:buNone/>
              <a:defRPr sz="900"/>
            </a:lvl5pPr>
            <a:lvl6pPr marL="2279376" indent="0">
              <a:buNone/>
              <a:defRPr sz="900"/>
            </a:lvl6pPr>
            <a:lvl7pPr marL="2735248" indent="0">
              <a:buNone/>
              <a:defRPr sz="900"/>
            </a:lvl7pPr>
            <a:lvl8pPr marL="3191116" indent="0">
              <a:buNone/>
              <a:defRPr sz="900"/>
            </a:lvl8pPr>
            <a:lvl9pPr marL="3646996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826">
              <a:defRPr smtClean="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FF26FEE3-8709-40B5-B963-95D28651F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57553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826">
              <a:defRPr smtClean="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D4ECE16F-C83D-4216-A41B-B3E848CD9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3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232" tIns="45619" rIns="91232" bIns="45619" rtlCol="0">
            <a:spAutoFit/>
          </a:bodyPr>
          <a:lstStyle/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9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66"/>
            <a:ext cx="2057400" cy="58515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04826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04826">
              <a:defRPr smtClean="0">
                <a:latin typeface="Arial Rounded MT Bold" pitchFamily="34" charset="0"/>
                <a:ea typeface="+mn-ea"/>
              </a:defRPr>
            </a:lvl1pPr>
          </a:lstStyle>
          <a:p>
            <a:pPr>
              <a:defRPr/>
            </a:pPr>
            <a:fld id="{97656A08-A842-43EE-95D7-DDA45FD3ED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68049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3174" y="2"/>
            <a:ext cx="8460828" cy="72000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2700" b="1"/>
            </a:lvl1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2779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08EAACB7-9EA7-4D22-B633-B2A087754AD8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218FDFBE-A852-4249-A817-EA9094EEA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518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659909AD-BDB4-4139-A9AD-F32AC07B31EA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F747AC12-FBE4-4B33-AC49-999070096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633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6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3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2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84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4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97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5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90350171-FFE3-4A52-94E1-BC4B5C99E6CC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5CBF3B5D-9B92-45D5-8F02-1A550DC8D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650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B093B0E6-3844-4EC6-BDEC-0E7B14D15D7F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26962897-6453-4E5E-BB89-CD7FC9AEA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7523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83" indent="0">
              <a:buNone/>
              <a:defRPr sz="2000" b="1"/>
            </a:lvl2pPr>
            <a:lvl3pPr marL="911372" indent="0">
              <a:buNone/>
              <a:defRPr sz="1800" b="1"/>
            </a:lvl3pPr>
            <a:lvl4pPr marL="1367060" indent="0">
              <a:buNone/>
              <a:defRPr sz="1600" b="1"/>
            </a:lvl4pPr>
            <a:lvl5pPr marL="1822743" indent="0">
              <a:buNone/>
              <a:defRPr sz="1600" b="1"/>
            </a:lvl5pPr>
            <a:lvl6pPr marL="2278432" indent="0">
              <a:buNone/>
              <a:defRPr sz="1600" b="1"/>
            </a:lvl6pPr>
            <a:lvl7pPr marL="2734116" indent="0">
              <a:buNone/>
              <a:defRPr sz="1600" b="1"/>
            </a:lvl7pPr>
            <a:lvl8pPr marL="3189793" indent="0">
              <a:buNone/>
              <a:defRPr sz="1600" b="1"/>
            </a:lvl8pPr>
            <a:lvl9pPr marL="364548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83" indent="0">
              <a:buNone/>
              <a:defRPr sz="2000" b="1"/>
            </a:lvl2pPr>
            <a:lvl3pPr marL="911372" indent="0">
              <a:buNone/>
              <a:defRPr sz="1800" b="1"/>
            </a:lvl3pPr>
            <a:lvl4pPr marL="1367060" indent="0">
              <a:buNone/>
              <a:defRPr sz="1600" b="1"/>
            </a:lvl4pPr>
            <a:lvl5pPr marL="1822743" indent="0">
              <a:buNone/>
              <a:defRPr sz="1600" b="1"/>
            </a:lvl5pPr>
            <a:lvl6pPr marL="2278432" indent="0">
              <a:buNone/>
              <a:defRPr sz="1600" b="1"/>
            </a:lvl6pPr>
            <a:lvl7pPr marL="2734116" indent="0">
              <a:buNone/>
              <a:defRPr sz="1600" b="1"/>
            </a:lvl7pPr>
            <a:lvl8pPr marL="3189793" indent="0">
              <a:buNone/>
              <a:defRPr sz="1600" b="1"/>
            </a:lvl8pPr>
            <a:lvl9pPr marL="364548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8FB7F4C6-4C64-4A79-88B2-5FFCE6EBFDF2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9B966D9A-0651-41BA-A986-CD8379C48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171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CEE092D4-9D71-467A-B1E7-CF024DF938D4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B27AAA26-DF36-43ED-B192-7A96E565B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3520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CF8F81E0-0778-4459-B835-27842667BFAC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BE27B4BC-0494-4EFE-A9A6-8719749F4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4574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683" indent="0">
              <a:buNone/>
              <a:defRPr sz="1200"/>
            </a:lvl2pPr>
            <a:lvl3pPr marL="911372" indent="0">
              <a:buNone/>
              <a:defRPr sz="1000"/>
            </a:lvl3pPr>
            <a:lvl4pPr marL="1367060" indent="0">
              <a:buNone/>
              <a:defRPr sz="900"/>
            </a:lvl4pPr>
            <a:lvl5pPr marL="1822743" indent="0">
              <a:buNone/>
              <a:defRPr sz="900"/>
            </a:lvl5pPr>
            <a:lvl6pPr marL="2278432" indent="0">
              <a:buNone/>
              <a:defRPr sz="900"/>
            </a:lvl6pPr>
            <a:lvl7pPr marL="2734116" indent="0">
              <a:buNone/>
              <a:defRPr sz="900"/>
            </a:lvl7pPr>
            <a:lvl8pPr marL="3189793" indent="0">
              <a:buNone/>
              <a:defRPr sz="900"/>
            </a:lvl8pPr>
            <a:lvl9pPr marL="364548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904B4516-93F5-4B0D-8C99-B1A06A1F63B8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1EB418C2-D74C-4EE5-9D72-6D32D8A6E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23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683" indent="0">
              <a:buNone/>
              <a:defRPr sz="2800"/>
            </a:lvl2pPr>
            <a:lvl3pPr marL="911372" indent="0">
              <a:buNone/>
              <a:defRPr sz="2400"/>
            </a:lvl3pPr>
            <a:lvl4pPr marL="1367060" indent="0">
              <a:buNone/>
              <a:defRPr sz="2000"/>
            </a:lvl4pPr>
            <a:lvl5pPr marL="1822743" indent="0">
              <a:buNone/>
              <a:defRPr sz="2000"/>
            </a:lvl5pPr>
            <a:lvl6pPr marL="2278432" indent="0">
              <a:buNone/>
              <a:defRPr sz="2000"/>
            </a:lvl6pPr>
            <a:lvl7pPr marL="2734116" indent="0">
              <a:buNone/>
              <a:defRPr sz="2000"/>
            </a:lvl7pPr>
            <a:lvl8pPr marL="3189793" indent="0">
              <a:buNone/>
              <a:defRPr sz="2000"/>
            </a:lvl8pPr>
            <a:lvl9pPr marL="364548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683" indent="0">
              <a:buNone/>
              <a:defRPr sz="1200"/>
            </a:lvl2pPr>
            <a:lvl3pPr marL="911372" indent="0">
              <a:buNone/>
              <a:defRPr sz="1000"/>
            </a:lvl3pPr>
            <a:lvl4pPr marL="1367060" indent="0">
              <a:buNone/>
              <a:defRPr sz="900"/>
            </a:lvl4pPr>
            <a:lvl5pPr marL="1822743" indent="0">
              <a:buNone/>
              <a:defRPr sz="900"/>
            </a:lvl5pPr>
            <a:lvl6pPr marL="2278432" indent="0">
              <a:buNone/>
              <a:defRPr sz="900"/>
            </a:lvl6pPr>
            <a:lvl7pPr marL="2734116" indent="0">
              <a:buNone/>
              <a:defRPr sz="900"/>
            </a:lvl7pPr>
            <a:lvl8pPr marL="3189793" indent="0">
              <a:buNone/>
              <a:defRPr sz="900"/>
            </a:lvl8pPr>
            <a:lvl9pPr marL="364548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21273DED-5815-464B-86E4-229D21769692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537E8C52-EC82-4D4E-9446-1EAC653AD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4761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3E82FE61-0AB5-49AB-9C22-101F523F5CA5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094CD014-108F-42D7-A710-B2D792F79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48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1" y="274670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C1013AB7-EE56-4F23-9918-E3A4C637766E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04784" fontAlgn="base">
              <a:spcBef>
                <a:spcPct val="0"/>
              </a:spcBef>
              <a:spcAft>
                <a:spcPct val="0"/>
              </a:spcAft>
              <a:defRPr>
                <a:latin typeface="Arial Rounded MT Bold" pitchFamily="34" charset="0"/>
              </a:defRPr>
            </a:lvl1pPr>
          </a:lstStyle>
          <a:p>
            <a:pPr>
              <a:defRPr/>
            </a:pPr>
            <a:fld id="{1C6354F9-FFB9-40D8-8331-A33AEF692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0042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3564000" y="1700819"/>
            <a:ext cx="720000" cy="5760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4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6" name="Picture 39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40" y="437808"/>
            <a:ext cx="1183680" cy="3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3440" y="6519565"/>
            <a:ext cx="3445920" cy="3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5" tIns="45555" rIns="91105" bIns="455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algn="r" defTabSz="827131" eaLnBrk="1" hangingPunct="1">
              <a:spcBef>
                <a:spcPct val="50000"/>
              </a:spcBef>
              <a:defRPr/>
            </a:pPr>
            <a:r>
              <a:rPr lang="en-US" sz="1400" b="1" smtClean="0">
                <a:solidFill>
                  <a:srgbClr val="BF0071"/>
                </a:solidFill>
                <a:latin typeface="Arial" charset="0"/>
                <a:cs typeface="Arial" charset="0"/>
              </a:rPr>
              <a:t>www.met.reading.ac.uk/~sws98slg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000" y="1"/>
            <a:ext cx="2556000" cy="11967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9" name="Picture 49" descr="BAE146_phot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1" r="1765" b="20639"/>
          <a:stretch>
            <a:fillRect/>
          </a:stretch>
        </p:blipFill>
        <p:spPr bwMode="auto">
          <a:xfrm>
            <a:off x="3636000" y="2204874"/>
            <a:ext cx="1008000" cy="5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31172" r="15308" b="28587"/>
          <a:stretch>
            <a:fillRect/>
          </a:stretch>
        </p:blipFill>
        <p:spPr bwMode="auto">
          <a:xfrm>
            <a:off x="2484000" y="1700819"/>
            <a:ext cx="1008000" cy="98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3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1126198"/>
            <a:ext cx="1584000" cy="158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Device-whit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76640" y="590462"/>
            <a:ext cx="118512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4388" algn="l"/>
              </a:tabLst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6000" y="6519565"/>
            <a:ext cx="1772640" cy="47669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105" tIns="45555" rIns="91105" bIns="45555" numCol="1" anchor="t" anchorCtr="0" compatLnSpc="1">
            <a:prstTxWarp prst="textNoShape">
              <a:avLst/>
            </a:prstTxWarp>
          </a:bodyPr>
          <a:lstStyle>
            <a:lvl1pPr defTabSz="827131">
              <a:defRPr sz="1400">
                <a:solidFill>
                  <a:srgbClr val="BF007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78728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362" y="260648"/>
            <a:ext cx="6192838" cy="724942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189094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87" indent="0">
              <a:buNone/>
              <a:defRPr sz="1800"/>
            </a:lvl2pPr>
            <a:lvl3pPr marL="911183" indent="0">
              <a:buNone/>
              <a:defRPr sz="1600"/>
            </a:lvl3pPr>
            <a:lvl4pPr marL="1366777" indent="0">
              <a:buNone/>
              <a:defRPr sz="1400"/>
            </a:lvl4pPr>
            <a:lvl5pPr marL="1822365" indent="0">
              <a:buNone/>
              <a:defRPr sz="1400"/>
            </a:lvl5pPr>
            <a:lvl6pPr marL="2277959" indent="0">
              <a:buNone/>
              <a:defRPr sz="1400"/>
            </a:lvl6pPr>
            <a:lvl7pPr marL="2733549" indent="0">
              <a:buNone/>
              <a:defRPr sz="1400"/>
            </a:lvl7pPr>
            <a:lvl8pPr marL="3189131" indent="0">
              <a:buNone/>
              <a:defRPr sz="1400"/>
            </a:lvl8pPr>
            <a:lvl9pPr marL="3644728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745195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097015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87" indent="0">
              <a:buNone/>
              <a:defRPr sz="2000" b="1"/>
            </a:lvl2pPr>
            <a:lvl3pPr marL="911183" indent="0">
              <a:buNone/>
              <a:defRPr sz="1800" b="1"/>
            </a:lvl3pPr>
            <a:lvl4pPr marL="1366777" indent="0">
              <a:buNone/>
              <a:defRPr sz="1600" b="1"/>
            </a:lvl4pPr>
            <a:lvl5pPr marL="1822365" indent="0">
              <a:buNone/>
              <a:defRPr sz="1600" b="1"/>
            </a:lvl5pPr>
            <a:lvl6pPr marL="2277959" indent="0">
              <a:buNone/>
              <a:defRPr sz="1600" b="1"/>
            </a:lvl6pPr>
            <a:lvl7pPr marL="2733549" indent="0">
              <a:buNone/>
              <a:defRPr sz="1600" b="1"/>
            </a:lvl7pPr>
            <a:lvl8pPr marL="3189131" indent="0">
              <a:buNone/>
              <a:defRPr sz="1600" b="1"/>
            </a:lvl8pPr>
            <a:lvl9pPr marL="364472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87" indent="0">
              <a:buNone/>
              <a:defRPr sz="2000" b="1"/>
            </a:lvl2pPr>
            <a:lvl3pPr marL="911183" indent="0">
              <a:buNone/>
              <a:defRPr sz="1800" b="1"/>
            </a:lvl3pPr>
            <a:lvl4pPr marL="1366777" indent="0">
              <a:buNone/>
              <a:defRPr sz="1600" b="1"/>
            </a:lvl4pPr>
            <a:lvl5pPr marL="1822365" indent="0">
              <a:buNone/>
              <a:defRPr sz="1600" b="1"/>
            </a:lvl5pPr>
            <a:lvl6pPr marL="2277959" indent="0">
              <a:buNone/>
              <a:defRPr sz="1600" b="1"/>
            </a:lvl6pPr>
            <a:lvl7pPr marL="2733549" indent="0">
              <a:buNone/>
              <a:defRPr sz="1600" b="1"/>
            </a:lvl7pPr>
            <a:lvl8pPr marL="3189131" indent="0">
              <a:buNone/>
              <a:defRPr sz="1600" b="1"/>
            </a:lvl8pPr>
            <a:lvl9pPr marL="36447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995815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750982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36497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5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7309440" y="260668"/>
            <a:ext cx="1510560" cy="6480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6889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587" indent="0">
              <a:buNone/>
              <a:defRPr sz="1200"/>
            </a:lvl2pPr>
            <a:lvl3pPr marL="911183" indent="0">
              <a:buNone/>
              <a:defRPr sz="1000"/>
            </a:lvl3pPr>
            <a:lvl4pPr marL="1366777" indent="0">
              <a:buNone/>
              <a:defRPr sz="900"/>
            </a:lvl4pPr>
            <a:lvl5pPr marL="1822365" indent="0">
              <a:buNone/>
              <a:defRPr sz="900"/>
            </a:lvl5pPr>
            <a:lvl6pPr marL="2277959" indent="0">
              <a:buNone/>
              <a:defRPr sz="900"/>
            </a:lvl6pPr>
            <a:lvl7pPr marL="2733549" indent="0">
              <a:buNone/>
              <a:defRPr sz="900"/>
            </a:lvl7pPr>
            <a:lvl8pPr marL="3189131" indent="0">
              <a:buNone/>
              <a:defRPr sz="900"/>
            </a:lvl8pPr>
            <a:lvl9pPr marL="36447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681226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87" indent="0">
              <a:buNone/>
              <a:defRPr sz="2800"/>
            </a:lvl2pPr>
            <a:lvl3pPr marL="911183" indent="0">
              <a:buNone/>
              <a:defRPr sz="2400"/>
            </a:lvl3pPr>
            <a:lvl4pPr marL="1366777" indent="0">
              <a:buNone/>
              <a:defRPr sz="2000"/>
            </a:lvl4pPr>
            <a:lvl5pPr marL="1822365" indent="0">
              <a:buNone/>
              <a:defRPr sz="2000"/>
            </a:lvl5pPr>
            <a:lvl6pPr marL="2277959" indent="0">
              <a:buNone/>
              <a:defRPr sz="2000"/>
            </a:lvl6pPr>
            <a:lvl7pPr marL="2733549" indent="0">
              <a:buNone/>
              <a:defRPr sz="2000"/>
            </a:lvl7pPr>
            <a:lvl8pPr marL="3189131" indent="0">
              <a:buNone/>
              <a:defRPr sz="2000"/>
            </a:lvl8pPr>
            <a:lvl9pPr marL="3644728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587" indent="0">
              <a:buNone/>
              <a:defRPr sz="1200"/>
            </a:lvl2pPr>
            <a:lvl3pPr marL="911183" indent="0">
              <a:buNone/>
              <a:defRPr sz="1000"/>
            </a:lvl3pPr>
            <a:lvl4pPr marL="1366777" indent="0">
              <a:buNone/>
              <a:defRPr sz="900"/>
            </a:lvl4pPr>
            <a:lvl5pPr marL="1822365" indent="0">
              <a:buNone/>
              <a:defRPr sz="900"/>
            </a:lvl5pPr>
            <a:lvl6pPr marL="2277959" indent="0">
              <a:buNone/>
              <a:defRPr sz="900"/>
            </a:lvl6pPr>
            <a:lvl7pPr marL="2733549" indent="0">
              <a:buNone/>
              <a:defRPr sz="900"/>
            </a:lvl7pPr>
            <a:lvl8pPr marL="3189131" indent="0">
              <a:buNone/>
              <a:defRPr sz="900"/>
            </a:lvl8pPr>
            <a:lvl9pPr marL="364472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891928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43190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47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84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4295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5" y="158451"/>
            <a:ext cx="8228160" cy="3139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718720" y="6466279"/>
            <a:ext cx="1182240" cy="260668"/>
          </a:xfrm>
          <a:prstGeom prst="rect">
            <a:avLst/>
          </a:prstGeom>
        </p:spPr>
        <p:txBody>
          <a:bodyPr lIns="82650" tIns="41325" rIns="82650" bIns="41325"/>
          <a:lstStyle>
            <a:lvl1pPr defTabSz="827131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fld id="{1A276BAD-955F-49BF-8BBF-3747A6FAEB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225600" y="6443237"/>
            <a:ext cx="2897280" cy="266428"/>
          </a:xfrm>
          <a:prstGeom prst="rect">
            <a:avLst/>
          </a:prstGeom>
        </p:spPr>
        <p:txBody>
          <a:bodyPr lIns="82650" tIns="41325" rIns="82650" bIns="41325"/>
          <a:lstStyle>
            <a:lvl1pPr defTabSz="827131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ertre</a:t>
            </a:r>
          </a:p>
        </p:txBody>
      </p:sp>
    </p:spTree>
    <p:extLst>
      <p:ext uri="{BB962C8B-B14F-4D97-AF65-F5344CB8AC3E}">
        <p14:creationId xmlns:p14="http://schemas.microsoft.com/office/powerpoint/2010/main" val="7407446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3564000" y="1700819"/>
            <a:ext cx="720000" cy="5760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4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6" name="Picture 39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40" y="437807"/>
            <a:ext cx="1183680" cy="3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3440" y="6519565"/>
            <a:ext cx="3445920" cy="3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5" tIns="45575" rIns="91145" bIns="455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algn="r" defTabSz="827475" eaLnBrk="1" hangingPunct="1">
              <a:spcBef>
                <a:spcPct val="50000"/>
              </a:spcBef>
              <a:defRPr/>
            </a:pPr>
            <a:r>
              <a:rPr lang="en-US" sz="1400" b="1" smtClean="0">
                <a:solidFill>
                  <a:srgbClr val="BF0071"/>
                </a:solidFill>
                <a:latin typeface="Arial" charset="0"/>
                <a:cs typeface="Arial" charset="0"/>
              </a:rPr>
              <a:t>www.met.reading.ac.uk/~sws98slg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000" y="1"/>
            <a:ext cx="2556000" cy="11967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9" name="Picture 49" descr="BAE146_phot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1" r="1765" b="20639"/>
          <a:stretch>
            <a:fillRect/>
          </a:stretch>
        </p:blipFill>
        <p:spPr bwMode="auto">
          <a:xfrm>
            <a:off x="3636000" y="2204873"/>
            <a:ext cx="1008000" cy="5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31172" r="15308" b="28587"/>
          <a:stretch>
            <a:fillRect/>
          </a:stretch>
        </p:blipFill>
        <p:spPr bwMode="auto">
          <a:xfrm>
            <a:off x="2484000" y="1700819"/>
            <a:ext cx="1008000" cy="98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3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1126198"/>
            <a:ext cx="1584000" cy="158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Device-whit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76640" y="590462"/>
            <a:ext cx="118512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6056" algn="l"/>
              </a:tabLst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6000" y="6519565"/>
            <a:ext cx="1772640" cy="47669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145" tIns="45575" rIns="91145" bIns="45575" numCol="1" anchor="t" anchorCtr="0" compatLnSpc="1">
            <a:prstTxWarp prst="textNoShape">
              <a:avLst/>
            </a:prstTxWarp>
          </a:bodyPr>
          <a:lstStyle>
            <a:lvl1pPr defTabSz="827475">
              <a:defRPr sz="1400">
                <a:solidFill>
                  <a:srgbClr val="BF007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92079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362" y="260648"/>
            <a:ext cx="6192838" cy="724942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539378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778" indent="0">
              <a:buNone/>
              <a:defRPr sz="1800"/>
            </a:lvl2pPr>
            <a:lvl3pPr marL="911560" indent="0">
              <a:buNone/>
              <a:defRPr sz="1600"/>
            </a:lvl3pPr>
            <a:lvl4pPr marL="1367343" indent="0">
              <a:buNone/>
              <a:defRPr sz="1400"/>
            </a:lvl4pPr>
            <a:lvl5pPr marL="1823121" indent="0">
              <a:buNone/>
              <a:defRPr sz="1400"/>
            </a:lvl5pPr>
            <a:lvl6pPr marL="2278904" indent="0">
              <a:buNone/>
              <a:defRPr sz="1400"/>
            </a:lvl6pPr>
            <a:lvl7pPr marL="2734682" indent="0">
              <a:buNone/>
              <a:defRPr sz="1400"/>
            </a:lvl7pPr>
            <a:lvl8pPr marL="3190454" indent="0">
              <a:buNone/>
              <a:defRPr sz="1400"/>
            </a:lvl8pPr>
            <a:lvl9pPr marL="364624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5304146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26562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6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7789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8" indent="0">
              <a:buNone/>
              <a:defRPr sz="2000" b="1"/>
            </a:lvl2pPr>
            <a:lvl3pPr marL="911560" indent="0">
              <a:buNone/>
              <a:defRPr sz="1800" b="1"/>
            </a:lvl3pPr>
            <a:lvl4pPr marL="1367343" indent="0">
              <a:buNone/>
              <a:defRPr sz="1600" b="1"/>
            </a:lvl4pPr>
            <a:lvl5pPr marL="1823121" indent="0">
              <a:buNone/>
              <a:defRPr sz="1600" b="1"/>
            </a:lvl5pPr>
            <a:lvl6pPr marL="2278904" indent="0">
              <a:buNone/>
              <a:defRPr sz="1600" b="1"/>
            </a:lvl6pPr>
            <a:lvl7pPr marL="2734682" indent="0">
              <a:buNone/>
              <a:defRPr sz="1600" b="1"/>
            </a:lvl7pPr>
            <a:lvl8pPr marL="3190454" indent="0">
              <a:buNone/>
              <a:defRPr sz="1600" b="1"/>
            </a:lvl8pPr>
            <a:lvl9pPr marL="364624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8" indent="0">
              <a:buNone/>
              <a:defRPr sz="2000" b="1"/>
            </a:lvl2pPr>
            <a:lvl3pPr marL="911560" indent="0">
              <a:buNone/>
              <a:defRPr sz="1800" b="1"/>
            </a:lvl3pPr>
            <a:lvl4pPr marL="1367343" indent="0">
              <a:buNone/>
              <a:defRPr sz="1600" b="1"/>
            </a:lvl4pPr>
            <a:lvl5pPr marL="1823121" indent="0">
              <a:buNone/>
              <a:defRPr sz="1600" b="1"/>
            </a:lvl5pPr>
            <a:lvl6pPr marL="2278904" indent="0">
              <a:buNone/>
              <a:defRPr sz="1600" b="1"/>
            </a:lvl6pPr>
            <a:lvl7pPr marL="2734682" indent="0">
              <a:buNone/>
              <a:defRPr sz="1600" b="1"/>
            </a:lvl7pPr>
            <a:lvl8pPr marL="3190454" indent="0">
              <a:buNone/>
              <a:defRPr sz="1600" b="1"/>
            </a:lvl8pPr>
            <a:lvl9pPr marL="36462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79430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3883237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99660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7309440" y="260668"/>
            <a:ext cx="1510560" cy="6480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43317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778" indent="0">
              <a:buNone/>
              <a:defRPr sz="1200"/>
            </a:lvl2pPr>
            <a:lvl3pPr marL="911560" indent="0">
              <a:buNone/>
              <a:defRPr sz="1000"/>
            </a:lvl3pPr>
            <a:lvl4pPr marL="1367343" indent="0">
              <a:buNone/>
              <a:defRPr sz="900"/>
            </a:lvl4pPr>
            <a:lvl5pPr marL="1823121" indent="0">
              <a:buNone/>
              <a:defRPr sz="900"/>
            </a:lvl5pPr>
            <a:lvl6pPr marL="2278904" indent="0">
              <a:buNone/>
              <a:defRPr sz="900"/>
            </a:lvl6pPr>
            <a:lvl7pPr marL="2734682" indent="0">
              <a:buNone/>
              <a:defRPr sz="900"/>
            </a:lvl7pPr>
            <a:lvl8pPr marL="3190454" indent="0">
              <a:buNone/>
              <a:defRPr sz="900"/>
            </a:lvl8pPr>
            <a:lvl9pPr marL="36462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344225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778" indent="0">
              <a:buNone/>
              <a:defRPr sz="2800"/>
            </a:lvl2pPr>
            <a:lvl3pPr marL="911560" indent="0">
              <a:buNone/>
              <a:defRPr sz="2400"/>
            </a:lvl3pPr>
            <a:lvl4pPr marL="1367343" indent="0">
              <a:buNone/>
              <a:defRPr sz="2000"/>
            </a:lvl4pPr>
            <a:lvl5pPr marL="1823121" indent="0">
              <a:buNone/>
              <a:defRPr sz="2000"/>
            </a:lvl5pPr>
            <a:lvl6pPr marL="2278904" indent="0">
              <a:buNone/>
              <a:defRPr sz="2000"/>
            </a:lvl6pPr>
            <a:lvl7pPr marL="2734682" indent="0">
              <a:buNone/>
              <a:defRPr sz="2000"/>
            </a:lvl7pPr>
            <a:lvl8pPr marL="3190454" indent="0">
              <a:buNone/>
              <a:defRPr sz="2000"/>
            </a:lvl8pPr>
            <a:lvl9pPr marL="364624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778" indent="0">
              <a:buNone/>
              <a:defRPr sz="1200"/>
            </a:lvl2pPr>
            <a:lvl3pPr marL="911560" indent="0">
              <a:buNone/>
              <a:defRPr sz="1000"/>
            </a:lvl3pPr>
            <a:lvl4pPr marL="1367343" indent="0">
              <a:buNone/>
              <a:defRPr sz="900"/>
            </a:lvl4pPr>
            <a:lvl5pPr marL="1823121" indent="0">
              <a:buNone/>
              <a:defRPr sz="900"/>
            </a:lvl5pPr>
            <a:lvl6pPr marL="2278904" indent="0">
              <a:buNone/>
              <a:defRPr sz="900"/>
            </a:lvl6pPr>
            <a:lvl7pPr marL="2734682" indent="0">
              <a:buNone/>
              <a:defRPr sz="900"/>
            </a:lvl7pPr>
            <a:lvl8pPr marL="3190454" indent="0">
              <a:buNone/>
              <a:defRPr sz="900"/>
            </a:lvl8pPr>
            <a:lvl9pPr marL="364624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87567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967808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4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8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281028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5" y="158447"/>
            <a:ext cx="8228160" cy="3139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718720" y="6466279"/>
            <a:ext cx="1182240" cy="260668"/>
          </a:xfrm>
          <a:prstGeom prst="rect">
            <a:avLst/>
          </a:prstGeom>
        </p:spPr>
        <p:txBody>
          <a:bodyPr lIns="82683" tIns="41343" rIns="82683" bIns="41343"/>
          <a:lstStyle>
            <a:lvl1pPr defTabSz="827475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fld id="{5C7C0484-89FE-4D03-8E47-9163789E25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225600" y="6443237"/>
            <a:ext cx="2897280" cy="266428"/>
          </a:xfrm>
          <a:prstGeom prst="rect">
            <a:avLst/>
          </a:prstGeom>
        </p:spPr>
        <p:txBody>
          <a:bodyPr lIns="82683" tIns="41343" rIns="82683" bIns="41343"/>
          <a:lstStyle>
            <a:lvl1pPr defTabSz="827475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ertre</a:t>
            </a:r>
          </a:p>
        </p:txBody>
      </p:sp>
    </p:spTree>
    <p:extLst>
      <p:ext uri="{BB962C8B-B14F-4D97-AF65-F5344CB8AC3E}">
        <p14:creationId xmlns:p14="http://schemas.microsoft.com/office/powerpoint/2010/main" val="12474225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00" y="1269320"/>
            <a:ext cx="3780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287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1898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24744"/>
            <a:ext cx="8226425" cy="50030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08139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08764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123201"/>
            <a:ext cx="4037013" cy="4930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4" y="1123201"/>
            <a:ext cx="4037012" cy="50045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45367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22461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77735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94944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87901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48812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67593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264" y="104777"/>
            <a:ext cx="2138362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0176" y="104777"/>
            <a:ext cx="6262688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11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9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76" y="104775"/>
            <a:ext cx="8226425" cy="419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1507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B224F-CE2A-4892-96F0-33EE34B4F8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8631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89C13-B192-4FCA-8326-635814429D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4059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095F9-F0F1-4947-BE71-2531E578B4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028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7B10B-100D-4D75-B2D6-A35E967EE5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8569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012D8-506D-49B8-8F36-72E51FAA4E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8630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D72B-1982-4D1A-8E30-AFD5DEE1BB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5448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B7643-19BE-41C6-B58D-5578671877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8289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EE95D-E85A-4A82-BB25-5C6EA5CE4A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0143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24BDC-5319-4A1F-8960-514AB456C5B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04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B27B5-F16F-4E36-923F-C0B17350B5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1770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A0C74-36A7-4D71-856C-674C310102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9481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pic>
        <p:nvPicPr>
          <p:cNvPr id="5" name="Picture 39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55875" y="6519863"/>
            <a:ext cx="43926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algn="ctr" eaLnBrk="1" hangingPunct="1"/>
            <a:r>
              <a:rPr lang="en-GB" altLang="en-US" sz="1400" baseline="0" smtClean="0">
                <a:solidFill>
                  <a:srgbClr val="BF0071"/>
                </a:solidFill>
              </a:rPr>
              <a:t>© University of Reading 2012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2725" y="6519863"/>
            <a:ext cx="34464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b="1">
                <a:solidFill>
                  <a:srgbClr val="BF0071"/>
                </a:solidFill>
              </a:rPr>
              <a:t>www.reading.ac.uk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125" y="0"/>
            <a:ext cx="2555875" cy="11969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900113" y="333375"/>
            <a:ext cx="5040312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300" b="1" baseline="0" smtClean="0">
                <a:solidFill>
                  <a:srgbClr val="000000"/>
                </a:solidFill>
              </a:rPr>
              <a:t>Reading, 11</a:t>
            </a:r>
            <a:r>
              <a:rPr lang="en-GB" altLang="en-US" sz="1300" b="1" baseline="30000" smtClean="0">
                <a:solidFill>
                  <a:srgbClr val="000000"/>
                </a:solidFill>
              </a:rPr>
              <a:t>th</a:t>
            </a:r>
            <a:r>
              <a:rPr lang="en-GB" altLang="en-US" sz="1300" b="1" baseline="0" smtClean="0">
                <a:solidFill>
                  <a:srgbClr val="000000"/>
                </a:solidFill>
              </a:rPr>
              <a:t> May 2012</a:t>
            </a:r>
          </a:p>
        </p:txBody>
      </p:sp>
      <p:pic>
        <p:nvPicPr>
          <p:cNvPr id="10" name="Picture 35" descr="Device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IAMET_LOGOfinal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1268413"/>
            <a:ext cx="1506538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DSCF2618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71525"/>
            <a:ext cx="2652712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w10_crop_16U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769938"/>
            <a:ext cx="15748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400"/>
            </a:lvl1pPr>
          </a:lstStyle>
          <a:p>
            <a:r>
              <a:rPr lang="en-GB"/>
              <a:t>Extreme weather events: Explaining their origins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GB"/>
              <a:t>John Methven, Department of Meteorology</a:t>
            </a: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5650" y="6519863"/>
            <a:ext cx="1773238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BF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758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14CCD-A236-4CDA-91EA-3AF41A0E73F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5472"/>
      </p:ext>
    </p:extLst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84F2-AB2C-418B-A5F2-C9AD5BFFDB5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34644"/>
      </p:ext>
    </p:extLst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9E378-D7D2-45B7-885F-B73FAAA6FBE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43717"/>
      </p:ext>
    </p:extLst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DD475-3630-44A7-90B7-CBBE7522A05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03503"/>
      </p:ext>
    </p:extLst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9509D-1388-485B-966E-904A1BC26DF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60344"/>
      </p:ext>
    </p:extLst>
  </p:cSld>
  <p:clrMapOvr>
    <a:masterClrMapping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AA1E6-109E-47CA-B1BA-E3A63E52E5D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58418"/>
      </p:ext>
    </p:extLst>
  </p:cSld>
  <p:clrMapOvr>
    <a:masterClrMapping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F7A7-D372-46DC-ABBE-0AF68296E33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3274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47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F9A66-E611-4C88-A527-F82C5558305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26288"/>
      </p:ext>
    </p:extLst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C229D-B912-4BD9-B065-87C3F4DD2DA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91093"/>
      </p:ext>
    </p:extLst>
  </p:cSld>
  <p:clrMapOvr>
    <a:masterClrMapping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B502A-A491-4A40-AFA9-F286FBDE793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81104"/>
      </p:ext>
    </p:extLst>
  </p:cSld>
  <p:clrMapOvr>
    <a:masterClrMapping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5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25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806B4-0088-4A3D-BE81-1269765B8AC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99055"/>
      </p:ext>
    </p:extLst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72438" y="6519863"/>
            <a:ext cx="6762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1CAEE-ECB4-482B-A191-59FF4D6D4EF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41467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72438" y="6519863"/>
            <a:ext cx="6762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1B5A7-99C7-4707-821C-0BEDDC45BFA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69505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pic>
        <p:nvPicPr>
          <p:cNvPr id="5" name="Picture 39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55875" y="6519863"/>
            <a:ext cx="43926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algn="ctr" eaLnBrk="1" hangingPunct="1"/>
            <a:r>
              <a:rPr lang="en-GB" altLang="en-US" sz="1400" baseline="0" smtClean="0">
                <a:solidFill>
                  <a:srgbClr val="BF0071"/>
                </a:solidFill>
              </a:rPr>
              <a:t>© University of Reading 2012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2725" y="6519863"/>
            <a:ext cx="34464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b="1">
                <a:solidFill>
                  <a:srgbClr val="BF0071"/>
                </a:solidFill>
              </a:rPr>
              <a:t>www.reading.ac.uk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125" y="0"/>
            <a:ext cx="2555875" cy="11969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900113" y="333375"/>
            <a:ext cx="5040312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300" b="1" baseline="0" smtClean="0">
                <a:solidFill>
                  <a:srgbClr val="000000"/>
                </a:solidFill>
              </a:rPr>
              <a:t>Reading, 11</a:t>
            </a:r>
            <a:r>
              <a:rPr lang="en-GB" altLang="en-US" sz="1300" b="1" baseline="30000" smtClean="0">
                <a:solidFill>
                  <a:srgbClr val="000000"/>
                </a:solidFill>
              </a:rPr>
              <a:t>th</a:t>
            </a:r>
            <a:r>
              <a:rPr lang="en-GB" altLang="en-US" sz="1300" b="1" baseline="0" smtClean="0">
                <a:solidFill>
                  <a:srgbClr val="000000"/>
                </a:solidFill>
              </a:rPr>
              <a:t> May 2012</a:t>
            </a:r>
          </a:p>
        </p:txBody>
      </p:sp>
      <p:pic>
        <p:nvPicPr>
          <p:cNvPr id="10" name="Picture 35" descr="Device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IAMET_LOGOfinal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1268413"/>
            <a:ext cx="1506538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DSCF2618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71525"/>
            <a:ext cx="2652712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w10_crop_16U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769938"/>
            <a:ext cx="15748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400"/>
            </a:lvl1pPr>
          </a:lstStyle>
          <a:p>
            <a:r>
              <a:rPr lang="en-GB"/>
              <a:t>Extreme weather events: Explaining their origins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GB"/>
              <a:t>John Methven, Department of Meteorology</a:t>
            </a: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5650" y="6519863"/>
            <a:ext cx="1773238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BF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2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14CCD-A236-4CDA-91EA-3AF41A0E73F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94311"/>
      </p:ext>
    </p:extLst>
  </p:cSld>
  <p:clrMapOvr>
    <a:masterClrMapping/>
  </p:clrMapOvr>
  <p:transition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84F2-AB2C-418B-A5F2-C9AD5BFFDB5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38189"/>
      </p:ext>
    </p:extLst>
  </p:cSld>
  <p:clrMapOvr>
    <a:masterClrMapping/>
  </p:clrMapOvr>
  <p:transition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9E378-D7D2-45B7-885F-B73FAAA6FBE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7544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bg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bg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DD475-3630-44A7-90B7-CBBE7522A05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86660"/>
      </p:ext>
    </p:extLst>
  </p:cSld>
  <p:clrMapOvr>
    <a:masterClrMapping/>
  </p:clrMapOvr>
  <p:transition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9509D-1388-485B-966E-904A1BC26DF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9707"/>
      </p:ext>
    </p:extLst>
  </p:cSld>
  <p:clrMapOvr>
    <a:masterClrMapping/>
  </p:clrMapOvr>
  <p:transition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AA1E6-109E-47CA-B1BA-E3A63E52E5D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9678"/>
      </p:ext>
    </p:extLst>
  </p:cSld>
  <p:clrMapOvr>
    <a:masterClrMapping/>
  </p:clrMapOvr>
  <p:transition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F7A7-D372-46DC-ABBE-0AF68296E33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2654"/>
      </p:ext>
    </p:extLst>
  </p:cSld>
  <p:clrMapOvr>
    <a:masterClrMapping/>
  </p:clrMapOvr>
  <p:transition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F9A66-E611-4C88-A527-F82C5558305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3070"/>
      </p:ext>
    </p:extLst>
  </p:cSld>
  <p:clrMapOvr>
    <a:masterClrMapping/>
  </p:clrMapOvr>
  <p:transition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C229D-B912-4BD9-B065-87C3F4DD2DA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17655"/>
      </p:ext>
    </p:extLst>
  </p:cSld>
  <p:clrMapOvr>
    <a:masterClrMapping/>
  </p:clrMapOvr>
  <p:transition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B502A-A491-4A40-AFA9-F286FBDE793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98204"/>
      </p:ext>
    </p:extLst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5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25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806B4-0088-4A3D-BE81-1269765B8AC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01517"/>
      </p:ext>
    </p:extLst>
  </p:cSld>
  <p:clrMapOvr>
    <a:masterClrMapping/>
  </p:clrMapOvr>
  <p:transition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72438" y="6519863"/>
            <a:ext cx="6762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1CAEE-ECB4-482B-A191-59FF4D6D4EF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6861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72438" y="6519863"/>
            <a:ext cx="6762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1B5A7-99C7-4707-821C-0BEDDC45BFA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0168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accent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accent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2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DD951-E270-4499-B43A-88AA3EB6520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8680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B7352-4122-4DB7-A712-A0F2935FCEE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1837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26B1E9-56EF-496D-8D9A-BBF94C3299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8526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9AFA0-34B2-45C1-A4B8-3AA1B3BD24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7054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8487D-F7FB-4F05-8F77-1F829BDDB9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3205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9A51A-146D-4B76-AB43-7B66A68A6A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6740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AC18E-C8C0-400E-9F5D-6C0D8B188F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0791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CF6EE-C13D-478D-BA89-D57C878EFB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704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76840-45A7-47AE-B2B6-D77CFAE5F8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3091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B7308-9128-4180-9023-6107EC3E5D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0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5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8E208-3960-48BE-B257-9A42294EB1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222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132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232" tIns="45619" rIns="91232" bIns="45619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07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5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2411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3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6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2411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701692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031236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596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2028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391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bg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bg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572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7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accent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accent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345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74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036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643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1797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261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 marL="179604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38826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898045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57262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16478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79604" marR="0" lvl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79604" marR="0" lvl="1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79604" marR="0" lvl="2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79604" marR="0" lvl="3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79604" marR="0" lvl="4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96698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933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924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327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1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661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45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5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1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31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5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1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040461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5" y="43816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776867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5" y="43816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068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422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578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938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497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4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064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492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99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376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478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952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130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192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94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4155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3919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pic>
        <p:nvPicPr>
          <p:cNvPr id="5" name="Picture 39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5" y="438150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55879" y="6519863"/>
            <a:ext cx="43926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GB" sz="1400">
                <a:solidFill>
                  <a:srgbClr val="BF0071"/>
                </a:solidFill>
              </a:rPr>
              <a:t>© University of Reading 2007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2725" y="6519863"/>
            <a:ext cx="34464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b="1">
                <a:solidFill>
                  <a:srgbClr val="BF0071"/>
                </a:solidFill>
              </a:rPr>
              <a:t>www.reading.ac.uk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130" y="10"/>
            <a:ext cx="2555875" cy="11969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pic>
        <p:nvPicPr>
          <p:cNvPr id="9" name="Picture 37" descr="mont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62053"/>
            <a:ext cx="36576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900114" y="333375"/>
            <a:ext cx="467995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300" b="1" baseline="0" smtClean="0">
                <a:solidFill>
                  <a:srgbClr val="000000"/>
                </a:solidFill>
              </a:rPr>
              <a:t>Met Office, Science Review Series, June 17</a:t>
            </a:r>
            <a:r>
              <a:rPr lang="en-GB" altLang="en-US" sz="1300" b="1" baseline="30000" smtClean="0">
                <a:solidFill>
                  <a:srgbClr val="000000"/>
                </a:solidFill>
              </a:rPr>
              <a:t>th</a:t>
            </a:r>
            <a:r>
              <a:rPr lang="en-GB" altLang="en-US" sz="1300" b="1" baseline="0" smtClean="0">
                <a:solidFill>
                  <a:srgbClr val="000000"/>
                </a:solidFill>
              </a:rPr>
              <a:t> 2011</a:t>
            </a:r>
          </a:p>
        </p:txBody>
      </p:sp>
      <p:pic>
        <p:nvPicPr>
          <p:cNvPr id="11" name="Picture 35" descr="Device-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5" y="438150"/>
            <a:ext cx="1184275" cy="387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400"/>
            </a:lvl1pPr>
          </a:lstStyle>
          <a:p>
            <a:r>
              <a:rPr lang="en-GB"/>
              <a:t>Extreme weather events: Explaining their origins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GB"/>
              <a:t>John Methven, Department of Meteorology</a:t>
            </a:r>
          </a:p>
        </p:txBody>
      </p:sp>
      <p:sp>
        <p:nvSpPr>
          <p:cNvPr id="12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5652" y="6519863"/>
            <a:ext cx="1773238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solidFill>
                  <a:schemeClr val="tx2"/>
                </a:solidFill>
                <a:latin typeface="Rdg Vesta" pitchFamily="2" charset="0"/>
              </a:defRPr>
            </a:lvl1pPr>
          </a:lstStyle>
          <a:p>
            <a:pPr>
              <a:defRPr/>
            </a:pPr>
            <a:endParaRPr lang="en-GB">
              <a:solidFill>
                <a:srgbClr val="BF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03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0DF9D-C23E-4B46-A0DF-DB49C92C65D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24097"/>
      </p:ext>
    </p:extLst>
  </p:cSld>
  <p:clrMapOvr>
    <a:masterClrMapping/>
  </p:clrMapOvr>
  <p:transition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7FE9-97D3-41D1-9B27-7E49D2B6E0A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63193"/>
      </p:ext>
    </p:extLst>
  </p:cSld>
  <p:clrMapOvr>
    <a:masterClrMapping/>
  </p:clrMapOvr>
  <p:transition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3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F869-43DC-469C-B749-2E52629D1E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21916"/>
      </p:ext>
    </p:extLst>
  </p:cSld>
  <p:clrMapOvr>
    <a:masterClrMapping/>
  </p:clrMapOvr>
  <p:transition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1C7BF-56CF-4ABC-AA78-5752A7369F1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75320"/>
      </p:ext>
    </p:extLst>
  </p:cSld>
  <p:clrMapOvr>
    <a:masterClrMapping/>
  </p:clrMapOvr>
  <p:transition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630DE-F0E7-4145-BEA4-E9FC4F2EBB8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46730"/>
      </p:ext>
    </p:extLst>
  </p:cSld>
  <p:clrMapOvr>
    <a:masterClrMapping/>
  </p:clrMapOvr>
  <p:transition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A67B4-7E46-4A3C-AEFC-D59E664BAD8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6892"/>
      </p:ext>
    </p:extLst>
  </p:cSld>
  <p:clrMapOvr>
    <a:masterClrMapping/>
  </p:clrMapOvr>
  <p:transition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1968C-B67B-4249-81E8-BE4241DFDAB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10890"/>
      </p:ext>
    </p:extLst>
  </p:cSld>
  <p:clrMapOvr>
    <a:masterClrMapping/>
  </p:clrMapOvr>
  <p:transition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67FF-517D-498A-ABD0-245BC04F50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4185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 marL="179604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38826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898045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57262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16478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79604" marR="0" lvl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79604" marR="0" lvl="1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79604" marR="0" lvl="2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79604" marR="0" lvl="3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79604" marR="0" lvl="4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816D2-5B00-417E-8FDC-100F2C749A1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97111"/>
      </p:ext>
    </p:extLst>
  </p:cSld>
  <p:clrMapOvr>
    <a:masterClrMapping/>
  </p:clrMapOvr>
  <p:transition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5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5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E5F0B-EB75-49CB-9D27-88A674CE1A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88726"/>
      </p:ext>
    </p:extLst>
  </p:cSld>
  <p:clrMapOvr>
    <a:masterClrMapping/>
  </p:clrMapOvr>
  <p:transition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5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30" y="16002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30" y="3848100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D4BF0-4F59-41F2-BF94-878C3227681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38440"/>
      </p:ext>
    </p:extLst>
  </p:cSld>
  <p:clrMapOvr>
    <a:masterClrMapping/>
  </p:clrMapOvr>
  <p:transition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2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72438" y="6519863"/>
            <a:ext cx="6762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32D2C-3F90-477F-9934-3E384FBE23C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41339"/>
      </p:ext>
    </p:extLst>
  </p:cSld>
  <p:clrMapOvr>
    <a:masterClrMapping/>
  </p:clrMapOvr>
  <p:transition>
    <p:fad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499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232" tIns="45619" rIns="91232" bIns="45619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7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5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2411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842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6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2411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5988459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873074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955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8704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560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bg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bg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889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accent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accent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122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22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170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7921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020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806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 marL="179604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38826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898045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57262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16478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79604" marR="0" lvl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79604" marR="0" lvl="1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79604" marR="0" lvl="2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79604" marR="0" lvl="3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79604" marR="0" lvl="4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4904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7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326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707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2411"/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41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45DC3-33BE-422B-BC87-6BED6B8CEF82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55473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795FA-72BF-4C91-BA10-17465231DAC8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5857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9919E-7613-4865-A320-2697B74172D9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631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5B676-1DE1-4041-B7FA-20E366FE187D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69604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469C2-61E6-4A64-91EF-31E090F1CC2C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1529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52D70-AF75-4B3B-93A1-9FB20EF97556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0574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E4161-EEB5-4AF2-94BA-E4334EFED2B0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89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7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EEF8D-F224-4083-9EC4-69CA8596A046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30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7D69B-C432-488A-BFA2-D43810207FED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0387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3C88A-11DE-4721-8365-6A804BC34800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1647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C2234-0C6B-43E5-BB67-1815D6A116FC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5260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D2B16-98D0-4BFA-AA49-590C090838B4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3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9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6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9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5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6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122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8844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7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0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bg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bg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accent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accent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1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0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4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1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4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 marL="179604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38826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898045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57262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16478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79604" marR="0" lvl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79604" marR="0" lvl="1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79604" marR="0" lvl="2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79604" marR="0" lvl="3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79604" marR="0" lvl="4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09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5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326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232" tIns="45619" rIns="91232" bIns="45619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45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5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1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6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145923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120325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509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916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533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bg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bg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9879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accent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accent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002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272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52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877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315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890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 marL="179604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38826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898045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57262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16478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79604" marR="0" lvl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79604" marR="0" lvl="1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79604" marR="0" lvl="2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79604" marR="0" lvl="3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79604" marR="0" lvl="4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1770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37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018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470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232" tIns="45619" rIns="91232" bIns="45619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2480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 lIns="91232" tIns="45619" rIns="91232" bIns="45619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 lIns="91232" tIns="45619" rIns="91232" bIns="45619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28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548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232" tIns="45619" rIns="91232" bIns="45619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3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5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77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6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5" y="1143001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9816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1842" tIns="395139" rIns="71842" bIns="3592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6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6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5" y="6646918"/>
            <a:ext cx="2016224" cy="125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2017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952421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062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422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5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830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bg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bg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592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bg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bg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6"/>
            <a:ext cx="2304000" cy="464400"/>
          </a:xfrm>
          <a:solidFill>
            <a:schemeClr val="accent1"/>
          </a:solidFill>
        </p:spPr>
        <p:txBody>
          <a:bodyPr lIns="89797" tIns="46698" rIns="89797" bIns="46698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81"/>
            <a:ext cx="6984776" cy="464400"/>
          </a:xfrm>
          <a:solidFill>
            <a:schemeClr val="accent1"/>
          </a:solidFill>
        </p:spPr>
        <p:txBody>
          <a:bodyPr lIns="89797" tIns="46698" rIns="89797" bIns="46698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425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802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498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018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526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801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71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8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2"/>
            <a:ext cx="2592288" cy="3960000"/>
          </a:xfrm>
        </p:spPr>
        <p:txBody>
          <a:bodyPr/>
          <a:lstStyle>
            <a:lvl1pPr marL="179604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38826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898045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57262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16478" marR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79604" marR="0" lvl="0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79604" marR="0" lvl="1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79604" marR="0" lvl="2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79604" marR="0" lvl="3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79604" marR="0" lvl="4" indent="-179604" algn="l" defTabSz="912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0897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26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467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232" tIns="45619" rIns="91232" bIns="45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8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49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image" Target="../media/image14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6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7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slideLayout" Target="../slideLayouts/slideLayout2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slideLayout" Target="../slideLayouts/slideLayout313.xml"/><Relationship Id="rId18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30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17" Type="http://schemas.openxmlformats.org/officeDocument/2006/relationships/slideLayout" Target="../slideLayouts/slideLayout317.xml"/><Relationship Id="rId2" Type="http://schemas.openxmlformats.org/officeDocument/2006/relationships/slideLayout" Target="../slideLayouts/slideLayout302.xml"/><Relationship Id="rId16" Type="http://schemas.openxmlformats.org/officeDocument/2006/relationships/slideLayout" Target="../slideLayouts/slideLayout316.xml"/><Relationship Id="rId20" Type="http://schemas.openxmlformats.org/officeDocument/2006/relationships/theme" Target="../theme/theme21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10.xml"/><Relationship Id="rId19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Relationship Id="rId14" Type="http://schemas.openxmlformats.org/officeDocument/2006/relationships/slideLayout" Target="../slideLayouts/slideLayout314.xml"/><Relationship Id="rId22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slideLayout" Target="../slideLayouts/slideLayout332.xml"/><Relationship Id="rId18" Type="http://schemas.openxmlformats.org/officeDocument/2006/relationships/slideLayout" Target="../slideLayouts/slideLayout337.xml"/><Relationship Id="rId3" Type="http://schemas.openxmlformats.org/officeDocument/2006/relationships/slideLayout" Target="../slideLayouts/slideLayout322.xml"/><Relationship Id="rId21" Type="http://schemas.openxmlformats.org/officeDocument/2006/relationships/slideLayout" Target="../slideLayouts/slideLayout340.xml"/><Relationship Id="rId7" Type="http://schemas.openxmlformats.org/officeDocument/2006/relationships/slideLayout" Target="../slideLayouts/slideLayout326.xml"/><Relationship Id="rId12" Type="http://schemas.openxmlformats.org/officeDocument/2006/relationships/slideLayout" Target="../slideLayouts/slideLayout331.xml"/><Relationship Id="rId17" Type="http://schemas.openxmlformats.org/officeDocument/2006/relationships/slideLayout" Target="../slideLayouts/slideLayout33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21.xml"/><Relationship Id="rId16" Type="http://schemas.openxmlformats.org/officeDocument/2006/relationships/slideLayout" Target="../slideLayouts/slideLayout335.xml"/><Relationship Id="rId20" Type="http://schemas.openxmlformats.org/officeDocument/2006/relationships/slideLayout" Target="../slideLayouts/slideLayout339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24.xml"/><Relationship Id="rId15" Type="http://schemas.openxmlformats.org/officeDocument/2006/relationships/slideLayout" Target="../slideLayouts/slideLayout33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29.xml"/><Relationship Id="rId19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4" Type="http://schemas.openxmlformats.org/officeDocument/2006/relationships/slideLayout" Target="../slideLayouts/slideLayout333.xml"/><Relationship Id="rId2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slideLayout" Target="../slideLayouts/slideLayout353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slideLayout" Target="../slideLayouts/slideLayout366.xml"/><Relationship Id="rId1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5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5.xml"/><Relationship Id="rId17" Type="http://schemas.openxmlformats.org/officeDocument/2006/relationships/slideLayout" Target="../slideLayouts/slideLayout370.xml"/><Relationship Id="rId2" Type="http://schemas.openxmlformats.org/officeDocument/2006/relationships/slideLayout" Target="../slideLayouts/slideLayout355.xml"/><Relationship Id="rId16" Type="http://schemas.openxmlformats.org/officeDocument/2006/relationships/slideLayout" Target="../slideLayouts/slideLayout369.xml"/><Relationship Id="rId20" Type="http://schemas.openxmlformats.org/officeDocument/2006/relationships/theme" Target="../theme/theme24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5" Type="http://schemas.openxmlformats.org/officeDocument/2006/relationships/slideLayout" Target="../slideLayouts/slideLayout368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63.xml"/><Relationship Id="rId19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Relationship Id="rId14" Type="http://schemas.openxmlformats.org/officeDocument/2006/relationships/slideLayout" Target="../slideLayouts/slideLayout367.xml"/><Relationship Id="rId22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2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6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5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5" y="2214002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620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2411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6861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482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9604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38826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898045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57262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16478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09131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6533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1543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7774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00" y="275082"/>
            <a:ext cx="61920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311" tIns="45658" rIns="91311" bIns="4565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00" y="1600008"/>
            <a:ext cx="7931520" cy="4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1" tIns="45658" rIns="91311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640" y="6519565"/>
            <a:ext cx="675360" cy="47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1" tIns="45658" rIns="91311" bIns="45658" numCol="1" anchor="t" anchorCtr="0" compatLnSpc="1">
            <a:prstTxWarp prst="textNoShape">
              <a:avLst/>
            </a:prstTxWarp>
          </a:bodyPr>
          <a:lstStyle>
            <a:lvl1pPr algn="r" defTabSz="828420" eaLnBrk="1" hangingPunct="1">
              <a:lnSpc>
                <a:spcPct val="100000"/>
              </a:lnSpc>
              <a:spcBef>
                <a:spcPct val="0"/>
              </a:spcBef>
              <a:buClrTx/>
              <a:defRPr sz="1400" baseline="0">
                <a:solidFill>
                  <a:srgbClr val="000000"/>
                </a:solidFill>
                <a:latin typeface="Rdg Vesta" pitchFamily="2" charset="0"/>
                <a:cs typeface="Arial" pitchFamily="34" charset="0"/>
              </a:defRPr>
            </a:lvl1pPr>
          </a:lstStyle>
          <a:p>
            <a:pPr>
              <a:defRPr/>
            </a:pPr>
            <a:fld id="{6D93CFE2-BB86-44B1-B528-64B1A10DFB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0485" name="Picture 55" descr="Device-white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31200" y="429165"/>
            <a:ext cx="1183680" cy="3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63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658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3169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69754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633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299" indent="-342299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charset="0"/>
          <a:ea typeface="+mn-ea"/>
          <a:cs typeface="+mn-cs"/>
        </a:defRPr>
      </a:lvl1pPr>
      <a:lvl2pPr marL="740688" indent="-28477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charset="0"/>
        </a:defRPr>
      </a:lvl2pPr>
      <a:lvl3pPr marL="1140518" indent="-227241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charset="0"/>
        </a:defRPr>
      </a:lvl3pPr>
      <a:lvl4pPr marL="1597872" indent="-227241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charset="0"/>
        </a:defRPr>
      </a:lvl4pPr>
      <a:lvl5pPr marL="2053794" indent="-227241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2000">
          <a:solidFill>
            <a:schemeClr val="tx1"/>
          </a:solidFill>
          <a:latin typeface="Arial" charset="0"/>
        </a:defRPr>
      </a:lvl5pPr>
      <a:lvl6pPr marL="2511214" indent="-22829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67798" indent="-22829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4383" indent="-22829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0966" indent="-22829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3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9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54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37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2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06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84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73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00" y="275082"/>
            <a:ext cx="61920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988" tIns="45497" rIns="90988" bIns="4549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00" y="1600008"/>
            <a:ext cx="7931520" cy="4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88" tIns="45497" rIns="90988" bIns="454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8196" name="Picture 35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5440" y="437811"/>
            <a:ext cx="118368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54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5pPr>
      <a:lvl6pPr marL="455022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005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65078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0099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37985" indent="-33798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37811" indent="-281896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2pPr>
      <a:lvl3pPr marL="1134768" indent="-224363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589245" indent="-224363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4pPr>
      <a:lvl5pPr marL="2046603" indent="-224363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»"/>
        <a:defRPr sz="2000">
          <a:solidFill>
            <a:schemeClr val="tx1"/>
          </a:solidFill>
          <a:latin typeface="+mn-lt"/>
        </a:defRPr>
      </a:lvl5pPr>
      <a:lvl6pPr marL="2502636" indent="-227511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6pPr>
      <a:lvl7pPr marL="2957662" indent="-227511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7pPr>
      <a:lvl8pPr marL="3412685" indent="-227511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8pPr>
      <a:lvl9pPr marL="3867715" indent="-227511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22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50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078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099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127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151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166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197" algn="l" defTabSz="910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5082"/>
            <a:ext cx="823104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64" tIns="45584" rIns="91164" bIns="455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0008"/>
            <a:ext cx="8231040" cy="45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64" tIns="45584" rIns="91164" bIns="45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6485" y="6245938"/>
            <a:ext cx="2134080" cy="4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4" tIns="45584" rIns="91164" bIns="45584" numCol="1" anchor="t" anchorCtr="0" compatLnSpc="1">
            <a:prstTxWarp prst="textNoShape">
              <a:avLst/>
            </a:prstTxWarp>
          </a:bodyPr>
          <a:lstStyle>
            <a:lvl1pPr defTabSz="827131">
              <a:defRPr sz="1400" b="0">
                <a:solidFill>
                  <a:srgbClr val="000000"/>
                </a:solidFill>
                <a:latin typeface="Arial" pitchFamily="-10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800" y="6245938"/>
            <a:ext cx="2894400" cy="4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4" tIns="45584" rIns="91164" bIns="45584" numCol="1" anchor="t" anchorCtr="0" compatLnSpc="1">
            <a:prstTxWarp prst="textNoShape">
              <a:avLst/>
            </a:prstTxWarp>
          </a:bodyPr>
          <a:lstStyle>
            <a:lvl1pPr algn="ctr" defTabSz="827131">
              <a:defRPr sz="1400" b="0">
                <a:solidFill>
                  <a:srgbClr val="000000"/>
                </a:solidFill>
                <a:latin typeface="Arial" pitchFamily="-10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45" y="6245938"/>
            <a:ext cx="2134080" cy="4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4" tIns="45584" rIns="91164" bIns="45584" numCol="1" anchor="t" anchorCtr="0" compatLnSpc="1">
            <a:prstTxWarp prst="textNoShape">
              <a:avLst/>
            </a:prstTxWarp>
          </a:bodyPr>
          <a:lstStyle>
            <a:lvl1pPr algn="r" defTabSz="827131">
              <a:defRPr sz="1400" b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8B38A71-A9A0-4D7E-91E9-F757676E5B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94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587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6pPr>
      <a:lvl7pPr marL="91174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7pPr>
      <a:lvl8pPr marL="13676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8pPr>
      <a:lvl9pPr marL="1823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9pPr>
    </p:titleStyle>
    <p:bodyStyle>
      <a:lvl1pPr marL="340861" indent="-34086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0688" indent="-28477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39080" indent="-22724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4997" indent="-22724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0916" indent="-22724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07311" indent="-22793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63186" indent="-22793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19060" indent="-22793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74935" indent="-22793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5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72" algn="l" defTabSz="455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49" algn="l" defTabSz="455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27" algn="l" defTabSz="455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99" algn="l" defTabSz="455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376" algn="l" defTabSz="455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248" algn="l" defTabSz="455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116" algn="l" defTabSz="455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996" algn="l" defTabSz="455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platzhalter 1"/>
          <p:cNvSpPr>
            <a:spLocks noGrp="1"/>
          </p:cNvSpPr>
          <p:nvPr>
            <p:ph type="title"/>
          </p:nvPr>
        </p:nvSpPr>
        <p:spPr bwMode="auto">
          <a:xfrm>
            <a:off x="456480" y="275083"/>
            <a:ext cx="823104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25" tIns="45565" rIns="91125" bIns="455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  <a:endParaRPr lang="en-US" altLang="en-US" smtClean="0"/>
          </a:p>
        </p:txBody>
      </p:sp>
      <p:sp>
        <p:nvSpPr>
          <p:cNvPr id="1331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6480" y="1600008"/>
            <a:ext cx="8231040" cy="45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25" tIns="45565" rIns="91125" bIns="455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  <a:endParaRPr lang="en-US" altLang="en-US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vert="horz" lIns="91125" tIns="45565" rIns="91125" bIns="45565" rtlCol="0" anchor="ctr"/>
          <a:lstStyle>
            <a:lvl1pPr algn="l" defTabSz="911372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DD98FD-FD58-4841-8EFF-CEE0EA146B7B}" type="datetimeFigureOut">
              <a:rPr lang="en-US"/>
              <a:pPr>
                <a:defRPr/>
              </a:pPr>
              <a:t>12/9/2015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vert="horz" lIns="91125" tIns="45565" rIns="91125" bIns="45565" rtlCol="0" anchor="ctr"/>
          <a:lstStyle>
            <a:lvl1pPr algn="ctr" defTabSz="911372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445" y="6356827"/>
            <a:ext cx="2134080" cy="364359"/>
          </a:xfrm>
          <a:prstGeom prst="rect">
            <a:avLst/>
          </a:prstGeom>
        </p:spPr>
        <p:txBody>
          <a:bodyPr vert="horz" lIns="91125" tIns="45565" rIns="91125" bIns="45565" rtlCol="0" anchor="ctr"/>
          <a:lstStyle>
            <a:lvl1pPr algn="r" defTabSz="911372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BC2A9E2-F7C0-4A07-96C4-27EC599C0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6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ctr" defTabSz="910308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03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03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03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03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14167" algn="ctr" defTabSz="9103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28334" algn="ctr" defTabSz="9103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242501" algn="ctr" defTabSz="9103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656669" algn="ctr" defTabSz="91030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0826" indent="-340826" algn="l" defTabSz="91030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173" indent="-284741" algn="l" defTabSz="91030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962" indent="-227218" algn="l" defTabSz="91030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31" indent="-227218" algn="l" defTabSz="91030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266" indent="-227218" algn="l" defTabSz="91030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271" indent="-227842" algn="l" defTabSz="911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958" indent="-227842" algn="l" defTabSz="911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643" indent="-227842" algn="l" defTabSz="911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330" indent="-227842" algn="l" defTabSz="911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83" algn="l" defTabSz="911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72" algn="l" defTabSz="911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60" algn="l" defTabSz="911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43" algn="l" defTabSz="911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32" algn="l" defTabSz="911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116" algn="l" defTabSz="911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793" algn="l" defTabSz="911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484" algn="l" defTabSz="911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00" y="275072"/>
            <a:ext cx="61920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105" tIns="45555" rIns="91105" bIns="4555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00" y="1600008"/>
            <a:ext cx="7931520" cy="4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5" tIns="45555" rIns="91105" bIns="45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9220" name="Picture 35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5440" y="437808"/>
            <a:ext cx="118368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9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5pPr>
      <a:lvl6pPr marL="45558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118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6677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2365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38335" indent="-33833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38577" indent="-282186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2pPr>
      <a:lvl3pPr marL="1135941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592334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4pPr>
      <a:lvl5pPr marL="2048725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»"/>
        <a:defRPr sz="2000">
          <a:solidFill>
            <a:schemeClr val="tx1"/>
          </a:solidFill>
          <a:latin typeface="+mn-lt"/>
        </a:defRPr>
      </a:lvl5pPr>
      <a:lvl6pPr marL="2505752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6pPr>
      <a:lvl7pPr marL="2961344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7pPr>
      <a:lvl8pPr marL="3416935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8pPr>
      <a:lvl9pPr marL="3872528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87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83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77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365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959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549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131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728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00" y="275071"/>
            <a:ext cx="61920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145" tIns="45575" rIns="91145" bIns="4557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00" y="1600008"/>
            <a:ext cx="7931520" cy="4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45" tIns="45575" rIns="91145" bIns="45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44" name="Picture 35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5440" y="437807"/>
            <a:ext cx="118368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79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5pPr>
      <a:lvl6pPr marL="455778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156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6734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312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38370" indent="-33837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38654" indent="-282215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2pPr>
      <a:lvl3pPr marL="1137499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592499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4pPr>
      <a:lvl5pPr marL="2048938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»"/>
        <a:defRPr sz="2000">
          <a:solidFill>
            <a:schemeClr val="tx1"/>
          </a:solidFill>
          <a:latin typeface="+mn-lt"/>
        </a:defRPr>
      </a:lvl5pPr>
      <a:lvl6pPr marL="2506791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6pPr>
      <a:lvl7pPr marL="296257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7pPr>
      <a:lvl8pPr marL="341835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8pPr>
      <a:lvl9pPr marL="387413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78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6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43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21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04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682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454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24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4"/>
          <p:cNvPicPr>
            <a:picLocks noChangeAspect="1" noChangeArrowheads="1"/>
          </p:cNvPicPr>
          <p:nvPr userDrawn="1"/>
        </p:nvPicPr>
        <p:blipFill rotWithShape="1">
          <a:blip r:embed="rId14" cstate="print"/>
          <a:srcRect l="30313"/>
          <a:stretch/>
        </p:blipFill>
        <p:spPr bwMode="auto">
          <a:xfrm>
            <a:off x="3901548" y="0"/>
            <a:ext cx="5220072" cy="749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652465"/>
            <a:ext cx="8226425" cy="547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176" y="104775"/>
            <a:ext cx="8226425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</p:spTree>
    <p:extLst>
      <p:ext uri="{BB962C8B-B14F-4D97-AF65-F5344CB8AC3E}">
        <p14:creationId xmlns:p14="http://schemas.microsoft.com/office/powerpoint/2010/main" val="5936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</p:sldLayoutIdLst>
  <p:hf hdr="0" dt="0"/>
  <p:txStyles>
    <p:titleStyle>
      <a:lvl1pPr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00B05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2pPr>
      <a:lvl3pPr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3pPr>
      <a:lvl4pPr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4pPr>
      <a:lvl5pPr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5pPr>
      <a:lvl6pPr marL="2514600" indent="-228600"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6pPr>
      <a:lvl7pPr marL="2971800" indent="-228600"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7pPr>
      <a:lvl8pPr marL="3429000" indent="-228600"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8pPr>
      <a:lvl9pPr marL="3886200" indent="-228600"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11C988-FA17-495B-A995-D18BBC127C2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0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 smtClean="0"/>
            </a:lvl1pPr>
          </a:lstStyle>
          <a:p>
            <a:pPr>
              <a:defRPr/>
            </a:pPr>
            <a:fld id="{BC4BCEE4-1120-41BF-A5BC-396BA6A48CE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1269" name="Picture 55" descr="Device-whit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31100" y="428625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14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  <p:sldLayoutId id="2147484220" r:id="rId12"/>
    <p:sldLayoutId id="2147484221" r:id="rId13"/>
    <p:sldLayoutId id="2147484222" r:id="rId14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 smtClean="0"/>
            </a:lvl1pPr>
          </a:lstStyle>
          <a:p>
            <a:pPr>
              <a:defRPr/>
            </a:pPr>
            <a:fld id="{BC4BCEE4-1120-41BF-A5BC-396BA6A48CE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1269" name="Picture 55" descr="Device-whit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31100" y="428625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28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6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0226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620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2411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6861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482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9604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38826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898045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57262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16478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09131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6533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1543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7774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F68D21-D000-4659-B164-03C406DABAC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0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6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5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5" y="2214002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90851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  <p:sldLayoutId id="2147484263" r:id="rId13"/>
    <p:sldLayoutId id="2147484264" r:id="rId14"/>
    <p:sldLayoutId id="2147484265" r:id="rId15"/>
    <p:sldLayoutId id="2147484266" r:id="rId16"/>
    <p:sldLayoutId id="2147484267" r:id="rId17"/>
    <p:sldLayoutId id="2147484268" r:id="rId18"/>
    <p:sldLayoutId id="2147484269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620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2411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6861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482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9604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38826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898045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57262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16478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09131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6533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1543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7774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5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5" y="43816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5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0869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  <p:sldLayoutId id="2147484285" r:id="rId15"/>
    <p:sldLayoutId id="2147484286" r:id="rId16"/>
    <p:sldLayoutId id="2147484287" r:id="rId17"/>
    <p:sldLayoutId id="2147484288" r:id="rId18"/>
    <p:sldLayoutId id="2147484289" r:id="rId19"/>
    <p:sldLayoutId id="2147484290" r:id="rId20"/>
    <p:sldLayoutId id="2147484291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2" y="274638"/>
            <a:ext cx="6192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 smtClean="0">
                <a:latin typeface="Rdg Vesta" pitchFamily="2" charset="0"/>
              </a:defRPr>
            </a:lvl1pPr>
          </a:lstStyle>
          <a:p>
            <a:pPr>
              <a:defRPr/>
            </a:pPr>
            <a:fld id="{5B86CF3B-5330-405D-ABEC-4AA148A5817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1269" name="Picture 55" descr="Device-whit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31105" y="428625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15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  <p:sldLayoutId id="2147484304" r:id="rId12"/>
    <p:sldLayoutId id="2147484305" r:id="rId13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6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5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5" y="2214002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04577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  <p:sldLayoutId id="2147484319" r:id="rId13"/>
    <p:sldLayoutId id="2147484320" r:id="rId14"/>
    <p:sldLayoutId id="2147484321" r:id="rId15"/>
    <p:sldLayoutId id="2147484322" r:id="rId16"/>
    <p:sldLayoutId id="2147484323" r:id="rId17"/>
    <p:sldLayoutId id="2147484324" r:id="rId18"/>
    <p:sldLayoutId id="2147484325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620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2411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6861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482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9604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38826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898045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57262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16478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09131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6533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1543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7774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4B3A87E-6469-4455-AB4D-504E6AA99E11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7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  <p:sldLayoutId id="21474843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6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202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620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2411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6861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482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9604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38826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898045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57262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16478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09131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6533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1543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7774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6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5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5" y="2214002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061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620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2411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6861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482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9604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38826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898045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57262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16478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09131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6533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1543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7774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6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5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5" y="2214002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23687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620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2411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6861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482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9604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38826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898045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57262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16478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09131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6533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1543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7774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6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5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5" y="2214002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6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6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5980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620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2411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6861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4823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9604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38826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898045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57262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16478" marR="0" indent="-179604" algn="l" defTabSz="91241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09131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6533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1543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77749" indent="-228103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232" tIns="45619" rIns="91232" bIns="4561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32" tIns="45619" rIns="91232" bIns="456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9" y="6519865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9" rIns="91232" bIns="45619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000000"/>
                </a:solidFill>
                <a:effectLst/>
                <a:latin typeface="Rdg Vesta" pitchFamily="2" charset="0"/>
                <a:cs typeface="+mn-cs"/>
              </a:defRPr>
            </a:lvl1pPr>
          </a:lstStyle>
          <a:p>
            <a:pPr>
              <a:defRPr/>
            </a:pPr>
            <a:fld id="{02BCB053-38BA-4756-8EAC-3EF64DEE65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3077" name="Picture 55" descr="Device-white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31121" y="428625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86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620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241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68618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482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154" indent="-342154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1334" indent="-285131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Arial" pitchFamily="34" charset="0"/>
        </a:defRPr>
      </a:lvl2pPr>
      <a:lvl3pPr marL="1140517" indent="-228103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pitchFamily="34" charset="0"/>
        </a:defRPr>
      </a:lvl3pPr>
      <a:lvl4pPr marL="1596716" indent="-228103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2926" indent="-228103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Arial" pitchFamily="34" charset="0"/>
        </a:defRPr>
      </a:lvl5pPr>
      <a:lvl6pPr marL="2509131" indent="-22810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65339" indent="-22810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1543" indent="-22810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77749" indent="-22810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232" tIns="45619" rIns="91232" bIns="4561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32" tIns="45619" rIns="91232" bIns="456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9" y="6519865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9" rIns="91232" bIns="45619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000000"/>
                </a:solidFill>
                <a:latin typeface="Rdg Vesta" pitchFamily="2" charset="0"/>
                <a:cs typeface="+mn-cs"/>
              </a:defRPr>
            </a:lvl1pPr>
          </a:lstStyle>
          <a:p>
            <a:pPr>
              <a:defRPr/>
            </a:pPr>
            <a:fld id="{E7EB1473-096C-4D06-952C-2990083DF6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66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620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241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68618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482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154" indent="-342154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1334" indent="-285131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Arial" pitchFamily="34" charset="0"/>
        </a:defRPr>
      </a:lvl2pPr>
      <a:lvl3pPr marL="1140517" indent="-228103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pitchFamily="34" charset="0"/>
        </a:defRPr>
      </a:lvl3pPr>
      <a:lvl4pPr marL="1596716" indent="-228103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2926" indent="-228103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Arial" pitchFamily="34" charset="0"/>
        </a:defRPr>
      </a:lvl5pPr>
      <a:lvl6pPr marL="2509131" indent="-22810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65339" indent="-22810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1543" indent="-22810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77749" indent="-228103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440" y="609189"/>
            <a:ext cx="7773120" cy="114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35" tIns="45570" rIns="91135" bIns="455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40" y="1981648"/>
            <a:ext cx="7773120" cy="41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35" tIns="45570" rIns="91135" bIns="45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442" y="6248817"/>
            <a:ext cx="1905120" cy="45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70" rIns="91135" bIns="45570" numCol="1" anchor="t" anchorCtr="0" compatLnSpc="1">
            <a:prstTxWarp prst="textNoShape">
              <a:avLst/>
            </a:prstTxWarp>
          </a:bodyPr>
          <a:lstStyle>
            <a:lvl1pPr defTabSz="826874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800" y="6248817"/>
            <a:ext cx="2894400" cy="45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70" rIns="91135" bIns="45570" numCol="1" anchor="t" anchorCtr="0" compatLnSpc="1">
            <a:prstTxWarp prst="textNoShape">
              <a:avLst/>
            </a:prstTxWarp>
          </a:bodyPr>
          <a:lstStyle>
            <a:lvl1pPr algn="ctr" defTabSz="826874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40" y="6248817"/>
            <a:ext cx="1905120" cy="45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70" rIns="91135" bIns="45570" numCol="1" anchor="t" anchorCtr="0" compatLnSpc="1">
            <a:prstTxWarp prst="textNoShape">
              <a:avLst/>
            </a:prstTxWarp>
          </a:bodyPr>
          <a:lstStyle>
            <a:lvl1pPr algn="r" defTabSz="826874">
              <a:defRPr sz="1400" smtClean="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fld id="{CE6F196C-8971-49AB-8858-BCB5BB352E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90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57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14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6720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29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0719" indent="-34071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0381" indent="-28465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38608" indent="-2271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4333" indent="-2271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0065" indent="-22714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06531" indent="-2278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2265" indent="-2278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7997" indent="-2278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3731" indent="-2278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31" algn="l" defTabSz="911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66" algn="l" defTabSz="911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201" algn="l" defTabSz="911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932" algn="l" defTabSz="911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668" algn="l" defTabSz="911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399" algn="l" defTabSz="911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123" algn="l" defTabSz="911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862" algn="l" defTabSz="911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5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5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8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8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63.png"/><Relationship Id="rId5" Type="http://schemas.openxmlformats.org/officeDocument/2006/relationships/image" Target="../media/image69.png"/><Relationship Id="rId10" Type="http://schemas.openxmlformats.org/officeDocument/2006/relationships/image" Target="../media/image221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8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0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83.png"/><Relationship Id="rId7" Type="http://schemas.openxmlformats.org/officeDocument/2006/relationships/image" Target="../media/image2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62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6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1143001"/>
            <a:ext cx="7963624" cy="919800"/>
          </a:xfrm>
        </p:spPr>
        <p:txBody>
          <a:bodyPr/>
          <a:lstStyle/>
          <a:p>
            <a:r>
              <a:rPr lang="en-GB" dirty="0" smtClean="0"/>
              <a:t>Jet streams and persistent mid-latitude weather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John Methven,</a:t>
            </a:r>
          </a:p>
          <a:p>
            <a:r>
              <a:rPr lang="en-GB" dirty="0" smtClean="0"/>
              <a:t>Department of Meteorology,</a:t>
            </a:r>
          </a:p>
          <a:p>
            <a:r>
              <a:rPr lang="en-GB" dirty="0" smtClean="0"/>
              <a:t>University of Reading</a:t>
            </a:r>
          </a:p>
          <a:p>
            <a:r>
              <a:rPr lang="en-GB" i="1" dirty="0" smtClean="0"/>
              <a:t>Thanks to Mike Blackburn </a:t>
            </a:r>
            <a:r>
              <a:rPr lang="en-GB" i="1" dirty="0"/>
              <a:t>,</a:t>
            </a:r>
            <a:r>
              <a:rPr lang="en-GB" i="1" dirty="0" smtClean="0"/>
              <a:t> </a:t>
            </a:r>
            <a:r>
              <a:rPr lang="en-GB" i="1" dirty="0" smtClean="0"/>
              <a:t>Hans de </a:t>
            </a:r>
            <a:r>
              <a:rPr lang="en-GB" i="1" dirty="0" err="1" smtClean="0"/>
              <a:t>Leeuw</a:t>
            </a:r>
            <a:r>
              <a:rPr lang="en-GB" i="1" dirty="0" smtClean="0"/>
              <a:t> and Ben Harvey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3" y="2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5" y="1196752"/>
            <a:ext cx="4231187" cy="424716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243408"/>
            <a:ext cx="6192838" cy="1143000"/>
          </a:xfrm>
        </p:spPr>
        <p:txBody>
          <a:bodyPr/>
          <a:lstStyle/>
          <a:p>
            <a:r>
              <a:rPr lang="en-GB" dirty="0" err="1" smtClean="0"/>
              <a:t>Rossby</a:t>
            </a:r>
            <a:r>
              <a:rPr lang="en-GB" dirty="0" smtClean="0"/>
              <a:t> waves on the jet stream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5373216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000000"/>
                </a:solidFill>
                <a:latin typeface="Effra" panose="020B0604020202020204" charset="0"/>
              </a:rPr>
              <a:t>Rossby</a:t>
            </a:r>
            <a:r>
              <a:rPr lang="en-GB" b="1" dirty="0" smtClean="0">
                <a:solidFill>
                  <a:srgbClr val="000000"/>
                </a:solidFill>
                <a:latin typeface="Effra" panose="020B0604020202020204" charset="0"/>
              </a:rPr>
              <a:t> (1940)</a:t>
            </a:r>
            <a:r>
              <a:rPr lang="en-GB" dirty="0" smtClean="0">
                <a:solidFill>
                  <a:srgbClr val="000000"/>
                </a:solidFill>
                <a:latin typeface="Effra" panose="020B0604020202020204" charset="0"/>
              </a:rPr>
              <a:t>,</a:t>
            </a:r>
            <a:r>
              <a:rPr lang="en-GB" b="1" dirty="0" smtClean="0">
                <a:solidFill>
                  <a:srgbClr val="000000"/>
                </a:solidFill>
                <a:latin typeface="Effra" panose="020B0604020202020204" charset="0"/>
              </a:rPr>
              <a:t> </a:t>
            </a:r>
            <a:r>
              <a:rPr lang="en-GB" i="1" dirty="0" smtClean="0">
                <a:solidFill>
                  <a:srgbClr val="000000"/>
                </a:solidFill>
                <a:latin typeface="Effra" panose="020B0604020202020204" charset="0"/>
              </a:rPr>
              <a:t>Q. J. Roy. Met. Soc.</a:t>
            </a:r>
          </a:p>
          <a:p>
            <a:r>
              <a:rPr lang="en-GB" dirty="0" smtClean="0">
                <a:solidFill>
                  <a:srgbClr val="000000"/>
                </a:solidFill>
                <a:latin typeface="Effra" panose="020B0604020202020204" charset="0"/>
              </a:rPr>
              <a:t>Pattern deduced from consideration of </a:t>
            </a:r>
            <a:r>
              <a:rPr lang="en-GB" b="1" dirty="0" smtClean="0">
                <a:solidFill>
                  <a:srgbClr val="000000"/>
                </a:solidFill>
                <a:latin typeface="Effra" panose="020B0604020202020204" charset="0"/>
              </a:rPr>
              <a:t>potential vorticity </a:t>
            </a:r>
            <a:r>
              <a:rPr lang="en-GB" dirty="0" smtClean="0">
                <a:solidFill>
                  <a:srgbClr val="000000"/>
                </a:solidFill>
                <a:latin typeface="Effra" panose="020B0604020202020204" charset="0"/>
              </a:rPr>
              <a:t>structure in fairly weak westerly jet stream</a:t>
            </a:r>
            <a:endParaRPr lang="en-GB" dirty="0">
              <a:solidFill>
                <a:srgbClr val="000000"/>
              </a:solidFill>
              <a:latin typeface="Effra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5373216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Effra" panose="020B0604020202020204" charset="0"/>
              </a:rPr>
              <a:t>ERA-Interim analysis produced by data assimilation blending </a:t>
            </a:r>
            <a:r>
              <a:rPr lang="en-GB" b="1" dirty="0" smtClean="0">
                <a:solidFill>
                  <a:srgbClr val="002060"/>
                </a:solidFill>
                <a:latin typeface="Effra" panose="020B0604020202020204" charset="0"/>
              </a:rPr>
              <a:t>global numerical model </a:t>
            </a:r>
            <a:r>
              <a:rPr lang="en-GB" dirty="0" smtClean="0">
                <a:solidFill>
                  <a:srgbClr val="002060"/>
                </a:solidFill>
                <a:latin typeface="Effra" panose="020B0604020202020204" charset="0"/>
              </a:rPr>
              <a:t>with </a:t>
            </a:r>
            <a:r>
              <a:rPr lang="en-GB" b="1" dirty="0" smtClean="0">
                <a:solidFill>
                  <a:srgbClr val="002060"/>
                </a:solidFill>
                <a:latin typeface="Effra" panose="020B0604020202020204" charset="0"/>
              </a:rPr>
              <a:t>global data </a:t>
            </a:r>
            <a:r>
              <a:rPr lang="en-GB" dirty="0" smtClean="0">
                <a:solidFill>
                  <a:srgbClr val="002060"/>
                </a:solidFill>
                <a:latin typeface="Effra" panose="020B0604020202020204" charset="0"/>
              </a:rPr>
              <a:t>(satellites, surface sites, </a:t>
            </a:r>
            <a:r>
              <a:rPr lang="en-GB" dirty="0" err="1" smtClean="0">
                <a:solidFill>
                  <a:srgbClr val="002060"/>
                </a:solidFill>
                <a:latin typeface="Effra" panose="020B0604020202020204" charset="0"/>
              </a:rPr>
              <a:t>sondes</a:t>
            </a:r>
            <a:r>
              <a:rPr lang="en-GB" dirty="0" smtClean="0">
                <a:solidFill>
                  <a:srgbClr val="002060"/>
                </a:solidFill>
                <a:latin typeface="Effra" panose="020B0604020202020204" charset="0"/>
              </a:rPr>
              <a:t>, …)</a:t>
            </a:r>
          </a:p>
        </p:txBody>
      </p:sp>
      <p:pic>
        <p:nvPicPr>
          <p:cNvPr id="8" name="Picture 9" descr="cpc_iso250_jul07_1525_nh15_m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t="10379" r="4549" b="11763"/>
          <a:stretch>
            <a:fillRect/>
          </a:stretch>
        </p:blipFill>
        <p:spPr bwMode="auto">
          <a:xfrm>
            <a:off x="4186496" y="1268760"/>
            <a:ext cx="491495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376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5" y="1196752"/>
            <a:ext cx="4231187" cy="424716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243408"/>
            <a:ext cx="6192838" cy="1143000"/>
          </a:xfrm>
        </p:spPr>
        <p:txBody>
          <a:bodyPr/>
          <a:lstStyle/>
          <a:p>
            <a:r>
              <a:rPr lang="en-GB" dirty="0" err="1" smtClean="0"/>
              <a:t>Rossby</a:t>
            </a:r>
            <a:r>
              <a:rPr lang="en-GB" dirty="0" smtClean="0"/>
              <a:t> waves on the jet stream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5373216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tx1"/>
                </a:solidFill>
                <a:latin typeface="Effra" panose="020B0604020202020204" charset="0"/>
              </a:rPr>
              <a:t>Rossby</a:t>
            </a:r>
            <a:r>
              <a:rPr lang="en-GB" b="1" dirty="0" smtClean="0">
                <a:solidFill>
                  <a:schemeClr val="tx1"/>
                </a:solidFill>
                <a:latin typeface="Effra" panose="020B0604020202020204" charset="0"/>
              </a:rPr>
              <a:t> (1940)</a:t>
            </a:r>
            <a:r>
              <a:rPr lang="en-GB" dirty="0" smtClean="0">
                <a:solidFill>
                  <a:schemeClr val="tx1"/>
                </a:solidFill>
                <a:latin typeface="Effra" panose="020B0604020202020204" charset="0"/>
              </a:rPr>
              <a:t>,</a:t>
            </a:r>
            <a:r>
              <a:rPr lang="en-GB" b="1" dirty="0" smtClean="0">
                <a:solidFill>
                  <a:schemeClr val="tx1"/>
                </a:solidFill>
                <a:latin typeface="Effra" panose="020B0604020202020204" charset="0"/>
              </a:rPr>
              <a:t> </a:t>
            </a:r>
            <a:r>
              <a:rPr lang="en-GB" i="1" dirty="0" smtClean="0">
                <a:solidFill>
                  <a:schemeClr val="tx1"/>
                </a:solidFill>
                <a:latin typeface="Effra" panose="020B0604020202020204" charset="0"/>
              </a:rPr>
              <a:t>Q. J. Roy. Met. Soc.</a:t>
            </a:r>
          </a:p>
          <a:p>
            <a:r>
              <a:rPr lang="en-GB" dirty="0" smtClean="0">
                <a:solidFill>
                  <a:schemeClr val="tx1"/>
                </a:solidFill>
                <a:latin typeface="Effra" panose="020B0604020202020204" charset="0"/>
              </a:rPr>
              <a:t>Pattern deduced from consideration of </a:t>
            </a:r>
            <a:r>
              <a:rPr lang="en-GB" b="1" dirty="0" smtClean="0">
                <a:solidFill>
                  <a:schemeClr val="tx1"/>
                </a:solidFill>
                <a:latin typeface="Effra" panose="020B0604020202020204" charset="0"/>
              </a:rPr>
              <a:t>potential vorticity </a:t>
            </a:r>
            <a:r>
              <a:rPr lang="en-GB" dirty="0" smtClean="0">
                <a:solidFill>
                  <a:schemeClr val="tx1"/>
                </a:solidFill>
                <a:latin typeface="Effra" panose="020B0604020202020204" charset="0"/>
              </a:rPr>
              <a:t>structure in fairly weak westerly jet stream</a:t>
            </a:r>
            <a:endParaRPr lang="en-GB" dirty="0">
              <a:solidFill>
                <a:schemeClr val="tx1"/>
              </a:solidFill>
              <a:latin typeface="Effra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1017304"/>
            <a:ext cx="4392488" cy="563231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Effra" panose="020B0604020202020204" charset="0"/>
              </a:rPr>
              <a:t>        Remarks on </a:t>
            </a:r>
            <a:r>
              <a:rPr lang="en-GB" b="1" dirty="0" err="1" smtClean="0">
                <a:solidFill>
                  <a:srgbClr val="002060"/>
                </a:solidFill>
                <a:latin typeface="Effra" panose="020B0604020202020204" charset="0"/>
              </a:rPr>
              <a:t>Rossby</a:t>
            </a:r>
            <a:r>
              <a:rPr lang="en-GB" b="1" dirty="0" smtClean="0">
                <a:solidFill>
                  <a:srgbClr val="002060"/>
                </a:solidFill>
                <a:latin typeface="Effra" panose="020B0604020202020204" charset="0"/>
              </a:rPr>
              <a:t> (1940)</a:t>
            </a:r>
          </a:p>
          <a:p>
            <a:endParaRPr lang="en-GB" dirty="0">
              <a:solidFill>
                <a:srgbClr val="002060"/>
              </a:solidFill>
              <a:latin typeface="Effra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2060"/>
                </a:solidFill>
                <a:latin typeface="Effra" panose="020B0604020202020204" charset="0"/>
              </a:rPr>
              <a:t>The term </a:t>
            </a:r>
            <a:r>
              <a:rPr lang="en-GB" i="1" dirty="0" smtClean="0">
                <a:solidFill>
                  <a:srgbClr val="002060"/>
                </a:solidFill>
                <a:latin typeface="Effra" panose="020B0604020202020204" charset="0"/>
              </a:rPr>
              <a:t>“potential vorticity” </a:t>
            </a:r>
            <a:r>
              <a:rPr lang="en-GB" dirty="0" smtClean="0">
                <a:solidFill>
                  <a:srgbClr val="002060"/>
                </a:solidFill>
                <a:latin typeface="Effra" panose="020B0604020202020204" charset="0"/>
              </a:rPr>
              <a:t>was introduced, although the derivation of the conserved quantity for hydrostatic, shallow water equations is in </a:t>
            </a:r>
            <a:r>
              <a:rPr lang="en-GB" dirty="0" err="1" smtClean="0">
                <a:solidFill>
                  <a:srgbClr val="002060"/>
                </a:solidFill>
                <a:latin typeface="Effra" panose="020B0604020202020204" charset="0"/>
              </a:rPr>
              <a:t>Rossby</a:t>
            </a:r>
            <a:r>
              <a:rPr lang="en-GB" dirty="0" smtClean="0">
                <a:solidFill>
                  <a:srgbClr val="002060"/>
                </a:solidFill>
                <a:latin typeface="Effra" panose="020B0604020202020204" charset="0"/>
              </a:rPr>
              <a:t> (1936)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 smtClean="0">
              <a:solidFill>
                <a:srgbClr val="002060"/>
              </a:solidFill>
              <a:latin typeface="Effra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2060"/>
                </a:solidFill>
                <a:latin typeface="Effra" panose="020B0604020202020204" charset="0"/>
              </a:rPr>
              <a:t>Extended to stratified flow in </a:t>
            </a:r>
            <a:r>
              <a:rPr lang="en-GB" dirty="0" err="1" smtClean="0">
                <a:solidFill>
                  <a:srgbClr val="002060"/>
                </a:solidFill>
                <a:latin typeface="Effra" panose="020B0604020202020204" charset="0"/>
              </a:rPr>
              <a:t>Rossby</a:t>
            </a:r>
            <a:r>
              <a:rPr lang="en-GB" dirty="0" smtClean="0">
                <a:solidFill>
                  <a:srgbClr val="002060"/>
                </a:solidFill>
                <a:latin typeface="Effra" panose="020B0604020202020204" charset="0"/>
              </a:rPr>
              <a:t> (1938)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 smtClean="0">
              <a:solidFill>
                <a:srgbClr val="002060"/>
              </a:solidFill>
              <a:latin typeface="Effra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2060"/>
                </a:solidFill>
                <a:latin typeface="Effra" panose="020B0604020202020204" charset="0"/>
              </a:rPr>
              <a:t>Purpose of the 1940 paper is to explain quasi-stationary “centres of action” in the westerly flow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 smtClean="0">
              <a:solidFill>
                <a:srgbClr val="002060"/>
              </a:solidFill>
              <a:latin typeface="Effra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C00000"/>
                </a:solidFill>
                <a:latin typeface="Effra" panose="020B0604020202020204" charset="0"/>
              </a:rPr>
              <a:t>The motivation for illustrating wavenumber 6 in relatively weak westerly flow is not given</a:t>
            </a:r>
          </a:p>
        </p:txBody>
      </p:sp>
    </p:spTree>
    <p:extLst>
      <p:ext uri="{BB962C8B-B14F-4D97-AF65-F5344CB8AC3E}">
        <p14:creationId xmlns:p14="http://schemas.microsoft.com/office/powerpoint/2010/main" val="2363662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2" y="347663"/>
            <a:ext cx="6192838" cy="633412"/>
          </a:xfrm>
        </p:spPr>
        <p:txBody>
          <a:bodyPr/>
          <a:lstStyle/>
          <a:p>
            <a:r>
              <a:rPr lang="en-GB" altLang="en-US" dirty="0">
                <a:latin typeface="Effra Heavy" panose="020B0604020202020204" charset="0"/>
              </a:rPr>
              <a:t>P</a:t>
            </a:r>
            <a:r>
              <a:rPr lang="en-GB" altLang="en-US" dirty="0" smtClean="0">
                <a:latin typeface="Effra Heavy" panose="020B0604020202020204" charset="0"/>
              </a:rPr>
              <a:t>otential vorticity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896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3528" y="1052736"/>
                <a:ext cx="8291264" cy="4343400"/>
              </a:xfrm>
            </p:spPr>
            <p:txBody>
              <a:bodyPr/>
              <a:lstStyle/>
              <a:p>
                <a:pPr>
                  <a:buFontTx/>
                  <a:buNone/>
                </a:pPr>
                <a:r>
                  <a:rPr lang="en-GB" altLang="en-US" sz="2000" dirty="0" smtClean="0">
                    <a:solidFill>
                      <a:srgbClr val="0070C0"/>
                    </a:solidFill>
                    <a:sym typeface="Symbol" pitchFamily="18" charset="2"/>
                  </a:rPr>
                  <a:t>	</a:t>
                </a:r>
                <a:r>
                  <a:rPr lang="en-GB" altLang="en-US" sz="2000" dirty="0" err="1" smtClean="0">
                    <a:solidFill>
                      <a:srgbClr val="0070C0"/>
                    </a:solidFill>
                    <a:sym typeface="Symbol" pitchFamily="18" charset="2"/>
                  </a:rPr>
                  <a:t>Rossby</a:t>
                </a:r>
                <a:r>
                  <a:rPr lang="en-GB" altLang="en-US" sz="2000" dirty="0" smtClean="0">
                    <a:solidFill>
                      <a:srgbClr val="0070C0"/>
                    </a:solidFill>
                    <a:sym typeface="Symbol" pitchFamily="18" charset="2"/>
                  </a:rPr>
                  <a:t> (1940) considered evolution of vorticity (spin about a point) in a layer of fluid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GB" altLang="en-US" sz="2000" dirty="0" smtClean="0">
                    <a:sym typeface="Symbol" pitchFamily="18" charset="2"/>
                  </a:rPr>
                  <a:t>Crucial aspect: stretching of vortex tubes, when layer depth </a:t>
                </a:r>
                <a:r>
                  <a:rPr lang="en-GB" altLang="en-US" sz="2000" i="1" dirty="0" smtClean="0">
                    <a:sym typeface="Symbol" pitchFamily="18" charset="2"/>
                  </a:rPr>
                  <a:t>(D) </a:t>
                </a:r>
                <a:r>
                  <a:rPr lang="en-GB" altLang="en-US" sz="2000" dirty="0" smtClean="0">
                    <a:sym typeface="Symbol" pitchFamily="18" charset="2"/>
                  </a:rPr>
                  <a:t>increases, spins up fluid such that a quantity </a:t>
                </a:r>
                <a:r>
                  <a:rPr lang="en-GB" altLang="en-US" sz="2000" i="1" dirty="0" smtClean="0">
                    <a:sym typeface="Symbol" pitchFamily="18" charset="2"/>
                  </a:rPr>
                  <a:t>P</a:t>
                </a:r>
                <a:r>
                  <a:rPr lang="en-GB" altLang="en-US" sz="2000" dirty="0" smtClean="0">
                    <a:sym typeface="Symbol" pitchFamily="18" charset="2"/>
                  </a:rPr>
                  <a:t> is conserved: </a:t>
                </a:r>
              </a:p>
              <a:p>
                <a:pPr marL="0" indent="0">
                  <a:buNone/>
                </a:pPr>
                <a:r>
                  <a:rPr lang="en-GB" altLang="en-US" sz="2000" dirty="0">
                    <a:sym typeface="Symbol" pitchFamily="18" charset="2"/>
                  </a:rPr>
                  <a:t>	</a:t>
                </a:r>
                <a:r>
                  <a:rPr lang="en-GB" altLang="en-US" sz="2000" dirty="0" smtClean="0">
                    <a:sym typeface="Symbol" pitchFamily="18" charset="2"/>
                  </a:rPr>
                  <a:t>	</a:t>
                </a:r>
                <a:r>
                  <a:rPr lang="en-GB" altLang="en-US" sz="2000" dirty="0" smtClean="0">
                    <a:solidFill>
                      <a:srgbClr val="0070C0"/>
                    </a:solidFill>
                    <a:sym typeface="Symbol" pitchFamily="18" charset="2"/>
                  </a:rPr>
                  <a:t>where </a:t>
                </a:r>
                <a14:m>
                  <m:oMath xmlns:m="http://schemas.openxmlformats.org/officeDocument/2006/math">
                    <m:r>
                      <a:rPr lang="en-GB" altLang="en-US" sz="2800" b="0" i="1" smtClean="0">
                        <a:solidFill>
                          <a:srgbClr val="0070C0"/>
                        </a:solidFill>
                        <a:latin typeface="Cambria Math"/>
                        <a:sym typeface="Symbol" pitchFamily="18" charset="2"/>
                      </a:rPr>
                      <m:t>𝑃</m:t>
                    </m:r>
                    <m:r>
                      <a:rPr lang="en-GB" altLang="en-US" sz="2800" b="0" i="1" smtClean="0">
                        <a:solidFill>
                          <a:srgbClr val="0070C0"/>
                        </a:solidFill>
                        <a:latin typeface="Cambria Math"/>
                        <a:sym typeface="Symbol" pitchFamily="18" charset="2"/>
                      </a:rPr>
                      <m:t>=</m:t>
                    </m:r>
                    <m:box>
                      <m:boxPr>
                        <m:ctrlPr>
                          <a:rPr lang="en-GB" altLang="en-US" sz="2800" b="0" i="1" smtClean="0">
                            <a:solidFill>
                              <a:srgbClr val="0070C0"/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GB" alt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sym typeface="Symbol" pitchFamily="18" charset="2"/>
                              </a:rPr>
                            </m:ctrlPr>
                          </m:fPr>
                          <m:num>
                            <m:r>
                              <a:rPr lang="en-GB" alt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𝑓</m:t>
                            </m:r>
                            <m:r>
                              <a:rPr lang="en-GB" alt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+</m:t>
                            </m:r>
                            <m:r>
                              <a:rPr lang="en-GB" alt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sym typeface="Symbol" pitchFamily="18" charset="2"/>
                              </a:rPr>
                              <m:t>𝜉</m:t>
                            </m:r>
                          </m:num>
                          <m:den>
                            <m:r>
                              <a:rPr lang="en-GB" alt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𝐷</m:t>
                            </m:r>
                          </m:den>
                        </m:f>
                      </m:e>
                    </m:box>
                  </m:oMath>
                </a14:m>
                <a:r>
                  <a:rPr lang="en-GB" altLang="en-US" sz="2800" b="0" i="1" dirty="0" smtClean="0">
                    <a:sym typeface="Symbol" pitchFamily="18" charset="2"/>
                  </a:rPr>
                  <a:t>   </a:t>
                </a:r>
                <a:r>
                  <a:rPr lang="en-GB" altLang="en-US" sz="2000" dirty="0" smtClean="0">
                    <a:solidFill>
                      <a:srgbClr val="0070C0"/>
                    </a:solidFill>
                    <a:sym typeface="Symbol" pitchFamily="18" charset="2"/>
                  </a:rPr>
                  <a:t>(now called </a:t>
                </a:r>
                <a:r>
                  <a:rPr lang="en-GB" altLang="en-US" sz="2000" b="1" i="1" dirty="0" smtClean="0">
                    <a:solidFill>
                      <a:srgbClr val="0070C0"/>
                    </a:solidFill>
                    <a:sym typeface="Symbol" pitchFamily="18" charset="2"/>
                  </a:rPr>
                  <a:t>potential vorticity</a:t>
                </a:r>
                <a:r>
                  <a:rPr lang="en-GB" altLang="en-US" sz="2000" dirty="0" smtClean="0">
                    <a:solidFill>
                      <a:srgbClr val="0070C0"/>
                    </a:solidFill>
                    <a:sym typeface="Symbol" pitchFamily="18" charset="2"/>
                  </a:rPr>
                  <a:t>)</a:t>
                </a:r>
                <a:endParaRPr lang="en-GB" altLang="en-US" sz="2800" b="0" i="1" dirty="0" smtClean="0">
                  <a:sym typeface="Symbol" pitchFamily="18" charset="2"/>
                </a:endParaRPr>
              </a:p>
              <a:p>
                <a:pPr marL="0" indent="0">
                  <a:buNone/>
                </a:pPr>
                <a:endParaRPr lang="en-GB" altLang="en-US" sz="2000" dirty="0" smtClean="0">
                  <a:sym typeface="Symbol" pitchFamily="18" charset="2"/>
                </a:endParaRPr>
              </a:p>
              <a:p>
                <a:pPr marL="0" indent="0">
                  <a:buNone/>
                </a:pPr>
                <a:r>
                  <a:rPr lang="en-GB" altLang="en-US" sz="2000" dirty="0" smtClean="0">
                    <a:solidFill>
                      <a:schemeClr val="tx1"/>
                    </a:solidFill>
                    <a:sym typeface="Symbol" pitchFamily="18" charset="2"/>
                  </a:rPr>
                  <a:t>“…vorticity the air column would have if it were brought, </a:t>
                </a:r>
                <a:r>
                  <a:rPr lang="en-GB" altLang="en-US" sz="2000" dirty="0" err="1" smtClean="0">
                    <a:solidFill>
                      <a:schemeClr val="tx1"/>
                    </a:solidFill>
                    <a:sym typeface="Symbol" pitchFamily="18" charset="2"/>
                  </a:rPr>
                  <a:t>isopycnically</a:t>
                </a:r>
                <a:r>
                  <a:rPr lang="en-GB" altLang="en-US" sz="2000" dirty="0" smtClean="0">
                    <a:solidFill>
                      <a:schemeClr val="tx1"/>
                    </a:solidFill>
                    <a:sym typeface="Symbol" pitchFamily="18" charset="2"/>
                  </a:rPr>
                  <a:t> or </a:t>
                </a:r>
                <a:r>
                  <a:rPr lang="en-GB" altLang="en-US" sz="2000" dirty="0" err="1" smtClean="0">
                    <a:solidFill>
                      <a:schemeClr val="tx1"/>
                    </a:solidFill>
                    <a:sym typeface="Symbol" pitchFamily="18" charset="2"/>
                  </a:rPr>
                  <a:t>isentropically</a:t>
                </a:r>
                <a:r>
                  <a:rPr lang="en-GB" altLang="en-US" sz="2000" dirty="0" smtClean="0">
                    <a:solidFill>
                      <a:schemeClr val="tx1"/>
                    </a:solidFill>
                    <a:sym typeface="Symbol" pitchFamily="18" charset="2"/>
                  </a:rPr>
                  <a:t>, to a standard latitude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GB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𝑓</m:t>
                        </m:r>
                      </m:e>
                      <m:sub>
                        <m:r>
                          <a:rPr lang="en-GB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0</m:t>
                        </m:r>
                      </m:sub>
                    </m:sSub>
                    <m:r>
                      <a:rPr lang="en-GB" alt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)</m:t>
                    </m:r>
                  </m:oMath>
                </a14:m>
                <a:r>
                  <a:rPr lang="en-GB" altLang="en-US" sz="2000" b="0" dirty="0" smtClean="0">
                    <a:solidFill>
                      <a:schemeClr val="tx1"/>
                    </a:solidFill>
                    <a:sym typeface="Symbol" pitchFamily="18" charset="2"/>
                  </a:rPr>
                  <a:t> and stretched or shrunk vertically to a standard depth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GB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𝐷</m:t>
                        </m:r>
                      </m:e>
                      <m:sub>
                        <m:r>
                          <a:rPr lang="en-GB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0</m:t>
                        </m:r>
                      </m:sub>
                    </m:sSub>
                    <m:r>
                      <a:rPr lang="en-GB" alt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)</m:t>
                    </m:r>
                  </m:oMath>
                </a14:m>
                <a:r>
                  <a:rPr lang="en-GB" altLang="en-US" sz="2000" b="0" dirty="0" smtClean="0">
                    <a:solidFill>
                      <a:schemeClr val="tx1"/>
                    </a:solidFill>
                    <a:sym typeface="Symbol" pitchFamily="18" charset="2"/>
                  </a:rPr>
                  <a:t> or weight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alt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sym typeface="Symbol" pitchFamily="18" charset="2"/>
                              </a:rPr>
                              <m:t>Δ</m:t>
                            </m:r>
                          </m:e>
                          <m:sub>
                            <m:r>
                              <a:rPr lang="en-GB" alt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GB" alt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.</m:t>
                    </m:r>
                  </m:oMath>
                </a14:m>
                <a:r>
                  <a:rPr lang="en-GB" altLang="en-US" sz="2000" b="0" dirty="0" smtClean="0">
                    <a:solidFill>
                      <a:schemeClr val="tx1"/>
                    </a:solidFill>
                    <a:sym typeface="Symbol" pitchFamily="18" charset="2"/>
                  </a:rPr>
                  <a:t>”</a:t>
                </a:r>
              </a:p>
              <a:p>
                <a:pPr marL="0" indent="0">
                  <a:buNone/>
                </a:pPr>
                <a:endParaRPr lang="en-GB" altLang="en-US" sz="2000" b="0" dirty="0" smtClean="0">
                  <a:sym typeface="Symbol" pitchFamily="18" charset="2"/>
                </a:endParaRPr>
              </a:p>
              <a:p>
                <a:pPr marL="0" indent="0">
                  <a:buNone/>
                </a:pPr>
                <a:endParaRPr lang="en-GB" altLang="en-US" sz="2000" dirty="0" smtClean="0">
                  <a:sym typeface="Symbol" pitchFamily="18" charset="2"/>
                </a:endParaRPr>
              </a:p>
            </p:txBody>
          </p:sp>
        </mc:Choice>
        <mc:Fallback>
          <p:sp>
            <p:nvSpPr>
              <p:cNvPr id="1689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3528" y="1052736"/>
                <a:ext cx="8291264" cy="4343400"/>
              </a:xfrm>
              <a:blipFill rotWithShape="1">
                <a:blip r:embed="rId3"/>
                <a:stretch>
                  <a:fillRect l="-735" t="-562" r="-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89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666250"/>
              </p:ext>
            </p:extLst>
          </p:nvPr>
        </p:nvGraphicFramePr>
        <p:xfrm>
          <a:off x="899592" y="2492896"/>
          <a:ext cx="1152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4" imgW="507960" imgH="393480" progId="Equation.DSMT4">
                  <p:embed/>
                </p:oleObj>
              </mc:Choice>
              <mc:Fallback>
                <p:oleObj name="Equation" r:id="rId4" imgW="507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492896"/>
                        <a:ext cx="1152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251520" y="6109265"/>
            <a:ext cx="1656184" cy="48808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400" baseline="-25000" smtClean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95536" y="5917342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Freeform 4"/>
          <p:cNvSpPr/>
          <p:nvPr/>
        </p:nvSpPr>
        <p:spPr bwMode="auto">
          <a:xfrm>
            <a:off x="860612" y="4836303"/>
            <a:ext cx="3711388" cy="515626"/>
          </a:xfrm>
          <a:custGeom>
            <a:avLst/>
            <a:gdLst>
              <a:gd name="connsiteX0" fmla="*/ 0 w 3711388"/>
              <a:gd name="connsiteY0" fmla="*/ 515626 h 515626"/>
              <a:gd name="connsiteX1" fmla="*/ 1156447 w 3711388"/>
              <a:gd name="connsiteY1" fmla="*/ 434944 h 515626"/>
              <a:gd name="connsiteX2" fmla="*/ 2232212 w 3711388"/>
              <a:gd name="connsiteY2" fmla="*/ 112215 h 515626"/>
              <a:gd name="connsiteX3" fmla="*/ 3402106 w 3711388"/>
              <a:gd name="connsiteY3" fmla="*/ 4638 h 515626"/>
              <a:gd name="connsiteX4" fmla="*/ 3711388 w 3711388"/>
              <a:gd name="connsiteY4" fmla="*/ 18085 h 515626"/>
              <a:gd name="connsiteX5" fmla="*/ 3711388 w 3711388"/>
              <a:gd name="connsiteY5" fmla="*/ 18085 h 51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1388" h="515626">
                <a:moveTo>
                  <a:pt x="0" y="515626"/>
                </a:moveTo>
                <a:cubicBezTo>
                  <a:pt x="392206" y="508902"/>
                  <a:pt x="784412" y="502179"/>
                  <a:pt x="1156447" y="434944"/>
                </a:cubicBezTo>
                <a:cubicBezTo>
                  <a:pt x="1528482" y="367709"/>
                  <a:pt x="1857936" y="183933"/>
                  <a:pt x="2232212" y="112215"/>
                </a:cubicBezTo>
                <a:cubicBezTo>
                  <a:pt x="2606488" y="40497"/>
                  <a:pt x="3155577" y="20326"/>
                  <a:pt x="3402106" y="4638"/>
                </a:cubicBezTo>
                <a:cubicBezTo>
                  <a:pt x="3648635" y="-11050"/>
                  <a:pt x="3711388" y="18085"/>
                  <a:pt x="3711388" y="18085"/>
                </a:cubicBezTo>
                <a:lnTo>
                  <a:pt x="3711388" y="18085"/>
                </a:lnTo>
              </a:path>
            </a:pathLst>
          </a:cu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flipV="1">
            <a:off x="1079612" y="5187411"/>
            <a:ext cx="828092" cy="25781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flipV="1">
            <a:off x="1079612" y="5949280"/>
            <a:ext cx="828092" cy="25781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flipV="1">
            <a:off x="3635896" y="4725143"/>
            <a:ext cx="648072" cy="25781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 flipV="1">
            <a:off x="3635896" y="5949279"/>
            <a:ext cx="648072" cy="25781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852736" y="6078186"/>
            <a:ext cx="3647256" cy="31079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21" idx="2"/>
            <a:endCxn id="7" idx="2"/>
          </p:cNvCxnSpPr>
          <p:nvPr/>
        </p:nvCxnSpPr>
        <p:spPr bwMode="auto">
          <a:xfrm flipV="1">
            <a:off x="1079612" y="5316317"/>
            <a:ext cx="0" cy="76186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1907704" y="5331427"/>
            <a:ext cx="0" cy="76186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endCxn id="22" idx="2"/>
          </p:cNvCxnSpPr>
          <p:nvPr/>
        </p:nvCxnSpPr>
        <p:spPr bwMode="auto">
          <a:xfrm flipV="1">
            <a:off x="3635896" y="4854049"/>
            <a:ext cx="0" cy="12392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23" idx="6"/>
            <a:endCxn id="22" idx="6"/>
          </p:cNvCxnSpPr>
          <p:nvPr/>
        </p:nvCxnSpPr>
        <p:spPr bwMode="auto">
          <a:xfrm flipV="1">
            <a:off x="4283968" y="4854049"/>
            <a:ext cx="0" cy="122413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049942" y="4982957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963724" y="5351929"/>
            <a:ext cx="7876" cy="74136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3484004" y="4854049"/>
            <a:ext cx="0" cy="12392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779912" y="540515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tx1"/>
                </a:solidFill>
                <a:latin typeface="Effra" panose="020B0604020202020204" charset="0"/>
                <a:sym typeface="Symbol"/>
              </a:rPr>
              <a:t></a:t>
            </a:r>
            <a:endParaRPr lang="en-GB" i="1" dirty="0">
              <a:solidFill>
                <a:schemeClr val="tx1"/>
              </a:solidFill>
              <a:latin typeface="Effra" panose="020B060402020202020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31640" y="5405154"/>
            <a:ext cx="7200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/>
                </a:solidFill>
                <a:latin typeface="Effra" panose="020B0604020202020204" charset="0"/>
                <a:sym typeface="Symbol"/>
              </a:rPr>
              <a:t></a:t>
            </a:r>
            <a:r>
              <a:rPr lang="en-GB" i="1" baseline="-25000" dirty="0" smtClean="0">
                <a:solidFill>
                  <a:schemeClr val="tx1"/>
                </a:solidFill>
                <a:latin typeface="Effra" panose="020B0604020202020204" charset="0"/>
              </a:rPr>
              <a:t>0</a:t>
            </a:r>
            <a:endParaRPr lang="en-GB" i="1" dirty="0">
              <a:solidFill>
                <a:schemeClr val="tx1"/>
              </a:solidFill>
              <a:latin typeface="Effra" panose="020B060402020202020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31840" y="547716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tx1"/>
                </a:solidFill>
                <a:latin typeface="Effra" panose="020B0604020202020204" charset="0"/>
              </a:rPr>
              <a:t>D</a:t>
            </a:r>
            <a:endParaRPr lang="en-GB" i="1" dirty="0">
              <a:solidFill>
                <a:schemeClr val="tx1"/>
              </a:solidFill>
              <a:latin typeface="Effra" panose="020B060402020202020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9552" y="551723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tx1"/>
                </a:solidFill>
                <a:latin typeface="Effra" panose="020B0604020202020204" charset="0"/>
              </a:rPr>
              <a:t>D</a:t>
            </a:r>
            <a:r>
              <a:rPr lang="en-GB" i="1" baseline="-25000" dirty="0" smtClean="0">
                <a:solidFill>
                  <a:schemeClr val="tx1"/>
                </a:solidFill>
                <a:latin typeface="Effra" panose="020B0604020202020204" charset="0"/>
              </a:rPr>
              <a:t>0</a:t>
            </a:r>
            <a:endParaRPr lang="en-GB" i="1" dirty="0">
              <a:solidFill>
                <a:schemeClr val="tx1"/>
              </a:solidFill>
              <a:latin typeface="Effra" panose="020B0604020202020204" charset="0"/>
            </a:endParaRPr>
          </a:p>
        </p:txBody>
      </p:sp>
      <p:sp>
        <p:nvSpPr>
          <p:cNvPr id="34" name="Arc 33"/>
          <p:cNvSpPr/>
          <p:nvPr/>
        </p:nvSpPr>
        <p:spPr bwMode="auto">
          <a:xfrm>
            <a:off x="1088668" y="5476305"/>
            <a:ext cx="828092" cy="400967"/>
          </a:xfrm>
          <a:prstGeom prst="arc">
            <a:avLst>
              <a:gd name="adj1" fmla="val 18548983"/>
              <a:gd name="adj2" fmla="val 10620333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49" name="Arc 48"/>
          <p:cNvSpPr/>
          <p:nvPr/>
        </p:nvSpPr>
        <p:spPr bwMode="auto">
          <a:xfrm>
            <a:off x="3635896" y="5445224"/>
            <a:ext cx="648072" cy="400967"/>
          </a:xfrm>
          <a:prstGeom prst="arc">
            <a:avLst>
              <a:gd name="adj1" fmla="val 18238353"/>
              <a:gd name="adj2" fmla="val 10620333"/>
            </a:avLst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148064" y="5169386"/>
                <a:ext cx="3600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latin typeface="Effra" panose="020B0604020202020204" charset="0"/>
                  </a:rPr>
                  <a:t>Shallow water example in northern hemisphere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/>
                      </a:rPr>
                      <m:t>&gt;0</m:t>
                    </m:r>
                    <m:r>
                      <a:rPr lang="en-GB" b="0" i="0" smtClean="0">
                        <a:latin typeface="Cambria Math"/>
                      </a:rPr>
                      <m:t>)</m:t>
                    </m:r>
                  </m:oMath>
                </a14:m>
                <a:endParaRPr lang="en-GB" dirty="0">
                  <a:latin typeface="Effra" panose="020B060402020202020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5169386"/>
                <a:ext cx="3600400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1692"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9562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2" y="347663"/>
            <a:ext cx="6192838" cy="633412"/>
          </a:xfrm>
        </p:spPr>
        <p:txBody>
          <a:bodyPr/>
          <a:lstStyle/>
          <a:p>
            <a:r>
              <a:rPr lang="en-GB" altLang="en-US" dirty="0" smtClean="0">
                <a:latin typeface="Effra Heavy" panose="020B0604020202020204" charset="0"/>
              </a:rPr>
              <a:t>PV in stratified flow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8800"/>
            <a:ext cx="8291264" cy="43434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000" dirty="0" smtClean="0"/>
              <a:t>Consider a fluid column of mass </a:t>
            </a:r>
            <a:r>
              <a:rPr lang="en-GB" altLang="en-US" sz="2000" i="1" dirty="0" smtClean="0">
                <a:sym typeface="Symbol" pitchFamily="18" charset="2"/>
              </a:rPr>
              <a:t>M</a:t>
            </a:r>
            <a:r>
              <a:rPr lang="en-GB" altLang="en-US" sz="2000" i="1" dirty="0" smtClean="0"/>
              <a:t> </a:t>
            </a:r>
            <a:r>
              <a:rPr lang="en-GB" altLang="en-US" sz="2000" dirty="0" smtClean="0"/>
              <a:t>enclosed by the material contour of area </a:t>
            </a:r>
            <a:r>
              <a:rPr lang="en-GB" altLang="en-US" sz="2000" i="1" dirty="0" smtClean="0">
                <a:sym typeface="Symbol"/>
              </a:rPr>
              <a:t>S </a:t>
            </a:r>
            <a:r>
              <a:rPr lang="en-GB" altLang="en-US" sz="2000" dirty="0" smtClean="0"/>
              <a:t>within an isentropic layer of depth </a:t>
            </a:r>
            <a:r>
              <a:rPr lang="en-GB" altLang="en-US" sz="2000" i="1" dirty="0" smtClean="0">
                <a:sym typeface="Symbol" pitchFamily="18" charset="2"/>
              </a:rPr>
              <a:t></a:t>
            </a:r>
          </a:p>
          <a:p>
            <a:pPr>
              <a:buFontTx/>
              <a:buNone/>
            </a:pPr>
            <a:endParaRPr lang="en-GB" altLang="en-US" sz="2000" dirty="0" smtClean="0">
              <a:sym typeface="Symbol" pitchFamily="18" charset="2"/>
            </a:endParaRPr>
          </a:p>
          <a:p>
            <a:pPr>
              <a:buFontTx/>
              <a:buNone/>
            </a:pPr>
            <a:r>
              <a:rPr lang="en-GB" altLang="en-US" sz="2000" dirty="0" err="1" smtClean="0">
                <a:sym typeface="Symbol" pitchFamily="18" charset="2"/>
              </a:rPr>
              <a:t>Rossby-Ertel</a:t>
            </a:r>
            <a:r>
              <a:rPr lang="en-GB" altLang="en-US" sz="2000" dirty="0" smtClean="0">
                <a:sym typeface="Symbol" pitchFamily="18" charset="2"/>
              </a:rPr>
              <a:t> PV,</a:t>
            </a:r>
            <a:r>
              <a:rPr lang="en-GB" altLang="en-US" dirty="0" smtClean="0">
                <a:sym typeface="Symbol" pitchFamily="18" charset="2"/>
              </a:rPr>
              <a:t> </a:t>
            </a:r>
          </a:p>
        </p:txBody>
      </p:sp>
      <p:graphicFrame>
        <p:nvGraphicFramePr>
          <p:cNvPr id="168964" name="Object 4"/>
          <p:cNvGraphicFramePr>
            <a:graphicFrameLocks noChangeAspect="1"/>
          </p:cNvGraphicFramePr>
          <p:nvPr/>
        </p:nvGraphicFramePr>
        <p:xfrm>
          <a:off x="2411415" y="2543185"/>
          <a:ext cx="403225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3" imgW="1765080" imgH="419040" progId="Equation.DSMT4">
                  <p:embed/>
                </p:oleObj>
              </mc:Choice>
              <mc:Fallback>
                <p:oleObj name="Equation" r:id="rId3" imgW="17650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5" y="2543185"/>
                        <a:ext cx="4032250" cy="9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8965" name="Text Box 5"/>
              <p:cNvSpPr txBox="1">
                <a:spLocks noChangeArrowheads="1"/>
              </p:cNvSpPr>
              <p:nvPr/>
            </p:nvSpPr>
            <p:spPr bwMode="auto">
              <a:xfrm>
                <a:off x="5148268" y="4437073"/>
                <a:ext cx="3455987" cy="47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dirty="0" smtClean="0">
                    <a:solidFill>
                      <a:srgbClr val="990000"/>
                    </a:solidFill>
                  </a:rPr>
                  <a:t>Isentropic density, </a:t>
                </a:r>
                <a14:m>
                  <m:oMath xmlns:m="http://schemas.openxmlformats.org/officeDocument/2006/math">
                    <m:r>
                      <a:rPr lang="en-GB" altLang="en-US" i="1" smtClean="0">
                        <a:solidFill>
                          <a:srgbClr val="990000"/>
                        </a:solidFill>
                        <a:latin typeface="Cambria Math"/>
                        <a:ea typeface="Cambria Math"/>
                      </a:rPr>
                      <m:t>𝜎</m:t>
                    </m:r>
                    <m:r>
                      <a:rPr lang="en-GB" altLang="en-US" b="0" i="1" smtClean="0">
                        <a:solidFill>
                          <a:srgbClr val="990000"/>
                        </a:solidFill>
                        <a:latin typeface="Cambria Math"/>
                        <a:ea typeface="Cambria Math"/>
                      </a:rPr>
                      <m:t>=−</m:t>
                    </m:r>
                    <m:box>
                      <m:boxPr>
                        <m:ctrlPr>
                          <a:rPr lang="en-GB" altLang="en-US" b="0" i="1" smtClean="0">
                            <a:solidFill>
                              <a:srgbClr val="990000"/>
                            </a:solidFill>
                            <a:latin typeface="Cambria Math"/>
                            <a:ea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GB" altLang="en-US" b="0" i="1" smtClean="0">
                                <a:solidFill>
                                  <a:srgbClr val="99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GB" altLang="en-US" b="0" i="1" smtClean="0">
                                <a:solidFill>
                                  <a:srgbClr val="990000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altLang="en-US" b="0" i="1" smtClean="0">
                                <a:solidFill>
                                  <a:srgbClr val="990000"/>
                                </a:solidFill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den>
                        </m:f>
                        <m:f>
                          <m:fPr>
                            <m:ctrlPr>
                              <a:rPr lang="en-GB" altLang="en-US" b="0" i="1" smtClean="0">
                                <a:solidFill>
                                  <a:srgbClr val="99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l-GR" altLang="en-US" b="0" i="1" smtClean="0">
                                <a:solidFill>
                                  <a:srgbClr val="990000"/>
                                </a:solidFill>
                                <a:latin typeface="Cambria Math"/>
                                <a:ea typeface="Cambria Math"/>
                              </a:rPr>
                              <m:t>𝛿</m:t>
                            </m:r>
                            <m:r>
                              <a:rPr lang="en-GB" altLang="en-US" b="0" i="1" smtClean="0">
                                <a:solidFill>
                                  <a:srgbClr val="990000"/>
                                </a:solidFill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num>
                          <m:den>
                            <m:r>
                              <a:rPr lang="el-GR" altLang="en-US" b="0" i="1" smtClean="0">
                                <a:solidFill>
                                  <a:srgbClr val="990000"/>
                                </a:solidFill>
                                <a:latin typeface="Cambria Math"/>
                                <a:ea typeface="Cambria Math"/>
                              </a:rPr>
                              <m:t>𝛿𝜃</m:t>
                            </m:r>
                          </m:den>
                        </m:f>
                      </m:e>
                    </m:box>
                  </m:oMath>
                </a14:m>
                <a:endParaRPr lang="en-GB" altLang="en-US" dirty="0" smtClean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16896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268" y="4437073"/>
                <a:ext cx="3455987" cy="478529"/>
              </a:xfrm>
              <a:prstGeom prst="rect">
                <a:avLst/>
              </a:prstGeom>
              <a:blipFill rotWithShape="1">
                <a:blip r:embed="rId5"/>
                <a:stretch>
                  <a:fillRect l="-1943" t="-3846" b="-89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966" name="Line 6"/>
          <p:cNvSpPr>
            <a:spLocks noChangeShapeType="1"/>
          </p:cNvSpPr>
          <p:nvPr/>
        </p:nvSpPr>
        <p:spPr bwMode="auto">
          <a:xfrm flipH="1" flipV="1">
            <a:off x="6372230" y="2852748"/>
            <a:ext cx="720725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2400" baseline="-25000" smtClean="0">
              <a:solidFill>
                <a:srgbClr val="000000"/>
              </a:solidFill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7019927" y="2636844"/>
            <a:ext cx="21240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mtClean="0">
                <a:solidFill>
                  <a:srgbClr val="990000"/>
                </a:solidFill>
              </a:rPr>
              <a:t>Component of absolute vorticity normal to isentropic surfaces</a:t>
            </a:r>
          </a:p>
        </p:txBody>
      </p:sp>
      <p:sp>
        <p:nvSpPr>
          <p:cNvPr id="168968" name="Line 8"/>
          <p:cNvSpPr>
            <a:spLocks noChangeShapeType="1"/>
          </p:cNvSpPr>
          <p:nvPr/>
        </p:nvSpPr>
        <p:spPr bwMode="auto">
          <a:xfrm flipV="1">
            <a:off x="5652120" y="3500438"/>
            <a:ext cx="432047" cy="9366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2400" baseline="-25000" smtClean="0">
              <a:solidFill>
                <a:srgbClr val="000000"/>
              </a:solidFill>
            </a:endParaRPr>
          </a:p>
        </p:txBody>
      </p:sp>
      <p:pic>
        <p:nvPicPr>
          <p:cNvPr id="168969" name="Picture 9" descr="pv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534162"/>
            <a:ext cx="4466642" cy="335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3563315" y="5169386"/>
            <a:ext cx="56892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3333CC"/>
                </a:solidFill>
              </a:rPr>
              <a:t>C</a:t>
            </a:r>
            <a:r>
              <a:rPr lang="en-GB" altLang="en-US" dirty="0" smtClean="0">
                <a:solidFill>
                  <a:srgbClr val="3333CC"/>
                </a:solidFill>
              </a:rPr>
              <a:t>onservation of PV following air masses stems from conservation of mass and circulation (</a:t>
            </a:r>
            <a:r>
              <a:rPr lang="en-GB" altLang="en-US" i="1" dirty="0" smtClean="0">
                <a:solidFill>
                  <a:srgbClr val="3333CC"/>
                </a:solidFill>
              </a:rPr>
              <a:t>C</a:t>
            </a:r>
            <a:r>
              <a:rPr lang="en-GB" altLang="en-US" dirty="0" smtClean="0">
                <a:solidFill>
                  <a:srgbClr val="3333CC"/>
                </a:solidFill>
              </a:rPr>
              <a:t>)</a:t>
            </a:r>
          </a:p>
        </p:txBody>
      </p:sp>
      <p:graphicFrame>
        <p:nvGraphicFramePr>
          <p:cNvPr id="1689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682650"/>
              </p:ext>
            </p:extLst>
          </p:nvPr>
        </p:nvGraphicFramePr>
        <p:xfrm>
          <a:off x="5148263" y="5849193"/>
          <a:ext cx="1152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7" imgW="507960" imgH="393480" progId="Equation.DSMT4">
                  <p:embed/>
                </p:oleObj>
              </mc:Choice>
              <mc:Fallback>
                <p:oleObj name="Equation" r:id="rId7" imgW="507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5849193"/>
                        <a:ext cx="11525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395536" y="5383212"/>
            <a:ext cx="0" cy="5660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95536" y="5517232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BF0071"/>
                </a:solidFill>
                <a:sym typeface="Symbol"/>
              </a:rPr>
              <a:t></a:t>
            </a:r>
            <a:endParaRPr lang="en-GB" i="1" dirty="0">
              <a:solidFill>
                <a:srgbClr val="BF007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51520" y="6109265"/>
            <a:ext cx="1656184" cy="48808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400" baseline="-25000" smtClean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609329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BF0071"/>
                </a:solidFill>
                <a:sym typeface="Symbol"/>
              </a:rPr>
              <a:t>S</a:t>
            </a:r>
            <a:endParaRPr lang="en-GB" i="1" dirty="0">
              <a:solidFill>
                <a:srgbClr val="BF007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95536" y="5917342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827584" y="6021288"/>
            <a:ext cx="432048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2903604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8504" y="80720"/>
            <a:ext cx="8280000" cy="828000"/>
          </a:xfrm>
        </p:spPr>
        <p:txBody>
          <a:bodyPr/>
          <a:lstStyle/>
          <a:p>
            <a:pPr eaLnBrk="1" hangingPunct="1"/>
            <a:r>
              <a:rPr lang="en-GB" altLang="en-US" sz="3600" cap="none" dirty="0" err="1" smtClean="0"/>
              <a:t>Rossby</a:t>
            </a:r>
            <a:r>
              <a:rPr lang="en-GB" altLang="en-US" sz="3600" cap="none" dirty="0" smtClean="0"/>
              <a:t> Waves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628800"/>
            <a:ext cx="7849368" cy="3732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solidFill>
                  <a:srgbClr val="458745"/>
                </a:solidFill>
              </a:rPr>
              <a:t>Rossby</a:t>
            </a:r>
            <a:r>
              <a:rPr lang="en-GB" altLang="en-US" sz="2000" dirty="0" smtClean="0">
                <a:solidFill>
                  <a:srgbClr val="458745"/>
                </a:solidFill>
              </a:rPr>
              <a:t> waves propagate on horizontal potential </a:t>
            </a:r>
            <a:r>
              <a:rPr lang="en-GB" altLang="en-US" dirty="0" smtClean="0">
                <a:solidFill>
                  <a:srgbClr val="458745"/>
                </a:solidFill>
              </a:rPr>
              <a:t>vorticity</a:t>
            </a:r>
            <a:r>
              <a:rPr lang="en-GB" altLang="en-US" sz="2000" dirty="0" smtClean="0">
                <a:solidFill>
                  <a:srgbClr val="458745"/>
                </a:solidFill>
              </a:rPr>
              <a:t> gradients.  </a:t>
            </a:r>
          </a:p>
        </p:txBody>
      </p:sp>
      <p:pic>
        <p:nvPicPr>
          <p:cNvPr id="123908" name="Picture 4" descr="hmr_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0" y="2420938"/>
            <a:ext cx="6030913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6803627" y="3789372"/>
            <a:ext cx="1656805" cy="40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993366"/>
                </a:solidFill>
              </a:rPr>
              <a:t>Low PV</a:t>
            </a:r>
            <a:endParaRPr lang="en-GB" altLang="en-US" dirty="0">
              <a:solidFill>
                <a:srgbClr val="993366"/>
              </a:solidFill>
            </a:endParaRP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6732189" y="2492384"/>
            <a:ext cx="1728243" cy="40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993366"/>
                </a:solidFill>
              </a:rPr>
              <a:t>High PV</a:t>
            </a:r>
            <a:endParaRPr lang="en-GB" altLang="en-US" dirty="0">
              <a:solidFill>
                <a:srgbClr val="993366"/>
              </a:solidFill>
            </a:endParaRPr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 flipV="1">
            <a:off x="7380288" y="2924175"/>
            <a:ext cx="0" cy="865188"/>
          </a:xfrm>
          <a:prstGeom prst="line">
            <a:avLst/>
          </a:prstGeom>
          <a:noFill/>
          <a:ln w="25400">
            <a:solidFill>
              <a:srgbClr val="99336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827088" y="4221173"/>
            <a:ext cx="7200900" cy="178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458745"/>
                </a:solidFill>
                <a:latin typeface="Effra"/>
              </a:rPr>
              <a:t>Air displaced to south carries high </a:t>
            </a:r>
            <a:r>
              <a:rPr lang="en-GB" altLang="en-US" dirty="0" smtClean="0">
                <a:solidFill>
                  <a:srgbClr val="458745"/>
                </a:solidFill>
                <a:latin typeface="Effra"/>
              </a:rPr>
              <a:t>PV </a:t>
            </a:r>
            <a:r>
              <a:rPr lang="en-GB" altLang="en-US" dirty="0">
                <a:solidFill>
                  <a:srgbClr val="458745"/>
                </a:solidFill>
                <a:latin typeface="Effra"/>
              </a:rPr>
              <a:t>and forms +</a:t>
            </a:r>
            <a:r>
              <a:rPr lang="en-GB" altLang="en-US" dirty="0" err="1">
                <a:solidFill>
                  <a:srgbClr val="458745"/>
                </a:solidFill>
                <a:latin typeface="Effra"/>
              </a:rPr>
              <a:t>ve</a:t>
            </a:r>
            <a:r>
              <a:rPr lang="en-GB" altLang="en-US" dirty="0">
                <a:solidFill>
                  <a:srgbClr val="458745"/>
                </a:solidFill>
                <a:latin typeface="Effra"/>
              </a:rPr>
              <a:t> </a:t>
            </a:r>
            <a:r>
              <a:rPr lang="en-GB" altLang="en-US" i="1" dirty="0" smtClean="0">
                <a:solidFill>
                  <a:srgbClr val="458745"/>
                </a:solidFill>
                <a:latin typeface="Effra"/>
              </a:rPr>
              <a:t>anomaly</a:t>
            </a:r>
            <a:r>
              <a:rPr lang="en-GB" altLang="en-US" dirty="0" smtClean="0">
                <a:solidFill>
                  <a:srgbClr val="458745"/>
                </a:solidFill>
                <a:latin typeface="Effra"/>
              </a:rPr>
              <a:t> </a:t>
            </a:r>
            <a:r>
              <a:rPr lang="en-GB" altLang="en-US" i="1" dirty="0" smtClean="0">
                <a:solidFill>
                  <a:srgbClr val="458745"/>
                </a:solidFill>
                <a:latin typeface="Effra"/>
              </a:rPr>
              <a:t>P’</a:t>
            </a:r>
            <a:endParaRPr lang="en-GB" altLang="en-US" i="1" dirty="0">
              <a:solidFill>
                <a:srgbClr val="458745"/>
              </a:solidFill>
              <a:latin typeface="Effra"/>
            </a:endParaRPr>
          </a:p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458745"/>
                </a:solidFill>
                <a:latin typeface="Effra"/>
                <a:sym typeface="Symbol" pitchFamily="18" charset="2"/>
              </a:rPr>
              <a:t> </a:t>
            </a:r>
            <a:r>
              <a:rPr lang="en-GB" altLang="en-US" i="1" dirty="0">
                <a:solidFill>
                  <a:srgbClr val="458745"/>
                </a:solidFill>
                <a:latin typeface="Effra"/>
                <a:sym typeface="Symbol" pitchFamily="18" charset="2"/>
              </a:rPr>
              <a:t>P</a:t>
            </a:r>
            <a:r>
              <a:rPr lang="en-GB" altLang="en-US" i="1" dirty="0" smtClean="0">
                <a:solidFill>
                  <a:srgbClr val="458745"/>
                </a:solidFill>
                <a:latin typeface="Effra"/>
                <a:sym typeface="Symbol" pitchFamily="18" charset="2"/>
              </a:rPr>
              <a:t>’ &gt; 0  </a:t>
            </a:r>
            <a:r>
              <a:rPr lang="en-GB" altLang="en-US" b="1" dirty="0">
                <a:solidFill>
                  <a:srgbClr val="458745"/>
                </a:solidFill>
                <a:latin typeface="Effra"/>
                <a:sym typeface="Symbol" pitchFamily="18" charset="2"/>
              </a:rPr>
              <a:t>induces</a:t>
            </a:r>
            <a:r>
              <a:rPr lang="en-GB" altLang="en-US" dirty="0">
                <a:solidFill>
                  <a:srgbClr val="458745"/>
                </a:solidFill>
                <a:latin typeface="Effra"/>
                <a:sym typeface="Symbol" pitchFamily="18" charset="2"/>
              </a:rPr>
              <a:t> cyclonic circulation</a:t>
            </a:r>
          </a:p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458745"/>
                </a:solidFill>
                <a:latin typeface="Effra"/>
                <a:sym typeface="Symbol" pitchFamily="18" charset="2"/>
              </a:rPr>
              <a:t>	 </a:t>
            </a:r>
            <a:r>
              <a:rPr lang="en-GB" altLang="en-US" dirty="0" err="1">
                <a:solidFill>
                  <a:srgbClr val="458745"/>
                </a:solidFill>
                <a:latin typeface="Effra"/>
                <a:sym typeface="Symbol" pitchFamily="18" charset="2"/>
              </a:rPr>
              <a:t>advects</a:t>
            </a:r>
            <a:r>
              <a:rPr lang="en-GB" altLang="en-US" dirty="0">
                <a:solidFill>
                  <a:srgbClr val="458745"/>
                </a:solidFill>
                <a:latin typeface="Effra"/>
                <a:sym typeface="Symbol" pitchFamily="18" charset="2"/>
              </a:rPr>
              <a:t> air southwards on western flank</a:t>
            </a:r>
          </a:p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458745"/>
                </a:solidFill>
                <a:latin typeface="Effra"/>
                <a:sym typeface="Symbol" pitchFamily="18" charset="2"/>
              </a:rPr>
              <a:t>		 wave pattern propagates </a:t>
            </a:r>
            <a:r>
              <a:rPr lang="en-GB" altLang="en-US" b="1" dirty="0">
                <a:solidFill>
                  <a:srgbClr val="458745"/>
                </a:solidFill>
                <a:latin typeface="Effra"/>
                <a:sym typeface="Symbol" pitchFamily="18" charset="2"/>
              </a:rPr>
              <a:t>westwards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915" name="Text Box 11"/>
              <p:cNvSpPr txBox="1">
                <a:spLocks noChangeArrowheads="1"/>
              </p:cNvSpPr>
              <p:nvPr/>
            </p:nvSpPr>
            <p:spPr bwMode="auto">
              <a:xfrm>
                <a:off x="827093" y="6093296"/>
                <a:ext cx="4969043" cy="11149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1420" tIns="45711" rIns="91420" bIns="45711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altLang="en-US" dirty="0" smtClean="0">
                    <a:solidFill>
                      <a:srgbClr val="50535A"/>
                    </a:solidFill>
                    <a:latin typeface="Effra"/>
                  </a:rPr>
                  <a:t>Phase speed: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2800" i="1" smtClean="0">
                            <a:solidFill>
                              <a:srgbClr val="50535A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altLang="en-US" sz="2800" b="0" i="1" smtClean="0">
                            <a:solidFill>
                              <a:srgbClr val="50535A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altLang="en-US" sz="2800" b="0" i="1" smtClean="0">
                            <a:solidFill>
                              <a:srgbClr val="50535A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GB" altLang="en-US" sz="2800" b="0" i="1" smtClean="0">
                            <a:solidFill>
                              <a:srgbClr val="50535A"/>
                            </a:solidFill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en-GB" altLang="en-US" sz="2800" b="0" i="1" smtClean="0">
                        <a:solidFill>
                          <a:srgbClr val="50535A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̅"/>
                        <m:ctrlPr>
                          <a:rPr lang="en-GB" altLang="en-US" sz="2800" b="0" i="1" smtClean="0">
                            <a:solidFill>
                              <a:srgbClr val="50535A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altLang="en-US" sz="2800" b="0" i="1" smtClean="0">
                            <a:solidFill>
                              <a:srgbClr val="50535A"/>
                            </a:solidFill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en-GB" altLang="en-US" sz="2800" b="0" i="1" smtClean="0">
                        <a:solidFill>
                          <a:srgbClr val="50535A"/>
                        </a:solidFill>
                        <a:latin typeface="Cambria Math"/>
                      </a:rPr>
                      <m:t>−</m:t>
                    </m:r>
                    <m:box>
                      <m:boxPr>
                        <m:ctrlPr>
                          <a:rPr lang="en-GB" altLang="en-US" sz="2800" b="0" i="1" smtClean="0">
                            <a:solidFill>
                              <a:srgbClr val="50535A"/>
                            </a:solidFill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GB" altLang="en-US" sz="2800" b="0" i="1" smtClean="0">
                                <a:solidFill>
                                  <a:srgbClr val="50535A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altLang="en-US" sz="2800" b="0" i="1" smtClean="0">
                                <a:solidFill>
                                  <a:srgbClr val="50535A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GB" altLang="en-US" sz="2800" b="0" i="1" smtClean="0">
                                    <a:solidFill>
                                      <a:srgbClr val="50535A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altLang="en-US" sz="2800" b="0" i="1" smtClean="0">
                                    <a:solidFill>
                                      <a:srgbClr val="50535A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GB" altLang="en-US" sz="2800" b="0" i="1" smtClean="0">
                                    <a:solidFill>
                                      <a:srgbClr val="50535A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en-GB" altLang="en-US" sz="2800" b="0" i="1" smtClean="0">
                                <a:solidFill>
                                  <a:srgbClr val="50535A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altLang="en-US" sz="2800" b="0" i="1" smtClean="0">
                                <a:solidFill>
                                  <a:srgbClr val="50535A"/>
                                </a:solidFill>
                                <a:latin typeface="Cambria Math"/>
                              </a:rPr>
                              <m:t>𝜕</m:t>
                            </m:r>
                            <m:acc>
                              <m:accPr>
                                <m:chr m:val="̅"/>
                                <m:ctrlPr>
                                  <a:rPr lang="en-GB" altLang="en-US" sz="2800" b="0" i="1" smtClean="0">
                                    <a:solidFill>
                                      <a:srgbClr val="50535A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altLang="en-US" sz="2800" b="0" i="1" smtClean="0">
                                    <a:solidFill>
                                      <a:srgbClr val="50535A"/>
                                    </a:solidFill>
                                    <a:latin typeface="Cambria Math"/>
                                  </a:rPr>
                                  <m:t>𝑃</m:t>
                                </m:r>
                              </m:e>
                            </m:acc>
                          </m:num>
                          <m:den>
                            <m:r>
                              <a:rPr lang="en-GB" altLang="en-US" sz="2800" b="0" i="1" smtClean="0">
                                <a:solidFill>
                                  <a:srgbClr val="50535A"/>
                                </a:solidFill>
                                <a:latin typeface="Cambria Math"/>
                              </a:rPr>
                              <m:t>𝜕</m:t>
                            </m:r>
                            <m:r>
                              <a:rPr lang="en-GB" altLang="en-US" sz="2800" b="0" i="1" smtClean="0">
                                <a:solidFill>
                                  <a:srgbClr val="50535A"/>
                                </a:solidFill>
                                <a:latin typeface="Cambria Math"/>
                              </a:rPr>
                              <m:t>𝑦</m:t>
                            </m:r>
                          </m:den>
                        </m:f>
                      </m:e>
                    </m:box>
                    <m:r>
                      <a:rPr lang="en-GB" altLang="en-US" sz="2800" b="0" i="1" smtClean="0">
                        <a:solidFill>
                          <a:srgbClr val="50535A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GB" altLang="en-US" sz="2800" b="0" dirty="0" smtClean="0">
                  <a:solidFill>
                    <a:srgbClr val="50535A"/>
                  </a:solidFill>
                  <a:latin typeface="Effra"/>
                </a:endParaRPr>
              </a:p>
              <a:p>
                <a:pPr>
                  <a:spcBef>
                    <a:spcPct val="50000"/>
                  </a:spcBef>
                </a:pPr>
                <a:endParaRPr lang="en-GB" altLang="en-US" dirty="0">
                  <a:solidFill>
                    <a:srgbClr val="50535A"/>
                  </a:solidFill>
                  <a:latin typeface="Effra"/>
                </a:endParaRPr>
              </a:p>
            </p:txBody>
          </p:sp>
        </mc:Choice>
        <mc:Fallback xmlns="">
          <p:sp>
            <p:nvSpPr>
              <p:cNvPr id="123915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093" y="6093296"/>
                <a:ext cx="4969043" cy="1114967"/>
              </a:xfrm>
              <a:prstGeom prst="rect">
                <a:avLst/>
              </a:prstGeom>
              <a:blipFill rotWithShape="1">
                <a:blip r:embed="rId3"/>
                <a:stretch>
                  <a:fillRect l="-13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509071" y="6165304"/>
            <a:ext cx="36349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1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dirty="0" smtClean="0">
                <a:solidFill>
                  <a:srgbClr val="000000"/>
                </a:solidFill>
                <a:latin typeface="Rdg Vesta" charset="0"/>
              </a:rPr>
              <a:t>Fig: Hoskins, McIntyre and Robertson (1985), </a:t>
            </a:r>
            <a:r>
              <a:rPr lang="en-GB" altLang="en-US" sz="1600" i="1" dirty="0" smtClean="0">
                <a:solidFill>
                  <a:srgbClr val="000000"/>
                </a:solidFill>
                <a:latin typeface="Rdg Vesta" charset="0"/>
              </a:rPr>
              <a:t>Q. J. Roy. Met. Soc.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380312" y="2996952"/>
                <a:ext cx="1022844" cy="762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GB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</m:acc>
                        </m:num>
                        <m:den>
                          <m:r>
                            <a:rPr lang="en-GB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&gt;0</m:t>
                      </m:r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2" y="2996952"/>
                <a:ext cx="1022844" cy="7621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60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3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Dominant pattern of variability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05064"/>
            <a:ext cx="8280000" cy="864096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Ding and Wang (2005), </a:t>
            </a:r>
            <a:r>
              <a:rPr lang="en-GB" i="1" dirty="0" smtClean="0"/>
              <a:t>J. Climate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BF0071"/>
                </a:solidFill>
              </a:rPr>
              <a:t>Leading pattern of variance (EOF) in geopotential height on 200 </a:t>
            </a:r>
            <a:r>
              <a:rPr lang="en-GB" dirty="0" err="1" smtClean="0">
                <a:solidFill>
                  <a:srgbClr val="BF0071"/>
                </a:solidFill>
              </a:rPr>
              <a:t>hPa</a:t>
            </a:r>
            <a:r>
              <a:rPr lang="en-GB" dirty="0" smtClean="0">
                <a:solidFill>
                  <a:srgbClr val="BF0071"/>
                </a:solidFill>
              </a:rPr>
              <a:t> surface for July.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70C0"/>
                </a:solidFill>
              </a:rPr>
              <a:t> 6 +</a:t>
            </a:r>
            <a:r>
              <a:rPr lang="en-GB" dirty="0" err="1" smtClean="0">
                <a:solidFill>
                  <a:srgbClr val="0070C0"/>
                </a:solidFill>
              </a:rPr>
              <a:t>ve</a:t>
            </a:r>
            <a:r>
              <a:rPr lang="en-GB" dirty="0" smtClean="0">
                <a:solidFill>
                  <a:srgbClr val="0070C0"/>
                </a:solidFill>
              </a:rPr>
              <a:t> centres along jet stream </a:t>
            </a:r>
            <a:r>
              <a:rPr lang="en-GB" i="1" dirty="0" smtClean="0">
                <a:solidFill>
                  <a:srgbClr val="0070C0"/>
                </a:solidFill>
              </a:rPr>
              <a:t>(grey shading = zonal wind)</a:t>
            </a:r>
            <a:endParaRPr lang="en-GB" i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70C0"/>
                </a:solidFill>
              </a:rPr>
              <a:t> higher wavenumber than June or August (</a:t>
            </a:r>
            <a:r>
              <a:rPr lang="en-GB" i="1" dirty="0" smtClean="0">
                <a:solidFill>
                  <a:srgbClr val="0070C0"/>
                </a:solidFill>
              </a:rPr>
              <a:t>m=5</a:t>
            </a:r>
            <a:r>
              <a:rPr lang="en-GB" dirty="0" smtClean="0">
                <a:solidFill>
                  <a:srgbClr val="0070C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NOTE: split jet in Atlantic in climatology disrupts pattern</a:t>
            </a:r>
            <a:endParaRPr lang="en-GB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15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4" y="980728"/>
            <a:ext cx="8133248" cy="293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3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11" descr="esrl_hadewp_V250_jja_5yr_w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9" t="10757" r="5373" b="8449"/>
          <a:stretch>
            <a:fillRect/>
          </a:stretch>
        </p:blipFill>
        <p:spPr bwMode="auto">
          <a:xfrm>
            <a:off x="122400" y="1928364"/>
            <a:ext cx="3369600" cy="302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1" name="Picture 12" descr="esrl_hadewp_V250_jja_cli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9" t="10757" r="5373" b="8449"/>
          <a:stretch>
            <a:fillRect/>
          </a:stretch>
        </p:blipFill>
        <p:spPr bwMode="auto">
          <a:xfrm>
            <a:off x="2939041" y="1928364"/>
            <a:ext cx="3371040" cy="302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2" name="Text Box 6"/>
          <p:cNvSpPr txBox="1">
            <a:spLocks noChangeArrowheads="1"/>
          </p:cNvSpPr>
          <p:nvPr/>
        </p:nvSpPr>
        <p:spPr bwMode="auto">
          <a:xfrm>
            <a:off x="305280" y="338422"/>
            <a:ext cx="8153280" cy="9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5" tIns="45560" rIns="91115" bIns="45560">
            <a:spAutoFit/>
          </a:bodyPr>
          <a:lstStyle>
            <a:lvl1pPr defTabSz="1006475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1006475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1006475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1006475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1006475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200" b="1" dirty="0">
                <a:solidFill>
                  <a:srgbClr val="000000"/>
                </a:solidFill>
                <a:latin typeface="Arial" pitchFamily="34" charset="0"/>
              </a:rPr>
              <a:t>Relevance of jet states for summer precipitation anomalies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200" b="1" dirty="0">
                <a:solidFill>
                  <a:srgbClr val="7030A0"/>
                </a:solidFill>
                <a:latin typeface="Arial" pitchFamily="34" charset="0"/>
              </a:rPr>
              <a:t>JJA</a:t>
            </a:r>
            <a:r>
              <a:rPr lang="en-GB" altLang="en-US" sz="2200" dirty="0">
                <a:solidFill>
                  <a:srgbClr val="7030A0"/>
                </a:solidFill>
                <a:latin typeface="Arial" pitchFamily="34" charset="0"/>
              </a:rPr>
              <a:t> seasonal composites: England-Wales Precipitation (EWP)</a:t>
            </a:r>
          </a:p>
        </p:txBody>
      </p:sp>
      <p:sp>
        <p:nvSpPr>
          <p:cNvPr id="242693" name="Text Box 8"/>
          <p:cNvSpPr txBox="1">
            <a:spLocks noChangeArrowheads="1"/>
          </p:cNvSpPr>
          <p:nvPr/>
        </p:nvSpPr>
        <p:spPr bwMode="auto">
          <a:xfrm>
            <a:off x="313920" y="5157183"/>
            <a:ext cx="8153280" cy="42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5" tIns="45560" rIns="91115" bIns="45560">
            <a:spAutoFit/>
          </a:bodyPr>
          <a:lstStyle>
            <a:lvl1pPr defTabSz="1006475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1006475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1006475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1006475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1006475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200">
                <a:solidFill>
                  <a:srgbClr val="000000"/>
                </a:solidFill>
                <a:latin typeface="Arial" pitchFamily="34" charset="0"/>
              </a:rPr>
              <a:t>250hPa vector wind</a:t>
            </a:r>
          </a:p>
        </p:txBody>
      </p:sp>
      <p:sp>
        <p:nvSpPr>
          <p:cNvPr id="242694" name="Text Box 9"/>
          <p:cNvSpPr txBox="1">
            <a:spLocks noChangeArrowheads="1"/>
          </p:cNvSpPr>
          <p:nvPr/>
        </p:nvSpPr>
        <p:spPr bwMode="auto">
          <a:xfrm>
            <a:off x="3025445" y="1372454"/>
            <a:ext cx="2583360" cy="4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5" tIns="45560" rIns="91115" bIns="45560">
            <a:spAutoFit/>
          </a:bodyPr>
          <a:lstStyle>
            <a:lvl1pPr defTabSz="1006475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1006475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1006475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1006475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1006475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>
                <a:solidFill>
                  <a:srgbClr val="000000"/>
                </a:solidFill>
                <a:latin typeface="Arial" pitchFamily="34" charset="0"/>
              </a:rPr>
              <a:t>Climatology</a:t>
            </a:r>
          </a:p>
        </p:txBody>
      </p:sp>
      <p:sp>
        <p:nvSpPr>
          <p:cNvPr id="242695" name="Text Box 9"/>
          <p:cNvSpPr txBox="1">
            <a:spLocks noChangeArrowheads="1"/>
          </p:cNvSpPr>
          <p:nvPr/>
        </p:nvSpPr>
        <p:spPr bwMode="auto">
          <a:xfrm>
            <a:off x="180005" y="1372454"/>
            <a:ext cx="2664000" cy="4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5" tIns="45560" rIns="91115" bIns="45560">
            <a:spAutoFit/>
          </a:bodyPr>
          <a:lstStyle>
            <a:lvl1pPr defTabSz="1006475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1006475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1006475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1006475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1006475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>
                <a:solidFill>
                  <a:srgbClr val="000000"/>
                </a:solidFill>
                <a:latin typeface="Arial" pitchFamily="34" charset="0"/>
              </a:rPr>
              <a:t>5 Wettest</a:t>
            </a:r>
          </a:p>
        </p:txBody>
      </p:sp>
      <p:sp>
        <p:nvSpPr>
          <p:cNvPr id="242696" name="Text Box 9"/>
          <p:cNvSpPr txBox="1">
            <a:spLocks noChangeArrowheads="1"/>
          </p:cNvSpPr>
          <p:nvPr/>
        </p:nvSpPr>
        <p:spPr bwMode="auto">
          <a:xfrm>
            <a:off x="5911205" y="1372454"/>
            <a:ext cx="2439360" cy="4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5" tIns="45560" rIns="91115" bIns="45560">
            <a:spAutoFit/>
          </a:bodyPr>
          <a:lstStyle>
            <a:lvl1pPr defTabSz="1006475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1006475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1006475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1006475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1006475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>
                <a:solidFill>
                  <a:srgbClr val="000000"/>
                </a:solidFill>
                <a:latin typeface="Arial" pitchFamily="34" charset="0"/>
              </a:rPr>
              <a:t>5 Driest</a:t>
            </a:r>
          </a:p>
        </p:txBody>
      </p:sp>
      <p:sp>
        <p:nvSpPr>
          <p:cNvPr id="242697" name="TextBox 24"/>
          <p:cNvSpPr txBox="1">
            <a:spLocks noChangeArrowheads="1"/>
          </p:cNvSpPr>
          <p:nvPr/>
        </p:nvSpPr>
        <p:spPr bwMode="auto">
          <a:xfrm>
            <a:off x="95042" y="6525326"/>
            <a:ext cx="1058400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15" tIns="45560" rIns="91115" bIns="45560">
            <a:spAutoFit/>
          </a:bodyPr>
          <a:lstStyle>
            <a:lvl1pPr defTabSz="1006475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6475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6475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6475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6475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n-US" altLang="en-US" sz="1200" i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NOAA ESRL</a:t>
            </a:r>
          </a:p>
        </p:txBody>
      </p:sp>
      <p:pic>
        <p:nvPicPr>
          <p:cNvPr id="242698" name="Picture 13" descr="esrl_hadewp_V250_jja_5yr_dr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9" t="10757" r="5373" b="8449"/>
          <a:stretch>
            <a:fillRect/>
          </a:stretch>
        </p:blipFill>
        <p:spPr bwMode="auto">
          <a:xfrm>
            <a:off x="5738400" y="1928364"/>
            <a:ext cx="3369600" cy="302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9" name="TextBox 14"/>
          <p:cNvSpPr txBox="1">
            <a:spLocks noChangeArrowheads="1"/>
          </p:cNvSpPr>
          <p:nvPr/>
        </p:nvSpPr>
        <p:spPr bwMode="auto">
          <a:xfrm>
            <a:off x="4476960" y="4725137"/>
            <a:ext cx="915840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15" tIns="45560" rIns="91115" bIns="45560">
            <a:spAutoFit/>
          </a:bodyPr>
          <a:lstStyle>
            <a:lvl1pPr defTabSz="1006475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6475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6475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6475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6475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n-US" altLang="en-US" sz="1200" i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1981-2010</a:t>
            </a:r>
          </a:p>
        </p:txBody>
      </p:sp>
    </p:spTree>
    <p:extLst>
      <p:ext uri="{BB962C8B-B14F-4D97-AF65-F5344CB8AC3E}">
        <p14:creationId xmlns:p14="http://schemas.microsoft.com/office/powerpoint/2010/main" val="10238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107954" y="274640"/>
            <a:ext cx="6985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altLang="en-US" sz="28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Large-scale evolution averaged 45-60N  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2400" dirty="0">
                <a:solidFill>
                  <a:srgbClr val="0000FF"/>
                </a:solidFill>
                <a:latin typeface="Arial" pitchFamily="34" charset="0"/>
                <a:cs typeface="Arial" charset="0"/>
              </a:rPr>
              <a:t>Geopotential height anomaly on 250 </a:t>
            </a:r>
            <a:r>
              <a:rPr lang="en-GB" altLang="en-US" sz="2400" dirty="0" err="1">
                <a:solidFill>
                  <a:srgbClr val="0000FF"/>
                </a:solidFill>
                <a:latin typeface="Arial" pitchFamily="34" charset="0"/>
                <a:cs typeface="Arial" charset="0"/>
              </a:rPr>
              <a:t>hPa</a:t>
            </a:r>
            <a:endParaRPr lang="en-GB" altLang="en-US" sz="2400" dirty="0">
              <a:solidFill>
                <a:srgbClr val="0000FF"/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2195513" y="1412896"/>
            <a:ext cx="6121400" cy="5256213"/>
            <a:chOff x="1383" y="572"/>
            <a:chExt cx="3856" cy="3538"/>
          </a:xfrm>
        </p:grpSpPr>
        <p:sp>
          <p:nvSpPr>
            <p:cNvPr id="252932" name="Text Box 4"/>
            <p:cNvSpPr txBox="1">
              <a:spLocks noChangeArrowheads="1"/>
            </p:cNvSpPr>
            <p:nvPr/>
          </p:nvSpPr>
          <p:spPr bwMode="auto">
            <a:xfrm>
              <a:off x="4288" y="1516"/>
              <a:ext cx="951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altLang="en-US" sz="1600" dirty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15 </a:t>
              </a:r>
              <a:r>
                <a:rPr lang="en-GB" altLang="en-US" sz="1600" dirty="0" smtClean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June 2007</a:t>
              </a:r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2933" name="Text Box 5"/>
            <p:cNvSpPr txBox="1">
              <a:spLocks noChangeArrowheads="1"/>
            </p:cNvSpPr>
            <p:nvPr/>
          </p:nvSpPr>
          <p:spPr bwMode="auto">
            <a:xfrm>
              <a:off x="4287" y="1799"/>
              <a:ext cx="952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altLang="en-US" sz="1600" dirty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25 </a:t>
              </a:r>
              <a:r>
                <a:rPr lang="en-GB" altLang="en-US" sz="1600" dirty="0" smtClean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June 2007</a:t>
              </a:r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2934" name="Text Box 6"/>
            <p:cNvSpPr txBox="1">
              <a:spLocks noChangeArrowheads="1"/>
            </p:cNvSpPr>
            <p:nvPr/>
          </p:nvSpPr>
          <p:spPr bwMode="auto">
            <a:xfrm>
              <a:off x="4287" y="2560"/>
              <a:ext cx="952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altLang="en-US" sz="1600" dirty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20 </a:t>
              </a:r>
              <a:r>
                <a:rPr lang="en-GB" altLang="en-US" sz="1600" dirty="0" smtClean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July 2007</a:t>
              </a:r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2935" name="Line 7"/>
            <p:cNvSpPr>
              <a:spLocks noChangeShapeType="1"/>
            </p:cNvSpPr>
            <p:nvPr/>
          </p:nvSpPr>
          <p:spPr bwMode="auto">
            <a:xfrm flipH="1">
              <a:off x="4059" y="1630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2400" baseline="-25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252936" name="Line 8"/>
            <p:cNvSpPr>
              <a:spLocks noChangeShapeType="1"/>
            </p:cNvSpPr>
            <p:nvPr/>
          </p:nvSpPr>
          <p:spPr bwMode="auto">
            <a:xfrm flipH="1">
              <a:off x="4059" y="1911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2400" baseline="-25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252937" name="Line 9"/>
            <p:cNvSpPr>
              <a:spLocks noChangeShapeType="1"/>
            </p:cNvSpPr>
            <p:nvPr/>
          </p:nvSpPr>
          <p:spPr bwMode="auto">
            <a:xfrm flipH="1">
              <a:off x="4060" y="2663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2400" baseline="-25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pic>
          <p:nvPicPr>
            <p:cNvPr id="61450" name="Picture 10" descr="ts_compos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572"/>
              <a:ext cx="2632" cy="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Straight Arrow Connector 2"/>
          <p:cNvCxnSpPr/>
          <p:nvPr/>
        </p:nvCxnSpPr>
        <p:spPr bwMode="auto">
          <a:xfrm>
            <a:off x="1907704" y="2815345"/>
            <a:ext cx="0" cy="140574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1259632" y="328498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date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1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THETAPV2_2007062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THETAPV2_2007062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THETAPV2_2007062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THETAPV2_2007062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4290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790" name="Text Box 6"/>
          <p:cNvSpPr txBox="1">
            <a:spLocks noChangeArrowheads="1"/>
          </p:cNvSpPr>
          <p:nvPr/>
        </p:nvSpPr>
        <p:spPr bwMode="auto">
          <a:xfrm>
            <a:off x="3275509" y="-43442"/>
            <a:ext cx="2160587" cy="190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altLang="en-US" sz="2800" dirty="0" smtClean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</a:t>
            </a:r>
            <a:endParaRPr lang="en-GB" altLang="en-US" sz="2800" dirty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GB" alt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second</a:t>
            </a:r>
            <a:r>
              <a:rPr lang="en-GB" alt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3 major UK rainfall </a:t>
            </a:r>
            <a:r>
              <a:rPr lang="en-GB" alt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events in summer 2007</a:t>
            </a:r>
            <a:endParaRPr lang="en-GB" altLang="en-US" dirty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02791" name="Text Box 7"/>
          <p:cNvSpPr txBox="1">
            <a:spLocks noChangeArrowheads="1"/>
          </p:cNvSpPr>
          <p:nvPr/>
        </p:nvSpPr>
        <p:spPr bwMode="auto">
          <a:xfrm>
            <a:off x="4644008" y="6165851"/>
            <a:ext cx="1079500" cy="59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altLang="en-US" sz="1600" i="1" dirty="0">
                <a:solidFill>
                  <a:srgbClr val="0000FF"/>
                </a:solidFill>
                <a:latin typeface="Arial" pitchFamily="34" charset="0"/>
                <a:cs typeface="Arial" charset="0"/>
              </a:rPr>
              <a:t>Mon 25</a:t>
            </a:r>
            <a:r>
              <a:rPr lang="en-GB" altLang="en-US" sz="1600" i="1" baseline="30000" dirty="0">
                <a:solidFill>
                  <a:srgbClr val="0000FF"/>
                </a:solidFill>
                <a:latin typeface="Arial" pitchFamily="34" charset="0"/>
                <a:cs typeface="Arial" charset="0"/>
              </a:rPr>
              <a:t>th</a:t>
            </a:r>
            <a:r>
              <a:rPr lang="en-GB" altLang="en-US" sz="1600" i="1" dirty="0">
                <a:solidFill>
                  <a:srgbClr val="0000FF"/>
                </a:solidFill>
                <a:latin typeface="Arial" pitchFamily="34" charset="0"/>
                <a:cs typeface="Arial" charset="0"/>
              </a:rPr>
              <a:t> </a:t>
            </a:r>
            <a:r>
              <a:rPr lang="en-GB" altLang="en-US" sz="1600" i="1" dirty="0" smtClean="0">
                <a:solidFill>
                  <a:srgbClr val="0000FF"/>
                </a:solidFill>
                <a:latin typeface="Arial" pitchFamily="34" charset="0"/>
                <a:cs typeface="Arial" charset="0"/>
              </a:rPr>
              <a:t>00 UTC</a:t>
            </a:r>
            <a:endParaRPr lang="en-GB" altLang="en-US" sz="1600" i="1" dirty="0">
              <a:solidFill>
                <a:srgbClr val="0000FF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02792" name="Text Box 8"/>
          <p:cNvSpPr txBox="1">
            <a:spLocks noChangeArrowheads="1"/>
          </p:cNvSpPr>
          <p:nvPr/>
        </p:nvSpPr>
        <p:spPr bwMode="auto">
          <a:xfrm>
            <a:off x="4643438" y="2847976"/>
            <a:ext cx="1152525" cy="58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32" tIns="45619" rIns="91232" bIns="456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altLang="en-US" sz="1600" i="1" dirty="0">
                <a:solidFill>
                  <a:srgbClr val="0000FF"/>
                </a:solidFill>
                <a:latin typeface="Arial" pitchFamily="34" charset="0"/>
                <a:cs typeface="Arial" charset="0"/>
              </a:rPr>
              <a:t>Sat 23</a:t>
            </a:r>
            <a:r>
              <a:rPr lang="en-GB" altLang="en-US" sz="1600" i="1" baseline="30000" dirty="0">
                <a:solidFill>
                  <a:srgbClr val="0000FF"/>
                </a:solidFill>
                <a:latin typeface="Arial" pitchFamily="34" charset="0"/>
                <a:cs typeface="Arial" charset="0"/>
              </a:rPr>
              <a:t>rd</a:t>
            </a:r>
            <a:r>
              <a:rPr lang="en-GB" altLang="en-US" sz="1600" i="1" dirty="0">
                <a:solidFill>
                  <a:srgbClr val="0000FF"/>
                </a:solidFill>
                <a:latin typeface="Arial" pitchFamily="34" charset="0"/>
                <a:cs typeface="Arial" charset="0"/>
              </a:rPr>
              <a:t> </a:t>
            </a:r>
            <a:r>
              <a:rPr lang="en-GB" altLang="en-US" sz="1600" i="1" dirty="0" smtClean="0">
                <a:solidFill>
                  <a:srgbClr val="0000FF"/>
                </a:solidFill>
                <a:latin typeface="Arial" pitchFamily="34" charset="0"/>
                <a:cs typeface="Arial" charset="0"/>
              </a:rPr>
              <a:t>00 UTC</a:t>
            </a:r>
            <a:endParaRPr lang="en-GB" altLang="en-US" sz="1600" i="1" dirty="0">
              <a:solidFill>
                <a:srgbClr val="0000FF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02793" name="Text Box 9"/>
          <p:cNvSpPr txBox="1">
            <a:spLocks noChangeArrowheads="1"/>
          </p:cNvSpPr>
          <p:nvPr/>
        </p:nvSpPr>
        <p:spPr bwMode="auto">
          <a:xfrm>
            <a:off x="2914650" y="2847976"/>
            <a:ext cx="1441152" cy="59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32" tIns="45619" rIns="91232" bIns="456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altLang="en-US" sz="1600" i="1" dirty="0">
                <a:solidFill>
                  <a:srgbClr val="0000FF"/>
                </a:solidFill>
                <a:latin typeface="Arial" pitchFamily="34" charset="0"/>
                <a:cs typeface="Arial" charset="0"/>
              </a:rPr>
              <a:t>Fri </a:t>
            </a:r>
            <a:r>
              <a:rPr lang="en-GB" altLang="en-US" sz="1600" i="1" dirty="0" smtClean="0">
                <a:solidFill>
                  <a:srgbClr val="0000FF"/>
                </a:solidFill>
                <a:latin typeface="Arial" pitchFamily="34" charset="0"/>
                <a:cs typeface="Arial" charset="0"/>
              </a:rPr>
              <a:t>22</a:t>
            </a:r>
            <a:r>
              <a:rPr lang="en-GB" altLang="en-US" sz="1600" i="1" baseline="30000" dirty="0" smtClean="0">
                <a:solidFill>
                  <a:srgbClr val="0000FF"/>
                </a:solidFill>
                <a:latin typeface="Arial" pitchFamily="34" charset="0"/>
                <a:cs typeface="Arial" charset="0"/>
              </a:rPr>
              <a:t>nd </a:t>
            </a:r>
            <a:r>
              <a:rPr lang="en-GB" altLang="en-US" sz="1600" i="1" dirty="0" smtClean="0">
                <a:solidFill>
                  <a:srgbClr val="0000FF"/>
                </a:solidFill>
                <a:latin typeface="Arial" pitchFamily="34" charset="0"/>
                <a:cs typeface="Arial" charset="0"/>
              </a:rPr>
              <a:t>June 00 UTC </a:t>
            </a:r>
            <a:endParaRPr lang="en-GB" altLang="en-US" sz="1600" i="1" dirty="0">
              <a:solidFill>
                <a:srgbClr val="0000FF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02794" name="Text Box 10"/>
          <p:cNvSpPr txBox="1">
            <a:spLocks noChangeArrowheads="1"/>
          </p:cNvSpPr>
          <p:nvPr/>
        </p:nvSpPr>
        <p:spPr bwMode="auto">
          <a:xfrm>
            <a:off x="2987677" y="6161088"/>
            <a:ext cx="1080267" cy="58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32" tIns="45619" rIns="91232" bIns="456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altLang="en-US" sz="1600" i="1" dirty="0">
                <a:solidFill>
                  <a:srgbClr val="0000FF"/>
                </a:solidFill>
                <a:latin typeface="Arial" pitchFamily="34" charset="0"/>
                <a:cs typeface="Arial" charset="0"/>
              </a:rPr>
              <a:t>Sun 24</a:t>
            </a:r>
            <a:r>
              <a:rPr lang="en-GB" altLang="en-US" sz="1600" i="1" baseline="30000" dirty="0">
                <a:solidFill>
                  <a:srgbClr val="0000FF"/>
                </a:solidFill>
                <a:latin typeface="Arial" pitchFamily="34" charset="0"/>
                <a:cs typeface="Arial" charset="0"/>
              </a:rPr>
              <a:t>th</a:t>
            </a:r>
            <a:r>
              <a:rPr lang="en-GB" altLang="en-US" sz="1600" i="1" dirty="0">
                <a:solidFill>
                  <a:srgbClr val="0000FF"/>
                </a:solidFill>
                <a:latin typeface="Arial" pitchFamily="34" charset="0"/>
                <a:cs typeface="Arial" charset="0"/>
              </a:rPr>
              <a:t> </a:t>
            </a:r>
            <a:r>
              <a:rPr lang="en-GB" altLang="en-US" sz="1600" i="1" dirty="0" smtClean="0">
                <a:solidFill>
                  <a:srgbClr val="0000FF"/>
                </a:solidFill>
                <a:latin typeface="Arial" pitchFamily="34" charset="0"/>
                <a:cs typeface="Arial" charset="0"/>
              </a:rPr>
              <a:t>00 UTC </a:t>
            </a:r>
            <a:endParaRPr lang="en-GB" altLang="en-US" sz="1600" i="1" dirty="0">
              <a:solidFill>
                <a:srgbClr val="0000FF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02795" name="Text Box 11"/>
          <p:cNvSpPr txBox="1">
            <a:spLocks noChangeArrowheads="1"/>
          </p:cNvSpPr>
          <p:nvPr/>
        </p:nvSpPr>
        <p:spPr bwMode="auto">
          <a:xfrm>
            <a:off x="6589713" y="5805488"/>
            <a:ext cx="503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1</a:t>
            </a:r>
          </a:p>
        </p:txBody>
      </p:sp>
      <p:sp>
        <p:nvSpPr>
          <p:cNvPr id="502796" name="Text Box 12"/>
          <p:cNvSpPr txBox="1">
            <a:spLocks noChangeArrowheads="1"/>
          </p:cNvSpPr>
          <p:nvPr/>
        </p:nvSpPr>
        <p:spPr bwMode="auto">
          <a:xfrm>
            <a:off x="1692278" y="5734050"/>
            <a:ext cx="503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1</a:t>
            </a:r>
          </a:p>
        </p:txBody>
      </p:sp>
      <p:sp>
        <p:nvSpPr>
          <p:cNvPr id="502797" name="Text Box 13"/>
          <p:cNvSpPr txBox="1">
            <a:spLocks noChangeArrowheads="1"/>
          </p:cNvSpPr>
          <p:nvPr/>
        </p:nvSpPr>
        <p:spPr bwMode="auto">
          <a:xfrm>
            <a:off x="6659563" y="2276475"/>
            <a:ext cx="503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1</a:t>
            </a:r>
          </a:p>
        </p:txBody>
      </p:sp>
      <p:sp>
        <p:nvSpPr>
          <p:cNvPr id="502798" name="Text Box 14"/>
          <p:cNvSpPr txBox="1">
            <a:spLocks noChangeArrowheads="1"/>
          </p:cNvSpPr>
          <p:nvPr/>
        </p:nvSpPr>
        <p:spPr bwMode="auto">
          <a:xfrm>
            <a:off x="1692278" y="2349500"/>
            <a:ext cx="503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1</a:t>
            </a:r>
          </a:p>
        </p:txBody>
      </p:sp>
      <p:sp>
        <p:nvSpPr>
          <p:cNvPr id="502799" name="Text Box 15"/>
          <p:cNvSpPr txBox="1">
            <a:spLocks noChangeArrowheads="1"/>
          </p:cNvSpPr>
          <p:nvPr/>
        </p:nvSpPr>
        <p:spPr bwMode="auto">
          <a:xfrm>
            <a:off x="6011864" y="5445125"/>
            <a:ext cx="503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2</a:t>
            </a:r>
          </a:p>
        </p:txBody>
      </p:sp>
      <p:sp>
        <p:nvSpPr>
          <p:cNvPr id="502800" name="Text Box 16"/>
          <p:cNvSpPr txBox="1">
            <a:spLocks noChangeArrowheads="1"/>
          </p:cNvSpPr>
          <p:nvPr/>
        </p:nvSpPr>
        <p:spPr bwMode="auto">
          <a:xfrm>
            <a:off x="1042988" y="5445125"/>
            <a:ext cx="503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2</a:t>
            </a:r>
          </a:p>
        </p:txBody>
      </p:sp>
      <p:sp>
        <p:nvSpPr>
          <p:cNvPr id="502801" name="Text Box 17"/>
          <p:cNvSpPr txBox="1">
            <a:spLocks noChangeArrowheads="1"/>
          </p:cNvSpPr>
          <p:nvPr/>
        </p:nvSpPr>
        <p:spPr bwMode="auto">
          <a:xfrm>
            <a:off x="5867400" y="1939925"/>
            <a:ext cx="503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2</a:t>
            </a:r>
          </a:p>
        </p:txBody>
      </p:sp>
      <p:sp>
        <p:nvSpPr>
          <p:cNvPr id="502802" name="Text Box 18"/>
          <p:cNvSpPr txBox="1">
            <a:spLocks noChangeArrowheads="1"/>
          </p:cNvSpPr>
          <p:nvPr/>
        </p:nvSpPr>
        <p:spPr bwMode="auto">
          <a:xfrm>
            <a:off x="1044575" y="1916113"/>
            <a:ext cx="503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2</a:t>
            </a:r>
          </a:p>
        </p:txBody>
      </p:sp>
      <p:sp>
        <p:nvSpPr>
          <p:cNvPr id="502803" name="Text Box 19"/>
          <p:cNvSpPr txBox="1">
            <a:spLocks noChangeArrowheads="1"/>
          </p:cNvSpPr>
          <p:nvPr/>
        </p:nvSpPr>
        <p:spPr bwMode="auto">
          <a:xfrm>
            <a:off x="6084889" y="4724400"/>
            <a:ext cx="503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3</a:t>
            </a:r>
          </a:p>
        </p:txBody>
      </p:sp>
      <p:sp>
        <p:nvSpPr>
          <p:cNvPr id="502804" name="Text Box 20"/>
          <p:cNvSpPr txBox="1">
            <a:spLocks noChangeArrowheads="1"/>
          </p:cNvSpPr>
          <p:nvPr/>
        </p:nvSpPr>
        <p:spPr bwMode="auto">
          <a:xfrm>
            <a:off x="1260475" y="4676775"/>
            <a:ext cx="503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3</a:t>
            </a:r>
          </a:p>
        </p:txBody>
      </p:sp>
      <p:sp>
        <p:nvSpPr>
          <p:cNvPr id="502805" name="Text Box 21"/>
          <p:cNvSpPr txBox="1">
            <a:spLocks noChangeArrowheads="1"/>
          </p:cNvSpPr>
          <p:nvPr/>
        </p:nvSpPr>
        <p:spPr bwMode="auto">
          <a:xfrm>
            <a:off x="6156327" y="1220788"/>
            <a:ext cx="503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3</a:t>
            </a:r>
          </a:p>
        </p:txBody>
      </p:sp>
      <p:sp>
        <p:nvSpPr>
          <p:cNvPr id="502806" name="Text Box 22"/>
          <p:cNvSpPr txBox="1">
            <a:spLocks noChangeArrowheads="1"/>
          </p:cNvSpPr>
          <p:nvPr/>
        </p:nvSpPr>
        <p:spPr bwMode="auto">
          <a:xfrm>
            <a:off x="1260475" y="1125538"/>
            <a:ext cx="503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3</a:t>
            </a:r>
          </a:p>
        </p:txBody>
      </p:sp>
      <p:sp>
        <p:nvSpPr>
          <p:cNvPr id="502807" name="Text Box 23"/>
          <p:cNvSpPr txBox="1">
            <a:spLocks noChangeArrowheads="1"/>
          </p:cNvSpPr>
          <p:nvPr/>
        </p:nvSpPr>
        <p:spPr bwMode="auto">
          <a:xfrm>
            <a:off x="6373817" y="4460875"/>
            <a:ext cx="503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4</a:t>
            </a:r>
          </a:p>
        </p:txBody>
      </p:sp>
      <p:sp>
        <p:nvSpPr>
          <p:cNvPr id="502808" name="Text Box 24"/>
          <p:cNvSpPr txBox="1">
            <a:spLocks noChangeArrowheads="1"/>
          </p:cNvSpPr>
          <p:nvPr/>
        </p:nvSpPr>
        <p:spPr bwMode="auto">
          <a:xfrm>
            <a:off x="6948489" y="4365625"/>
            <a:ext cx="503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5</a:t>
            </a:r>
          </a:p>
        </p:txBody>
      </p:sp>
      <p:sp>
        <p:nvSpPr>
          <p:cNvPr id="502809" name="Text Box 25"/>
          <p:cNvSpPr txBox="1">
            <a:spLocks noChangeArrowheads="1"/>
          </p:cNvSpPr>
          <p:nvPr/>
        </p:nvSpPr>
        <p:spPr bwMode="auto">
          <a:xfrm>
            <a:off x="7308854" y="4868863"/>
            <a:ext cx="503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6</a:t>
            </a:r>
          </a:p>
        </p:txBody>
      </p:sp>
      <p:sp>
        <p:nvSpPr>
          <p:cNvPr id="502810" name="Text Box 26"/>
          <p:cNvSpPr txBox="1">
            <a:spLocks noChangeArrowheads="1"/>
          </p:cNvSpPr>
          <p:nvPr/>
        </p:nvSpPr>
        <p:spPr bwMode="auto">
          <a:xfrm>
            <a:off x="7237416" y="5324475"/>
            <a:ext cx="503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7</a:t>
            </a:r>
          </a:p>
        </p:txBody>
      </p:sp>
      <p:sp>
        <p:nvSpPr>
          <p:cNvPr id="502811" name="Text Box 27"/>
          <p:cNvSpPr txBox="1">
            <a:spLocks noChangeArrowheads="1"/>
          </p:cNvSpPr>
          <p:nvPr/>
        </p:nvSpPr>
        <p:spPr bwMode="auto">
          <a:xfrm>
            <a:off x="3492103" y="3573016"/>
            <a:ext cx="2232025" cy="17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dirty="0" err="1">
                <a:solidFill>
                  <a:srgbClr val="000000"/>
                </a:solidFill>
                <a:cs typeface="Arial" charset="0"/>
              </a:rPr>
              <a:t>Rossby</a:t>
            </a:r>
            <a:r>
              <a:rPr lang="en-GB" altLang="en-US" dirty="0">
                <a:solidFill>
                  <a:srgbClr val="000000"/>
                </a:solidFill>
                <a:cs typeface="Arial" charset="0"/>
              </a:rPr>
              <a:t> wave pattern on the tropopause</a:t>
            </a:r>
          </a:p>
          <a:p>
            <a:pPr>
              <a:spcBef>
                <a:spcPct val="50000"/>
              </a:spcBef>
              <a:defRPr/>
            </a:pPr>
            <a:r>
              <a:rPr lang="en-GB" altLang="en-US" dirty="0">
                <a:solidFill>
                  <a:srgbClr val="CC0000"/>
                </a:solidFill>
                <a:cs typeface="Arial" charset="0"/>
              </a:rPr>
              <a:t>Trough “1” is stationary</a:t>
            </a:r>
          </a:p>
        </p:txBody>
      </p:sp>
      <p:sp>
        <p:nvSpPr>
          <p:cNvPr id="502812" name="Oval 28"/>
          <p:cNvSpPr>
            <a:spLocks noChangeArrowheads="1"/>
          </p:cNvSpPr>
          <p:nvPr/>
        </p:nvSpPr>
        <p:spPr bwMode="auto">
          <a:xfrm>
            <a:off x="1692275" y="2420938"/>
            <a:ext cx="288925" cy="3603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232" tIns="45619" rIns="91232" bIns="45619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813" name="Oval 29"/>
          <p:cNvSpPr>
            <a:spLocks noChangeArrowheads="1"/>
          </p:cNvSpPr>
          <p:nvPr/>
        </p:nvSpPr>
        <p:spPr bwMode="auto">
          <a:xfrm>
            <a:off x="6659563" y="2349521"/>
            <a:ext cx="288925" cy="36036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232" tIns="45619" rIns="91232" bIns="45619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814" name="Oval 30"/>
          <p:cNvSpPr>
            <a:spLocks noChangeArrowheads="1"/>
          </p:cNvSpPr>
          <p:nvPr/>
        </p:nvSpPr>
        <p:spPr bwMode="auto">
          <a:xfrm>
            <a:off x="1692275" y="5805488"/>
            <a:ext cx="288925" cy="3603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232" tIns="45619" rIns="91232" bIns="45619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815" name="Oval 31"/>
          <p:cNvSpPr>
            <a:spLocks noChangeArrowheads="1"/>
          </p:cNvSpPr>
          <p:nvPr/>
        </p:nvSpPr>
        <p:spPr bwMode="auto">
          <a:xfrm>
            <a:off x="6588128" y="5876946"/>
            <a:ext cx="288925" cy="36036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232" tIns="45619" rIns="91232" bIns="45619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167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812" grpId="0" animBg="1"/>
      <p:bldP spid="502813" grpId="0" animBg="1"/>
      <p:bldP spid="502814" grpId="0" animBg="1"/>
      <p:bldP spid="5028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-109538" y="304802"/>
            <a:ext cx="8353426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altLang="en-US" sz="3200">
                <a:solidFill>
                  <a:srgbClr val="990033"/>
                </a:solidFill>
                <a:latin typeface="Arial" pitchFamily="34" charset="0"/>
                <a:cs typeface="Arial" charset="0"/>
              </a:rPr>
              <a:t>25</a:t>
            </a:r>
            <a:r>
              <a:rPr lang="en-GB" altLang="en-US" sz="3200" baseline="30000">
                <a:solidFill>
                  <a:srgbClr val="990033"/>
                </a:solidFill>
                <a:latin typeface="Arial" pitchFamily="34" charset="0"/>
                <a:cs typeface="Arial" charset="0"/>
              </a:rPr>
              <a:t>th</a:t>
            </a:r>
            <a:r>
              <a:rPr lang="en-GB" altLang="en-US" sz="3200">
                <a:solidFill>
                  <a:srgbClr val="990033"/>
                </a:solidFill>
                <a:latin typeface="Arial" pitchFamily="34" charset="0"/>
                <a:cs typeface="Arial" charset="0"/>
              </a:rPr>
              <a:t> June rainfall event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>
                <a:solidFill>
                  <a:srgbClr val="000000"/>
                </a:solidFill>
                <a:latin typeface="Arial" pitchFamily="34" charset="0"/>
                <a:cs typeface="Arial" charset="0"/>
              </a:rPr>
              <a:t>Met Office forecast from 06UT (Nigel Roberts, MetOffice@reading)</a:t>
            </a:r>
          </a:p>
        </p:txBody>
      </p:sp>
      <p:pic>
        <p:nvPicPr>
          <p:cNvPr id="63491" name="Picture 3" descr="250607_NAE_all_comp_z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9" y="1528767"/>
            <a:ext cx="89630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1476396" y="5589589"/>
            <a:ext cx="2447925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1600">
                <a:solidFill>
                  <a:srgbClr val="000000"/>
                </a:solidFill>
                <a:latin typeface="Arial" pitchFamily="34" charset="0"/>
                <a:cs typeface="Arial" charset="0"/>
              </a:rPr>
              <a:t>PV on </a:t>
            </a:r>
            <a:r>
              <a:rPr lang="el-GR" alt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θ</a:t>
            </a:r>
            <a:r>
              <a:rPr lang="en-GB" altLang="en-US" sz="1600">
                <a:solidFill>
                  <a:srgbClr val="000000"/>
                </a:solidFill>
                <a:latin typeface="Arial" pitchFamily="34" charset="0"/>
                <a:cs typeface="Arial" charset="0"/>
              </a:rPr>
              <a:t>=315K</a:t>
            </a:r>
            <a:endParaRPr lang="en-US" altLang="en-US" sz="160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03813" name="Text Box 5"/>
          <p:cNvSpPr txBox="1">
            <a:spLocks noChangeArrowheads="1"/>
          </p:cNvSpPr>
          <p:nvPr/>
        </p:nvSpPr>
        <p:spPr bwMode="auto">
          <a:xfrm>
            <a:off x="1476396" y="5900738"/>
            <a:ext cx="2447925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θ</a:t>
            </a:r>
            <a:r>
              <a:rPr lang="en-GB" altLang="en-US" sz="1600" baseline="-25000">
                <a:solidFill>
                  <a:srgbClr val="000000"/>
                </a:solidFill>
                <a:latin typeface="Arial" pitchFamily="34" charset="0"/>
                <a:cs typeface="Arial" charset="0"/>
              </a:rPr>
              <a:t>w</a:t>
            </a:r>
            <a:r>
              <a:rPr lang="en-GB" altLang="en-US" sz="1600">
                <a:solidFill>
                  <a:srgbClr val="000000"/>
                </a:solidFill>
                <a:latin typeface="Arial" pitchFamily="34" charset="0"/>
                <a:cs typeface="Arial" charset="0"/>
              </a:rPr>
              <a:t> on 850hPa</a:t>
            </a:r>
            <a:endParaRPr lang="en-US" altLang="en-US" sz="160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03814" name="Text Box 6"/>
          <p:cNvSpPr txBox="1">
            <a:spLocks noChangeArrowheads="1"/>
          </p:cNvSpPr>
          <p:nvPr/>
        </p:nvSpPr>
        <p:spPr bwMode="auto">
          <a:xfrm>
            <a:off x="1476396" y="6197605"/>
            <a:ext cx="2447925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1600">
                <a:solidFill>
                  <a:srgbClr val="000000"/>
                </a:solidFill>
                <a:latin typeface="Arial" pitchFamily="34" charset="0"/>
                <a:cs typeface="Arial" charset="0"/>
              </a:rPr>
              <a:t>msl pressure</a:t>
            </a:r>
            <a:endParaRPr lang="en-US" altLang="en-US" sz="160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03815" name="Line 7"/>
          <p:cNvSpPr>
            <a:spLocks noChangeShapeType="1"/>
          </p:cNvSpPr>
          <p:nvPr/>
        </p:nvSpPr>
        <p:spPr bwMode="auto">
          <a:xfrm>
            <a:off x="827109" y="5749925"/>
            <a:ext cx="5048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32" tIns="45619" rIns="91232" bIns="45619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3816" name="Line 8"/>
          <p:cNvSpPr>
            <a:spLocks noChangeShapeType="1"/>
          </p:cNvSpPr>
          <p:nvPr/>
        </p:nvSpPr>
        <p:spPr bwMode="auto">
          <a:xfrm>
            <a:off x="827109" y="63896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32" tIns="45619" rIns="91232" bIns="45619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3817" name="Line 9"/>
          <p:cNvSpPr>
            <a:spLocks noChangeShapeType="1"/>
          </p:cNvSpPr>
          <p:nvPr/>
        </p:nvSpPr>
        <p:spPr bwMode="auto">
          <a:xfrm>
            <a:off x="827089" y="6092825"/>
            <a:ext cx="252412" cy="0"/>
          </a:xfrm>
          <a:prstGeom prst="line">
            <a:avLst/>
          </a:prstGeom>
          <a:noFill/>
          <a:ln w="1143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32" tIns="45619" rIns="91232" bIns="45619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3818" name="Line 10"/>
          <p:cNvSpPr>
            <a:spLocks noChangeShapeType="1"/>
          </p:cNvSpPr>
          <p:nvPr/>
        </p:nvSpPr>
        <p:spPr bwMode="auto">
          <a:xfrm>
            <a:off x="1076325" y="6092825"/>
            <a:ext cx="252413" cy="0"/>
          </a:xfrm>
          <a:prstGeom prst="line">
            <a:avLst/>
          </a:prstGeom>
          <a:noFill/>
          <a:ln w="1143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32" tIns="45619" rIns="91232" bIns="45619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63499" name="Group 11"/>
          <p:cNvGrpSpPr>
            <a:grpSpLocks/>
          </p:cNvGrpSpPr>
          <p:nvPr/>
        </p:nvGrpSpPr>
        <p:grpSpPr bwMode="auto">
          <a:xfrm>
            <a:off x="3768725" y="6186488"/>
            <a:ext cx="2951163" cy="366712"/>
            <a:chOff x="2382" y="3879"/>
            <a:chExt cx="1859" cy="231"/>
          </a:xfrm>
        </p:grpSpPr>
        <p:sp>
          <p:nvSpPr>
            <p:cNvPr id="503820" name="Text Box 12"/>
            <p:cNvSpPr txBox="1">
              <a:spLocks noChangeArrowheads="1"/>
            </p:cNvSpPr>
            <p:nvPr/>
          </p:nvSpPr>
          <p:spPr bwMode="auto">
            <a:xfrm>
              <a:off x="2382" y="3879"/>
              <a:ext cx="2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Arial" pitchFamily="34" charset="0"/>
                  <a:cs typeface="Arial" charset="0"/>
                  <a:sym typeface="Symbol" pitchFamily="18" charset="2"/>
                </a:rPr>
                <a:t></a:t>
              </a:r>
            </a:p>
          </p:txBody>
        </p:sp>
        <p:sp>
          <p:nvSpPr>
            <p:cNvPr id="503821" name="Text Box 13"/>
            <p:cNvSpPr txBox="1">
              <a:spLocks noChangeArrowheads="1"/>
            </p:cNvSpPr>
            <p:nvPr/>
          </p:nvSpPr>
          <p:spPr bwMode="auto">
            <a:xfrm>
              <a:off x="2699" y="3884"/>
              <a:ext cx="154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altLang="en-US" sz="160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Heavy showers</a:t>
              </a:r>
              <a:endParaRPr lang="en-US" altLang="en-US" sz="160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</p:grpSp>
      <p:grpSp>
        <p:nvGrpSpPr>
          <p:cNvPr id="63500" name="Group 14"/>
          <p:cNvGrpSpPr>
            <a:grpSpLocks/>
          </p:cNvGrpSpPr>
          <p:nvPr/>
        </p:nvGrpSpPr>
        <p:grpSpPr bwMode="auto">
          <a:xfrm>
            <a:off x="3716338" y="5668963"/>
            <a:ext cx="3016250" cy="531812"/>
            <a:chOff x="2341" y="3571"/>
            <a:chExt cx="1900" cy="335"/>
          </a:xfrm>
        </p:grpSpPr>
        <p:grpSp>
          <p:nvGrpSpPr>
            <p:cNvPr id="63501" name="Group 15"/>
            <p:cNvGrpSpPr>
              <a:grpSpLocks/>
            </p:cNvGrpSpPr>
            <p:nvPr/>
          </p:nvGrpSpPr>
          <p:grpSpPr bwMode="auto">
            <a:xfrm>
              <a:off x="2341" y="3571"/>
              <a:ext cx="296" cy="335"/>
              <a:chOff x="2341" y="3571"/>
              <a:chExt cx="296" cy="335"/>
            </a:xfrm>
          </p:grpSpPr>
          <p:sp>
            <p:nvSpPr>
              <p:cNvPr id="503824" name="Text Box 16"/>
              <p:cNvSpPr txBox="1">
                <a:spLocks noChangeArrowheads="1"/>
              </p:cNvSpPr>
              <p:nvPr/>
            </p:nvSpPr>
            <p:spPr bwMode="auto">
              <a:xfrm>
                <a:off x="2456" y="3626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800">
                    <a:solidFill>
                      <a:srgbClr val="000000"/>
                    </a:solidFill>
                    <a:latin typeface="Arial" pitchFamily="34" charset="0"/>
                    <a:cs typeface="Arial" charset="0"/>
                    <a:sym typeface="Symbol" pitchFamily="18" charset="2"/>
                  </a:rPr>
                  <a:t></a:t>
                </a:r>
                <a:endParaRPr lang="en-US" altLang="en-US" sz="1800" b="1">
                  <a:solidFill>
                    <a:srgbClr val="000000"/>
                  </a:solidFill>
                  <a:latin typeface="Arial" pitchFamily="34" charset="0"/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503825" name="Text Box 17"/>
              <p:cNvSpPr txBox="1">
                <a:spLocks noChangeArrowheads="1"/>
              </p:cNvSpPr>
              <p:nvPr/>
            </p:nvSpPr>
            <p:spPr bwMode="auto">
              <a:xfrm>
                <a:off x="2341" y="3625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800">
                    <a:solidFill>
                      <a:srgbClr val="000000"/>
                    </a:solidFill>
                    <a:latin typeface="Arial" pitchFamily="34" charset="0"/>
                    <a:cs typeface="Arial" charset="0"/>
                    <a:sym typeface="Symbol" pitchFamily="18" charset="2"/>
                  </a:rPr>
                  <a:t></a:t>
                </a:r>
                <a:endParaRPr lang="en-US" altLang="en-US" sz="1800" b="1">
                  <a:solidFill>
                    <a:srgbClr val="000000"/>
                  </a:solidFill>
                  <a:latin typeface="Arial" pitchFamily="34" charset="0"/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503826" name="Text Box 18"/>
              <p:cNvSpPr txBox="1">
                <a:spLocks noChangeArrowheads="1"/>
              </p:cNvSpPr>
              <p:nvPr/>
            </p:nvSpPr>
            <p:spPr bwMode="auto">
              <a:xfrm>
                <a:off x="2400" y="3675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800">
                    <a:solidFill>
                      <a:srgbClr val="000000"/>
                    </a:solidFill>
                    <a:latin typeface="Arial" pitchFamily="34" charset="0"/>
                    <a:cs typeface="Arial" charset="0"/>
                    <a:sym typeface="Symbol" pitchFamily="18" charset="2"/>
                  </a:rPr>
                  <a:t></a:t>
                </a:r>
                <a:endParaRPr lang="en-US" altLang="en-US" sz="1800" b="1">
                  <a:solidFill>
                    <a:srgbClr val="000000"/>
                  </a:solidFill>
                  <a:latin typeface="Arial" pitchFamily="34" charset="0"/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503827" name="Text Box 19"/>
              <p:cNvSpPr txBox="1">
                <a:spLocks noChangeArrowheads="1"/>
              </p:cNvSpPr>
              <p:nvPr/>
            </p:nvSpPr>
            <p:spPr bwMode="auto">
              <a:xfrm>
                <a:off x="2400" y="3571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800">
                    <a:solidFill>
                      <a:srgbClr val="000000"/>
                    </a:solidFill>
                    <a:latin typeface="Arial" pitchFamily="34" charset="0"/>
                    <a:cs typeface="Arial" charset="0"/>
                    <a:sym typeface="Symbol" pitchFamily="18" charset="2"/>
                  </a:rPr>
                  <a:t></a:t>
                </a:r>
                <a:endParaRPr lang="en-US" altLang="en-US" sz="1800" b="1">
                  <a:solidFill>
                    <a:srgbClr val="000000"/>
                  </a:solidFill>
                  <a:latin typeface="Arial" pitchFamily="34" charset="0"/>
                  <a:cs typeface="Arial" charset="0"/>
                  <a:sym typeface="Symbol" pitchFamily="18" charset="2"/>
                </a:endParaRPr>
              </a:p>
            </p:txBody>
          </p:sp>
        </p:grpSp>
        <p:sp>
          <p:nvSpPr>
            <p:cNvPr id="503828" name="Text Box 20"/>
            <p:cNvSpPr txBox="1">
              <a:spLocks noChangeArrowheads="1"/>
            </p:cNvSpPr>
            <p:nvPr/>
          </p:nvSpPr>
          <p:spPr bwMode="auto">
            <a:xfrm>
              <a:off x="2699" y="3616"/>
              <a:ext cx="154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altLang="en-US" sz="160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Heavy continuous rain</a:t>
              </a:r>
              <a:endParaRPr lang="en-US" altLang="en-US" sz="160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863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3"/>
            <a:ext cx="8251656" cy="828000"/>
          </a:xfrm>
        </p:spPr>
        <p:txBody>
          <a:bodyPr/>
          <a:lstStyle/>
          <a:p>
            <a:r>
              <a:rPr lang="en-GB" sz="3600" cap="none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5" y="1340768"/>
            <a:ext cx="8280000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Wet summers for England &amp; Wales in the last decade</a:t>
            </a: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Relation to undulations of the westerly jet stream</a:t>
            </a: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(1940) – potential vorticity and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waves</a:t>
            </a: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Prediction of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waves </a:t>
            </a:r>
            <a:r>
              <a:rPr lang="en-GB" sz="2400" dirty="0" smtClean="0"/>
              <a:t>and</a:t>
            </a:r>
            <a:r>
              <a:rPr lang="en-GB" sz="2400" dirty="0" smtClean="0"/>
              <a:t> </a:t>
            </a:r>
            <a:r>
              <a:rPr lang="en-GB" sz="2400" dirty="0" smtClean="0"/>
              <a:t>systematic errors</a:t>
            </a:r>
            <a:endParaRPr lang="en-GB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Research outlook</a:t>
            </a: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3559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-234950"/>
            <a:ext cx="6192838" cy="1143000"/>
          </a:xfrm>
        </p:spPr>
        <p:txBody>
          <a:bodyPr/>
          <a:lstStyle/>
          <a:p>
            <a:r>
              <a:rPr lang="en-GB" altLang="en-US" sz="3200" smtClean="0"/>
              <a:t>Rossby waves on the tropopause</a:t>
            </a:r>
          </a:p>
        </p:txBody>
      </p:sp>
      <p:pic>
        <p:nvPicPr>
          <p:cNvPr id="455683" name="Picture 3" descr="pvfull_junjul200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68413"/>
            <a:ext cx="6096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5684" name="Text Box 4"/>
          <p:cNvSpPr txBox="1">
            <a:spLocks noChangeArrowheads="1"/>
          </p:cNvSpPr>
          <p:nvPr/>
        </p:nvSpPr>
        <p:spPr bwMode="auto">
          <a:xfrm>
            <a:off x="250825" y="1833563"/>
            <a:ext cx="33845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</a:rPr>
              <a:t>Large amplitude “waves” are always present in the atmosphere.</a:t>
            </a:r>
          </a:p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CC0000"/>
                </a:solidFill>
              </a:rPr>
              <a:t>Edge of the red patch represents undulations of the westerly </a:t>
            </a:r>
            <a:r>
              <a:rPr lang="en-GB" altLang="en-US" dirty="0" err="1" smtClean="0">
                <a:solidFill>
                  <a:srgbClr val="CC0000"/>
                </a:solidFill>
              </a:rPr>
              <a:t>jetstream</a:t>
            </a:r>
            <a:r>
              <a:rPr lang="en-GB" altLang="en-US" dirty="0" smtClean="0">
                <a:solidFill>
                  <a:srgbClr val="CC0000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3333CC"/>
                </a:solidFill>
              </a:rPr>
              <a:t>Here movie shows frames every 6 hours for June and July 2007.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95740" y="6092846"/>
            <a:ext cx="4824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32" tIns="45619" rIns="91232" bIns="45619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Rdg Vesta" charset="0"/>
                <a:cs typeface="Arial" charset="0"/>
              </a:rPr>
              <a:t>ERA-Interim re-analyses (T255, L60)</a:t>
            </a:r>
          </a:p>
        </p:txBody>
      </p:sp>
    </p:spTree>
    <p:extLst>
      <p:ext uri="{BB962C8B-B14F-4D97-AF65-F5344CB8AC3E}">
        <p14:creationId xmlns:p14="http://schemas.microsoft.com/office/powerpoint/2010/main" val="178552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" descr="Z:\riviere\Projets\T-NAWDEX\Presentations\figures\Davies_and_Didone13_PV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39140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609600" y="838200"/>
            <a:ext cx="82296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endParaRPr lang="en-US" altLang="en-US" sz="18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457200" y="1676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228600" y="776898"/>
            <a:ext cx="891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Worst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100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forecast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busts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for Europe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share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a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common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pre-cursor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Rossby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wave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pattern 6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days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beforehand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(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Rodwell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</a:t>
            </a:r>
            <a:r>
              <a:rPr lang="fr-FR" altLang="en-US" sz="2000" i="1" dirty="0" smtClean="0">
                <a:solidFill>
                  <a:srgbClr val="000000"/>
                </a:solidFill>
                <a:latin typeface="Effra" panose="020B0604020202020204" charset="0"/>
              </a:rPr>
              <a:t>et al, BAMS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, 2013)</a:t>
            </a:r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1295400" y="3886200"/>
            <a:ext cx="38100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</a:t>
            </a:r>
            <a:r>
              <a:rPr lang="fr-FR" alt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  <a:r>
              <a:rPr lang="fr-FR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  <a:r>
              <a:rPr lang="fr-FR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96 </a:t>
            </a:r>
            <a:r>
              <a:rPr lang="fr-FR" alt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endParaRPr lang="fr-FR" alt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4191000" y="3581400"/>
            <a:ext cx="33528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fr-FR" altLang="en-US" sz="1400" b="1" dirty="0" smtClean="0">
                <a:solidFill>
                  <a:srgbClr val="CC00FF"/>
                </a:solidFill>
                <a:latin typeface="Arial" pitchFamily="34" charset="0"/>
              </a:rPr>
              <a:t>Davies and Didone (2013)</a:t>
            </a:r>
          </a:p>
        </p:txBody>
      </p:sp>
      <p:sp>
        <p:nvSpPr>
          <p:cNvPr id="47113" name="Text Box 11"/>
          <p:cNvSpPr txBox="1">
            <a:spLocks noChangeArrowheads="1"/>
          </p:cNvSpPr>
          <p:nvPr/>
        </p:nvSpPr>
        <p:spPr bwMode="auto">
          <a:xfrm>
            <a:off x="251520" y="5838825"/>
            <a:ext cx="87130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Davies &amp; Didone (2013, </a:t>
            </a:r>
            <a:r>
              <a:rPr lang="fr-FR" altLang="en-US" sz="2000" i="1" dirty="0" smtClean="0">
                <a:solidFill>
                  <a:srgbClr val="000000"/>
                </a:solidFill>
                <a:latin typeface="Effra" panose="020B0604020202020204" charset="0"/>
              </a:rPr>
              <a:t>MWR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)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suggested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that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ridges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 are </a:t>
            </a:r>
            <a:r>
              <a:rPr lang="fr-FR" altLang="en-US" sz="2000" dirty="0" err="1" smtClean="0">
                <a:solidFill>
                  <a:srgbClr val="000000"/>
                </a:solidFill>
                <a:latin typeface="Effra" panose="020B0604020202020204" charset="0"/>
              </a:rPr>
              <a:t>under-estimated</a:t>
            </a:r>
            <a:r>
              <a:rPr lang="fr-FR" altLang="en-US" sz="2000" dirty="0" smtClean="0">
                <a:solidFill>
                  <a:srgbClr val="000000"/>
                </a:solidFill>
                <a:latin typeface="Effra" panose="020B0604020202020204" charset="0"/>
              </a:rPr>
              <a:t>. </a:t>
            </a:r>
            <a:r>
              <a:rPr lang="fr-FR" altLang="en-US" sz="2000" dirty="0" err="1" smtClean="0">
                <a:solidFill>
                  <a:srgbClr val="BF0071"/>
                </a:solidFill>
                <a:latin typeface="Effra" panose="020B0604020202020204" charset="0"/>
              </a:rPr>
              <a:t>Rodwell</a:t>
            </a:r>
            <a:r>
              <a:rPr lang="fr-FR" altLang="en-US" sz="2000" dirty="0" smtClean="0">
                <a:solidFill>
                  <a:srgbClr val="BF0071"/>
                </a:solidFill>
                <a:latin typeface="Effra" panose="020B0604020202020204" charset="0"/>
              </a:rPr>
              <a:t> </a:t>
            </a:r>
            <a:r>
              <a:rPr lang="fr-FR" altLang="en-US" sz="2000" dirty="0" err="1">
                <a:solidFill>
                  <a:srgbClr val="BF0071"/>
                </a:solidFill>
                <a:latin typeface="Effra" panose="020B0604020202020204" charset="0"/>
              </a:rPr>
              <a:t>h</a:t>
            </a:r>
            <a:r>
              <a:rPr lang="fr-FR" altLang="en-US" sz="2000" dirty="0" err="1" smtClean="0">
                <a:solidFill>
                  <a:srgbClr val="BF0071"/>
                </a:solidFill>
                <a:latin typeface="Effra" panose="020B0604020202020204" charset="0"/>
              </a:rPr>
              <a:t>ypothesis</a:t>
            </a:r>
            <a:r>
              <a:rPr lang="fr-FR" altLang="en-US" sz="2000" dirty="0" smtClean="0">
                <a:solidFill>
                  <a:srgbClr val="BF0071"/>
                </a:solidFill>
                <a:latin typeface="Effra" panose="020B0604020202020204" charset="0"/>
              </a:rPr>
              <a:t>: </a:t>
            </a:r>
            <a:r>
              <a:rPr lang="fr-FR" altLang="en-US" sz="2000" dirty="0" err="1" smtClean="0">
                <a:solidFill>
                  <a:srgbClr val="BF0071"/>
                </a:solidFill>
                <a:latin typeface="Effra" panose="020B0604020202020204" charset="0"/>
              </a:rPr>
              <a:t>Linked</a:t>
            </a:r>
            <a:r>
              <a:rPr lang="fr-FR" altLang="en-US" sz="2000" dirty="0" smtClean="0">
                <a:solidFill>
                  <a:srgbClr val="BF0071"/>
                </a:solidFill>
                <a:latin typeface="Effra" panose="020B0604020202020204" charset="0"/>
              </a:rPr>
              <a:t> </a:t>
            </a:r>
            <a:r>
              <a:rPr lang="fr-FR" altLang="en-US" sz="2000" dirty="0" err="1" smtClean="0">
                <a:solidFill>
                  <a:srgbClr val="BF0071"/>
                </a:solidFill>
                <a:latin typeface="Effra" panose="020B0604020202020204" charset="0"/>
              </a:rPr>
              <a:t>with</a:t>
            </a:r>
            <a:r>
              <a:rPr lang="fr-FR" altLang="en-US" sz="2000" dirty="0" smtClean="0">
                <a:solidFill>
                  <a:srgbClr val="BF0071"/>
                </a:solidFill>
                <a:latin typeface="Effra" panose="020B0604020202020204" charset="0"/>
              </a:rPr>
              <a:t> mis-</a:t>
            </a:r>
            <a:r>
              <a:rPr lang="fr-FR" altLang="en-US" sz="2000" dirty="0" err="1" smtClean="0">
                <a:solidFill>
                  <a:srgbClr val="BF0071"/>
                </a:solidFill>
                <a:latin typeface="Effra" panose="020B0604020202020204" charset="0"/>
              </a:rPr>
              <a:t>represented</a:t>
            </a:r>
            <a:r>
              <a:rPr lang="fr-FR" altLang="en-US" sz="2000" dirty="0" smtClean="0">
                <a:solidFill>
                  <a:srgbClr val="BF0071"/>
                </a:solidFill>
                <a:latin typeface="Effra" panose="020B0604020202020204" charset="0"/>
              </a:rPr>
              <a:t> </a:t>
            </a:r>
            <a:r>
              <a:rPr lang="fr-FR" altLang="en-US" sz="2000" dirty="0" err="1" smtClean="0">
                <a:solidFill>
                  <a:srgbClr val="BF0071"/>
                </a:solidFill>
                <a:latin typeface="Effra" panose="020B0604020202020204" charset="0"/>
              </a:rPr>
              <a:t>moist</a:t>
            </a:r>
            <a:r>
              <a:rPr lang="fr-FR" altLang="en-US" sz="2000" dirty="0" smtClean="0">
                <a:solidFill>
                  <a:srgbClr val="BF0071"/>
                </a:solidFill>
                <a:latin typeface="Effra" panose="020B0604020202020204" charset="0"/>
              </a:rPr>
              <a:t> </a:t>
            </a:r>
            <a:r>
              <a:rPr lang="fr-FR" altLang="en-US" sz="2000" dirty="0" err="1" smtClean="0">
                <a:solidFill>
                  <a:srgbClr val="BF0071"/>
                </a:solidFill>
                <a:latin typeface="Effra" panose="020B0604020202020204" charset="0"/>
              </a:rPr>
              <a:t>processes</a:t>
            </a:r>
            <a:endParaRPr lang="fr-FR" altLang="en-US" sz="2000" dirty="0" smtClean="0">
              <a:solidFill>
                <a:srgbClr val="BF0071"/>
              </a:solidFill>
              <a:latin typeface="Effra" panose="020B060402020202020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51520" y="-27384"/>
            <a:ext cx="8515672" cy="72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988" tIns="45497" rIns="90988" bIns="45497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ill Sans MT" pitchFamily="34" charset="0"/>
              </a:defRPr>
            </a:lvl5pPr>
            <a:lvl6pPr marL="45502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6pPr>
            <a:lvl7pPr marL="91005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7pPr>
            <a:lvl8pPr marL="136507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8pPr>
            <a:lvl9pPr marL="1820099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altLang="en-US" sz="2800" kern="0" dirty="0" err="1" smtClean="0">
                <a:solidFill>
                  <a:srgbClr val="BF0071"/>
                </a:solidFill>
                <a:latin typeface="Effra Heavy" panose="020B0604020202020204" charset="0"/>
              </a:rPr>
              <a:t>Rossby</a:t>
            </a:r>
            <a:r>
              <a:rPr lang="en-GB" altLang="en-US" sz="2800" kern="0" dirty="0" smtClean="0">
                <a:solidFill>
                  <a:srgbClr val="BF0071"/>
                </a:solidFill>
                <a:latin typeface="Effra Heavy" panose="020B0604020202020204" charset="0"/>
              </a:rPr>
              <a:t> waves, forecast error and </a:t>
            </a:r>
            <a:r>
              <a:rPr lang="en-GB" altLang="en-US" sz="2800" kern="0" dirty="0" err="1" smtClean="0">
                <a:solidFill>
                  <a:srgbClr val="BF0071"/>
                </a:solidFill>
                <a:latin typeface="Effra Heavy" panose="020B0604020202020204" charset="0"/>
              </a:rPr>
              <a:t>diabatic</a:t>
            </a:r>
            <a:r>
              <a:rPr lang="en-GB" altLang="en-US" sz="2800" kern="0" dirty="0" smtClean="0">
                <a:solidFill>
                  <a:srgbClr val="BF0071"/>
                </a:solidFill>
                <a:latin typeface="Effra Heavy" panose="020B0604020202020204" charset="0"/>
              </a:rPr>
              <a:t> processes</a:t>
            </a:r>
            <a:endParaRPr lang="en-GB" altLang="en-US" sz="2800" kern="0" dirty="0">
              <a:solidFill>
                <a:srgbClr val="BF0071"/>
              </a:solidFill>
              <a:latin typeface="Effra Heav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973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Content Placeholder 1"/>
          <p:cNvSpPr>
            <a:spLocks noGrp="1"/>
          </p:cNvSpPr>
          <p:nvPr>
            <p:ph idx="1"/>
          </p:nvPr>
        </p:nvSpPr>
        <p:spPr>
          <a:xfrm>
            <a:off x="180004" y="1600008"/>
            <a:ext cx="4392000" cy="4781302"/>
          </a:xfrm>
        </p:spPr>
        <p:txBody>
          <a:bodyPr/>
          <a:lstStyle/>
          <a:p>
            <a:r>
              <a:rPr lang="en-GB" altLang="en-US" dirty="0" smtClean="0">
                <a:latin typeface="Effra" panose="020B0604020202020204" charset="0"/>
              </a:rPr>
              <a:t>Examine global forecasts from </a:t>
            </a:r>
            <a:r>
              <a:rPr lang="en-GB" altLang="en-US" dirty="0">
                <a:latin typeface="Effra" panose="020B0604020202020204" charset="0"/>
              </a:rPr>
              <a:t>the TIGGE archive: ECMWF, </a:t>
            </a:r>
            <a:r>
              <a:rPr lang="en-GB" altLang="en-US" dirty="0" smtClean="0">
                <a:latin typeface="Effra" panose="020B0604020202020204" charset="0"/>
              </a:rPr>
              <a:t>Met Office </a:t>
            </a:r>
            <a:r>
              <a:rPr lang="en-GB" altLang="en-US" dirty="0">
                <a:latin typeface="Effra" panose="020B0604020202020204" charset="0"/>
              </a:rPr>
              <a:t>and </a:t>
            </a:r>
            <a:r>
              <a:rPr lang="en-GB" altLang="en-US" dirty="0" smtClean="0">
                <a:latin typeface="Effra" panose="020B0604020202020204" charset="0"/>
              </a:rPr>
              <a:t>NCEP</a:t>
            </a:r>
          </a:p>
          <a:p>
            <a:endParaRPr lang="en-GB" altLang="en-US" dirty="0">
              <a:latin typeface="Effra" panose="020B0604020202020204" charset="0"/>
            </a:endParaRPr>
          </a:p>
          <a:p>
            <a:r>
              <a:rPr lang="en-GB" altLang="en-US" dirty="0" smtClean="0">
                <a:latin typeface="Effra" panose="020B0604020202020204" charset="0"/>
              </a:rPr>
              <a:t>PV on 320K potential temperature surface </a:t>
            </a:r>
            <a:r>
              <a:rPr lang="en-GB" altLang="en-US" dirty="0" smtClean="0">
                <a:latin typeface="Effra" panose="020B0604020202020204" charset="0"/>
              </a:rPr>
              <a:t>(forecasts compared with analyses from same centre)</a:t>
            </a:r>
            <a:endParaRPr lang="en-GB" altLang="en-US" dirty="0" smtClean="0">
              <a:latin typeface="Effra" panose="020B0604020202020204" charset="0"/>
            </a:endParaRPr>
          </a:p>
          <a:p>
            <a:endParaRPr lang="en-GB" altLang="en-US" dirty="0">
              <a:latin typeface="Effra" panose="020B0604020202020204" charset="0"/>
            </a:endParaRPr>
          </a:p>
          <a:p>
            <a:r>
              <a:rPr lang="en-GB" altLang="en-US" dirty="0">
                <a:latin typeface="Effra" panose="020B0604020202020204" charset="0"/>
              </a:rPr>
              <a:t>Six winter seasons (December, January and February from </a:t>
            </a:r>
            <a:r>
              <a:rPr lang="en-GB" altLang="en-US" dirty="0" smtClean="0">
                <a:latin typeface="Effra" panose="020B0604020202020204" charset="0"/>
              </a:rPr>
              <a:t>2006/7</a:t>
            </a:r>
          </a:p>
          <a:p>
            <a:endParaRPr lang="en-GB" altLang="en-US" dirty="0">
              <a:latin typeface="Effra" panose="020B0604020202020204" charset="0"/>
            </a:endParaRPr>
          </a:p>
          <a:p>
            <a:endParaRPr lang="en-GB" altLang="en-US" dirty="0" smtClean="0">
              <a:latin typeface="Effra" panose="020B0604020202020204" charset="0"/>
            </a:endParaRPr>
          </a:p>
          <a:p>
            <a:pPr marL="0" indent="0">
              <a:buNone/>
            </a:pPr>
            <a:r>
              <a:rPr lang="en-GB" altLang="en-US" dirty="0" err="1" smtClean="0">
                <a:solidFill>
                  <a:srgbClr val="0070C0"/>
                </a:solidFill>
                <a:latin typeface="Effra" panose="020B0604020202020204" charset="0"/>
              </a:rPr>
              <a:t>Gray</a:t>
            </a:r>
            <a:r>
              <a:rPr lang="en-GB" altLang="en-US" dirty="0" smtClean="0">
                <a:solidFill>
                  <a:srgbClr val="0070C0"/>
                </a:solidFill>
                <a:latin typeface="Effra" panose="020B0604020202020204" charset="0"/>
              </a:rPr>
              <a:t> </a:t>
            </a:r>
            <a:r>
              <a:rPr lang="en-GB" altLang="en-US" i="1" dirty="0" smtClean="0">
                <a:solidFill>
                  <a:srgbClr val="0070C0"/>
                </a:solidFill>
                <a:latin typeface="Effra" panose="020B0604020202020204" charset="0"/>
              </a:rPr>
              <a:t>et al </a:t>
            </a:r>
            <a:r>
              <a:rPr lang="en-GB" altLang="en-US" dirty="0" smtClean="0">
                <a:solidFill>
                  <a:srgbClr val="0070C0"/>
                </a:solidFill>
                <a:latin typeface="Effra" panose="020B0604020202020204" charset="0"/>
              </a:rPr>
              <a:t>(2014), </a:t>
            </a:r>
            <a:r>
              <a:rPr lang="en-GB" altLang="en-US" i="1" dirty="0" err="1" smtClean="0">
                <a:solidFill>
                  <a:srgbClr val="0070C0"/>
                </a:solidFill>
                <a:latin typeface="Effra" panose="020B0604020202020204" charset="0"/>
              </a:rPr>
              <a:t>Geophys</a:t>
            </a:r>
            <a:r>
              <a:rPr lang="en-GB" altLang="en-US" i="1" dirty="0" smtClean="0">
                <a:solidFill>
                  <a:srgbClr val="0070C0"/>
                </a:solidFill>
                <a:latin typeface="Effra" panose="020B0604020202020204" charset="0"/>
              </a:rPr>
              <a:t>. Res. Lett.</a:t>
            </a:r>
            <a:r>
              <a:rPr lang="en-GB" altLang="en-US" dirty="0" smtClean="0">
                <a:solidFill>
                  <a:srgbClr val="0070C0"/>
                </a:solidFill>
                <a:latin typeface="Effra" panose="020B0604020202020204" charset="0"/>
              </a:rPr>
              <a:t> </a:t>
            </a:r>
            <a:endParaRPr lang="en-GB" altLang="en-US" dirty="0">
              <a:solidFill>
                <a:srgbClr val="0070C0"/>
              </a:solidFill>
              <a:latin typeface="Effra" panose="020B0604020202020204" charset="0"/>
            </a:endParaRPr>
          </a:p>
        </p:txBody>
      </p:sp>
      <p:sp>
        <p:nvSpPr>
          <p:cNvPr id="266243" name="Title 2"/>
          <p:cNvSpPr>
            <a:spLocks noGrp="1"/>
          </p:cNvSpPr>
          <p:nvPr>
            <p:ph type="title"/>
          </p:nvPr>
        </p:nvSpPr>
        <p:spPr>
          <a:xfrm>
            <a:off x="180000" y="686940"/>
            <a:ext cx="6192000" cy="725836"/>
          </a:xfrm>
        </p:spPr>
        <p:txBody>
          <a:bodyPr/>
          <a:lstStyle/>
          <a:p>
            <a:r>
              <a:rPr lang="en-GB" altLang="en-US" sz="3200" dirty="0" smtClean="0">
                <a:latin typeface="Effra Heavy" panose="020B0604020202020204" charset="0"/>
              </a:rPr>
              <a:t>Are there systematic forecast errors </a:t>
            </a:r>
            <a:br>
              <a:rPr lang="en-GB" altLang="en-US" sz="3200" dirty="0" smtClean="0">
                <a:latin typeface="Effra Heavy" panose="020B0604020202020204" charset="0"/>
              </a:rPr>
            </a:br>
            <a:r>
              <a:rPr lang="en-GB" altLang="en-US" sz="3200" dirty="0" smtClean="0">
                <a:latin typeface="Effra Heavy" panose="020B0604020202020204" charset="0"/>
              </a:rPr>
              <a:t>in tropopause structure?</a:t>
            </a:r>
          </a:p>
        </p:txBody>
      </p:sp>
      <p:pic>
        <p:nvPicPr>
          <p:cNvPr id="26624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5" t="-6815" r="25439" b="6815"/>
          <a:stretch>
            <a:fillRect/>
          </a:stretch>
        </p:blipFill>
        <p:spPr bwMode="auto">
          <a:xfrm>
            <a:off x="4340160" y="1356626"/>
            <a:ext cx="4769280" cy="452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5" name="Oval 4"/>
          <p:cNvSpPr>
            <a:spLocks noChangeArrowheads="1"/>
          </p:cNvSpPr>
          <p:nvPr/>
        </p:nvSpPr>
        <p:spPr bwMode="auto">
          <a:xfrm>
            <a:off x="5508000" y="3068963"/>
            <a:ext cx="720000" cy="502612"/>
          </a:xfrm>
          <a:prstGeom prst="ellipse">
            <a:avLst/>
          </a:prstGeom>
          <a:noFill/>
          <a:ln w="25400" algn="ctr">
            <a:solidFill>
              <a:schemeClr val="accent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145" tIns="45575" rIns="91145" bIns="45575" anchor="ctr"/>
          <a:lstStyle>
            <a:lvl1pPr defTabSz="1006475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–"/>
              <a:defRPr sz="22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–"/>
              <a:defRPr sz="22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200">
              <a:solidFill>
                <a:srgbClr val="000000"/>
              </a:solidFill>
              <a:latin typeface="Rdg Vesta" charset="0"/>
              <a:cs typeface="Arial" pitchFamily="34" charset="0"/>
            </a:endParaRPr>
          </a:p>
        </p:txBody>
      </p:sp>
      <p:sp>
        <p:nvSpPr>
          <p:cNvPr id="266246" name="Oval 5"/>
          <p:cNvSpPr>
            <a:spLocks noChangeArrowheads="1"/>
          </p:cNvSpPr>
          <p:nvPr/>
        </p:nvSpPr>
        <p:spPr bwMode="auto">
          <a:xfrm rot="-2304759">
            <a:off x="5433121" y="4509114"/>
            <a:ext cx="1101600" cy="502612"/>
          </a:xfrm>
          <a:prstGeom prst="ellipse">
            <a:avLst/>
          </a:prstGeom>
          <a:noFill/>
          <a:ln w="25400" algn="ctr">
            <a:solidFill>
              <a:schemeClr val="accent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145" tIns="45575" rIns="91145" bIns="45575" anchor="ctr"/>
          <a:lstStyle>
            <a:lvl1pPr defTabSz="1006475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–"/>
              <a:defRPr sz="22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–"/>
              <a:defRPr sz="22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200">
              <a:solidFill>
                <a:srgbClr val="000000"/>
              </a:solidFill>
              <a:latin typeface="Rdg Vesta" charset="0"/>
              <a:cs typeface="Arial" pitchFamily="34" charset="0"/>
            </a:endParaRPr>
          </a:p>
        </p:txBody>
      </p:sp>
      <p:sp>
        <p:nvSpPr>
          <p:cNvPr id="266247" name="TextBox 2"/>
          <p:cNvSpPr txBox="1">
            <a:spLocks noChangeArrowheads="1"/>
          </p:cNvSpPr>
          <p:nvPr/>
        </p:nvSpPr>
        <p:spPr bwMode="auto">
          <a:xfrm>
            <a:off x="4644008" y="2564904"/>
            <a:ext cx="1656000" cy="89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5" tIns="45575" rIns="91145" bIns="45575">
            <a:spAutoFit/>
          </a:bodyPr>
          <a:lstStyle>
            <a:lvl1pPr defTabSz="1006475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814388" indent="-3111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–"/>
              <a:defRPr sz="2200">
                <a:solidFill>
                  <a:schemeClr val="tx1"/>
                </a:solidFill>
                <a:latin typeface="Gill Sans MT" pitchFamily="34" charset="0"/>
              </a:defRPr>
            </a:lvl2pPr>
            <a:lvl3pPr marL="1252538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Gill Sans MT" pitchFamily="34" charset="0"/>
              </a:defRPr>
            </a:lvl3pPr>
            <a:lvl4pPr marL="1755775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–"/>
              <a:defRPr sz="2200">
                <a:solidFill>
                  <a:schemeClr val="tx1"/>
                </a:solidFill>
                <a:latin typeface="Gill Sans MT" pitchFamily="34" charset="0"/>
              </a:defRPr>
            </a:lvl4pPr>
            <a:lvl5pPr marL="2259013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5pPr>
            <a:lvl6pPr marL="27162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6pPr>
            <a:lvl7pPr marL="31734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7pPr>
            <a:lvl8pPr marL="36306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8pPr>
            <a:lvl9pPr marL="40878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dirty="0" smtClean="0">
                <a:solidFill>
                  <a:srgbClr val="000000"/>
                </a:solidFill>
                <a:cs typeface="Arial" pitchFamily="34" charset="0"/>
              </a:rPr>
              <a:t>Amplitude error</a:t>
            </a:r>
          </a:p>
        </p:txBody>
      </p:sp>
      <p:sp>
        <p:nvSpPr>
          <p:cNvPr id="266248" name="TextBox 9"/>
          <p:cNvSpPr txBox="1">
            <a:spLocks noChangeArrowheads="1"/>
          </p:cNvSpPr>
          <p:nvPr/>
        </p:nvSpPr>
        <p:spPr bwMode="auto">
          <a:xfrm>
            <a:off x="5148004" y="5046293"/>
            <a:ext cx="1656000" cy="89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5" tIns="45575" rIns="91145" bIns="45575">
            <a:spAutoFit/>
          </a:bodyPr>
          <a:lstStyle>
            <a:lvl1pPr defTabSz="1006475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814388" indent="-3111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–"/>
              <a:defRPr sz="2200">
                <a:solidFill>
                  <a:schemeClr val="tx1"/>
                </a:solidFill>
                <a:latin typeface="Gill Sans MT" pitchFamily="34" charset="0"/>
              </a:defRPr>
            </a:lvl2pPr>
            <a:lvl3pPr marL="1252538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Gill Sans MT" pitchFamily="34" charset="0"/>
              </a:defRPr>
            </a:lvl3pPr>
            <a:lvl4pPr marL="1755775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–"/>
              <a:defRPr sz="2200">
                <a:solidFill>
                  <a:schemeClr val="tx1"/>
                </a:solidFill>
                <a:latin typeface="Gill Sans MT" pitchFamily="34" charset="0"/>
              </a:defRPr>
            </a:lvl4pPr>
            <a:lvl5pPr marL="2259013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5pPr>
            <a:lvl6pPr marL="27162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6pPr>
            <a:lvl7pPr marL="31734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7pPr>
            <a:lvl8pPr marL="36306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8pPr>
            <a:lvl9pPr marL="40878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charset="0"/>
              <a:buChar char="»"/>
              <a:defRPr sz="22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mtClean="0">
                <a:solidFill>
                  <a:srgbClr val="000000"/>
                </a:solidFill>
                <a:cs typeface="Arial" pitchFamily="34" charset="0"/>
              </a:rPr>
              <a:t>Location error</a:t>
            </a:r>
          </a:p>
        </p:txBody>
      </p:sp>
    </p:spTree>
    <p:extLst>
      <p:ext uri="{BB962C8B-B14F-4D97-AF65-F5344CB8AC3E}">
        <p14:creationId xmlns:p14="http://schemas.microsoft.com/office/powerpoint/2010/main" val="2168478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r="12096"/>
          <a:stretch>
            <a:fillRect/>
          </a:stretch>
        </p:blipFill>
        <p:spPr bwMode="auto">
          <a:xfrm>
            <a:off x="1643063" y="1084734"/>
            <a:ext cx="7392987" cy="500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32" name="Straight Arrow Connector 5"/>
          <p:cNvCxnSpPr>
            <a:cxnSpLocks noChangeShapeType="1"/>
          </p:cNvCxnSpPr>
          <p:nvPr/>
        </p:nvCxnSpPr>
        <p:spPr bwMode="auto">
          <a:xfrm>
            <a:off x="2411413" y="5084763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grpSp>
        <p:nvGrpSpPr>
          <p:cNvPr id="48133" name="Group 1"/>
          <p:cNvGrpSpPr>
            <a:grpSpLocks/>
          </p:cNvGrpSpPr>
          <p:nvPr/>
        </p:nvGrpSpPr>
        <p:grpSpPr bwMode="auto">
          <a:xfrm>
            <a:off x="250825" y="3372882"/>
            <a:ext cx="3406775" cy="2934255"/>
            <a:chOff x="276225" y="3717330"/>
            <a:chExt cx="3755975" cy="3234271"/>
          </a:xfrm>
        </p:grpSpPr>
        <p:cxnSp>
          <p:nvCxnSpPr>
            <p:cNvPr id="48146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1681163" y="3717330"/>
              <a:ext cx="2351037" cy="2886672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147" name="TextBox 8"/>
            <p:cNvSpPr txBox="1">
              <a:spLocks noChangeArrowheads="1"/>
            </p:cNvSpPr>
            <p:nvPr/>
          </p:nvSpPr>
          <p:spPr bwMode="auto">
            <a:xfrm>
              <a:off x="276225" y="6613525"/>
              <a:ext cx="3351168" cy="338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544" tIns="50275" rIns="100544" bIns="50275">
              <a:spAutoFit/>
            </a:bodyPr>
            <a:lstStyle>
              <a:lvl1pPr defTabSz="1006475"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814388" indent="-3111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25412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75577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259013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7162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31734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6306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40878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 baseline="-25000" dirty="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Reduced forecast resolution after day 10</a:t>
              </a:r>
            </a:p>
          </p:txBody>
        </p:sp>
      </p:grpSp>
      <p:sp>
        <p:nvSpPr>
          <p:cNvPr id="48134" name="TextBox 1"/>
          <p:cNvSpPr txBox="1">
            <a:spLocks noChangeArrowheads="1"/>
          </p:cNvSpPr>
          <p:nvPr/>
        </p:nvSpPr>
        <p:spPr bwMode="auto">
          <a:xfrm>
            <a:off x="11113" y="1804988"/>
            <a:ext cx="20891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3" tIns="45599" rIns="91193" bIns="45599">
            <a:spAutoFit/>
          </a:bodyPr>
          <a:lstStyle>
            <a:lvl1pPr defTabSz="1006475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814388" indent="-3111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254125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755775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59013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162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734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306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878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baseline="-25000">
                <a:solidFill>
                  <a:srgbClr val="000000"/>
                </a:solidFill>
                <a:latin typeface="Gill Sans MT" pitchFamily="34" charset="0"/>
                <a:cs typeface="Arial" charset="0"/>
              </a:rPr>
              <a:t>2.3x10</a:t>
            </a:r>
            <a:r>
              <a:rPr lang="en-GB" altLang="en-US" sz="2000" baseline="30000">
                <a:solidFill>
                  <a:srgbClr val="000000"/>
                </a:solidFill>
                <a:latin typeface="Gill Sans MT" pitchFamily="34" charset="0"/>
                <a:cs typeface="Arial" charset="0"/>
              </a:rPr>
              <a:t>7 </a:t>
            </a:r>
            <a:r>
              <a:rPr lang="en-GB" altLang="en-US" sz="2000" baseline="-25000">
                <a:solidFill>
                  <a:srgbClr val="000000"/>
                </a:solidFill>
                <a:latin typeface="Gill Sans MT" pitchFamily="34" charset="0"/>
                <a:cs typeface="Arial" charset="0"/>
              </a:rPr>
              <a:t>km</a:t>
            </a:r>
            <a:r>
              <a:rPr lang="en-GB" altLang="en-US" sz="2000" baseline="30000">
                <a:solidFill>
                  <a:srgbClr val="000000"/>
                </a:solidFill>
                <a:latin typeface="Gill Sans MT" pitchFamily="34" charset="0"/>
                <a:cs typeface="Arial" charset="0"/>
              </a:rPr>
              <a:t>2</a:t>
            </a:r>
          </a:p>
        </p:txBody>
      </p:sp>
      <p:cxnSp>
        <p:nvCxnSpPr>
          <p:cNvPr id="48135" name="Straight Arrow Connector 3"/>
          <p:cNvCxnSpPr>
            <a:cxnSpLocks noChangeShapeType="1"/>
          </p:cNvCxnSpPr>
          <p:nvPr/>
        </p:nvCxnSpPr>
        <p:spPr bwMode="auto">
          <a:xfrm flipV="1">
            <a:off x="1055688" y="1412776"/>
            <a:ext cx="828675" cy="392212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8136" name="Group 7"/>
          <p:cNvGrpSpPr>
            <a:grpSpLocks/>
          </p:cNvGrpSpPr>
          <p:nvPr/>
        </p:nvGrpSpPr>
        <p:grpSpPr bwMode="auto">
          <a:xfrm>
            <a:off x="11113" y="2924175"/>
            <a:ext cx="1374775" cy="2032000"/>
            <a:chOff x="11113" y="2924944"/>
            <a:chExt cx="1374825" cy="2031029"/>
          </a:xfrm>
        </p:grpSpPr>
        <p:sp>
          <p:nvSpPr>
            <p:cNvPr id="48138" name="TextBox 12"/>
            <p:cNvSpPr txBox="1">
              <a:spLocks noChangeArrowheads="1"/>
            </p:cNvSpPr>
            <p:nvPr/>
          </p:nvSpPr>
          <p:spPr bwMode="auto">
            <a:xfrm>
              <a:off x="11113" y="2924944"/>
              <a:ext cx="1230357" cy="203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006475"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814388" indent="-3111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25412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75577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259013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7162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31734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6306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40878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2006/7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2007/8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2008/9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2009/10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2010/11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2011/12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2012/13</a:t>
              </a:r>
            </a:p>
          </p:txBody>
        </p:sp>
        <p:cxnSp>
          <p:nvCxnSpPr>
            <p:cNvPr id="48139" name="Straight Connector 14"/>
            <p:cNvCxnSpPr>
              <a:cxnSpLocks noChangeShapeType="1"/>
            </p:cNvCxnSpPr>
            <p:nvPr/>
          </p:nvCxnSpPr>
          <p:spPr bwMode="auto">
            <a:xfrm>
              <a:off x="971550" y="31416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0" name="Straight Connector 20"/>
            <p:cNvCxnSpPr>
              <a:cxnSpLocks noChangeShapeType="1"/>
            </p:cNvCxnSpPr>
            <p:nvPr/>
          </p:nvCxnSpPr>
          <p:spPr bwMode="auto">
            <a:xfrm>
              <a:off x="971550" y="4508500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1" name="Straight Connector 22"/>
            <p:cNvCxnSpPr>
              <a:cxnSpLocks noChangeShapeType="1"/>
            </p:cNvCxnSpPr>
            <p:nvPr/>
          </p:nvCxnSpPr>
          <p:spPr bwMode="auto">
            <a:xfrm>
              <a:off x="971550" y="33734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6A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2" name="Straight Connector 23"/>
            <p:cNvCxnSpPr>
              <a:cxnSpLocks noChangeShapeType="1"/>
            </p:cNvCxnSpPr>
            <p:nvPr/>
          </p:nvCxnSpPr>
          <p:spPr bwMode="auto">
            <a:xfrm>
              <a:off x="971550" y="3624263"/>
              <a:ext cx="414338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3" name="Straight Connector 24"/>
            <p:cNvCxnSpPr>
              <a:cxnSpLocks noChangeShapeType="1"/>
            </p:cNvCxnSpPr>
            <p:nvPr/>
          </p:nvCxnSpPr>
          <p:spPr bwMode="auto">
            <a:xfrm>
              <a:off x="971550" y="39322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4" name="Straight Connector 25"/>
            <p:cNvCxnSpPr>
              <a:cxnSpLocks noChangeShapeType="1"/>
            </p:cNvCxnSpPr>
            <p:nvPr/>
          </p:nvCxnSpPr>
          <p:spPr bwMode="auto">
            <a:xfrm>
              <a:off x="971550" y="42211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5" name="Straight Connector 20"/>
            <p:cNvCxnSpPr>
              <a:cxnSpLocks noChangeShapeType="1"/>
            </p:cNvCxnSpPr>
            <p:nvPr/>
          </p:nvCxnSpPr>
          <p:spPr bwMode="auto">
            <a:xfrm>
              <a:off x="971600" y="4797152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8137" name="Text Box 5"/>
          <p:cNvSpPr txBox="1">
            <a:spLocks noChangeArrowheads="1"/>
          </p:cNvSpPr>
          <p:nvPr/>
        </p:nvSpPr>
        <p:spPr bwMode="auto">
          <a:xfrm>
            <a:off x="3290888" y="6381750"/>
            <a:ext cx="67675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42" tIns="45624" rIns="91242" bIns="45624">
            <a:spAutoFit/>
          </a:bodyPr>
          <a:lstStyle>
            <a:lvl1pPr defTabSz="1004888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600" dirty="0" err="1">
                <a:solidFill>
                  <a:srgbClr val="0070C0"/>
                </a:solidFill>
                <a:cs typeface="Arial" charset="0"/>
              </a:rPr>
              <a:t>Gray</a:t>
            </a:r>
            <a:r>
              <a:rPr lang="en-GB" altLang="en-US" sz="1600" dirty="0">
                <a:solidFill>
                  <a:srgbClr val="0070C0"/>
                </a:solidFill>
                <a:cs typeface="Arial" charset="0"/>
              </a:rPr>
              <a:t>, Dunning, Methven, Masato and </a:t>
            </a:r>
            <a:r>
              <a:rPr lang="en-GB" altLang="en-US" sz="1600" dirty="0" err="1">
                <a:solidFill>
                  <a:srgbClr val="0070C0"/>
                </a:solidFill>
                <a:cs typeface="Arial" charset="0"/>
              </a:rPr>
              <a:t>Chagnon</a:t>
            </a:r>
            <a:r>
              <a:rPr lang="en-GB" altLang="en-US" sz="1600" dirty="0">
                <a:solidFill>
                  <a:srgbClr val="0070C0"/>
                </a:solidFill>
                <a:cs typeface="Arial" charset="0"/>
              </a:rPr>
              <a:t> (2014), </a:t>
            </a:r>
            <a:r>
              <a:rPr lang="en-GB" altLang="en-US" sz="1600" i="1" dirty="0">
                <a:solidFill>
                  <a:srgbClr val="0070C0"/>
                </a:solidFill>
                <a:cs typeface="Arial" charset="0"/>
              </a:rPr>
              <a:t>GRL</a:t>
            </a:r>
            <a:endParaRPr lang="en-GB" altLang="en-US" sz="16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380312" y="332656"/>
            <a:ext cx="1512168" cy="50395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50" charset="0"/>
            </a:endParaRPr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>
          <a:xfrm>
            <a:off x="827435" y="183232"/>
            <a:ext cx="6192837" cy="725488"/>
          </a:xfrm>
        </p:spPr>
        <p:txBody>
          <a:bodyPr/>
          <a:lstStyle/>
          <a:p>
            <a:r>
              <a:rPr lang="en-GB" altLang="en-US" sz="3200" dirty="0" smtClean="0">
                <a:latin typeface="Effra Heavy" panose="020B0604020202020204" charset="0"/>
              </a:rPr>
              <a:t>Forecasts of ridge area in </a:t>
            </a:r>
            <a:r>
              <a:rPr lang="en-GB" altLang="en-US" sz="3200" dirty="0" err="1" smtClean="0">
                <a:latin typeface="Effra Heavy" panose="020B0604020202020204" charset="0"/>
              </a:rPr>
              <a:t>Rossby</a:t>
            </a:r>
            <a:r>
              <a:rPr lang="en-GB" altLang="en-US" sz="3200" dirty="0" smtClean="0">
                <a:latin typeface="Effra Heavy" panose="020B0604020202020204" charset="0"/>
              </a:rPr>
              <a:t> waves</a:t>
            </a:r>
          </a:p>
        </p:txBody>
      </p:sp>
    </p:spTree>
    <p:extLst>
      <p:ext uri="{BB962C8B-B14F-4D97-AF65-F5344CB8AC3E}">
        <p14:creationId xmlns:p14="http://schemas.microsoft.com/office/powerpoint/2010/main" val="2448589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r="11765"/>
          <a:stretch>
            <a:fillRect/>
          </a:stretch>
        </p:blipFill>
        <p:spPr bwMode="auto">
          <a:xfrm>
            <a:off x="1692000" y="1412776"/>
            <a:ext cx="7394400" cy="524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1" name="Title 2"/>
          <p:cNvSpPr>
            <a:spLocks noGrp="1"/>
          </p:cNvSpPr>
          <p:nvPr>
            <p:ph type="title"/>
          </p:nvPr>
        </p:nvSpPr>
        <p:spPr>
          <a:xfrm>
            <a:off x="900280" y="686940"/>
            <a:ext cx="6192000" cy="725836"/>
          </a:xfrm>
        </p:spPr>
        <p:txBody>
          <a:bodyPr/>
          <a:lstStyle/>
          <a:p>
            <a:r>
              <a:rPr lang="en-GB" altLang="en-US" sz="3200" dirty="0" smtClean="0">
                <a:latin typeface="Effra Heavy" panose="020B0604020202020204" charset="0"/>
              </a:rPr>
              <a:t>Forecast in horizontal PV gradient </a:t>
            </a:r>
            <a:br>
              <a:rPr lang="en-GB" altLang="en-US" sz="3200" dirty="0" smtClean="0">
                <a:latin typeface="Effra Heavy" panose="020B0604020202020204" charset="0"/>
              </a:rPr>
            </a:br>
            <a:r>
              <a:rPr lang="en-GB" altLang="en-US" sz="3200" dirty="0" smtClean="0">
                <a:latin typeface="Effra Heavy" panose="020B0604020202020204" charset="0"/>
              </a:rPr>
              <a:t>across the tropopause</a:t>
            </a:r>
          </a:p>
        </p:txBody>
      </p:sp>
      <p:grpSp>
        <p:nvGrpSpPr>
          <p:cNvPr id="268292" name="Group 4"/>
          <p:cNvGrpSpPr>
            <a:grpSpLocks/>
          </p:cNvGrpSpPr>
          <p:nvPr/>
        </p:nvGrpSpPr>
        <p:grpSpPr bwMode="auto">
          <a:xfrm>
            <a:off x="83208" y="3140968"/>
            <a:ext cx="1680480" cy="1815882"/>
            <a:chOff x="11113" y="2985191"/>
            <a:chExt cx="1880576" cy="1971611"/>
          </a:xfrm>
        </p:grpSpPr>
        <p:sp>
          <p:nvSpPr>
            <p:cNvPr id="268293" name="TextBox 5"/>
            <p:cNvSpPr txBox="1">
              <a:spLocks noChangeArrowheads="1"/>
            </p:cNvSpPr>
            <p:nvPr/>
          </p:nvSpPr>
          <p:spPr bwMode="auto">
            <a:xfrm>
              <a:off x="11113" y="2985191"/>
              <a:ext cx="1880576" cy="197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006475"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600"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814388" indent="-3111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charset="0"/>
                <a:buChar char="–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25412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75577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charset="0"/>
                <a:buChar char="–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259013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charset="0"/>
                <a:buChar char="»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7162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charset="0"/>
                <a:buChar char="»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31734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charset="0"/>
                <a:buChar char="»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6306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charset="0"/>
                <a:buChar char="»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40878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charset="0"/>
                <a:buChar char="»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2006/7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2007/8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2008/9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2009/10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2010/11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2011/12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2012/13</a:t>
              </a:r>
            </a:p>
          </p:txBody>
        </p:sp>
        <p:cxnSp>
          <p:nvCxnSpPr>
            <p:cNvPr id="268294" name="Straight Connector 14"/>
            <p:cNvCxnSpPr>
              <a:cxnSpLocks noChangeShapeType="1"/>
            </p:cNvCxnSpPr>
            <p:nvPr/>
          </p:nvCxnSpPr>
          <p:spPr bwMode="auto">
            <a:xfrm>
              <a:off x="971550" y="31416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295" name="Straight Connector 20"/>
            <p:cNvCxnSpPr>
              <a:cxnSpLocks noChangeShapeType="1"/>
            </p:cNvCxnSpPr>
            <p:nvPr/>
          </p:nvCxnSpPr>
          <p:spPr bwMode="auto">
            <a:xfrm>
              <a:off x="971550" y="4508500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296" name="Straight Connector 22"/>
            <p:cNvCxnSpPr>
              <a:cxnSpLocks noChangeShapeType="1"/>
            </p:cNvCxnSpPr>
            <p:nvPr/>
          </p:nvCxnSpPr>
          <p:spPr bwMode="auto">
            <a:xfrm>
              <a:off x="971550" y="33734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6A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297" name="Straight Connector 23"/>
            <p:cNvCxnSpPr>
              <a:cxnSpLocks noChangeShapeType="1"/>
            </p:cNvCxnSpPr>
            <p:nvPr/>
          </p:nvCxnSpPr>
          <p:spPr bwMode="auto">
            <a:xfrm>
              <a:off x="971550" y="3624263"/>
              <a:ext cx="414338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298" name="Straight Connector 24"/>
            <p:cNvCxnSpPr>
              <a:cxnSpLocks noChangeShapeType="1"/>
            </p:cNvCxnSpPr>
            <p:nvPr/>
          </p:nvCxnSpPr>
          <p:spPr bwMode="auto">
            <a:xfrm>
              <a:off x="971550" y="39322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299" name="Straight Connector 25"/>
            <p:cNvCxnSpPr>
              <a:cxnSpLocks noChangeShapeType="1"/>
            </p:cNvCxnSpPr>
            <p:nvPr/>
          </p:nvCxnSpPr>
          <p:spPr bwMode="auto">
            <a:xfrm>
              <a:off x="971550" y="42211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300" name="Straight Connector 12"/>
            <p:cNvCxnSpPr>
              <a:cxnSpLocks noChangeShapeType="1"/>
            </p:cNvCxnSpPr>
            <p:nvPr/>
          </p:nvCxnSpPr>
          <p:spPr bwMode="auto">
            <a:xfrm>
              <a:off x="971600" y="4797152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Rectangle 12"/>
          <p:cNvSpPr/>
          <p:nvPr/>
        </p:nvSpPr>
        <p:spPr bwMode="auto">
          <a:xfrm>
            <a:off x="7380312" y="332656"/>
            <a:ext cx="1512168" cy="50395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799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Does PV gradient sharpness matter?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QG shallow water (“equivalent </a:t>
                </a:r>
                <a:r>
                  <a:rPr lang="en-GB" sz="2400" dirty="0" err="1" smtClean="0"/>
                  <a:t>barotropic</a:t>
                </a:r>
                <a:r>
                  <a:rPr lang="en-GB" sz="2400" dirty="0" smtClean="0"/>
                  <a:t>”) equations:</a:t>
                </a:r>
              </a:p>
              <a:p>
                <a:pPr marL="400050" lvl="1" indent="0" algn="ctr"/>
                <a:r>
                  <a:rPr lang="en-GB" b="0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800" b="0" i="1" smtClean="0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b="0" dirty="0" smtClean="0"/>
                  <a:t>		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𝑃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800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76" t="-1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3000" y="2564907"/>
            <a:ext cx="6858000" cy="3384375"/>
            <a:chOff x="1524000" y="2636912"/>
            <a:chExt cx="9144000" cy="33843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72000" y="-74713"/>
              <a:ext cx="3048000" cy="9144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6233" y="2636912"/>
              <a:ext cx="8308265" cy="435825"/>
              <a:chOff x="2156233" y="3212976"/>
              <a:chExt cx="8308265" cy="43582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156233" y="3212976"/>
                <a:ext cx="2276692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“analysis”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59896" y="3212976"/>
                <a:ext cx="2255319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“forecast”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6201" y="3212976"/>
                <a:ext cx="220829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difference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829291" y="3162390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1511" y="3158613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82173" y="5524093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06509" y="5538654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63690" y="5877272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≈308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5877272"/>
                <a:ext cx="1498487" cy="3499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88196" y="5877272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≈381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593" y="5877272"/>
                <a:ext cx="1498487" cy="34996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68540" y="6309320"/>
                <a:ext cx="203389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dirty="0" smtClean="0">
                    <a:solidFill>
                      <a:srgbClr val="000000"/>
                    </a:solidFill>
                  </a:rPr>
                  <a:t>Use: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=700 </m:t>
                    </m:r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054" y="6309320"/>
                <a:ext cx="2033890" cy="349968"/>
              </a:xfrm>
              <a:prstGeom prst="rect">
                <a:avLst/>
              </a:prstGeom>
              <a:blipFill rotWithShape="0">
                <a:blip r:embed="rId7"/>
                <a:stretch>
                  <a:fillRect l="-2703" t="-15789" b="-28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3852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simple simulation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QG shallow water (“equivalent </a:t>
                </a:r>
                <a:r>
                  <a:rPr lang="en-GB" sz="2400" dirty="0" err="1" smtClean="0"/>
                  <a:t>barotropic</a:t>
                </a:r>
                <a:r>
                  <a:rPr lang="en-GB" sz="2400" dirty="0" smtClean="0"/>
                  <a:t>”) equations:</a:t>
                </a:r>
              </a:p>
              <a:p>
                <a:pPr marL="400050" lvl="1" indent="0" algn="ctr"/>
                <a:r>
                  <a:rPr lang="en-GB" b="0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800" b="0" i="1" smtClean="0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b="0" dirty="0" smtClean="0"/>
                  <a:t>		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𝑃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800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76" t="-1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3000" y="2564904"/>
            <a:ext cx="6858000" cy="3384376"/>
            <a:chOff x="1524000" y="2636912"/>
            <a:chExt cx="9144000" cy="3384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973288"/>
              <a:ext cx="9144000" cy="3048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6233" y="2636912"/>
              <a:ext cx="8308265" cy="435825"/>
              <a:chOff x="2156233" y="3212976"/>
              <a:chExt cx="8308265" cy="43582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156233" y="3212976"/>
                <a:ext cx="2276692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“analysis”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59896" y="3212976"/>
                <a:ext cx="2255319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“forecast”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6201" y="3212976"/>
                <a:ext cx="220829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difference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829291" y="3162390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1511" y="3158613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82173" y="5524093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06509" y="5538654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63690" y="5877272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≈308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5877272"/>
                <a:ext cx="1498487" cy="3499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88196" y="5877272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≈381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593" y="5877272"/>
                <a:ext cx="1498487" cy="34996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668540" y="6309320"/>
                <a:ext cx="203389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dirty="0" smtClean="0">
                    <a:solidFill>
                      <a:srgbClr val="000000"/>
                    </a:solidFill>
                  </a:rPr>
                  <a:t>Use: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=700 </m:t>
                    </m:r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054" y="6309320"/>
                <a:ext cx="2033890" cy="349968"/>
              </a:xfrm>
              <a:prstGeom prst="rect">
                <a:avLst/>
              </a:prstGeom>
              <a:blipFill rotWithShape="0">
                <a:blip r:embed="rId7"/>
                <a:stretch>
                  <a:fillRect l="-2703" t="-15789" b="-28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793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simple simulation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QG shallow water (“equivalent </a:t>
                </a:r>
                <a:r>
                  <a:rPr lang="en-GB" sz="2400" dirty="0" err="1" smtClean="0"/>
                  <a:t>barotropic</a:t>
                </a:r>
                <a:r>
                  <a:rPr lang="en-GB" sz="2400" dirty="0" smtClean="0"/>
                  <a:t>”) equations:</a:t>
                </a:r>
              </a:p>
              <a:p>
                <a:pPr marL="400050" lvl="1" indent="0" algn="ctr"/>
                <a:r>
                  <a:rPr lang="en-GB" b="0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800" b="0" i="1" smtClean="0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b="0" dirty="0" smtClean="0"/>
                  <a:t>		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𝑃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800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76" t="-1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3000" y="2564904"/>
            <a:ext cx="6858000" cy="3384376"/>
            <a:chOff x="1524000" y="2636912"/>
            <a:chExt cx="9144000" cy="3384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973288"/>
              <a:ext cx="9144000" cy="3048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6233" y="2636912"/>
              <a:ext cx="8308265" cy="435825"/>
              <a:chOff x="2156233" y="3212976"/>
              <a:chExt cx="8308265" cy="43582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156233" y="3212976"/>
                <a:ext cx="2276692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“analysis”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59896" y="3212976"/>
                <a:ext cx="2255319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“forecast”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6201" y="3212976"/>
                <a:ext cx="220829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difference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831637" y="3162390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3857" y="3158613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84520" y="5524093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08856" y="5538654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63690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≈308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5887344"/>
                <a:ext cx="1498487" cy="349968"/>
              </a:xfrm>
              <a:prstGeom prst="rect">
                <a:avLst/>
              </a:prstGeom>
              <a:blipFill rotWithShape="0"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88196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≈381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593" y="5887344"/>
                <a:ext cx="1498487" cy="349968"/>
              </a:xfrm>
              <a:prstGeom prst="rect">
                <a:avLst/>
              </a:prstGeom>
              <a:blipFill rotWithShape="0">
                <a:blip r:embed="rId6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668540" y="6309320"/>
                <a:ext cx="203389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dirty="0" smtClean="0">
                    <a:solidFill>
                      <a:srgbClr val="000000"/>
                    </a:solidFill>
                  </a:rPr>
                  <a:t>Use: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=700 </m:t>
                    </m:r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054" y="6309320"/>
                <a:ext cx="2033890" cy="349968"/>
              </a:xfrm>
              <a:prstGeom prst="rect">
                <a:avLst/>
              </a:prstGeom>
              <a:blipFill rotWithShape="0">
                <a:blip r:embed="rId7"/>
                <a:stretch>
                  <a:fillRect l="-2703" t="-15789" b="-28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2594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simple simulation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QG shallow water (“equivalent </a:t>
                </a:r>
                <a:r>
                  <a:rPr lang="en-GB" sz="2400" dirty="0" err="1" smtClean="0"/>
                  <a:t>barotropic</a:t>
                </a:r>
                <a:r>
                  <a:rPr lang="en-GB" sz="2400" dirty="0" smtClean="0"/>
                  <a:t>”) equations:</a:t>
                </a:r>
              </a:p>
              <a:p>
                <a:pPr marL="400050" lvl="1" indent="0" algn="ctr"/>
                <a:r>
                  <a:rPr lang="en-GB" b="0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800" b="0" i="1" smtClean="0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b="0" dirty="0" smtClean="0"/>
                  <a:t>		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𝑃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800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76" t="-1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3000" y="2564904"/>
            <a:ext cx="6858000" cy="3384376"/>
            <a:chOff x="1524000" y="2636912"/>
            <a:chExt cx="9144000" cy="3384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973288"/>
              <a:ext cx="9144000" cy="3048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6233" y="2636912"/>
              <a:ext cx="8308265" cy="435825"/>
              <a:chOff x="2156233" y="3212976"/>
              <a:chExt cx="8308265" cy="43582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156233" y="3212976"/>
                <a:ext cx="2276692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“analysis”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59896" y="3212976"/>
                <a:ext cx="2255319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“forecast”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6201" y="3212976"/>
                <a:ext cx="220829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difference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829291" y="3162390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1511" y="3158613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82173" y="5524093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06509" y="5538654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63690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≈308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5887344"/>
                <a:ext cx="1498487" cy="349968"/>
              </a:xfrm>
              <a:prstGeom prst="rect">
                <a:avLst/>
              </a:prstGeom>
              <a:blipFill rotWithShape="0"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88196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≈381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593" y="5887344"/>
                <a:ext cx="1498487" cy="349968"/>
              </a:xfrm>
              <a:prstGeom prst="rect">
                <a:avLst/>
              </a:prstGeom>
              <a:blipFill rotWithShape="0">
                <a:blip r:embed="rId6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668540" y="6309320"/>
                <a:ext cx="203389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dirty="0" smtClean="0">
                    <a:solidFill>
                      <a:srgbClr val="000000"/>
                    </a:solidFill>
                  </a:rPr>
                  <a:t>Use: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=700 </m:t>
                    </m:r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054" y="6309320"/>
                <a:ext cx="2033890" cy="349968"/>
              </a:xfrm>
              <a:prstGeom prst="rect">
                <a:avLst/>
              </a:prstGeom>
              <a:blipFill rotWithShape="0">
                <a:blip r:embed="rId7"/>
                <a:stretch>
                  <a:fillRect l="-2703" t="-15789" b="-28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4857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simple simulation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QG shallow water (“equivalent </a:t>
                </a:r>
                <a:r>
                  <a:rPr lang="en-GB" sz="2400" dirty="0" err="1" smtClean="0"/>
                  <a:t>barotropic</a:t>
                </a:r>
                <a:r>
                  <a:rPr lang="en-GB" sz="2400" dirty="0" smtClean="0"/>
                  <a:t>”) equations:</a:t>
                </a:r>
              </a:p>
              <a:p>
                <a:pPr marL="400050" lvl="1" indent="0" algn="ctr"/>
                <a:r>
                  <a:rPr lang="en-GB" b="0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800" b="0" i="1" smtClean="0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b="0" dirty="0" smtClean="0"/>
                  <a:t>		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𝑃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800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76" t="-1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3000" y="2564904"/>
            <a:ext cx="6858000" cy="3384376"/>
            <a:chOff x="1524000" y="2636912"/>
            <a:chExt cx="9144000" cy="3384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973288"/>
              <a:ext cx="9144000" cy="3048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6233" y="2636912"/>
              <a:ext cx="8308265" cy="435825"/>
              <a:chOff x="2156233" y="3212976"/>
              <a:chExt cx="8308265" cy="43582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156233" y="3212976"/>
                <a:ext cx="2276692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“analysis”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59896" y="3212976"/>
                <a:ext cx="2255319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“forecast”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6201" y="3212976"/>
                <a:ext cx="220829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difference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831637" y="3162390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3857" y="3158613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84520" y="5524093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08856" y="5538654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00192" y="3069544"/>
            <a:ext cx="2652232" cy="2303675"/>
            <a:chOff x="8369873" y="3255026"/>
            <a:chExt cx="3536309" cy="2303675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8369873" y="3255026"/>
              <a:ext cx="2187853" cy="787549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Phase speed error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9480376" y="5085185"/>
              <a:ext cx="2425806" cy="473516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Amplitude error</a:t>
              </a:r>
            </a:p>
          </p:txBody>
        </p:sp>
        <p:cxnSp>
          <p:nvCxnSpPr>
            <p:cNvPr id="20" name="Straight Arrow Connector 19"/>
            <p:cNvCxnSpPr>
              <a:stCxn id="15" idx="1"/>
            </p:cNvCxnSpPr>
            <p:nvPr/>
          </p:nvCxnSpPr>
          <p:spPr bwMode="auto">
            <a:xfrm>
              <a:off x="8369873" y="3648801"/>
              <a:ext cx="0" cy="81893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9480376" y="4467733"/>
              <a:ext cx="0" cy="97749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63690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≈308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5887344"/>
                <a:ext cx="1498487" cy="349968"/>
              </a:xfrm>
              <a:prstGeom prst="rect">
                <a:avLst/>
              </a:prstGeom>
              <a:blipFill rotWithShape="0"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988196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≈381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593" y="5887344"/>
                <a:ext cx="1498487" cy="349968"/>
              </a:xfrm>
              <a:prstGeom prst="rect">
                <a:avLst/>
              </a:prstGeom>
              <a:blipFill rotWithShape="0">
                <a:blip r:embed="rId6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668540" y="6309320"/>
                <a:ext cx="203389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dirty="0" smtClean="0">
                    <a:solidFill>
                      <a:srgbClr val="000000"/>
                    </a:solidFill>
                  </a:rPr>
                  <a:t>Use: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=700 </m:t>
                    </m:r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054" y="6309320"/>
                <a:ext cx="2033890" cy="349968"/>
              </a:xfrm>
              <a:prstGeom prst="rect">
                <a:avLst/>
              </a:prstGeom>
              <a:blipFill rotWithShape="0">
                <a:blip r:embed="rId7"/>
                <a:stretch>
                  <a:fillRect l="-2703" t="-15789" b="-28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8400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4213" y="3284538"/>
            <a:ext cx="307181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algn="ctr" eaLnBrk="1" hangingPunct="1"/>
            <a:endParaRPr lang="en-US" altLang="en-US" sz="1800" baseline="0" smtClean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48517" name="TextBox 2"/>
          <p:cNvSpPr txBox="1">
            <a:spLocks noChangeArrowheads="1"/>
          </p:cNvSpPr>
          <p:nvPr/>
        </p:nvSpPr>
        <p:spPr bwMode="auto">
          <a:xfrm>
            <a:off x="34925" y="3357563"/>
            <a:ext cx="428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algn="ctr" eaLnBrk="1" hangingPunct="1"/>
            <a:r>
              <a:rPr lang="en-GB" altLang="en-US" sz="1800" b="1" baseline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SUMMER 2007 FLOODS</a:t>
            </a:r>
          </a:p>
        </p:txBody>
      </p:sp>
      <p:sp>
        <p:nvSpPr>
          <p:cNvPr id="448518" name="TextBox 8"/>
          <p:cNvSpPr txBox="1">
            <a:spLocks noChangeArrowheads="1"/>
          </p:cNvSpPr>
          <p:nvPr/>
        </p:nvSpPr>
        <p:spPr bwMode="auto">
          <a:xfrm>
            <a:off x="71438" y="4059238"/>
            <a:ext cx="5715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eaLnBrk="1" hangingPunct="1"/>
            <a:endParaRPr lang="en-US" altLang="en-US" sz="1800" baseline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48519" name="TextBox 9"/>
          <p:cNvSpPr txBox="1">
            <a:spLocks noChangeArrowheads="1"/>
          </p:cNvSpPr>
          <p:nvPr/>
        </p:nvSpPr>
        <p:spPr bwMode="auto">
          <a:xfrm>
            <a:off x="2714625" y="4000500"/>
            <a:ext cx="571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2" charset="0"/>
              </a:defRPr>
            </a:lvl9pPr>
          </a:lstStyle>
          <a:p>
            <a:pPr eaLnBrk="1" hangingPunct="1"/>
            <a:endParaRPr lang="en-US" altLang="en-US" sz="1800" baseline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48521" name="Picture 12" descr="http://news.bbc.co.uk/nol/shared/spl/hi/pop_ups/07/in_pictures_enl_1185185345/img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663"/>
            <a:ext cx="384492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523" name="Picture 4" descr="http://www.intentblog.com/archives/tewkesbu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3375"/>
            <a:ext cx="38258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8524" name="Text Box 12"/>
          <p:cNvSpPr txBox="1">
            <a:spLocks noChangeArrowheads="1"/>
          </p:cNvSpPr>
          <p:nvPr/>
        </p:nvSpPr>
        <p:spPr bwMode="auto">
          <a:xfrm>
            <a:off x="4356100" y="1196752"/>
            <a:ext cx="4967288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800" b="1" dirty="0" smtClean="0">
                <a:solidFill>
                  <a:srgbClr val="000000"/>
                </a:solidFill>
              </a:rPr>
              <a:t>High impact weather</a:t>
            </a:r>
          </a:p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</a:rPr>
              <a:t>Dominated by flooding or wind damage</a:t>
            </a:r>
          </a:p>
          <a:p>
            <a:pPr>
              <a:spcBef>
                <a:spcPct val="50000"/>
              </a:spcBef>
            </a:pPr>
            <a:endParaRPr lang="en-GB" altLang="en-US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000000"/>
                </a:solidFill>
              </a:rPr>
              <a:t>Summer 2007 flooding  described as     </a:t>
            </a:r>
            <a:r>
              <a:rPr lang="en-GB" altLang="en-US" i="1" dirty="0" smtClean="0">
                <a:solidFill>
                  <a:srgbClr val="000000"/>
                </a:solidFill>
              </a:rPr>
              <a:t>“largest peacetime emergency since World War II”</a:t>
            </a:r>
            <a:r>
              <a:rPr lang="en-GB" altLang="en-US" dirty="0" smtClean="0">
                <a:solidFill>
                  <a:srgbClr val="000000"/>
                </a:solidFill>
              </a:rPr>
              <a:t> (Sir Michael Pitt, 2008)</a:t>
            </a:r>
          </a:p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0000CC"/>
                </a:solidFill>
              </a:rPr>
              <a:t>48,000 households flooded</a:t>
            </a:r>
          </a:p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0000CC"/>
                </a:solidFill>
              </a:rPr>
              <a:t>350,000 people without fresh water supplies (Gloucestershire)</a:t>
            </a:r>
          </a:p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0000CC"/>
                </a:solidFill>
              </a:rPr>
              <a:t>42,000 acres of agricultural land flooded</a:t>
            </a:r>
          </a:p>
          <a:p>
            <a:pPr>
              <a:spcBef>
                <a:spcPct val="50000"/>
              </a:spcBef>
            </a:pPr>
            <a:endParaRPr lang="en-GB" altLang="en-US" dirty="0" smtClean="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800000"/>
                </a:solidFill>
              </a:rPr>
              <a:t>Total cost to UK economy  ~ £3.2 billion (Environment Agency, Jan 2010)</a:t>
            </a:r>
          </a:p>
          <a:p>
            <a:pPr>
              <a:spcBef>
                <a:spcPct val="50000"/>
              </a:spcBef>
            </a:pPr>
            <a:endParaRPr lang="en-GB" altLang="en-US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ombined.png"/>
          <p:cNvPicPr>
            <a:picLocks noChangeAspect="1"/>
          </p:cNvPicPr>
          <p:nvPr/>
        </p:nvPicPr>
        <p:blipFill rotWithShape="1">
          <a:blip r:embed="rId2" cstate="print"/>
          <a:srcRect l="13890" t="51720" r="11979" b="4984"/>
          <a:stretch/>
        </p:blipFill>
        <p:spPr>
          <a:xfrm rot="5400000">
            <a:off x="4713743" y="3563654"/>
            <a:ext cx="2927959" cy="25633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51520" y="1123201"/>
                <a:ext cx="4244694" cy="4930999"/>
              </a:xfrm>
            </p:spPr>
            <p:txBody>
              <a:bodyPr/>
              <a:lstStyle/>
              <a:p>
                <a:pPr marL="0" indent="0"/>
                <a:r>
                  <a:rPr lang="en-GB" sz="2000" dirty="0"/>
                  <a:t>S</a:t>
                </a:r>
                <a:r>
                  <a:rPr lang="en-GB" sz="2000" dirty="0" smtClean="0"/>
                  <a:t>ingle step in PV is smoothed by convolution with </a:t>
                </a:r>
                <a:r>
                  <a:rPr lang="en-GB" sz="2000" dirty="0" smtClean="0"/>
                  <a:t>a weight</a:t>
                </a:r>
                <a:r>
                  <a:rPr lang="en-GB" sz="2000" dirty="0" smtClean="0"/>
                  <a:t>.</a:t>
                </a:r>
              </a:p>
              <a:p>
                <a:pPr marL="0" indent="0"/>
                <a:r>
                  <a:rPr lang="en-GB" sz="2000" dirty="0" smtClean="0"/>
                  <a:t>Solution obtained in limit where tropopause width is narrow compared with wavelength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𝑘𝑟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GB" sz="2000" dirty="0" smtClean="0"/>
                  <a:t>) </a:t>
                </a:r>
              </a:p>
              <a:p>
                <a:pPr marL="0" indent="0"/>
                <a:r>
                  <a:rPr lang="en-GB" sz="2000" dirty="0" smtClean="0">
                    <a:solidFill>
                      <a:srgbClr val="C00000"/>
                    </a:solidFill>
                  </a:rPr>
                  <a:t>General conclusion: smoothing PV gradient reduces </a:t>
                </a:r>
                <a:r>
                  <a:rPr lang="en-GB" sz="2000" dirty="0" smtClean="0">
                    <a:solidFill>
                      <a:srgbClr val="C00000"/>
                    </a:solidFill>
                  </a:rPr>
                  <a:t>both jet </a:t>
                </a:r>
                <a:r>
                  <a:rPr lang="en-GB" sz="2000" dirty="0" smtClean="0">
                    <a:solidFill>
                      <a:srgbClr val="C00000"/>
                    </a:solidFill>
                  </a:rPr>
                  <a:t>maximum </a:t>
                </a:r>
                <a:r>
                  <a:rPr lang="en-GB" sz="2000" dirty="0" smtClean="0">
                    <a:solidFill>
                      <a:srgbClr val="C00000"/>
                    </a:solidFill>
                  </a:rPr>
                  <a:t>and</a:t>
                </a:r>
                <a:r>
                  <a:rPr lang="en-GB" sz="2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GB" sz="2000" dirty="0" smtClean="0">
                    <a:solidFill>
                      <a:srgbClr val="C00000"/>
                    </a:solidFill>
                  </a:rPr>
                  <a:t>counter-propagation </a:t>
                </a:r>
                <a:r>
                  <a:rPr lang="en-GB" sz="2000" dirty="0" smtClean="0">
                    <a:solidFill>
                      <a:srgbClr val="C00000"/>
                    </a:solidFill>
                  </a:rPr>
                  <a:t>rate</a:t>
                </a:r>
                <a:r>
                  <a:rPr lang="en-GB" sz="2000" dirty="0">
                    <a:solidFill>
                      <a:srgbClr val="C00000"/>
                    </a:solidFill>
                  </a:rPr>
                  <a:t> </a:t>
                </a:r>
                <a:r>
                  <a:rPr lang="en-GB" sz="2000" dirty="0" smtClean="0">
                    <a:solidFill>
                      <a:srgbClr val="C00000"/>
                    </a:solidFill>
                  </a:rPr>
                  <a:t>…</a:t>
                </a:r>
                <a:r>
                  <a:rPr lang="en-GB" sz="2000" dirty="0" smtClean="0">
                    <a:solidFill>
                      <a:srgbClr val="C00000"/>
                    </a:solidFill>
                  </a:rPr>
                  <a:t>         but jet decrease is greater</a:t>
                </a:r>
                <a:endParaRPr lang="en-GB" sz="2000" dirty="0" smtClean="0">
                  <a:solidFill>
                    <a:srgbClr val="C00000"/>
                  </a:solidFill>
                </a:endParaRPr>
              </a:p>
              <a:p>
                <a:pPr>
                  <a:buFont typeface="Symbol" pitchFamily="18" charset="2"/>
                  <a:buChar char="Þ"/>
                </a:pPr>
                <a:r>
                  <a:rPr lang="en-GB" sz="2000" dirty="0" smtClean="0">
                    <a:solidFill>
                      <a:schemeClr val="accent5">
                        <a:lumMod val="50000"/>
                      </a:schemeClr>
                    </a:solidFill>
                    <a:sym typeface="Symbol"/>
                  </a:rPr>
                  <a:t>phase speed reduces</a:t>
                </a:r>
                <a:endParaRPr lang="en-GB" sz="2000" dirty="0" smtClean="0">
                  <a:solidFill>
                    <a:schemeClr val="accent5">
                      <a:lumMod val="50000"/>
                    </a:schemeClr>
                  </a:solidFill>
                  <a:sym typeface="Symbol"/>
                </a:endParaRPr>
              </a:p>
              <a:p>
                <a:pPr>
                  <a:buFont typeface="Symbol" pitchFamily="18" charset="2"/>
                  <a:buChar char="Þ"/>
                </a:pPr>
                <a:r>
                  <a:rPr lang="en-GB" sz="2000" dirty="0">
                    <a:solidFill>
                      <a:schemeClr val="accent5">
                        <a:lumMod val="50000"/>
                      </a:schemeClr>
                    </a:solidFill>
                    <a:sym typeface="Symbol"/>
                  </a:rPr>
                  <a:t>a</a:t>
                </a:r>
                <a:r>
                  <a:rPr lang="en-GB" sz="2000" dirty="0" smtClean="0">
                    <a:solidFill>
                      <a:schemeClr val="accent5">
                        <a:lumMod val="50000"/>
                      </a:schemeClr>
                    </a:solidFill>
                    <a:sym typeface="Symbol"/>
                  </a:rPr>
                  <a:t>ffects shorter waves more, increasing dispersion</a:t>
                </a:r>
                <a:endParaRPr lang="en-GB" sz="20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1520" y="1123201"/>
                <a:ext cx="4244694" cy="4930999"/>
              </a:xfrm>
              <a:blipFill rotWithShape="1">
                <a:blip r:embed="rId3"/>
                <a:stretch>
                  <a:fillRect l="-3587" t="-1360" r="-50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07" y="129580"/>
            <a:ext cx="8226425" cy="419100"/>
          </a:xfrm>
        </p:spPr>
        <p:txBody>
          <a:bodyPr/>
          <a:lstStyle/>
          <a:p>
            <a:r>
              <a:rPr lang="en-GB" dirty="0" smtClean="0"/>
              <a:t>RW propagation </a:t>
            </a:r>
            <a:r>
              <a:rPr lang="en-GB" dirty="0" smtClean="0"/>
              <a:t>on </a:t>
            </a:r>
            <a:r>
              <a:rPr lang="en-GB" dirty="0" smtClean="0"/>
              <a:t>smooth PV step</a:t>
            </a:r>
            <a:endParaRPr lang="en-GB" dirty="0"/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9472" y="3642658"/>
            <a:ext cx="600075" cy="31115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85780" y="5229200"/>
                <a:ext cx="916276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780" y="5229200"/>
                <a:ext cx="916276" cy="378565"/>
              </a:xfrm>
              <a:prstGeom prst="rect">
                <a:avLst/>
              </a:prstGeom>
              <a:blipFill rotWithShape="1">
                <a:blip r:embed="rId5"/>
                <a:stretch>
                  <a:fillRect b="-177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950043" y="904874"/>
            <a:ext cx="3847979" cy="2236097"/>
            <a:chOff x="6600056" y="904871"/>
            <a:chExt cx="5130638" cy="2236097"/>
          </a:xfrm>
        </p:grpSpPr>
        <p:pic>
          <p:nvPicPr>
            <p:cNvPr id="35" name="Content Placeholder 33" descr="basic_states_q_1.png"/>
            <p:cNvPicPr>
              <a:picLocks noChangeAspect="1"/>
            </p:cNvPicPr>
            <p:nvPr/>
          </p:nvPicPr>
          <p:blipFill rotWithShape="1">
            <a:blip r:embed="rId6" cstate="print"/>
            <a:srcRect l="12410" t="9994" b="12364"/>
            <a:stretch/>
          </p:blipFill>
          <p:spPr bwMode="auto">
            <a:xfrm>
              <a:off x="6600056" y="904871"/>
              <a:ext cx="2522580" cy="22360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4" name="Picture 33" descr="basic_states_u_1.png"/>
            <p:cNvPicPr>
              <a:picLocks noChangeAspect="1"/>
            </p:cNvPicPr>
            <p:nvPr/>
          </p:nvPicPr>
          <p:blipFill rotWithShape="1">
            <a:blip r:embed="rId7" cstate="print"/>
            <a:srcRect l="11863" t="9980" b="12436"/>
            <a:stretch/>
          </p:blipFill>
          <p:spPr>
            <a:xfrm>
              <a:off x="9192344" y="906552"/>
              <a:ext cx="2538350" cy="2234416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816079" y="1134816"/>
              <a:ext cx="2880321" cy="349968"/>
              <a:chOff x="2100602" y="1502966"/>
              <a:chExt cx="2880321" cy="349968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100602" y="1502966"/>
                <a:ext cx="912100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b="1" dirty="0" smtClean="0">
                    <a:solidFill>
                      <a:srgbClr val="000000"/>
                    </a:solidFill>
                  </a:rPr>
                  <a:t>PV</a:t>
                </a:r>
                <a:endParaRPr lang="en-GB" sz="18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639076" y="1502966"/>
                <a:ext cx="341847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b="1" dirty="0" smtClean="0">
                    <a:solidFill>
                      <a:srgbClr val="000000"/>
                    </a:solidFill>
                  </a:rPr>
                  <a:t>U</a:t>
                </a:r>
                <a:endParaRPr lang="en-GB" sz="1200" b="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76"/>
          <p:cNvSpPr txBox="1">
            <a:spLocks noChangeArrowheads="1"/>
          </p:cNvSpPr>
          <p:nvPr/>
        </p:nvSpPr>
        <p:spPr bwMode="auto">
          <a:xfrm>
            <a:off x="7152916" y="5157192"/>
            <a:ext cx="1269578" cy="37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b="1" dirty="0">
                <a:solidFill>
                  <a:srgbClr val="FFC000"/>
                </a:solidFill>
                <a:latin typeface="Gill Sans MT"/>
              </a:rPr>
              <a:t>Jet </a:t>
            </a:r>
            <a:r>
              <a:rPr lang="en-GB" b="1" dirty="0" smtClean="0">
                <a:solidFill>
                  <a:srgbClr val="FFC000"/>
                </a:solidFill>
                <a:latin typeface="Gill Sans MT"/>
              </a:rPr>
              <a:t>speed</a:t>
            </a:r>
            <a:endParaRPr lang="en-GB" b="1" dirty="0">
              <a:solidFill>
                <a:srgbClr val="FFC000"/>
              </a:solidFill>
              <a:latin typeface="Gill Sans MT"/>
            </a:endParaRPr>
          </a:p>
        </p:txBody>
      </p:sp>
      <p:sp>
        <p:nvSpPr>
          <p:cNvPr id="38" name="TextBox 76"/>
          <p:cNvSpPr txBox="1">
            <a:spLocks noChangeArrowheads="1"/>
          </p:cNvSpPr>
          <p:nvPr/>
        </p:nvSpPr>
        <p:spPr bwMode="auto">
          <a:xfrm>
            <a:off x="7142280" y="5661248"/>
            <a:ext cx="2001720" cy="37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b="1" dirty="0" smtClean="0">
                <a:solidFill>
                  <a:srgbClr val="FF0000"/>
                </a:solidFill>
                <a:latin typeface="Gill Sans MT"/>
              </a:rPr>
              <a:t>RW speed</a:t>
            </a:r>
            <a:endParaRPr lang="en-GB" b="1" dirty="0">
              <a:solidFill>
                <a:srgbClr val="FF0000"/>
              </a:solidFill>
              <a:latin typeface="Gill Sans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2280" y="4221088"/>
            <a:ext cx="1575749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dirty="0" smtClean="0">
                <a:solidFill>
                  <a:srgbClr val="000000"/>
                </a:solidFill>
              </a:rPr>
              <a:t>Dots = numerical simulation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200649" y="1722522"/>
            <a:ext cx="117852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latitude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144865" y="1722522"/>
            <a:ext cx="117852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latitude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099215" y="4536782"/>
            <a:ext cx="122982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Speeds</a:t>
            </a:r>
            <a:endParaRPr lang="en-GB" sz="24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00036" y="6305546"/>
                <a:ext cx="2836418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dirty="0" smtClean="0">
                    <a:solidFill>
                      <a:srgbClr val="000000"/>
                    </a:solidFill>
                  </a:rPr>
                  <a:t>Smoothing width,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036" y="6305546"/>
                <a:ext cx="2836418" cy="378565"/>
              </a:xfrm>
              <a:prstGeom prst="rect">
                <a:avLst/>
              </a:prstGeom>
              <a:blipFill rotWithShape="1">
                <a:blip r:embed="rId8"/>
                <a:stretch>
                  <a:fillRect l="-2146" t="-12903" b="-29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 bwMode="auto">
          <a:xfrm>
            <a:off x="6138174" y="1916832"/>
            <a:ext cx="0" cy="28803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079466" y="2062082"/>
                <a:ext cx="43973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955" y="2062082"/>
                <a:ext cx="439736" cy="34996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67544" y="6269250"/>
            <a:ext cx="4246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Effra" panose="020B0604020202020204" charset="0"/>
              </a:rPr>
              <a:t>Harvey (submitted to </a:t>
            </a:r>
            <a:r>
              <a:rPr lang="en-GB" i="1" dirty="0" smtClean="0">
                <a:solidFill>
                  <a:srgbClr val="0070C0"/>
                </a:solidFill>
                <a:latin typeface="Effra" panose="020B0604020202020204" charset="0"/>
              </a:rPr>
              <a:t>J. F. Mech.</a:t>
            </a:r>
            <a:r>
              <a:rPr lang="en-GB" dirty="0" smtClean="0">
                <a:solidFill>
                  <a:srgbClr val="0070C0"/>
                </a:solidFill>
                <a:latin typeface="Effra" panose="020B0604020202020204" charset="0"/>
              </a:rPr>
              <a:t>)</a:t>
            </a:r>
            <a:endParaRPr lang="en-GB" dirty="0">
              <a:solidFill>
                <a:srgbClr val="0070C0"/>
              </a:solidFill>
              <a:latin typeface="Effr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Abgerundetes Rechteck 2"/>
          <p:cNvSpPr>
            <a:spLocks noChangeArrowheads="1"/>
          </p:cNvSpPr>
          <p:nvPr/>
        </p:nvSpPr>
        <p:spPr bwMode="auto">
          <a:xfrm>
            <a:off x="3864962" y="643762"/>
            <a:ext cx="5027040" cy="22811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105" tIns="45555" rIns="91105" bIns="45555"/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en-US" altLang="en-US" sz="160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52931" name="Picture 4" descr="PF_iop5_2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b="60806"/>
          <a:stretch>
            <a:fillRect/>
          </a:stretch>
        </p:blipFill>
        <p:spPr bwMode="auto">
          <a:xfrm>
            <a:off x="3954240" y="859785"/>
            <a:ext cx="4452480" cy="15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32" name="Gruppieren 1"/>
          <p:cNvGrpSpPr>
            <a:grpSpLocks/>
          </p:cNvGrpSpPr>
          <p:nvPr/>
        </p:nvGrpSpPr>
        <p:grpSpPr bwMode="auto">
          <a:xfrm>
            <a:off x="6586560" y="1009561"/>
            <a:ext cx="1856160" cy="1212607"/>
            <a:chOff x="587375" y="1230313"/>
            <a:chExt cx="3524250" cy="2593975"/>
          </a:xfrm>
        </p:grpSpPr>
        <p:pic>
          <p:nvPicPr>
            <p:cNvPr id="252948" name="Picture 3" descr="PV315_20021017_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75" y="1230313"/>
              <a:ext cx="3524250" cy="259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2949" name="Group 43"/>
            <p:cNvGrpSpPr>
              <a:grpSpLocks/>
            </p:cNvGrpSpPr>
            <p:nvPr/>
          </p:nvGrpSpPr>
          <p:grpSpPr bwMode="auto">
            <a:xfrm>
              <a:off x="1643063" y="1849438"/>
              <a:ext cx="1143000" cy="1752600"/>
              <a:chOff x="2496" y="1248"/>
              <a:chExt cx="720" cy="1104"/>
            </a:xfrm>
          </p:grpSpPr>
          <p:sp>
            <p:nvSpPr>
              <p:cNvPr id="252950" name="Line 9"/>
              <p:cNvSpPr>
                <a:spLocks noChangeShapeType="1"/>
              </p:cNvSpPr>
              <p:nvPr/>
            </p:nvSpPr>
            <p:spPr bwMode="auto">
              <a:xfrm flipV="1">
                <a:off x="3120" y="1440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404060"/>
                <a:endParaRPr lang="en-GB" sz="1600">
                  <a:solidFill>
                    <a:prstClr val="black"/>
                  </a:solidFill>
                  <a:latin typeface="Arial Rounded MT Bold" pitchFamily="34" charset="0"/>
                </a:endParaRPr>
              </a:p>
            </p:txBody>
          </p:sp>
          <p:grpSp>
            <p:nvGrpSpPr>
              <p:cNvPr id="252951" name="Group 42"/>
              <p:cNvGrpSpPr>
                <a:grpSpLocks/>
              </p:cNvGrpSpPr>
              <p:nvPr/>
            </p:nvGrpSpPr>
            <p:grpSpPr bwMode="auto">
              <a:xfrm>
                <a:off x="2496" y="1248"/>
                <a:ext cx="720" cy="1104"/>
                <a:chOff x="2496" y="1248"/>
                <a:chExt cx="720" cy="1104"/>
              </a:xfrm>
            </p:grpSpPr>
            <p:sp>
              <p:nvSpPr>
                <p:cNvPr id="252952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496" y="1920"/>
                  <a:ext cx="384" cy="43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404060"/>
                  <a:endParaRPr lang="en-GB" sz="1600">
                    <a:solidFill>
                      <a:prstClr val="black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252953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2880" y="1728"/>
                  <a:ext cx="24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404060"/>
                  <a:endParaRPr lang="en-GB" sz="1600">
                    <a:solidFill>
                      <a:prstClr val="black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252954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3120" y="1248"/>
                  <a:ext cx="96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404060"/>
                  <a:endParaRPr lang="en-GB" sz="1600">
                    <a:solidFill>
                      <a:prstClr val="black"/>
                    </a:solidFill>
                    <a:latin typeface="Arial Rounded MT Bold" pitchFamily="34" charset="0"/>
                  </a:endParaRPr>
                </a:p>
              </p:txBody>
            </p:sp>
          </p:grpSp>
        </p:grpSp>
      </p:grpSp>
      <p:sp>
        <p:nvSpPr>
          <p:cNvPr id="252933" name="Rectangle 12"/>
          <p:cNvSpPr>
            <a:spLocks noChangeArrowheads="1"/>
          </p:cNvSpPr>
          <p:nvPr/>
        </p:nvSpPr>
        <p:spPr bwMode="auto">
          <a:xfrm>
            <a:off x="5908320" y="715757"/>
            <a:ext cx="1357920" cy="276509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105" tIns="45555" rIns="91105" bIns="45555">
            <a:spAutoFit/>
          </a:bodyPr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Error &gt; 15 m/s</a:t>
            </a:r>
          </a:p>
        </p:txBody>
      </p:sp>
      <p:sp>
        <p:nvSpPr>
          <p:cNvPr id="252934" name="Rectangle 19"/>
          <p:cNvSpPr>
            <a:spLocks noChangeArrowheads="1"/>
          </p:cNvSpPr>
          <p:nvPr/>
        </p:nvSpPr>
        <p:spPr bwMode="auto">
          <a:xfrm>
            <a:off x="4409280" y="2383453"/>
            <a:ext cx="4079520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5" tIns="45555" rIns="91105" bIns="45555">
            <a:spAutoFit/>
          </a:bodyPr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Aircraft obs   </a:t>
            </a:r>
            <a:r>
              <a:rPr lang="en-US" altLang="en-US" sz="1200">
                <a:solidFill>
                  <a:srgbClr val="10253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ECMWF analysis  </a:t>
            </a:r>
            <a:r>
              <a:rPr lang="en-US" altLang="en-US" sz="1200">
                <a:solidFill>
                  <a:srgbClr val="66CC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NCEP analysis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2935" name="Abgerundetes Rechteck 29"/>
          <p:cNvSpPr>
            <a:spLocks noChangeArrowheads="1"/>
          </p:cNvSpPr>
          <p:nvPr/>
        </p:nvSpPr>
        <p:spPr bwMode="auto">
          <a:xfrm>
            <a:off x="3864962" y="2996955"/>
            <a:ext cx="5027040" cy="37890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105" tIns="45555" rIns="91105" bIns="45555"/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en-US" altLang="en-US" sz="160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2936" name="Rectangle 32"/>
          <p:cNvSpPr>
            <a:spLocks noChangeArrowheads="1"/>
          </p:cNvSpPr>
          <p:nvPr/>
        </p:nvSpPr>
        <p:spPr bwMode="auto">
          <a:xfrm>
            <a:off x="3840485" y="1172283"/>
            <a:ext cx="5181120" cy="175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en-US" altLang="en-US" sz="160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2937" name="Rectangle 33"/>
          <p:cNvSpPr>
            <a:spLocks noChangeArrowheads="1"/>
          </p:cNvSpPr>
          <p:nvPr/>
        </p:nvSpPr>
        <p:spPr bwMode="auto">
          <a:xfrm>
            <a:off x="4816800" y="4637291"/>
            <a:ext cx="3260160" cy="101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en-US" altLang="en-US" sz="160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2938" name="Rectangle 34"/>
          <p:cNvSpPr>
            <a:spLocks noChangeArrowheads="1"/>
          </p:cNvSpPr>
          <p:nvPr/>
        </p:nvSpPr>
        <p:spPr bwMode="auto">
          <a:xfrm>
            <a:off x="3749760" y="4637291"/>
            <a:ext cx="1863360" cy="101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en-US" altLang="en-US" sz="160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2939" name="Text Box 39"/>
          <p:cNvSpPr txBox="1">
            <a:spLocks noChangeArrowheads="1"/>
          </p:cNvSpPr>
          <p:nvPr/>
        </p:nvSpPr>
        <p:spPr bwMode="auto">
          <a:xfrm>
            <a:off x="6324480" y="2623959"/>
            <a:ext cx="2465280" cy="2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>
            <a:spAutoFit/>
          </a:bodyPr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CB01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from Sandro Buss &amp; Huw C. Davies</a:t>
            </a:r>
          </a:p>
        </p:txBody>
      </p:sp>
      <p:sp>
        <p:nvSpPr>
          <p:cNvPr id="252940" name="Oval 40"/>
          <p:cNvSpPr>
            <a:spLocks noChangeArrowheads="1"/>
          </p:cNvSpPr>
          <p:nvPr/>
        </p:nvSpPr>
        <p:spPr bwMode="auto">
          <a:xfrm>
            <a:off x="5254565" y="843929"/>
            <a:ext cx="763200" cy="114204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5" tIns="45555" rIns="91105" bIns="45555" anchor="ctr"/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endParaRPr lang="en-US" altLang="en-US" sz="160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52941" name="Picture 2" descr="C:\Users\scha_ad\Desktop\20091001_ECMWF_2mu_Win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81" y="3429000"/>
            <a:ext cx="4039200" cy="322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42" name="Rechteck 29"/>
          <p:cNvSpPr>
            <a:spLocks noChangeArrowheads="1"/>
          </p:cNvSpPr>
          <p:nvPr/>
        </p:nvSpPr>
        <p:spPr bwMode="auto">
          <a:xfrm flipH="1">
            <a:off x="180000" y="529849"/>
            <a:ext cx="5833440" cy="5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5" tIns="45555" rIns="91105" bIns="45555">
            <a:spAutoFit/>
          </a:bodyPr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70C0"/>
                </a:solidFill>
                <a:latin typeface="Effra Heavy" panose="020B0604020202020204" charset="0"/>
                <a:ea typeface="Verdana" pitchFamily="34" charset="0"/>
                <a:cs typeface="Verdana" pitchFamily="34" charset="0"/>
              </a:rPr>
              <a:t>Observed jet stream</a:t>
            </a:r>
            <a:endParaRPr lang="en-US" altLang="en-US" sz="2800" b="1" dirty="0">
              <a:solidFill>
                <a:srgbClr val="0070C0"/>
              </a:solidFill>
              <a:latin typeface="Effra Heavy" panose="020B060402020202020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2944" name="Rechteck 3"/>
          <p:cNvSpPr>
            <a:spLocks noChangeArrowheads="1"/>
          </p:cNvSpPr>
          <p:nvPr/>
        </p:nvSpPr>
        <p:spPr bwMode="auto">
          <a:xfrm>
            <a:off x="3852003" y="175705"/>
            <a:ext cx="4241932" cy="34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>
            <a:spAutoFit/>
          </a:bodyPr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15303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19875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24447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2901950" indent="-212725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Aircraft observations of jet-level winds</a:t>
            </a:r>
          </a:p>
        </p:txBody>
      </p:sp>
      <p:pic>
        <p:nvPicPr>
          <p:cNvPr id="25294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10935"/>
            <a:ext cx="2288160" cy="1686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10260005" y="3204340"/>
            <a:ext cx="72000" cy="46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5" tIns="45555" rIns="91105" bIns="45555" anchor="ctr"/>
          <a:lstStyle/>
          <a:p>
            <a:pPr algn="ctr" defTabSz="9111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52947" name="Text Box 39"/>
          <p:cNvSpPr txBox="1">
            <a:spLocks noChangeArrowheads="1"/>
          </p:cNvSpPr>
          <p:nvPr/>
        </p:nvSpPr>
        <p:spPr bwMode="auto">
          <a:xfrm>
            <a:off x="4389138" y="3068960"/>
            <a:ext cx="3639246" cy="30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05" tIns="45555" rIns="91105" bIns="45555">
            <a:spAutoFit/>
          </a:bodyPr>
          <a:lstStyle>
            <a:lvl1pPr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defTabSz="1004888" eaLnBrk="0" hangingPunct="0">
              <a:defRPr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CB01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PhD Thesis, Uwe </a:t>
            </a:r>
            <a:r>
              <a:rPr lang="en-US" altLang="en-US" sz="1400" dirty="0" err="1">
                <a:solidFill>
                  <a:srgbClr val="0CB01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Marksteiner</a:t>
            </a:r>
            <a:r>
              <a:rPr lang="en-US" altLang="en-US" sz="1400" dirty="0">
                <a:solidFill>
                  <a:srgbClr val="0CB01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(DLR)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370226"/>
            <a:ext cx="33123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Effra" panose="020B0604020202020204" charset="0"/>
              </a:rPr>
              <a:t>Sharpness of tropopause PV gradient and jet maximum is not well observed.</a:t>
            </a:r>
          </a:p>
          <a:p>
            <a:endParaRPr lang="en-GB" dirty="0">
              <a:latin typeface="Effra" panose="020B0604020202020204" charset="0"/>
            </a:endParaRPr>
          </a:p>
          <a:p>
            <a:r>
              <a:rPr lang="en-GB" dirty="0" smtClean="0">
                <a:latin typeface="Effra" panose="020B0604020202020204" charset="0"/>
              </a:rPr>
              <a:t>In situ aircraft flights </a:t>
            </a:r>
            <a:r>
              <a:rPr lang="en-GB" dirty="0" smtClean="0">
                <a:latin typeface="Effra" panose="020B0604020202020204" charset="0"/>
              </a:rPr>
              <a:t>usually at </a:t>
            </a:r>
            <a:r>
              <a:rPr lang="en-GB" dirty="0" smtClean="0">
                <a:latin typeface="Effra" panose="020B0604020202020204" charset="0"/>
              </a:rPr>
              <a:t>one </a:t>
            </a:r>
            <a:r>
              <a:rPr lang="en-GB" dirty="0" smtClean="0">
                <a:latin typeface="Effra" panose="020B0604020202020204" charset="0"/>
              </a:rPr>
              <a:t>level.</a:t>
            </a:r>
            <a:endParaRPr lang="en-GB" dirty="0" smtClean="0">
              <a:latin typeface="Effra" panose="020B0604020202020204" charset="0"/>
            </a:endParaRPr>
          </a:p>
          <a:p>
            <a:endParaRPr lang="en-GB" dirty="0">
              <a:latin typeface="Effra" panose="020B0604020202020204" charset="0"/>
            </a:endParaRPr>
          </a:p>
          <a:p>
            <a:r>
              <a:rPr lang="en-GB" dirty="0" smtClean="0">
                <a:latin typeface="Effra" panose="020B0604020202020204" charset="0"/>
              </a:rPr>
              <a:t>Very few flights with high resolution vertical profiling to </a:t>
            </a:r>
            <a:r>
              <a:rPr lang="en-GB" dirty="0" smtClean="0">
                <a:latin typeface="Effra" panose="020B0604020202020204" charset="0"/>
              </a:rPr>
              <a:t>characterise jet strea</a:t>
            </a:r>
            <a:r>
              <a:rPr lang="en-GB" dirty="0">
                <a:latin typeface="Effra" panose="020B0604020202020204" charset="0"/>
              </a:rPr>
              <a:t>m</a:t>
            </a:r>
            <a:r>
              <a:rPr lang="en-GB" dirty="0" smtClean="0">
                <a:latin typeface="Effra" panose="020B0604020202020204" charset="0"/>
              </a:rPr>
              <a:t> </a:t>
            </a:r>
            <a:r>
              <a:rPr lang="en-GB" dirty="0" smtClean="0">
                <a:latin typeface="Effra" panose="020B0604020202020204" charset="0"/>
              </a:rPr>
              <a:t>structure. </a:t>
            </a:r>
          </a:p>
          <a:p>
            <a:endParaRPr lang="en-GB" dirty="0">
              <a:latin typeface="Effra" panose="020B0604020202020204" charset="0"/>
            </a:endParaRPr>
          </a:p>
          <a:p>
            <a:r>
              <a:rPr lang="en-GB" dirty="0" smtClean="0">
                <a:latin typeface="Effra" panose="020B0604020202020204" charset="0"/>
              </a:rPr>
              <a:t>Role of </a:t>
            </a:r>
            <a:r>
              <a:rPr lang="en-GB" dirty="0" err="1" smtClean="0">
                <a:latin typeface="Effra" panose="020B0604020202020204" charset="0"/>
              </a:rPr>
              <a:t>diabatic</a:t>
            </a:r>
            <a:r>
              <a:rPr lang="en-GB" dirty="0" smtClean="0">
                <a:latin typeface="Effra" panose="020B0604020202020204" charset="0"/>
              </a:rPr>
              <a:t> processes in sharpening tropopause has not been quantified.</a:t>
            </a:r>
          </a:p>
          <a:p>
            <a:endParaRPr lang="en-GB" dirty="0">
              <a:latin typeface="Effra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403700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Effra" panose="020B0604020202020204" charset="0"/>
              </a:rPr>
              <a:t>a</a:t>
            </a:r>
            <a:r>
              <a:rPr lang="en-GB" dirty="0" smtClean="0">
                <a:solidFill>
                  <a:schemeClr val="tx1"/>
                </a:solidFill>
                <a:latin typeface="Effra" panose="020B0604020202020204" charset="0"/>
              </a:rPr>
              <a:t>irborne wind </a:t>
            </a:r>
            <a:r>
              <a:rPr lang="en-GB" dirty="0" err="1" smtClean="0">
                <a:solidFill>
                  <a:schemeClr val="tx1"/>
                </a:solidFill>
                <a:latin typeface="Effra" panose="020B0604020202020204" charset="0"/>
              </a:rPr>
              <a:t>lidar</a:t>
            </a:r>
            <a:endParaRPr lang="en-GB" dirty="0">
              <a:solidFill>
                <a:schemeClr val="tx1"/>
              </a:solidFill>
              <a:latin typeface="Effra" panose="020B06040202020202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9992" y="504511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Effra" panose="020B0604020202020204" charset="0"/>
              </a:rPr>
              <a:t>ECMWF analysis</a:t>
            </a:r>
            <a:endParaRPr lang="en-GB" dirty="0">
              <a:solidFill>
                <a:schemeClr val="tx1"/>
              </a:solidFill>
              <a:latin typeface="Effr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610600" cy="685800"/>
          </a:xfrm>
        </p:spPr>
        <p:txBody>
          <a:bodyPr/>
          <a:lstStyle/>
          <a:p>
            <a:pPr eaLnBrk="1" hangingPunct="1"/>
            <a:r>
              <a:rPr lang="fr-FR" altLang="en-US" sz="2800" b="1" smtClean="0"/>
              <a:t>Airborne research facilities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16954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57200" y="3657600"/>
            <a:ext cx="32004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000"/>
              <a:t>Meteorological fields to be measured/deduced: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altLang="en-US" sz="2000"/>
              <a:t> wind components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altLang="en-US" sz="2000"/>
              <a:t> humidity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altLang="en-US" sz="2000"/>
              <a:t> liquid/ice water content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altLang="en-US" sz="2000"/>
              <a:t> nature of hydrometeors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altLang="en-US" sz="2000"/>
              <a:t> radiative fluxes</a:t>
            </a:r>
          </a:p>
        </p:txBody>
      </p:sp>
      <p:pic>
        <p:nvPicPr>
          <p:cNvPr id="54277" name="Picture 6" descr="Z:\riviere\Projets\NAWDEX\Presentations\figures\f20_general_modif_inter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41148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4572000" y="57150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000"/>
              <a:t>In-situ sondes</a:t>
            </a:r>
          </a:p>
        </p:txBody>
      </p:sp>
      <p:pic>
        <p:nvPicPr>
          <p:cNvPr id="54279" name="Picture 8" descr="Z:\riviere\Projets\NAWDEX\Presentations\figures\halo_falcon_instrumen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241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1371600" y="9144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400"/>
              <a:t>DLR HALO</a:t>
            </a:r>
          </a:p>
        </p:txBody>
      </p:sp>
      <p:sp>
        <p:nvSpPr>
          <p:cNvPr id="54281" name="Text Box 10"/>
          <p:cNvSpPr txBox="1">
            <a:spLocks noChangeArrowheads="1"/>
          </p:cNvSpPr>
          <p:nvPr/>
        </p:nvSpPr>
        <p:spPr bwMode="auto">
          <a:xfrm>
            <a:off x="5791200" y="3962400"/>
            <a:ext cx="22098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400"/>
              <a:t>SAFIRE Falcon</a:t>
            </a:r>
          </a:p>
        </p:txBody>
      </p:sp>
      <p:sp>
        <p:nvSpPr>
          <p:cNvPr id="54282" name="Text Box 11"/>
          <p:cNvSpPr txBox="1">
            <a:spLocks noChangeArrowheads="1"/>
          </p:cNvSpPr>
          <p:nvPr/>
        </p:nvSpPr>
        <p:spPr bwMode="auto">
          <a:xfrm>
            <a:off x="6248400" y="9144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400"/>
              <a:t>DLR Falcon</a:t>
            </a:r>
          </a:p>
        </p:txBody>
      </p: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7620000" y="57150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000"/>
              <a:t>Drop sondes</a:t>
            </a:r>
          </a:p>
        </p:txBody>
      </p:sp>
      <p:sp>
        <p:nvSpPr>
          <p:cNvPr id="54284" name="Text Box 13"/>
          <p:cNvSpPr txBox="1">
            <a:spLocks noChangeArrowheads="1"/>
          </p:cNvSpPr>
          <p:nvPr/>
        </p:nvSpPr>
        <p:spPr bwMode="auto">
          <a:xfrm>
            <a:off x="6172200" y="5715000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000"/>
              <a:t>Radar-Lidar platform</a:t>
            </a:r>
          </a:p>
        </p:txBody>
      </p:sp>
    </p:spTree>
    <p:extLst>
      <p:ext uri="{BB962C8B-B14F-4D97-AF65-F5344CB8AC3E}">
        <p14:creationId xmlns:p14="http://schemas.microsoft.com/office/powerpoint/2010/main" val="295364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5747" y="333375"/>
            <a:ext cx="7746653" cy="685800"/>
          </a:xfrm>
        </p:spPr>
        <p:txBody>
          <a:bodyPr/>
          <a:lstStyle/>
          <a:p>
            <a:pPr eaLnBrk="1" hangingPunct="1"/>
            <a:r>
              <a:rPr lang="fr-FR" altLang="en-US" sz="2800" b="1" dirty="0" err="1" smtClean="0"/>
              <a:t>North</a:t>
            </a:r>
            <a:r>
              <a:rPr lang="fr-FR" altLang="en-US" sz="2800" b="1" dirty="0" smtClean="0"/>
              <a:t> Atlantic </a:t>
            </a:r>
            <a:r>
              <a:rPr lang="fr-FR" altLang="en-US" sz="2800" b="1" dirty="0" err="1" smtClean="0"/>
              <a:t>Waveguide</a:t>
            </a:r>
            <a:r>
              <a:rPr lang="fr-FR" altLang="en-US" sz="2800" b="1" dirty="0" smtClean="0"/>
              <a:t> and </a:t>
            </a:r>
            <a:r>
              <a:rPr lang="fr-FR" altLang="en-US" sz="2800" b="1" dirty="0" err="1" smtClean="0"/>
              <a:t>Downstream</a:t>
            </a:r>
            <a:r>
              <a:rPr lang="fr-FR" altLang="en-US" sz="2800" b="1" dirty="0" smtClean="0"/>
              <a:t> Impacts </a:t>
            </a:r>
            <a:r>
              <a:rPr lang="fr-FR" altLang="en-US" sz="2800" b="1" dirty="0" err="1" smtClean="0"/>
              <a:t>Experiment</a:t>
            </a:r>
            <a:r>
              <a:rPr lang="fr-FR" altLang="en-US" sz="2800" b="1" dirty="0" smtClean="0"/>
              <a:t> (NAWDEX)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6954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81000" y="1411029"/>
            <a:ext cx="85344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 smtClean="0"/>
              <a:t>Overarching </a:t>
            </a:r>
            <a:r>
              <a:rPr lang="en-GB" altLang="en-US" sz="2000" i="1" dirty="0"/>
              <a:t>scientific aim of NAWDEX</a:t>
            </a:r>
            <a:r>
              <a:rPr lang="en-GB" altLang="en-US" sz="2000" dirty="0"/>
              <a:t>: to increase the physical understanding and to quantify the effects of </a:t>
            </a:r>
            <a:r>
              <a:rPr lang="en-GB" altLang="en-US" sz="2000" dirty="0" err="1"/>
              <a:t>diabatic</a:t>
            </a:r>
            <a:r>
              <a:rPr lang="en-GB" altLang="en-US" sz="2000" dirty="0"/>
              <a:t> processes on disturbances to the jet stream near North America, their influence on downstream propagation across the North Atlantic, and consequences for high-impact weather in Europe.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fr-FR" altLang="en-US" sz="2000" dirty="0"/>
              <a:t>NAWDEX </a:t>
            </a:r>
            <a:r>
              <a:rPr lang="fr-FR" altLang="en-US" sz="2000" dirty="0" smtClean="0"/>
              <a:t>(</a:t>
            </a:r>
            <a:r>
              <a:rPr lang="fr-FR" altLang="en-US" sz="2000" dirty="0" err="1" smtClean="0"/>
              <a:t>autumn</a:t>
            </a:r>
            <a:r>
              <a:rPr lang="fr-FR" altLang="en-US" sz="2000" dirty="0" smtClean="0"/>
              <a:t> 2016)   	</a:t>
            </a:r>
            <a:r>
              <a:rPr lang="fr-FR" altLang="en-US" sz="2000" b="1" dirty="0" smtClean="0"/>
              <a:t>http</a:t>
            </a:r>
            <a:r>
              <a:rPr lang="fr-FR" altLang="en-US" sz="2000" b="1" dirty="0"/>
              <a:t>://www.nawdex.org</a:t>
            </a:r>
          </a:p>
          <a:p>
            <a:pPr eaLnBrk="1" hangingPunct="1">
              <a:spcBef>
                <a:spcPct val="50000"/>
              </a:spcBef>
            </a:pPr>
            <a:endParaRPr lang="fr-FR" altLang="en-US" sz="2000" dirty="0"/>
          </a:p>
          <a:p>
            <a:pPr eaLnBrk="1" hangingPunct="1">
              <a:spcBef>
                <a:spcPct val="50000"/>
              </a:spcBef>
            </a:pPr>
            <a:endParaRPr lang="fr-FR" altLang="en-US" sz="2000" dirty="0"/>
          </a:p>
          <a:p>
            <a:pPr eaLnBrk="1" hangingPunct="1">
              <a:spcBef>
                <a:spcPct val="50000"/>
              </a:spcBef>
            </a:pPr>
            <a:endParaRPr lang="fr-FR" altLang="en-US" sz="2000" dirty="0"/>
          </a:p>
        </p:txBody>
      </p:sp>
      <p:pic>
        <p:nvPicPr>
          <p:cNvPr id="56325" name="Picture 20" descr="Z:\riviere\Projets\NAWDEX\Science_Plan\NAWDEX_sch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41" y="3212976"/>
            <a:ext cx="6568931" cy="3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51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3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Conclusions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5" y="1125184"/>
            <a:ext cx="8280000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2400" dirty="0"/>
              <a:t>I</a:t>
            </a:r>
            <a:r>
              <a:rPr lang="en-GB" sz="2400" dirty="0" smtClean="0"/>
              <a:t>n </a:t>
            </a:r>
            <a:r>
              <a:rPr lang="en-GB" sz="2400" dirty="0" smtClean="0"/>
              <a:t>the last </a:t>
            </a:r>
            <a:r>
              <a:rPr lang="en-GB" sz="2400" dirty="0" smtClean="0"/>
              <a:t>decade England and Wales has experienced extreme monthly rainfall  </a:t>
            </a:r>
            <a:r>
              <a:rPr lang="en-GB" sz="2400" dirty="0" smtClean="0">
                <a:sym typeface="Symbol"/>
              </a:rPr>
              <a:t>  </a:t>
            </a:r>
            <a:r>
              <a:rPr lang="en-GB" sz="2400" dirty="0" smtClean="0"/>
              <a:t>anomalous cyclone duration</a:t>
            </a: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2400" dirty="0" smtClean="0"/>
              <a:t>Related </a:t>
            </a:r>
            <a:r>
              <a:rPr lang="en-GB" sz="2400" dirty="0" smtClean="0"/>
              <a:t>to </a:t>
            </a:r>
            <a:r>
              <a:rPr lang="en-GB" sz="2400" dirty="0" smtClean="0"/>
              <a:t>persistent patterns on</a:t>
            </a:r>
            <a:r>
              <a:rPr lang="en-GB" sz="2400" dirty="0" smtClean="0"/>
              <a:t> </a:t>
            </a:r>
            <a:r>
              <a:rPr lang="en-GB" sz="2400" dirty="0" smtClean="0"/>
              <a:t>the westerly jet </a:t>
            </a:r>
            <a:r>
              <a:rPr lang="en-GB" sz="2400" dirty="0" smtClean="0"/>
              <a:t>stream with a trough over the British Isles</a:t>
            </a: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2400" dirty="0" smtClean="0"/>
              <a:t>Identified with near-stationary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waves </a:t>
            </a:r>
            <a:r>
              <a:rPr lang="en-GB" sz="2400" i="1" dirty="0" smtClean="0"/>
              <a:t>(</a:t>
            </a:r>
            <a:r>
              <a:rPr lang="en-GB" sz="2400" i="1" dirty="0" err="1" smtClean="0"/>
              <a:t>Rossby</a:t>
            </a:r>
            <a:r>
              <a:rPr lang="en-GB" sz="2400" i="1" dirty="0" smtClean="0"/>
              <a:t>, 1940)</a:t>
            </a:r>
            <a:endParaRPr lang="en-GB" sz="2400" i="1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2400" dirty="0" smtClean="0"/>
              <a:t>Systematic errors identified in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wave forecasts</a:t>
            </a:r>
            <a:endParaRPr lang="en-GB" sz="24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tropopause sharpness and strength of PV contrast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GB" dirty="0" smtClean="0"/>
              <a:t>role of </a:t>
            </a:r>
            <a:r>
              <a:rPr lang="en-GB" dirty="0" err="1" smtClean="0"/>
              <a:t>diabatic</a:t>
            </a:r>
            <a:r>
              <a:rPr lang="en-GB" dirty="0" smtClean="0"/>
              <a:t> processes </a:t>
            </a:r>
            <a:r>
              <a:rPr lang="en-GB" dirty="0" smtClean="0"/>
              <a:t>(both LHR and radiative effects of water vapour and cloud)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2400" dirty="0" smtClean="0"/>
              <a:t>Addressed by </a:t>
            </a:r>
            <a:r>
              <a:rPr lang="en-GB" sz="2400" dirty="0" smtClean="0"/>
              <a:t>NAWDEX, autumn 2016</a:t>
            </a: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34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73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22" y="2745020"/>
            <a:ext cx="8280000" cy="828000"/>
          </a:xfrm>
        </p:spPr>
        <p:txBody>
          <a:bodyPr/>
          <a:lstStyle/>
          <a:p>
            <a:r>
              <a:rPr lang="en-GB" cap="none" dirty="0" smtClean="0"/>
              <a:t>Thankyou for your attention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35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01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610600" cy="685800"/>
          </a:xfrm>
        </p:spPr>
        <p:txBody>
          <a:bodyPr/>
          <a:lstStyle/>
          <a:p>
            <a:pPr eaLnBrk="1" hangingPunct="1"/>
            <a:r>
              <a:rPr lang="fr-FR" altLang="en-US" sz="2800" b="1" smtClean="0"/>
              <a:t>Ground-based observations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6954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55300" name="Text Box 13"/>
          <p:cNvSpPr txBox="1">
            <a:spLocks noChangeArrowheads="1"/>
          </p:cNvSpPr>
          <p:nvPr/>
        </p:nvSpPr>
        <p:spPr bwMode="auto">
          <a:xfrm>
            <a:off x="304800" y="836613"/>
            <a:ext cx="44196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 sz="2400"/>
              <a:t> Deep wind profilers VHF (Stratosphere-troposphere radars)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en-US" sz="2400"/>
              <a:t> Shallower wind profilers UHF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en-US" sz="2400"/>
              <a:t> Microwave radiometers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en-US" sz="2400"/>
              <a:t> Doppler radar network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en-US" sz="2400"/>
              <a:t> Enhanced radiosonde obs</a:t>
            </a:r>
          </a:p>
        </p:txBody>
      </p:sp>
      <p:pic>
        <p:nvPicPr>
          <p:cNvPr id="55301" name="Picture 14" descr="Z:\riviere\Projets\NAWDEX\Presentations\figures\uhf_ile_du_levant-2f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6" b="10216"/>
          <a:stretch>
            <a:fillRect/>
          </a:stretch>
        </p:blipFill>
        <p:spPr bwMode="auto">
          <a:xfrm>
            <a:off x="6019800" y="2667000"/>
            <a:ext cx="2933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5" descr="Z:\riviere\Projets\NAWDEX\Presentations\figures\Microwave_radiome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4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6" descr="Z:\riviere\Projets\NAWDEX\Presentations\figures\aberystwyth_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381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7" descr="Z:\riviere\Projets\NAWDEX\Presentations\figures\Exemple-observation-VHF_imagelar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175"/>
            <a:ext cx="58674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02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-18257"/>
            <a:ext cx="6192838" cy="1143001"/>
          </a:xfrm>
        </p:spPr>
        <p:txBody>
          <a:bodyPr/>
          <a:lstStyle/>
          <a:p>
            <a:r>
              <a:rPr lang="en-GB" altLang="en-US" sz="3200" dirty="0" err="1" smtClean="0">
                <a:solidFill>
                  <a:srgbClr val="C00000"/>
                </a:solidFill>
                <a:latin typeface="Effra Heavy" panose="020B0604020202020204" charset="0"/>
              </a:rPr>
              <a:t>Diabatic</a:t>
            </a:r>
            <a:r>
              <a:rPr lang="en-GB" altLang="en-US" sz="3200" dirty="0" smtClean="0">
                <a:solidFill>
                  <a:srgbClr val="C00000"/>
                </a:solidFill>
                <a:latin typeface="Effra Heavy" panose="020B0604020202020204" charset="0"/>
              </a:rPr>
              <a:t> PV near the tropopause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838575"/>
            <a:ext cx="7931150" cy="4343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GB" altLang="en-US" sz="2000" dirty="0" smtClean="0">
                <a:solidFill>
                  <a:srgbClr val="0033CC"/>
                </a:solidFill>
              </a:rPr>
              <a:t>LW cooling max at tropopause (humidity step) </a:t>
            </a: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“</a:t>
            </a:r>
            <a:r>
              <a:rPr lang="en-GB" altLang="en-US" sz="1800" dirty="0" err="1" smtClean="0">
                <a:solidFill>
                  <a:srgbClr val="0033CC"/>
                </a:solidFill>
                <a:sym typeface="Symbol" pitchFamily="18" charset="2"/>
              </a:rPr>
              <a:t>diabatic</a:t>
            </a: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 PV dipole” but </a:t>
            </a:r>
            <a:r>
              <a:rPr lang="en-GB" altLang="en-US" sz="1800" b="1" i="1" dirty="0" smtClean="0">
                <a:solidFill>
                  <a:srgbClr val="0033CC"/>
                </a:solidFill>
                <a:sym typeface="Symbol" pitchFamily="18" charset="2"/>
              </a:rPr>
              <a:t>little direct PV change</a:t>
            </a: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 at tropopause</a:t>
            </a: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enhances tropopause PV gradient &amp; jet strength</a:t>
            </a:r>
          </a:p>
          <a:p>
            <a:pPr marL="838200" lvl="1" indent="-381000">
              <a:buFont typeface="Arial" pitchFamily="34" charset="0"/>
              <a:buNone/>
            </a:pP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 	</a:t>
            </a:r>
            <a:r>
              <a:rPr lang="en-GB" altLang="en-US" sz="1800" dirty="0" smtClean="0">
                <a:solidFill>
                  <a:srgbClr val="008000"/>
                </a:solidFill>
                <a:sym typeface="Symbol" pitchFamily="18" charset="2"/>
              </a:rPr>
              <a:t>would be influenced by cirrus just under tropopause</a:t>
            </a: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	</a:t>
            </a:r>
          </a:p>
          <a:p>
            <a:pPr marL="457200" indent="-457200">
              <a:buFontTx/>
              <a:buAutoNum type="arabicPeriod"/>
            </a:pPr>
            <a:r>
              <a:rPr lang="en-GB" altLang="en-US" sz="2000" dirty="0" err="1" smtClean="0">
                <a:sym typeface="Symbol" pitchFamily="18" charset="2"/>
              </a:rPr>
              <a:t>Diabatic</a:t>
            </a:r>
            <a:r>
              <a:rPr lang="en-GB" altLang="en-US" sz="2000" dirty="0" smtClean="0">
                <a:sym typeface="Symbol" pitchFamily="18" charset="2"/>
              </a:rPr>
              <a:t> PV enhances PV anomaly pattern of </a:t>
            </a:r>
            <a:r>
              <a:rPr lang="en-GB" altLang="en-US" sz="2000" dirty="0" err="1" smtClean="0">
                <a:sym typeface="Symbol" pitchFamily="18" charset="2"/>
              </a:rPr>
              <a:t>Rossby</a:t>
            </a:r>
            <a:r>
              <a:rPr lang="en-GB" altLang="en-US" sz="2000" dirty="0" smtClean="0">
                <a:sym typeface="Symbol" pitchFamily="18" charset="2"/>
              </a:rPr>
              <a:t> wave</a:t>
            </a: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ym typeface="Symbol" pitchFamily="18" charset="2"/>
              </a:rPr>
              <a:t>greater westward propagation and enhanced </a:t>
            </a:r>
            <a:r>
              <a:rPr lang="en-GB" altLang="en-US" sz="1800" dirty="0" err="1" smtClean="0">
                <a:sym typeface="Symbol" pitchFamily="18" charset="2"/>
              </a:rPr>
              <a:t>baroclinic</a:t>
            </a:r>
            <a:r>
              <a:rPr lang="en-GB" altLang="en-US" sz="1800" dirty="0" smtClean="0">
                <a:sym typeface="Symbol" pitchFamily="18" charset="2"/>
              </a:rPr>
              <a:t> interaction </a:t>
            </a: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olidFill>
                  <a:srgbClr val="008000"/>
                </a:solidFill>
                <a:sym typeface="Symbol" pitchFamily="18" charset="2"/>
              </a:rPr>
              <a:t>influence on medium-range forecasts?</a:t>
            </a:r>
          </a:p>
          <a:p>
            <a:pPr marL="838200" lvl="1" indent="-381000">
              <a:buFont typeface="Arial" pitchFamily="34" charset="0"/>
              <a:buNone/>
            </a:pPr>
            <a:endParaRPr lang="en-GB" altLang="en-US" sz="1800" dirty="0" smtClean="0">
              <a:sym typeface="Symbol" pitchFamily="18" charset="2"/>
            </a:endParaRPr>
          </a:p>
        </p:txBody>
      </p:sp>
      <p:pic>
        <p:nvPicPr>
          <p:cNvPr id="51204" name="Picture 4" descr="diabaticpv_schem_c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052513"/>
            <a:ext cx="8342313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995738" y="6381750"/>
            <a:ext cx="67675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42" tIns="45624" rIns="91242" bIns="45624">
            <a:spAutoFit/>
          </a:bodyPr>
          <a:lstStyle>
            <a:lvl1pPr defTabSz="1004888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600">
                <a:solidFill>
                  <a:srgbClr val="000000"/>
                </a:solidFill>
                <a:cs typeface="Arial" pitchFamily="34" charset="0"/>
              </a:rPr>
              <a:t>Chagnon, Gray and Methven (2013), QJRMetS</a:t>
            </a:r>
          </a:p>
        </p:txBody>
      </p:sp>
    </p:spTree>
    <p:extLst>
      <p:ext uri="{BB962C8B-B14F-4D97-AF65-F5344CB8AC3E}">
        <p14:creationId xmlns:p14="http://schemas.microsoft.com/office/powerpoint/2010/main" val="13156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82560" y="0"/>
            <a:ext cx="8461440" cy="720076"/>
          </a:xfrm>
        </p:spPr>
        <p:txBody>
          <a:bodyPr/>
          <a:lstStyle/>
          <a:p>
            <a:r>
              <a:rPr lang="en-GB" altLang="en-US" smtClean="0">
                <a:ea typeface="ＭＳ Ｐゴシック" pitchFamily="34" charset="-128"/>
              </a:rPr>
              <a:t>Tracing errors back to initial time</a:t>
            </a:r>
          </a:p>
        </p:txBody>
      </p:sp>
      <p:pic>
        <p:nvPicPr>
          <p:cNvPr id="248835" name="Picture 3" descr="error_trac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1" y="1306218"/>
            <a:ext cx="8318880" cy="471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6" name="TextBox 10"/>
          <p:cNvSpPr txBox="1">
            <a:spLocks noChangeArrowheads="1"/>
          </p:cNvSpPr>
          <p:nvPr/>
        </p:nvSpPr>
        <p:spPr bwMode="auto">
          <a:xfrm>
            <a:off x="8642" y="6119216"/>
            <a:ext cx="8782560" cy="52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7F7F7F"/>
                </a:solidFill>
              </a:rPr>
              <a:t>Can trace large European day 6 errors back to North America at day 2 of forecast.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7F7F7F"/>
                </a:solidFill>
              </a:rPr>
              <a:t>‘best’ </a:t>
            </a:r>
            <a:r>
              <a:rPr lang="en-GB" altLang="en-US" sz="1400" b="1" i="1" u="sng">
                <a:solidFill>
                  <a:srgbClr val="7F7F7F"/>
                </a:solidFill>
              </a:rPr>
              <a:t>ensemble member</a:t>
            </a:r>
            <a:r>
              <a:rPr lang="en-GB" altLang="en-US" sz="1400" b="1" i="1">
                <a:solidFill>
                  <a:srgbClr val="7F7F7F"/>
                </a:solidFill>
              </a:rPr>
              <a:t>  results in smaller day 6 European error but similar structure.</a:t>
            </a:r>
          </a:p>
        </p:txBody>
      </p:sp>
      <p:sp>
        <p:nvSpPr>
          <p:cNvPr id="248837" name="TextBox 11"/>
          <p:cNvSpPr txBox="1">
            <a:spLocks noChangeArrowheads="1"/>
          </p:cNvSpPr>
          <p:nvPr/>
        </p:nvSpPr>
        <p:spPr bwMode="auto">
          <a:xfrm>
            <a:off x="354240" y="851143"/>
            <a:ext cx="6452640" cy="37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</a:rPr>
              <a:t>Z500 from forecasts started at 0000 UTC on 10 April 2011</a:t>
            </a:r>
          </a:p>
        </p:txBody>
      </p:sp>
      <p:sp>
        <p:nvSpPr>
          <p:cNvPr id="248838" name="TextBox 2"/>
          <p:cNvSpPr txBox="1">
            <a:spLocks noChangeArrowheads="1"/>
          </p:cNvSpPr>
          <p:nvPr/>
        </p:nvSpPr>
        <p:spPr bwMode="auto">
          <a:xfrm>
            <a:off x="7151042" y="851130"/>
            <a:ext cx="1703520" cy="30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000000"/>
                </a:solidFill>
              </a:rPr>
              <a:t>Linus Magnusson</a:t>
            </a:r>
          </a:p>
        </p:txBody>
      </p:sp>
      <p:sp>
        <p:nvSpPr>
          <p:cNvPr id="248839" name="Text Box 23"/>
          <p:cNvSpPr txBox="1">
            <a:spLocks noChangeArrowheads="1"/>
          </p:cNvSpPr>
          <p:nvPr/>
        </p:nvSpPr>
        <p:spPr bwMode="auto">
          <a:xfrm>
            <a:off x="6791040" y="270762"/>
            <a:ext cx="1929600" cy="3441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CB01C"/>
                </a:solidFill>
              </a:rPr>
              <a:t>from Mark Rodwell</a:t>
            </a:r>
          </a:p>
        </p:txBody>
      </p:sp>
    </p:spTree>
    <p:extLst>
      <p:ext uri="{BB962C8B-B14F-4D97-AF65-F5344CB8AC3E}">
        <p14:creationId xmlns:p14="http://schemas.microsoft.com/office/powerpoint/2010/main" val="161747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1680" y="0"/>
            <a:ext cx="8461440" cy="720076"/>
          </a:xfrm>
        </p:spPr>
        <p:txBody>
          <a:bodyPr/>
          <a:lstStyle/>
          <a:p>
            <a:r>
              <a:rPr lang="en-GB" altLang="en-US" smtClean="0">
                <a:ea typeface="ＭＳ Ｐゴシック" pitchFamily="34" charset="-128"/>
              </a:rPr>
              <a:t>10 April: Rockies trough with CAPE &amp; MCS ahead</a:t>
            </a:r>
          </a:p>
        </p:txBody>
      </p:sp>
      <p:grpSp>
        <p:nvGrpSpPr>
          <p:cNvPr id="249859" name="Group 14"/>
          <p:cNvGrpSpPr>
            <a:grpSpLocks/>
          </p:cNvGrpSpPr>
          <p:nvPr/>
        </p:nvGrpSpPr>
        <p:grpSpPr bwMode="auto">
          <a:xfrm>
            <a:off x="5061601" y="1526560"/>
            <a:ext cx="3952800" cy="2960951"/>
            <a:chOff x="4946508" y="1384816"/>
            <a:chExt cx="3952515" cy="2961378"/>
          </a:xfrm>
        </p:grpSpPr>
        <p:pic>
          <p:nvPicPr>
            <p:cNvPr id="249877" name="Picture 3" descr="NL-131-Rodwell-B-figure-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464" b="38870"/>
            <a:stretch>
              <a:fillRect/>
            </a:stretch>
          </p:blipFill>
          <p:spPr bwMode="auto">
            <a:xfrm>
              <a:off x="4955448" y="2348194"/>
              <a:ext cx="3943575" cy="199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9878" name="TextBox 6"/>
            <p:cNvSpPr txBox="1">
              <a:spLocks noChangeArrowheads="1"/>
            </p:cNvSpPr>
            <p:nvPr/>
          </p:nvSpPr>
          <p:spPr bwMode="auto">
            <a:xfrm>
              <a:off x="5131074" y="1384816"/>
              <a:ext cx="3593995" cy="338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1004888" eaLnBrk="0" hangingPunct="0">
                <a:spcBef>
                  <a:spcPct val="20000"/>
                </a:spcBef>
                <a:buChar char="•"/>
                <a:defRPr sz="35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1004888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257300" indent="-250825" defTabSz="1004888" eaLnBrk="0" hangingPunct="0">
                <a:spcBef>
                  <a:spcPct val="20000"/>
                </a:spcBef>
                <a:buChar char="•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760538" indent="-250825" defTabSz="1004888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263775" indent="-250825" defTabSz="1004888" eaLnBrk="0" hangingPunct="0">
                <a:spcBef>
                  <a:spcPct val="20000"/>
                </a:spcBef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7209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31781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6353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40925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b="1">
                  <a:solidFill>
                    <a:srgbClr val="000000"/>
                  </a:solidFill>
                  <a:cs typeface="Arial" pitchFamily="34" charset="0"/>
                </a:rPr>
                <a:t>12-hr Radar-observed precipitation</a:t>
              </a:r>
            </a:p>
          </p:txBody>
        </p:sp>
        <p:pic>
          <p:nvPicPr>
            <p:cNvPr id="249879" name="Picture 7" descr="NL-131-Rodwell-B-figure-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47" b="33241"/>
            <a:stretch>
              <a:fillRect/>
            </a:stretch>
          </p:blipFill>
          <p:spPr bwMode="auto">
            <a:xfrm>
              <a:off x="4946508" y="2054238"/>
              <a:ext cx="3571875" cy="2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9880" name="TextBox 9"/>
            <p:cNvSpPr txBox="1">
              <a:spLocks noChangeArrowheads="1"/>
            </p:cNvSpPr>
            <p:nvPr/>
          </p:nvSpPr>
          <p:spPr bwMode="auto">
            <a:xfrm>
              <a:off x="6287451" y="1776710"/>
              <a:ext cx="933202" cy="277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1004888" eaLnBrk="0" hangingPunct="0">
                <a:spcBef>
                  <a:spcPct val="20000"/>
                </a:spcBef>
                <a:buChar char="•"/>
                <a:defRPr sz="35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1004888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257300" indent="-250825" defTabSz="1004888" eaLnBrk="0" hangingPunct="0">
                <a:spcBef>
                  <a:spcPct val="20000"/>
                </a:spcBef>
                <a:buChar char="•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760538" indent="-250825" defTabSz="1004888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263775" indent="-250825" defTabSz="1004888" eaLnBrk="0" hangingPunct="0">
                <a:spcBef>
                  <a:spcPct val="20000"/>
                </a:spcBef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7209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31781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6353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40925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b="1">
                  <a:solidFill>
                    <a:srgbClr val="000000"/>
                  </a:solidFill>
                  <a:cs typeface="Arial" pitchFamily="34" charset="0"/>
                </a:rPr>
                <a:t>Unit = mm</a:t>
              </a:r>
              <a:endParaRPr lang="en-GB" altLang="en-US" sz="1200" b="1" baseline="30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49860" name="Group 13"/>
          <p:cNvGrpSpPr>
            <a:grpSpLocks/>
          </p:cNvGrpSpPr>
          <p:nvPr/>
        </p:nvGrpSpPr>
        <p:grpSpPr bwMode="auto">
          <a:xfrm>
            <a:off x="213120" y="1526560"/>
            <a:ext cx="4782240" cy="3204337"/>
            <a:chOff x="97818" y="1384816"/>
            <a:chExt cx="4782172" cy="3204283"/>
          </a:xfrm>
        </p:grpSpPr>
        <p:pic>
          <p:nvPicPr>
            <p:cNvPr id="24987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6" t="11188" r="41483" b="46709"/>
            <a:stretch>
              <a:fillRect/>
            </a:stretch>
          </p:blipFill>
          <p:spPr bwMode="auto">
            <a:xfrm>
              <a:off x="97818" y="1878240"/>
              <a:ext cx="4762600" cy="253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9872" name="TextBox 2"/>
            <p:cNvSpPr txBox="1">
              <a:spLocks noChangeArrowheads="1"/>
            </p:cNvSpPr>
            <p:nvPr/>
          </p:nvSpPr>
          <p:spPr bwMode="auto">
            <a:xfrm>
              <a:off x="1211578" y="1384816"/>
              <a:ext cx="2587531" cy="338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1004888" eaLnBrk="0" hangingPunct="0">
                <a:spcBef>
                  <a:spcPct val="20000"/>
                </a:spcBef>
                <a:buChar char="•"/>
                <a:defRPr sz="35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1004888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257300" indent="-250825" defTabSz="1004888" eaLnBrk="0" hangingPunct="0">
                <a:spcBef>
                  <a:spcPct val="20000"/>
                </a:spcBef>
                <a:buChar char="•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760538" indent="-250825" defTabSz="1004888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263775" indent="-250825" defTabSz="1004888" eaLnBrk="0" hangingPunct="0">
                <a:spcBef>
                  <a:spcPct val="20000"/>
                </a:spcBef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7209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31781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6353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40925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b="1">
                  <a:solidFill>
                    <a:srgbClr val="000000"/>
                  </a:solidFill>
                  <a:cs typeface="Arial" pitchFamily="34" charset="0"/>
                </a:rPr>
                <a:t>Z500 and CAPE anomaly</a:t>
              </a:r>
            </a:p>
          </p:txBody>
        </p:sp>
        <p:sp>
          <p:nvSpPr>
            <p:cNvPr id="249873" name="TextBox 8"/>
            <p:cNvSpPr txBox="1">
              <a:spLocks noChangeArrowheads="1"/>
            </p:cNvSpPr>
            <p:nvPr/>
          </p:nvSpPr>
          <p:spPr bwMode="auto">
            <a:xfrm>
              <a:off x="1356169" y="1776710"/>
              <a:ext cx="1760393" cy="276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1004888" eaLnBrk="0" hangingPunct="0">
                <a:spcBef>
                  <a:spcPct val="20000"/>
                </a:spcBef>
                <a:buChar char="•"/>
                <a:defRPr sz="35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1004888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257300" indent="-250825" defTabSz="1004888" eaLnBrk="0" hangingPunct="0">
                <a:spcBef>
                  <a:spcPct val="20000"/>
                </a:spcBef>
                <a:buChar char="•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760538" indent="-250825" defTabSz="1004888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263775" indent="-250825" defTabSz="1004888" eaLnBrk="0" hangingPunct="0">
                <a:spcBef>
                  <a:spcPct val="20000"/>
                </a:spcBef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7209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31781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6353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40925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b="1">
                  <a:solidFill>
                    <a:srgbClr val="000000"/>
                  </a:solidFill>
                  <a:cs typeface="Arial" pitchFamily="34" charset="0"/>
                </a:rPr>
                <a:t>Shade unit = 100Jkg</a:t>
              </a:r>
              <a:r>
                <a:rPr lang="en-GB" altLang="en-US" sz="1200" b="1" baseline="30000">
                  <a:solidFill>
                    <a:srgbClr val="000000"/>
                  </a:solidFill>
                  <a:cs typeface="Arial" pitchFamily="34" charset="0"/>
                </a:rPr>
                <a:t>-1</a:t>
              </a:r>
            </a:p>
          </p:txBody>
        </p:sp>
        <p:sp>
          <p:nvSpPr>
            <p:cNvPr id="249874" name="TextBox 10"/>
            <p:cNvSpPr txBox="1">
              <a:spLocks noChangeArrowheads="1"/>
            </p:cNvSpPr>
            <p:nvPr/>
          </p:nvSpPr>
          <p:spPr bwMode="auto">
            <a:xfrm>
              <a:off x="3123062" y="4404394"/>
              <a:ext cx="1756928" cy="184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1004888" eaLnBrk="0" hangingPunct="0">
                <a:spcBef>
                  <a:spcPct val="20000"/>
                </a:spcBef>
                <a:buChar char="•"/>
                <a:defRPr sz="35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1004888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257300" indent="-250825" defTabSz="1004888" eaLnBrk="0" hangingPunct="0">
                <a:spcBef>
                  <a:spcPct val="20000"/>
                </a:spcBef>
                <a:buChar char="•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760538" indent="-250825" defTabSz="1004888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263775" indent="-250825" defTabSz="1004888" eaLnBrk="0" hangingPunct="0">
                <a:spcBef>
                  <a:spcPct val="20000"/>
                </a:spcBef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7209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31781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6353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40925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b="1">
                  <a:solidFill>
                    <a:srgbClr val="000000"/>
                  </a:solidFill>
                  <a:cs typeface="Arial" pitchFamily="34" charset="0"/>
                </a:rPr>
                <a:t>Contour Interval = 100m</a:t>
              </a:r>
              <a:endParaRPr lang="en-GB" altLang="en-US" sz="1200" b="1" baseline="30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9875" name="TextBox 11"/>
            <p:cNvSpPr txBox="1">
              <a:spLocks noChangeArrowheads="1"/>
            </p:cNvSpPr>
            <p:nvPr/>
          </p:nvSpPr>
          <p:spPr bwMode="auto">
            <a:xfrm>
              <a:off x="4031575" y="1776710"/>
              <a:ext cx="667161" cy="276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1004888" eaLnBrk="0" hangingPunct="0">
                <a:spcBef>
                  <a:spcPct val="20000"/>
                </a:spcBef>
                <a:buChar char="•"/>
                <a:defRPr sz="35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1004888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257300" indent="-250825" defTabSz="1004888" eaLnBrk="0" hangingPunct="0">
                <a:spcBef>
                  <a:spcPct val="20000"/>
                </a:spcBef>
                <a:buChar char="•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760538" indent="-250825" defTabSz="1004888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263775" indent="-250825" defTabSz="1004888" eaLnBrk="0" hangingPunct="0">
                <a:spcBef>
                  <a:spcPct val="20000"/>
                </a:spcBef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7209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31781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6353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40925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b="1">
                  <a:solidFill>
                    <a:srgbClr val="000000"/>
                  </a:solidFill>
                  <a:cs typeface="Arial" pitchFamily="34" charset="0"/>
                </a:rPr>
                <a:t>30ms</a:t>
              </a:r>
              <a:r>
                <a:rPr lang="en-GB" altLang="en-US" sz="1200" b="1" baseline="30000">
                  <a:solidFill>
                    <a:srgbClr val="000000"/>
                  </a:solidFill>
                  <a:cs typeface="Arial" pitchFamily="34" charset="0"/>
                </a:rPr>
                <a:t>-1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97440" y="2227291"/>
              <a:ext cx="499672" cy="102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1655">
                <a:defRPr/>
              </a:pPr>
              <a:endParaRPr lang="en-GB" sz="1600" b="1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249861" name="TextBox 15"/>
          <p:cNvSpPr txBox="1">
            <a:spLocks noChangeArrowheads="1"/>
          </p:cNvSpPr>
          <p:nvPr/>
        </p:nvSpPr>
        <p:spPr bwMode="auto">
          <a:xfrm>
            <a:off x="535682" y="2508745"/>
            <a:ext cx="781920" cy="286591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5887" tIns="17942" rIns="35887" bIns="17942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0000"/>
                </a:solidFill>
                <a:cs typeface="Arial" pitchFamily="34" charset="0"/>
              </a:rPr>
              <a:t>Trough</a:t>
            </a:r>
          </a:p>
        </p:txBody>
      </p:sp>
      <p:sp>
        <p:nvSpPr>
          <p:cNvPr id="249862" name="TextBox 16"/>
          <p:cNvSpPr txBox="1">
            <a:spLocks noChangeArrowheads="1"/>
          </p:cNvSpPr>
          <p:nvPr/>
        </p:nvSpPr>
        <p:spPr bwMode="auto">
          <a:xfrm>
            <a:off x="452162" y="3689667"/>
            <a:ext cx="655200" cy="28803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5887" tIns="17942" rIns="35887" bIns="17942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0000"/>
                </a:solidFill>
                <a:cs typeface="Arial" pitchFamily="34" charset="0"/>
              </a:rPr>
              <a:t>CAPE</a:t>
            </a:r>
          </a:p>
        </p:txBody>
      </p:sp>
      <p:sp>
        <p:nvSpPr>
          <p:cNvPr id="249863" name="TextBox 17"/>
          <p:cNvSpPr txBox="1">
            <a:spLocks noChangeArrowheads="1"/>
          </p:cNvSpPr>
          <p:nvPr/>
        </p:nvSpPr>
        <p:spPr bwMode="auto">
          <a:xfrm>
            <a:off x="6311525" y="3650784"/>
            <a:ext cx="538560" cy="28803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5887" tIns="17942" rIns="35887" bIns="17942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0000"/>
                </a:solidFill>
                <a:cs typeface="Arial" pitchFamily="34" charset="0"/>
              </a:rPr>
              <a:t>MCS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44642" y="2791027"/>
            <a:ext cx="136800" cy="482451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776640" y="3398770"/>
            <a:ext cx="92160" cy="25202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848640" y="3712710"/>
            <a:ext cx="496800" cy="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097280" y="3600380"/>
            <a:ext cx="410400" cy="191541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097280" y="3872567"/>
            <a:ext cx="518400" cy="345636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869" name="TextBox 37"/>
          <p:cNvSpPr txBox="1">
            <a:spLocks noChangeArrowheads="1"/>
          </p:cNvSpPr>
          <p:nvPr/>
        </p:nvSpPr>
        <p:spPr bwMode="auto">
          <a:xfrm>
            <a:off x="0" y="6307876"/>
            <a:ext cx="9014400" cy="5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7F7F7F"/>
                </a:solidFill>
                <a:cs typeface="Arial" pitchFamily="34" charset="0"/>
              </a:rPr>
              <a:t>Z500 at 0UTC, CAPE at 6UTC (T+6), 12hr ‘NEXRAD’  Radar precipitation accumulated to 9 UTC.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7F7F7F"/>
                </a:solidFill>
                <a:cs typeface="Arial" pitchFamily="34" charset="0"/>
              </a:rPr>
              <a:t>‘MCS’  is Mesoscale Convective System</a:t>
            </a:r>
          </a:p>
        </p:txBody>
      </p:sp>
      <p:sp>
        <p:nvSpPr>
          <p:cNvPr id="249870" name="Text Box 23"/>
          <p:cNvSpPr txBox="1">
            <a:spLocks noChangeArrowheads="1"/>
          </p:cNvSpPr>
          <p:nvPr/>
        </p:nvSpPr>
        <p:spPr bwMode="auto">
          <a:xfrm>
            <a:off x="6791040" y="805045"/>
            <a:ext cx="1929600" cy="3427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CB01C"/>
                </a:solidFill>
              </a:rPr>
              <a:t>from Mark Rodwell</a:t>
            </a:r>
          </a:p>
        </p:txBody>
      </p:sp>
    </p:spTree>
    <p:extLst>
      <p:ext uri="{BB962C8B-B14F-4D97-AF65-F5344CB8AC3E}">
        <p14:creationId xmlns:p14="http://schemas.microsoft.com/office/powerpoint/2010/main" val="37763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0757"/>
            <a:ext cx="9144000" cy="5877257"/>
          </a:xfrm>
        </p:spPr>
      </p:pic>
      <p:sp>
        <p:nvSpPr>
          <p:cNvPr id="245763" name="Title 1"/>
          <p:cNvSpPr>
            <a:spLocks noGrp="1"/>
          </p:cNvSpPr>
          <p:nvPr>
            <p:ph type="title"/>
          </p:nvPr>
        </p:nvSpPr>
        <p:spPr>
          <a:xfrm>
            <a:off x="756264" y="918808"/>
            <a:ext cx="6192000" cy="1142040"/>
          </a:xfrm>
        </p:spPr>
        <p:txBody>
          <a:bodyPr/>
          <a:lstStyle/>
          <a:p>
            <a:r>
              <a:rPr lang="en-US" altLang="en-US" sz="3200" dirty="0">
                <a:latin typeface="Arial" pitchFamily="34" charset="0"/>
              </a:rPr>
              <a:t>Number of days per year with extreme </a:t>
            </a:r>
            <a:br>
              <a:rPr lang="en-US" altLang="en-US" sz="3200" dirty="0">
                <a:latin typeface="Arial" pitchFamily="34" charset="0"/>
              </a:rPr>
            </a:br>
            <a:r>
              <a:rPr lang="en-US" altLang="en-US" sz="3200" dirty="0">
                <a:latin typeface="Arial" pitchFamily="34" charset="0"/>
              </a:rPr>
              <a:t>England-Wales precipitation </a:t>
            </a:r>
            <a:r>
              <a:rPr lang="en-US" altLang="en-US" sz="3200" dirty="0" smtClean="0">
                <a:latin typeface="Arial" pitchFamily="34" charset="0"/>
              </a:rPr>
              <a:t>(EWP) total</a:t>
            </a:r>
            <a:endParaRPr lang="en-US" altLang="en-US" sz="3200" dirty="0">
              <a:latin typeface="Arial" pitchFamily="34" charset="0"/>
            </a:endParaRPr>
          </a:p>
        </p:txBody>
      </p:sp>
      <p:sp>
        <p:nvSpPr>
          <p:cNvPr id="245764" name="TextBox 1"/>
          <p:cNvSpPr txBox="1">
            <a:spLocks noChangeArrowheads="1"/>
          </p:cNvSpPr>
          <p:nvPr/>
        </p:nvSpPr>
        <p:spPr bwMode="auto">
          <a:xfrm>
            <a:off x="1188000" y="5805252"/>
            <a:ext cx="7560464" cy="7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91" tIns="45648" rIns="91291" bIns="45648">
            <a:spAutoFit/>
          </a:bodyPr>
          <a:lstStyle>
            <a:lvl1pPr defTabSz="1006475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200" dirty="0">
                <a:solidFill>
                  <a:srgbClr val="000000"/>
                </a:solidFill>
                <a:cs typeface="Arial" pitchFamily="34" charset="0"/>
              </a:rPr>
              <a:t>Extremes </a:t>
            </a:r>
            <a:r>
              <a:rPr lang="en-GB" altLang="en-US" sz="2200" dirty="0" smtClean="0">
                <a:solidFill>
                  <a:srgbClr val="000000"/>
                </a:solidFill>
                <a:cs typeface="Arial" pitchFamily="34" charset="0"/>
              </a:rPr>
              <a:t>here defined </a:t>
            </a:r>
            <a:r>
              <a:rPr lang="en-GB" altLang="en-US" sz="2200" dirty="0">
                <a:solidFill>
                  <a:srgbClr val="000000"/>
                </a:solidFill>
                <a:cs typeface="Arial" pitchFamily="34" charset="0"/>
              </a:rPr>
              <a:t>as wettest 2% of days on </a:t>
            </a:r>
            <a:r>
              <a:rPr lang="en-GB" altLang="en-US" sz="2200" dirty="0" smtClean="0">
                <a:solidFill>
                  <a:srgbClr val="000000"/>
                </a:solidFill>
                <a:cs typeface="Arial" pitchFamily="34" charset="0"/>
              </a:rPr>
              <a:t>record.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200" dirty="0" smtClean="0">
                <a:solidFill>
                  <a:srgbClr val="002060"/>
                </a:solidFill>
                <a:cs typeface="Arial" pitchFamily="34" charset="0"/>
              </a:rPr>
              <a:t>Derived from EWP index – based on rain gauge network.</a:t>
            </a:r>
            <a:endParaRPr lang="en-GB" altLang="en-US" sz="2200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36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2560" y="0"/>
            <a:ext cx="8461440" cy="720076"/>
          </a:xfrm>
        </p:spPr>
        <p:txBody>
          <a:bodyPr/>
          <a:lstStyle/>
          <a:p>
            <a:r>
              <a:rPr lang="en-GB" altLang="en-US" sz="2800">
                <a:ea typeface="ＭＳ Ｐゴシック" pitchFamily="34" charset="-128"/>
              </a:rPr>
              <a:t>Ensemble of data assimilations, EDA</a:t>
            </a:r>
          </a:p>
        </p:txBody>
      </p:sp>
      <p:pic>
        <p:nvPicPr>
          <p:cNvPr id="2508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t="19057" r="35762" b="40192"/>
          <a:stretch>
            <a:fillRect/>
          </a:stretch>
        </p:blipFill>
        <p:spPr bwMode="auto">
          <a:xfrm>
            <a:off x="341281" y="1558257"/>
            <a:ext cx="8514720" cy="399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4" name="TextBox 4"/>
          <p:cNvSpPr txBox="1">
            <a:spLocks noChangeArrowheads="1"/>
          </p:cNvSpPr>
          <p:nvPr/>
        </p:nvSpPr>
        <p:spPr bwMode="auto">
          <a:xfrm>
            <a:off x="1206720" y="1179498"/>
            <a:ext cx="2530080" cy="37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cs typeface="Arial" pitchFamily="34" charset="0"/>
              </a:rPr>
              <a:t>First-guesses T+12hr</a:t>
            </a:r>
          </a:p>
        </p:txBody>
      </p:sp>
      <p:sp>
        <p:nvSpPr>
          <p:cNvPr id="250885" name="TextBox 5"/>
          <p:cNvSpPr txBox="1">
            <a:spLocks noChangeArrowheads="1"/>
          </p:cNvSpPr>
          <p:nvPr/>
        </p:nvSpPr>
        <p:spPr bwMode="auto">
          <a:xfrm>
            <a:off x="6199205" y="1139174"/>
            <a:ext cx="1206720" cy="37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cs typeface="Arial" pitchFamily="34" charset="0"/>
              </a:rPr>
              <a:t>Analyses</a:t>
            </a:r>
          </a:p>
        </p:txBody>
      </p:sp>
      <p:grpSp>
        <p:nvGrpSpPr>
          <p:cNvPr id="250886" name="Group 6"/>
          <p:cNvGrpSpPr>
            <a:grpSpLocks/>
          </p:cNvGrpSpPr>
          <p:nvPr/>
        </p:nvGrpSpPr>
        <p:grpSpPr bwMode="auto">
          <a:xfrm>
            <a:off x="2292480" y="2942234"/>
            <a:ext cx="2306880" cy="1926922"/>
            <a:chOff x="2292440" y="2407476"/>
            <a:chExt cx="2307278" cy="1926866"/>
          </a:xfrm>
        </p:grpSpPr>
        <p:sp>
          <p:nvSpPr>
            <p:cNvPr id="250894" name="TextBox 7"/>
            <p:cNvSpPr txBox="1">
              <a:spLocks noChangeArrowheads="1"/>
            </p:cNvSpPr>
            <p:nvPr/>
          </p:nvSpPr>
          <p:spPr bwMode="auto">
            <a:xfrm>
              <a:off x="2292440" y="3748081"/>
              <a:ext cx="2307278" cy="586261"/>
            </a:xfrm>
            <a:prstGeom prst="rect">
              <a:avLst/>
            </a:prstGeom>
            <a:solidFill>
              <a:srgbClr val="FFFFFF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004888" eaLnBrk="0" hangingPunct="0">
                <a:spcBef>
                  <a:spcPct val="20000"/>
                </a:spcBef>
                <a:buChar char="•"/>
                <a:defRPr sz="35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1004888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257300" indent="-250825" defTabSz="1004888" eaLnBrk="0" hangingPunct="0">
                <a:spcBef>
                  <a:spcPct val="20000"/>
                </a:spcBef>
                <a:buChar char="•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760538" indent="-250825" defTabSz="1004888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263775" indent="-250825" defTabSz="1004888" eaLnBrk="0" hangingPunct="0">
                <a:spcBef>
                  <a:spcPct val="20000"/>
                </a:spcBef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7209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31781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6353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40925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b="1">
                  <a:solidFill>
                    <a:srgbClr val="000000"/>
                  </a:solidFill>
                  <a:cs typeface="Arial" pitchFamily="34" charset="0"/>
                </a:rPr>
                <a:t>MCS magnifies spread in first-guess</a:t>
              </a:r>
            </a:p>
          </p:txBody>
        </p:sp>
        <p:cxnSp>
          <p:nvCxnSpPr>
            <p:cNvPr id="9" name="Straight Arrow Connector 8"/>
            <p:cNvCxnSpPr>
              <a:stCxn id="250894" idx="0"/>
            </p:cNvCxnSpPr>
            <p:nvPr/>
          </p:nvCxnSpPr>
          <p:spPr>
            <a:xfrm flipH="1" flipV="1">
              <a:off x="2821012" y="2407476"/>
              <a:ext cx="625068" cy="1340741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887" name="Group 9"/>
          <p:cNvGrpSpPr>
            <a:grpSpLocks/>
          </p:cNvGrpSpPr>
          <p:nvPr/>
        </p:nvGrpSpPr>
        <p:grpSpPr bwMode="auto">
          <a:xfrm>
            <a:off x="7057445" y="2927829"/>
            <a:ext cx="1730880" cy="1913960"/>
            <a:chOff x="7058712" y="2407476"/>
            <a:chExt cx="1729686" cy="1914299"/>
          </a:xfrm>
        </p:grpSpPr>
        <p:sp>
          <p:nvSpPr>
            <p:cNvPr id="250892" name="TextBox 10"/>
            <p:cNvSpPr txBox="1">
              <a:spLocks noChangeArrowheads="1"/>
            </p:cNvSpPr>
            <p:nvPr/>
          </p:nvSpPr>
          <p:spPr bwMode="auto">
            <a:xfrm>
              <a:off x="7058712" y="3737000"/>
              <a:ext cx="1729686" cy="584775"/>
            </a:xfrm>
            <a:prstGeom prst="rect">
              <a:avLst/>
            </a:prstGeom>
            <a:solidFill>
              <a:srgbClr val="FFFFFF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004888" eaLnBrk="0" hangingPunct="0">
                <a:spcBef>
                  <a:spcPct val="20000"/>
                </a:spcBef>
                <a:buChar char="•"/>
                <a:defRPr sz="35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1004888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257300" indent="-250825" defTabSz="1004888" eaLnBrk="0" hangingPunct="0">
                <a:spcBef>
                  <a:spcPct val="20000"/>
                </a:spcBef>
                <a:buChar char="•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760538" indent="-250825" defTabSz="1004888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263775" indent="-250825" defTabSz="1004888" eaLnBrk="0" hangingPunct="0">
                <a:spcBef>
                  <a:spcPct val="20000"/>
                </a:spcBef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7209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31781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6353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4092575" indent="-250825" defTabSz="10048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b="1">
                  <a:solidFill>
                    <a:srgbClr val="000000"/>
                  </a:solidFill>
                  <a:cs typeface="Arial" pitchFamily="34" charset="0"/>
                </a:rPr>
                <a:t>New data reduces spread</a:t>
              </a:r>
            </a:p>
          </p:txBody>
        </p:sp>
        <p:cxnSp>
          <p:nvCxnSpPr>
            <p:cNvPr id="12" name="Straight Arrow Connector 11"/>
            <p:cNvCxnSpPr>
              <a:stCxn id="250892" idx="0"/>
            </p:cNvCxnSpPr>
            <p:nvPr/>
          </p:nvCxnSpPr>
          <p:spPr>
            <a:xfrm flipH="1" flipV="1">
              <a:off x="7058712" y="2407476"/>
              <a:ext cx="864843" cy="132949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0888" name="TextBox 12"/>
          <p:cNvSpPr txBox="1">
            <a:spLocks noChangeArrowheads="1"/>
          </p:cNvSpPr>
          <p:nvPr/>
        </p:nvSpPr>
        <p:spPr bwMode="auto">
          <a:xfrm>
            <a:off x="2897280" y="856904"/>
            <a:ext cx="3355200" cy="37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cs typeface="Arial" pitchFamily="34" charset="0"/>
              </a:rPr>
              <a:t>10 April T200 mean &amp; spread</a:t>
            </a:r>
          </a:p>
        </p:txBody>
      </p:sp>
      <p:sp>
        <p:nvSpPr>
          <p:cNvPr id="250889" name="TextBox 18"/>
          <p:cNvSpPr txBox="1">
            <a:spLocks noChangeArrowheads="1"/>
          </p:cNvSpPr>
          <p:nvPr/>
        </p:nvSpPr>
        <p:spPr bwMode="auto">
          <a:xfrm>
            <a:off x="260641" y="5691489"/>
            <a:ext cx="8491680" cy="73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7F7F7F"/>
                </a:solidFill>
                <a:cs typeface="Arial" pitchFamily="34" charset="0"/>
              </a:rPr>
              <a:t>Key question: Is the final analysis spread too large or too small to correctly reflect the predictability of the subsequent flow? Data: Temperature at 200 hPa from 10-member EDA, valid at 6UTC.</a:t>
            </a:r>
          </a:p>
        </p:txBody>
      </p:sp>
      <p:sp>
        <p:nvSpPr>
          <p:cNvPr id="250890" name="TextBox 1"/>
          <p:cNvSpPr txBox="1">
            <a:spLocks noChangeArrowheads="1"/>
          </p:cNvSpPr>
          <p:nvPr/>
        </p:nvSpPr>
        <p:spPr bwMode="auto">
          <a:xfrm>
            <a:off x="7056002" y="5281036"/>
            <a:ext cx="1893600" cy="30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i="1">
                <a:solidFill>
                  <a:srgbClr val="000000"/>
                </a:solidFill>
              </a:rPr>
              <a:t>Rodwell et al. (2013)</a:t>
            </a:r>
          </a:p>
        </p:txBody>
      </p:sp>
      <p:sp>
        <p:nvSpPr>
          <p:cNvPr id="250891" name="Text Box 23"/>
          <p:cNvSpPr txBox="1">
            <a:spLocks noChangeArrowheads="1"/>
          </p:cNvSpPr>
          <p:nvPr/>
        </p:nvSpPr>
        <p:spPr bwMode="auto">
          <a:xfrm>
            <a:off x="6791040" y="685525"/>
            <a:ext cx="1929600" cy="3441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>
            <a:spAutoFit/>
          </a:bodyPr>
          <a:lstStyle>
            <a:lvl1pPr defTabSz="1004888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57300" indent="-250825" defTabSz="1004888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60538" indent="-250825" defTabSz="1004888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63775" indent="-250825" defTabSz="1004888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09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781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353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2575" indent="-250825" defTabSz="1004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CB01C"/>
                </a:solidFill>
              </a:rPr>
              <a:t>from Mark Rodwell</a:t>
            </a:r>
          </a:p>
        </p:txBody>
      </p:sp>
    </p:spTree>
    <p:extLst>
      <p:ext uri="{BB962C8B-B14F-4D97-AF65-F5344CB8AC3E}">
        <p14:creationId xmlns:p14="http://schemas.microsoft.com/office/powerpoint/2010/main" val="29360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2" y="1123200"/>
                <a:ext cx="4037013" cy="5483842"/>
              </a:xfrm>
            </p:spPr>
            <p:txBody>
              <a:bodyPr/>
              <a:lstStyle/>
              <a:p>
                <a:pPr marL="0" indent="0"/>
                <a:r>
                  <a:rPr lang="en-GB" sz="2400" dirty="0" smtClean="0"/>
                  <a:t>Solution for double PV step: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/>
                    </m:sSub>
                  </m:oMath>
                </a14:m>
                <a:r>
                  <a:rPr lang="en-GB" sz="2400" dirty="0" smtClean="0"/>
                  <a:t> </a:t>
                </a:r>
                <a:r>
                  <a:rPr lang="en-GB" sz="2400" b="1" dirty="0" smtClean="0">
                    <a:solidFill>
                      <a:srgbClr val="00B050"/>
                    </a:solidFill>
                  </a:rPr>
                  <a:t>decreases</a:t>
                </a:r>
                <a:r>
                  <a:rPr lang="en-GB" sz="2400" dirty="0" smtClean="0"/>
                  <a:t> as the front is smoothed</a:t>
                </a:r>
                <a:endParaRPr lang="en-GB" sz="2400" b="1" dirty="0">
                  <a:solidFill>
                    <a:srgbClr val="00B050"/>
                  </a:solidFill>
                </a:endParaRPr>
              </a:p>
              <a:p>
                <a:pPr marL="0" indent="0"/>
                <a:r>
                  <a:rPr lang="en-GB" sz="2400" dirty="0" smtClean="0"/>
                  <a:t>However, the effect is weak for meander mode: </a:t>
                </a:r>
              </a:p>
              <a:p>
                <a:pPr marL="0" indent="0"/>
                <a:r>
                  <a:rPr lang="en-GB" sz="2400" dirty="0" smtClean="0"/>
                  <a:t>there is a </a:t>
                </a:r>
                <a:r>
                  <a:rPr lang="en-GB" sz="2400" b="1" dirty="0" smtClean="0">
                    <a:solidFill>
                      <a:srgbClr val="00B050"/>
                    </a:solidFill>
                  </a:rPr>
                  <a:t>leading-order cancellation </a:t>
                </a:r>
                <a:r>
                  <a:rPr lang="en-GB" sz="2400" dirty="0" smtClean="0"/>
                  <a:t>between reduction in advection and in counter-propagation:</a:t>
                </a:r>
              </a:p>
              <a:p>
                <a:pPr marL="457200" lvl="1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2" y="1123200"/>
                <a:ext cx="4037013" cy="5483842"/>
              </a:xfrm>
              <a:blipFill rotWithShape="1">
                <a:blip r:embed="rId2"/>
                <a:stretch>
                  <a:fillRect l="-4532" t="-1667" r="-2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RW </a:t>
            </a:r>
            <a:r>
              <a:rPr lang="en-GB" dirty="0"/>
              <a:t>propagation – double PV </a:t>
            </a:r>
            <a:r>
              <a:rPr lang="en-GB" dirty="0" smtClean="0"/>
              <a:t>step</a:t>
            </a:r>
            <a:endParaRPr lang="en-GB" dirty="0"/>
          </a:p>
        </p:txBody>
      </p:sp>
      <p:pic>
        <p:nvPicPr>
          <p:cNvPr id="34" name="Content Placeholder 49" descr="twostep_disp1.png"/>
          <p:cNvPicPr>
            <a:picLocks noChangeAspect="1"/>
          </p:cNvPicPr>
          <p:nvPr/>
        </p:nvPicPr>
        <p:blipFill rotWithShape="1">
          <a:blip r:embed="rId3" cstate="print"/>
          <a:srcRect l="9653" t="-2" r="-1" b="12728"/>
          <a:stretch/>
        </p:blipFill>
        <p:spPr bwMode="auto">
          <a:xfrm>
            <a:off x="4896036" y="2925384"/>
            <a:ext cx="2683288" cy="3455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35" name="Group 34"/>
          <p:cNvGrpSpPr/>
          <p:nvPr/>
        </p:nvGrpSpPr>
        <p:grpSpPr>
          <a:xfrm>
            <a:off x="5004048" y="912778"/>
            <a:ext cx="3780420" cy="2228190"/>
            <a:chOff x="1956587" y="1280928"/>
            <a:chExt cx="5040560" cy="2228190"/>
          </a:xfrm>
        </p:grpSpPr>
        <p:pic>
          <p:nvPicPr>
            <p:cNvPr id="36" name="Picture 35" descr="basic_states_u_1.png"/>
            <p:cNvPicPr>
              <a:picLocks noChangeAspect="1"/>
            </p:cNvPicPr>
            <p:nvPr/>
          </p:nvPicPr>
          <p:blipFill rotWithShape="1">
            <a:blip r:embed="rId4" cstate="print"/>
            <a:srcRect l="9990" t="12350" b="12501"/>
            <a:stretch/>
          </p:blipFill>
          <p:spPr>
            <a:xfrm>
              <a:off x="4404859" y="1344825"/>
              <a:ext cx="2592288" cy="2164293"/>
            </a:xfrm>
            <a:prstGeom prst="rect">
              <a:avLst/>
            </a:prstGeom>
          </p:spPr>
        </p:pic>
        <p:pic>
          <p:nvPicPr>
            <p:cNvPr id="37" name="Content Placeholder 33" descr="basic_states_q_1.png"/>
            <p:cNvPicPr>
              <a:picLocks noChangeAspect="1"/>
            </p:cNvPicPr>
            <p:nvPr/>
          </p:nvPicPr>
          <p:blipFill rotWithShape="1">
            <a:blip r:embed="rId5" cstate="print"/>
            <a:srcRect l="12502" t="10130" b="15001"/>
            <a:stretch/>
          </p:blipFill>
          <p:spPr bwMode="auto">
            <a:xfrm>
              <a:off x="1956587" y="1280928"/>
              <a:ext cx="2519960" cy="21561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2100603" y="1502966"/>
              <a:ext cx="122413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1800" b="1" dirty="0" smtClean="0">
                  <a:solidFill>
                    <a:srgbClr val="000000"/>
                  </a:solidFill>
                </a:rPr>
                <a:t>PV</a:t>
              </a:r>
              <a:endParaRPr lang="en-GB" sz="1800" b="1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39076" y="1502966"/>
              <a:ext cx="341847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1800" b="1" dirty="0" smtClean="0">
                  <a:solidFill>
                    <a:srgbClr val="000000"/>
                  </a:solidFill>
                </a:rPr>
                <a:t>U</a:t>
              </a:r>
              <a:endParaRPr lang="en-GB" sz="1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75"/>
          <p:cNvGrpSpPr>
            <a:grpSpLocks/>
          </p:cNvGrpSpPr>
          <p:nvPr/>
        </p:nvGrpSpPr>
        <p:grpSpPr bwMode="auto">
          <a:xfrm>
            <a:off x="7121058" y="3583088"/>
            <a:ext cx="2203470" cy="2622154"/>
            <a:chOff x="5261680" y="3440594"/>
            <a:chExt cx="2937817" cy="2621424"/>
          </a:xfrm>
        </p:grpSpPr>
        <p:sp>
          <p:nvSpPr>
            <p:cNvPr id="41" name="TextBox 76"/>
            <p:cNvSpPr txBox="1">
              <a:spLocks noChangeArrowheads="1"/>
            </p:cNvSpPr>
            <p:nvPr/>
          </p:nvSpPr>
          <p:spPr bwMode="auto">
            <a:xfrm>
              <a:off x="5319317" y="3440594"/>
              <a:ext cx="1391767" cy="34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1800" b="1" dirty="0">
                  <a:solidFill>
                    <a:srgbClr val="FFC000"/>
                  </a:solidFill>
                </a:rPr>
                <a:t>Jet max</a:t>
              </a:r>
            </a:p>
          </p:txBody>
        </p:sp>
        <p:sp>
          <p:nvSpPr>
            <p:cNvPr id="42" name="TextBox 77"/>
            <p:cNvSpPr txBox="1">
              <a:spLocks noChangeArrowheads="1"/>
            </p:cNvSpPr>
            <p:nvPr/>
          </p:nvSpPr>
          <p:spPr bwMode="auto">
            <a:xfrm>
              <a:off x="5261680" y="5240293"/>
              <a:ext cx="2937817" cy="34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1800" b="1" dirty="0">
                  <a:solidFill>
                    <a:srgbClr val="FF0000"/>
                  </a:solidFill>
                </a:rPr>
                <a:t>M</a:t>
              </a:r>
              <a:r>
                <a:rPr lang="en-GB" sz="1800" b="1" dirty="0" smtClean="0">
                  <a:solidFill>
                    <a:srgbClr val="FF0000"/>
                  </a:solidFill>
                </a:rPr>
                <a:t>eander </a:t>
              </a:r>
              <a:r>
                <a:rPr lang="en-GB" sz="1800" b="1" dirty="0">
                  <a:solidFill>
                    <a:srgbClr val="FF0000"/>
                  </a:solidFill>
                </a:rPr>
                <a:t>mode</a:t>
              </a:r>
            </a:p>
          </p:txBody>
        </p:sp>
        <p:sp>
          <p:nvSpPr>
            <p:cNvPr id="43" name="TextBox 78"/>
            <p:cNvSpPr txBox="1">
              <a:spLocks noChangeArrowheads="1"/>
            </p:cNvSpPr>
            <p:nvPr/>
          </p:nvSpPr>
          <p:spPr bwMode="auto">
            <a:xfrm>
              <a:off x="5309680" y="3902911"/>
              <a:ext cx="2649125" cy="607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1800" b="1" dirty="0" smtClean="0">
                  <a:solidFill>
                    <a:srgbClr val="0070C0"/>
                  </a:solidFill>
                </a:rPr>
                <a:t>Jet streak </a:t>
              </a:r>
              <a:r>
                <a:rPr lang="en-GB" sz="1800" b="1" dirty="0">
                  <a:solidFill>
                    <a:srgbClr val="0070C0"/>
                  </a:solidFill>
                </a:rPr>
                <a:t>or “</a:t>
              </a:r>
              <a:r>
                <a:rPr lang="en-GB" sz="1800" b="1" dirty="0" smtClean="0">
                  <a:solidFill>
                    <a:srgbClr val="0070C0"/>
                  </a:solidFill>
                </a:rPr>
                <a:t>Internal mode”</a:t>
              </a:r>
              <a:endParaRPr lang="en-GB" sz="18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44" name="Group 61"/>
            <p:cNvGrpSpPr>
              <a:grpSpLocks/>
            </p:cNvGrpSpPr>
            <p:nvPr/>
          </p:nvGrpSpPr>
          <p:grpSpPr bwMode="auto">
            <a:xfrm>
              <a:off x="5867462" y="5590166"/>
              <a:ext cx="1149294" cy="471852"/>
              <a:chOff x="5507422" y="2999275"/>
              <a:chExt cx="1149294" cy="471852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5507422" y="2999275"/>
                <a:ext cx="1149294" cy="266626"/>
              </a:xfrm>
              <a:custGeom>
                <a:avLst/>
                <a:gdLst>
                  <a:gd name="connsiteX0" fmla="*/ 0 w 1149350"/>
                  <a:gd name="connsiteY0" fmla="*/ 133350 h 262996"/>
                  <a:gd name="connsiteX1" fmla="*/ 269875 w 1149350"/>
                  <a:gd name="connsiteY1" fmla="*/ 3175 h 262996"/>
                  <a:gd name="connsiteX2" fmla="*/ 520700 w 1149350"/>
                  <a:gd name="connsiteY2" fmla="*/ 114300 h 262996"/>
                  <a:gd name="connsiteX3" fmla="*/ 828675 w 1149350"/>
                  <a:gd name="connsiteY3" fmla="*/ 257175 h 262996"/>
                  <a:gd name="connsiteX4" fmla="*/ 1149350 w 1149350"/>
                  <a:gd name="connsiteY4" fmla="*/ 79375 h 262996"/>
                  <a:gd name="connsiteX0" fmla="*/ 0 w 1149350"/>
                  <a:gd name="connsiteY0" fmla="*/ 131953 h 266551"/>
                  <a:gd name="connsiteX1" fmla="*/ 269875 w 1149350"/>
                  <a:gd name="connsiteY1" fmla="*/ 1778 h 266551"/>
                  <a:gd name="connsiteX2" fmla="*/ 576064 w 1149350"/>
                  <a:gd name="connsiteY2" fmla="*/ 142619 h 266551"/>
                  <a:gd name="connsiteX3" fmla="*/ 828675 w 1149350"/>
                  <a:gd name="connsiteY3" fmla="*/ 255778 h 266551"/>
                  <a:gd name="connsiteX4" fmla="*/ 1149350 w 1149350"/>
                  <a:gd name="connsiteY4" fmla="*/ 77978 h 26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9350" h="266551">
                    <a:moveTo>
                      <a:pt x="0" y="131953"/>
                    </a:moveTo>
                    <a:cubicBezTo>
                      <a:pt x="91546" y="68453"/>
                      <a:pt x="173864" y="0"/>
                      <a:pt x="269875" y="1778"/>
                    </a:cubicBezTo>
                    <a:cubicBezTo>
                      <a:pt x="365886" y="3556"/>
                      <a:pt x="576064" y="142619"/>
                      <a:pt x="576064" y="142619"/>
                    </a:cubicBezTo>
                    <a:cubicBezTo>
                      <a:pt x="669197" y="184952"/>
                      <a:pt x="733127" y="266551"/>
                      <a:pt x="828675" y="255778"/>
                    </a:cubicBezTo>
                    <a:cubicBezTo>
                      <a:pt x="924223" y="245005"/>
                      <a:pt x="1041400" y="163967"/>
                      <a:pt x="1149350" y="77978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GB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5507422" y="3204501"/>
                <a:ext cx="1149294" cy="266626"/>
              </a:xfrm>
              <a:custGeom>
                <a:avLst/>
                <a:gdLst>
                  <a:gd name="connsiteX0" fmla="*/ 0 w 1149350"/>
                  <a:gd name="connsiteY0" fmla="*/ 133350 h 262996"/>
                  <a:gd name="connsiteX1" fmla="*/ 269875 w 1149350"/>
                  <a:gd name="connsiteY1" fmla="*/ 3175 h 262996"/>
                  <a:gd name="connsiteX2" fmla="*/ 520700 w 1149350"/>
                  <a:gd name="connsiteY2" fmla="*/ 114300 h 262996"/>
                  <a:gd name="connsiteX3" fmla="*/ 828675 w 1149350"/>
                  <a:gd name="connsiteY3" fmla="*/ 257175 h 262996"/>
                  <a:gd name="connsiteX4" fmla="*/ 1149350 w 1149350"/>
                  <a:gd name="connsiteY4" fmla="*/ 79375 h 262996"/>
                  <a:gd name="connsiteX0" fmla="*/ 0 w 1149350"/>
                  <a:gd name="connsiteY0" fmla="*/ 131953 h 266551"/>
                  <a:gd name="connsiteX1" fmla="*/ 269875 w 1149350"/>
                  <a:gd name="connsiteY1" fmla="*/ 1778 h 266551"/>
                  <a:gd name="connsiteX2" fmla="*/ 576064 w 1149350"/>
                  <a:gd name="connsiteY2" fmla="*/ 142619 h 266551"/>
                  <a:gd name="connsiteX3" fmla="*/ 828675 w 1149350"/>
                  <a:gd name="connsiteY3" fmla="*/ 255778 h 266551"/>
                  <a:gd name="connsiteX4" fmla="*/ 1149350 w 1149350"/>
                  <a:gd name="connsiteY4" fmla="*/ 77978 h 26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9350" h="266551">
                    <a:moveTo>
                      <a:pt x="0" y="131953"/>
                    </a:moveTo>
                    <a:cubicBezTo>
                      <a:pt x="91546" y="68453"/>
                      <a:pt x="173864" y="0"/>
                      <a:pt x="269875" y="1778"/>
                    </a:cubicBezTo>
                    <a:cubicBezTo>
                      <a:pt x="365886" y="3556"/>
                      <a:pt x="576064" y="142619"/>
                      <a:pt x="576064" y="142619"/>
                    </a:cubicBezTo>
                    <a:cubicBezTo>
                      <a:pt x="669197" y="184952"/>
                      <a:pt x="733127" y="266551"/>
                      <a:pt x="828675" y="255778"/>
                    </a:cubicBezTo>
                    <a:cubicBezTo>
                      <a:pt x="924223" y="245005"/>
                      <a:pt x="1041400" y="163967"/>
                      <a:pt x="1149350" y="77978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GB" sz="18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5" name="Group 62"/>
            <p:cNvGrpSpPr>
              <a:grpSpLocks/>
            </p:cNvGrpSpPr>
            <p:nvPr/>
          </p:nvGrpSpPr>
          <p:grpSpPr bwMode="auto">
            <a:xfrm>
              <a:off x="5867462" y="4510787"/>
              <a:ext cx="1149294" cy="645934"/>
              <a:chOff x="7022368" y="3214643"/>
              <a:chExt cx="1149294" cy="645934"/>
            </a:xfrm>
          </p:grpSpPr>
          <p:sp>
            <p:nvSpPr>
              <p:cNvPr id="46" name="Freeform 45"/>
              <p:cNvSpPr/>
              <p:nvPr/>
            </p:nvSpPr>
            <p:spPr>
              <a:xfrm flipV="1">
                <a:off x="7022368" y="3214643"/>
                <a:ext cx="1149294" cy="266626"/>
              </a:xfrm>
              <a:custGeom>
                <a:avLst/>
                <a:gdLst>
                  <a:gd name="connsiteX0" fmla="*/ 0 w 1149350"/>
                  <a:gd name="connsiteY0" fmla="*/ 133350 h 262996"/>
                  <a:gd name="connsiteX1" fmla="*/ 269875 w 1149350"/>
                  <a:gd name="connsiteY1" fmla="*/ 3175 h 262996"/>
                  <a:gd name="connsiteX2" fmla="*/ 520700 w 1149350"/>
                  <a:gd name="connsiteY2" fmla="*/ 114300 h 262996"/>
                  <a:gd name="connsiteX3" fmla="*/ 828675 w 1149350"/>
                  <a:gd name="connsiteY3" fmla="*/ 257175 h 262996"/>
                  <a:gd name="connsiteX4" fmla="*/ 1149350 w 1149350"/>
                  <a:gd name="connsiteY4" fmla="*/ 79375 h 262996"/>
                  <a:gd name="connsiteX0" fmla="*/ 0 w 1149350"/>
                  <a:gd name="connsiteY0" fmla="*/ 131953 h 266551"/>
                  <a:gd name="connsiteX1" fmla="*/ 269875 w 1149350"/>
                  <a:gd name="connsiteY1" fmla="*/ 1778 h 266551"/>
                  <a:gd name="connsiteX2" fmla="*/ 576064 w 1149350"/>
                  <a:gd name="connsiteY2" fmla="*/ 142619 h 266551"/>
                  <a:gd name="connsiteX3" fmla="*/ 828675 w 1149350"/>
                  <a:gd name="connsiteY3" fmla="*/ 255778 h 266551"/>
                  <a:gd name="connsiteX4" fmla="*/ 1149350 w 1149350"/>
                  <a:gd name="connsiteY4" fmla="*/ 77978 h 26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9350" h="266551">
                    <a:moveTo>
                      <a:pt x="0" y="131953"/>
                    </a:moveTo>
                    <a:cubicBezTo>
                      <a:pt x="91546" y="68453"/>
                      <a:pt x="173864" y="0"/>
                      <a:pt x="269875" y="1778"/>
                    </a:cubicBezTo>
                    <a:cubicBezTo>
                      <a:pt x="365886" y="3556"/>
                      <a:pt x="576064" y="142619"/>
                      <a:pt x="576064" y="142619"/>
                    </a:cubicBezTo>
                    <a:cubicBezTo>
                      <a:pt x="669197" y="184952"/>
                      <a:pt x="733127" y="266551"/>
                      <a:pt x="828675" y="255778"/>
                    </a:cubicBezTo>
                    <a:cubicBezTo>
                      <a:pt x="924223" y="245005"/>
                      <a:pt x="1041400" y="163967"/>
                      <a:pt x="1149350" y="77978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7022368" y="3593951"/>
                <a:ext cx="1149294" cy="266626"/>
              </a:xfrm>
              <a:custGeom>
                <a:avLst/>
                <a:gdLst>
                  <a:gd name="connsiteX0" fmla="*/ 0 w 1149350"/>
                  <a:gd name="connsiteY0" fmla="*/ 133350 h 262996"/>
                  <a:gd name="connsiteX1" fmla="*/ 269875 w 1149350"/>
                  <a:gd name="connsiteY1" fmla="*/ 3175 h 262996"/>
                  <a:gd name="connsiteX2" fmla="*/ 520700 w 1149350"/>
                  <a:gd name="connsiteY2" fmla="*/ 114300 h 262996"/>
                  <a:gd name="connsiteX3" fmla="*/ 828675 w 1149350"/>
                  <a:gd name="connsiteY3" fmla="*/ 257175 h 262996"/>
                  <a:gd name="connsiteX4" fmla="*/ 1149350 w 1149350"/>
                  <a:gd name="connsiteY4" fmla="*/ 79375 h 262996"/>
                  <a:gd name="connsiteX0" fmla="*/ 0 w 1149350"/>
                  <a:gd name="connsiteY0" fmla="*/ 131953 h 266551"/>
                  <a:gd name="connsiteX1" fmla="*/ 269875 w 1149350"/>
                  <a:gd name="connsiteY1" fmla="*/ 1778 h 266551"/>
                  <a:gd name="connsiteX2" fmla="*/ 576064 w 1149350"/>
                  <a:gd name="connsiteY2" fmla="*/ 142619 h 266551"/>
                  <a:gd name="connsiteX3" fmla="*/ 828675 w 1149350"/>
                  <a:gd name="connsiteY3" fmla="*/ 255778 h 266551"/>
                  <a:gd name="connsiteX4" fmla="*/ 1149350 w 1149350"/>
                  <a:gd name="connsiteY4" fmla="*/ 77978 h 26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9350" h="266551">
                    <a:moveTo>
                      <a:pt x="0" y="131953"/>
                    </a:moveTo>
                    <a:cubicBezTo>
                      <a:pt x="91546" y="68453"/>
                      <a:pt x="173864" y="0"/>
                      <a:pt x="269875" y="1778"/>
                    </a:cubicBezTo>
                    <a:cubicBezTo>
                      <a:pt x="365886" y="3556"/>
                      <a:pt x="576064" y="142619"/>
                      <a:pt x="576064" y="142619"/>
                    </a:cubicBezTo>
                    <a:cubicBezTo>
                      <a:pt x="669197" y="184952"/>
                      <a:pt x="733127" y="266551"/>
                      <a:pt x="828675" y="255778"/>
                    </a:cubicBezTo>
                    <a:cubicBezTo>
                      <a:pt x="924223" y="245005"/>
                      <a:pt x="1041400" y="163967"/>
                      <a:pt x="1149350" y="77978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51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9472" y="3642658"/>
            <a:ext cx="600075" cy="31115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370332" y="5642712"/>
                <a:ext cx="916276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441" y="5642709"/>
                <a:ext cx="937501" cy="378565"/>
              </a:xfrm>
              <a:prstGeom prst="rect">
                <a:avLst/>
              </a:prstGeom>
              <a:blipFill rotWithShape="0">
                <a:blip r:embed="rId7"/>
                <a:stretch>
                  <a:fillRect b="-177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030162" y="4978370"/>
                <a:ext cx="810478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216" y="4978367"/>
                <a:ext cx="810478" cy="378565"/>
              </a:xfrm>
              <a:prstGeom prst="rect">
                <a:avLst/>
              </a:prstGeom>
              <a:blipFill rotWithShape="0">
                <a:blip r:embed="rId8"/>
                <a:stretch>
                  <a:fillRect b="-177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 rot="16200000">
            <a:off x="4268879" y="1722522"/>
            <a:ext cx="117852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latitude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6144865" y="1722522"/>
            <a:ext cx="117852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latitude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4030985" y="4536782"/>
            <a:ext cx="122982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Speeds</a:t>
            </a:r>
            <a:endParaRPr lang="en-GB" sz="24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800036" y="6381328"/>
                <a:ext cx="2836418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dirty="0" smtClean="0">
                    <a:solidFill>
                      <a:srgbClr val="000000"/>
                    </a:solidFill>
                  </a:rPr>
                  <a:t>Smoothing width,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036" y="6381328"/>
                <a:ext cx="2836418" cy="378565"/>
              </a:xfrm>
              <a:prstGeom prst="rect">
                <a:avLst/>
              </a:prstGeom>
              <a:blipFill rotWithShape="1">
                <a:blip r:embed="rId9"/>
                <a:stretch>
                  <a:fillRect l="-2146" t="-12903" b="-29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 bwMode="auto">
          <a:xfrm>
            <a:off x="6138174" y="1916832"/>
            <a:ext cx="0" cy="28803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079466" y="2062082"/>
                <a:ext cx="43973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955" y="2062082"/>
                <a:ext cx="439736" cy="34996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61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64915"/>
            <a:ext cx="9144000" cy="5877257"/>
          </a:xfrm>
        </p:spPr>
      </p:pic>
      <p:sp>
        <p:nvSpPr>
          <p:cNvPr id="246787" name="Title 1"/>
          <p:cNvSpPr>
            <a:spLocks noGrp="1"/>
          </p:cNvSpPr>
          <p:nvPr>
            <p:ph type="title"/>
          </p:nvPr>
        </p:nvSpPr>
        <p:spPr>
          <a:xfrm>
            <a:off x="826560" y="917377"/>
            <a:ext cx="6193440" cy="1143480"/>
          </a:xfrm>
        </p:spPr>
        <p:txBody>
          <a:bodyPr/>
          <a:lstStyle/>
          <a:p>
            <a:r>
              <a:rPr lang="en-US" altLang="en-US" sz="3200" dirty="0">
                <a:latin typeface="Arial" pitchFamily="34" charset="0"/>
              </a:rPr>
              <a:t>Number of extreme 5-day rainfall </a:t>
            </a:r>
            <a:br>
              <a:rPr lang="en-US" altLang="en-US" sz="3200" dirty="0">
                <a:latin typeface="Arial" pitchFamily="34" charset="0"/>
              </a:rPr>
            </a:br>
            <a:r>
              <a:rPr lang="en-US" altLang="en-US" sz="3200" dirty="0">
                <a:latin typeface="Arial" pitchFamily="34" charset="0"/>
              </a:rPr>
              <a:t>accumulation events per year</a:t>
            </a:r>
          </a:p>
        </p:txBody>
      </p:sp>
      <p:sp>
        <p:nvSpPr>
          <p:cNvPr id="246788" name="TextBox 1"/>
          <p:cNvSpPr txBox="1">
            <a:spLocks noChangeArrowheads="1"/>
          </p:cNvSpPr>
          <p:nvPr/>
        </p:nvSpPr>
        <p:spPr bwMode="auto">
          <a:xfrm>
            <a:off x="1045440" y="5649715"/>
            <a:ext cx="7771680" cy="3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32" tIns="41416" rIns="82832" bIns="41416">
            <a:spAutoFit/>
          </a:bodyPr>
          <a:lstStyle/>
          <a:p>
            <a:pPr defTabSz="404101"/>
            <a:endParaRPr lang="en-GB" altLang="en-US" sz="160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46789" name="TextBox 2"/>
          <p:cNvSpPr txBox="1">
            <a:spLocks noChangeArrowheads="1"/>
          </p:cNvSpPr>
          <p:nvPr/>
        </p:nvSpPr>
        <p:spPr bwMode="auto">
          <a:xfrm>
            <a:off x="1175040" y="5649715"/>
            <a:ext cx="7185600" cy="3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32" tIns="41416" rIns="82832" bIns="41416">
            <a:spAutoFit/>
          </a:bodyPr>
          <a:lstStyle/>
          <a:p>
            <a:pPr defTabSz="404101"/>
            <a:endParaRPr lang="en-GB" altLang="en-US" sz="160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584920"/>
            <a:ext cx="8050088" cy="1068526"/>
          </a:xfrm>
          <a:prstGeom prst="rect">
            <a:avLst/>
          </a:prstGeom>
          <a:noFill/>
        </p:spPr>
        <p:txBody>
          <a:bodyPr wrap="square" lIns="82832" tIns="41416" rIns="82832" bIns="41416">
            <a:spAutoFit/>
          </a:bodyPr>
          <a:lstStyle/>
          <a:p>
            <a:pPr marL="310626" indent="-310626" defTabSz="404784">
              <a:buFont typeface="Wingdings" panose="05000000000000000000" pitchFamily="2" charset="2"/>
              <a:buChar char="q"/>
              <a:defRPr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Indicates that </a:t>
            </a:r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persistence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been unusual in last decade or so</a:t>
            </a:r>
          </a:p>
          <a:p>
            <a:pPr marL="310626" indent="-310626" defTabSz="404784">
              <a:buFont typeface="Wingdings" panose="05000000000000000000" pitchFamily="2" charset="2"/>
              <a:buChar char="q"/>
              <a:defRPr/>
            </a:pPr>
            <a:r>
              <a:rPr lang="en-GB" sz="1600" dirty="0" smtClean="0">
                <a:solidFill>
                  <a:srgbClr val="006600"/>
                </a:solidFill>
                <a:latin typeface="Arial Rounded MT Bold" pitchFamily="34" charset="0"/>
              </a:rPr>
              <a:t>Autumn 2000, summer 2007 &amp; 2008, </a:t>
            </a:r>
            <a:r>
              <a:rPr lang="en-GB" sz="1600" dirty="0" err="1" smtClean="0">
                <a:solidFill>
                  <a:srgbClr val="006600"/>
                </a:solidFill>
                <a:latin typeface="Arial Rounded MT Bold" pitchFamily="34" charset="0"/>
              </a:rPr>
              <a:t>summer+Dec</a:t>
            </a:r>
            <a:r>
              <a:rPr lang="en-GB" sz="1600" dirty="0" smtClean="0">
                <a:solidFill>
                  <a:srgbClr val="006600"/>
                </a:solidFill>
                <a:latin typeface="Arial Rounded MT Bold" pitchFamily="34" charset="0"/>
              </a:rPr>
              <a:t> </a:t>
            </a:r>
            <a:r>
              <a:rPr lang="en-GB" sz="1600" dirty="0" smtClean="0">
                <a:solidFill>
                  <a:srgbClr val="006600"/>
                </a:solidFill>
                <a:latin typeface="Arial Rounded MT Bold" pitchFamily="34" charset="0"/>
              </a:rPr>
              <a:t>2012!</a:t>
            </a:r>
          </a:p>
          <a:p>
            <a:pPr marL="310626" indent="-310626" defTabSz="404784">
              <a:buFont typeface="Wingdings" panose="05000000000000000000" pitchFamily="2" charset="2"/>
              <a:buChar char="q"/>
              <a:defRPr/>
            </a:pPr>
            <a:endParaRPr lang="en-GB" sz="1600" dirty="0">
              <a:solidFill>
                <a:srgbClr val="333399"/>
              </a:solidFill>
              <a:latin typeface="Arial Rounded MT Bold" pitchFamily="34" charset="0"/>
            </a:endParaRPr>
          </a:p>
          <a:p>
            <a:pPr defTabSz="404784">
              <a:defRPr/>
            </a:pPr>
            <a:r>
              <a:rPr lang="en-GB" sz="1600" dirty="0">
                <a:solidFill>
                  <a:srgbClr val="333399"/>
                </a:solidFill>
                <a:latin typeface="Arial Rounded MT Bold" pitchFamily="34" charset="0"/>
              </a:rPr>
              <a:t>						</a:t>
            </a:r>
            <a:r>
              <a:rPr lang="en-GB" sz="1600" dirty="0" smtClean="0">
                <a:solidFill>
                  <a:srgbClr val="C00000"/>
                </a:solidFill>
                <a:latin typeface="Arial Rounded MT Bold" pitchFamily="34" charset="0"/>
              </a:rPr>
              <a:t>(</a:t>
            </a:r>
            <a:r>
              <a:rPr lang="en-GB" sz="1600" dirty="0">
                <a:solidFill>
                  <a:srgbClr val="C00000"/>
                </a:solidFill>
                <a:latin typeface="Arial Rounded MT Bold" pitchFamily="34" charset="0"/>
              </a:rPr>
              <a:t>D</a:t>
            </a:r>
            <a:r>
              <a:rPr lang="en-GB" sz="1600" dirty="0" smtClean="0">
                <a:solidFill>
                  <a:srgbClr val="C00000"/>
                </a:solidFill>
                <a:latin typeface="Arial Rounded MT Bold" pitchFamily="34" charset="0"/>
              </a:rPr>
              <a:t>e </a:t>
            </a:r>
            <a:r>
              <a:rPr lang="en-GB" sz="1600" dirty="0" err="1">
                <a:solidFill>
                  <a:srgbClr val="C00000"/>
                </a:solidFill>
                <a:latin typeface="Arial Rounded MT Bold" pitchFamily="34" charset="0"/>
              </a:rPr>
              <a:t>Leeuw</a:t>
            </a:r>
            <a:r>
              <a:rPr lang="en-GB" sz="1600" dirty="0" smtClean="0">
                <a:solidFill>
                  <a:srgbClr val="C00000"/>
                </a:solidFill>
                <a:latin typeface="Arial Rounded MT Bold" pitchFamily="34" charset="0"/>
              </a:rPr>
              <a:t>, Methven &amp; </a:t>
            </a:r>
            <a:r>
              <a:rPr lang="en-GB" sz="1600" dirty="0" smtClean="0">
                <a:solidFill>
                  <a:srgbClr val="C00000"/>
                </a:solidFill>
                <a:latin typeface="Arial Rounded MT Bold" pitchFamily="34" charset="0"/>
              </a:rPr>
              <a:t>Blackburn, </a:t>
            </a:r>
            <a:r>
              <a:rPr lang="en-GB" sz="1600" i="1" dirty="0" smtClean="0">
                <a:solidFill>
                  <a:srgbClr val="C00000"/>
                </a:solidFill>
                <a:latin typeface="Arial Rounded MT Bold" pitchFamily="34" charset="0"/>
              </a:rPr>
              <a:t>Int. J. </a:t>
            </a:r>
            <a:r>
              <a:rPr lang="en-GB" sz="1600" i="1" dirty="0" err="1" smtClean="0">
                <a:solidFill>
                  <a:srgbClr val="C00000"/>
                </a:solidFill>
                <a:latin typeface="Arial Rounded MT Bold" pitchFamily="34" charset="0"/>
              </a:rPr>
              <a:t>Clim</a:t>
            </a:r>
            <a:r>
              <a:rPr lang="en-GB" sz="1600" dirty="0" smtClean="0">
                <a:solidFill>
                  <a:srgbClr val="C00000"/>
                </a:solidFill>
                <a:latin typeface="Arial Rounded MT Bold" pitchFamily="34" charset="0"/>
              </a:rPr>
              <a:t>., 2015)</a:t>
            </a:r>
            <a:endParaRPr lang="en-GB" sz="16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26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6590" y="0"/>
            <a:ext cx="4851878" cy="6858000"/>
          </a:xfrm>
          <a:prstGeom prst="rect">
            <a:avLst/>
          </a:prstGeom>
        </p:spPr>
      </p:pic>
      <p:sp>
        <p:nvSpPr>
          <p:cNvPr id="246788" name="TextBox 1"/>
          <p:cNvSpPr txBox="1">
            <a:spLocks noChangeArrowheads="1"/>
          </p:cNvSpPr>
          <p:nvPr/>
        </p:nvSpPr>
        <p:spPr bwMode="auto">
          <a:xfrm>
            <a:off x="1045440" y="5649715"/>
            <a:ext cx="7771680" cy="3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32" tIns="41416" rIns="82832" bIns="41416">
            <a:spAutoFit/>
          </a:bodyPr>
          <a:lstStyle/>
          <a:p>
            <a:pPr defTabSz="404101"/>
            <a:endParaRPr lang="en-GB" altLang="en-US" sz="160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246789" name="TextBox 2"/>
          <p:cNvSpPr txBox="1">
            <a:spLocks noChangeArrowheads="1"/>
          </p:cNvSpPr>
          <p:nvPr/>
        </p:nvSpPr>
        <p:spPr bwMode="auto">
          <a:xfrm>
            <a:off x="1175040" y="5649715"/>
            <a:ext cx="7185600" cy="3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32" tIns="41416" rIns="82832" bIns="41416">
            <a:spAutoFit/>
          </a:bodyPr>
          <a:lstStyle/>
          <a:p>
            <a:pPr defTabSz="404101"/>
            <a:endParaRPr lang="en-GB" altLang="en-US" sz="160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775047"/>
            <a:ext cx="7642080" cy="822305"/>
          </a:xfrm>
          <a:prstGeom prst="rect">
            <a:avLst/>
          </a:prstGeom>
          <a:noFill/>
        </p:spPr>
        <p:txBody>
          <a:bodyPr lIns="82832" tIns="41416" rIns="82832" bIns="41416">
            <a:spAutoFit/>
          </a:bodyPr>
          <a:lstStyle/>
          <a:p>
            <a:pPr marL="285750" indent="-285750" defTabSz="404784">
              <a:buFont typeface="Wingdings" panose="05000000000000000000" pitchFamily="2" charset="2"/>
              <a:buChar char="q"/>
              <a:defRPr/>
            </a:pPr>
            <a:r>
              <a:rPr lang="en-GB" sz="1600" dirty="0" smtClean="0">
                <a:solidFill>
                  <a:srgbClr val="006600"/>
                </a:solidFill>
                <a:latin typeface="Arial Rounded MT Bold" pitchFamily="34" charset="0"/>
              </a:rPr>
              <a:t>Wettest </a:t>
            </a:r>
            <a:r>
              <a:rPr lang="en-GB" sz="1600" dirty="0">
                <a:solidFill>
                  <a:srgbClr val="006600"/>
                </a:solidFill>
                <a:latin typeface="Arial Rounded MT Bold" pitchFamily="34" charset="0"/>
              </a:rPr>
              <a:t>summer months related to </a:t>
            </a:r>
            <a:r>
              <a:rPr lang="en-GB" sz="1600" b="1" dirty="0">
                <a:solidFill>
                  <a:srgbClr val="006600"/>
                </a:solidFill>
                <a:latin typeface="Arial Rounded MT Bold" pitchFamily="34" charset="0"/>
              </a:rPr>
              <a:t>duration</a:t>
            </a:r>
            <a:r>
              <a:rPr lang="en-GB" sz="1600" dirty="0">
                <a:solidFill>
                  <a:srgbClr val="006600"/>
                </a:solidFill>
                <a:latin typeface="Arial Rounded MT Bold" pitchFamily="34" charset="0"/>
              </a:rPr>
              <a:t> of </a:t>
            </a:r>
            <a:r>
              <a:rPr lang="en-GB" sz="1600" dirty="0" smtClean="0">
                <a:solidFill>
                  <a:srgbClr val="006600"/>
                </a:solidFill>
                <a:latin typeface="Arial Rounded MT Bold" pitchFamily="34" charset="0"/>
              </a:rPr>
              <a:t>cyclone </a:t>
            </a:r>
            <a:r>
              <a:rPr lang="en-GB" sz="1600" dirty="0">
                <a:solidFill>
                  <a:srgbClr val="006600"/>
                </a:solidFill>
                <a:latin typeface="Arial Rounded MT Bold" pitchFamily="34" charset="0"/>
              </a:rPr>
              <a:t>rainfall events</a:t>
            </a:r>
          </a:p>
          <a:p>
            <a:pPr marL="310626" indent="-310626" defTabSz="404784">
              <a:buFont typeface="Wingdings" panose="05000000000000000000" pitchFamily="2" charset="2"/>
              <a:buChar char="q"/>
              <a:defRPr/>
            </a:pPr>
            <a:r>
              <a:rPr lang="en-GB" sz="1600" dirty="0">
                <a:solidFill>
                  <a:srgbClr val="333399"/>
                </a:solidFill>
                <a:latin typeface="Arial Rounded MT Bold" pitchFamily="34" charset="0"/>
              </a:rPr>
              <a:t>SSTs anomalously </a:t>
            </a:r>
            <a:r>
              <a:rPr lang="en-GB" sz="1600" b="1" dirty="0">
                <a:solidFill>
                  <a:srgbClr val="333399"/>
                </a:solidFill>
                <a:latin typeface="Arial Rounded MT Bold" pitchFamily="34" charset="0"/>
              </a:rPr>
              <a:t>cold</a:t>
            </a:r>
            <a:r>
              <a:rPr lang="en-GB" sz="1600" dirty="0">
                <a:solidFill>
                  <a:srgbClr val="333399"/>
                </a:solidFill>
                <a:latin typeface="Arial Rounded MT Bold" pitchFamily="34" charset="0"/>
              </a:rPr>
              <a:t> at </a:t>
            </a:r>
            <a:r>
              <a:rPr lang="en-GB" sz="1600" dirty="0" err="1">
                <a:solidFill>
                  <a:srgbClr val="333399"/>
                </a:solidFill>
                <a:latin typeface="Arial Rounded MT Bold" pitchFamily="34" charset="0"/>
              </a:rPr>
              <a:t>airmass</a:t>
            </a:r>
            <a:r>
              <a:rPr lang="en-GB" sz="1600" dirty="0">
                <a:solidFill>
                  <a:srgbClr val="333399"/>
                </a:solidFill>
                <a:latin typeface="Arial Rounded MT Bold" pitchFamily="34" charset="0"/>
              </a:rPr>
              <a:t> origins in wettest months </a:t>
            </a:r>
          </a:p>
          <a:p>
            <a:pPr defTabSz="404784">
              <a:defRPr/>
            </a:pPr>
            <a:r>
              <a:rPr lang="en-GB" sz="1600" dirty="0">
                <a:solidFill>
                  <a:srgbClr val="333399"/>
                </a:solidFill>
                <a:latin typeface="Arial Rounded MT Bold" pitchFamily="34" charset="0"/>
              </a:rPr>
              <a:t>										</a:t>
            </a:r>
            <a:r>
              <a:rPr lang="en-GB" sz="1600" dirty="0">
                <a:solidFill>
                  <a:srgbClr val="C00000"/>
                </a:solidFill>
                <a:latin typeface="Arial Rounded MT Bold" pitchFamily="34" charset="0"/>
              </a:rPr>
              <a:t>(Hans de </a:t>
            </a:r>
            <a:r>
              <a:rPr lang="en-GB" sz="1600" dirty="0" err="1">
                <a:solidFill>
                  <a:srgbClr val="C00000"/>
                </a:solidFill>
                <a:latin typeface="Arial Rounded MT Bold" pitchFamily="34" charset="0"/>
              </a:rPr>
              <a:t>Leeuw</a:t>
            </a:r>
            <a:r>
              <a:rPr lang="en-GB" sz="1600" dirty="0">
                <a:solidFill>
                  <a:srgbClr val="C00000"/>
                </a:solidFill>
                <a:latin typeface="Arial Rounded MT Bold" pitchFamily="34" charset="0"/>
              </a:rPr>
              <a:t>, PhD </a:t>
            </a:r>
            <a:r>
              <a:rPr lang="en-GB" sz="1600" dirty="0" smtClean="0">
                <a:solidFill>
                  <a:srgbClr val="C00000"/>
                </a:solidFill>
                <a:latin typeface="Arial Rounded MT Bold" pitchFamily="34" charset="0"/>
              </a:rPr>
              <a:t>thesis, 2015)</a:t>
            </a:r>
            <a:endParaRPr lang="en-GB" sz="16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08304" y="260648"/>
            <a:ext cx="1508816" cy="648072"/>
          </a:xfrm>
          <a:prstGeom prst="rect">
            <a:avLst/>
          </a:prstGeom>
          <a:solidFill>
            <a:srgbClr val="FDFD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46787" name="Title 1"/>
          <p:cNvSpPr>
            <a:spLocks noGrp="1"/>
          </p:cNvSpPr>
          <p:nvPr>
            <p:ph type="title"/>
          </p:nvPr>
        </p:nvSpPr>
        <p:spPr>
          <a:xfrm>
            <a:off x="826560" y="269296"/>
            <a:ext cx="6193440" cy="1143480"/>
          </a:xfrm>
        </p:spPr>
        <p:txBody>
          <a:bodyPr/>
          <a:lstStyle/>
          <a:p>
            <a:r>
              <a:rPr lang="en-US" altLang="en-US" sz="3200" dirty="0" smtClean="0">
                <a:latin typeface="Arial" pitchFamily="34" charset="0"/>
              </a:rPr>
              <a:t>Ranked monthly precipitation (summer only)</a:t>
            </a:r>
            <a:br>
              <a:rPr lang="en-US" altLang="en-US" sz="3200" dirty="0" smtClean="0">
                <a:latin typeface="Arial" pitchFamily="34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</a:rPr>
              <a:t>blue 1980s, green 1990s, yellow 2000s, orange 2010s</a:t>
            </a:r>
            <a:r>
              <a:rPr lang="en-US" altLang="en-US" sz="3200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endParaRPr lang="en-US" altLang="en-US" sz="3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6256" y="184482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c</a:t>
            </a:r>
            <a:r>
              <a:rPr lang="en-GB" dirty="0" smtClean="0">
                <a:solidFill>
                  <a:srgbClr val="0070C0"/>
                </a:solidFill>
              </a:rPr>
              <a:t>yclone duration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6256" y="2557353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c</a:t>
            </a:r>
            <a:r>
              <a:rPr lang="en-GB" dirty="0" smtClean="0">
                <a:solidFill>
                  <a:srgbClr val="C00000"/>
                </a:solidFill>
              </a:rPr>
              <a:t>yclone count (relative to average)</a:t>
            </a:r>
            <a:endParaRPr lang="en-GB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/>
          <p:cNvCxnSpPr>
            <a:stCxn id="2" idx="1"/>
          </p:cNvCxnSpPr>
          <p:nvPr/>
        </p:nvCxnSpPr>
        <p:spPr bwMode="auto">
          <a:xfrm flipH="1">
            <a:off x="6300192" y="2044879"/>
            <a:ext cx="576064" cy="15998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6300192" y="2313169"/>
            <a:ext cx="576064" cy="39575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98426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9" name="Text Box 5"/>
          <p:cNvSpPr txBox="1">
            <a:spLocks noChangeArrowheads="1"/>
          </p:cNvSpPr>
          <p:nvPr/>
        </p:nvSpPr>
        <p:spPr bwMode="auto">
          <a:xfrm>
            <a:off x="166688" y="328588"/>
            <a:ext cx="85820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600" dirty="0" smtClean="0">
                <a:solidFill>
                  <a:srgbClr val="990033"/>
                </a:solidFill>
                <a:latin typeface="Arial" charset="0"/>
              </a:rPr>
              <a:t>Summer 2007</a:t>
            </a:r>
            <a:endParaRPr lang="en-GB" altLang="en-US" dirty="0" smtClean="0">
              <a:solidFill>
                <a:srgbClr val="777777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en-US" sz="2400" dirty="0" smtClean="0">
                <a:solidFill>
                  <a:srgbClr val="000000"/>
                </a:solidFill>
                <a:latin typeface="Arial" charset="0"/>
              </a:rPr>
              <a:t>European precipitation anomalies (% of 1961-1990 average)</a:t>
            </a:r>
          </a:p>
          <a:p>
            <a:pPr algn="ctr">
              <a:spcBef>
                <a:spcPct val="50000"/>
              </a:spcBef>
            </a:pPr>
            <a:r>
              <a:rPr lang="en-GB" altLang="en-US" sz="2400" dirty="0" smtClean="0">
                <a:solidFill>
                  <a:srgbClr val="000000"/>
                </a:solidFill>
                <a:latin typeface="Arial" charset="0"/>
              </a:rPr>
              <a:t>Floods in NW Europe, wildfires in SE Europe</a:t>
            </a:r>
          </a:p>
          <a:p>
            <a:pPr algn="ctr">
              <a:spcBef>
                <a:spcPct val="50000"/>
              </a:spcBef>
            </a:pPr>
            <a:r>
              <a:rPr lang="en-GB" altLang="en-US" sz="2400" dirty="0" smtClean="0">
                <a:solidFill>
                  <a:srgbClr val="0000CC"/>
                </a:solidFill>
                <a:latin typeface="Arial" charset="0"/>
              </a:rPr>
              <a:t>Both linked to stationary wave pattern on the jet stream </a:t>
            </a:r>
          </a:p>
        </p:txBody>
      </p:sp>
      <p:grpSp>
        <p:nvGrpSpPr>
          <p:cNvPr id="451594" name="Group 10"/>
          <p:cNvGrpSpPr>
            <a:grpSpLocks/>
          </p:cNvGrpSpPr>
          <p:nvPr/>
        </p:nvGrpSpPr>
        <p:grpSpPr bwMode="auto">
          <a:xfrm>
            <a:off x="69850" y="2924175"/>
            <a:ext cx="8966200" cy="3597275"/>
            <a:chOff x="44" y="2054"/>
            <a:chExt cx="5648" cy="2266"/>
          </a:xfrm>
        </p:grpSpPr>
        <p:pic>
          <p:nvPicPr>
            <p:cNvPr id="451586" name="Picture 2" descr="noaa_eur_pptn_percent_20070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3" t="8409" r="2740"/>
            <a:stretch>
              <a:fillRect/>
            </a:stretch>
          </p:blipFill>
          <p:spPr bwMode="auto">
            <a:xfrm>
              <a:off x="44" y="2121"/>
              <a:ext cx="2020" cy="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587" name="Picture 3" descr="noaa_eur_pptn_percent_2007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3" t="8409" r="2740"/>
            <a:stretch>
              <a:fillRect/>
            </a:stretch>
          </p:blipFill>
          <p:spPr bwMode="auto">
            <a:xfrm>
              <a:off x="1858" y="2121"/>
              <a:ext cx="2020" cy="2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588" name="Picture 4" descr="noaa_eur_pptn_percent_2007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3" t="8409" r="2740"/>
            <a:stretch>
              <a:fillRect/>
            </a:stretch>
          </p:blipFill>
          <p:spPr bwMode="auto">
            <a:xfrm>
              <a:off x="3672" y="2121"/>
              <a:ext cx="2020" cy="2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1590" name="Text Box 6"/>
            <p:cNvSpPr txBox="1">
              <a:spLocks noChangeArrowheads="1"/>
            </p:cNvSpPr>
            <p:nvPr/>
          </p:nvSpPr>
          <p:spPr bwMode="auto">
            <a:xfrm>
              <a:off x="113" y="2054"/>
              <a:ext cx="72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600" b="1" smtClean="0">
                  <a:solidFill>
                    <a:srgbClr val="000000"/>
                  </a:solidFill>
                  <a:latin typeface="Arial" charset="0"/>
                </a:rPr>
                <a:t>June</a:t>
              </a:r>
              <a:endParaRPr lang="en-US" altLang="en-US" sz="16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591" name="Text Box 7"/>
            <p:cNvSpPr txBox="1">
              <a:spLocks noChangeArrowheads="1"/>
            </p:cNvSpPr>
            <p:nvPr/>
          </p:nvSpPr>
          <p:spPr bwMode="auto">
            <a:xfrm>
              <a:off x="3696" y="2054"/>
              <a:ext cx="72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600" b="1" smtClean="0">
                  <a:solidFill>
                    <a:srgbClr val="000000"/>
                  </a:solidFill>
                  <a:latin typeface="Arial" charset="0"/>
                </a:rPr>
                <a:t>August</a:t>
              </a:r>
              <a:endParaRPr lang="en-US" altLang="en-US" sz="16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592" name="Text Box 8"/>
            <p:cNvSpPr txBox="1">
              <a:spLocks noChangeArrowheads="1"/>
            </p:cNvSpPr>
            <p:nvPr/>
          </p:nvSpPr>
          <p:spPr bwMode="auto">
            <a:xfrm>
              <a:off x="1882" y="2054"/>
              <a:ext cx="72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600" b="1" smtClean="0">
                  <a:solidFill>
                    <a:srgbClr val="000000"/>
                  </a:solidFill>
                  <a:latin typeface="Arial" charset="0"/>
                </a:rPr>
                <a:t>July</a:t>
              </a:r>
              <a:endParaRPr lang="en-US" altLang="en-US" sz="1600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451593" name="Text Box 9"/>
          <p:cNvSpPr txBox="1">
            <a:spLocks noChangeArrowheads="1"/>
          </p:cNvSpPr>
          <p:nvPr/>
        </p:nvSpPr>
        <p:spPr bwMode="auto">
          <a:xfrm>
            <a:off x="3706813" y="6470650"/>
            <a:ext cx="5545137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 baseline="-25000" smtClean="0">
                <a:solidFill>
                  <a:srgbClr val="777777"/>
                </a:solidFill>
              </a:rPr>
              <a:t>Blackburn, Methven and Roberts (2008), </a:t>
            </a:r>
            <a:r>
              <a:rPr lang="en-GB" altLang="en-US" sz="2400" i="1" baseline="-25000" smtClean="0">
                <a:solidFill>
                  <a:srgbClr val="777777"/>
                </a:solidFill>
              </a:rPr>
              <a:t>Weather</a:t>
            </a:r>
          </a:p>
          <a:p>
            <a:pPr>
              <a:spcBef>
                <a:spcPct val="50000"/>
              </a:spcBef>
            </a:pPr>
            <a:endParaRPr lang="en-GB" altLang="en-US" sz="2400" baseline="-25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87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07950" y="128216"/>
            <a:ext cx="4895850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sz="2800" dirty="0" smtClean="0">
                <a:solidFill>
                  <a:srgbClr val="BF0071"/>
                </a:solidFill>
              </a:rPr>
              <a:t>Jet stream in </a:t>
            </a:r>
            <a:r>
              <a:rPr lang="en-GB" altLang="en-US" sz="2800" dirty="0" smtClean="0">
                <a:solidFill>
                  <a:srgbClr val="BF0071"/>
                </a:solidFill>
              </a:rPr>
              <a:t>June and July  </a:t>
            </a:r>
            <a:endParaRPr lang="en-GB" altLang="en-US" sz="2800" dirty="0" smtClean="0">
              <a:solidFill>
                <a:srgbClr val="BF0071"/>
              </a:solidFill>
            </a:endParaRPr>
          </a:p>
          <a:p>
            <a:pPr algn="ctr"/>
            <a:endParaRPr lang="en-GB" altLang="en-US" dirty="0" smtClean="0">
              <a:solidFill>
                <a:srgbClr val="000000"/>
              </a:solidFill>
            </a:endParaRPr>
          </a:p>
          <a:p>
            <a:pPr algn="ctr"/>
            <a:r>
              <a:rPr lang="en-GB" altLang="en-US" dirty="0" smtClean="0">
                <a:solidFill>
                  <a:srgbClr val="000000"/>
                </a:solidFill>
              </a:rPr>
              <a:t>colours show average wind speed at the level of the jet stream (250 </a:t>
            </a:r>
            <a:r>
              <a:rPr lang="en-GB" altLang="en-US" dirty="0" err="1" smtClean="0">
                <a:solidFill>
                  <a:srgbClr val="000000"/>
                </a:solidFill>
              </a:rPr>
              <a:t>hPa</a:t>
            </a:r>
            <a:r>
              <a:rPr lang="en-GB" altLang="en-US" dirty="0" smtClean="0">
                <a:solidFill>
                  <a:srgbClr val="000000"/>
                </a:solidFill>
              </a:rPr>
              <a:t>)</a:t>
            </a:r>
          </a:p>
          <a:p>
            <a:pPr algn="ctr"/>
            <a:endParaRPr lang="en-GB" altLang="en-US" dirty="0" smtClean="0">
              <a:solidFill>
                <a:srgbClr val="000000"/>
              </a:solidFill>
            </a:endParaRPr>
          </a:p>
          <a:p>
            <a:pPr algn="ctr"/>
            <a:r>
              <a:rPr lang="en-GB" altLang="en-US" dirty="0" smtClean="0">
                <a:solidFill>
                  <a:srgbClr val="000000"/>
                </a:solidFill>
              </a:rPr>
              <a:t>(arrows show wind speed and direction)</a:t>
            </a:r>
          </a:p>
          <a:p>
            <a:pPr algn="ctr"/>
            <a:endParaRPr lang="en-GB" altLang="en-US" i="1" dirty="0" smtClean="0">
              <a:solidFill>
                <a:srgbClr val="000000"/>
              </a:solidFill>
            </a:endParaRPr>
          </a:p>
          <a:p>
            <a:pPr algn="ctr"/>
            <a:r>
              <a:rPr lang="en-GB" altLang="en-US" i="1" dirty="0" smtClean="0">
                <a:solidFill>
                  <a:srgbClr val="000000"/>
                </a:solidFill>
              </a:rPr>
              <a:t>Averages for 12 June to 25 July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940152" y="6404818"/>
            <a:ext cx="1150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600" i="1" dirty="0" smtClean="0">
                <a:solidFill>
                  <a:srgbClr val="0000FF"/>
                </a:solidFill>
              </a:rPr>
              <a:t>2007</a:t>
            </a:r>
            <a:endParaRPr lang="en-US" altLang="en-US" sz="1600" i="1" dirty="0" smtClean="0">
              <a:solidFill>
                <a:srgbClr val="0000FF"/>
              </a:solidFill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11560" y="6404818"/>
            <a:ext cx="34818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600" i="1" dirty="0" smtClean="0">
                <a:solidFill>
                  <a:srgbClr val="0000FF"/>
                </a:solidFill>
              </a:rPr>
              <a:t>Climatology for years 1968-1996</a:t>
            </a:r>
            <a:endParaRPr lang="en-US" altLang="en-US" sz="1600" i="1" dirty="0" smtClean="0">
              <a:solidFill>
                <a:srgbClr val="0000FF"/>
              </a:solidFill>
            </a:endParaRPr>
          </a:p>
        </p:txBody>
      </p:sp>
      <p:pic>
        <p:nvPicPr>
          <p:cNvPr id="7175" name="Picture 7" descr="cpc_iso250_jj07_nh15_cl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t="10205" r="4549" b="11935"/>
          <a:stretch>
            <a:fillRect/>
          </a:stretch>
        </p:blipFill>
        <p:spPr bwMode="auto">
          <a:xfrm>
            <a:off x="323528" y="2780928"/>
            <a:ext cx="4321222" cy="36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pc_iso250_jj07_nh15_m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t="10205" r="4549" b="11935"/>
          <a:stretch>
            <a:fillRect/>
          </a:stretch>
        </p:blipFill>
        <p:spPr bwMode="auto">
          <a:xfrm>
            <a:off x="4775238" y="2924944"/>
            <a:ext cx="4189250" cy="34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5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sz="2800" dirty="0" smtClean="0">
                <a:solidFill>
                  <a:srgbClr val="BF0071"/>
                </a:solidFill>
              </a:rPr>
              <a:t>Jet stream in June-July 2007 – four intervals</a:t>
            </a:r>
            <a:endParaRPr lang="en-GB" altLang="en-US" i="1" dirty="0" smtClean="0">
              <a:solidFill>
                <a:srgbClr val="BF0071"/>
              </a:solidFill>
            </a:endParaRPr>
          </a:p>
        </p:txBody>
      </p:sp>
      <p:pic>
        <p:nvPicPr>
          <p:cNvPr id="11273" name="Picture 9" descr="cpc_iso250_jul07_1525_nh15_m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t="10379" r="4549" b="11763"/>
          <a:stretch>
            <a:fillRect/>
          </a:stretch>
        </p:blipFill>
        <p:spPr bwMode="auto">
          <a:xfrm>
            <a:off x="5292725" y="3895725"/>
            <a:ext cx="3433763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pc_iso250_jul07_0115_nh15_m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t="10205" r="4549" b="11935"/>
          <a:stretch>
            <a:fillRect/>
          </a:stretch>
        </p:blipFill>
        <p:spPr bwMode="auto">
          <a:xfrm>
            <a:off x="777875" y="3898900"/>
            <a:ext cx="3433763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pc_iso250_jun07_1220_nh15_me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t="10205" r="4549" b="11935"/>
          <a:stretch>
            <a:fillRect/>
          </a:stretch>
        </p:blipFill>
        <p:spPr bwMode="auto">
          <a:xfrm>
            <a:off x="755650" y="730250"/>
            <a:ext cx="3433763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900113" y="500063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600" i="1" smtClean="0">
                <a:solidFill>
                  <a:srgbClr val="0000FF"/>
                </a:solidFill>
              </a:rPr>
              <a:t>12-20 June 2007</a:t>
            </a:r>
            <a:endParaRPr lang="en-US" altLang="en-US" sz="1600" i="1" smtClean="0">
              <a:solidFill>
                <a:srgbClr val="0000FF"/>
              </a:solidFill>
            </a:endParaRPr>
          </a:p>
        </p:txBody>
      </p:sp>
      <p:pic>
        <p:nvPicPr>
          <p:cNvPr id="11277" name="Picture 13" descr="cpc_iso250_jun07_2030_nh15_me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t="10205" r="4549" b="11935"/>
          <a:stretch>
            <a:fillRect/>
          </a:stretch>
        </p:blipFill>
        <p:spPr bwMode="auto">
          <a:xfrm>
            <a:off x="5292725" y="730250"/>
            <a:ext cx="3433763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724525" y="3644900"/>
            <a:ext cx="1897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600" i="1" smtClean="0">
                <a:solidFill>
                  <a:srgbClr val="0000FF"/>
                </a:solidFill>
              </a:rPr>
              <a:t>15-25 July 2007</a:t>
            </a:r>
            <a:endParaRPr lang="en-US" altLang="en-US" sz="1600" i="1" smtClean="0">
              <a:solidFill>
                <a:srgbClr val="0000FF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946150" y="3644900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600" i="1" smtClean="0">
                <a:solidFill>
                  <a:srgbClr val="0000FF"/>
                </a:solidFill>
              </a:rPr>
              <a:t>01-15 July 2007</a:t>
            </a:r>
            <a:endParaRPr lang="en-US" altLang="en-US" sz="1600" i="1" smtClean="0">
              <a:solidFill>
                <a:srgbClr val="0000FF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746750" y="500063"/>
            <a:ext cx="1943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600" i="1" smtClean="0">
                <a:solidFill>
                  <a:srgbClr val="0000FF"/>
                </a:solidFill>
              </a:rPr>
              <a:t>20-30 June 2007</a:t>
            </a:r>
            <a:endParaRPr lang="en-US" altLang="en-US" sz="1600" i="1" smtClean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3835790" y="1772816"/>
            <a:ext cx="864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m/s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835790" y="4957299"/>
            <a:ext cx="864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m/s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372294" y="1788624"/>
            <a:ext cx="864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m/s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8372294" y="4957298"/>
            <a:ext cx="864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m/s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4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right colours jl">
  <a:themeElements>
    <a:clrScheme name="Bright colours jl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Custom GillSan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Bright colours jl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Bright colours jl">
  <a:themeElements>
    <a:clrScheme name="Bright colours jl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Custom GillSan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Bright colours jl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Bright colours jl">
  <a:themeElements>
    <a:clrScheme name="Bright colours jl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Custom GillSan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Bright colours jl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MT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8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6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hoskinsat70_intro</Template>
  <TotalTime>1485</TotalTime>
  <Words>2216</Words>
  <Application>Microsoft Office PowerPoint</Application>
  <PresentationFormat>On-screen Show (4:3)</PresentationFormat>
  <Paragraphs>421</Paragraphs>
  <Slides>41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85" baseType="lpstr">
      <vt:lpstr>Arial</vt:lpstr>
      <vt:lpstr>msgothic</vt:lpstr>
      <vt:lpstr>ＭＳ Ｐゴシック</vt:lpstr>
      <vt:lpstr>Effra</vt:lpstr>
      <vt:lpstr>Symbol</vt:lpstr>
      <vt:lpstr>Times New Roman</vt:lpstr>
      <vt:lpstr>Effra Heavy</vt:lpstr>
      <vt:lpstr>AngsanaUPC</vt:lpstr>
      <vt:lpstr>Effra Light</vt:lpstr>
      <vt:lpstr>Gill Sans MT</vt:lpstr>
      <vt:lpstr>Wingdings</vt:lpstr>
      <vt:lpstr>StarSymbol</vt:lpstr>
      <vt:lpstr>Effra Bold</vt:lpstr>
      <vt:lpstr>Verdana</vt:lpstr>
      <vt:lpstr>Cambria Math</vt:lpstr>
      <vt:lpstr>Calibri</vt:lpstr>
      <vt:lpstr>Arial Rounded MT Bold</vt:lpstr>
      <vt:lpstr>Rdg Vesta</vt:lpstr>
      <vt:lpstr>hoskinsat70_intro</vt:lpstr>
      <vt:lpstr>UoR Theme</vt:lpstr>
      <vt:lpstr>1_UoR Theme</vt:lpstr>
      <vt:lpstr>1_hoskinsat70_intro</vt:lpstr>
      <vt:lpstr>2_hoskinsat70_intro</vt:lpstr>
      <vt:lpstr>3_hoskinsat70_intro</vt:lpstr>
      <vt:lpstr>3_Methven_FS02_ASE</vt:lpstr>
      <vt:lpstr>4_Methven_FS02_ASE</vt:lpstr>
      <vt:lpstr>4_Default Design</vt:lpstr>
      <vt:lpstr>5_Methven_FS02_ASE</vt:lpstr>
      <vt:lpstr>Bright colours jl</vt:lpstr>
      <vt:lpstr>Standarddesign</vt:lpstr>
      <vt:lpstr>Larissa</vt:lpstr>
      <vt:lpstr>1_Bright colours jl</vt:lpstr>
      <vt:lpstr>2_Bright colours jl</vt:lpstr>
      <vt:lpstr>Office Theme</vt:lpstr>
      <vt:lpstr>5_Default Design</vt:lpstr>
      <vt:lpstr>6_Methven_FS02_ASE</vt:lpstr>
      <vt:lpstr>7_Methven_FS02_ASE</vt:lpstr>
      <vt:lpstr>Default Design</vt:lpstr>
      <vt:lpstr>4_hoskinsat70_intro</vt:lpstr>
      <vt:lpstr>5_hoskinsat70_intro</vt:lpstr>
      <vt:lpstr>8_Methven_FS02_ASE</vt:lpstr>
      <vt:lpstr>6_hoskinsat70_intro</vt:lpstr>
      <vt:lpstr>Modèle par défaut</vt:lpstr>
      <vt:lpstr>Equation</vt:lpstr>
      <vt:lpstr>Jet streams and persistent mid-latitude weather</vt:lpstr>
      <vt:lpstr>Outline</vt:lpstr>
      <vt:lpstr>PowerPoint Presentation</vt:lpstr>
      <vt:lpstr>Number of days per year with extreme  England-Wales precipitation (EWP) total</vt:lpstr>
      <vt:lpstr>Number of extreme 5-day rainfall  accumulation events per year</vt:lpstr>
      <vt:lpstr>Ranked monthly precipitation (summer only) blue 1980s, green 1990s, yellow 2000s, orange 2010s </vt:lpstr>
      <vt:lpstr>PowerPoint Presentation</vt:lpstr>
      <vt:lpstr>PowerPoint Presentation</vt:lpstr>
      <vt:lpstr>PowerPoint Presentation</vt:lpstr>
      <vt:lpstr>Rossby waves on the jet stream</vt:lpstr>
      <vt:lpstr>Rossby waves on the jet stream</vt:lpstr>
      <vt:lpstr>Potential vorticity</vt:lpstr>
      <vt:lpstr>PV in stratified flow</vt:lpstr>
      <vt:lpstr>Rossby Waves</vt:lpstr>
      <vt:lpstr>Dominant pattern of variability</vt:lpstr>
      <vt:lpstr>PowerPoint Presentation</vt:lpstr>
      <vt:lpstr>PowerPoint Presentation</vt:lpstr>
      <vt:lpstr>PowerPoint Presentation</vt:lpstr>
      <vt:lpstr>PowerPoint Presentation</vt:lpstr>
      <vt:lpstr>Rossby waves on the tropopause</vt:lpstr>
      <vt:lpstr>PowerPoint Presentation</vt:lpstr>
      <vt:lpstr>Are there systematic forecast errors  in tropopause structure?</vt:lpstr>
      <vt:lpstr>Forecasts of ridge area in Rossby waves</vt:lpstr>
      <vt:lpstr>Forecast in horizontal PV gradient  across the tropopause</vt:lpstr>
      <vt:lpstr>Does PV gradient sharpness matter?</vt:lpstr>
      <vt:lpstr>A simple simulation</vt:lpstr>
      <vt:lpstr>A simple simulation</vt:lpstr>
      <vt:lpstr>A simple simulation</vt:lpstr>
      <vt:lpstr>A simple simulation</vt:lpstr>
      <vt:lpstr>RW propagation on smooth PV step</vt:lpstr>
      <vt:lpstr>PowerPoint Presentation</vt:lpstr>
      <vt:lpstr>Airborne research facilities</vt:lpstr>
      <vt:lpstr>North Atlantic Waveguide and Downstream Impacts Experiment (NAWDEX)</vt:lpstr>
      <vt:lpstr>Conclusions</vt:lpstr>
      <vt:lpstr>Thankyou for your attention</vt:lpstr>
      <vt:lpstr>Ground-based observations</vt:lpstr>
      <vt:lpstr>Diabatic PV near the tropopause</vt:lpstr>
      <vt:lpstr>PowerPoint Presentation</vt:lpstr>
      <vt:lpstr>PowerPoint Presentation</vt:lpstr>
      <vt:lpstr>PowerPoint Presentation</vt:lpstr>
      <vt:lpstr>RW propagation – double PV step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Origin of THeses</dc:title>
  <dc:creator>John Methven</dc:creator>
  <cp:lastModifiedBy>John Methven</cp:lastModifiedBy>
  <cp:revision>114</cp:revision>
  <cp:lastPrinted>2006-09-19T14:59:33Z</cp:lastPrinted>
  <dcterms:created xsi:type="dcterms:W3CDTF">2015-06-14T21:18:40Z</dcterms:created>
  <dcterms:modified xsi:type="dcterms:W3CDTF">2015-12-09T10:44:44Z</dcterms:modified>
</cp:coreProperties>
</file>