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4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8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0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1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2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3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4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5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16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17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18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9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0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1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2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3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24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25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26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27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theme/theme28.xml" ContentType="application/vnd.openxmlformats-officedocument.theme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2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theme/theme30.xml" ContentType="application/vnd.openxmlformats-officedocument.theme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31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32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33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34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theme/theme35.xml" ContentType="application/vnd.openxmlformats-officedocument.theme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theme/theme36.xml" ContentType="application/vnd.openxmlformats-officedocument.theme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17" r:id="rId2"/>
    <p:sldMasterId id="2147483738" r:id="rId3"/>
    <p:sldMasterId id="2147483807" r:id="rId4"/>
    <p:sldMasterId id="2147483829" r:id="rId5"/>
    <p:sldMasterId id="2147483946" r:id="rId6"/>
    <p:sldMasterId id="2147484019" r:id="rId7"/>
    <p:sldMasterId id="2147484044" r:id="rId8"/>
    <p:sldMasterId id="2147484050" r:id="rId9"/>
    <p:sldMasterId id="2147484058" r:id="rId10"/>
    <p:sldMasterId id="2147484079" r:id="rId11"/>
    <p:sldMasterId id="2147484086" r:id="rId12"/>
    <p:sldMasterId id="2147484110" r:id="rId13"/>
    <p:sldMasterId id="2147484144" r:id="rId14"/>
    <p:sldMasterId id="2147484157" r:id="rId15"/>
    <p:sldMasterId id="2147484178" r:id="rId16"/>
    <p:sldMasterId id="2147484198" r:id="rId17"/>
    <p:sldMasterId id="2147484212" r:id="rId18"/>
    <p:sldMasterId id="2147484226" r:id="rId19"/>
    <p:sldMasterId id="2147484239" r:id="rId20"/>
    <p:sldMasterId id="2147484247" r:id="rId21"/>
    <p:sldMasterId id="2147484298" r:id="rId22"/>
    <p:sldMasterId id="2147484311" r:id="rId23"/>
    <p:sldMasterId id="2147484331" r:id="rId24"/>
    <p:sldMasterId id="2147484360" r:id="rId25"/>
    <p:sldMasterId id="2147484404" r:id="rId26"/>
    <p:sldMasterId id="2147484424" r:id="rId27"/>
    <p:sldMasterId id="2147484444" r:id="rId28"/>
    <p:sldMasterId id="2147484464" r:id="rId29"/>
    <p:sldMasterId id="2147484470" r:id="rId30"/>
    <p:sldMasterId id="2147484490" r:id="rId31"/>
    <p:sldMasterId id="2147484502" r:id="rId32"/>
    <p:sldMasterId id="2147484517" r:id="rId33"/>
    <p:sldMasterId id="2147484537" r:id="rId34"/>
    <p:sldMasterId id="2147484546" r:id="rId35"/>
    <p:sldMasterId id="2147484566" r:id="rId36"/>
    <p:sldMasterId id="2147484585" r:id="rId37"/>
  </p:sldMasterIdLst>
  <p:notesMasterIdLst>
    <p:notesMasterId r:id="rId108"/>
  </p:notesMasterIdLst>
  <p:handoutMasterIdLst>
    <p:handoutMasterId r:id="rId109"/>
  </p:handoutMasterIdLst>
  <p:sldIdLst>
    <p:sldId id="550" r:id="rId38"/>
    <p:sldId id="523" r:id="rId39"/>
    <p:sldId id="476" r:id="rId40"/>
    <p:sldId id="548" r:id="rId41"/>
    <p:sldId id="480" r:id="rId42"/>
    <p:sldId id="502" r:id="rId43"/>
    <p:sldId id="478" r:id="rId44"/>
    <p:sldId id="479" r:id="rId45"/>
    <p:sldId id="477" r:id="rId46"/>
    <p:sldId id="543" r:id="rId47"/>
    <p:sldId id="494" r:id="rId48"/>
    <p:sldId id="393" r:id="rId49"/>
    <p:sldId id="463" r:id="rId50"/>
    <p:sldId id="443" r:id="rId51"/>
    <p:sldId id="495" r:id="rId52"/>
    <p:sldId id="497" r:id="rId53"/>
    <p:sldId id="444" r:id="rId54"/>
    <p:sldId id="445" r:id="rId55"/>
    <p:sldId id="446" r:id="rId56"/>
    <p:sldId id="447" r:id="rId57"/>
    <p:sldId id="396" r:id="rId58"/>
    <p:sldId id="464" r:id="rId59"/>
    <p:sldId id="465" r:id="rId60"/>
    <p:sldId id="466" r:id="rId61"/>
    <p:sldId id="467" r:id="rId62"/>
    <p:sldId id="468" r:id="rId63"/>
    <p:sldId id="469" r:id="rId64"/>
    <p:sldId id="470" r:id="rId65"/>
    <p:sldId id="471" r:id="rId66"/>
    <p:sldId id="472" r:id="rId67"/>
    <p:sldId id="539" r:id="rId68"/>
    <p:sldId id="540" r:id="rId69"/>
    <p:sldId id="542" r:id="rId70"/>
    <p:sldId id="541" r:id="rId71"/>
    <p:sldId id="509" r:id="rId72"/>
    <p:sldId id="510" r:id="rId73"/>
    <p:sldId id="416" r:id="rId74"/>
    <p:sldId id="487" r:id="rId75"/>
    <p:sldId id="488" r:id="rId76"/>
    <p:sldId id="418" r:id="rId77"/>
    <p:sldId id="522" r:id="rId78"/>
    <p:sldId id="431" r:id="rId79"/>
    <p:sldId id="440" r:id="rId80"/>
    <p:sldId id="432" r:id="rId81"/>
    <p:sldId id="551" r:id="rId82"/>
    <p:sldId id="552" r:id="rId83"/>
    <p:sldId id="524" r:id="rId84"/>
    <p:sldId id="526" r:id="rId85"/>
    <p:sldId id="525" r:id="rId86"/>
    <p:sldId id="544" r:id="rId87"/>
    <p:sldId id="545" r:id="rId88"/>
    <p:sldId id="546" r:id="rId89"/>
    <p:sldId id="527" r:id="rId90"/>
    <p:sldId id="538" r:id="rId91"/>
    <p:sldId id="528" r:id="rId92"/>
    <p:sldId id="529" r:id="rId93"/>
    <p:sldId id="530" r:id="rId94"/>
    <p:sldId id="531" r:id="rId95"/>
    <p:sldId id="532" r:id="rId96"/>
    <p:sldId id="533" r:id="rId97"/>
    <p:sldId id="534" r:id="rId98"/>
    <p:sldId id="535" r:id="rId99"/>
    <p:sldId id="536" r:id="rId100"/>
    <p:sldId id="537" r:id="rId101"/>
    <p:sldId id="553" r:id="rId102"/>
    <p:sldId id="449" r:id="rId103"/>
    <p:sldId id="378" r:id="rId104"/>
    <p:sldId id="519" r:id="rId105"/>
    <p:sldId id="520" r:id="rId106"/>
    <p:sldId id="554" r:id="rId107"/>
  </p:sldIdLst>
  <p:sldSz cx="9144000" cy="6858000" type="screen4x3"/>
  <p:notesSz cx="6718300" cy="9867900"/>
  <p:embeddedFontLst>
    <p:embeddedFont>
      <p:font typeface="Gill Sans MT" panose="020B0502020104020203" pitchFamily="34" charset="0"/>
      <p:regular r:id="rId110"/>
      <p:bold r:id="rId111"/>
      <p:italic r:id="rId112"/>
      <p:boldItalic r:id="rId113"/>
    </p:embeddedFont>
    <p:embeddedFont>
      <p:font typeface="Tahoma" panose="020B0604030504040204" pitchFamily="34" charset="0"/>
      <p:regular r:id="rId114"/>
      <p:bold r:id="rId115"/>
    </p:embeddedFont>
    <p:embeddedFont>
      <p:font typeface="Palatino Linotype" panose="02040502050505030304" pitchFamily="18" charset="0"/>
      <p:regular r:id="rId116"/>
      <p:bold r:id="rId117"/>
      <p:italic r:id="rId118"/>
      <p:boldItalic r:id="rId119"/>
    </p:embeddedFont>
    <p:embeddedFont>
      <p:font typeface="Effra Bold" panose="020B0604020202020204" charset="0"/>
      <p:bold r:id="rId120"/>
    </p:embeddedFont>
    <p:embeddedFont>
      <p:font typeface="Microsoft YaHei" panose="020B0503020204020204" pitchFamily="34" charset="-122"/>
      <p:regular r:id="rId121"/>
      <p:bold r:id="rId122"/>
    </p:embeddedFont>
    <p:embeddedFont>
      <p:font typeface="Effra Light" panose="020B0604020202020204" charset="0"/>
      <p:regular r:id="rId123"/>
      <p:italic r:id="rId124"/>
    </p:embeddedFont>
    <p:embeddedFont>
      <p:font typeface="Effra" panose="020B0604020202020204" charset="0"/>
      <p:regular r:id="rId125"/>
      <p:bold r:id="rId126"/>
      <p:italic r:id="rId127"/>
      <p:boldItalic r:id="rId128"/>
    </p:embeddedFont>
    <p:embeddedFont>
      <p:font typeface="Effra Heavy" panose="020B0604020202020204" charset="0"/>
      <p:bold r:id="rId129"/>
      <p:boldItalic r:id="rId130"/>
    </p:embeddedFont>
    <p:embeddedFont>
      <p:font typeface="Calibri" panose="020F0502020204030204" pitchFamily="34" charset="0"/>
      <p:regular r:id="rId131"/>
      <p:bold r:id="rId132"/>
      <p:italic r:id="rId133"/>
      <p:boldItalic r:id="rId134"/>
    </p:embeddedFont>
    <p:embeddedFont>
      <p:font typeface="Rdg Vesta" panose="02000503060000020004" charset="0"/>
      <p:regular r:id="rId135"/>
      <p:bold r:id="rId136"/>
      <p:italic r:id="rId137"/>
      <p:boldItalic r:id="rId138"/>
    </p:embeddedFont>
    <p:embeddedFont>
      <p:font typeface="Calibri Light" panose="020F0302020204030204" pitchFamily="34" charset="0"/>
      <p:regular r:id="rId139"/>
      <p:italic r:id="rId140"/>
    </p:embeddedFont>
    <p:embeddedFont>
      <p:font typeface="Cambria Math" panose="02040503050406030204" pitchFamily="18" charset="0"/>
      <p:regular r:id="rId141"/>
    </p:embeddedFont>
    <p:embeddedFont>
      <p:font typeface="AngsanaUPC" panose="02020603050405020304" pitchFamily="18" charset="-34"/>
      <p:regular r:id="rId142"/>
      <p:bold r:id="rId143"/>
      <p:italic r:id="rId144"/>
      <p:boldItalic r:id="rId145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99A1"/>
    <a:srgbClr val="BF0071"/>
    <a:srgbClr val="FDFDFD"/>
    <a:srgbClr val="000000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990" autoAdjust="0"/>
  </p:normalViewPr>
  <p:slideViewPr>
    <p:cSldViewPr showGuides="1">
      <p:cViewPr varScale="1">
        <p:scale>
          <a:sx n="67" d="100"/>
          <a:sy n="67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font" Target="fonts/font8.fntdata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63" Type="http://schemas.openxmlformats.org/officeDocument/2006/relationships/slide" Target="slides/slide26.xml"/><Relationship Id="rId68" Type="http://schemas.openxmlformats.org/officeDocument/2006/relationships/slide" Target="slides/slide31.xml"/><Relationship Id="rId84" Type="http://schemas.openxmlformats.org/officeDocument/2006/relationships/slide" Target="slides/slide47.xml"/><Relationship Id="rId89" Type="http://schemas.openxmlformats.org/officeDocument/2006/relationships/slide" Target="slides/slide52.xml"/><Relationship Id="rId112" Type="http://schemas.openxmlformats.org/officeDocument/2006/relationships/font" Target="fonts/font3.fntdata"/><Relationship Id="rId133" Type="http://schemas.openxmlformats.org/officeDocument/2006/relationships/font" Target="fonts/font24.fntdata"/><Relationship Id="rId138" Type="http://schemas.openxmlformats.org/officeDocument/2006/relationships/font" Target="fonts/font29.fntdata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0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74" Type="http://schemas.openxmlformats.org/officeDocument/2006/relationships/slide" Target="slides/slide37.xml"/><Relationship Id="rId79" Type="http://schemas.openxmlformats.org/officeDocument/2006/relationships/slide" Target="slides/slide42.xml"/><Relationship Id="rId102" Type="http://schemas.openxmlformats.org/officeDocument/2006/relationships/slide" Target="slides/slide65.xml"/><Relationship Id="rId123" Type="http://schemas.openxmlformats.org/officeDocument/2006/relationships/font" Target="fonts/font14.fntdata"/><Relationship Id="rId128" Type="http://schemas.openxmlformats.org/officeDocument/2006/relationships/font" Target="fonts/font19.fntdata"/><Relationship Id="rId144" Type="http://schemas.openxmlformats.org/officeDocument/2006/relationships/font" Target="fonts/font35.fntdata"/><Relationship Id="rId14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3.xml"/><Relationship Id="rId95" Type="http://schemas.openxmlformats.org/officeDocument/2006/relationships/slide" Target="slides/slide5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64" Type="http://schemas.openxmlformats.org/officeDocument/2006/relationships/slide" Target="slides/slide27.xml"/><Relationship Id="rId69" Type="http://schemas.openxmlformats.org/officeDocument/2006/relationships/slide" Target="slides/slide32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134" Type="http://schemas.openxmlformats.org/officeDocument/2006/relationships/font" Target="fonts/font25.fntdata"/><Relationship Id="rId139" Type="http://schemas.openxmlformats.org/officeDocument/2006/relationships/font" Target="fonts/font30.fntdata"/><Relationship Id="rId80" Type="http://schemas.openxmlformats.org/officeDocument/2006/relationships/slide" Target="slides/slide43.xml"/><Relationship Id="rId85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slide" Target="slides/slide30.xml"/><Relationship Id="rId103" Type="http://schemas.openxmlformats.org/officeDocument/2006/relationships/slide" Target="slides/slide66.xml"/><Relationship Id="rId108" Type="http://schemas.openxmlformats.org/officeDocument/2006/relationships/notesMaster" Target="notesMasters/notesMaster1.xml"/><Relationship Id="rId116" Type="http://schemas.openxmlformats.org/officeDocument/2006/relationships/font" Target="fonts/font7.fntdata"/><Relationship Id="rId124" Type="http://schemas.openxmlformats.org/officeDocument/2006/relationships/font" Target="fonts/font15.fntdata"/><Relationship Id="rId129" Type="http://schemas.openxmlformats.org/officeDocument/2006/relationships/font" Target="fonts/font20.fntdata"/><Relationship Id="rId137" Type="http://schemas.openxmlformats.org/officeDocument/2006/relationships/font" Target="fonts/font28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Relationship Id="rId70" Type="http://schemas.openxmlformats.org/officeDocument/2006/relationships/slide" Target="slides/slide33.xml"/><Relationship Id="rId75" Type="http://schemas.openxmlformats.org/officeDocument/2006/relationships/slide" Target="slides/slide38.xml"/><Relationship Id="rId83" Type="http://schemas.openxmlformats.org/officeDocument/2006/relationships/slide" Target="slides/slide46.xml"/><Relationship Id="rId88" Type="http://schemas.openxmlformats.org/officeDocument/2006/relationships/slide" Target="slides/slide51.xml"/><Relationship Id="rId91" Type="http://schemas.openxmlformats.org/officeDocument/2006/relationships/slide" Target="slides/slide54.xml"/><Relationship Id="rId96" Type="http://schemas.openxmlformats.org/officeDocument/2006/relationships/slide" Target="slides/slide59.xml"/><Relationship Id="rId111" Type="http://schemas.openxmlformats.org/officeDocument/2006/relationships/font" Target="fonts/font2.fntdata"/><Relationship Id="rId132" Type="http://schemas.openxmlformats.org/officeDocument/2006/relationships/font" Target="fonts/font23.fntdata"/><Relationship Id="rId140" Type="http://schemas.openxmlformats.org/officeDocument/2006/relationships/font" Target="fonts/font31.fntdata"/><Relationship Id="rId145" Type="http://schemas.openxmlformats.org/officeDocument/2006/relationships/font" Target="fonts/font3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106" Type="http://schemas.openxmlformats.org/officeDocument/2006/relationships/slide" Target="slides/slide69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127" Type="http://schemas.openxmlformats.org/officeDocument/2006/relationships/font" Target="fonts/font18.fntdata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slide" Target="slides/slide28.xml"/><Relationship Id="rId73" Type="http://schemas.openxmlformats.org/officeDocument/2006/relationships/slide" Target="slides/slide36.xml"/><Relationship Id="rId78" Type="http://schemas.openxmlformats.org/officeDocument/2006/relationships/slide" Target="slides/slide41.xml"/><Relationship Id="rId81" Type="http://schemas.openxmlformats.org/officeDocument/2006/relationships/slide" Target="slides/slide44.xml"/><Relationship Id="rId86" Type="http://schemas.openxmlformats.org/officeDocument/2006/relationships/slide" Target="slides/slide49.xml"/><Relationship Id="rId94" Type="http://schemas.openxmlformats.org/officeDocument/2006/relationships/slide" Target="slides/slide57.xml"/><Relationship Id="rId99" Type="http://schemas.openxmlformats.org/officeDocument/2006/relationships/slide" Target="slides/slide62.xml"/><Relationship Id="rId101" Type="http://schemas.openxmlformats.org/officeDocument/2006/relationships/slide" Target="slides/slide64.xml"/><Relationship Id="rId122" Type="http://schemas.openxmlformats.org/officeDocument/2006/relationships/font" Target="fonts/font13.fntdata"/><Relationship Id="rId130" Type="http://schemas.openxmlformats.org/officeDocument/2006/relationships/font" Target="fonts/font21.fntdata"/><Relationship Id="rId135" Type="http://schemas.openxmlformats.org/officeDocument/2006/relationships/font" Target="fonts/font26.fntdata"/><Relationship Id="rId143" Type="http://schemas.openxmlformats.org/officeDocument/2006/relationships/font" Target="fonts/font34.fntdata"/><Relationship Id="rId14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.xml"/><Relationship Id="rId109" Type="http://schemas.openxmlformats.org/officeDocument/2006/relationships/handoutMaster" Target="handoutMasters/handoutMaster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76" Type="http://schemas.openxmlformats.org/officeDocument/2006/relationships/slide" Target="slides/slide39.xml"/><Relationship Id="rId97" Type="http://schemas.openxmlformats.org/officeDocument/2006/relationships/slide" Target="slides/slide60.xml"/><Relationship Id="rId104" Type="http://schemas.openxmlformats.org/officeDocument/2006/relationships/slide" Target="slides/slide67.xml"/><Relationship Id="rId120" Type="http://schemas.openxmlformats.org/officeDocument/2006/relationships/font" Target="fonts/font11.fntdata"/><Relationship Id="rId125" Type="http://schemas.openxmlformats.org/officeDocument/2006/relationships/font" Target="fonts/font16.fntdata"/><Relationship Id="rId141" Type="http://schemas.openxmlformats.org/officeDocument/2006/relationships/font" Target="fonts/font32.fntdata"/><Relationship Id="rId14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4.xml"/><Relationship Id="rId92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66" Type="http://schemas.openxmlformats.org/officeDocument/2006/relationships/slide" Target="slides/slide29.xml"/><Relationship Id="rId87" Type="http://schemas.openxmlformats.org/officeDocument/2006/relationships/slide" Target="slides/slide50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131" Type="http://schemas.openxmlformats.org/officeDocument/2006/relationships/font" Target="fonts/font22.fntdata"/><Relationship Id="rId136" Type="http://schemas.openxmlformats.org/officeDocument/2006/relationships/font" Target="fonts/font27.fntdata"/><Relationship Id="rId61" Type="http://schemas.openxmlformats.org/officeDocument/2006/relationships/slide" Target="slides/slide24.xml"/><Relationship Id="rId82" Type="http://schemas.openxmlformats.org/officeDocument/2006/relationships/slide" Target="slides/slide4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9.xml"/><Relationship Id="rId77" Type="http://schemas.openxmlformats.org/officeDocument/2006/relationships/slide" Target="slides/slide40.xml"/><Relationship Id="rId100" Type="http://schemas.openxmlformats.org/officeDocument/2006/relationships/slide" Target="slides/slide63.xml"/><Relationship Id="rId105" Type="http://schemas.openxmlformats.org/officeDocument/2006/relationships/slide" Target="slides/slide68.xml"/><Relationship Id="rId126" Type="http://schemas.openxmlformats.org/officeDocument/2006/relationships/font" Target="fonts/font17.fntdata"/><Relationship Id="rId14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4.xml"/><Relationship Id="rId72" Type="http://schemas.openxmlformats.org/officeDocument/2006/relationships/slide" Target="slides/slide35.xml"/><Relationship Id="rId93" Type="http://schemas.openxmlformats.org/officeDocument/2006/relationships/slide" Target="slides/slide56.xml"/><Relationship Id="rId98" Type="http://schemas.openxmlformats.org/officeDocument/2006/relationships/slide" Target="slides/slide61.xml"/><Relationship Id="rId121" Type="http://schemas.openxmlformats.org/officeDocument/2006/relationships/font" Target="fonts/font12.fntdata"/><Relationship Id="rId142" Type="http://schemas.openxmlformats.org/officeDocument/2006/relationships/font" Target="fonts/font33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3763" y="739775"/>
            <a:ext cx="4933950" cy="3700463"/>
          </a:xfrm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latin typeface="Rdg Vesta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3425" indent="-27940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5538" indent="-2222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9563" indent="-2222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0413" indent="-222250" defTabSz="406400" eaLnBrk="0" hangingPunct="0">
              <a:spcBef>
                <a:spcPct val="30000"/>
              </a:spcBef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876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48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020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59213" indent="-222250" defTabSz="406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657225" algn="l"/>
                <a:tab pos="1314450" algn="l"/>
                <a:tab pos="1973263" algn="l"/>
                <a:tab pos="2630488" algn="l"/>
              </a:tabLs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fld id="{E3DE5A57-E512-4B1B-88C1-A057CF6AAE39}" type="slidenum">
              <a:rPr lang="en-US" altLang="en-US" sz="1300" smtClean="0">
                <a:solidFill>
                  <a:srgbClr val="000000"/>
                </a:solidFill>
              </a:rPr>
              <a:pPr eaLnBrk="1"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/>
                <a:buNone/>
              </a:pPr>
              <a:t>23</a:t>
            </a:fld>
            <a:endParaRPr lang="en-US" altLang="en-US" sz="13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24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14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25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26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43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27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7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fld id="{8E5A6DBF-81E4-4C9F-BE19-B524DD149E00}" type="slidenum">
              <a:rPr lang="en-GB" smtClean="0">
                <a:solidFill>
                  <a:prstClr val="white"/>
                </a:solidFill>
                <a:latin typeface="Times New Roman" pitchFamily="18" charset="0"/>
              </a:rPr>
              <a:pPr>
                <a:buFont typeface="Wingdings" pitchFamily="2" charset="2"/>
                <a:buNone/>
              </a:pPr>
              <a:t>28</a:t>
            </a:fld>
            <a:endParaRPr lang="en-GB" smtClean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3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50888"/>
            <a:ext cx="4930775" cy="36972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48" y="4687070"/>
            <a:ext cx="5373794" cy="4439456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1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3.pn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3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7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0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5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6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7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5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52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02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010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23715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4219438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790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05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214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93654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29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458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847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1114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38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110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667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923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46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415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0242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049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244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36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7553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345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3531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496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8581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7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466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572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930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821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12788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30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1015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3" y="895351"/>
            <a:ext cx="8643938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025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53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0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9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46" y="76211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9156" y="76211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1446" y="3511559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629156" y="3511559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8688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731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19592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8" y="402857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7333" y="151577"/>
            <a:ext cx="1993826" cy="4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2" y="737683"/>
            <a:ext cx="1409625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7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0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2000" y="936000"/>
            <a:ext cx="86400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954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252001" y="936000"/>
            <a:ext cx="42725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4618952" y="936011"/>
            <a:ext cx="4273048" cy="5759999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453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5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64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1959248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8" y="402857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27333" y="151577"/>
            <a:ext cx="1993826" cy="49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42" y="737683"/>
            <a:ext cx="1409625" cy="43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4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2000" y="936000"/>
            <a:ext cx="86400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29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252001" y="936000"/>
            <a:ext cx="4272500" cy="5760000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4618952" y="936011"/>
            <a:ext cx="4273048" cy="5759999"/>
          </a:xfrm>
        </p:spPr>
        <p:txBody>
          <a:bodyPr/>
          <a:lstStyle>
            <a:lvl1pPr marL="360000">
              <a:spcBef>
                <a:spcPts val="0"/>
              </a:spcBef>
              <a:defRPr/>
            </a:lvl1pPr>
            <a:lvl2pPr marL="540000">
              <a:spcBef>
                <a:spcPts val="0"/>
              </a:spcBef>
              <a:defRPr/>
            </a:lvl2pPr>
            <a:lvl3pPr marL="720000">
              <a:spcBef>
                <a:spcPts val="0"/>
              </a:spcBef>
              <a:defRPr/>
            </a:lvl3pPr>
            <a:lvl4pPr marL="900000">
              <a:spcBef>
                <a:spcPts val="0"/>
              </a:spcBef>
              <a:defRPr/>
            </a:lvl4pPr>
            <a:lvl5pPr marL="1080000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50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  <p:sp>
        <p:nvSpPr>
          <p:cNvPr id="5" name="Shape 17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9891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57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FBBF5-FC5F-4BD2-87F4-085F414C3519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506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1547939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433400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pic>
        <p:nvPicPr>
          <p:cNvPr id="5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57403" y="173348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4" y="184233"/>
            <a:ext cx="1663358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5074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3213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11153" y="1468968"/>
            <a:ext cx="8456613" cy="5073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7560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userDrawn="1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11153" y="1468968"/>
            <a:ext cx="4113893" cy="5073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4"/>
          </p:nvPr>
        </p:nvSpPr>
        <p:spPr>
          <a:xfrm>
            <a:off x="4718410" y="1468968"/>
            <a:ext cx="4113893" cy="50736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3547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823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51324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311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13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79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4011078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662881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267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9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665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110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314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629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648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383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9888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3091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4201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1105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3355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904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515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322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68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58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62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9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4761381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62584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39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998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352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8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430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8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179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341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8813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9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971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69170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937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9452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31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508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34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339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7704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6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426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357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117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118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627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2713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8805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5492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429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358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82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07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95517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9679197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2507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93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47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676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2250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615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7789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2434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455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439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9328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760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65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188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31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941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80000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64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189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2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48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21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206904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12879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6541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742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4659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70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99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70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696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996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315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497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53701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840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872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0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074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0284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9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5"/>
            <a:ext cx="3445920" cy="30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45" tIns="45575" rIns="91145" bIns="4557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475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2"/>
            <a:ext cx="2556000" cy="1196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4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21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4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6056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>
            <a:lvl1pPr defTabSz="827475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89802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9"/>
            <a:ext cx="6192838" cy="7249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306758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78" indent="0">
              <a:buNone/>
              <a:defRPr sz="1800"/>
            </a:lvl2pPr>
            <a:lvl3pPr marL="911560" indent="0">
              <a:buNone/>
              <a:defRPr sz="1600"/>
            </a:lvl3pPr>
            <a:lvl4pPr marL="1367343" indent="0">
              <a:buNone/>
              <a:defRPr sz="1400"/>
            </a:lvl4pPr>
            <a:lvl5pPr marL="1823121" indent="0">
              <a:buNone/>
              <a:defRPr sz="1400"/>
            </a:lvl5pPr>
            <a:lvl6pPr marL="2278904" indent="0">
              <a:buNone/>
              <a:defRPr sz="1400"/>
            </a:lvl6pPr>
            <a:lvl7pPr marL="2734682" indent="0">
              <a:buNone/>
              <a:defRPr sz="1400"/>
            </a:lvl7pPr>
            <a:lvl8pPr marL="3190454" indent="0">
              <a:buNone/>
              <a:defRPr sz="1400"/>
            </a:lvl8pPr>
            <a:lvl9pPr marL="364624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7502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7490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8" indent="0">
              <a:buNone/>
              <a:defRPr sz="2000" b="1"/>
            </a:lvl2pPr>
            <a:lvl3pPr marL="911560" indent="0">
              <a:buNone/>
              <a:defRPr sz="1800" b="1"/>
            </a:lvl3pPr>
            <a:lvl4pPr marL="1367343" indent="0">
              <a:buNone/>
              <a:defRPr sz="1600" b="1"/>
            </a:lvl4pPr>
            <a:lvl5pPr marL="1823121" indent="0">
              <a:buNone/>
              <a:defRPr sz="1600" b="1"/>
            </a:lvl5pPr>
            <a:lvl6pPr marL="2278904" indent="0">
              <a:buNone/>
              <a:defRPr sz="1600" b="1"/>
            </a:lvl6pPr>
            <a:lvl7pPr marL="2734682" indent="0">
              <a:buNone/>
              <a:defRPr sz="1600" b="1"/>
            </a:lvl7pPr>
            <a:lvl8pPr marL="3190454" indent="0">
              <a:buNone/>
              <a:defRPr sz="1600" b="1"/>
            </a:lvl8pPr>
            <a:lvl9pPr marL="364624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67816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65754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043602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9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45" tIns="45575" rIns="91145" bIns="4557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475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66706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613746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78" indent="0">
              <a:buNone/>
              <a:defRPr sz="2800"/>
            </a:lvl2pPr>
            <a:lvl3pPr marL="911560" indent="0">
              <a:buNone/>
              <a:defRPr sz="2400"/>
            </a:lvl3pPr>
            <a:lvl4pPr marL="1367343" indent="0">
              <a:buNone/>
              <a:defRPr sz="2000"/>
            </a:lvl4pPr>
            <a:lvl5pPr marL="1823121" indent="0">
              <a:buNone/>
              <a:defRPr sz="2000"/>
            </a:lvl5pPr>
            <a:lvl6pPr marL="2278904" indent="0">
              <a:buNone/>
              <a:defRPr sz="2000"/>
            </a:lvl6pPr>
            <a:lvl7pPr marL="2734682" indent="0">
              <a:buNone/>
              <a:defRPr sz="2000"/>
            </a:lvl7pPr>
            <a:lvl8pPr marL="3190454" indent="0">
              <a:buNone/>
              <a:defRPr sz="2000"/>
            </a:lvl8pPr>
            <a:lvl9pPr marL="364624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778" indent="0">
              <a:buNone/>
              <a:defRPr sz="1200"/>
            </a:lvl2pPr>
            <a:lvl3pPr marL="911560" indent="0">
              <a:buNone/>
              <a:defRPr sz="1000"/>
            </a:lvl3pPr>
            <a:lvl4pPr marL="1367343" indent="0">
              <a:buNone/>
              <a:defRPr sz="900"/>
            </a:lvl4pPr>
            <a:lvl5pPr marL="1823121" indent="0">
              <a:buNone/>
              <a:defRPr sz="900"/>
            </a:lvl5pPr>
            <a:lvl6pPr marL="2278904" indent="0">
              <a:buNone/>
              <a:defRPr sz="900"/>
            </a:lvl6pPr>
            <a:lvl7pPr marL="2734682" indent="0">
              <a:buNone/>
              <a:defRPr sz="900"/>
            </a:lvl7pPr>
            <a:lvl8pPr marL="3190454" indent="0">
              <a:buNone/>
              <a:defRPr sz="900"/>
            </a:lvl8pPr>
            <a:lvl9pPr marL="364624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7497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370279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5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2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49895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49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5C7C0484-89FE-4D03-8E47-9163789E25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8"/>
            <a:ext cx="2897280" cy="266428"/>
          </a:xfrm>
          <a:prstGeom prst="rect">
            <a:avLst/>
          </a:prstGeom>
        </p:spPr>
        <p:txBody>
          <a:bodyPr lIns="82683" tIns="41343" rIns="82683" bIns="41343"/>
          <a:lstStyle>
            <a:lvl1pPr defTabSz="827475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687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4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3564000" y="1700819"/>
            <a:ext cx="720000" cy="5760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41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6" name="Picture 39" descr="Device-bla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0" y="437809"/>
            <a:ext cx="1183680" cy="3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3440" y="6519566"/>
            <a:ext cx="3445920" cy="30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5" tIns="45555" rIns="91105" bIns="4555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algn="r" defTabSz="827131" eaLnBrk="1" hangingPunct="1">
              <a:spcBef>
                <a:spcPct val="50000"/>
              </a:spcBef>
              <a:defRPr/>
            </a:pPr>
            <a:r>
              <a:rPr lang="en-US" sz="1400" b="1" smtClean="0">
                <a:solidFill>
                  <a:srgbClr val="BF0071"/>
                </a:solidFill>
                <a:latin typeface="Arial" charset="0"/>
                <a:cs typeface="Arial" charset="0"/>
              </a:rPr>
              <a:t>www.met.reading.ac.uk/~sws98slg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000" y="2"/>
            <a:ext cx="2556000" cy="11967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9" name="Picture 49" descr="BAE146_phot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1" r="1765" b="20639"/>
          <a:stretch>
            <a:fillRect/>
          </a:stretch>
        </p:blipFill>
        <p:spPr bwMode="auto">
          <a:xfrm>
            <a:off x="3636000" y="2204875"/>
            <a:ext cx="1008000" cy="50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0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31172" r="15308" b="28587"/>
          <a:stretch>
            <a:fillRect/>
          </a:stretch>
        </p:blipFill>
        <p:spPr bwMode="auto">
          <a:xfrm>
            <a:off x="2484000" y="1700821"/>
            <a:ext cx="1008000" cy="9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3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1126198"/>
            <a:ext cx="1584000" cy="15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5" descr="Device-whit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676640" y="590464"/>
            <a:ext cx="118512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24388" algn="l"/>
              </a:tabLst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6000" y="6519565"/>
            <a:ext cx="1772640" cy="47669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>
            <a:lvl1pPr defTabSz="827131">
              <a:defRPr sz="1400">
                <a:solidFill>
                  <a:srgbClr val="BF007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465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362" y="260649"/>
            <a:ext cx="6192838" cy="7249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064683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87" indent="0">
              <a:buNone/>
              <a:defRPr sz="1800"/>
            </a:lvl2pPr>
            <a:lvl3pPr marL="911183" indent="0">
              <a:buNone/>
              <a:defRPr sz="1600"/>
            </a:lvl3pPr>
            <a:lvl4pPr marL="1366777" indent="0">
              <a:buNone/>
              <a:defRPr sz="1400"/>
            </a:lvl4pPr>
            <a:lvl5pPr marL="1822365" indent="0">
              <a:buNone/>
              <a:defRPr sz="1400"/>
            </a:lvl5pPr>
            <a:lvl6pPr marL="2277959" indent="0">
              <a:buNone/>
              <a:defRPr sz="1400"/>
            </a:lvl6pPr>
            <a:lvl7pPr marL="2733549" indent="0">
              <a:buNone/>
              <a:defRPr sz="1400"/>
            </a:lvl7pPr>
            <a:lvl8pPr marL="3189131" indent="0">
              <a:buNone/>
              <a:defRPr sz="1400"/>
            </a:lvl8pPr>
            <a:lvl9pPr marL="3644728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487844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818108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87" indent="0">
              <a:buNone/>
              <a:defRPr sz="2000" b="1"/>
            </a:lvl2pPr>
            <a:lvl3pPr marL="911183" indent="0">
              <a:buNone/>
              <a:defRPr sz="1800" b="1"/>
            </a:lvl3pPr>
            <a:lvl4pPr marL="1366777" indent="0">
              <a:buNone/>
              <a:defRPr sz="1600" b="1"/>
            </a:lvl4pPr>
            <a:lvl5pPr marL="1822365" indent="0">
              <a:buNone/>
              <a:defRPr sz="1600" b="1"/>
            </a:lvl5pPr>
            <a:lvl6pPr marL="2277959" indent="0">
              <a:buNone/>
              <a:defRPr sz="1600" b="1"/>
            </a:lvl6pPr>
            <a:lvl7pPr marL="2733549" indent="0">
              <a:buNone/>
              <a:defRPr sz="1600" b="1"/>
            </a:lvl7pPr>
            <a:lvl8pPr marL="3189131" indent="0">
              <a:buNone/>
              <a:defRPr sz="1600" b="1"/>
            </a:lvl8pPr>
            <a:lvl9pPr marL="364472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41427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936591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2150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 userDrawn="1"/>
        </p:nvSpPr>
        <p:spPr bwMode="auto">
          <a:xfrm>
            <a:off x="7309440" y="260669"/>
            <a:ext cx="1510560" cy="6480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105" tIns="45555" rIns="91105" bIns="45555" anchor="ctr"/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charset="0"/>
              </a:defRPr>
            </a:lvl9pPr>
          </a:lstStyle>
          <a:p>
            <a:pPr defTabSz="827131" eaLnBrk="1" hangingPunct="1">
              <a:defRPr/>
            </a:pPr>
            <a:endParaRPr lang="en-GB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27071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8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1144138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87" indent="0">
              <a:buNone/>
              <a:defRPr sz="2800"/>
            </a:lvl2pPr>
            <a:lvl3pPr marL="911183" indent="0">
              <a:buNone/>
              <a:defRPr sz="2400"/>
            </a:lvl3pPr>
            <a:lvl4pPr marL="1366777" indent="0">
              <a:buNone/>
              <a:defRPr sz="2000"/>
            </a:lvl4pPr>
            <a:lvl5pPr marL="1822365" indent="0">
              <a:buNone/>
              <a:defRPr sz="2000"/>
            </a:lvl5pPr>
            <a:lvl6pPr marL="2277959" indent="0">
              <a:buNone/>
              <a:defRPr sz="2000"/>
            </a:lvl6pPr>
            <a:lvl7pPr marL="2733549" indent="0">
              <a:buNone/>
              <a:defRPr sz="2000"/>
            </a:lvl7pPr>
            <a:lvl8pPr marL="3189131" indent="0">
              <a:buNone/>
              <a:defRPr sz="2000"/>
            </a:lvl8pPr>
            <a:lvl9pPr marL="3644728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587" indent="0">
              <a:buNone/>
              <a:defRPr sz="1200"/>
            </a:lvl2pPr>
            <a:lvl3pPr marL="911183" indent="0">
              <a:buNone/>
              <a:defRPr sz="1000"/>
            </a:lvl3pPr>
            <a:lvl4pPr marL="1366777" indent="0">
              <a:buNone/>
              <a:defRPr sz="900"/>
            </a:lvl4pPr>
            <a:lvl5pPr marL="1822365" indent="0">
              <a:buNone/>
              <a:defRPr sz="900"/>
            </a:lvl5pPr>
            <a:lvl6pPr marL="2277959" indent="0">
              <a:buNone/>
              <a:defRPr sz="900"/>
            </a:lvl6pPr>
            <a:lvl7pPr marL="2733549" indent="0">
              <a:buNone/>
              <a:defRPr sz="900"/>
            </a:lvl7pPr>
            <a:lvl8pPr marL="3189131" indent="0">
              <a:buNone/>
              <a:defRPr sz="900"/>
            </a:lvl8pPr>
            <a:lvl9pPr marL="364472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823580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80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21679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49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86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71640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53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8720" y="6466279"/>
            <a:ext cx="1182240" cy="26066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fld id="{1A276BAD-955F-49BF-8BBF-3747A6FAEB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600" y="6443238"/>
            <a:ext cx="2897280" cy="266428"/>
          </a:xfrm>
          <a:prstGeom prst="rect">
            <a:avLst/>
          </a:prstGeom>
        </p:spPr>
        <p:txBody>
          <a:bodyPr lIns="82650" tIns="41325" rIns="82650" bIns="41325"/>
          <a:lstStyle>
            <a:lvl1pPr defTabSz="827131">
              <a:defRPr sz="2400">
                <a:solidFill>
                  <a:srgbClr val="000000"/>
                </a:solidFill>
                <a:latin typeface="Rdg Vesta" pitchFamily="50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2662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00" y="1269320"/>
            <a:ext cx="3780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17057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124745"/>
            <a:ext cx="8226425" cy="5003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53100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08630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123202"/>
            <a:ext cx="4037013" cy="4930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123202"/>
            <a:ext cx="4037012" cy="50045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1058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68658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46475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6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83053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665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259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264" y="104778"/>
            <a:ext cx="2138362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176" y="104778"/>
            <a:ext cx="6262688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5209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178" y="104775"/>
            <a:ext cx="8226425" cy="419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4912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07" y="1970128"/>
            <a:ext cx="8827993" cy="230245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06" y="4601009"/>
            <a:ext cx="8827993" cy="65679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160" y="151576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0" y="1034089"/>
            <a:ext cx="1663358" cy="720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3324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7" y="1631578"/>
            <a:ext cx="8552328" cy="4743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613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622613"/>
            <a:ext cx="4199965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614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7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366187"/>
            <a:ext cx="4199965" cy="6008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8076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7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3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8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084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1922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15235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16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45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7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8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8996757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373534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2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937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188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73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7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5039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7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171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233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869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476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39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812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102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955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5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15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4845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29917"/>
      </p:ext>
    </p:extLst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6070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DFEE3-A1B0-46B9-9E9E-C7C52605C240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73741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B5D5-B9C8-4E03-8773-2C358072F055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7605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EBBA8-D943-4B6B-9E78-FD41BAE8725F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0812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568D-5AEC-443B-B70D-AD363CE4587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1276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6DC3-F0E0-4082-9A6F-78CC3E13E78A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802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2932-59FE-492B-8B71-BC28BF04D807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23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E13F1-546B-4911-B0D9-78FE20F41A78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0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47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444FD-82EB-461D-A5BC-2CD20AB09B6D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3514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DDBAC-BCE8-4099-AA8E-661F75832E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5522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B2521-0DC1-4715-ACBD-799E00793C19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6944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BA6F-92BD-4397-A609-E305E2B42C43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940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D9B8-E329-4DC7-9779-ED250F05A574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0582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000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7675592" cy="828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0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6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34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6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1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562115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350260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5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186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866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333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466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101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466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9924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4200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2766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261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307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032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0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622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128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67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519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3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876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72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823692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440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6863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9673034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1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1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45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1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03991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96089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DLR.de  •  Chart </a:t>
            </a:r>
            <a:fld id="{18C7CB6D-895A-4F21-B0E7-2185F6FE553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68764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US" altLang="en-US" baseline="-25000" smtClean="0">
              <a:solidFill>
                <a:srgbClr val="000000"/>
              </a:solidFill>
              <a:latin typeface="Rdg Vesta" pitchFamily="2" charset="0"/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2" y="438150"/>
            <a:ext cx="1184275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7" y="6519863"/>
            <a:ext cx="4392613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GB" altLang="en-US" sz="1400" smtClean="0">
                <a:solidFill>
                  <a:srgbClr val="BF0071"/>
                </a:solidFill>
                <a:latin typeface="Rdg Vesta" pitchFamily="2" charset="0"/>
              </a:rPr>
              <a:t>© University of Reading 2013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7" y="6519864"/>
            <a:ext cx="34464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1400" b="1" smtClean="0">
                <a:solidFill>
                  <a:srgbClr val="BF0071"/>
                </a:solidFill>
                <a:latin typeface="Rdg Vesta" pitchFamily="2" charset="0"/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27" y="2"/>
            <a:ext cx="2555875" cy="1196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endParaRPr lang="en-US" altLang="en-US" baseline="-25000" smtClean="0">
              <a:solidFill>
                <a:srgbClr val="000000"/>
              </a:solidFill>
              <a:latin typeface="Rdg Vesta" pitchFamily="2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4" y="333377"/>
            <a:ext cx="3959225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>
              <a:spcBef>
                <a:spcPct val="0"/>
              </a:spcBef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GB" altLang="en-US" sz="1300" b="1" baseline="0" dirty="0" smtClean="0">
                <a:solidFill>
                  <a:srgbClr val="000000"/>
                </a:solidFill>
              </a:rPr>
              <a:t>School of Mathematical and Physical Sciences Seminar series, 22</a:t>
            </a:r>
            <a:r>
              <a:rPr lang="en-GB" altLang="en-US" sz="1300" b="1" baseline="30000" dirty="0" smtClean="0">
                <a:solidFill>
                  <a:srgbClr val="000000"/>
                </a:solidFill>
              </a:rPr>
              <a:t>nd</a:t>
            </a:r>
            <a:r>
              <a:rPr lang="en-GB" altLang="en-US" sz="1300" b="1" baseline="0" dirty="0" smtClean="0">
                <a:solidFill>
                  <a:srgbClr val="000000"/>
                </a:solidFill>
              </a:rPr>
              <a:t> November 2013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2" y="438150"/>
            <a:ext cx="1184275" cy="3873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339851"/>
            <a:ext cx="150653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42964"/>
            <a:ext cx="26527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841377"/>
            <a:ext cx="15748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endParaRPr lang="en-GB" dirty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defRPr sz="1400" baseline="0">
                <a:solidFill>
                  <a:schemeClr val="tx2"/>
                </a:solidFill>
                <a:latin typeface="Rdg Vesta" pitchFamily="2" charset="0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80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569A0-A674-4392-A25E-67A167C466D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3301"/>
      </p:ext>
    </p:extLst>
  </p:cSld>
  <p:clrMapOvr>
    <a:masterClrMapping/>
  </p:clrMapOvr>
  <p:transition>
    <p:fad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90FB0-A7CD-4C7D-8718-009325FAE07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1278"/>
      </p:ext>
    </p:extLst>
  </p:cSld>
  <p:clrMapOvr>
    <a:masterClrMapping/>
  </p:clrMapOvr>
  <p:transition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A36B4-5C79-417B-8B73-67BFD473FE4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66383"/>
      </p:ext>
    </p:extLst>
  </p:cSld>
  <p:clrMapOvr>
    <a:masterClrMapping/>
  </p:clrMapOvr>
  <p:transition>
    <p:fad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E6D61-12F3-4DD1-BDFB-DBDD8012CB9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91532"/>
      </p:ext>
    </p:extLst>
  </p:cSld>
  <p:clrMapOvr>
    <a:masterClrMapping/>
  </p:clrMapOvr>
  <p:transition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06EE6-A626-434E-8DC9-C8F8EDCEF66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40988"/>
      </p:ext>
    </p:extLst>
  </p:cSld>
  <p:clrMapOvr>
    <a:masterClrMapping/>
  </p:clrMapOvr>
  <p:transition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A7B26-A2E6-41AC-A601-B44327BD8E9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7121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CB26A-B9F7-4E1E-B5E1-545157F6C9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31024"/>
      </p:ext>
    </p:extLst>
  </p:cSld>
  <p:clrMapOvr>
    <a:masterClrMapping/>
  </p:clrMapOvr>
  <p:transition>
    <p:fade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EB494-40A0-403E-8468-D442959E792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93285"/>
      </p:ext>
    </p:extLst>
  </p:cSld>
  <p:clrMapOvr>
    <a:masterClrMapping/>
  </p:clrMapOvr>
  <p:transition>
    <p:fade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D502D-C21D-4649-83FD-FC140DA4EEB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78696"/>
      </p:ext>
    </p:extLst>
  </p:cSld>
  <p:clrMapOvr>
    <a:masterClrMapping/>
  </p:clrMapOvr>
  <p:transition>
    <p:fade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5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2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C47C-49FE-4C6C-B500-20229BBEBC3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68901"/>
      </p:ext>
    </p:extLst>
  </p:cSld>
  <p:clrMapOvr>
    <a:masterClrMapping/>
  </p:clrMapOvr>
  <p:transition>
    <p:fade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7" y="1600201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7" y="3848101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B6B0E-FEC9-4661-B63B-343C701ACC9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02804"/>
      </p:ext>
    </p:extLst>
  </p:cSld>
  <p:clrMapOvr>
    <a:masterClrMapping/>
  </p:clrMapOvr>
  <p:transition>
    <p:fade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030C2-CEA6-46CA-A679-5A1726AC1DA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16389"/>
      </p:ext>
    </p:extLst>
  </p:cSld>
  <p:clrMapOvr>
    <a:masterClrMapping/>
  </p:clrMapOvr>
  <p:transition>
    <p:fade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9D107-5227-42A7-9EAD-6844236BACD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84607"/>
      </p:ext>
    </p:extLst>
  </p:cSld>
  <p:clrMapOvr>
    <a:masterClrMapping/>
  </p:clrMapOvr>
  <p:transition>
    <p:fade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23F4-9B39-4981-AC7C-AC233DE8D9A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1283"/>
      </p:ext>
    </p:extLst>
  </p:cSld>
  <p:clrMapOvr>
    <a:masterClrMapping/>
  </p:clrMapOvr>
  <p:transition>
    <p:fade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624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156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7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66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671453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828292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51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036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969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624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903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039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536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537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670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536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6583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039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58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292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14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93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0963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57087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99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9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9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0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07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1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0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3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1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1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0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14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8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03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5" y="439662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4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0963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57087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8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799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369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993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00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076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019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103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83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611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12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37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" y="1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1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7610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95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0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757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712788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8301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6423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3" y="895351"/>
            <a:ext cx="8643938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34088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039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7" y="885825"/>
            <a:ext cx="4264819" cy="57054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21512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45" y="76202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29156" y="76202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1445" y="3511550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4629156" y="3511550"/>
            <a:ext cx="4443413" cy="3257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45236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166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8844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098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6256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02697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47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363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04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38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935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447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742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75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814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0118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5835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808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190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51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46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"/>
            <a:ext cx="7886700" cy="80151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4636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363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418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64767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487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9352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521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519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3589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8" y="365135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762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pic>
        <p:nvPicPr>
          <p:cNvPr id="5" name="Picture 39" descr="Device-bl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2" y="438150"/>
            <a:ext cx="1184275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2555877" y="6519863"/>
            <a:ext cx="4392613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algn="ctr" eaLnBrk="1" hangingPunct="1"/>
            <a:r>
              <a:rPr lang="en-GB" altLang="en-US" sz="1400" baseline="0" smtClean="0">
                <a:solidFill>
                  <a:srgbClr val="BF0071"/>
                </a:solidFill>
              </a:rPr>
              <a:t>© University of Reading 2012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292727" y="6519864"/>
            <a:ext cx="344646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sz="1400" b="1">
                <a:solidFill>
                  <a:srgbClr val="BF0071"/>
                </a:solidFill>
              </a:rPr>
              <a:t>www.reading.ac.uk</a:t>
            </a: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hidden">
          <a:xfrm>
            <a:off x="6588127" y="2"/>
            <a:ext cx="2555875" cy="11969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400" baseline="-25000">
              <a:solidFill>
                <a:srgbClr val="000000"/>
              </a:solidFill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900113" y="333375"/>
            <a:ext cx="5040312" cy="2923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1300" b="1" baseline="0" smtClean="0">
                <a:solidFill>
                  <a:srgbClr val="000000"/>
                </a:solidFill>
              </a:rPr>
              <a:t>PANDOWAE, Mainz, 26</a:t>
            </a:r>
            <a:r>
              <a:rPr lang="en-GB" altLang="en-US" sz="1300" b="1" baseline="30000" smtClean="0">
                <a:solidFill>
                  <a:srgbClr val="000000"/>
                </a:solidFill>
              </a:rPr>
              <a:t>th</a:t>
            </a:r>
            <a:r>
              <a:rPr lang="en-GB" altLang="en-US" sz="1300" b="1" baseline="0" smtClean="0">
                <a:solidFill>
                  <a:srgbClr val="000000"/>
                </a:solidFill>
              </a:rPr>
              <a:t> March 2012</a:t>
            </a:r>
          </a:p>
        </p:txBody>
      </p:sp>
      <p:pic>
        <p:nvPicPr>
          <p:cNvPr id="10" name="Picture 35" descr="Devic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2" y="438150"/>
            <a:ext cx="1184275" cy="3873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DIAMET_LOGOfinal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268414"/>
            <a:ext cx="150653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SCF2618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71526"/>
            <a:ext cx="2652712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w10_crop_16UT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769938"/>
            <a:ext cx="15748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2987675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400"/>
            </a:lvl1pPr>
          </a:lstStyle>
          <a:p>
            <a:r>
              <a:rPr lang="en-GB"/>
              <a:t>Extreme weather events: Explaining their origins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5373688"/>
            <a:ext cx="7920038" cy="92551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GB"/>
              <a:t>John Methven, Department of Meteorology</a:t>
            </a: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55650" y="6519863"/>
            <a:ext cx="1773238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solidFill>
                  <a:schemeClr val="tx2"/>
                </a:solidFill>
                <a:latin typeface="Rdg Vesta" pitchFamily="2" charset="0"/>
              </a:defRPr>
            </a:lvl1pPr>
          </a:lstStyle>
          <a:p>
            <a:pPr>
              <a:defRPr/>
            </a:pPr>
            <a:endParaRPr lang="en-GB">
              <a:solidFill>
                <a:srgbClr val="BF00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85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E0D1-E13D-4E93-8365-C0D7DA61F2A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23483"/>
      </p:ext>
    </p:extLst>
  </p:cSld>
  <p:clrMapOvr>
    <a:masterClrMapping/>
  </p:clrMapOvr>
  <p:transition>
    <p:fade/>
  </p:transition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39BE-111F-4AC2-A87A-D0600C70EE2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37721"/>
      </p:ext>
    </p:extLst>
  </p:cSld>
  <p:clrMapOvr>
    <a:masterClrMapping/>
  </p:clrMapOvr>
  <p:transition>
    <p:fade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0B2D-1FE3-43E7-8D83-1164A9038E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78786"/>
      </p:ext>
    </p:extLst>
  </p:cSld>
  <p:clrMapOvr>
    <a:masterClrMapping/>
  </p:clrMapOvr>
  <p:transition>
    <p:fade/>
  </p:transition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81FD6-A22B-4EC3-8E71-68A1923DE9E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91120"/>
      </p:ext>
    </p:extLst>
  </p:cSld>
  <p:clrMapOvr>
    <a:masterClrMapping/>
  </p:clrMapOvr>
  <p:transition>
    <p:fade/>
  </p:transition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42B50-BECC-4AEA-B3D8-940DDAB4488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73219"/>
      </p:ext>
    </p:extLst>
  </p:cSld>
  <p:clrMapOvr>
    <a:masterClrMapping/>
  </p:clrMapOvr>
  <p:transition>
    <p:fade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BF72-5482-4063-8B75-44AAABC5A2B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03788"/>
      </p:ext>
    </p:extLst>
  </p:cSld>
  <p:clrMapOvr>
    <a:masterClrMapping/>
  </p:clrMapOvr>
  <p:transition>
    <p:fade/>
  </p:transition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64533-99BC-4339-92BB-2E3F3B82F2B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60371"/>
      </p:ext>
    </p:extLst>
  </p:cSld>
  <p:clrMapOvr>
    <a:masterClrMapping/>
  </p:clrMapOvr>
  <p:transition>
    <p:fade/>
  </p:transition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2C28-08BD-48C7-8220-DC32C12933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4934"/>
      </p:ext>
    </p:extLst>
  </p:cSld>
  <p:clrMapOvr>
    <a:masterClrMapping/>
  </p:clrMapOvr>
  <p:transition>
    <p:fade/>
  </p:transition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9FC48-94F2-4979-9856-C5A822B9837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4575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5" y="274637"/>
            <a:ext cx="1982787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2" y="274637"/>
            <a:ext cx="5795963" cy="5668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2A96-A681-4AC0-8A92-00F47816F74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260158"/>
      </p:ext>
    </p:extLst>
  </p:cSld>
  <p:clrMapOvr>
    <a:masterClrMapping/>
  </p:clrMapOvr>
  <p:transition>
    <p:fade/>
  </p:transition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97427" y="1600201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97427" y="3848101"/>
            <a:ext cx="3889375" cy="2095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1F49-BA61-4AAF-804A-EB5BF6D12E4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64976"/>
      </p:ext>
    </p:extLst>
  </p:cSld>
  <p:clrMapOvr>
    <a:masterClrMapping/>
  </p:clrMapOvr>
  <p:transition>
    <p:fade/>
  </p:transition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600200"/>
            <a:ext cx="793115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40" y="6519863"/>
            <a:ext cx="6762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9DE96-7B61-4917-9968-EB6FA6ACD30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9849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74639"/>
            <a:ext cx="61928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2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7" y="1600200"/>
            <a:ext cx="3889375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72440" y="6519863"/>
            <a:ext cx="67627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32193-3D56-4230-8F1E-0B8DF59BDC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2881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094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345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55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223958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728455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570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1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396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3477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840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122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683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92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72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866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4950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1040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0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292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13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83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005" y="1970127"/>
            <a:ext cx="8827993" cy="2302451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004" y="4601008"/>
            <a:ext cx="8827993" cy="65679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Shape 57" descr="NCAS_national_centre_logo.png"/>
          <p:cNvPicPr preferRelativeResize="0"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64158" y="151576"/>
            <a:ext cx="2257001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00" y="1034089"/>
            <a:ext cx="1663358" cy="7200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6A2ADBB-C67D-4AEB-BBC3-67D92E2754F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04/12/2018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4339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7" y="1631577"/>
            <a:ext cx="8552328" cy="47430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3731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2612"/>
            <a:ext cx="4199965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21566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6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66186"/>
            <a:ext cx="4199965" cy="6008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8618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7" y="366186"/>
            <a:ext cx="4199964" cy="1094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836" y="1622612"/>
            <a:ext cx="4199964" cy="4752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47596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8877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7EB06-3C8F-41DB-A407-0401A8C47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68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4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5457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9275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0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dirty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22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0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2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061260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600370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934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028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85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965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1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694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574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200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102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9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56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56257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820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270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0987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386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9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84152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33905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12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9293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136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64066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624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906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249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378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365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21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2521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58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214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868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607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82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79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96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76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73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5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535188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956036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332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58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980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229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02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631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332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001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473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598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723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1997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434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935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7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35311"/>
      </p:ext>
    </p:extLst>
  </p:cSld>
  <p:clrMapOvr>
    <a:masterClrMapping/>
  </p:clrMapOvr>
  <p:transition>
    <p:fade/>
  </p:transition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60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4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5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326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5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6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3145923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120325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509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1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5338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9879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002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72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52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877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3153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90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7709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37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70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2480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363FA-6566-46D6-9824-0CA0EB456315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28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5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83770" y="6525344"/>
            <a:ext cx="63367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Title Slid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1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1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83" y="439671"/>
            <a:ext cx="1184275" cy="384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3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1" y="6646963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812017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952421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207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062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422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830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5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592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42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028543" y="6237312"/>
            <a:ext cx="676275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3" y="3841513"/>
            <a:ext cx="102028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1" y="5857879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802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498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69"/>
            <a:ext cx="8568952" cy="955499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018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8013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1" y="3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3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0897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26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67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1"/>
            <a:ext cx="8568952" cy="955499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5"/>
            <a:ext cx="8568952" cy="5134187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049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741AC-ED39-4F8B-9FC1-25F0CE065F38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2627784" y="6453336"/>
            <a:ext cx="626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DFD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163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9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54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13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20" Type="http://schemas.openxmlformats.org/officeDocument/2006/relationships/theme" Target="../theme/theme16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37.xml"/><Relationship Id="rId19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Relationship Id="rId22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7.xml"/><Relationship Id="rId13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71.xml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5.xml"/><Relationship Id="rId11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8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9.xml"/><Relationship Id="rId12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image" Target="../media/image1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1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8.xml"/><Relationship Id="rId9" Type="http://schemas.openxmlformats.org/officeDocument/2006/relationships/image" Target="../media/image7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304.xml"/><Relationship Id="rId18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4.xml"/><Relationship Id="rId21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303.xml"/><Relationship Id="rId17" Type="http://schemas.openxmlformats.org/officeDocument/2006/relationships/slideLayout" Target="../slideLayouts/slideLayout30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93.xml"/><Relationship Id="rId16" Type="http://schemas.openxmlformats.org/officeDocument/2006/relationships/slideLayout" Target="../slideLayouts/slideLayout307.xml"/><Relationship Id="rId20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96.xml"/><Relationship Id="rId15" Type="http://schemas.openxmlformats.org/officeDocument/2006/relationships/slideLayout" Target="../slideLayouts/slideLayout30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305.xml"/><Relationship Id="rId22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theme" Target="../theme/theme23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image" Target="../media/image2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348.xml"/><Relationship Id="rId10" Type="http://schemas.openxmlformats.org/officeDocument/2006/relationships/theme" Target="../theme/theme24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slideLayout" Target="../slideLayouts/slideLayout36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54.xml"/><Relationship Id="rId16" Type="http://schemas.openxmlformats.org/officeDocument/2006/relationships/theme" Target="../theme/theme25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5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slideLayout" Target="../slideLayouts/slideLayout366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80.xml"/><Relationship Id="rId1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7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17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69.xml"/><Relationship Id="rId16" Type="http://schemas.openxmlformats.org/officeDocument/2006/relationships/slideLayout" Target="../slideLayouts/slideLayout383.xml"/><Relationship Id="rId20" Type="http://schemas.openxmlformats.org/officeDocument/2006/relationships/theme" Target="../theme/theme26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5" Type="http://schemas.openxmlformats.org/officeDocument/2006/relationships/slideLayout" Target="../slideLayouts/slideLayout38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77.xml"/><Relationship Id="rId19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81.xml"/><Relationship Id="rId22" Type="http://schemas.openxmlformats.org/officeDocument/2006/relationships/image" Target="../media/image2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1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8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17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388.xml"/><Relationship Id="rId16" Type="http://schemas.openxmlformats.org/officeDocument/2006/relationships/slideLayout" Target="../slideLayouts/slideLayout402.xml"/><Relationship Id="rId20" Type="http://schemas.openxmlformats.org/officeDocument/2006/relationships/theme" Target="../theme/theme27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slideLayout" Target="../slideLayouts/slideLayout40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96.xml"/><Relationship Id="rId19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Relationship Id="rId22" Type="http://schemas.openxmlformats.org/officeDocument/2006/relationships/image" Target="../media/image2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0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20" Type="http://schemas.openxmlformats.org/officeDocument/2006/relationships/theme" Target="../theme/theme28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Relationship Id="rId22" Type="http://schemas.openxmlformats.org/officeDocument/2006/relationships/image" Target="../media/image2.png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26.xml"/><Relationship Id="rId1" Type="http://schemas.openxmlformats.org/officeDocument/2006/relationships/slideLayout" Target="../slideLayouts/slideLayout425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4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1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slideLayout" Target="../slideLayouts/slideLayout442.xml"/><Relationship Id="rId18" Type="http://schemas.openxmlformats.org/officeDocument/2006/relationships/slideLayout" Target="../slideLayouts/slideLayout447.xml"/><Relationship Id="rId3" Type="http://schemas.openxmlformats.org/officeDocument/2006/relationships/slideLayout" Target="../slideLayouts/slideLayout43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17" Type="http://schemas.openxmlformats.org/officeDocument/2006/relationships/slideLayout" Target="../slideLayouts/slideLayout446.xml"/><Relationship Id="rId2" Type="http://schemas.openxmlformats.org/officeDocument/2006/relationships/slideLayout" Target="../slideLayouts/slideLayout431.xml"/><Relationship Id="rId16" Type="http://schemas.openxmlformats.org/officeDocument/2006/relationships/slideLayout" Target="../slideLayouts/slideLayout445.xml"/><Relationship Id="rId20" Type="http://schemas.openxmlformats.org/officeDocument/2006/relationships/theme" Target="../theme/theme30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5" Type="http://schemas.openxmlformats.org/officeDocument/2006/relationships/slideLayout" Target="../slideLayouts/slideLayout444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39.xml"/><Relationship Id="rId19" Type="http://schemas.openxmlformats.org/officeDocument/2006/relationships/slideLayout" Target="../slideLayouts/slideLayout448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slideLayout" Target="../slideLayouts/slideLayout443.xml"/><Relationship Id="rId22" Type="http://schemas.openxmlformats.org/officeDocument/2006/relationships/image" Target="../media/image2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6.xml"/><Relationship Id="rId3" Type="http://schemas.openxmlformats.org/officeDocument/2006/relationships/slideLayout" Target="../slideLayouts/slideLayout451.xml"/><Relationship Id="rId7" Type="http://schemas.openxmlformats.org/officeDocument/2006/relationships/slideLayout" Target="../slideLayouts/slideLayout455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450.xml"/><Relationship Id="rId1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4.xml"/><Relationship Id="rId11" Type="http://schemas.openxmlformats.org/officeDocument/2006/relationships/slideLayout" Target="../slideLayouts/slideLayout459.xml"/><Relationship Id="rId5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8.xml"/><Relationship Id="rId4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7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72.xml"/><Relationship Id="rId3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46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73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slideLayout" Target="../slideLayouts/slideLayout486.xml"/><Relationship Id="rId18" Type="http://schemas.openxmlformats.org/officeDocument/2006/relationships/slideLayout" Target="../slideLayouts/slideLayout491.xml"/><Relationship Id="rId3" Type="http://schemas.openxmlformats.org/officeDocument/2006/relationships/slideLayout" Target="../slideLayouts/slideLayout47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80.xml"/><Relationship Id="rId12" Type="http://schemas.openxmlformats.org/officeDocument/2006/relationships/slideLayout" Target="../slideLayouts/slideLayout485.xml"/><Relationship Id="rId17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89.xml"/><Relationship Id="rId20" Type="http://schemas.openxmlformats.org/officeDocument/2006/relationships/theme" Target="../theme/theme33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5" Type="http://schemas.openxmlformats.org/officeDocument/2006/relationships/slideLayout" Target="../slideLayouts/slideLayout48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483.xml"/><Relationship Id="rId19" Type="http://schemas.openxmlformats.org/officeDocument/2006/relationships/slideLayout" Target="../slideLayouts/slideLayout492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Relationship Id="rId14" Type="http://schemas.openxmlformats.org/officeDocument/2006/relationships/slideLayout" Target="../slideLayouts/slideLayout487.xml"/><Relationship Id="rId22" Type="http://schemas.openxmlformats.org/officeDocument/2006/relationships/image" Target="../media/image2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7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96.xml"/><Relationship Id="rId9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slideLayout" Target="../slideLayouts/slideLayout513.xml"/><Relationship Id="rId18" Type="http://schemas.openxmlformats.org/officeDocument/2006/relationships/slideLayout" Target="../slideLayouts/slideLayout518.xml"/><Relationship Id="rId3" Type="http://schemas.openxmlformats.org/officeDocument/2006/relationships/slideLayout" Target="../slideLayouts/slideLayout50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07.xml"/><Relationship Id="rId12" Type="http://schemas.openxmlformats.org/officeDocument/2006/relationships/slideLayout" Target="../slideLayouts/slideLayout512.xml"/><Relationship Id="rId17" Type="http://schemas.openxmlformats.org/officeDocument/2006/relationships/slideLayout" Target="../slideLayouts/slideLayout517.xml"/><Relationship Id="rId2" Type="http://schemas.openxmlformats.org/officeDocument/2006/relationships/slideLayout" Target="../slideLayouts/slideLayout502.xml"/><Relationship Id="rId16" Type="http://schemas.openxmlformats.org/officeDocument/2006/relationships/slideLayout" Target="../slideLayouts/slideLayout516.xml"/><Relationship Id="rId20" Type="http://schemas.openxmlformats.org/officeDocument/2006/relationships/theme" Target="../theme/theme35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5" Type="http://schemas.openxmlformats.org/officeDocument/2006/relationships/slideLayout" Target="../slideLayouts/slideLayout5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10.xml"/><Relationship Id="rId19" Type="http://schemas.openxmlformats.org/officeDocument/2006/relationships/slideLayout" Target="../slideLayouts/slideLayout519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Relationship Id="rId14" Type="http://schemas.openxmlformats.org/officeDocument/2006/relationships/slideLayout" Target="../slideLayouts/slideLayout514.xml"/><Relationship Id="rId22" Type="http://schemas.openxmlformats.org/officeDocument/2006/relationships/image" Target="../media/image2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7.xml"/><Relationship Id="rId13" Type="http://schemas.openxmlformats.org/officeDocument/2006/relationships/slideLayout" Target="../slideLayouts/slideLayout532.xml"/><Relationship Id="rId18" Type="http://schemas.openxmlformats.org/officeDocument/2006/relationships/slideLayout" Target="../slideLayouts/slideLayout537.xml"/><Relationship Id="rId3" Type="http://schemas.openxmlformats.org/officeDocument/2006/relationships/slideLayout" Target="../slideLayouts/slideLayout52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526.xml"/><Relationship Id="rId12" Type="http://schemas.openxmlformats.org/officeDocument/2006/relationships/slideLayout" Target="../slideLayouts/slideLayout531.xml"/><Relationship Id="rId17" Type="http://schemas.openxmlformats.org/officeDocument/2006/relationships/slideLayout" Target="../slideLayouts/slideLayout536.xml"/><Relationship Id="rId2" Type="http://schemas.openxmlformats.org/officeDocument/2006/relationships/slideLayout" Target="../slideLayouts/slideLayout521.xml"/><Relationship Id="rId16" Type="http://schemas.openxmlformats.org/officeDocument/2006/relationships/slideLayout" Target="../slideLayouts/slideLayout5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520.xml"/><Relationship Id="rId6" Type="http://schemas.openxmlformats.org/officeDocument/2006/relationships/slideLayout" Target="../slideLayouts/slideLayout525.xml"/><Relationship Id="rId11" Type="http://schemas.openxmlformats.org/officeDocument/2006/relationships/slideLayout" Target="../slideLayouts/slideLayout530.xml"/><Relationship Id="rId5" Type="http://schemas.openxmlformats.org/officeDocument/2006/relationships/slideLayout" Target="../slideLayouts/slideLayout524.xml"/><Relationship Id="rId15" Type="http://schemas.openxmlformats.org/officeDocument/2006/relationships/slideLayout" Target="../slideLayouts/slideLayout534.xml"/><Relationship Id="rId10" Type="http://schemas.openxmlformats.org/officeDocument/2006/relationships/slideLayout" Target="../slideLayouts/slideLayout529.xml"/><Relationship Id="rId19" Type="http://schemas.openxmlformats.org/officeDocument/2006/relationships/theme" Target="../theme/theme36.xml"/><Relationship Id="rId4" Type="http://schemas.openxmlformats.org/officeDocument/2006/relationships/slideLayout" Target="../slideLayouts/slideLayout523.xml"/><Relationship Id="rId9" Type="http://schemas.openxmlformats.org/officeDocument/2006/relationships/slideLayout" Target="../slideLayouts/slideLayout528.xml"/><Relationship Id="rId14" Type="http://schemas.openxmlformats.org/officeDocument/2006/relationships/slideLayout" Target="../slideLayouts/slideLayout533.xml"/><Relationship Id="rId22" Type="http://schemas.openxmlformats.org/officeDocument/2006/relationships/image" Target="../media/image3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5.xml"/><Relationship Id="rId13" Type="http://schemas.openxmlformats.org/officeDocument/2006/relationships/slideLayout" Target="../slideLayouts/slideLayout550.xml"/><Relationship Id="rId18" Type="http://schemas.openxmlformats.org/officeDocument/2006/relationships/slideLayout" Target="../slideLayouts/slideLayout555.xml"/><Relationship Id="rId3" Type="http://schemas.openxmlformats.org/officeDocument/2006/relationships/slideLayout" Target="../slideLayouts/slideLayout540.xml"/><Relationship Id="rId21" Type="http://schemas.openxmlformats.org/officeDocument/2006/relationships/slideLayout" Target="../slideLayouts/slideLayout558.xml"/><Relationship Id="rId7" Type="http://schemas.openxmlformats.org/officeDocument/2006/relationships/slideLayout" Target="../slideLayouts/slideLayout544.xml"/><Relationship Id="rId12" Type="http://schemas.openxmlformats.org/officeDocument/2006/relationships/slideLayout" Target="../slideLayouts/slideLayout549.xml"/><Relationship Id="rId17" Type="http://schemas.openxmlformats.org/officeDocument/2006/relationships/slideLayout" Target="../slideLayouts/slideLayout554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39.xml"/><Relationship Id="rId16" Type="http://schemas.openxmlformats.org/officeDocument/2006/relationships/slideLayout" Target="../slideLayouts/slideLayout553.xml"/><Relationship Id="rId20" Type="http://schemas.openxmlformats.org/officeDocument/2006/relationships/slideLayout" Target="../slideLayouts/slideLayout557.xml"/><Relationship Id="rId1" Type="http://schemas.openxmlformats.org/officeDocument/2006/relationships/slideLayout" Target="../slideLayouts/slideLayout538.xml"/><Relationship Id="rId6" Type="http://schemas.openxmlformats.org/officeDocument/2006/relationships/slideLayout" Target="../slideLayouts/slideLayout543.xml"/><Relationship Id="rId11" Type="http://schemas.openxmlformats.org/officeDocument/2006/relationships/slideLayout" Target="../slideLayouts/slideLayout54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42.xml"/><Relationship Id="rId15" Type="http://schemas.openxmlformats.org/officeDocument/2006/relationships/slideLayout" Target="../slideLayouts/slideLayout55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547.xml"/><Relationship Id="rId19" Type="http://schemas.openxmlformats.org/officeDocument/2006/relationships/slideLayout" Target="../slideLayouts/slideLayout556.xml"/><Relationship Id="rId4" Type="http://schemas.openxmlformats.org/officeDocument/2006/relationships/slideLayout" Target="../slideLayouts/slideLayout541.xml"/><Relationship Id="rId9" Type="http://schemas.openxmlformats.org/officeDocument/2006/relationships/slideLayout" Target="../slideLayouts/slideLayout546.xml"/><Relationship Id="rId14" Type="http://schemas.openxmlformats.org/officeDocument/2006/relationships/slideLayout" Target="../slideLayouts/slideLayout551.xml"/><Relationship Id="rId22" Type="http://schemas.openxmlformats.org/officeDocument/2006/relationships/theme" Target="../theme/theme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6" r:id="rId3"/>
    <p:sldLayoutId id="2147483698" r:id="rId4"/>
    <p:sldLayoutId id="2147483700" r:id="rId5"/>
    <p:sldLayoutId id="2147483701" r:id="rId6"/>
    <p:sldLayoutId id="2147483702" r:id="rId7"/>
    <p:sldLayoutId id="2147483706" r:id="rId8"/>
    <p:sldLayoutId id="2147483707" r:id="rId9"/>
    <p:sldLayoutId id="2147483708" r:id="rId10"/>
    <p:sldLayoutId id="2147483713" r:id="rId11"/>
    <p:sldLayoutId id="2147483709" r:id="rId12"/>
    <p:sldLayoutId id="2147483710" r:id="rId13"/>
    <p:sldLayoutId id="2147483711" r:id="rId14"/>
    <p:sldLayoutId id="2147483712" r:id="rId15"/>
    <p:sldLayoutId id="2147483714" r:id="rId16"/>
    <p:sldLayoutId id="2147483715" r:id="rId17"/>
    <p:sldLayoutId id="2147483716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2000" y="936000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891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187782" y="366185"/>
            <a:ext cx="8768443" cy="9292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187782" y="1426028"/>
            <a:ext cx="8768443" cy="508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993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6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285750" marR="0" lvl="0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1pPr>
      <a:lvl2pPr marL="720000" marR="0" lvl="1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Courier New" panose="02070309020205020404" pitchFamily="49" charset="0"/>
        <a:buChar char="o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2pPr>
      <a:lvl3pPr marL="1080000" marR="0" lvl="2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§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3pPr>
      <a:lvl4pPr marL="1440000" marR="0" lvl="3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rgbClr val="000000"/>
        </a:buClr>
        <a:buFont typeface="Arial" panose="020B0604020202020204" pitchFamily="34" charset="0"/>
        <a:buChar char="•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4pPr>
      <a:lvl5pPr marL="1800000" marR="0" lvl="4" indent="-285750" algn="l" rtl="0">
        <a:lnSpc>
          <a:spcPct val="100000"/>
        </a:lnSpc>
        <a:spcBef>
          <a:spcPts val="0"/>
        </a:spcBef>
        <a:spcAft>
          <a:spcPts val="1200"/>
        </a:spcAft>
        <a:buClr>
          <a:srgbClr val="000000"/>
        </a:buClr>
        <a:buFont typeface="Courier New" panose="02070309020205020404" pitchFamily="49" charset="0"/>
        <a:buChar char="o"/>
        <a:defRPr sz="1400" b="0" i="0" u="none" strike="noStrike" cap="none">
          <a:solidFill>
            <a:schemeClr val="tx1">
              <a:lumMod val="50000"/>
              <a:lumOff val="50000"/>
            </a:schemeClr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89546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62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7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62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0733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  <p:sldLayoutId id="2147484123" r:id="rId13"/>
    <p:sldLayoutId id="2147484124" r:id="rId14"/>
    <p:sldLayoutId id="2147484125" r:id="rId15"/>
    <p:sldLayoutId id="2147484126" r:id="rId16"/>
    <p:sldLayoutId id="2147484127" r:id="rId17"/>
    <p:sldLayoutId id="2147484128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6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  <p:sldLayoutId id="21474841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4565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  <p:sldLayoutId id="2147484170" r:id="rId13"/>
    <p:sldLayoutId id="2147484171" r:id="rId14"/>
    <p:sldLayoutId id="2147484172" r:id="rId15"/>
    <p:sldLayoutId id="2147484173" r:id="rId16"/>
    <p:sldLayoutId id="2147484174" r:id="rId17"/>
    <p:sldLayoutId id="2147484175" r:id="rId18"/>
    <p:sldLayoutId id="2147484176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3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58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  <p:sldLayoutId id="2147484192" r:id="rId14"/>
    <p:sldLayoutId id="2147484193" r:id="rId15"/>
    <p:sldLayoutId id="2147484194" r:id="rId16"/>
    <p:sldLayoutId id="2147484195" r:id="rId17"/>
    <p:sldLayoutId id="2147484196" r:id="rId18"/>
    <p:sldLayoutId id="2147484197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3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45" tIns="45575" rIns="91145" bIns="4557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45" tIns="45575" rIns="91145" bIns="45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44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9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778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56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734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312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70" indent="-33837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654" indent="-282215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7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499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938" indent="-22462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6791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257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835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4132" indent="-227889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8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6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43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21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0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82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54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40" algn="l" defTabSz="9115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6000" y="275074"/>
            <a:ext cx="6192000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105" tIns="45555" rIns="91105" bIns="4555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6000" y="1600008"/>
            <a:ext cx="7931520" cy="434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105" tIns="45555" rIns="91105" bIns="45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9220" name="Picture 35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5440" y="437809"/>
            <a:ext cx="1183680" cy="3874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87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  <p:sldLayoutId id="2147484225" r:id="rId13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ill Sans MT" pitchFamily="34" charset="0"/>
        </a:defRPr>
      </a:lvl5pPr>
      <a:lvl6pPr marL="455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1183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6677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2365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38335" indent="-33833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38577" indent="-282186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2pPr>
      <a:lvl3pPr marL="1135941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2334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–"/>
        <a:defRPr sz="2000">
          <a:solidFill>
            <a:schemeClr val="tx1"/>
          </a:solidFill>
          <a:latin typeface="+mn-lt"/>
        </a:defRPr>
      </a:lvl4pPr>
      <a:lvl5pPr marL="2048725" indent="-224597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charset="0"/>
        <a:buChar char="»"/>
        <a:defRPr sz="2000">
          <a:solidFill>
            <a:schemeClr val="tx1"/>
          </a:solidFill>
          <a:latin typeface="+mn-lt"/>
        </a:defRPr>
      </a:lvl5pPr>
      <a:lvl6pPr marL="2505752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6pPr>
      <a:lvl7pPr marL="2961344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7pPr>
      <a:lvl8pPr marL="3416935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8pPr>
      <a:lvl9pPr marL="3872528" indent="-227795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50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8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83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77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65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5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49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31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28" algn="l" defTabSz="9111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4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30313"/>
          <a:stretch/>
        </p:blipFill>
        <p:spPr bwMode="auto">
          <a:xfrm>
            <a:off x="3901548" y="1"/>
            <a:ext cx="5220072" cy="749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652466"/>
            <a:ext cx="8226425" cy="5475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0178" y="104775"/>
            <a:ext cx="8226425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</p:spTree>
    <p:extLst>
      <p:ext uri="{BB962C8B-B14F-4D97-AF65-F5344CB8AC3E}">
        <p14:creationId xmlns:p14="http://schemas.microsoft.com/office/powerpoint/2010/main" val="126104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  <p:sldLayoutId id="2147484234" r:id="rId8"/>
    <p:sldLayoutId id="2147484235" r:id="rId9"/>
    <p:sldLayoutId id="2147484236" r:id="rId10"/>
    <p:sldLayoutId id="2147484237" r:id="rId11"/>
    <p:sldLayoutId id="2147484238" r:id="rId12"/>
  </p:sldLayoutIdLst>
  <p:hf sldNum="0" hdr="0" ftr="0" dt="0"/>
  <p:txStyles>
    <p:titleStyle>
      <a:lvl1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00B05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2pPr>
      <a:lvl3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3pPr>
      <a:lvl4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4pPr>
      <a:lvl5pPr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5pPr>
      <a:lvl6pPr marL="25146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6pPr>
      <a:lvl7pPr marL="29718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7pPr>
      <a:lvl8pPr marL="34290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8pPr>
      <a:lvl9pPr marL="3886200" indent="-228600" algn="l" defTabSz="449263" rtl="0" eaLnBrk="0" fontAlgn="base" hangingPunct="0">
        <a:lnSpc>
          <a:spcPct val="11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704A"/>
          </a:solidFill>
          <a:latin typeface="Gill Sans MT" pitchFamily="32" charset="0"/>
          <a:ea typeface="msgothic" charset="0"/>
          <a:cs typeface="msgothic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02269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4"/>
          <p:cNvPicPr preferRelativeResize="0"/>
          <p:nvPr userDrawn="1"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3" y="171076"/>
            <a:ext cx="8552329" cy="1094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7" y="1631578"/>
            <a:ext cx="8552328" cy="474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632" y="6374657"/>
            <a:ext cx="3798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7D7EB06-3C8F-41DB-A407-0401A8C47730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97494" y="6346766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0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7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61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7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8959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  <p:sldLayoutId id="21474843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6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9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6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35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1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/>
              <a:t>DLR.de  •  Chart </a:t>
            </a:r>
            <a:fld id="{18C7CB6D-895A-4F21-B0E7-2185F6FE5534}" type="slidenum">
              <a:rPr lang="en-GB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143626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29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2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9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40" y="6519863"/>
            <a:ext cx="67627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defRPr sz="1400" baseline="0">
                <a:latin typeface="Rdg Vesta" pitchFamily="2" charset="0"/>
              </a:defRPr>
            </a:lvl1pPr>
          </a:lstStyle>
          <a:p>
            <a:pPr>
              <a:defRPr/>
            </a:pPr>
            <a:fld id="{61B6027C-2555-4F3A-94A5-EAEC65B7B0E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029" name="Picture 55" descr="Device-white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6"/>
            <a:ext cx="1184275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59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  <p:sldLayoutId id="2147484372" r:id="rId12"/>
    <p:sldLayoutId id="2147484373" r:id="rId13"/>
    <p:sldLayoutId id="2147484374" r:id="rId14"/>
    <p:sldLayoutId id="2147484375" r:id="rId15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03338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  <p:sldLayoutId id="2147484417" r:id="rId13"/>
    <p:sldLayoutId id="2147484418" r:id="rId14"/>
    <p:sldLayoutId id="2147484419" r:id="rId15"/>
    <p:sldLayoutId id="2147484420" r:id="rId16"/>
    <p:sldLayoutId id="2147484421" r:id="rId17"/>
    <p:sldLayoutId id="2147484422" r:id="rId18"/>
    <p:sldLayoutId id="214748442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803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5" r:id="rId1"/>
    <p:sldLayoutId id="2147484426" r:id="rId2"/>
    <p:sldLayoutId id="2147484427" r:id="rId3"/>
    <p:sldLayoutId id="2147484428" r:id="rId4"/>
    <p:sldLayoutId id="2147484429" r:id="rId5"/>
    <p:sldLayoutId id="2147484430" r:id="rId6"/>
    <p:sldLayoutId id="2147484431" r:id="rId7"/>
    <p:sldLayoutId id="2147484432" r:id="rId8"/>
    <p:sldLayoutId id="2147484433" r:id="rId9"/>
    <p:sldLayoutId id="2147484434" r:id="rId10"/>
    <p:sldLayoutId id="2147484435" r:id="rId11"/>
    <p:sldLayoutId id="2147484436" r:id="rId12"/>
    <p:sldLayoutId id="2147484437" r:id="rId13"/>
    <p:sldLayoutId id="2147484438" r:id="rId14"/>
    <p:sldLayoutId id="2147484439" r:id="rId15"/>
    <p:sldLayoutId id="2147484440" r:id="rId16"/>
    <p:sldLayoutId id="2147484441" r:id="rId17"/>
    <p:sldLayoutId id="2147484442" r:id="rId18"/>
    <p:sldLayoutId id="214748444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5" y="438150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9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5" y="438150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8037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  <p:sldLayoutId id="2147484459" r:id="rId15"/>
    <p:sldLayoutId id="2147484460" r:id="rId16"/>
    <p:sldLayoutId id="2147484461" r:id="rId17"/>
    <p:sldLayoutId id="2147484462" r:id="rId18"/>
    <p:sldLayoutId id="2147484463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033" y="3187"/>
            <a:ext cx="8643938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033" y="895359"/>
            <a:ext cx="8643938" cy="572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61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52728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8453280" cy="476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2026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629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484" r:id="rId14"/>
    <p:sldLayoutId id="2147484485" r:id="rId15"/>
    <p:sldLayoutId id="2147484486" r:id="rId16"/>
    <p:sldLayoutId id="2147484487" r:id="rId17"/>
    <p:sldLayoutId id="2147484488" r:id="rId18"/>
    <p:sldLayoutId id="2147484489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D46F90-C642-4AD6-AAEB-B6C00DA6458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5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274639"/>
            <a:ext cx="6192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40" y="6519863"/>
            <a:ext cx="67627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 smtClean="0">
                <a:latin typeface="Rdg Vesta" pitchFamily="2" charset="0"/>
              </a:defRPr>
            </a:lvl1pPr>
          </a:lstStyle>
          <a:p>
            <a:pPr>
              <a:defRPr/>
            </a:pPr>
            <a:fld id="{6AB5F9F7-EAC0-4266-94F4-B8420963C82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9" name="Picture 55" descr="Device-whit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31100" y="428626"/>
            <a:ext cx="1184275" cy="3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0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  <p:sldLayoutId id="2147484515" r:id="rId13"/>
    <p:sldLayoutId id="2147484516" r:id="rId14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2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Arial" pitchFamily="34" charset="0"/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Rdg Vest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1236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  <p:sldLayoutId id="2147484529" r:id="rId12"/>
    <p:sldLayoutId id="2147484530" r:id="rId13"/>
    <p:sldLayoutId id="2147484531" r:id="rId14"/>
    <p:sldLayoutId id="2147484532" r:id="rId15"/>
    <p:sldLayoutId id="2147484533" r:id="rId16"/>
    <p:sldLayoutId id="2147484534" r:id="rId17"/>
    <p:sldLayoutId id="2147484535" r:id="rId18"/>
    <p:sldLayoutId id="2147484536" r:id="rId19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4"/>
          <p:cNvPicPr preferRelativeResize="0"/>
          <p:nvPr userDrawn="1"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1" y="171076"/>
            <a:ext cx="8552329" cy="10943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7" y="1631577"/>
            <a:ext cx="8552328" cy="474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6630" y="6374655"/>
            <a:ext cx="37987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7D7EB06-3C8F-41DB-A407-0401A8C47730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97494" y="6346765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96A2ADBB-C67D-4AEB-BBC3-67D92E2754FF}" type="datetimeFigureOut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04/12/2018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1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8" r:id="rId1"/>
    <p:sldLayoutId id="2147484539" r:id="rId2"/>
    <p:sldLayoutId id="2147484540" r:id="rId3"/>
    <p:sldLayoutId id="2147484541" r:id="rId4"/>
    <p:sldLayoutId id="2147484542" r:id="rId5"/>
    <p:sldLayoutId id="2147484543" r:id="rId6"/>
    <p:sldLayoutId id="2147484544" r:id="rId7"/>
    <p:sldLayoutId id="214748454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8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1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8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74677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99825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  <p:sldLayoutId id="2147484578" r:id="rId12"/>
    <p:sldLayoutId id="2147484579" r:id="rId13"/>
    <p:sldLayoutId id="2147484580" r:id="rId14"/>
    <p:sldLayoutId id="2147484581" r:id="rId15"/>
    <p:sldLayoutId id="2147484582" r:id="rId16"/>
    <p:sldLayoutId id="2147484583" r:id="rId17"/>
    <p:sldLayoutId id="2147484584" r:id="rId18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73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7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96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73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2675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87" r:id="rId2"/>
    <p:sldLayoutId id="2147484588" r:id="rId3"/>
    <p:sldLayoutId id="2147484589" r:id="rId4"/>
    <p:sldLayoutId id="2147484590" r:id="rId5"/>
    <p:sldLayoutId id="2147484591" r:id="rId6"/>
    <p:sldLayoutId id="2147484592" r:id="rId7"/>
    <p:sldLayoutId id="2147484593" r:id="rId8"/>
    <p:sldLayoutId id="2147484594" r:id="rId9"/>
    <p:sldLayoutId id="2147484595" r:id="rId10"/>
    <p:sldLayoutId id="2147484596" r:id="rId11"/>
    <p:sldLayoutId id="2147484597" r:id="rId12"/>
    <p:sldLayoutId id="2147484598" r:id="rId13"/>
    <p:sldLayoutId id="2147484599" r:id="rId14"/>
    <p:sldLayoutId id="2147484600" r:id="rId15"/>
    <p:sldLayoutId id="2147484601" r:id="rId16"/>
    <p:sldLayoutId id="2147484602" r:id="rId17"/>
    <p:sldLayoutId id="2147484603" r:id="rId18"/>
    <p:sldLayoutId id="2147484604" r:id="rId19"/>
    <p:sldLayoutId id="2147484605" r:id="rId20"/>
    <p:sldLayoutId id="2147484606" r:id="rId2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061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2368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83" y="438159"/>
            <a:ext cx="1184275" cy="38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43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97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83" y="438159"/>
            <a:ext cx="1184275" cy="387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4295"/>
            <a:ext cx="67691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59803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  <p:sldLayoutId id="2147483967" r:id="rId21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7DD5B8-035D-4446-B830-634630BB31CE}" type="slidenum">
              <a:rPr lang="fr-F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fr-F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4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033" y="3197"/>
            <a:ext cx="8643938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033" y="895359"/>
            <a:ext cx="8643938" cy="572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51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/>
          <p:cNvPicPr preferRelativeResize="0"/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621"/>
            <a:ext cx="91440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52000" y="180000"/>
            <a:ext cx="864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52000" y="936000"/>
            <a:ext cx="8640000" cy="5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fontAlgn="auto">
                <a:spcAft>
                  <a:spcPts val="0"/>
                </a:spcAft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237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>
              <a:lumMod val="95000"/>
              <a:lumOff val="5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6.xml"/><Relationship Id="rId11" Type="http://schemas.openxmlformats.org/officeDocument/2006/relationships/image" Target="../media/image67.png"/><Relationship Id="rId5" Type="http://schemas.openxmlformats.org/officeDocument/2006/relationships/image" Target="../media/image690.png"/><Relationship Id="rId10" Type="http://schemas.openxmlformats.org/officeDocument/2006/relationships/image" Target="../media/image24.png"/><Relationship Id="rId4" Type="http://schemas.openxmlformats.org/officeDocument/2006/relationships/image" Target="../media/image63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John\Documents\projects\THORPEX\NAWDEX\forecasts\anims\PV_plevs_300hPa_oper-glm_NPol_iop345.gif" TargetMode="External"/><Relationship Id="rId2" Type="http://schemas.openxmlformats.org/officeDocument/2006/relationships/hyperlink" Target="file:///C:\Users\John\Documents\projects\THORPEX\NAWDEX\forecasts\anims\WindSpdDir_200hPa_oper-glm_NPol_iop345.gi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7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75.png"/><Relationship Id="rId7" Type="http://schemas.openxmlformats.org/officeDocument/2006/relationships/image" Target="../media/image8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9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2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29.png"/><Relationship Id="rId7" Type="http://schemas.openxmlformats.org/officeDocument/2006/relationships/image" Target="../media/image461.png"/><Relationship Id="rId2" Type="http://schemas.openxmlformats.org/officeDocument/2006/relationships/slideLayout" Target="../slideLayouts/slideLayout53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10" Type="http://schemas.openxmlformats.org/officeDocument/2006/relationships/image" Target="../media/image131.png"/><Relationship Id="rId4" Type="http://schemas.openxmlformats.org/officeDocument/2006/relationships/image" Target="../media/image430.png"/><Relationship Id="rId9" Type="http://schemas.openxmlformats.org/officeDocument/2006/relationships/image" Target="../media/image128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2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9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39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13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9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00" y="1143000"/>
            <a:ext cx="7963624" cy="919800"/>
          </a:xfrm>
        </p:spPr>
        <p:txBody>
          <a:bodyPr/>
          <a:lstStyle/>
          <a:p>
            <a:r>
              <a:rPr lang="en-GB" sz="3600" dirty="0" smtClean="0"/>
              <a:t>Mechanisms for </a:t>
            </a:r>
            <a:r>
              <a:rPr lang="en-GB" sz="3600" dirty="0" err="1" smtClean="0"/>
              <a:t>Diabatic</a:t>
            </a:r>
            <a:r>
              <a:rPr lang="en-GB" sz="3600" dirty="0" smtClean="0"/>
              <a:t> Influence on the Jet Stream and </a:t>
            </a:r>
            <a:r>
              <a:rPr lang="en-GB" sz="3600" dirty="0" err="1" smtClean="0"/>
              <a:t>Obs</a:t>
            </a:r>
            <a:r>
              <a:rPr lang="en-GB" sz="3600" dirty="0" smtClean="0"/>
              <a:t> Evidence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John Methven, Ben Harvey,  Leo </a:t>
            </a:r>
            <a:r>
              <a:rPr lang="en-GB" b="1" dirty="0" err="1" smtClean="0"/>
              <a:t>Saffin</a:t>
            </a:r>
            <a:r>
              <a:rPr lang="en-GB" b="1" dirty="0"/>
              <a:t>,</a:t>
            </a:r>
            <a:r>
              <a:rPr lang="en-GB" b="1" dirty="0" smtClean="0"/>
              <a:t> Jake Bland, </a:t>
            </a:r>
          </a:p>
          <a:p>
            <a:r>
              <a:rPr lang="en-GB" b="1" dirty="0" smtClean="0"/>
              <a:t>Sue </a:t>
            </a:r>
            <a:r>
              <a:rPr lang="en-GB" b="1" dirty="0" err="1" smtClean="0"/>
              <a:t>Gray</a:t>
            </a:r>
            <a:r>
              <a:rPr lang="en-GB" b="1" dirty="0" smtClean="0"/>
              <a:t> &amp; Maarten </a:t>
            </a:r>
            <a:r>
              <a:rPr lang="en-GB" b="1" dirty="0" err="1" smtClean="0"/>
              <a:t>Ambaum</a:t>
            </a:r>
            <a:r>
              <a:rPr lang="en-GB" b="1" dirty="0" smtClean="0"/>
              <a:t>  </a:t>
            </a:r>
          </a:p>
          <a:p>
            <a:r>
              <a:rPr lang="en-GB" dirty="0" smtClean="0"/>
              <a:t>Department of Meteorology, University of Reading</a:t>
            </a:r>
            <a:endParaRPr lang="en-GB" dirty="0"/>
          </a:p>
          <a:p>
            <a:r>
              <a:rPr lang="en-GB" b="1" dirty="0" smtClean="0"/>
              <a:t>Andreas </a:t>
            </a:r>
            <a:r>
              <a:rPr lang="en-GB" b="1" dirty="0" err="1" smtClean="0"/>
              <a:t>Schäfler</a:t>
            </a:r>
            <a:r>
              <a:rPr lang="en-GB" dirty="0" smtClean="0"/>
              <a:t>, DLR</a:t>
            </a:r>
          </a:p>
          <a:p>
            <a:r>
              <a:rPr lang="en-GB" b="1" dirty="0" smtClean="0"/>
              <a:t>Claudio Sanchez</a:t>
            </a:r>
            <a:r>
              <a:rPr lang="en-GB" dirty="0" smtClean="0"/>
              <a:t>, Met Office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1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3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2"/>
            <a:ext cx="9144000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7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48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Talk Outline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24744"/>
            <a:ext cx="8280000" cy="5256584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Fundamental dynamics of jet streams and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b="1" dirty="0" smtClean="0"/>
              <a:t>What is out there? Does the jet stream structure differ from its representation in models (and analyses)?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are the ramifications for forecast errors?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are the chief mechanisms enabling </a:t>
            </a:r>
            <a:r>
              <a:rPr lang="en-GB" sz="2400" dirty="0" err="1" smtClean="0"/>
              <a:t>diabatic</a:t>
            </a:r>
            <a:r>
              <a:rPr lang="en-GB" sz="2400" dirty="0" smtClean="0"/>
              <a:t> influence on the dynamics of jet streams and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waves?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24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4672" cy="515144"/>
          </a:xfrm>
        </p:spPr>
        <p:txBody>
          <a:bodyPr/>
          <a:lstStyle/>
          <a:p>
            <a:r>
              <a:rPr lang="en-GB" sz="3200" dirty="0" smtClean="0">
                <a:latin typeface="Effra Bold" panose="020B0604020202020204" charset="0"/>
              </a:rPr>
              <a:t>North Atlantic Waveguide and Downstrea</a:t>
            </a:r>
            <a:r>
              <a:rPr lang="en-GB" sz="3200" dirty="0">
                <a:latin typeface="Effra Bold" panose="020B0604020202020204" charset="0"/>
              </a:rPr>
              <a:t>m</a:t>
            </a:r>
            <a:r>
              <a:rPr lang="en-GB" sz="3200" dirty="0" smtClean="0">
                <a:latin typeface="Effra Bold" panose="020B0604020202020204" charset="0"/>
              </a:rPr>
              <a:t> Impacts Experiment (NAWDEX)</a:t>
            </a:r>
            <a:endParaRPr lang="en-GB" sz="3200" dirty="0">
              <a:latin typeface="Effra Bold" panose="020B06040202020202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68269"/>
            <a:ext cx="7632848" cy="5724637"/>
          </a:xfrm>
        </p:spPr>
      </p:pic>
    </p:spTree>
    <p:extLst>
      <p:ext uri="{BB962C8B-B14F-4D97-AF65-F5344CB8AC3E}">
        <p14:creationId xmlns:p14="http://schemas.microsoft.com/office/powerpoint/2010/main" val="35237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695450" y="1495438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</a:endParaRPr>
          </a:p>
        </p:txBody>
      </p:sp>
      <p:pic>
        <p:nvPicPr>
          <p:cNvPr id="55300" name="Picture 20" descr="Z:\riviere\Projets\NAWDEX\Science_Plan\NAWDEX_sche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4" y="1605549"/>
            <a:ext cx="8150349" cy="448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21"/>
          <p:cNvSpPr>
            <a:spLocks noChangeArrowheads="1"/>
          </p:cNvSpPr>
          <p:nvPr/>
        </p:nvSpPr>
        <p:spPr bwMode="auto">
          <a:xfrm>
            <a:off x="611565" y="6043478"/>
            <a:ext cx="79994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000000"/>
                </a:solidFill>
                <a:ea typeface="Microsoft YaHei" pitchFamily="34" charset="-122"/>
              </a:rPr>
              <a:t>F</a:t>
            </a:r>
            <a:r>
              <a:rPr lang="en-GB" altLang="en-US" sz="2400" dirty="0" smtClean="0">
                <a:solidFill>
                  <a:srgbClr val="000000"/>
                </a:solidFill>
                <a:ea typeface="Microsoft YaHei" pitchFamily="34" charset="-122"/>
              </a:rPr>
              <a:t>eatures related to the meandering tropopause and jet stream        </a:t>
            </a:r>
            <a:r>
              <a:rPr lang="en-GB" altLang="en-US" sz="2000" dirty="0" smtClean="0">
                <a:solidFill>
                  <a:srgbClr val="000000"/>
                </a:solidFill>
                <a:ea typeface="Microsoft YaHei" pitchFamily="34" charset="-122"/>
              </a:rPr>
              <a:t>(orange is stratospheric air; cyan marks upper tropospheric PV anomalies). </a:t>
            </a:r>
            <a:endParaRPr lang="en-GB" alt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88686"/>
            <a:ext cx="8287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1" i="1" dirty="0">
                <a:solidFill>
                  <a:srgbClr val="000000"/>
                </a:solidFill>
              </a:rPr>
              <a:t>Overarching scientific aim of </a:t>
            </a:r>
            <a:r>
              <a:rPr lang="en-GB" altLang="en-US" sz="2400" b="1" i="1" dirty="0" smtClean="0">
                <a:solidFill>
                  <a:srgbClr val="000000"/>
                </a:solidFill>
              </a:rPr>
              <a:t>NAWDEX</a:t>
            </a:r>
            <a:r>
              <a:rPr lang="en-GB" altLang="en-US" sz="2400" dirty="0" smtClean="0">
                <a:solidFill>
                  <a:srgbClr val="000000"/>
                </a:solidFill>
              </a:rPr>
              <a:t>:                                                           </a:t>
            </a:r>
            <a:r>
              <a:rPr lang="en-GB" altLang="en-US" dirty="0" smtClean="0">
                <a:solidFill>
                  <a:srgbClr val="000000"/>
                </a:solidFill>
              </a:rPr>
              <a:t>to </a:t>
            </a:r>
            <a:r>
              <a:rPr lang="en-GB" altLang="en-US" dirty="0">
                <a:solidFill>
                  <a:srgbClr val="000000"/>
                </a:solidFill>
              </a:rPr>
              <a:t>quantify the effects of </a:t>
            </a:r>
            <a:r>
              <a:rPr lang="en-GB" altLang="en-US" dirty="0" err="1">
                <a:solidFill>
                  <a:srgbClr val="000000"/>
                </a:solidFill>
              </a:rPr>
              <a:t>diabatic</a:t>
            </a:r>
            <a:r>
              <a:rPr lang="en-GB" altLang="en-US" dirty="0">
                <a:solidFill>
                  <a:srgbClr val="000000"/>
                </a:solidFill>
              </a:rPr>
              <a:t> processes on disturbances to the jet stream near North </a:t>
            </a:r>
            <a:r>
              <a:rPr lang="en-GB" altLang="en-US" dirty="0" smtClean="0">
                <a:solidFill>
                  <a:srgbClr val="000000"/>
                </a:solidFill>
              </a:rPr>
              <a:t>America, </a:t>
            </a:r>
            <a:r>
              <a:rPr lang="en-GB" altLang="en-US" dirty="0">
                <a:solidFill>
                  <a:srgbClr val="000000"/>
                </a:solidFill>
              </a:rPr>
              <a:t>their influence on downstream propagation across the North Atlantic, and consequences for high-impact weather in Europe.</a:t>
            </a:r>
          </a:p>
        </p:txBody>
      </p:sp>
    </p:spTree>
    <p:extLst>
      <p:ext uri="{BB962C8B-B14F-4D97-AF65-F5344CB8AC3E}">
        <p14:creationId xmlns:p14="http://schemas.microsoft.com/office/powerpoint/2010/main" val="8177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9" y="19038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NAWDEX Research Aims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2320" y="436602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30" y="853410"/>
            <a:ext cx="3312368" cy="30522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30" y="980730"/>
            <a:ext cx="52565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</a:rPr>
              <a:t>How sharp is the jet stream and what are the ramifications for </a:t>
            </a:r>
            <a:r>
              <a:rPr lang="en-GB" b="1" dirty="0" err="1" smtClean="0">
                <a:solidFill>
                  <a:srgbClr val="000000"/>
                </a:solidFill>
              </a:rPr>
              <a:t>Rossby</a:t>
            </a:r>
            <a:r>
              <a:rPr lang="en-GB" b="1" dirty="0" smtClean="0">
                <a:solidFill>
                  <a:srgbClr val="000000"/>
                </a:solidFill>
              </a:rPr>
              <a:t> wave propagation?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b="1" dirty="0" smtClean="0">
                <a:solidFill>
                  <a:srgbClr val="000000"/>
                </a:solidFill>
              </a:rPr>
              <a:t>How much do cloud and radiative processes influence jet stream disturbances?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What are the situations with lowest predictability for Europe, and why?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3797408"/>
            <a:ext cx="4571998" cy="2977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528" y="3789045"/>
            <a:ext cx="5400600" cy="298543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Collaborators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Germany (Waves 2 Weather, DFG)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Switzerland (ETH, Bern)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UK (Reading, Manchester, Met Office)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France (</a:t>
            </a:r>
            <a:r>
              <a:rPr lang="en-GB" dirty="0" err="1" smtClean="0">
                <a:solidFill>
                  <a:srgbClr val="000000"/>
                </a:solidFill>
              </a:rPr>
              <a:t>Meteo</a:t>
            </a:r>
            <a:r>
              <a:rPr lang="en-GB" dirty="0" smtClean="0">
                <a:solidFill>
                  <a:srgbClr val="000000"/>
                </a:solidFill>
              </a:rPr>
              <a:t> France, LMD, CNRS)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Canada (ECCC)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USA (NRL)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Norway (Met Norway)</a:t>
            </a:r>
          </a:p>
        </p:txBody>
      </p:sp>
    </p:spTree>
    <p:extLst>
      <p:ext uri="{BB962C8B-B14F-4D97-AF65-F5344CB8AC3E}">
        <p14:creationId xmlns:p14="http://schemas.microsoft.com/office/powerpoint/2010/main" val="1909129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16632"/>
            <a:ext cx="8610600" cy="685800"/>
          </a:xfrm>
        </p:spPr>
        <p:txBody>
          <a:bodyPr/>
          <a:lstStyle/>
          <a:p>
            <a:pPr eaLnBrk="1" hangingPunct="1"/>
            <a:r>
              <a:rPr lang="fr-FR" altLang="en-US" sz="2800" b="1" dirty="0" smtClean="0">
                <a:latin typeface="Effra Bold" panose="020B0604020202020204" charset="0"/>
              </a:rPr>
              <a:t>NAWDEX:    </a:t>
            </a:r>
            <a:r>
              <a:rPr lang="fr-FR" altLang="en-US" sz="2800" dirty="0" smtClean="0">
                <a:latin typeface="Effra" panose="020B0604020202020204" charset="0"/>
              </a:rPr>
              <a:t>16/9/16-18/10/16</a:t>
            </a:r>
            <a:r>
              <a:rPr lang="fr-FR" altLang="en-US" sz="2400" b="1" dirty="0" smtClean="0">
                <a:latin typeface="Effra Bold" panose="020B0604020202020204" charset="0"/>
              </a:rPr>
              <a:t/>
            </a:r>
            <a:br>
              <a:rPr lang="fr-FR" altLang="en-US" sz="2400" b="1" dirty="0" smtClean="0">
                <a:latin typeface="Effra Bold" panose="020B0604020202020204" charset="0"/>
              </a:rPr>
            </a:br>
            <a:r>
              <a:rPr lang="fr-FR" altLang="en-US" sz="2400" b="1" dirty="0" err="1" smtClean="0">
                <a:latin typeface="Effra Bold" panose="020B0604020202020204" charset="0"/>
              </a:rPr>
              <a:t>North</a:t>
            </a:r>
            <a:r>
              <a:rPr lang="fr-FR" altLang="en-US" sz="2400" b="1" dirty="0" smtClean="0">
                <a:latin typeface="Effra Bold" panose="020B0604020202020204" charset="0"/>
              </a:rPr>
              <a:t> Atlantic </a:t>
            </a:r>
            <a:r>
              <a:rPr lang="fr-FR" altLang="en-US" sz="2400" b="1" dirty="0" err="1" smtClean="0">
                <a:latin typeface="Effra Bold" panose="020B0604020202020204" charset="0"/>
              </a:rPr>
              <a:t>Waveguide</a:t>
            </a:r>
            <a:r>
              <a:rPr lang="fr-FR" altLang="en-US" sz="2400" b="1" dirty="0" smtClean="0">
                <a:latin typeface="Effra Bold" panose="020B0604020202020204" charset="0"/>
              </a:rPr>
              <a:t> and </a:t>
            </a:r>
            <a:r>
              <a:rPr lang="fr-FR" altLang="en-US" sz="2400" b="1" dirty="0" err="1" smtClean="0">
                <a:latin typeface="Effra Bold" panose="020B0604020202020204" charset="0"/>
              </a:rPr>
              <a:t>Downstream</a:t>
            </a:r>
            <a:r>
              <a:rPr lang="fr-FR" altLang="en-US" sz="2400" b="1" dirty="0" smtClean="0">
                <a:latin typeface="Effra Bold" panose="020B0604020202020204" charset="0"/>
              </a:rPr>
              <a:t> Impacts </a:t>
            </a:r>
            <a:r>
              <a:rPr lang="fr-FR" altLang="en-US" sz="2400" b="1" dirty="0" err="1" smtClean="0">
                <a:latin typeface="Effra Bold" panose="020B0604020202020204" charset="0"/>
              </a:rPr>
              <a:t>Expt</a:t>
            </a:r>
            <a:endParaRPr lang="fr-FR" altLang="en-US" sz="2400" b="1" dirty="0" smtClean="0">
              <a:latin typeface="Effra Bold" panose="020B0604020202020204" charset="0"/>
            </a:endParaRP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1695450" y="149542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 smtClean="0">
              <a:solidFill>
                <a:srgbClr val="000000"/>
              </a:solidFill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57200" y="3717032"/>
            <a:ext cx="3200400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 b="1" dirty="0" err="1" smtClean="0">
                <a:solidFill>
                  <a:srgbClr val="000000"/>
                </a:solidFill>
              </a:rPr>
              <a:t>Meteorological</a:t>
            </a:r>
            <a:r>
              <a:rPr lang="fr-FR" altLang="en-US" sz="2000" b="1" dirty="0" smtClean="0">
                <a:solidFill>
                  <a:srgbClr val="000000"/>
                </a:solidFill>
              </a:rPr>
              <a:t> variables </a:t>
            </a:r>
            <a:r>
              <a:rPr lang="fr-FR" altLang="en-US" sz="2000" b="1" dirty="0" err="1" smtClean="0">
                <a:solidFill>
                  <a:srgbClr val="000000"/>
                </a:solidFill>
              </a:rPr>
              <a:t>measured</a:t>
            </a:r>
            <a:r>
              <a:rPr lang="fr-FR" altLang="en-US" sz="2000" b="1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 dirty="0" smtClean="0">
                <a:solidFill>
                  <a:srgbClr val="0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wind</a:t>
            </a:r>
            <a:r>
              <a:rPr lang="fr-FR" altLang="en-US" sz="2000" dirty="0" smtClean="0">
                <a:solidFill>
                  <a:srgbClr val="000000"/>
                </a:solidFill>
              </a:rPr>
              <a:t> components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 dirty="0" smtClean="0">
                <a:solidFill>
                  <a:srgbClr val="0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humidity</a:t>
            </a:r>
            <a:endParaRPr lang="fr-FR" altLang="en-US" sz="2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 dirty="0" smtClean="0">
                <a:solidFill>
                  <a:srgbClr val="000000"/>
                </a:solidFill>
              </a:rPr>
              <a:t>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liquid</a:t>
            </a:r>
            <a:r>
              <a:rPr lang="fr-FR" altLang="en-US" sz="2000" dirty="0" smtClean="0">
                <a:solidFill>
                  <a:srgbClr val="000000"/>
                </a:solidFill>
              </a:rPr>
              <a:t>/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ice</a:t>
            </a:r>
            <a:r>
              <a:rPr lang="fr-FR" altLang="en-US" sz="2000" dirty="0" smtClean="0">
                <a:solidFill>
                  <a:srgbClr val="000000"/>
                </a:solidFill>
              </a:rPr>
              <a:t> water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paths</a:t>
            </a:r>
            <a:endParaRPr lang="fr-FR" altLang="en-US" sz="2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 dirty="0" smtClean="0">
                <a:solidFill>
                  <a:srgbClr val="000000"/>
                </a:solidFill>
              </a:rPr>
              <a:t> nature of </a:t>
            </a:r>
            <a:r>
              <a:rPr lang="fr-FR" altLang="en-US" sz="2000" dirty="0" err="1" smtClean="0">
                <a:solidFill>
                  <a:srgbClr val="000000"/>
                </a:solidFill>
              </a:rPr>
              <a:t>hydrometeors</a:t>
            </a:r>
            <a:endParaRPr lang="fr-FR" altLang="en-US" sz="20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en-US" sz="2000" dirty="0" smtClean="0">
                <a:solidFill>
                  <a:srgbClr val="000000"/>
                </a:solidFill>
              </a:rPr>
              <a:t> radiative fluxes</a:t>
            </a:r>
          </a:p>
        </p:txBody>
      </p:sp>
      <p:pic>
        <p:nvPicPr>
          <p:cNvPr id="56325" name="Picture 6" descr="Z:\riviere\Projets\NAWDEX\Presentations\figures\f20_general_modif_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1"/>
            <a:ext cx="41148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4572000" y="5715001"/>
            <a:ext cx="16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 smtClean="0">
                <a:solidFill>
                  <a:srgbClr val="000000"/>
                </a:solidFill>
              </a:rPr>
              <a:t>In-situ sondes</a:t>
            </a:r>
          </a:p>
        </p:txBody>
      </p:sp>
      <p:pic>
        <p:nvPicPr>
          <p:cNvPr id="56327" name="Picture 8" descr="Z:\riviere\Projets\NAWDEX\Presentations\figures\halo_falcon_instrumen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2490"/>
            <a:ext cx="9142413" cy="28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1371600" y="1099593"/>
            <a:ext cx="1752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 smtClean="0">
                <a:solidFill>
                  <a:srgbClr val="000000"/>
                </a:solidFill>
              </a:rPr>
              <a:t>DLR HALO</a:t>
            </a:r>
          </a:p>
        </p:txBody>
      </p:sp>
      <p:sp>
        <p:nvSpPr>
          <p:cNvPr id="56329" name="Text Box 10"/>
          <p:cNvSpPr txBox="1">
            <a:spLocks noChangeArrowheads="1"/>
          </p:cNvSpPr>
          <p:nvPr/>
        </p:nvSpPr>
        <p:spPr bwMode="auto">
          <a:xfrm>
            <a:off x="5791200" y="3962401"/>
            <a:ext cx="220980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 smtClean="0">
                <a:solidFill>
                  <a:srgbClr val="000000"/>
                </a:solidFill>
              </a:rPr>
              <a:t>SAFIRE Falcon</a:t>
            </a:r>
          </a:p>
        </p:txBody>
      </p:sp>
      <p:sp>
        <p:nvSpPr>
          <p:cNvPr id="56330" name="Text Box 11"/>
          <p:cNvSpPr txBox="1">
            <a:spLocks noChangeArrowheads="1"/>
          </p:cNvSpPr>
          <p:nvPr/>
        </p:nvSpPr>
        <p:spPr bwMode="auto">
          <a:xfrm>
            <a:off x="6248400" y="1099593"/>
            <a:ext cx="1752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400" smtClean="0">
                <a:solidFill>
                  <a:srgbClr val="000000"/>
                </a:solidFill>
              </a:rPr>
              <a:t>DLR Falcon</a:t>
            </a:r>
          </a:p>
        </p:txBody>
      </p:sp>
      <p:sp>
        <p:nvSpPr>
          <p:cNvPr id="56331" name="Text Box 12"/>
          <p:cNvSpPr txBox="1">
            <a:spLocks noChangeArrowheads="1"/>
          </p:cNvSpPr>
          <p:nvPr/>
        </p:nvSpPr>
        <p:spPr bwMode="auto">
          <a:xfrm>
            <a:off x="7620000" y="5715001"/>
            <a:ext cx="152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 smtClean="0">
                <a:solidFill>
                  <a:srgbClr val="000000"/>
                </a:solidFill>
              </a:rPr>
              <a:t>Dropsondes</a:t>
            </a:r>
          </a:p>
        </p:txBody>
      </p:sp>
      <p:sp>
        <p:nvSpPr>
          <p:cNvPr id="56332" name="Text Box 13"/>
          <p:cNvSpPr txBox="1">
            <a:spLocks noChangeArrowheads="1"/>
          </p:cNvSpPr>
          <p:nvPr/>
        </p:nvSpPr>
        <p:spPr bwMode="auto">
          <a:xfrm>
            <a:off x="6172200" y="5715000"/>
            <a:ext cx="1600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FR" altLang="en-US" sz="2000" smtClean="0">
                <a:solidFill>
                  <a:srgbClr val="000000"/>
                </a:solidFill>
              </a:rPr>
              <a:t>Radar-Lidar 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0" y="6300221"/>
            <a:ext cx="4343400" cy="36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1004888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800" kern="0" dirty="0" err="1" smtClean="0">
                <a:solidFill>
                  <a:srgbClr val="7030A0"/>
                </a:solidFill>
              </a:rPr>
              <a:t>Schäfler</a:t>
            </a:r>
            <a:r>
              <a:rPr lang="en-GB" altLang="en-US" sz="1800" kern="0" dirty="0" smtClean="0">
                <a:solidFill>
                  <a:srgbClr val="7030A0"/>
                </a:solidFill>
              </a:rPr>
              <a:t> </a:t>
            </a:r>
            <a:r>
              <a:rPr lang="en-GB" altLang="en-US" sz="1800" i="1" kern="0" dirty="0" smtClean="0">
                <a:solidFill>
                  <a:srgbClr val="7030A0"/>
                </a:solidFill>
              </a:rPr>
              <a:t>et al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(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2018), </a:t>
            </a:r>
            <a:r>
              <a:rPr lang="en-GB" altLang="en-US" sz="1800" i="1" kern="0" dirty="0" smtClean="0">
                <a:solidFill>
                  <a:srgbClr val="7030A0"/>
                </a:solidFill>
              </a:rPr>
              <a:t>Bull. Am. Met. Soc.</a:t>
            </a:r>
            <a:endParaRPr kumimoji="0" lang="en-GB" altLang="en-US" sz="1800" b="0" i="1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67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8888"/>
            <a:ext cx="4356876" cy="3740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52737"/>
            <a:ext cx="6336704" cy="54399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8" y="26065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rgbClr val="D2002E"/>
                </a:solidFill>
                <a:latin typeface="Effra Bold"/>
              </a:rPr>
              <a:t>Sonde</a:t>
            </a:r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 profiles during NAWDEX</a:t>
            </a:r>
          </a:p>
        </p:txBody>
      </p:sp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1196754"/>
            <a:ext cx="259228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16/9/16-18/10/16.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289 </a:t>
            </a:r>
            <a:r>
              <a:rPr lang="en-GB" dirty="0" err="1" smtClean="0">
                <a:solidFill>
                  <a:srgbClr val="C00000"/>
                </a:solidFill>
              </a:rPr>
              <a:t>dropsondes</a:t>
            </a:r>
            <a:endParaRPr lang="en-GB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r>
              <a:rPr lang="en-GB" dirty="0" smtClean="0">
                <a:solidFill>
                  <a:srgbClr val="002060"/>
                </a:solidFill>
              </a:rPr>
              <a:t>589 additional balloon launches from 14 countries</a:t>
            </a:r>
            <a:endParaRPr lang="en-GB" dirty="0">
              <a:solidFill>
                <a:srgbClr val="00206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4 wind profilers across tropopause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Falling during 13 IOPs related to downstream development of weather and its impacts on Europe.</a:t>
            </a:r>
          </a:p>
        </p:txBody>
      </p:sp>
    </p:spTree>
    <p:extLst>
      <p:ext uri="{BB962C8B-B14F-4D97-AF65-F5344CB8AC3E}">
        <p14:creationId xmlns:p14="http://schemas.microsoft.com/office/powerpoint/2010/main" val="2242473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621978"/>
            <a:ext cx="9144000" cy="623602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DE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S:\eps2png\NAWDEX_20160923_RF04_all_dso_comp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1"/>
          <a:stretch/>
        </p:blipFill>
        <p:spPr bwMode="auto">
          <a:xfrm>
            <a:off x="5137346" y="3135085"/>
            <a:ext cx="4079033" cy="31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hteck 29"/>
          <p:cNvSpPr/>
          <p:nvPr/>
        </p:nvSpPr>
        <p:spPr>
          <a:xfrm>
            <a:off x="218161" y="147488"/>
            <a:ext cx="4749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200"/>
              </a:spcAft>
            </a:pPr>
            <a:r>
              <a:rPr lang="en-US" sz="1800" b="1" dirty="0" smtClean="0">
                <a:solidFill>
                  <a:srgbClr val="0070C0"/>
                </a:solidFill>
              </a:rPr>
              <a:t>23 September 2016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719536" y="908721"/>
            <a:ext cx="31009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cs typeface="Arial" pitchFamily="34" charset="0"/>
              </a:rPr>
              <a:t>Lidar and </a:t>
            </a:r>
            <a:r>
              <a:rPr lang="en-US" sz="1800" dirty="0" err="1" smtClean="0">
                <a:solidFill>
                  <a:prstClr val="black"/>
                </a:solidFill>
                <a:cs typeface="Arial" pitchFamily="34" charset="0"/>
              </a:rPr>
              <a:t>dropsonde</a:t>
            </a:r>
            <a:r>
              <a:rPr lang="en-US" sz="1800" dirty="0" smtClean="0">
                <a:solidFill>
                  <a:prstClr val="black"/>
                </a:solidFill>
                <a:cs typeface="Arial" pitchFamily="34" charset="0"/>
              </a:rPr>
              <a:t> wind measurements are much closer to each other than analysis.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cs typeface="Arial" pitchFamily="34" charset="0"/>
              </a:rPr>
              <a:t>Structure of error similar in ECMWF and Met Office analyses</a:t>
            </a:r>
          </a:p>
        </p:txBody>
      </p:sp>
      <p:pic>
        <p:nvPicPr>
          <p:cNvPr id="6146" name="Picture 2" descr="S:\eps2png\NAWDEX_20160923_RF04_all_crosssec_d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1" y="516820"/>
            <a:ext cx="5058681" cy="632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6001545"/>
            <a:ext cx="2160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 - LIDAR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1897088"/>
            <a:ext cx="21602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ECMWF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3821561"/>
            <a:ext cx="21602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LIDAR &amp;</a:t>
            </a:r>
          </a:p>
          <a:p>
            <a:r>
              <a:rPr lang="en-GB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SONDES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46366"/>
            <a:ext cx="651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Observations of jet structure</a:t>
            </a:r>
          </a:p>
        </p:txBody>
      </p:sp>
    </p:spTree>
    <p:extLst>
      <p:ext uri="{BB962C8B-B14F-4D97-AF65-F5344CB8AC3E}">
        <p14:creationId xmlns:p14="http://schemas.microsoft.com/office/powerpoint/2010/main" val="42562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124140" y="201339"/>
            <a:ext cx="4251539" cy="73866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r>
              <a:rPr lang="en-GB" sz="2100" dirty="0"/>
              <a:t>RF04: </a:t>
            </a:r>
            <a:r>
              <a:rPr lang="en-GB" sz="2100" dirty="0" smtClean="0"/>
              <a:t>23/9/16</a:t>
            </a:r>
          </a:p>
          <a:p>
            <a:pPr fontAlgn="auto"/>
            <a:r>
              <a:rPr lang="en-GB" sz="2100" dirty="0" smtClean="0"/>
              <a:t>Magnitude of analysis - </a:t>
            </a:r>
            <a:r>
              <a:rPr lang="en-GB" sz="2100" dirty="0" err="1"/>
              <a:t>o</a:t>
            </a:r>
            <a:r>
              <a:rPr lang="en-GB" sz="2100" dirty="0" err="1" smtClean="0"/>
              <a:t>bs</a:t>
            </a:r>
            <a:r>
              <a:rPr lang="en-GB" sz="2100" dirty="0" smtClean="0"/>
              <a:t>  wind   </a:t>
            </a:r>
            <a:endParaRPr lang="en-GB" sz="2100" dirty="0"/>
          </a:p>
        </p:txBody>
      </p:sp>
      <p:pic>
        <p:nvPicPr>
          <p:cNvPr id="12" name="Picture 2" descr="S:\eps2png\NAWDEX_20160923_RF04_all_crosssec_ds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 t="68097" r="36795"/>
          <a:stretch/>
        </p:blipFill>
        <p:spPr bwMode="auto">
          <a:xfrm>
            <a:off x="444383" y="1007483"/>
            <a:ext cx="3931294" cy="58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:\eps2png\NAWDEX_20160923_RF04_all_dso_com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96" y="786213"/>
            <a:ext cx="4666004" cy="56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71102" y="777678"/>
            <a:ext cx="1027845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en-GB" sz="1200" dirty="0" smtClean="0"/>
              <a:t>dropsondes 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436268" y="774374"/>
            <a:ext cx="766557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en-GB" sz="1200" dirty="0" smtClean="0"/>
              <a:t>ECMWF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795836" y="774373"/>
            <a:ext cx="855169" cy="27699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/>
            <a:r>
              <a:rPr lang="en-GB" sz="1200" dirty="0" smtClean="0"/>
              <a:t>difference</a:t>
            </a:r>
            <a:endParaRPr lang="en-GB" sz="1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-1" y="2127912"/>
            <a:ext cx="9144002" cy="425865"/>
            <a:chOff x="-1" y="2127901"/>
            <a:chExt cx="9144002" cy="425865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2127901"/>
              <a:ext cx="9144001" cy="8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-1" y="2545220"/>
              <a:ext cx="9144001" cy="85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860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Obs</a:t>
            </a:r>
            <a:r>
              <a:rPr lang="en-GB" dirty="0" smtClean="0"/>
              <a:t> vs model at T+0         Wind profiler @ South </a:t>
            </a:r>
            <a:r>
              <a:rPr lang="en-GB" dirty="0" err="1" smtClean="0"/>
              <a:t>Uist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-2" y="720000"/>
            <a:ext cx="9144002" cy="3048000"/>
            <a:chOff x="-2" y="1905000"/>
            <a:chExt cx="9144002" cy="304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5000"/>
              <a:ext cx="9144000" cy="304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999716"/>
              <a:ext cx="513282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err="1" smtClean="0">
                  <a:solidFill>
                    <a:srgbClr val="000000"/>
                  </a:solidFill>
                </a:rPr>
                <a:t>Obs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" y="2998151"/>
              <a:ext cx="723275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UKMO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" y="3975575"/>
              <a:ext cx="997324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Difference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67271"/>
            <a:ext cx="9144000" cy="304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9514" y="3933058"/>
            <a:ext cx="4315357" cy="28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444208" y="3933056"/>
            <a:ext cx="1944216" cy="29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13282" y="4293096"/>
            <a:ext cx="369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Wind profiler (ST radar) and analyses compared.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Composite relative to height of the tropopause on each profile.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32040" y="529127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32240" y="5045113"/>
            <a:ext cx="21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tropopause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Obs</a:t>
            </a:r>
            <a:r>
              <a:rPr lang="en-GB" dirty="0"/>
              <a:t> vs model at </a:t>
            </a:r>
            <a:r>
              <a:rPr lang="en-GB" dirty="0" smtClean="0"/>
              <a:t>T+24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-2" y="720000"/>
            <a:ext cx="9144001" cy="3048000"/>
            <a:chOff x="-2" y="1905000"/>
            <a:chExt cx="9144001" cy="304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5000"/>
              <a:ext cx="9143999" cy="304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999716"/>
              <a:ext cx="513282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err="1" smtClean="0">
                  <a:solidFill>
                    <a:srgbClr val="000000"/>
                  </a:solidFill>
                </a:rPr>
                <a:t>Obs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" y="2998151"/>
              <a:ext cx="723275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UKMO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" y="3975575"/>
              <a:ext cx="997324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Difference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67271"/>
            <a:ext cx="9144000" cy="304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4" y="3933058"/>
            <a:ext cx="4315357" cy="28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444208" y="3933056"/>
            <a:ext cx="1944216" cy="29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13282" y="4293096"/>
            <a:ext cx="369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Wind profiler (ST radar) and analyses compared.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Composite relative to height of the tropopause on each profile.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32040" y="529127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32240" y="5045113"/>
            <a:ext cx="21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tropopause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8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48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Talk Outline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24744"/>
            <a:ext cx="8280000" cy="5256584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Fundamental dynamics of jet streams and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is out there? Does the jet stream structure differ from its representation in models (and analyses)?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are the ramifications for forecast errors?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What are the chief mechanisms enabling </a:t>
            </a:r>
            <a:r>
              <a:rPr lang="en-GB" sz="2400" dirty="0" err="1" smtClean="0"/>
              <a:t>diabatic</a:t>
            </a:r>
            <a:r>
              <a:rPr lang="en-GB" sz="2400" dirty="0" smtClean="0"/>
              <a:t> influence on the dynamics of jet streams and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waves?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/>
          </a:p>
          <a:p>
            <a:pPr marL="457200" indent="-457200">
              <a:buFont typeface="+mj-lt"/>
              <a:buAutoNum type="arabicPeriod"/>
            </a:pPr>
            <a:endParaRPr lang="en-GB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655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Obs</a:t>
            </a:r>
            <a:r>
              <a:rPr lang="en-GB" dirty="0"/>
              <a:t> vs model at </a:t>
            </a:r>
            <a:r>
              <a:rPr lang="en-GB" dirty="0" smtClean="0"/>
              <a:t>T+48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-2" y="720011"/>
            <a:ext cx="9144001" cy="3047999"/>
            <a:chOff x="-2" y="1905000"/>
            <a:chExt cx="9144001" cy="30479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5000"/>
              <a:ext cx="9143999" cy="304799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999716"/>
              <a:ext cx="513282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err="1" smtClean="0">
                  <a:solidFill>
                    <a:srgbClr val="000000"/>
                  </a:solidFill>
                </a:rPr>
                <a:t>Obs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1" y="2998149"/>
              <a:ext cx="723275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UKMO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" y="3975575"/>
              <a:ext cx="997324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dirty="0" smtClean="0">
                  <a:solidFill>
                    <a:srgbClr val="000000"/>
                  </a:solidFill>
                </a:rPr>
                <a:t>Difference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767271"/>
            <a:ext cx="9144000" cy="304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9514" y="3933058"/>
            <a:ext cx="4315357" cy="288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444208" y="3933056"/>
            <a:ext cx="1944216" cy="292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13282" y="4293096"/>
            <a:ext cx="3698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Wind profiler (ST radar) and analyses compared.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Composite relative to height of the tropopause on each profile.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32040" y="5291271"/>
            <a:ext cx="1800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32240" y="5045113"/>
            <a:ext cx="21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tropopause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512768"/>
            <a:ext cx="8251656" cy="828000"/>
          </a:xfrm>
        </p:spPr>
        <p:txBody>
          <a:bodyPr/>
          <a:lstStyle/>
          <a:p>
            <a:r>
              <a:rPr lang="en-GB" sz="2800" cap="none" dirty="0" smtClean="0">
                <a:solidFill>
                  <a:schemeClr val="tx2"/>
                </a:solidFill>
              </a:rPr>
              <a:t>Observed jet stream is “sharper”</a:t>
            </a:r>
            <a:r>
              <a:rPr lang="en-GB" sz="2800" cap="none" dirty="0" smtClean="0"/>
              <a:t/>
            </a:r>
            <a:br>
              <a:rPr lang="en-GB" sz="2800" cap="none" dirty="0" smtClean="0"/>
            </a:br>
            <a:r>
              <a:rPr lang="en-GB" sz="2800" cap="none" dirty="0" smtClean="0"/>
              <a:t>3. What are ramifications for forecast evolution? </a:t>
            </a:r>
            <a:endParaRPr lang="en-GB" sz="2800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800" y="1772816"/>
                <a:ext cx="8280000" cy="3960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 smtClean="0"/>
                  <a:t>In vertical profiles, especially on the flanks of tropopause ridges, tropopause is observed to be much sharper than in analyses and forecasts.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Under quasi-geostrophic approximation (for zonal flow):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GB" dirty="0" smtClean="0"/>
                  <a:t>Meridional  PV gradient,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i="1" smtClean="0">
                            <a:latin typeface="Cambria Math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GB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/>
                              </a:rPr>
                              <m:t>𝑞</m:t>
                            </m:r>
                          </m:e>
                        </m:acc>
                      </m:num>
                      <m:den>
                        <m:r>
                          <a:rPr lang="en-GB" i="1" smtClean="0">
                            <a:latin typeface="Cambria Math"/>
                          </a:rPr>
                          <m:t>𝜕</m:t>
                        </m:r>
                        <m:r>
                          <a:rPr lang="en-GB" b="0" i="1" smtClean="0">
                            <a:latin typeface="Cambria Math"/>
                          </a:rPr>
                          <m:t>𝑦</m:t>
                        </m:r>
                      </m:den>
                    </m:f>
                    <m:r>
                      <a:rPr lang="en-GB" b="0" i="1" smtClean="0">
                        <a:latin typeface="Cambria Math"/>
                      </a:rPr>
                      <m:t>=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en-GB" b="0" i="1" smtClean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den>
                        </m:f>
                      </m:e>
                    </m:d>
                    <m:r>
                      <a:rPr lang="en-GB" b="0" i="1" smtClean="0">
                        <a:latin typeface="Cambria Math"/>
                        <a:ea typeface="Cambria Math"/>
                      </a:rPr>
                      <m:t>−</m:t>
                    </m:r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  <m:f>
                      <m:f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𝜕</m:t>
                        </m:r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𝑧</m:t>
                        </m:r>
                      </m:den>
                    </m:f>
                    <m:d>
                      <m:dPr>
                        <m:ctrlPr>
                          <a:rPr lang="en-GB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f>
                          <m:fPr>
                            <m:ctrlPr>
                              <a:rPr lang="en-GB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acc>
                              <m:accPr>
                                <m:chr m:val="̅"/>
                                <m:ctrlP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/>
                                    <a:ea typeface="Cambria Math"/>
                                  </a:rPr>
                                  <m:t>𝑢</m:t>
                                </m:r>
                              </m:e>
                            </m:acc>
                          </m:num>
                          <m:den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𝜕</m:t>
                            </m:r>
                            <m:r>
                              <a:rPr lang="en-GB" b="0" i="1" smtClean="0">
                                <a:latin typeface="Cambria Math"/>
                                <a:ea typeface="Cambria Math"/>
                              </a:rPr>
                              <m:t>𝑧</m:t>
                            </m:r>
                          </m:den>
                        </m:f>
                      </m:e>
                    </m:d>
                  </m:oMath>
                </a14:m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/>
                  <a:t>Therefore,  PV gradient must be too smooth in models</a:t>
                </a:r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sz="2400" dirty="0" smtClean="0"/>
                  <a:t> How fast does PV gradient decrease with lead time?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GB" sz="24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GB" sz="2400" dirty="0" smtClean="0"/>
                  <a:t> How does this affect </a:t>
                </a:r>
                <a:r>
                  <a:rPr lang="en-GB" sz="2400" dirty="0" err="1" smtClean="0"/>
                  <a:t>Rossby</a:t>
                </a:r>
                <a:r>
                  <a:rPr lang="en-GB" sz="2400" dirty="0" smtClean="0"/>
                  <a:t> waves?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GB" sz="2400" dirty="0" smtClean="0">
                  <a:solidFill>
                    <a:schemeClr val="tx2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800" y="1772816"/>
                <a:ext cx="8280000" cy="3960000"/>
              </a:xfrm>
              <a:blipFill rotWithShape="1">
                <a:blip r:embed="rId2"/>
                <a:stretch>
                  <a:fillRect l="-2135" t="-2003" r="-515" b="-60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8894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1765"/>
          <a:stretch>
            <a:fillRect/>
          </a:stretch>
        </p:blipFill>
        <p:spPr bwMode="auto">
          <a:xfrm>
            <a:off x="1692000" y="1412776"/>
            <a:ext cx="73944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Title 2"/>
          <p:cNvSpPr>
            <a:spLocks noGrp="1"/>
          </p:cNvSpPr>
          <p:nvPr>
            <p:ph type="title"/>
          </p:nvPr>
        </p:nvSpPr>
        <p:spPr>
          <a:xfrm>
            <a:off x="900280" y="686941"/>
            <a:ext cx="6192000" cy="725836"/>
          </a:xfrm>
        </p:spPr>
        <p:txBody>
          <a:bodyPr/>
          <a:lstStyle/>
          <a:p>
            <a:r>
              <a:rPr lang="en-GB" altLang="en-US" sz="3200" dirty="0" smtClean="0">
                <a:latin typeface="Effra Heavy" panose="020B0604020202020204" charset="0"/>
              </a:rPr>
              <a:t>Forecast of horizontal PV gradient </a:t>
            </a:r>
            <a:br>
              <a:rPr lang="en-GB" altLang="en-US" sz="3200" dirty="0" smtClean="0">
                <a:latin typeface="Effra Heavy" panose="020B0604020202020204" charset="0"/>
              </a:rPr>
            </a:br>
            <a:r>
              <a:rPr lang="en-GB" altLang="en-US" sz="3200" dirty="0" smtClean="0">
                <a:latin typeface="Effra Heavy" panose="020B0604020202020204" charset="0"/>
              </a:rPr>
              <a:t>across the tropopause (from TIGGE)</a:t>
            </a:r>
          </a:p>
        </p:txBody>
      </p:sp>
      <p:grpSp>
        <p:nvGrpSpPr>
          <p:cNvPr id="268292" name="Group 4"/>
          <p:cNvGrpSpPr>
            <a:grpSpLocks/>
          </p:cNvGrpSpPr>
          <p:nvPr/>
        </p:nvGrpSpPr>
        <p:grpSpPr bwMode="auto">
          <a:xfrm>
            <a:off x="83208" y="3140967"/>
            <a:ext cx="1680480" cy="1815882"/>
            <a:chOff x="11113" y="2985191"/>
            <a:chExt cx="1880576" cy="1971611"/>
          </a:xfrm>
        </p:grpSpPr>
        <p:sp>
          <p:nvSpPr>
            <p:cNvPr id="268293" name="TextBox 5"/>
            <p:cNvSpPr txBox="1">
              <a:spLocks noChangeArrowheads="1"/>
            </p:cNvSpPr>
            <p:nvPr/>
          </p:nvSpPr>
          <p:spPr bwMode="auto">
            <a:xfrm>
              <a:off x="11113" y="2985191"/>
              <a:ext cx="1880576" cy="197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006475"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600">
                  <a:solidFill>
                    <a:schemeClr val="tx1"/>
                  </a:solidFill>
                  <a:latin typeface="Gill Sans MT" pitchFamily="34" charset="0"/>
                </a:defRPr>
              </a:lvl1pPr>
              <a:lvl2pPr marL="814388" indent="-3111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charset="0"/>
                <a:buChar char="–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2pPr>
              <a:lvl3pPr marL="125412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3pPr>
              <a:lvl4pPr marL="175577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charset="0"/>
                <a:buChar char="–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4pPr>
              <a:lvl5pPr marL="2259013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5pPr>
              <a:lvl6pPr marL="27162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6pPr>
              <a:lvl7pPr marL="31734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7pPr>
              <a:lvl8pPr marL="36306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8pPr>
              <a:lvl9pPr marL="40878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Rdg Vesta" charset="0"/>
                <a:buChar char="»"/>
                <a:defRPr sz="2200">
                  <a:solidFill>
                    <a:schemeClr val="tx1"/>
                  </a:solidFill>
                  <a:latin typeface="Gill Sans MT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2006/7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2007/8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2008/9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2009/10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2010/11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2011/12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600" dirty="0">
                  <a:solidFill>
                    <a:srgbClr val="000000"/>
                  </a:solidFill>
                  <a:cs typeface="Arial" pitchFamily="34" charset="0"/>
                </a:rPr>
                <a:t>2012/13</a:t>
              </a:r>
            </a:p>
          </p:txBody>
        </p:sp>
        <p:cxnSp>
          <p:nvCxnSpPr>
            <p:cNvPr id="268294" name="Straight Connector 14"/>
            <p:cNvCxnSpPr>
              <a:cxnSpLocks noChangeShapeType="1"/>
            </p:cNvCxnSpPr>
            <p:nvPr/>
          </p:nvCxnSpPr>
          <p:spPr bwMode="auto">
            <a:xfrm>
              <a:off x="971550" y="31416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5" name="Straight Connector 20"/>
            <p:cNvCxnSpPr>
              <a:cxnSpLocks noChangeShapeType="1"/>
            </p:cNvCxnSpPr>
            <p:nvPr/>
          </p:nvCxnSpPr>
          <p:spPr bwMode="auto">
            <a:xfrm>
              <a:off x="971550" y="4508500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6" name="Straight Connector 22"/>
            <p:cNvCxnSpPr>
              <a:cxnSpLocks noChangeShapeType="1"/>
            </p:cNvCxnSpPr>
            <p:nvPr/>
          </p:nvCxnSpPr>
          <p:spPr bwMode="auto">
            <a:xfrm>
              <a:off x="971550" y="33734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6A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7" name="Straight Connector 23"/>
            <p:cNvCxnSpPr>
              <a:cxnSpLocks noChangeShapeType="1"/>
            </p:cNvCxnSpPr>
            <p:nvPr/>
          </p:nvCxnSpPr>
          <p:spPr bwMode="auto">
            <a:xfrm>
              <a:off x="971550" y="3624263"/>
              <a:ext cx="41433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8" name="Straight Connector 24"/>
            <p:cNvCxnSpPr>
              <a:cxnSpLocks noChangeShapeType="1"/>
            </p:cNvCxnSpPr>
            <p:nvPr/>
          </p:nvCxnSpPr>
          <p:spPr bwMode="auto">
            <a:xfrm>
              <a:off x="971550" y="39322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299" name="Straight Connector 25"/>
            <p:cNvCxnSpPr>
              <a:cxnSpLocks noChangeShapeType="1"/>
            </p:cNvCxnSpPr>
            <p:nvPr/>
          </p:nvCxnSpPr>
          <p:spPr bwMode="auto">
            <a:xfrm>
              <a:off x="971550" y="42211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8300" name="Straight Connector 12"/>
            <p:cNvCxnSpPr>
              <a:cxnSpLocks noChangeShapeType="1"/>
            </p:cNvCxnSpPr>
            <p:nvPr/>
          </p:nvCxnSpPr>
          <p:spPr bwMode="auto">
            <a:xfrm>
              <a:off x="971600" y="4797152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3" name="Rectangle 12"/>
          <p:cNvSpPr/>
          <p:nvPr/>
        </p:nvSpPr>
        <p:spPr bwMode="auto">
          <a:xfrm>
            <a:off x="7380312" y="332656"/>
            <a:ext cx="1512168" cy="5039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400" smtClean="0">
              <a:solidFill>
                <a:srgbClr val="000000"/>
              </a:solidFill>
              <a:latin typeface="Rdg Vesta" pitchFamily="50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290888" y="6381749"/>
            <a:ext cx="6767512" cy="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600" dirty="0" err="1">
                <a:solidFill>
                  <a:srgbClr val="0070C0"/>
                </a:solidFill>
                <a:cs typeface="Arial" charset="0"/>
              </a:rPr>
              <a:t>Gray</a:t>
            </a:r>
            <a:r>
              <a:rPr lang="en-GB" altLang="en-US" sz="1600" dirty="0">
                <a:solidFill>
                  <a:srgbClr val="0070C0"/>
                </a:solidFill>
                <a:cs typeface="Arial" charset="0"/>
              </a:rPr>
              <a:t>, Dunning, Methven, Masato and </a:t>
            </a:r>
            <a:r>
              <a:rPr lang="en-GB" altLang="en-US" sz="1600" dirty="0" err="1">
                <a:solidFill>
                  <a:srgbClr val="0070C0"/>
                </a:solidFill>
                <a:cs typeface="Arial" charset="0"/>
              </a:rPr>
              <a:t>Chagnon</a:t>
            </a:r>
            <a:r>
              <a:rPr lang="en-GB" altLang="en-US" sz="1600" dirty="0">
                <a:solidFill>
                  <a:srgbClr val="0070C0"/>
                </a:solidFill>
                <a:cs typeface="Arial" charset="0"/>
              </a:rPr>
              <a:t> (2014), </a:t>
            </a:r>
            <a:r>
              <a:rPr lang="en-GB" altLang="en-US" sz="1600" i="1" dirty="0">
                <a:solidFill>
                  <a:srgbClr val="0070C0"/>
                </a:solidFill>
                <a:cs typeface="Arial" charset="0"/>
              </a:rPr>
              <a:t>GRL</a:t>
            </a:r>
            <a:endParaRPr lang="en-GB" altLang="en-US" sz="1600" dirty="0">
              <a:solidFill>
                <a:srgbClr val="0070C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r="12096"/>
          <a:stretch>
            <a:fillRect/>
          </a:stretch>
        </p:blipFill>
        <p:spPr bwMode="auto">
          <a:xfrm>
            <a:off x="1643065" y="1084733"/>
            <a:ext cx="7392987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132" name="Straight Arrow Connector 5"/>
          <p:cNvCxnSpPr>
            <a:cxnSpLocks noChangeShapeType="1"/>
          </p:cNvCxnSpPr>
          <p:nvPr/>
        </p:nvCxnSpPr>
        <p:spPr bwMode="auto">
          <a:xfrm>
            <a:off x="2411413" y="5084763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grpSp>
        <p:nvGrpSpPr>
          <p:cNvPr id="48133" name="Group 1"/>
          <p:cNvGrpSpPr>
            <a:grpSpLocks/>
          </p:cNvGrpSpPr>
          <p:nvPr/>
        </p:nvGrpSpPr>
        <p:grpSpPr bwMode="auto">
          <a:xfrm>
            <a:off x="250827" y="3372884"/>
            <a:ext cx="3406775" cy="2934255"/>
            <a:chOff x="276225" y="3717330"/>
            <a:chExt cx="3755975" cy="3234271"/>
          </a:xfrm>
        </p:grpSpPr>
        <p:cxnSp>
          <p:nvCxnSpPr>
            <p:cNvPr id="48146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1681163" y="3717330"/>
              <a:ext cx="2351037" cy="2886672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147" name="TextBox 8"/>
            <p:cNvSpPr txBox="1">
              <a:spLocks noChangeArrowheads="1"/>
            </p:cNvSpPr>
            <p:nvPr/>
          </p:nvSpPr>
          <p:spPr bwMode="auto">
            <a:xfrm>
              <a:off x="276225" y="6613524"/>
              <a:ext cx="3351168" cy="338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0544" tIns="50275" rIns="100544" bIns="50275">
              <a:spAutoFit/>
            </a:bodyPr>
            <a:lstStyle>
              <a:lvl1pPr defTabSz="1006475"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814388" indent="-3111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25412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75577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259013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7162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31734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6306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40878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000" baseline="-25000" dirty="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Reduced forecast resolution after day 10</a:t>
              </a:r>
            </a:p>
          </p:txBody>
        </p:sp>
      </p:grpSp>
      <p:sp>
        <p:nvSpPr>
          <p:cNvPr id="48134" name="TextBox 1"/>
          <p:cNvSpPr txBox="1">
            <a:spLocks noChangeArrowheads="1"/>
          </p:cNvSpPr>
          <p:nvPr/>
        </p:nvSpPr>
        <p:spPr bwMode="auto">
          <a:xfrm>
            <a:off x="11113" y="1804989"/>
            <a:ext cx="2089150" cy="29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3" tIns="45599" rIns="91193" bIns="45599">
            <a:spAutoFit/>
          </a:bodyPr>
          <a:lstStyle>
            <a:lvl1pPr defTabSz="1006475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814388" indent="-3111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254125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755775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59013" indent="-247650" defTabSz="1006475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162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1734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306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87813" indent="-247650" defTabSz="1006475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2000" baseline="-25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2.3x10</a:t>
            </a:r>
            <a:r>
              <a:rPr lang="en-GB" altLang="en-US" sz="2000" baseline="30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7 </a:t>
            </a:r>
            <a:r>
              <a:rPr lang="en-GB" altLang="en-US" sz="2000" baseline="-25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km</a:t>
            </a:r>
            <a:r>
              <a:rPr lang="en-GB" altLang="en-US" sz="2000" baseline="30000">
                <a:solidFill>
                  <a:srgbClr val="000000"/>
                </a:solidFill>
                <a:latin typeface="Gill Sans MT" pitchFamily="34" charset="0"/>
                <a:cs typeface="Arial" charset="0"/>
              </a:rPr>
              <a:t>2</a:t>
            </a:r>
          </a:p>
        </p:txBody>
      </p:sp>
      <p:cxnSp>
        <p:nvCxnSpPr>
          <p:cNvPr id="48135" name="Straight Arrow Connector 3"/>
          <p:cNvCxnSpPr>
            <a:cxnSpLocks noChangeShapeType="1"/>
          </p:cNvCxnSpPr>
          <p:nvPr/>
        </p:nvCxnSpPr>
        <p:spPr bwMode="auto">
          <a:xfrm flipV="1">
            <a:off x="1055690" y="1412777"/>
            <a:ext cx="828675" cy="392212"/>
          </a:xfrm>
          <a:prstGeom prst="straightConnector1">
            <a:avLst/>
          </a:prstGeom>
          <a:noFill/>
          <a:ln w="28575" algn="ctr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8136" name="Group 7"/>
          <p:cNvGrpSpPr>
            <a:grpSpLocks/>
          </p:cNvGrpSpPr>
          <p:nvPr/>
        </p:nvGrpSpPr>
        <p:grpSpPr bwMode="auto">
          <a:xfrm>
            <a:off x="11115" y="2924175"/>
            <a:ext cx="1374775" cy="2031324"/>
            <a:chOff x="11113" y="2924944"/>
            <a:chExt cx="1374825" cy="2030354"/>
          </a:xfrm>
        </p:grpSpPr>
        <p:sp>
          <p:nvSpPr>
            <p:cNvPr id="48138" name="TextBox 12"/>
            <p:cNvSpPr txBox="1">
              <a:spLocks noChangeArrowheads="1"/>
            </p:cNvSpPr>
            <p:nvPr/>
          </p:nvSpPr>
          <p:spPr bwMode="auto">
            <a:xfrm>
              <a:off x="11113" y="2924944"/>
              <a:ext cx="1230357" cy="203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006475" eaLnBrk="0" hangingPunct="0">
                <a:lnSpc>
                  <a:spcPct val="110000"/>
                </a:lnSpc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814388" indent="-3111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25412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755775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259013" indent="-247650" defTabSz="1006475" eaLnBrk="0" hangingPunct="0">
                <a:lnSpc>
                  <a:spcPct val="110000"/>
                </a:lnSpc>
                <a:spcBef>
                  <a:spcPct val="10000"/>
                </a:spcBef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7162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31734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6306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4087813" indent="-247650" defTabSz="1006475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buClr>
                  <a:schemeClr val="tx2"/>
                </a:buClr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2006/7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2007/8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2008/9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2009/10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2010/11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2011/12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Gill Sans MT" pitchFamily="34" charset="0"/>
                  <a:cs typeface="Arial" charset="0"/>
                </a:rPr>
                <a:t>2012/13</a:t>
              </a:r>
            </a:p>
          </p:txBody>
        </p:sp>
        <p:cxnSp>
          <p:nvCxnSpPr>
            <p:cNvPr id="48139" name="Straight Connector 14"/>
            <p:cNvCxnSpPr>
              <a:cxnSpLocks noChangeShapeType="1"/>
            </p:cNvCxnSpPr>
            <p:nvPr/>
          </p:nvCxnSpPr>
          <p:spPr bwMode="auto">
            <a:xfrm>
              <a:off x="971550" y="31416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0" name="Straight Connector 20"/>
            <p:cNvCxnSpPr>
              <a:cxnSpLocks noChangeShapeType="1"/>
            </p:cNvCxnSpPr>
            <p:nvPr/>
          </p:nvCxnSpPr>
          <p:spPr bwMode="auto">
            <a:xfrm>
              <a:off x="971550" y="4508500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1" name="Straight Connector 22"/>
            <p:cNvCxnSpPr>
              <a:cxnSpLocks noChangeShapeType="1"/>
            </p:cNvCxnSpPr>
            <p:nvPr/>
          </p:nvCxnSpPr>
          <p:spPr bwMode="auto">
            <a:xfrm>
              <a:off x="971550" y="33734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6AFEF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2" name="Straight Connector 23"/>
            <p:cNvCxnSpPr>
              <a:cxnSpLocks noChangeShapeType="1"/>
            </p:cNvCxnSpPr>
            <p:nvPr/>
          </p:nvCxnSpPr>
          <p:spPr bwMode="auto">
            <a:xfrm>
              <a:off x="971550" y="3624263"/>
              <a:ext cx="41433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3" name="Straight Connector 24"/>
            <p:cNvCxnSpPr>
              <a:cxnSpLocks noChangeShapeType="1"/>
            </p:cNvCxnSpPr>
            <p:nvPr/>
          </p:nvCxnSpPr>
          <p:spPr bwMode="auto">
            <a:xfrm>
              <a:off x="971550" y="3932238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4" name="Straight Connector 25"/>
            <p:cNvCxnSpPr>
              <a:cxnSpLocks noChangeShapeType="1"/>
            </p:cNvCxnSpPr>
            <p:nvPr/>
          </p:nvCxnSpPr>
          <p:spPr bwMode="auto">
            <a:xfrm>
              <a:off x="971550" y="4221163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5" name="Straight Connector 20"/>
            <p:cNvCxnSpPr>
              <a:cxnSpLocks noChangeShapeType="1"/>
            </p:cNvCxnSpPr>
            <p:nvPr/>
          </p:nvCxnSpPr>
          <p:spPr bwMode="auto">
            <a:xfrm>
              <a:off x="971600" y="4797152"/>
              <a:ext cx="414338" cy="0"/>
            </a:xfrm>
            <a:prstGeom prst="line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137" name="Text Box 5"/>
          <p:cNvSpPr txBox="1">
            <a:spLocks noChangeArrowheads="1"/>
          </p:cNvSpPr>
          <p:nvPr/>
        </p:nvSpPr>
        <p:spPr bwMode="auto">
          <a:xfrm>
            <a:off x="3290888" y="6381749"/>
            <a:ext cx="6767512" cy="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600" dirty="0" err="1">
                <a:solidFill>
                  <a:srgbClr val="0070C0"/>
                </a:solidFill>
                <a:cs typeface="Arial" charset="0"/>
              </a:rPr>
              <a:t>Gray</a:t>
            </a:r>
            <a:r>
              <a:rPr lang="en-GB" altLang="en-US" sz="1600" dirty="0">
                <a:solidFill>
                  <a:srgbClr val="0070C0"/>
                </a:solidFill>
                <a:cs typeface="Arial" charset="0"/>
              </a:rPr>
              <a:t>, Dunning, Methven, Masato and </a:t>
            </a:r>
            <a:r>
              <a:rPr lang="en-GB" altLang="en-US" sz="1600" dirty="0" err="1">
                <a:solidFill>
                  <a:srgbClr val="0070C0"/>
                </a:solidFill>
                <a:cs typeface="Arial" charset="0"/>
              </a:rPr>
              <a:t>Chagnon</a:t>
            </a:r>
            <a:r>
              <a:rPr lang="en-GB" altLang="en-US" sz="1600" dirty="0">
                <a:solidFill>
                  <a:srgbClr val="0070C0"/>
                </a:solidFill>
                <a:cs typeface="Arial" charset="0"/>
              </a:rPr>
              <a:t> (2014), </a:t>
            </a:r>
            <a:r>
              <a:rPr lang="en-GB" altLang="en-US" sz="1600" i="1" dirty="0">
                <a:solidFill>
                  <a:srgbClr val="0070C0"/>
                </a:solidFill>
                <a:cs typeface="Arial" charset="0"/>
              </a:rPr>
              <a:t>GRL</a:t>
            </a:r>
            <a:endParaRPr lang="en-GB" altLang="en-US" sz="1600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380312" y="332656"/>
            <a:ext cx="1512168" cy="5039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GB" sz="2400" smtClean="0">
              <a:solidFill>
                <a:srgbClr val="000000"/>
              </a:solidFill>
              <a:latin typeface="Rdg Vesta" pitchFamily="50" charset="0"/>
            </a:endParaRPr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>
          <a:xfrm>
            <a:off x="827435" y="183232"/>
            <a:ext cx="6192837" cy="725488"/>
          </a:xfrm>
        </p:spPr>
        <p:txBody>
          <a:bodyPr/>
          <a:lstStyle/>
          <a:p>
            <a:r>
              <a:rPr lang="en-GB" altLang="en-US" sz="3200" dirty="0" smtClean="0">
                <a:latin typeface="Effra Heavy" panose="020B0604020202020204" charset="0"/>
              </a:rPr>
              <a:t>Forecasts of ridge area in </a:t>
            </a:r>
            <a:r>
              <a:rPr lang="en-GB" altLang="en-US" sz="3200" dirty="0" err="1" smtClean="0">
                <a:latin typeface="Effra Heavy" panose="020B0604020202020204" charset="0"/>
              </a:rPr>
              <a:t>Rossby</a:t>
            </a:r>
            <a:r>
              <a:rPr lang="en-GB" altLang="en-US" sz="3200" dirty="0" smtClean="0">
                <a:latin typeface="Effra Heavy" panose="020B0604020202020204" charset="0"/>
              </a:rPr>
              <a:t> waves</a:t>
            </a:r>
          </a:p>
        </p:txBody>
      </p:sp>
    </p:spTree>
    <p:extLst>
      <p:ext uri="{BB962C8B-B14F-4D97-AF65-F5344CB8AC3E}">
        <p14:creationId xmlns:p14="http://schemas.microsoft.com/office/powerpoint/2010/main" val="674991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017" y="201589"/>
            <a:ext cx="8226425" cy="419100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Why does PV gradient sharpness matter?</a:t>
            </a:r>
            <a:endParaRPr lang="en-GB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9"/>
            <a:ext cx="6858000" cy="3384374"/>
            <a:chOff x="1524000" y="2636912"/>
            <a:chExt cx="9144000" cy="33843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72000" y="-74713"/>
              <a:ext cx="3048000" cy="9144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9291" y="3162389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1511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2173" y="552409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09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63692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77272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88196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77272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965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9" y="201589"/>
            <a:ext cx="8226425" cy="419100"/>
          </a:xfrm>
        </p:spPr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7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9291" y="3162391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1511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2173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09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3692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77272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8196" y="5877272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77272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051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9" y="201589"/>
            <a:ext cx="8226425" cy="419100"/>
          </a:xfrm>
        </p:spPr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7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31637" y="3162391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3857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4520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8856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3692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87344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8196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87344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491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9" y="201589"/>
            <a:ext cx="8226425" cy="419100"/>
          </a:xfrm>
        </p:spPr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7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29291" y="3162391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1511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2173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6509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763692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87344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88196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87344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978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9" y="201589"/>
            <a:ext cx="8226425" cy="419100"/>
          </a:xfrm>
        </p:spPr>
        <p:txBody>
          <a:bodyPr/>
          <a:lstStyle/>
          <a:p>
            <a:r>
              <a:rPr lang="en-GB" dirty="0" smtClean="0"/>
              <a:t>A simple simulation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GB" sz="2400" dirty="0" smtClean="0"/>
                  <a:t>QG shallow water (“equivalent </a:t>
                </a:r>
                <a:r>
                  <a:rPr lang="en-GB" sz="2400" dirty="0" err="1" smtClean="0"/>
                  <a:t>barotropic</a:t>
                </a:r>
                <a:r>
                  <a:rPr lang="en-GB" sz="2400" dirty="0" smtClean="0"/>
                  <a:t>”) equations:</a:t>
                </a:r>
              </a:p>
              <a:p>
                <a:pPr marL="400050" lvl="1" indent="0" algn="ctr"/>
                <a:r>
                  <a:rPr lang="en-GB" b="0" dirty="0" smtClean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800" b="0" i="1" smtClean="0">
                            <a:latin typeface="Cambria Math"/>
                          </a:rPr>
                          <m:t>𝑃</m:t>
                        </m:r>
                      </m:num>
                      <m:den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b="0" dirty="0" smtClean="0"/>
                  <a:t>			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2800" b="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GB" sz="2800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76" t="-18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143000" y="2564904"/>
            <a:ext cx="6858000" cy="3384377"/>
            <a:chOff x="1524000" y="2636912"/>
            <a:chExt cx="9144000" cy="3384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973288"/>
              <a:ext cx="9144000" cy="30480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156233" y="2636912"/>
              <a:ext cx="8308265" cy="435825"/>
              <a:chOff x="2156233" y="3212976"/>
              <a:chExt cx="8308265" cy="43582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2156233" y="3212976"/>
                <a:ext cx="2276692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“analysis”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59896" y="3212976"/>
                <a:ext cx="2255319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“forecast”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8256201" y="3212976"/>
                <a:ext cx="2208297" cy="435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2400" b="1" dirty="0" smtClean="0">
                    <a:solidFill>
                      <a:srgbClr val="00CC99">
                        <a:lumMod val="75000"/>
                      </a:srgbClr>
                    </a:solidFill>
                  </a:rPr>
                  <a:t>difference</a:t>
                </a:r>
                <a:endParaRPr lang="en-GB" sz="2400" b="1" dirty="0">
                  <a:solidFill>
                    <a:srgbClr val="00CC99">
                      <a:lumMod val="75000"/>
                    </a:srgbClr>
                  </a:solidFill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831637" y="3162391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3857" y="3158613"/>
              <a:ext cx="16846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high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84520" y="5524093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08856" y="5538654"/>
              <a:ext cx="1524349" cy="4358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2400" dirty="0">
                  <a:solidFill>
                    <a:srgbClr val="FFFFFF"/>
                  </a:solidFill>
                </a:rPr>
                <a:t>l</a:t>
              </a:r>
              <a:r>
                <a:rPr lang="en-GB" sz="2400" dirty="0" smtClean="0">
                  <a:solidFill>
                    <a:srgbClr val="FFFFFF"/>
                  </a:solidFill>
                </a:rPr>
                <a:t>ow PV</a:t>
              </a:r>
              <a:endParaRPr lang="en-GB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00192" y="3069545"/>
            <a:ext cx="2652232" cy="2303675"/>
            <a:chOff x="8369873" y="3255026"/>
            <a:chExt cx="3536309" cy="2303675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8369873" y="3255026"/>
              <a:ext cx="2187853" cy="787549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Phase speed error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9480376" y="5085185"/>
              <a:ext cx="2425806" cy="473516"/>
            </a:xfrm>
            <a:prstGeom prst="roundRect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r>
                <a:rPr lang="en-GB" sz="2400" dirty="0" smtClean="0">
                  <a:solidFill>
                    <a:srgbClr val="FFFFFF"/>
                  </a:solidFill>
                </a:rPr>
                <a:t>Amplitude error</a:t>
              </a:r>
            </a:p>
          </p:txBody>
        </p:sp>
        <p:cxnSp>
          <p:nvCxnSpPr>
            <p:cNvPr id="20" name="Straight Arrow Connector 19"/>
            <p:cNvCxnSpPr>
              <a:stCxn id="15" idx="1"/>
            </p:cNvCxnSpPr>
            <p:nvPr/>
          </p:nvCxnSpPr>
          <p:spPr bwMode="auto">
            <a:xfrm>
              <a:off x="8369873" y="3648801"/>
              <a:ext cx="0" cy="81893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9480376" y="4467733"/>
              <a:ext cx="0" cy="97749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63692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≈308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5887344"/>
                <a:ext cx="1498487" cy="349968"/>
              </a:xfrm>
              <a:prstGeom prst="rect">
                <a:avLst/>
              </a:prstGeom>
              <a:blipFill rotWithShape="0"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88196" y="5887344"/>
                <a:ext cx="1498487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≈381 </m:t>
                      </m:r>
                      <m:r>
                        <a:rPr lang="en-GB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593" y="5887344"/>
                <a:ext cx="1498487" cy="349968"/>
              </a:xfrm>
              <a:prstGeom prst="rect">
                <a:avLst/>
              </a:prstGeom>
              <a:blipFill rotWithShape="0">
                <a:blip r:embed="rId6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68540" y="6309320"/>
                <a:ext cx="2033890" cy="3499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sz="1800" dirty="0" smtClean="0">
                    <a:solidFill>
                      <a:srgbClr val="000000"/>
                    </a:solidFill>
                  </a:rPr>
                  <a:t>Use: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=700 </m:t>
                    </m:r>
                    <m:r>
                      <a:rPr lang="en-GB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054" y="6309320"/>
                <a:ext cx="2033890" cy="349968"/>
              </a:xfrm>
              <a:prstGeom prst="rect">
                <a:avLst/>
              </a:prstGeom>
              <a:blipFill rotWithShape="0">
                <a:blip r:embed="rId7"/>
                <a:stretch>
                  <a:fillRect l="-2703" t="-15789" b="-280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299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ombined.png"/>
          <p:cNvPicPr>
            <a:picLocks noChangeAspect="1"/>
          </p:cNvPicPr>
          <p:nvPr/>
        </p:nvPicPr>
        <p:blipFill rotWithShape="1">
          <a:blip r:embed="rId2" cstate="print"/>
          <a:srcRect l="13890" t="51720" r="11979" b="4984"/>
          <a:stretch/>
        </p:blipFill>
        <p:spPr>
          <a:xfrm rot="5400000">
            <a:off x="4713745" y="3563655"/>
            <a:ext cx="2927959" cy="2563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51520" y="1123202"/>
                <a:ext cx="4244694" cy="4930999"/>
              </a:xfrm>
            </p:spPr>
            <p:txBody>
              <a:bodyPr/>
              <a:lstStyle/>
              <a:p>
                <a:pPr marL="0" indent="0"/>
                <a:r>
                  <a:rPr lang="en-GB" sz="2000" dirty="0"/>
                  <a:t>S</a:t>
                </a:r>
                <a:r>
                  <a:rPr lang="en-GB" sz="2000" dirty="0" smtClean="0"/>
                  <a:t>ingle step in PV is smoothed by convolution with a weight.</a:t>
                </a:r>
              </a:p>
              <a:p>
                <a:pPr marL="0" indent="0"/>
                <a:r>
                  <a:rPr lang="en-GB" sz="2000" dirty="0" smtClean="0">
                    <a:solidFill>
                      <a:srgbClr val="002060"/>
                    </a:solidFill>
                  </a:rPr>
                  <a:t>Solution obtained in limit where tropopause width is narrow compared with wavelength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𝑘𝑟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GB" sz="2000" dirty="0" smtClean="0">
                    <a:solidFill>
                      <a:srgbClr val="002060"/>
                    </a:solidFill>
                  </a:rPr>
                  <a:t>) </a:t>
                </a:r>
              </a:p>
              <a:p>
                <a:pPr marL="0" indent="0"/>
                <a:r>
                  <a:rPr lang="en-GB" sz="2000" dirty="0" smtClean="0">
                    <a:solidFill>
                      <a:srgbClr val="C00000"/>
                    </a:solidFill>
                  </a:rPr>
                  <a:t>General conclusion: smoothing PV gradient reduces both jet maximum and counter-propagation rate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 smtClean="0">
                    <a:solidFill>
                      <a:srgbClr val="C00000"/>
                    </a:solidFill>
                  </a:rPr>
                  <a:t>…         but jet decrease is greater</a:t>
                </a:r>
              </a:p>
              <a:p>
                <a:pPr>
                  <a:buFont typeface="Symbol" pitchFamily="18" charset="2"/>
                  <a:buChar char="Þ"/>
                </a:pPr>
                <a:r>
                  <a:rPr lang="en-GB" sz="2000" dirty="0" smtClean="0">
                    <a:solidFill>
                      <a:schemeClr val="accent5">
                        <a:lumMod val="50000"/>
                      </a:schemeClr>
                    </a:solidFill>
                    <a:sym typeface="Symbol"/>
                  </a:rPr>
                  <a:t>phase speed reduces</a:t>
                </a:r>
              </a:p>
              <a:p>
                <a:pPr>
                  <a:buFont typeface="Symbol" pitchFamily="18" charset="2"/>
                  <a:buChar char="Þ"/>
                </a:pP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sym typeface="Symbol"/>
                  </a:rPr>
                  <a:t>a</a:t>
                </a:r>
                <a:r>
                  <a:rPr lang="en-GB" sz="2000" dirty="0" smtClean="0">
                    <a:solidFill>
                      <a:schemeClr val="accent5">
                        <a:lumMod val="50000"/>
                      </a:schemeClr>
                    </a:solidFill>
                    <a:sym typeface="Symbol"/>
                  </a:rPr>
                  <a:t>ffects shorter waves more, increasing dispersion</a:t>
                </a:r>
                <a:endParaRPr lang="en-GB" sz="2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51520" y="1123202"/>
                <a:ext cx="4244694" cy="4930999"/>
              </a:xfrm>
              <a:blipFill rotWithShape="1">
                <a:blip r:embed="rId3"/>
                <a:stretch>
                  <a:fillRect l="-3587" t="-1360" r="-50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9474" y="3642658"/>
            <a:ext cx="600075" cy="31115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585780" y="5229201"/>
                <a:ext cx="916276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780" y="5229200"/>
                <a:ext cx="916276" cy="378565"/>
              </a:xfrm>
              <a:prstGeom prst="rect">
                <a:avLst/>
              </a:prstGeom>
              <a:blipFill rotWithShape="1">
                <a:blip r:embed="rId5"/>
                <a:stretch>
                  <a:fillRect b="-177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76"/>
          <p:cNvSpPr txBox="1">
            <a:spLocks noChangeArrowheads="1"/>
          </p:cNvSpPr>
          <p:nvPr/>
        </p:nvSpPr>
        <p:spPr bwMode="auto">
          <a:xfrm>
            <a:off x="7152916" y="5157193"/>
            <a:ext cx="1269578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1" dirty="0">
                <a:solidFill>
                  <a:srgbClr val="FFC000"/>
                </a:solidFill>
                <a:latin typeface="Gill Sans MT"/>
              </a:rPr>
              <a:t>Jet </a:t>
            </a:r>
            <a:r>
              <a:rPr lang="en-GB" b="1" dirty="0" smtClean="0">
                <a:solidFill>
                  <a:srgbClr val="FFC000"/>
                </a:solidFill>
                <a:latin typeface="Gill Sans MT"/>
              </a:rPr>
              <a:t>speed</a:t>
            </a:r>
            <a:endParaRPr lang="en-GB" b="1" dirty="0">
              <a:solidFill>
                <a:srgbClr val="FFC000"/>
              </a:solidFill>
              <a:latin typeface="Gill Sans MT"/>
            </a:endParaRPr>
          </a:p>
        </p:txBody>
      </p:sp>
      <p:sp>
        <p:nvSpPr>
          <p:cNvPr id="38" name="TextBox 76"/>
          <p:cNvSpPr txBox="1">
            <a:spLocks noChangeArrowheads="1"/>
          </p:cNvSpPr>
          <p:nvPr/>
        </p:nvSpPr>
        <p:spPr bwMode="auto">
          <a:xfrm>
            <a:off x="7142280" y="5661249"/>
            <a:ext cx="2001720" cy="378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b="1" dirty="0" smtClean="0">
                <a:solidFill>
                  <a:srgbClr val="FF0000"/>
                </a:solidFill>
                <a:latin typeface="Gill Sans MT"/>
              </a:rPr>
              <a:t>RW speed</a:t>
            </a:r>
            <a:endParaRPr lang="en-GB" b="1" dirty="0">
              <a:solidFill>
                <a:srgbClr val="FF0000"/>
              </a:solidFill>
              <a:latin typeface="Gill Sans M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2282" y="4221089"/>
            <a:ext cx="1575749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dirty="0" smtClean="0">
                <a:solidFill>
                  <a:srgbClr val="000000"/>
                </a:solidFill>
              </a:rPr>
              <a:t>Dots = numerical simulation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099215" y="4536784"/>
            <a:ext cx="122982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Speeds</a:t>
            </a:r>
            <a:endParaRPr lang="en-GB" sz="2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800036" y="6305548"/>
                <a:ext cx="2836418" cy="3785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r>
                  <a:rPr lang="en-GB" dirty="0" smtClean="0">
                    <a:solidFill>
                      <a:srgbClr val="000000"/>
                    </a:solidFill>
                  </a:rPr>
                  <a:t>Smoothing width,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036" y="6305546"/>
                <a:ext cx="2836418" cy="378565"/>
              </a:xfrm>
              <a:prstGeom prst="rect">
                <a:avLst/>
              </a:prstGeom>
              <a:blipFill rotWithShape="1">
                <a:blip r:embed="rId8"/>
                <a:stretch>
                  <a:fillRect l="-2146" t="-12903" b="-29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67546" y="6269249"/>
            <a:ext cx="4246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Harvey </a:t>
            </a:r>
            <a:r>
              <a:rPr lang="en-GB" i="1" dirty="0" smtClean="0">
                <a:solidFill>
                  <a:srgbClr val="0070C0"/>
                </a:solidFill>
                <a:latin typeface="Effra" panose="020B0604020202020204" charset="0"/>
              </a:rPr>
              <a:t>et al</a:t>
            </a:r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, </a:t>
            </a:r>
            <a:r>
              <a:rPr lang="en-GB" i="1" dirty="0" smtClean="0">
                <a:solidFill>
                  <a:srgbClr val="0070C0"/>
                </a:solidFill>
                <a:latin typeface="Effra" panose="020B0604020202020204" charset="0"/>
              </a:rPr>
              <a:t>J. F. Mech.</a:t>
            </a:r>
            <a:r>
              <a:rPr lang="en-GB" dirty="0">
                <a:solidFill>
                  <a:srgbClr val="0070C0"/>
                </a:solidFill>
                <a:latin typeface="Effra" panose="020B0604020202020204" charset="0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(2016)</a:t>
            </a:r>
            <a:endParaRPr lang="en-GB" dirty="0">
              <a:solidFill>
                <a:srgbClr val="0070C0"/>
              </a:solidFill>
              <a:latin typeface="Effra" panose="020B060402020202020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b="12364"/>
          <a:stretch/>
        </p:blipFill>
        <p:spPr>
          <a:xfrm>
            <a:off x="4783540" y="158015"/>
            <a:ext cx="2198140" cy="29445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b="12635"/>
          <a:stretch/>
        </p:blipFill>
        <p:spPr>
          <a:xfrm>
            <a:off x="6912593" y="158016"/>
            <a:ext cx="2231007" cy="293547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5193234" y="2000977"/>
            <a:ext cx="104400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513680" y="1920943"/>
                <a:ext cx="4810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Δ</m:t>
                      </m:r>
                      <m:r>
                        <a:rPr lang="en-GB" sz="16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𝑞</m:t>
                      </m:r>
                    </m:oMath>
                  </m:oMathPara>
                </a14:m>
                <a:endParaRPr lang="en-GB" sz="1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680" y="1920943"/>
                <a:ext cx="481029" cy="338554"/>
              </a:xfrm>
              <a:prstGeom prst="rect">
                <a:avLst/>
              </a:prstGeom>
              <a:blipFill rotWithShape="1">
                <a:blip r:embed="rId11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6324019" y="1467777"/>
            <a:ext cx="0" cy="5332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237237" y="1452372"/>
                <a:ext cx="3446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𝑟</m:t>
                      </m:r>
                    </m:oMath>
                  </m:oMathPara>
                </a14:m>
                <a:endParaRPr lang="en-GB" sz="1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237" y="1452372"/>
                <a:ext cx="344645" cy="33855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 rot="16200000">
            <a:off x="4105326" y="16897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800" kern="0" dirty="0">
                <a:solidFill>
                  <a:srgbClr val="000000"/>
                </a:solidFill>
                <a:cs typeface="Arial"/>
                <a:sym typeface="Arial"/>
              </a:rPr>
              <a:t>Latitude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0CA6EF4-FA17-46F5-9288-EE3EAA8ACA56}"/>
              </a:ext>
            </a:extLst>
          </p:cNvPr>
          <p:cNvSpPr txBox="1"/>
          <p:nvPr/>
        </p:nvSpPr>
        <p:spPr>
          <a:xfrm>
            <a:off x="4937127" y="831458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400" b="1" kern="0" dirty="0" smtClean="0">
                <a:solidFill>
                  <a:srgbClr val="000000"/>
                </a:solidFill>
                <a:cs typeface="Arial"/>
                <a:sym typeface="Arial"/>
              </a:rPr>
              <a:t>PV</a:t>
            </a:r>
            <a:endParaRPr lang="en-GB" sz="2400" b="1" kern="0" baseline="-25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9" y="129581"/>
            <a:ext cx="8226425" cy="419100"/>
          </a:xfrm>
        </p:spPr>
        <p:txBody>
          <a:bodyPr/>
          <a:lstStyle/>
          <a:p>
            <a:r>
              <a:rPr lang="en-GB" dirty="0" smtClean="0"/>
              <a:t>RW propagation on smooth PV step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28B6FA9-D1A9-48B9-8FF0-ECD5832E6EF2}"/>
              </a:ext>
            </a:extLst>
          </p:cNvPr>
          <p:cNvSpPr txBox="1"/>
          <p:nvPr/>
        </p:nvSpPr>
        <p:spPr>
          <a:xfrm>
            <a:off x="7114727" y="83145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400" b="1" kern="0" dirty="0">
                <a:solidFill>
                  <a:srgbClr val="000000"/>
                </a:solidFill>
                <a:cs typeface="Arial"/>
                <a:sym typeface="Arial"/>
              </a:rPr>
              <a:t>u</a:t>
            </a:r>
            <a:endParaRPr lang="en-GB" sz="2400" b="1" kern="0" baseline="-2500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6270189" y="165880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800" kern="0" dirty="0">
                <a:solidFill>
                  <a:srgbClr val="000000"/>
                </a:solidFill>
                <a:cs typeface="Arial"/>
                <a:sym typeface="Arial"/>
              </a:rPr>
              <a:t>Latitude</a:t>
            </a:r>
          </a:p>
        </p:txBody>
      </p:sp>
    </p:spTree>
    <p:extLst>
      <p:ext uri="{BB962C8B-B14F-4D97-AF65-F5344CB8AC3E}">
        <p14:creationId xmlns:p14="http://schemas.microsoft.com/office/powerpoint/2010/main" val="371367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Jet Stream and </a:t>
            </a:r>
            <a:r>
              <a:rPr lang="en-GB" sz="3600" cap="none" dirty="0" err="1" smtClean="0"/>
              <a:t>Rossby</a:t>
            </a:r>
            <a:r>
              <a:rPr lang="en-GB" sz="3600" cap="none" dirty="0" smtClean="0"/>
              <a:t> Waves 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24744"/>
            <a:ext cx="8280000" cy="39600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Focus on jet streams at tropopause level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chemeClr val="accent6"/>
                </a:solidFill>
              </a:rPr>
              <a:t>westerly on average around the </a:t>
            </a:r>
            <a:r>
              <a:rPr lang="en-GB" sz="2400" dirty="0" err="1" smtClean="0">
                <a:solidFill>
                  <a:schemeClr val="accent6"/>
                </a:solidFill>
              </a:rPr>
              <a:t>extratropics</a:t>
            </a:r>
            <a:endParaRPr lang="en-GB" sz="2400" dirty="0" smtClean="0">
              <a:solidFill>
                <a:schemeClr val="accent6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rgbClr val="C00000"/>
                </a:solidFill>
              </a:rPr>
              <a:t>highly meandering and variable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chemeClr val="accent6"/>
                </a:solidFill>
              </a:rPr>
              <a:t>often “split jet regions” with more than one </a:t>
            </a:r>
          </a:p>
          <a:p>
            <a:pPr marL="0" indent="0">
              <a:buNone/>
            </a:pPr>
            <a:endParaRPr lang="en-GB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400" b="1" dirty="0" smtClean="0"/>
              <a:t>Why is there so much wave activity on the jet stream?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chemeClr val="accent6"/>
                </a:solidFill>
              </a:rPr>
              <a:t> jet maximum = strong </a:t>
            </a:r>
            <a:r>
              <a:rPr lang="en-GB" sz="2400" b="1" dirty="0" smtClean="0">
                <a:solidFill>
                  <a:schemeClr val="accent6"/>
                </a:solidFill>
              </a:rPr>
              <a:t>potential vorticity (PV) gradient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err="1" smtClean="0">
                <a:solidFill>
                  <a:srgbClr val="C00000"/>
                </a:solidFill>
              </a:rPr>
              <a:t>Rossby</a:t>
            </a:r>
            <a:r>
              <a:rPr lang="en-GB" sz="2400" dirty="0" smtClean="0">
                <a:solidFill>
                  <a:srgbClr val="C00000"/>
                </a:solidFill>
              </a:rPr>
              <a:t> waves propagate on PV gradients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chemeClr val="accent6"/>
                </a:solidFill>
              </a:rPr>
              <a:t>Shear instability grows through </a:t>
            </a:r>
            <a:r>
              <a:rPr lang="en-GB" sz="2400" dirty="0" err="1" smtClean="0">
                <a:solidFill>
                  <a:schemeClr val="accent6"/>
                </a:solidFill>
              </a:rPr>
              <a:t>Rossby</a:t>
            </a:r>
            <a:r>
              <a:rPr lang="en-GB" sz="2400" dirty="0" smtClean="0">
                <a:solidFill>
                  <a:schemeClr val="accent6"/>
                </a:solidFill>
              </a:rPr>
              <a:t> wave interaction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rgbClr val="C00000"/>
                </a:solidFill>
              </a:rPr>
              <a:t>These unstable waves develop vortices at large amplitude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chemeClr val="accent6"/>
                </a:solidFill>
              </a:rPr>
              <a:t>Origin of cyclones and anti-cyclones</a:t>
            </a:r>
            <a:endParaRPr lang="en-GB" sz="2400" dirty="0">
              <a:solidFill>
                <a:schemeClr val="accent6"/>
              </a:solidFill>
            </a:endParaRPr>
          </a:p>
        </p:txBody>
      </p:sp>
      <p:sp>
        <p:nvSpPr>
          <p:cNvPr id="5" name="Action Button: Movie 4">
            <a:hlinkClick r:id="rId2" action="ppaction://hlinkfile" highlightClick="1"/>
          </p:cNvPr>
          <p:cNvSpPr/>
          <p:nvPr/>
        </p:nvSpPr>
        <p:spPr>
          <a:xfrm>
            <a:off x="7668344" y="1268760"/>
            <a:ext cx="1042416" cy="1042416"/>
          </a:xfrm>
          <a:prstGeom prst="actionButtonMovie">
            <a:avLst/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Action Button: Movie 5">
            <a:hlinkClick r:id="rId3" action="ppaction://hlinkfile" highlightClick="1"/>
          </p:cNvPr>
          <p:cNvSpPr/>
          <p:nvPr/>
        </p:nvSpPr>
        <p:spPr>
          <a:xfrm>
            <a:off x="7668344" y="5554936"/>
            <a:ext cx="1042416" cy="1042416"/>
          </a:xfrm>
          <a:prstGeom prst="actionButtonMovie">
            <a:avLst/>
          </a:prstGeom>
          <a:solidFill>
            <a:srgbClr val="00CC99"/>
          </a:solidFill>
          <a:ln w="2540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167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r="-10" b="-101"/>
          <a:stretch/>
        </p:blipFill>
        <p:spPr>
          <a:xfrm>
            <a:off x="2537460" y="4084580"/>
            <a:ext cx="6484620" cy="27734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9" t="17846" r="36881" b="6763"/>
          <a:stretch/>
        </p:blipFill>
        <p:spPr>
          <a:xfrm>
            <a:off x="5102437" y="213785"/>
            <a:ext cx="2600587" cy="3058160"/>
          </a:xfrm>
          <a:prstGeom prst="rect">
            <a:avLst/>
          </a:prstGeom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295837" y="188640"/>
            <a:ext cx="4199964" cy="1094317"/>
          </a:xfrm>
        </p:spPr>
        <p:txBody>
          <a:bodyPr>
            <a:normAutofit/>
          </a:bodyPr>
          <a:lstStyle/>
          <a:p>
            <a:r>
              <a:rPr lang="en-GB" dirty="0" smtClean="0"/>
              <a:t>Decrease </a:t>
            </a:r>
            <a:r>
              <a:rPr lang="en-GB" dirty="0"/>
              <a:t>of </a:t>
            </a:r>
            <a:r>
              <a:rPr lang="en-GB" dirty="0" smtClean="0"/>
              <a:t>jet meander </a:t>
            </a:r>
            <a:r>
              <a:rPr lang="en-GB" dirty="0"/>
              <a:t>amplitude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1"/>
          </p:nvPr>
        </p:nvSpPr>
        <p:spPr>
          <a:xfrm>
            <a:off x="295840" y="1412777"/>
            <a:ext cx="4568019" cy="4752043"/>
          </a:xfrm>
        </p:spPr>
        <p:txBody>
          <a:bodyPr>
            <a:normAutofit/>
          </a:bodyPr>
          <a:lstStyle/>
          <a:p>
            <a:r>
              <a:rPr lang="en-GB" sz="2000" dirty="0"/>
              <a:t>Fast oscillation:</a:t>
            </a:r>
          </a:p>
          <a:p>
            <a:pPr marL="457200" lvl="1" indent="0">
              <a:buNone/>
            </a:pPr>
            <a:r>
              <a:rPr lang="en-GB" sz="2000" dirty="0"/>
              <a:t>t</a:t>
            </a:r>
            <a:r>
              <a:rPr lang="en-GB" sz="2000" dirty="0" smtClean="0"/>
              <a:t>hrough advection </a:t>
            </a:r>
            <a:r>
              <a:rPr lang="en-GB" sz="2000" dirty="0"/>
              <a:t>of PV filaments around the </a:t>
            </a:r>
            <a:r>
              <a:rPr lang="en-GB" sz="2000" dirty="0" smtClean="0"/>
              <a:t>cat’s eyes on jet flanks</a:t>
            </a:r>
            <a:endParaRPr lang="en-GB" sz="2000" dirty="0"/>
          </a:p>
          <a:p>
            <a:r>
              <a:rPr lang="en-GB" sz="2000" dirty="0"/>
              <a:t>Gradual decrease:</a:t>
            </a:r>
          </a:p>
          <a:p>
            <a:pPr marL="457200" lvl="1" indent="0">
              <a:buNone/>
            </a:pPr>
            <a:r>
              <a:rPr lang="en-GB" sz="2000" dirty="0"/>
              <a:t>mixing of PV within the critical </a:t>
            </a:r>
            <a:r>
              <a:rPr lang="en-GB" sz="2000" dirty="0" smtClean="0"/>
              <a:t>layer</a:t>
            </a:r>
            <a:endParaRPr lang="en-GB" sz="2000" dirty="0"/>
          </a:p>
          <a:p>
            <a:r>
              <a:rPr lang="en-GB" sz="2000" dirty="0" smtClean="0">
                <a:solidFill>
                  <a:srgbClr val="C00000"/>
                </a:solidFill>
              </a:rPr>
              <a:t>Wave activity fluxes into jet flanks, but </a:t>
            </a:r>
            <a:r>
              <a:rPr lang="en-GB" sz="2000" b="1" dirty="0" smtClean="0">
                <a:solidFill>
                  <a:srgbClr val="C00000"/>
                </a:solidFill>
              </a:rPr>
              <a:t>global WA is conserved                   </a:t>
            </a:r>
            <a:r>
              <a:rPr lang="en-GB" sz="2000" dirty="0" smtClean="0">
                <a:sym typeface="Symbol"/>
              </a:rPr>
              <a:t> WA of jet meander must decrease.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3970025" y="1306617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Primary wave amplitude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455920" y="2722881"/>
            <a:ext cx="190500" cy="1361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528560" y="2722881"/>
            <a:ext cx="83820" cy="13616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1522" y="5241393"/>
            <a:ext cx="2393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Harvey </a:t>
            </a:r>
            <a:r>
              <a:rPr lang="en-GB" i="1" dirty="0" smtClean="0">
                <a:solidFill>
                  <a:srgbClr val="0070C0"/>
                </a:solidFill>
                <a:latin typeface="Effra" panose="020B0604020202020204" charset="0"/>
              </a:rPr>
              <a:t>et al</a:t>
            </a:r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, </a:t>
            </a:r>
            <a:r>
              <a:rPr lang="en-GB" i="1" dirty="0" smtClean="0">
                <a:solidFill>
                  <a:srgbClr val="0070C0"/>
                </a:solidFill>
                <a:latin typeface="Effra" panose="020B0604020202020204" charset="0"/>
              </a:rPr>
              <a:t>J. Atmos. Sci.</a:t>
            </a:r>
            <a:r>
              <a:rPr lang="en-GB" dirty="0">
                <a:solidFill>
                  <a:srgbClr val="0070C0"/>
                </a:solidFill>
                <a:latin typeface="Effra" panose="020B0604020202020204" charset="0"/>
              </a:rPr>
              <a:t> </a:t>
            </a:r>
            <a:r>
              <a:rPr lang="en-GB" dirty="0" smtClean="0">
                <a:solidFill>
                  <a:srgbClr val="0070C0"/>
                </a:solidFill>
                <a:latin typeface="Effra" panose="020B0604020202020204" charset="0"/>
              </a:rPr>
              <a:t>(2018)</a:t>
            </a:r>
            <a:endParaRPr lang="en-GB" dirty="0">
              <a:solidFill>
                <a:srgbClr val="0070C0"/>
              </a:solidFill>
              <a:latin typeface="Effr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200" cap="none" dirty="0" smtClean="0"/>
              <a:t>4. Mechanisms for </a:t>
            </a:r>
            <a:r>
              <a:rPr lang="en-GB" sz="3200" cap="none" dirty="0" err="1" smtClean="0"/>
              <a:t>diabatic</a:t>
            </a:r>
            <a:r>
              <a:rPr lang="en-GB" sz="3200" cap="none" dirty="0" smtClean="0"/>
              <a:t> influence </a:t>
            </a:r>
            <a:endParaRPr lang="en-GB" sz="32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539688" cy="518413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Focus on the </a:t>
            </a:r>
            <a:r>
              <a:rPr lang="en-GB" sz="2400" dirty="0" err="1" smtClean="0"/>
              <a:t>diabatic</a:t>
            </a:r>
            <a:r>
              <a:rPr lang="en-GB" sz="2400" dirty="0" smtClean="0"/>
              <a:t> influences on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 at tropopause level (</a:t>
            </a:r>
            <a:r>
              <a:rPr lang="en-GB" sz="2400" i="1" dirty="0" smtClean="0"/>
              <a:t>wave guide disturbances</a:t>
            </a:r>
            <a:r>
              <a:rPr lang="en-GB" sz="2400" dirty="0" smtClean="0"/>
              <a:t>).</a:t>
            </a:r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Radiative maintenance of PV contrast across the tropopause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Sharpening of jet stream PV gradient and max winds by     “non-</a:t>
            </a:r>
            <a:r>
              <a:rPr lang="en-GB" sz="2400" dirty="0" err="1" smtClean="0"/>
              <a:t>advective</a:t>
            </a:r>
            <a:r>
              <a:rPr lang="en-GB" sz="2400" dirty="0" smtClean="0"/>
              <a:t> PV flux” (heating in vertical wind shear)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Amplification of </a:t>
            </a:r>
            <a:r>
              <a:rPr lang="en-GB" sz="2400" dirty="0" err="1" smtClean="0"/>
              <a:t>baroclinic</a:t>
            </a:r>
            <a:r>
              <a:rPr lang="en-GB" sz="2400" dirty="0" smtClean="0"/>
              <a:t> wave growth rate through lower “effective static stability”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 err="1" smtClean="0"/>
              <a:t>Diabatic</a:t>
            </a:r>
            <a:r>
              <a:rPr lang="en-GB" sz="2400" dirty="0" smtClean="0"/>
              <a:t> mass transport into cut-off anti-cyclones and importance for mid-latitude blocking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5403160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2"/>
          <a:stretch>
            <a:fillRect/>
          </a:stretch>
        </p:blipFill>
        <p:spPr>
          <a:xfrm>
            <a:off x="468315" y="908051"/>
            <a:ext cx="7339012" cy="5005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369934"/>
            <a:ext cx="79962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defRPr/>
            </a:pPr>
            <a:r>
              <a:rPr lang="en-GB" b="1" baseline="0" dirty="0">
                <a:solidFill>
                  <a:srgbClr val="0D0D0D"/>
                </a:solidFill>
                <a:latin typeface="Times New Roman" pitchFamily="18" charset="0"/>
              </a:rPr>
              <a:t>A</a:t>
            </a:r>
            <a:r>
              <a:rPr lang="en-GB" b="1" baseline="0" dirty="0" smtClean="0">
                <a:solidFill>
                  <a:srgbClr val="0D0D0D"/>
                </a:solidFill>
                <a:latin typeface="Times New Roman" pitchFamily="18" charset="0"/>
              </a:rPr>
              <a:t>. Radiative maintenance of PV contrast across tropopause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0406" y="5054652"/>
            <a:ext cx="71072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Positive </a:t>
            </a:r>
            <a:r>
              <a:rPr lang="en-GB" altLang="en-US" sz="2000" i="1" dirty="0" err="1" smtClean="0">
                <a:solidFill>
                  <a:srgbClr val="CC0000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CC0000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above (on </a:t>
            </a:r>
            <a:r>
              <a:rPr lang="en-GB" altLang="en-US" sz="2000" dirty="0" err="1" smtClean="0">
                <a:solidFill>
                  <a:srgbClr val="CC0000"/>
                </a:solidFill>
                <a:cs typeface="Arial" pitchFamily="34" charset="0"/>
              </a:rPr>
              <a:t>strat</a:t>
            </a:r>
            <a:r>
              <a:rPr lang="en-GB" altLang="en-US" sz="2000" dirty="0" smtClean="0">
                <a:solidFill>
                  <a:srgbClr val="CC0000"/>
                </a:solidFill>
                <a:cs typeface="Arial" pitchFamily="34" charset="0"/>
              </a:rPr>
              <a:t>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Negative </a:t>
            </a:r>
            <a:r>
              <a:rPr lang="en-GB" altLang="en-US" sz="2000" i="1" dirty="0" err="1" smtClean="0">
                <a:solidFill>
                  <a:srgbClr val="0033CC"/>
                </a:solidFill>
                <a:cs typeface="Arial" pitchFamily="34" charset="0"/>
              </a:rPr>
              <a:t>diabatic</a:t>
            </a:r>
            <a:r>
              <a:rPr lang="en-GB" altLang="en-US" sz="2000" i="1" dirty="0" smtClean="0">
                <a:solidFill>
                  <a:srgbClr val="0033CC"/>
                </a:solidFill>
                <a:cs typeface="Arial" pitchFamily="34" charset="0"/>
              </a:rPr>
              <a:t> PV </a:t>
            </a:r>
            <a:r>
              <a:rPr lang="en-GB" altLang="en-US" sz="2000" dirty="0" smtClean="0">
                <a:solidFill>
                  <a:srgbClr val="0033CC"/>
                </a:solidFill>
                <a:cs typeface="Arial" pitchFamily="34" charset="0"/>
              </a:rPr>
              <a:t>beneath (on trop side) of tropopause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Ø"/>
            </a:pPr>
            <a:r>
              <a:rPr lang="en-GB" altLang="en-US" sz="2000" dirty="0" smtClean="0">
                <a:solidFill>
                  <a:srgbClr val="BF0071"/>
                </a:solidFill>
                <a:cs typeface="Arial" pitchFamily="34" charset="0"/>
              </a:rPr>
              <a:t>Tropopause elevation not significantly altered by 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direct </a:t>
            </a:r>
            <a:r>
              <a:rPr lang="en-GB" altLang="en-US" sz="2000" b="1" dirty="0" err="1" smtClean="0">
                <a:solidFill>
                  <a:srgbClr val="BF0071"/>
                </a:solidFill>
                <a:cs typeface="Arial" pitchFamily="34" charset="0"/>
              </a:rPr>
              <a:t>diabatic</a:t>
            </a:r>
            <a:r>
              <a:rPr lang="en-GB" altLang="en-US" sz="2000" b="1" dirty="0" smtClean="0">
                <a:solidFill>
                  <a:srgbClr val="BF0071"/>
                </a:solidFill>
                <a:cs typeface="Arial" pitchFamily="34" charset="0"/>
              </a:rPr>
              <a:t> PV modification</a:t>
            </a:r>
            <a:endParaRPr lang="en-GB" altLang="en-US" sz="2000" b="1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203609" y="6416712"/>
            <a:ext cx="6264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2000" dirty="0" err="1" smtClean="0">
                <a:solidFill>
                  <a:srgbClr val="000000"/>
                </a:solidFill>
                <a:cs typeface="Arial" pitchFamily="34" charset="0"/>
              </a:rPr>
              <a:t>Chagnon</a:t>
            </a:r>
            <a:r>
              <a:rPr lang="en-GB" altLang="en-US" sz="200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GB" altLang="en-US" sz="2000" dirty="0" err="1" smtClean="0">
                <a:solidFill>
                  <a:srgbClr val="000000"/>
                </a:solidFill>
                <a:cs typeface="Arial" pitchFamily="34" charset="0"/>
              </a:rPr>
              <a:t>Gray</a:t>
            </a:r>
            <a:r>
              <a:rPr lang="en-GB" altLang="en-US" sz="2000" dirty="0" smtClean="0">
                <a:solidFill>
                  <a:srgbClr val="000000"/>
                </a:solidFill>
                <a:cs typeface="Arial" pitchFamily="34" charset="0"/>
              </a:rPr>
              <a:t> and Methven (2013), </a:t>
            </a:r>
            <a:r>
              <a:rPr lang="en-GB" altLang="en-US" sz="2000" i="1" dirty="0" smtClean="0">
                <a:solidFill>
                  <a:srgbClr val="000000"/>
                </a:solidFill>
                <a:cs typeface="Arial" pitchFamily="34" charset="0"/>
              </a:rPr>
              <a:t>Q J R Met S</a:t>
            </a:r>
            <a:endParaRPr lang="en-GB" altLang="en-US" sz="2000" dirty="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48" y="179254"/>
            <a:ext cx="8892480" cy="80151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ym typeface="Symbol"/>
              </a:rPr>
              <a:t>Composite of 92 forecasts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dirty="0" smtClean="0">
                <a:solidFill>
                  <a:srgbClr val="C00000"/>
                </a:solidFill>
              </a:rPr>
              <a:t>Relative to the tropopause in troughs</a:t>
            </a:r>
            <a:endParaRPr lang="en-GB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08105" y="980734"/>
                <a:ext cx="3168352" cy="581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dirty="0" smtClean="0">
                  <a:solidFill>
                    <a:srgbClr val="44546A"/>
                  </a:solidFill>
                  <a:sym typeface="Symbol"/>
                </a:endParaRPr>
              </a:p>
              <a:p>
                <a:r>
                  <a:rPr lang="en-GB" dirty="0" smtClean="0">
                    <a:solidFill>
                      <a:srgbClr val="44546A"/>
                    </a:solidFill>
                    <a:sym typeface="Symbol"/>
                  </a:rPr>
                  <a:t>Troughs defined by</a:t>
                </a:r>
              </a:p>
              <a:p>
                <a:r>
                  <a:rPr lang="en-GB" dirty="0">
                    <a:solidFill>
                      <a:srgbClr val="44546A"/>
                    </a:solidFill>
                    <a:sym typeface="Symbol"/>
                  </a:rPr>
                  <a:t>l</a:t>
                </a:r>
                <a:r>
                  <a:rPr lang="en-GB" dirty="0" smtClean="0">
                    <a:solidFill>
                      <a:srgbClr val="44546A"/>
                    </a:solidFill>
                    <a:sym typeface="Symbol"/>
                  </a:rPr>
                  <a:t>ocations 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𝜙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𝑃𝑉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2,</m:t>
                          </m:r>
                          <m:r>
                            <a:rPr lang="en-GB" sz="1600" i="1" smtClean="0">
                              <a:solidFill>
                                <a:srgbClr val="44546A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GB" sz="1600" i="1" smtClean="0">
                          <a:solidFill>
                            <a:srgbClr val="44546A"/>
                          </a:solidFill>
                          <a:latin typeface="Cambria Math"/>
                          <a:ea typeface="Cambria Math"/>
                        </a:rPr>
                        <m:t>&lt;0</m:t>
                      </m:r>
                    </m:oMath>
                  </m:oMathPara>
                </a14:m>
                <a:endParaRPr lang="en-GB" sz="1600" dirty="0" smtClean="0">
                  <a:solidFill>
                    <a:srgbClr val="44546A"/>
                  </a:solidFill>
                  <a:ea typeface="Cambria Math"/>
                </a:endParaRPr>
              </a:p>
              <a:p>
                <a:endParaRPr lang="en-GB" dirty="0" smtClean="0">
                  <a:solidFill>
                    <a:srgbClr val="44546A"/>
                  </a:solidFill>
                  <a:ea typeface="Cambria Math"/>
                </a:endParaRPr>
              </a:p>
              <a:p>
                <a:r>
                  <a:rPr lang="en-GB" dirty="0" smtClean="0">
                    <a:solidFill>
                      <a:srgbClr val="44546A"/>
                    </a:solidFill>
                    <a:ea typeface="Cambria Math"/>
                  </a:rPr>
                  <a:t>Average on set of levels defined by vertical distance from the tropopause</a:t>
                </a:r>
              </a:p>
              <a:p>
                <a:endParaRPr lang="en-GB" dirty="0">
                  <a:solidFill>
                    <a:srgbClr val="44546A"/>
                  </a:solidFill>
                  <a:ea typeface="Cambria Math"/>
                </a:endParaRPr>
              </a:p>
              <a:p>
                <a:r>
                  <a:rPr lang="en-GB" dirty="0" smtClean="0">
                    <a:solidFill>
                      <a:srgbClr val="BF0071"/>
                    </a:solidFill>
                    <a:ea typeface="Cambria Math"/>
                  </a:rPr>
                  <a:t>Physics parameterisations reduce PV below tropopause (and increase it above)</a:t>
                </a:r>
              </a:p>
              <a:p>
                <a:endParaRPr lang="en-GB" dirty="0">
                  <a:solidFill>
                    <a:srgbClr val="00B0F0"/>
                  </a:solidFill>
                  <a:ea typeface="Cambria Math"/>
                </a:endParaRPr>
              </a:p>
              <a:p>
                <a:r>
                  <a:rPr lang="en-GB" dirty="0" smtClean="0">
                    <a:solidFill>
                      <a:srgbClr val="00B0F0"/>
                    </a:solidFill>
                    <a:ea typeface="Cambria Math"/>
                  </a:rPr>
                  <a:t>Dynamical core of Met Office Unified Model reduces PV at tropopause</a:t>
                </a:r>
                <a:endParaRPr lang="en-GB" dirty="0">
                  <a:solidFill>
                    <a:srgbClr val="00B0F0"/>
                  </a:solidFill>
                  <a:ea typeface="Cambria Math"/>
                </a:endParaRPr>
              </a:p>
              <a:p>
                <a:endParaRPr lang="en-GB" sz="1600" dirty="0">
                  <a:solidFill>
                    <a:srgbClr val="44546A"/>
                  </a:solidFill>
                  <a:ea typeface="Cambria Math"/>
                </a:endParaRPr>
              </a:p>
              <a:p>
                <a:r>
                  <a:rPr lang="en-GB" dirty="0" err="1" smtClean="0">
                    <a:solidFill>
                      <a:srgbClr val="44546A"/>
                    </a:solidFill>
                    <a:ea typeface="Cambria Math"/>
                  </a:rPr>
                  <a:t>Saffin</a:t>
                </a:r>
                <a:r>
                  <a:rPr lang="en-GB" dirty="0" smtClean="0">
                    <a:solidFill>
                      <a:srgbClr val="44546A"/>
                    </a:solidFill>
                    <a:ea typeface="Cambria Math"/>
                  </a:rPr>
                  <a:t> </a:t>
                </a:r>
                <a:r>
                  <a:rPr lang="en-GB" i="1" dirty="0" smtClean="0">
                    <a:solidFill>
                      <a:srgbClr val="44546A"/>
                    </a:solidFill>
                    <a:ea typeface="Cambria Math"/>
                  </a:rPr>
                  <a:t>et al </a:t>
                </a:r>
                <a:r>
                  <a:rPr lang="en-GB" dirty="0" smtClean="0">
                    <a:solidFill>
                      <a:srgbClr val="44546A"/>
                    </a:solidFill>
                    <a:ea typeface="Cambria Math"/>
                  </a:rPr>
                  <a:t>(2017), JGR</a:t>
                </a:r>
              </a:p>
              <a:p>
                <a:endParaRPr lang="en-GB" dirty="0" smtClean="0">
                  <a:solidFill>
                    <a:srgbClr val="44546A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5" y="980733"/>
                <a:ext cx="3168352" cy="5816977"/>
              </a:xfrm>
              <a:prstGeom prst="rect">
                <a:avLst/>
              </a:prstGeom>
              <a:blipFill rotWithShape="1">
                <a:blip r:embed="rId2"/>
                <a:stretch>
                  <a:fillRect l="-2119" r="-36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4202364" cy="5517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6" y="112474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4546A"/>
                </a:solidFill>
              </a:rPr>
              <a:t>2 km</a:t>
            </a:r>
            <a:endParaRPr lang="en-GB" dirty="0">
              <a:solidFill>
                <a:srgbClr val="4454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6" y="2740857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4546A"/>
                </a:solidFill>
              </a:rPr>
              <a:t>0 km</a:t>
            </a:r>
            <a:endParaRPr lang="en-GB" dirty="0">
              <a:solidFill>
                <a:srgbClr val="44546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7" y="436510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4546A"/>
                </a:solidFill>
              </a:rPr>
              <a:t>-2 km</a:t>
            </a:r>
            <a:endParaRPr lang="en-GB" dirty="0">
              <a:solidFill>
                <a:srgbClr val="44546A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132856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44546A"/>
                </a:solidFill>
              </a:rPr>
              <a:t>z-</a:t>
            </a:r>
            <a:r>
              <a:rPr lang="en-GB" sz="2800" dirty="0" err="1" smtClean="0">
                <a:solidFill>
                  <a:srgbClr val="44546A"/>
                </a:solidFill>
              </a:rPr>
              <a:t>z</a:t>
            </a:r>
            <a:r>
              <a:rPr lang="en-GB" sz="2800" baseline="-25000" dirty="0" err="1" smtClean="0">
                <a:solidFill>
                  <a:srgbClr val="44546A"/>
                </a:solidFill>
              </a:rPr>
              <a:t>tpp</a:t>
            </a:r>
            <a:endParaRPr lang="en-GB" sz="2800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9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43407"/>
            <a:ext cx="6192838" cy="1143001"/>
          </a:xfrm>
        </p:spPr>
        <p:txBody>
          <a:bodyPr/>
          <a:lstStyle/>
          <a:p>
            <a:r>
              <a:rPr lang="en-GB" altLang="en-US" sz="3200" dirty="0" err="1" smtClean="0"/>
              <a:t>Diabatic</a:t>
            </a:r>
            <a:r>
              <a:rPr lang="en-GB" altLang="en-US" sz="3200" dirty="0" smtClean="0"/>
              <a:t> influence on </a:t>
            </a:r>
            <a:r>
              <a:rPr lang="en-GB" altLang="en-US" sz="3200" dirty="0" err="1" smtClean="0"/>
              <a:t>Rossby</a:t>
            </a:r>
            <a:r>
              <a:rPr lang="en-GB" altLang="en-US" sz="3200" dirty="0" smtClean="0"/>
              <a:t> waves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838575"/>
            <a:ext cx="7931150" cy="4343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GB" altLang="en-US" sz="2000" dirty="0" smtClean="0">
                <a:solidFill>
                  <a:srgbClr val="0033CC"/>
                </a:solidFill>
              </a:rPr>
              <a:t>LW cooling max at </a:t>
            </a:r>
            <a:r>
              <a:rPr lang="en-GB" altLang="en-US" sz="2000" dirty="0" err="1" smtClean="0">
                <a:solidFill>
                  <a:srgbClr val="0033CC"/>
                </a:solidFill>
              </a:rPr>
              <a:t>tropopause</a:t>
            </a:r>
            <a:r>
              <a:rPr lang="en-GB" altLang="en-US" sz="2000" dirty="0" smtClean="0">
                <a:solidFill>
                  <a:srgbClr val="0033CC"/>
                </a:solidFill>
              </a:rPr>
              <a:t> (humidity step) 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“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diabatic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PV dipole” but </a:t>
            </a:r>
            <a:r>
              <a:rPr lang="en-GB" altLang="en-US" sz="1800" b="1" i="1" dirty="0" smtClean="0">
                <a:solidFill>
                  <a:srgbClr val="0033CC"/>
                </a:solidFill>
                <a:sym typeface="Symbol" pitchFamily="18" charset="2"/>
              </a:rPr>
              <a:t>little direct PV change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at 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tropopause</a:t>
            </a:r>
            <a:endParaRPr lang="en-GB" altLang="en-US" sz="1800" dirty="0" smtClean="0">
              <a:solidFill>
                <a:srgbClr val="0033CC"/>
              </a:solidFill>
              <a:sym typeface="Symbol" pitchFamily="18" charset="2"/>
            </a:endParaRP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enhances </a:t>
            </a:r>
            <a:r>
              <a:rPr lang="en-GB" altLang="en-US" sz="1800" dirty="0" err="1" smtClean="0">
                <a:solidFill>
                  <a:srgbClr val="0033CC"/>
                </a:solidFill>
                <a:sym typeface="Symbol" pitchFamily="18" charset="2"/>
              </a:rPr>
              <a:t>tropopause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 PV gradient</a:t>
            </a:r>
          </a:p>
          <a:p>
            <a:pPr marL="838200" lvl="1" indent="-381000">
              <a:buFont typeface="Arial" pitchFamily="34" charset="0"/>
              <a:buNone/>
            </a:pP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 	</a:t>
            </a:r>
            <a:r>
              <a:rPr lang="en-GB" altLang="en-US" sz="1800" dirty="0" smtClean="0">
                <a:solidFill>
                  <a:srgbClr val="008000"/>
                </a:solidFill>
                <a:sym typeface="Symbol" pitchFamily="18" charset="2"/>
              </a:rPr>
              <a:t>would be influenced by cirrus just under </a:t>
            </a:r>
            <a:r>
              <a:rPr lang="en-GB" altLang="en-US" sz="1800" dirty="0" err="1" smtClean="0">
                <a:solidFill>
                  <a:srgbClr val="008000"/>
                </a:solidFill>
                <a:sym typeface="Symbol" pitchFamily="18" charset="2"/>
              </a:rPr>
              <a:t>tropopause</a:t>
            </a:r>
            <a:r>
              <a:rPr lang="en-GB" altLang="en-US" sz="1800" dirty="0" smtClean="0">
                <a:solidFill>
                  <a:srgbClr val="0033CC"/>
                </a:solidFill>
                <a:sym typeface="Symbol" pitchFamily="18" charset="2"/>
              </a:rPr>
              <a:t>	</a:t>
            </a:r>
          </a:p>
          <a:p>
            <a:pPr marL="457200" indent="-457200">
              <a:buFontTx/>
              <a:buAutoNum type="arabicPeriod"/>
            </a:pPr>
            <a:r>
              <a:rPr lang="en-GB" altLang="en-US" sz="2000" dirty="0" err="1" smtClean="0">
                <a:sym typeface="Symbol" pitchFamily="18" charset="2"/>
              </a:rPr>
              <a:t>Diabatic</a:t>
            </a:r>
            <a:r>
              <a:rPr lang="en-GB" altLang="en-US" sz="2000" dirty="0" smtClean="0">
                <a:sym typeface="Symbol" pitchFamily="18" charset="2"/>
              </a:rPr>
              <a:t> PV enhances PV anomaly pattern of </a:t>
            </a:r>
            <a:r>
              <a:rPr lang="en-GB" altLang="en-US" sz="2000" dirty="0" err="1" smtClean="0">
                <a:sym typeface="Symbol" pitchFamily="18" charset="2"/>
              </a:rPr>
              <a:t>Rossby</a:t>
            </a:r>
            <a:r>
              <a:rPr lang="en-GB" altLang="en-US" sz="2000" dirty="0" smtClean="0">
                <a:sym typeface="Symbol" pitchFamily="18" charset="2"/>
              </a:rPr>
              <a:t> wave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ym typeface="Symbol" pitchFamily="18" charset="2"/>
              </a:rPr>
              <a:t>greater westward propagation and enhanced </a:t>
            </a:r>
            <a:r>
              <a:rPr lang="en-GB" altLang="en-US" sz="1800" dirty="0" err="1" smtClean="0">
                <a:sym typeface="Symbol" pitchFamily="18" charset="2"/>
              </a:rPr>
              <a:t>baroclinic</a:t>
            </a:r>
            <a:r>
              <a:rPr lang="en-GB" altLang="en-US" sz="1800" dirty="0" smtClean="0">
                <a:sym typeface="Symbol" pitchFamily="18" charset="2"/>
              </a:rPr>
              <a:t> interaction </a:t>
            </a:r>
          </a:p>
          <a:p>
            <a:pPr marL="838200" lvl="1" indent="-381000">
              <a:buFont typeface="Symbol" pitchFamily="18" charset="2"/>
              <a:buChar char="Þ"/>
            </a:pPr>
            <a:r>
              <a:rPr lang="en-GB" altLang="en-US" sz="1800" dirty="0" smtClean="0">
                <a:solidFill>
                  <a:srgbClr val="FF0000"/>
                </a:solidFill>
                <a:sym typeface="Symbol" pitchFamily="18" charset="2"/>
              </a:rPr>
              <a:t>But, also stronger jet associated with greater PV contrast</a:t>
            </a:r>
          </a:p>
          <a:p>
            <a:pPr marL="838200" lvl="1" indent="-381000">
              <a:buFont typeface="Arial" pitchFamily="34" charset="0"/>
              <a:buNone/>
            </a:pPr>
            <a:endParaRPr lang="en-GB" altLang="en-US" sz="1800" dirty="0" smtClean="0">
              <a:sym typeface="Symbol" pitchFamily="18" charset="2"/>
            </a:endParaRPr>
          </a:p>
        </p:txBody>
      </p:sp>
      <p:pic>
        <p:nvPicPr>
          <p:cNvPr id="19460" name="Picture 4" descr="diabaticpv_schem_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2" y="1052513"/>
            <a:ext cx="8342313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95738" y="6381749"/>
            <a:ext cx="6767512" cy="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42" tIns="45624" rIns="91242" bIns="45624">
            <a:spAutoFit/>
          </a:bodyPr>
          <a:lstStyle>
            <a:lvl1pPr defTabSz="1004888" eaLnBrk="0" hangingPunct="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4888" eaLnBrk="0" hangingPunct="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0488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600" dirty="0" err="1">
                <a:solidFill>
                  <a:srgbClr val="000000"/>
                </a:solidFill>
              </a:rPr>
              <a:t>Chagnon</a:t>
            </a:r>
            <a:r>
              <a:rPr lang="en-GB" altLang="en-US" sz="1600" dirty="0">
                <a:solidFill>
                  <a:srgbClr val="000000"/>
                </a:solidFill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</a:rPr>
              <a:t>Gray</a:t>
            </a:r>
            <a:r>
              <a:rPr lang="en-GB" altLang="en-US" sz="1600" dirty="0">
                <a:solidFill>
                  <a:srgbClr val="000000"/>
                </a:solidFill>
              </a:rPr>
              <a:t> and Methven (2013), </a:t>
            </a:r>
            <a:r>
              <a:rPr lang="en-GB" altLang="en-US" sz="1600" dirty="0" err="1">
                <a:solidFill>
                  <a:srgbClr val="000000"/>
                </a:solidFill>
              </a:rPr>
              <a:t>QJRMetS</a:t>
            </a:r>
            <a:endParaRPr lang="en-GB" alt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85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280000" cy="5040120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Lagrangian</a:t>
            </a:r>
            <a:r>
              <a:rPr lang="en-GB" dirty="0" smtClean="0"/>
              <a:t> form of </a:t>
            </a:r>
            <a:r>
              <a:rPr lang="en-GB" dirty="0" err="1" smtClean="0"/>
              <a:t>Ertel</a:t>
            </a:r>
            <a:r>
              <a:rPr lang="en-GB" dirty="0" smtClean="0"/>
              <a:t> PV equation: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PV increases below heating maximum (and decreases above it).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However, there is not an obvious constraint on PV values.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Now consider flux (or local conservation) form of PV equation: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342900" lvl="0" indent="-342900">
              <a:spcBef>
                <a:spcPct val="0"/>
              </a:spcBef>
              <a:buClrTx/>
              <a:buFont typeface="Symbol"/>
              <a:buChar char="Þ"/>
            </a:pPr>
            <a:r>
              <a:rPr lang="en-GB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GB" b="1" i="1" dirty="0" smtClean="0"/>
              <a:t> </a:t>
            </a:r>
            <a:r>
              <a:rPr lang="en-GB" dirty="0" smtClean="0"/>
              <a:t>  </a:t>
            </a:r>
            <a:r>
              <a:rPr lang="en-GB" dirty="0"/>
              <a:t>=</a:t>
            </a:r>
            <a:r>
              <a:rPr lang="en-GB" dirty="0" smtClean="0"/>
              <a:t> </a:t>
            </a:r>
            <a:r>
              <a:rPr lang="en-GB" i="1" dirty="0" smtClean="0"/>
              <a:t>“non-</a:t>
            </a:r>
            <a:r>
              <a:rPr lang="en-GB" i="1" dirty="0" err="1" smtClean="0"/>
              <a:t>advective</a:t>
            </a:r>
            <a:r>
              <a:rPr lang="en-GB" i="1" dirty="0" smtClean="0"/>
              <a:t> PV flux”  </a:t>
            </a:r>
            <a:r>
              <a:rPr lang="en-GB" dirty="0" smtClean="0"/>
              <a:t>arising</a:t>
            </a:r>
            <a:r>
              <a:rPr lang="en-GB" i="1" dirty="0" smtClean="0"/>
              <a:t> </a:t>
            </a:r>
            <a:r>
              <a:rPr lang="en-GB" dirty="0" smtClean="0"/>
              <a:t>from non-conservative processes </a:t>
            </a:r>
            <a:r>
              <a:rPr lang="en-GB" i="1" kern="1200" dirty="0">
                <a:solidFill>
                  <a:srgbClr val="000000"/>
                </a:solidFill>
              </a:rPr>
              <a:t> </a:t>
            </a:r>
            <a:endParaRPr lang="en-GB" i="1" kern="1200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ct val="0"/>
              </a:spcBef>
              <a:buClrTx/>
              <a:buNone/>
            </a:pPr>
            <a:r>
              <a:rPr lang="en-GB" i="1" kern="12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</a:t>
            </a:r>
            <a:r>
              <a:rPr lang="en-GB" i="1" kern="1200" dirty="0" smtClean="0">
                <a:solidFill>
                  <a:srgbClr val="0070C0"/>
                </a:solidFill>
              </a:rPr>
              <a:t> (</a:t>
            </a:r>
            <a:r>
              <a:rPr lang="en-GB" i="1" kern="1200" dirty="0">
                <a:solidFill>
                  <a:srgbClr val="0070C0"/>
                </a:solidFill>
              </a:rPr>
              <a:t>Haynes &amp; McIntyre, 1987, JAS)</a:t>
            </a:r>
          </a:p>
          <a:p>
            <a:pPr marL="0" indent="0">
              <a:buNone/>
            </a:pPr>
            <a:endParaRPr lang="en-GB" b="1" i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89" y="1613311"/>
            <a:ext cx="30511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4" y="3777289"/>
            <a:ext cx="44227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387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/>
              <a:t>B</a:t>
            </a:r>
            <a:r>
              <a:rPr lang="en-GB" altLang="en-US" sz="3200" cap="none" dirty="0" smtClean="0"/>
              <a:t>. Jet </a:t>
            </a:r>
            <a:r>
              <a:rPr lang="en-GB" altLang="en-US" sz="3200" cap="none" dirty="0"/>
              <a:t>s</a:t>
            </a:r>
            <a:r>
              <a:rPr lang="en-GB" altLang="en-US" sz="3200" cap="none" dirty="0" smtClean="0"/>
              <a:t>harpening by non-</a:t>
            </a:r>
            <a:r>
              <a:rPr lang="en-GB" altLang="en-US" sz="3200" cap="none" dirty="0" err="1" smtClean="0"/>
              <a:t>advective</a:t>
            </a:r>
            <a:r>
              <a:rPr lang="en-GB" altLang="en-US" sz="3200" cap="none" dirty="0" smtClean="0"/>
              <a:t> PV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48344" y="3933056"/>
                <a:ext cx="10504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344" y="3933056"/>
                <a:ext cx="1037848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0738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1" y="908720"/>
            <a:ext cx="8539688" cy="3960000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can write the flux form PV equation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Using                                            and partitioning velocity into cross-isentropic and along-isentropic components :</a:t>
            </a: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" y="908720"/>
            <a:ext cx="835718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04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equation (II)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221" y="4948740"/>
            <a:ext cx="1341884" cy="7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9" y="4509139"/>
            <a:ext cx="18510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15" y="5185453"/>
            <a:ext cx="12795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02" y="3801097"/>
            <a:ext cx="4743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532" y="5765193"/>
                <a:ext cx="83529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Symbol"/>
                  <a:buChar char="Þ"/>
                </a:pPr>
                <a:r>
                  <a:rPr lang="en-GB" b="1" i="1" dirty="0" smtClean="0">
                    <a:solidFill>
                      <a:srgbClr val="000000"/>
                    </a:solidFill>
                  </a:rPr>
                  <a:t>PV </a:t>
                </a:r>
                <a:r>
                  <a:rPr lang="en-GB" b="1" i="1" dirty="0" err="1" smtClean="0">
                    <a:solidFill>
                      <a:srgbClr val="000000"/>
                    </a:solidFill>
                  </a:rPr>
                  <a:t>impermeability</a:t>
                </a:r>
                <a:r>
                  <a:rPr lang="en-GB" b="1" i="1" dirty="0" smtClean="0">
                    <a:solidFill>
                      <a:srgbClr val="000000"/>
                    </a:solidFill>
                  </a:rPr>
                  <a:t> theorem </a:t>
                </a:r>
                <a:r>
                  <a:rPr lang="en-GB" i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GB" i="1" dirty="0" smtClean="0">
                    <a:solidFill>
                      <a:srgbClr val="0070C0"/>
                    </a:solidFill>
                  </a:rPr>
                  <a:t>(Haynes &amp; McIntyre, 1990, JAS)</a:t>
                </a: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𝜌</m:t>
                        </m:r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𝑃</m:t>
                        </m:r>
                        <m:acc>
                          <m:accPr>
                            <m:chr m:val="̃"/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  <a:ea typeface="Cambria Math"/>
                              </a:rPr>
                              <m:t>𝑢</m:t>
                            </m:r>
                          </m:e>
                        </m:acc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𝐽</m:t>
                            </m:r>
                          </m:e>
                          <m:sup>
                            <m:r>
                              <a:rPr lang="en-GB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.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𝑛</m:t>
                    </m:r>
                    <m:r>
                      <a:rPr lang="en-GB" i="1" smtClean="0">
                        <a:solidFill>
                          <a:srgbClr val="C00000"/>
                        </a:solidFill>
                        <a:latin typeface="Cambria Math"/>
                      </a:rPr>
                      <m:t>=0</m:t>
                    </m:r>
                    <m:r>
                      <a:rPr lang="en-GB" smtClean="0">
                        <a:solidFill>
                          <a:srgbClr val="C00000"/>
                        </a:solidFill>
                        <a:latin typeface="Cambria Math"/>
                      </a:rPr>
                      <m:t>      </m:t>
                    </m:r>
                  </m:oMath>
                </a14:m>
                <a:r>
                  <a:rPr lang="en-GB" b="1" dirty="0" smtClean="0">
                    <a:solidFill>
                      <a:srgbClr val="C00000"/>
                    </a:solidFill>
                  </a:rPr>
                  <a:t>There can be </a:t>
                </a:r>
                <a:r>
                  <a:rPr lang="en-GB" b="1" dirty="0">
                    <a:solidFill>
                      <a:srgbClr val="C00000"/>
                    </a:solidFill>
                  </a:rPr>
                  <a:t>no PV flux across isentropic </a:t>
                </a:r>
                <a:r>
                  <a:rPr lang="en-GB" b="1" dirty="0" smtClean="0">
                    <a:solidFill>
                      <a:srgbClr val="C00000"/>
                    </a:solidFill>
                  </a:rPr>
                  <a:t>surfaces</a:t>
                </a:r>
                <a:endParaRPr lang="en-GB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32" y="5765193"/>
                <a:ext cx="8352924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730" t="-6034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6136" y="4005064"/>
                <a:ext cx="11111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=−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𝐽</m:t>
                      </m:r>
                      <m:r>
                        <a:rPr lang="en-GB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′</m:t>
                      </m:r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005064"/>
                <a:ext cx="1098570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1111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467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395672" cy="1655744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Leads to an alternative </a:t>
            </a:r>
            <a:r>
              <a:rPr lang="en-GB" dirty="0" err="1" smtClean="0"/>
              <a:t>Lagrangian</a:t>
            </a:r>
            <a:r>
              <a:rPr lang="en-GB" dirty="0" smtClean="0"/>
              <a:t> form of PV equation.</a:t>
            </a:r>
          </a:p>
          <a:p>
            <a:pPr marL="0" indent="0">
              <a:buNone/>
            </a:pPr>
            <a:r>
              <a:rPr lang="en-GB" dirty="0" smtClean="0"/>
              <a:t>Evolution following flow within an isentropic layer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PV evolution </a:t>
            </a:r>
            <a:r>
              <a:rPr lang="en-GB" altLang="en-US" sz="3200" cap="none" dirty="0" smtClean="0"/>
              <a:t>equation (III) </a:t>
            </a:r>
            <a:endParaRPr lang="en-GB" altLang="en-US" sz="3200" cap="none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132212"/>
            <a:ext cx="43894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42" y="1522810"/>
            <a:ext cx="18859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683897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D2002E"/>
              </a:buClr>
            </a:pPr>
            <a:r>
              <a:rPr lang="en-GB" kern="0" dirty="0" smtClean="0">
                <a:solidFill>
                  <a:srgbClr val="C00000"/>
                </a:solidFill>
              </a:rPr>
              <a:t>Negative </a:t>
            </a:r>
            <a:r>
              <a:rPr lang="en-GB" kern="0" dirty="0">
                <a:solidFill>
                  <a:srgbClr val="C00000"/>
                </a:solidFill>
              </a:rPr>
              <a:t>PV cannot arise through </a:t>
            </a:r>
            <a:r>
              <a:rPr lang="en-GB" kern="0" dirty="0" err="1">
                <a:solidFill>
                  <a:srgbClr val="C00000"/>
                </a:solidFill>
              </a:rPr>
              <a:t>diabatic</a:t>
            </a:r>
            <a:r>
              <a:rPr lang="en-GB" kern="0" dirty="0">
                <a:solidFill>
                  <a:srgbClr val="C00000"/>
                </a:solidFill>
              </a:rPr>
              <a:t> mass flux convergence</a:t>
            </a:r>
          </a:p>
          <a:p>
            <a:pPr lvl="0">
              <a:spcBef>
                <a:spcPct val="20000"/>
              </a:spcBef>
              <a:buClr>
                <a:srgbClr val="D2002E"/>
              </a:buClr>
            </a:pPr>
            <a:r>
              <a:rPr lang="en-GB" b="1" kern="0" dirty="0">
                <a:solidFill>
                  <a:srgbClr val="C00000"/>
                </a:solidFill>
              </a:rPr>
              <a:t>If P&gt;0 initially, it must remain positive through the first term on right.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3976" y="2708921"/>
            <a:ext cx="4359768" cy="2773375"/>
            <a:chOff x="393976" y="3538526"/>
            <a:chExt cx="4359768" cy="2773374"/>
          </a:xfrm>
        </p:grpSpPr>
        <p:grpSp>
          <p:nvGrpSpPr>
            <p:cNvPr id="9" name="Group 8"/>
            <p:cNvGrpSpPr/>
            <p:nvPr/>
          </p:nvGrpSpPr>
          <p:grpSpPr>
            <a:xfrm>
              <a:off x="393976" y="4559300"/>
              <a:ext cx="1890000" cy="1752600"/>
              <a:chOff x="11964826" y="4467225"/>
              <a:chExt cx="2520000" cy="17526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2543789" y="4762500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>
                <a:off x="11964826" y="62198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1964826" y="586740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1964826" y="55149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1964826" y="517207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11964826" y="4819650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1964826" y="4467225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0" name="Freeform 59"/>
              <p:cNvSpPr/>
              <p:nvPr/>
            </p:nvSpPr>
            <p:spPr>
              <a:xfrm>
                <a:off x="11988164" y="4814428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11986576" y="5865495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11990386" y="5172075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1967526" y="5521221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12261122" y="4923673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3" name="Arc 82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Arc 83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Arc 84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80" name="Arc 7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Arc 8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Arc 8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5" name="Group 64"/>
              <p:cNvGrpSpPr/>
              <p:nvPr/>
            </p:nvGrpSpPr>
            <p:grpSpPr>
              <a:xfrm>
                <a:off x="12312423" y="5172075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5" name="Arc 74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Arc 75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Arc 76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1" name="Group 70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72" name="Arc 7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Arc 7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Arc 7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6" name="Can 65"/>
              <p:cNvSpPr/>
              <p:nvPr/>
            </p:nvSpPr>
            <p:spPr>
              <a:xfrm>
                <a:off x="13106387" y="5520697"/>
                <a:ext cx="236878" cy="620249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Can 66"/>
              <p:cNvSpPr/>
              <p:nvPr/>
            </p:nvSpPr>
            <p:spPr>
              <a:xfrm>
                <a:off x="12892919" y="4628923"/>
                <a:ext cx="663815" cy="291480"/>
              </a:xfrm>
              <a:prstGeom prst="can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2679139" y="4618731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2679139" y="5408544"/>
                <a:ext cx="1091375" cy="67773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527089" y="4559300"/>
              <a:ext cx="1890000" cy="1752600"/>
              <a:chOff x="10444230" y="7104061"/>
              <a:chExt cx="2520000" cy="17526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1023193" y="7399336"/>
                <a:ext cx="1362075" cy="1171575"/>
              </a:xfrm>
              <a:prstGeom prst="ellipse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10444230" y="88566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0444230" y="850423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0444230" y="81518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0444230" y="780891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10444230" y="7456486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0444230" y="7104061"/>
                <a:ext cx="2520000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5" name="Freeform 24"/>
              <p:cNvSpPr/>
              <p:nvPr/>
            </p:nvSpPr>
            <p:spPr>
              <a:xfrm>
                <a:off x="10467568" y="7451264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0465980" y="8502331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469790" y="7808911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10446930" y="8158057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0740526" y="7560509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50" name="Arc 49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Arc 50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Arc 51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47" name="Arc 46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Arc 48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3810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10791827" y="7808911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42" name="Arc 41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Arc 43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oup 37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39" name="Arc 38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Arc 39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Arc 40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noFill/>
                  <a:ln w="19050" cap="flat" cmpd="sng" algn="ctr">
                    <a:solidFill>
                      <a:srgbClr val="44546A"/>
                    </a:solidFill>
                    <a:prstDash val="solid"/>
                    <a:miter lim="800000"/>
                    <a:headEnd type="triangl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11122479" y="7752798"/>
                <a:ext cx="1163503" cy="485775"/>
                <a:chOff x="9075311" y="3201437"/>
                <a:chExt cx="1163503" cy="485775"/>
              </a:xfrm>
            </p:grpSpPr>
            <p:sp>
              <p:nvSpPr>
                <p:cNvPr id="35" name="Can 34"/>
                <p:cNvSpPr/>
                <p:nvPr/>
              </p:nvSpPr>
              <p:spPr>
                <a:xfrm rot="18202338">
                  <a:off x="9141986" y="3208132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Can 35"/>
                <p:cNvSpPr/>
                <p:nvPr/>
              </p:nvSpPr>
              <p:spPr>
                <a:xfrm rot="20767950">
                  <a:off x="9886389" y="3201437"/>
                  <a:ext cx="352425" cy="485775"/>
                </a:xfrm>
                <a:prstGeom prst="can">
                  <a:avLst/>
                </a:prstGeom>
                <a:solidFill>
                  <a:srgbClr val="ED7D31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1063193" y="7397526"/>
                <a:ext cx="1282074" cy="1125172"/>
                <a:chOff x="9068781" y="2846165"/>
                <a:chExt cx="1282074" cy="1125172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9068781" y="2855256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848351" y="2846165"/>
                  <a:ext cx="502504" cy="1116081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1000848" y="3799967"/>
              <a:ext cx="685800" cy="574764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 fontScale="92500" lnSpcReduction="10000"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Concentration/dilution of PV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above/below heating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067944" y="3630487"/>
                  <a:ext cx="685800" cy="91440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vert="horz" wrap="none" lIns="91440" tIns="45720" rIns="91440" bIns="4572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Non-</a:t>
                  </a:r>
                  <a:r>
                    <a:rPr kumimoji="0" lang="en-GB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advective</a:t>
                  </a: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transport of 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PV along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kumimoji="0" lang="en-GB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 surfaces</a:t>
                  </a:r>
                </a:p>
              </p:txBody>
            </p:sp>
          </mc:Choice>
          <mc:Fallback xmlns="">
            <p:sp>
              <p:nvSpPr>
                <p:cNvPr id="182" name="TextBox 1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944" y="3630486"/>
                  <a:ext cx="685800" cy="9144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56637" r="-15663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 flipV="1">
              <a:off x="2051604" y="3538526"/>
              <a:ext cx="216142" cy="32253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>
            <a:xfrm>
              <a:off x="1262753" y="4323238"/>
              <a:ext cx="22578" cy="20300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>
            <a:xfrm flipH="1">
              <a:off x="3988834" y="4374733"/>
              <a:ext cx="79110" cy="13277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3869902" y="3585418"/>
              <a:ext cx="198057" cy="214561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63189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3" y="173151"/>
            <a:ext cx="8643938" cy="66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Thought experiment</a:t>
            </a:r>
            <a:endParaRPr lang="en-GB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250033" y="4724411"/>
            <a:ext cx="8643938" cy="188595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Vortex stretching </a:t>
            </a:r>
            <a:r>
              <a:rPr lang="en-GB" dirty="0" smtClean="0"/>
              <a:t>induced by adjustment to heating      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vertical PV dipole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But…</a:t>
            </a:r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negative PV cannot be produced </a:t>
            </a:r>
            <a:r>
              <a:rPr lang="en-GB" dirty="0" smtClean="0">
                <a:sym typeface="Wingdings" panose="05000000000000000000" pitchFamily="2" charset="2"/>
              </a:rPr>
              <a:t>(only a PV reduction/decay)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880718" y="696924"/>
            <a:ext cx="7382589" cy="2314575"/>
            <a:chOff x="1174274" y="3724275"/>
            <a:chExt cx="9843452" cy="2314575"/>
          </a:xfrm>
        </p:grpSpPr>
        <p:grpSp>
          <p:nvGrpSpPr>
            <p:cNvPr id="17" name="Group 16"/>
            <p:cNvGrpSpPr/>
            <p:nvPr/>
          </p:nvGrpSpPr>
          <p:grpSpPr>
            <a:xfrm>
              <a:off x="1174274" y="3724275"/>
              <a:ext cx="9843452" cy="2314575"/>
              <a:chOff x="1095375" y="1990725"/>
              <a:chExt cx="9843452" cy="2314575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674337" y="2847975"/>
                <a:ext cx="1362075" cy="117157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1095375" y="430530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095375" y="3952875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095375" y="360045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095375" y="325755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1095375" y="2905125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095375" y="255270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2279811" y="3143250"/>
                <a:ext cx="914400" cy="91440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4000" dirty="0" smtClean="0">
                    <a:solidFill>
                      <a:srgbClr val="5B9BD5"/>
                    </a:solidFill>
                  </a:rPr>
                  <a:t>J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17662" y="2847975"/>
                <a:ext cx="1362075" cy="117157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4838700" y="430530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838700" y="255270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Freeform 26"/>
              <p:cNvSpPr/>
              <p:nvPr/>
            </p:nvSpPr>
            <p:spPr>
              <a:xfrm>
                <a:off x="4841875" y="2899903"/>
                <a:ext cx="2511425" cy="9095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90959">
                    <a:moveTo>
                      <a:pt x="0" y="2047"/>
                    </a:moveTo>
                    <a:lnTo>
                      <a:pt x="533400" y="2047"/>
                    </a:lnTo>
                    <a:cubicBezTo>
                      <a:pt x="693737" y="3105"/>
                      <a:pt x="841375" y="-6420"/>
                      <a:pt x="962025" y="8397"/>
                    </a:cubicBezTo>
                    <a:cubicBezTo>
                      <a:pt x="1082675" y="23214"/>
                      <a:pt x="1156758" y="89889"/>
                      <a:pt x="1257300" y="90947"/>
                    </a:cubicBezTo>
                    <a:cubicBezTo>
                      <a:pt x="1357842" y="92005"/>
                      <a:pt x="1445154" y="27447"/>
                      <a:pt x="1565275" y="14747"/>
                    </a:cubicBezTo>
                    <a:cubicBezTo>
                      <a:pt x="1685396" y="2047"/>
                      <a:pt x="1819804" y="14747"/>
                      <a:pt x="1978025" y="14747"/>
                    </a:cubicBezTo>
                    <a:lnTo>
                      <a:pt x="2514600" y="14747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838700" y="3945397"/>
                <a:ext cx="2514600" cy="38137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38137">
                    <a:moveTo>
                      <a:pt x="0" y="0"/>
                    </a:moveTo>
                    <a:lnTo>
                      <a:pt x="533400" y="0"/>
                    </a:lnTo>
                    <a:cubicBezTo>
                      <a:pt x="693737" y="1058"/>
                      <a:pt x="840846" y="0"/>
                      <a:pt x="962025" y="6350"/>
                    </a:cubicBezTo>
                    <a:cubicBezTo>
                      <a:pt x="1083204" y="12700"/>
                      <a:pt x="1159933" y="37042"/>
                      <a:pt x="1260475" y="38100"/>
                    </a:cubicBezTo>
                    <a:cubicBezTo>
                      <a:pt x="1361017" y="39158"/>
                      <a:pt x="1445154" y="17462"/>
                      <a:pt x="1565275" y="12700"/>
                    </a:cubicBezTo>
                    <a:cubicBezTo>
                      <a:pt x="1685396" y="7938"/>
                      <a:pt x="1822979" y="9525"/>
                      <a:pt x="1981200" y="9525"/>
                    </a:cubicBezTo>
                    <a:cubicBezTo>
                      <a:pt x="2139421" y="9525"/>
                      <a:pt x="2325423" y="15875"/>
                      <a:pt x="2514600" y="1270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838700" y="3249437"/>
                <a:ext cx="251460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57854" y="116064"/>
                      <a:pt x="1577975" y="90664"/>
                    </a:cubicBezTo>
                    <a:cubicBezTo>
                      <a:pt x="1698096" y="65264"/>
                      <a:pt x="1821921" y="29810"/>
                      <a:pt x="1978025" y="17639"/>
                    </a:cubicBezTo>
                    <a:cubicBezTo>
                      <a:pt x="2134129" y="5468"/>
                      <a:pt x="2335742" y="17639"/>
                      <a:pt x="2514600" y="1763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4838700" y="3598583"/>
                <a:ext cx="251460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57854" y="116064"/>
                      <a:pt x="1577975" y="90664"/>
                    </a:cubicBezTo>
                    <a:cubicBezTo>
                      <a:pt x="1698096" y="65264"/>
                      <a:pt x="1821921" y="29810"/>
                      <a:pt x="1978025" y="17639"/>
                    </a:cubicBezTo>
                    <a:cubicBezTo>
                      <a:pt x="2134129" y="5468"/>
                      <a:pt x="2335742" y="17639"/>
                      <a:pt x="2514600" y="1763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997790" y="2847975"/>
                <a:ext cx="1362075" cy="117157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8418827" y="430530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418827" y="3952875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8418827" y="360045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418827" y="325755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418827" y="2905125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8418827" y="2552700"/>
                <a:ext cx="252000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Freeform 39"/>
              <p:cNvSpPr/>
              <p:nvPr/>
            </p:nvSpPr>
            <p:spPr>
              <a:xfrm>
                <a:off x="8442165" y="2899903"/>
                <a:ext cx="2473325" cy="99073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7127 h 90959"/>
                  <a:gd name="connsiteX0" fmla="*/ 0 w 2514600"/>
                  <a:gd name="connsiteY0" fmla="*/ 10160 h 99073"/>
                  <a:gd name="connsiteX1" fmla="*/ 533400 w 2514600"/>
                  <a:gd name="connsiteY1" fmla="*/ 10160 h 99073"/>
                  <a:gd name="connsiteX2" fmla="*/ 962025 w 2514600"/>
                  <a:gd name="connsiteY2" fmla="*/ 16510 h 99073"/>
                  <a:gd name="connsiteX3" fmla="*/ 1257300 w 2514600"/>
                  <a:gd name="connsiteY3" fmla="*/ 99060 h 99073"/>
                  <a:gd name="connsiteX4" fmla="*/ 1565275 w 2514600"/>
                  <a:gd name="connsiteY4" fmla="*/ 22860 h 99073"/>
                  <a:gd name="connsiteX5" fmla="*/ 1985655 w 2514600"/>
                  <a:gd name="connsiteY5" fmla="*/ 0 h 99073"/>
                  <a:gd name="connsiteX6" fmla="*/ 2514600 w 2514600"/>
                  <a:gd name="connsiteY6" fmla="*/ 15240 h 99073"/>
                  <a:gd name="connsiteX0" fmla="*/ 0 w 2468822"/>
                  <a:gd name="connsiteY0" fmla="*/ 10160 h 99073"/>
                  <a:gd name="connsiteX1" fmla="*/ 533400 w 2468822"/>
                  <a:gd name="connsiteY1" fmla="*/ 10160 h 99073"/>
                  <a:gd name="connsiteX2" fmla="*/ 962025 w 2468822"/>
                  <a:gd name="connsiteY2" fmla="*/ 16510 h 99073"/>
                  <a:gd name="connsiteX3" fmla="*/ 1257300 w 2468822"/>
                  <a:gd name="connsiteY3" fmla="*/ 99060 h 99073"/>
                  <a:gd name="connsiteX4" fmla="*/ 1565275 w 2468822"/>
                  <a:gd name="connsiteY4" fmla="*/ 22860 h 99073"/>
                  <a:gd name="connsiteX5" fmla="*/ 1985655 w 2468822"/>
                  <a:gd name="connsiteY5" fmla="*/ 0 h 99073"/>
                  <a:gd name="connsiteX6" fmla="*/ 2468822 w 2468822"/>
                  <a:gd name="connsiteY6" fmla="*/ 7620 h 99073"/>
                  <a:gd name="connsiteX0" fmla="*/ 0 w 2476452"/>
                  <a:gd name="connsiteY0" fmla="*/ 10160 h 99073"/>
                  <a:gd name="connsiteX1" fmla="*/ 533400 w 2476452"/>
                  <a:gd name="connsiteY1" fmla="*/ 10160 h 99073"/>
                  <a:gd name="connsiteX2" fmla="*/ 962025 w 2476452"/>
                  <a:gd name="connsiteY2" fmla="*/ 16510 h 99073"/>
                  <a:gd name="connsiteX3" fmla="*/ 1257300 w 2476452"/>
                  <a:gd name="connsiteY3" fmla="*/ 99060 h 99073"/>
                  <a:gd name="connsiteX4" fmla="*/ 1565275 w 2476452"/>
                  <a:gd name="connsiteY4" fmla="*/ 22860 h 99073"/>
                  <a:gd name="connsiteX5" fmla="*/ 1985655 w 2476452"/>
                  <a:gd name="connsiteY5" fmla="*/ 0 h 99073"/>
                  <a:gd name="connsiteX6" fmla="*/ 2476452 w 2476452"/>
                  <a:gd name="connsiteY6" fmla="*/ 7620 h 9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452" h="99073">
                    <a:moveTo>
                      <a:pt x="0" y="10160"/>
                    </a:moveTo>
                    <a:lnTo>
                      <a:pt x="533400" y="10160"/>
                    </a:lnTo>
                    <a:cubicBezTo>
                      <a:pt x="693737" y="11218"/>
                      <a:pt x="841375" y="1693"/>
                      <a:pt x="962025" y="16510"/>
                    </a:cubicBezTo>
                    <a:cubicBezTo>
                      <a:pt x="1082675" y="31327"/>
                      <a:pt x="1156758" y="98002"/>
                      <a:pt x="1257300" y="99060"/>
                    </a:cubicBezTo>
                    <a:cubicBezTo>
                      <a:pt x="1357842" y="100118"/>
                      <a:pt x="1443883" y="39370"/>
                      <a:pt x="1565275" y="22860"/>
                    </a:cubicBezTo>
                    <a:cubicBezTo>
                      <a:pt x="1686668" y="6350"/>
                      <a:pt x="1833792" y="2540"/>
                      <a:pt x="1985655" y="0"/>
                    </a:cubicBezTo>
                    <a:lnTo>
                      <a:pt x="2476452" y="762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8440577" y="3950970"/>
                <a:ext cx="2476500" cy="40679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81200 w 2514600"/>
                  <a:gd name="connsiteY5" fmla="*/ 11572 h 90959"/>
                  <a:gd name="connsiteX6" fmla="*/ 2514600 w 2514600"/>
                  <a:gd name="connsiteY6" fmla="*/ 14747 h 90959"/>
                  <a:gd name="connsiteX0" fmla="*/ 0 w 2514600"/>
                  <a:gd name="connsiteY0" fmla="*/ 0 h 38137"/>
                  <a:gd name="connsiteX1" fmla="*/ 533400 w 2514600"/>
                  <a:gd name="connsiteY1" fmla="*/ 0 h 38137"/>
                  <a:gd name="connsiteX2" fmla="*/ 962025 w 2514600"/>
                  <a:gd name="connsiteY2" fmla="*/ 6350 h 38137"/>
                  <a:gd name="connsiteX3" fmla="*/ 1260475 w 2514600"/>
                  <a:gd name="connsiteY3" fmla="*/ 38100 h 38137"/>
                  <a:gd name="connsiteX4" fmla="*/ 1565275 w 2514600"/>
                  <a:gd name="connsiteY4" fmla="*/ 12700 h 38137"/>
                  <a:gd name="connsiteX5" fmla="*/ 1981200 w 2514600"/>
                  <a:gd name="connsiteY5" fmla="*/ 9525 h 38137"/>
                  <a:gd name="connsiteX6" fmla="*/ 2514600 w 2514600"/>
                  <a:gd name="connsiteY6" fmla="*/ 12700 h 38137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8120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13335 h 51479"/>
                  <a:gd name="connsiteX1" fmla="*/ 533400 w 2476500"/>
                  <a:gd name="connsiteY1" fmla="*/ 13335 h 51479"/>
                  <a:gd name="connsiteX2" fmla="*/ 962025 w 2476500"/>
                  <a:gd name="connsiteY2" fmla="*/ 19685 h 51479"/>
                  <a:gd name="connsiteX3" fmla="*/ 1260475 w 2476500"/>
                  <a:gd name="connsiteY3" fmla="*/ 51435 h 51479"/>
                  <a:gd name="connsiteX4" fmla="*/ 1565275 w 2476500"/>
                  <a:gd name="connsiteY4" fmla="*/ 26035 h 51479"/>
                  <a:gd name="connsiteX5" fmla="*/ 1981200 w 2476500"/>
                  <a:gd name="connsiteY5" fmla="*/ 0 h 51479"/>
                  <a:gd name="connsiteX6" fmla="*/ 2476500 w 2476500"/>
                  <a:gd name="connsiteY6" fmla="*/ 10795 h 51479"/>
                  <a:gd name="connsiteX0" fmla="*/ 0 w 2476500"/>
                  <a:gd name="connsiteY0" fmla="*/ 2540 h 40677"/>
                  <a:gd name="connsiteX1" fmla="*/ 533400 w 2476500"/>
                  <a:gd name="connsiteY1" fmla="*/ 2540 h 40677"/>
                  <a:gd name="connsiteX2" fmla="*/ 962025 w 2476500"/>
                  <a:gd name="connsiteY2" fmla="*/ 8890 h 40677"/>
                  <a:gd name="connsiteX3" fmla="*/ 1260475 w 2476500"/>
                  <a:gd name="connsiteY3" fmla="*/ 40640 h 40677"/>
                  <a:gd name="connsiteX4" fmla="*/ 1565275 w 2476500"/>
                  <a:gd name="connsiteY4" fmla="*/ 15240 h 40677"/>
                  <a:gd name="connsiteX5" fmla="*/ 1958340 w 2476500"/>
                  <a:gd name="connsiteY5" fmla="*/ 12065 h 40677"/>
                  <a:gd name="connsiteX6" fmla="*/ 2476500 w 2476500"/>
                  <a:gd name="connsiteY6" fmla="*/ 0 h 40677"/>
                  <a:gd name="connsiteX0" fmla="*/ 0 w 2476500"/>
                  <a:gd name="connsiteY0" fmla="*/ 2540 h 40679"/>
                  <a:gd name="connsiteX1" fmla="*/ 533400 w 2476500"/>
                  <a:gd name="connsiteY1" fmla="*/ 2540 h 40679"/>
                  <a:gd name="connsiteX2" fmla="*/ 962025 w 2476500"/>
                  <a:gd name="connsiteY2" fmla="*/ 8890 h 40679"/>
                  <a:gd name="connsiteX3" fmla="*/ 1260475 w 2476500"/>
                  <a:gd name="connsiteY3" fmla="*/ 40640 h 40679"/>
                  <a:gd name="connsiteX4" fmla="*/ 1565275 w 2476500"/>
                  <a:gd name="connsiteY4" fmla="*/ 15240 h 40679"/>
                  <a:gd name="connsiteX5" fmla="*/ 2004060 w 2476500"/>
                  <a:gd name="connsiteY5" fmla="*/ 4445 h 40679"/>
                  <a:gd name="connsiteX6" fmla="*/ 2476500 w 2476500"/>
                  <a:gd name="connsiteY6" fmla="*/ 0 h 40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0" h="40679">
                    <a:moveTo>
                      <a:pt x="0" y="2540"/>
                    </a:moveTo>
                    <a:lnTo>
                      <a:pt x="533400" y="2540"/>
                    </a:lnTo>
                    <a:cubicBezTo>
                      <a:pt x="693737" y="3598"/>
                      <a:pt x="840846" y="2540"/>
                      <a:pt x="962025" y="8890"/>
                    </a:cubicBezTo>
                    <a:cubicBezTo>
                      <a:pt x="1083204" y="15240"/>
                      <a:pt x="1159933" y="39582"/>
                      <a:pt x="1260475" y="40640"/>
                    </a:cubicBezTo>
                    <a:cubicBezTo>
                      <a:pt x="1361017" y="41698"/>
                      <a:pt x="1441344" y="21272"/>
                      <a:pt x="1565275" y="15240"/>
                    </a:cubicBezTo>
                    <a:cubicBezTo>
                      <a:pt x="1689206" y="9208"/>
                      <a:pt x="1852189" y="6985"/>
                      <a:pt x="2004060" y="4445"/>
                    </a:cubicBezTo>
                    <a:lnTo>
                      <a:pt x="2476500" y="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8444387" y="3257550"/>
                <a:ext cx="2468880" cy="170166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978025 w 2468880"/>
                  <a:gd name="connsiteY5" fmla="*/ 17639 h 170166"/>
                  <a:gd name="connsiteX6" fmla="*/ 2468880 w 2468880"/>
                  <a:gd name="connsiteY6" fmla="*/ 2399 h 170166"/>
                  <a:gd name="connsiteX0" fmla="*/ 0 w 2468880"/>
                  <a:gd name="connsiteY0" fmla="*/ 4939 h 170166"/>
                  <a:gd name="connsiteX1" fmla="*/ 533400 w 2468880"/>
                  <a:gd name="connsiteY1" fmla="*/ 4939 h 170166"/>
                  <a:gd name="connsiteX2" fmla="*/ 958850 w 2468880"/>
                  <a:gd name="connsiteY2" fmla="*/ 71614 h 170166"/>
                  <a:gd name="connsiteX3" fmla="*/ 1257300 w 2468880"/>
                  <a:gd name="connsiteY3" fmla="*/ 170039 h 170166"/>
                  <a:gd name="connsiteX4" fmla="*/ 1577975 w 2468880"/>
                  <a:gd name="connsiteY4" fmla="*/ 90664 h 170166"/>
                  <a:gd name="connsiteX5" fmla="*/ 1894205 w 2468880"/>
                  <a:gd name="connsiteY5" fmla="*/ 17639 h 170166"/>
                  <a:gd name="connsiteX6" fmla="*/ 2468880 w 2468880"/>
                  <a:gd name="connsiteY6" fmla="*/ 2399 h 17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68880" h="170166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71824" y="116064"/>
                      <a:pt x="1577975" y="90664"/>
                    </a:cubicBezTo>
                    <a:cubicBezTo>
                      <a:pt x="1684126" y="65264"/>
                      <a:pt x="1745721" y="32350"/>
                      <a:pt x="1894205" y="17639"/>
                    </a:cubicBezTo>
                    <a:cubicBezTo>
                      <a:pt x="2042689" y="2928"/>
                      <a:pt x="2290022" y="2399"/>
                      <a:pt x="2468880" y="239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8421527" y="3606696"/>
                <a:ext cx="2514600" cy="170168"/>
              </a:xfrm>
              <a:custGeom>
                <a:avLst/>
                <a:gdLst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21097 h 90959"/>
                  <a:gd name="connsiteX6" fmla="*/ 2514600 w 2514600"/>
                  <a:gd name="connsiteY6" fmla="*/ 14747 h 90959"/>
                  <a:gd name="connsiteX0" fmla="*/ 0 w 2514600"/>
                  <a:gd name="connsiteY0" fmla="*/ 2047 h 90959"/>
                  <a:gd name="connsiteX1" fmla="*/ 533400 w 2514600"/>
                  <a:gd name="connsiteY1" fmla="*/ 2047 h 90959"/>
                  <a:gd name="connsiteX2" fmla="*/ 962025 w 2514600"/>
                  <a:gd name="connsiteY2" fmla="*/ 8397 h 90959"/>
                  <a:gd name="connsiteX3" fmla="*/ 1257300 w 2514600"/>
                  <a:gd name="connsiteY3" fmla="*/ 90947 h 90959"/>
                  <a:gd name="connsiteX4" fmla="*/ 1565275 w 2514600"/>
                  <a:gd name="connsiteY4" fmla="*/ 14747 h 90959"/>
                  <a:gd name="connsiteX5" fmla="*/ 1978025 w 2514600"/>
                  <a:gd name="connsiteY5" fmla="*/ 14747 h 90959"/>
                  <a:gd name="connsiteX6" fmla="*/ 2514600 w 2514600"/>
                  <a:gd name="connsiteY6" fmla="*/ 14747 h 90959"/>
                  <a:gd name="connsiteX0" fmla="*/ 0 w 2514600"/>
                  <a:gd name="connsiteY0" fmla="*/ 3527 h 93121"/>
                  <a:gd name="connsiteX1" fmla="*/ 533400 w 2514600"/>
                  <a:gd name="connsiteY1" fmla="*/ 3527 h 93121"/>
                  <a:gd name="connsiteX2" fmla="*/ 962025 w 2514600"/>
                  <a:gd name="connsiteY2" fmla="*/ 51152 h 93121"/>
                  <a:gd name="connsiteX3" fmla="*/ 1257300 w 2514600"/>
                  <a:gd name="connsiteY3" fmla="*/ 92427 h 93121"/>
                  <a:gd name="connsiteX4" fmla="*/ 1565275 w 2514600"/>
                  <a:gd name="connsiteY4" fmla="*/ 16227 h 93121"/>
                  <a:gd name="connsiteX5" fmla="*/ 1978025 w 2514600"/>
                  <a:gd name="connsiteY5" fmla="*/ 16227 h 93121"/>
                  <a:gd name="connsiteX6" fmla="*/ 2514600 w 2514600"/>
                  <a:gd name="connsiteY6" fmla="*/ 16227 h 93121"/>
                  <a:gd name="connsiteX0" fmla="*/ 0 w 2514600"/>
                  <a:gd name="connsiteY0" fmla="*/ 3527 h 137222"/>
                  <a:gd name="connsiteX1" fmla="*/ 533400 w 2514600"/>
                  <a:gd name="connsiteY1" fmla="*/ 3527 h 137222"/>
                  <a:gd name="connsiteX2" fmla="*/ 962025 w 2514600"/>
                  <a:gd name="connsiteY2" fmla="*/ 51152 h 137222"/>
                  <a:gd name="connsiteX3" fmla="*/ 1254125 w 2514600"/>
                  <a:gd name="connsiteY3" fmla="*/ 136877 h 137222"/>
                  <a:gd name="connsiteX4" fmla="*/ 1565275 w 2514600"/>
                  <a:gd name="connsiteY4" fmla="*/ 16227 h 137222"/>
                  <a:gd name="connsiteX5" fmla="*/ 1978025 w 2514600"/>
                  <a:gd name="connsiteY5" fmla="*/ 16227 h 137222"/>
                  <a:gd name="connsiteX6" fmla="*/ 2514600 w 2514600"/>
                  <a:gd name="connsiteY6" fmla="*/ 16227 h 137222"/>
                  <a:gd name="connsiteX0" fmla="*/ 0 w 2514600"/>
                  <a:gd name="connsiteY0" fmla="*/ 3527 h 136880"/>
                  <a:gd name="connsiteX1" fmla="*/ 533400 w 2514600"/>
                  <a:gd name="connsiteY1" fmla="*/ 3527 h 136880"/>
                  <a:gd name="connsiteX2" fmla="*/ 962025 w 2514600"/>
                  <a:gd name="connsiteY2" fmla="*/ 51152 h 136880"/>
                  <a:gd name="connsiteX3" fmla="*/ 1254125 w 2514600"/>
                  <a:gd name="connsiteY3" fmla="*/ 136877 h 136880"/>
                  <a:gd name="connsiteX4" fmla="*/ 1571625 w 2514600"/>
                  <a:gd name="connsiteY4" fmla="*/ 54327 h 136880"/>
                  <a:gd name="connsiteX5" fmla="*/ 1978025 w 2514600"/>
                  <a:gd name="connsiteY5" fmla="*/ 16227 h 136880"/>
                  <a:gd name="connsiteX6" fmla="*/ 2514600 w 2514600"/>
                  <a:gd name="connsiteY6" fmla="*/ 16227 h 136880"/>
                  <a:gd name="connsiteX0" fmla="*/ 0 w 2514600"/>
                  <a:gd name="connsiteY0" fmla="*/ 3527 h 168629"/>
                  <a:gd name="connsiteX1" fmla="*/ 533400 w 2514600"/>
                  <a:gd name="connsiteY1" fmla="*/ 3527 h 168629"/>
                  <a:gd name="connsiteX2" fmla="*/ 962025 w 2514600"/>
                  <a:gd name="connsiteY2" fmla="*/ 51152 h 168629"/>
                  <a:gd name="connsiteX3" fmla="*/ 1257300 w 2514600"/>
                  <a:gd name="connsiteY3" fmla="*/ 168627 h 168629"/>
                  <a:gd name="connsiteX4" fmla="*/ 1571625 w 2514600"/>
                  <a:gd name="connsiteY4" fmla="*/ 54327 h 168629"/>
                  <a:gd name="connsiteX5" fmla="*/ 1978025 w 2514600"/>
                  <a:gd name="connsiteY5" fmla="*/ 16227 h 168629"/>
                  <a:gd name="connsiteX6" fmla="*/ 2514600 w 2514600"/>
                  <a:gd name="connsiteY6" fmla="*/ 16227 h 168629"/>
                  <a:gd name="connsiteX0" fmla="*/ 0 w 2514600"/>
                  <a:gd name="connsiteY0" fmla="*/ 4939 h 170108"/>
                  <a:gd name="connsiteX1" fmla="*/ 533400 w 2514600"/>
                  <a:gd name="connsiteY1" fmla="*/ 4939 h 170108"/>
                  <a:gd name="connsiteX2" fmla="*/ 958850 w 2514600"/>
                  <a:gd name="connsiteY2" fmla="*/ 71614 h 170108"/>
                  <a:gd name="connsiteX3" fmla="*/ 1257300 w 2514600"/>
                  <a:gd name="connsiteY3" fmla="*/ 170039 h 170108"/>
                  <a:gd name="connsiteX4" fmla="*/ 1571625 w 2514600"/>
                  <a:gd name="connsiteY4" fmla="*/ 55739 h 170108"/>
                  <a:gd name="connsiteX5" fmla="*/ 1978025 w 2514600"/>
                  <a:gd name="connsiteY5" fmla="*/ 17639 h 170108"/>
                  <a:gd name="connsiteX6" fmla="*/ 2514600 w 2514600"/>
                  <a:gd name="connsiteY6" fmla="*/ 17639 h 170108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17639 h 170166"/>
                  <a:gd name="connsiteX0" fmla="*/ 0 w 2514600"/>
                  <a:gd name="connsiteY0" fmla="*/ 4939 h 170166"/>
                  <a:gd name="connsiteX1" fmla="*/ 533400 w 2514600"/>
                  <a:gd name="connsiteY1" fmla="*/ 4939 h 170166"/>
                  <a:gd name="connsiteX2" fmla="*/ 958850 w 2514600"/>
                  <a:gd name="connsiteY2" fmla="*/ 71614 h 170166"/>
                  <a:gd name="connsiteX3" fmla="*/ 1257300 w 2514600"/>
                  <a:gd name="connsiteY3" fmla="*/ 170039 h 170166"/>
                  <a:gd name="connsiteX4" fmla="*/ 1577975 w 2514600"/>
                  <a:gd name="connsiteY4" fmla="*/ 90664 h 170166"/>
                  <a:gd name="connsiteX5" fmla="*/ 1978025 w 2514600"/>
                  <a:gd name="connsiteY5" fmla="*/ 17639 h 170166"/>
                  <a:gd name="connsiteX6" fmla="*/ 2514600 w 2514600"/>
                  <a:gd name="connsiteY6" fmla="*/ 2399 h 170166"/>
                  <a:gd name="connsiteX0" fmla="*/ 0 w 2514600"/>
                  <a:gd name="connsiteY0" fmla="*/ 4939 h 170168"/>
                  <a:gd name="connsiteX1" fmla="*/ 533400 w 2514600"/>
                  <a:gd name="connsiteY1" fmla="*/ 4939 h 170168"/>
                  <a:gd name="connsiteX2" fmla="*/ 958850 w 2514600"/>
                  <a:gd name="connsiteY2" fmla="*/ 71614 h 170168"/>
                  <a:gd name="connsiteX3" fmla="*/ 1257300 w 2514600"/>
                  <a:gd name="connsiteY3" fmla="*/ 170039 h 170168"/>
                  <a:gd name="connsiteX4" fmla="*/ 1577975 w 2514600"/>
                  <a:gd name="connsiteY4" fmla="*/ 90664 h 170168"/>
                  <a:gd name="connsiteX5" fmla="*/ 1939925 w 2514600"/>
                  <a:gd name="connsiteY5" fmla="*/ 10019 h 170168"/>
                  <a:gd name="connsiteX6" fmla="*/ 2514600 w 2514600"/>
                  <a:gd name="connsiteY6" fmla="*/ 2399 h 170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600" h="170168">
                    <a:moveTo>
                      <a:pt x="0" y="4939"/>
                    </a:moveTo>
                    <a:cubicBezTo>
                      <a:pt x="177800" y="4939"/>
                      <a:pt x="373592" y="-6174"/>
                      <a:pt x="533400" y="4939"/>
                    </a:cubicBezTo>
                    <a:cubicBezTo>
                      <a:pt x="693208" y="16052"/>
                      <a:pt x="838200" y="44097"/>
                      <a:pt x="958850" y="71614"/>
                    </a:cubicBezTo>
                    <a:cubicBezTo>
                      <a:pt x="1079500" y="99131"/>
                      <a:pt x="1154113" y="166864"/>
                      <a:pt x="1257300" y="170039"/>
                    </a:cubicBezTo>
                    <a:cubicBezTo>
                      <a:pt x="1360487" y="173214"/>
                      <a:pt x="1464204" y="117334"/>
                      <a:pt x="1577975" y="90664"/>
                    </a:cubicBezTo>
                    <a:cubicBezTo>
                      <a:pt x="1691746" y="63994"/>
                      <a:pt x="1783821" y="24730"/>
                      <a:pt x="1939925" y="10019"/>
                    </a:cubicBezTo>
                    <a:cubicBezTo>
                      <a:pt x="2096029" y="-4692"/>
                      <a:pt x="2335742" y="2399"/>
                      <a:pt x="2514600" y="2399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>
                <a:off x="3799685" y="3249437"/>
                <a:ext cx="800100" cy="35725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ight Arrow 44"/>
              <p:cNvSpPr/>
              <p:nvPr/>
            </p:nvSpPr>
            <p:spPr>
              <a:xfrm>
                <a:off x="7483314" y="3225577"/>
                <a:ext cx="800100" cy="35725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8715123" y="3009148"/>
                <a:ext cx="1927408" cy="936249"/>
                <a:chOff x="8760137" y="3009148"/>
                <a:chExt cx="1927408" cy="936249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8760137" y="3037652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46" name="Arc 45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3810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Arc 46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3810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3810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 flipH="1">
                  <a:off x="9948423" y="3009148"/>
                  <a:ext cx="739122" cy="907745"/>
                  <a:chOff x="8683937" y="3037652"/>
                  <a:chExt cx="739122" cy="907745"/>
                </a:xfrm>
              </p:grpSpPr>
              <p:sp>
                <p:nvSpPr>
                  <p:cNvPr id="51" name="Arc 50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3810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2" name="Arc 51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3810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3" name="Arc 52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3810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8766424" y="3257550"/>
                <a:ext cx="1824807" cy="386382"/>
                <a:chOff x="8795917" y="3257550"/>
                <a:chExt cx="1824807" cy="386382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8795917" y="3257550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55" name="Arc 54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1905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6" name="Arc 55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1905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Arc 56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1905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 flipH="1">
                  <a:off x="10183856" y="3264695"/>
                  <a:ext cx="436868" cy="379237"/>
                  <a:chOff x="8683937" y="3037652"/>
                  <a:chExt cx="739122" cy="907745"/>
                </a:xfrm>
              </p:grpSpPr>
              <p:sp>
                <p:nvSpPr>
                  <p:cNvPr id="59" name="Arc 58"/>
                  <p:cNvSpPr/>
                  <p:nvPr/>
                </p:nvSpPr>
                <p:spPr>
                  <a:xfrm rot="2423648">
                    <a:off x="8888112" y="31901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1905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Arc 59"/>
                  <p:cNvSpPr/>
                  <p:nvPr/>
                </p:nvSpPr>
                <p:spPr>
                  <a:xfrm rot="20417938">
                    <a:off x="8857463" y="3037652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1905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Arc 60"/>
                  <p:cNvSpPr/>
                  <p:nvPr/>
                </p:nvSpPr>
                <p:spPr>
                  <a:xfrm rot="5400000">
                    <a:off x="8751039" y="3343348"/>
                    <a:ext cx="534947" cy="669151"/>
                  </a:xfrm>
                  <a:prstGeom prst="arc">
                    <a:avLst>
                      <a:gd name="adj1" fmla="val 16121111"/>
                      <a:gd name="adj2" fmla="val 21005555"/>
                    </a:avLst>
                  </a:prstGeom>
                  <a:ln w="19050">
                    <a:solidFill>
                      <a:schemeClr val="tx2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GB" sz="1800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722725" y="1990725"/>
                    <a:ext cx="914400" cy="914400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vert="horz" wrap="none" lIns="91440" tIns="45720" rIns="91440" bIns="45720" rtlCol="0" anchor="ctr">
                    <a:normAutofit fontScale="62500" lnSpcReduction="20000"/>
                  </a:bodyPr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 xmlns:m="http://schemas.openxmlformats.org/officeDocument/2006/math">
                        <m:r>
                          <a:rPr lang="en-GB" sz="1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oMath>
                    </a14:m>
                    <a:r>
                      <a:rPr lang="en-GB" sz="1800" dirty="0" smtClean="0">
                        <a:solidFill>
                          <a:prstClr val="black"/>
                        </a:solidFill>
                      </a:rPr>
                      <a:t>=constant</a:t>
                    </a:r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22725" y="1990725"/>
                    <a:ext cx="914400" cy="91440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1333" r="-66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" name="Can 2"/>
              <p:cNvSpPr/>
              <p:nvPr/>
            </p:nvSpPr>
            <p:spPr>
              <a:xfrm>
                <a:off x="5919787" y="3741369"/>
                <a:ext cx="352425" cy="485775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Can 62"/>
              <p:cNvSpPr/>
              <p:nvPr/>
            </p:nvSpPr>
            <p:spPr>
              <a:xfrm>
                <a:off x="5919786" y="2649818"/>
                <a:ext cx="352425" cy="485775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Can 63"/>
              <p:cNvSpPr/>
              <p:nvPr/>
            </p:nvSpPr>
            <p:spPr>
              <a:xfrm>
                <a:off x="9560388" y="3606172"/>
                <a:ext cx="236878" cy="620249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Can 64"/>
              <p:cNvSpPr/>
              <p:nvPr/>
            </p:nvSpPr>
            <p:spPr>
              <a:xfrm>
                <a:off x="9346920" y="2714398"/>
                <a:ext cx="663815" cy="291480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9133140" y="2704206"/>
                <a:ext cx="1091375" cy="677739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9133140" y="3494019"/>
                <a:ext cx="1091375" cy="677739"/>
              </a:xfrm>
              <a:prstGeom prst="ellips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Can 66"/>
              <p:cNvSpPr/>
              <p:nvPr/>
            </p:nvSpPr>
            <p:spPr>
              <a:xfrm>
                <a:off x="2179817" y="3741369"/>
                <a:ext cx="352425" cy="485775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Can 67"/>
              <p:cNvSpPr/>
              <p:nvPr/>
            </p:nvSpPr>
            <p:spPr>
              <a:xfrm>
                <a:off x="2179816" y="2649818"/>
                <a:ext cx="352425" cy="485775"/>
              </a:xfrm>
              <a:prstGeom prst="ca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3837786" y="4239592"/>
              <a:ext cx="914400" cy="914400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Heating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(no motion)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543475" y="4239592"/>
              <a:ext cx="914400" cy="914400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Motion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(no heating)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9060" y="2057401"/>
            <a:ext cx="900710" cy="1409699"/>
            <a:chOff x="105412" y="2057402"/>
            <a:chExt cx="1200947" cy="1409698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438150" y="2481464"/>
              <a:ext cx="0" cy="68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438150" y="3162300"/>
              <a:ext cx="472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05412" y="2057402"/>
              <a:ext cx="914400" cy="914400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z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91959" y="2552700"/>
              <a:ext cx="914400" cy="914400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</a:rPr>
                <a:t>x</a:t>
              </a:r>
              <a:r>
                <a:rPr lang="en-GB" sz="1800" dirty="0" smtClean="0">
                  <a:solidFill>
                    <a:prstClr val="black"/>
                  </a:solidFill>
                </a:rPr>
                <a:t>, 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3"/>
              <p:cNvSpPr txBox="1">
                <a:spLocks/>
              </p:cNvSpPr>
              <p:nvPr/>
            </p:nvSpPr>
            <p:spPr>
              <a:xfrm>
                <a:off x="250033" y="3643761"/>
                <a:ext cx="8643938" cy="29666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GB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𝜻</m:t>
                    </m:r>
                    <m:r>
                      <a:rPr lang="en-GB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GB" dirty="0">
                  <a:solidFill>
                    <a:prstClr val="black"/>
                  </a:solidFill>
                </a:endParaRPr>
              </a:p>
              <a:p>
                <a:pPr fontAlgn="auto">
                  <a:spcAft>
                    <a:spcPts val="0"/>
                  </a:spcAft>
                </a:pPr>
                <a:endParaRPr lang="en-GB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6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75" y="3643748"/>
                <a:ext cx="11525250" cy="296660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32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3" y="173151"/>
            <a:ext cx="8643938" cy="66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Thought experiment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1314928" y="1550321"/>
            <a:ext cx="1021556" cy="11715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80706" y="3007623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80706" y="2655197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80706" y="2302772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0706" y="1959872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80706" y="1607447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0706" y="1255023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122424" y="1550321"/>
            <a:ext cx="1021556" cy="11715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688199" y="3007623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88199" y="1255023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3691438" y="1602249"/>
            <a:ext cx="1883569" cy="90959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14747 h 90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4600" h="90959">
                <a:moveTo>
                  <a:pt x="0" y="2047"/>
                </a:moveTo>
                <a:lnTo>
                  <a:pt x="533400" y="2047"/>
                </a:lnTo>
                <a:cubicBezTo>
                  <a:pt x="693737" y="3105"/>
                  <a:pt x="841375" y="-6420"/>
                  <a:pt x="962025" y="8397"/>
                </a:cubicBezTo>
                <a:cubicBezTo>
                  <a:pt x="1082675" y="23214"/>
                  <a:pt x="1156758" y="89889"/>
                  <a:pt x="1257300" y="90947"/>
                </a:cubicBezTo>
                <a:cubicBezTo>
                  <a:pt x="1357842" y="92005"/>
                  <a:pt x="1445154" y="27447"/>
                  <a:pt x="1565275" y="14747"/>
                </a:cubicBezTo>
                <a:cubicBezTo>
                  <a:pt x="1685396" y="2047"/>
                  <a:pt x="1819804" y="14747"/>
                  <a:pt x="1978025" y="14747"/>
                </a:cubicBezTo>
                <a:lnTo>
                  <a:pt x="2514600" y="14747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3690224" y="2647742"/>
            <a:ext cx="1885950" cy="38137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81200 w 2514600"/>
              <a:gd name="connsiteY5" fmla="*/ 11572 h 90959"/>
              <a:gd name="connsiteX6" fmla="*/ 2514600 w 2514600"/>
              <a:gd name="connsiteY6" fmla="*/ 14747 h 90959"/>
              <a:gd name="connsiteX0" fmla="*/ 0 w 2514600"/>
              <a:gd name="connsiteY0" fmla="*/ 0 h 38137"/>
              <a:gd name="connsiteX1" fmla="*/ 533400 w 2514600"/>
              <a:gd name="connsiteY1" fmla="*/ 0 h 38137"/>
              <a:gd name="connsiteX2" fmla="*/ 962025 w 2514600"/>
              <a:gd name="connsiteY2" fmla="*/ 6350 h 38137"/>
              <a:gd name="connsiteX3" fmla="*/ 1260475 w 2514600"/>
              <a:gd name="connsiteY3" fmla="*/ 38100 h 38137"/>
              <a:gd name="connsiteX4" fmla="*/ 1565275 w 2514600"/>
              <a:gd name="connsiteY4" fmla="*/ 12700 h 38137"/>
              <a:gd name="connsiteX5" fmla="*/ 1981200 w 2514600"/>
              <a:gd name="connsiteY5" fmla="*/ 9525 h 38137"/>
              <a:gd name="connsiteX6" fmla="*/ 2514600 w 2514600"/>
              <a:gd name="connsiteY6" fmla="*/ 12700 h 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4600" h="38137">
                <a:moveTo>
                  <a:pt x="0" y="0"/>
                </a:moveTo>
                <a:lnTo>
                  <a:pt x="533400" y="0"/>
                </a:lnTo>
                <a:cubicBezTo>
                  <a:pt x="693737" y="1058"/>
                  <a:pt x="840846" y="0"/>
                  <a:pt x="962025" y="6350"/>
                </a:cubicBezTo>
                <a:cubicBezTo>
                  <a:pt x="1083204" y="12700"/>
                  <a:pt x="1159933" y="37042"/>
                  <a:pt x="1260475" y="38100"/>
                </a:cubicBezTo>
                <a:cubicBezTo>
                  <a:pt x="1361017" y="39158"/>
                  <a:pt x="1445154" y="17462"/>
                  <a:pt x="1565275" y="12700"/>
                </a:cubicBezTo>
                <a:cubicBezTo>
                  <a:pt x="1685396" y="7938"/>
                  <a:pt x="1822979" y="9525"/>
                  <a:pt x="1981200" y="9525"/>
                </a:cubicBezTo>
                <a:cubicBezTo>
                  <a:pt x="2139421" y="9525"/>
                  <a:pt x="2325423" y="15875"/>
                  <a:pt x="2514600" y="12700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690224" y="1951769"/>
            <a:ext cx="1885950" cy="170167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14747 h 90959"/>
              <a:gd name="connsiteX0" fmla="*/ 0 w 2514600"/>
              <a:gd name="connsiteY0" fmla="*/ 3527 h 93121"/>
              <a:gd name="connsiteX1" fmla="*/ 533400 w 2514600"/>
              <a:gd name="connsiteY1" fmla="*/ 3527 h 93121"/>
              <a:gd name="connsiteX2" fmla="*/ 962025 w 2514600"/>
              <a:gd name="connsiteY2" fmla="*/ 51152 h 93121"/>
              <a:gd name="connsiteX3" fmla="*/ 1257300 w 2514600"/>
              <a:gd name="connsiteY3" fmla="*/ 92427 h 93121"/>
              <a:gd name="connsiteX4" fmla="*/ 1565275 w 2514600"/>
              <a:gd name="connsiteY4" fmla="*/ 16227 h 93121"/>
              <a:gd name="connsiteX5" fmla="*/ 1978025 w 2514600"/>
              <a:gd name="connsiteY5" fmla="*/ 16227 h 93121"/>
              <a:gd name="connsiteX6" fmla="*/ 2514600 w 2514600"/>
              <a:gd name="connsiteY6" fmla="*/ 16227 h 93121"/>
              <a:gd name="connsiteX0" fmla="*/ 0 w 2514600"/>
              <a:gd name="connsiteY0" fmla="*/ 3527 h 137222"/>
              <a:gd name="connsiteX1" fmla="*/ 533400 w 2514600"/>
              <a:gd name="connsiteY1" fmla="*/ 3527 h 137222"/>
              <a:gd name="connsiteX2" fmla="*/ 962025 w 2514600"/>
              <a:gd name="connsiteY2" fmla="*/ 51152 h 137222"/>
              <a:gd name="connsiteX3" fmla="*/ 1254125 w 2514600"/>
              <a:gd name="connsiteY3" fmla="*/ 136877 h 137222"/>
              <a:gd name="connsiteX4" fmla="*/ 1565275 w 2514600"/>
              <a:gd name="connsiteY4" fmla="*/ 16227 h 137222"/>
              <a:gd name="connsiteX5" fmla="*/ 1978025 w 2514600"/>
              <a:gd name="connsiteY5" fmla="*/ 16227 h 137222"/>
              <a:gd name="connsiteX6" fmla="*/ 2514600 w 2514600"/>
              <a:gd name="connsiteY6" fmla="*/ 16227 h 137222"/>
              <a:gd name="connsiteX0" fmla="*/ 0 w 2514600"/>
              <a:gd name="connsiteY0" fmla="*/ 3527 h 136880"/>
              <a:gd name="connsiteX1" fmla="*/ 533400 w 2514600"/>
              <a:gd name="connsiteY1" fmla="*/ 3527 h 136880"/>
              <a:gd name="connsiteX2" fmla="*/ 962025 w 2514600"/>
              <a:gd name="connsiteY2" fmla="*/ 51152 h 136880"/>
              <a:gd name="connsiteX3" fmla="*/ 1254125 w 2514600"/>
              <a:gd name="connsiteY3" fmla="*/ 136877 h 136880"/>
              <a:gd name="connsiteX4" fmla="*/ 1571625 w 2514600"/>
              <a:gd name="connsiteY4" fmla="*/ 54327 h 136880"/>
              <a:gd name="connsiteX5" fmla="*/ 1978025 w 2514600"/>
              <a:gd name="connsiteY5" fmla="*/ 16227 h 136880"/>
              <a:gd name="connsiteX6" fmla="*/ 2514600 w 2514600"/>
              <a:gd name="connsiteY6" fmla="*/ 16227 h 136880"/>
              <a:gd name="connsiteX0" fmla="*/ 0 w 2514600"/>
              <a:gd name="connsiteY0" fmla="*/ 3527 h 168629"/>
              <a:gd name="connsiteX1" fmla="*/ 533400 w 2514600"/>
              <a:gd name="connsiteY1" fmla="*/ 3527 h 168629"/>
              <a:gd name="connsiteX2" fmla="*/ 962025 w 2514600"/>
              <a:gd name="connsiteY2" fmla="*/ 51152 h 168629"/>
              <a:gd name="connsiteX3" fmla="*/ 1257300 w 2514600"/>
              <a:gd name="connsiteY3" fmla="*/ 168627 h 168629"/>
              <a:gd name="connsiteX4" fmla="*/ 1571625 w 2514600"/>
              <a:gd name="connsiteY4" fmla="*/ 54327 h 168629"/>
              <a:gd name="connsiteX5" fmla="*/ 1978025 w 2514600"/>
              <a:gd name="connsiteY5" fmla="*/ 16227 h 168629"/>
              <a:gd name="connsiteX6" fmla="*/ 2514600 w 2514600"/>
              <a:gd name="connsiteY6" fmla="*/ 16227 h 168629"/>
              <a:gd name="connsiteX0" fmla="*/ 0 w 2514600"/>
              <a:gd name="connsiteY0" fmla="*/ 4939 h 170108"/>
              <a:gd name="connsiteX1" fmla="*/ 533400 w 2514600"/>
              <a:gd name="connsiteY1" fmla="*/ 4939 h 170108"/>
              <a:gd name="connsiteX2" fmla="*/ 958850 w 2514600"/>
              <a:gd name="connsiteY2" fmla="*/ 71614 h 170108"/>
              <a:gd name="connsiteX3" fmla="*/ 1257300 w 2514600"/>
              <a:gd name="connsiteY3" fmla="*/ 170039 h 170108"/>
              <a:gd name="connsiteX4" fmla="*/ 1571625 w 2514600"/>
              <a:gd name="connsiteY4" fmla="*/ 55739 h 170108"/>
              <a:gd name="connsiteX5" fmla="*/ 1978025 w 2514600"/>
              <a:gd name="connsiteY5" fmla="*/ 17639 h 170108"/>
              <a:gd name="connsiteX6" fmla="*/ 2514600 w 2514600"/>
              <a:gd name="connsiteY6" fmla="*/ 17639 h 170108"/>
              <a:gd name="connsiteX0" fmla="*/ 0 w 2514600"/>
              <a:gd name="connsiteY0" fmla="*/ 4939 h 170166"/>
              <a:gd name="connsiteX1" fmla="*/ 533400 w 2514600"/>
              <a:gd name="connsiteY1" fmla="*/ 4939 h 170166"/>
              <a:gd name="connsiteX2" fmla="*/ 958850 w 2514600"/>
              <a:gd name="connsiteY2" fmla="*/ 71614 h 170166"/>
              <a:gd name="connsiteX3" fmla="*/ 1257300 w 2514600"/>
              <a:gd name="connsiteY3" fmla="*/ 170039 h 170166"/>
              <a:gd name="connsiteX4" fmla="*/ 1577975 w 2514600"/>
              <a:gd name="connsiteY4" fmla="*/ 90664 h 170166"/>
              <a:gd name="connsiteX5" fmla="*/ 1978025 w 2514600"/>
              <a:gd name="connsiteY5" fmla="*/ 17639 h 170166"/>
              <a:gd name="connsiteX6" fmla="*/ 2514600 w 2514600"/>
              <a:gd name="connsiteY6" fmla="*/ 17639 h 17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4600" h="170166">
                <a:moveTo>
                  <a:pt x="0" y="4939"/>
                </a:moveTo>
                <a:cubicBezTo>
                  <a:pt x="177800" y="4939"/>
                  <a:pt x="373592" y="-6174"/>
                  <a:pt x="533400" y="4939"/>
                </a:cubicBezTo>
                <a:cubicBezTo>
                  <a:pt x="693208" y="16052"/>
                  <a:pt x="838200" y="44097"/>
                  <a:pt x="958850" y="71614"/>
                </a:cubicBezTo>
                <a:cubicBezTo>
                  <a:pt x="1079500" y="99131"/>
                  <a:pt x="1154113" y="166864"/>
                  <a:pt x="1257300" y="170039"/>
                </a:cubicBezTo>
                <a:cubicBezTo>
                  <a:pt x="1360487" y="173214"/>
                  <a:pt x="1457854" y="116064"/>
                  <a:pt x="1577975" y="90664"/>
                </a:cubicBezTo>
                <a:cubicBezTo>
                  <a:pt x="1698096" y="65264"/>
                  <a:pt x="1821921" y="29810"/>
                  <a:pt x="1978025" y="17639"/>
                </a:cubicBezTo>
                <a:cubicBezTo>
                  <a:pt x="2134129" y="5468"/>
                  <a:pt x="2335742" y="17639"/>
                  <a:pt x="2514600" y="17639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3690224" y="2300915"/>
            <a:ext cx="1885950" cy="170167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14747 h 90959"/>
              <a:gd name="connsiteX0" fmla="*/ 0 w 2514600"/>
              <a:gd name="connsiteY0" fmla="*/ 3527 h 93121"/>
              <a:gd name="connsiteX1" fmla="*/ 533400 w 2514600"/>
              <a:gd name="connsiteY1" fmla="*/ 3527 h 93121"/>
              <a:gd name="connsiteX2" fmla="*/ 962025 w 2514600"/>
              <a:gd name="connsiteY2" fmla="*/ 51152 h 93121"/>
              <a:gd name="connsiteX3" fmla="*/ 1257300 w 2514600"/>
              <a:gd name="connsiteY3" fmla="*/ 92427 h 93121"/>
              <a:gd name="connsiteX4" fmla="*/ 1565275 w 2514600"/>
              <a:gd name="connsiteY4" fmla="*/ 16227 h 93121"/>
              <a:gd name="connsiteX5" fmla="*/ 1978025 w 2514600"/>
              <a:gd name="connsiteY5" fmla="*/ 16227 h 93121"/>
              <a:gd name="connsiteX6" fmla="*/ 2514600 w 2514600"/>
              <a:gd name="connsiteY6" fmla="*/ 16227 h 93121"/>
              <a:gd name="connsiteX0" fmla="*/ 0 w 2514600"/>
              <a:gd name="connsiteY0" fmla="*/ 3527 h 137222"/>
              <a:gd name="connsiteX1" fmla="*/ 533400 w 2514600"/>
              <a:gd name="connsiteY1" fmla="*/ 3527 h 137222"/>
              <a:gd name="connsiteX2" fmla="*/ 962025 w 2514600"/>
              <a:gd name="connsiteY2" fmla="*/ 51152 h 137222"/>
              <a:gd name="connsiteX3" fmla="*/ 1254125 w 2514600"/>
              <a:gd name="connsiteY3" fmla="*/ 136877 h 137222"/>
              <a:gd name="connsiteX4" fmla="*/ 1565275 w 2514600"/>
              <a:gd name="connsiteY4" fmla="*/ 16227 h 137222"/>
              <a:gd name="connsiteX5" fmla="*/ 1978025 w 2514600"/>
              <a:gd name="connsiteY5" fmla="*/ 16227 h 137222"/>
              <a:gd name="connsiteX6" fmla="*/ 2514600 w 2514600"/>
              <a:gd name="connsiteY6" fmla="*/ 16227 h 137222"/>
              <a:gd name="connsiteX0" fmla="*/ 0 w 2514600"/>
              <a:gd name="connsiteY0" fmla="*/ 3527 h 136880"/>
              <a:gd name="connsiteX1" fmla="*/ 533400 w 2514600"/>
              <a:gd name="connsiteY1" fmla="*/ 3527 h 136880"/>
              <a:gd name="connsiteX2" fmla="*/ 962025 w 2514600"/>
              <a:gd name="connsiteY2" fmla="*/ 51152 h 136880"/>
              <a:gd name="connsiteX3" fmla="*/ 1254125 w 2514600"/>
              <a:gd name="connsiteY3" fmla="*/ 136877 h 136880"/>
              <a:gd name="connsiteX4" fmla="*/ 1571625 w 2514600"/>
              <a:gd name="connsiteY4" fmla="*/ 54327 h 136880"/>
              <a:gd name="connsiteX5" fmla="*/ 1978025 w 2514600"/>
              <a:gd name="connsiteY5" fmla="*/ 16227 h 136880"/>
              <a:gd name="connsiteX6" fmla="*/ 2514600 w 2514600"/>
              <a:gd name="connsiteY6" fmla="*/ 16227 h 136880"/>
              <a:gd name="connsiteX0" fmla="*/ 0 w 2514600"/>
              <a:gd name="connsiteY0" fmla="*/ 3527 h 168629"/>
              <a:gd name="connsiteX1" fmla="*/ 533400 w 2514600"/>
              <a:gd name="connsiteY1" fmla="*/ 3527 h 168629"/>
              <a:gd name="connsiteX2" fmla="*/ 962025 w 2514600"/>
              <a:gd name="connsiteY2" fmla="*/ 51152 h 168629"/>
              <a:gd name="connsiteX3" fmla="*/ 1257300 w 2514600"/>
              <a:gd name="connsiteY3" fmla="*/ 168627 h 168629"/>
              <a:gd name="connsiteX4" fmla="*/ 1571625 w 2514600"/>
              <a:gd name="connsiteY4" fmla="*/ 54327 h 168629"/>
              <a:gd name="connsiteX5" fmla="*/ 1978025 w 2514600"/>
              <a:gd name="connsiteY5" fmla="*/ 16227 h 168629"/>
              <a:gd name="connsiteX6" fmla="*/ 2514600 w 2514600"/>
              <a:gd name="connsiteY6" fmla="*/ 16227 h 168629"/>
              <a:gd name="connsiteX0" fmla="*/ 0 w 2514600"/>
              <a:gd name="connsiteY0" fmla="*/ 4939 h 170108"/>
              <a:gd name="connsiteX1" fmla="*/ 533400 w 2514600"/>
              <a:gd name="connsiteY1" fmla="*/ 4939 h 170108"/>
              <a:gd name="connsiteX2" fmla="*/ 958850 w 2514600"/>
              <a:gd name="connsiteY2" fmla="*/ 71614 h 170108"/>
              <a:gd name="connsiteX3" fmla="*/ 1257300 w 2514600"/>
              <a:gd name="connsiteY3" fmla="*/ 170039 h 170108"/>
              <a:gd name="connsiteX4" fmla="*/ 1571625 w 2514600"/>
              <a:gd name="connsiteY4" fmla="*/ 55739 h 170108"/>
              <a:gd name="connsiteX5" fmla="*/ 1978025 w 2514600"/>
              <a:gd name="connsiteY5" fmla="*/ 17639 h 170108"/>
              <a:gd name="connsiteX6" fmla="*/ 2514600 w 2514600"/>
              <a:gd name="connsiteY6" fmla="*/ 17639 h 170108"/>
              <a:gd name="connsiteX0" fmla="*/ 0 w 2514600"/>
              <a:gd name="connsiteY0" fmla="*/ 4939 h 170166"/>
              <a:gd name="connsiteX1" fmla="*/ 533400 w 2514600"/>
              <a:gd name="connsiteY1" fmla="*/ 4939 h 170166"/>
              <a:gd name="connsiteX2" fmla="*/ 958850 w 2514600"/>
              <a:gd name="connsiteY2" fmla="*/ 71614 h 170166"/>
              <a:gd name="connsiteX3" fmla="*/ 1257300 w 2514600"/>
              <a:gd name="connsiteY3" fmla="*/ 170039 h 170166"/>
              <a:gd name="connsiteX4" fmla="*/ 1577975 w 2514600"/>
              <a:gd name="connsiteY4" fmla="*/ 90664 h 170166"/>
              <a:gd name="connsiteX5" fmla="*/ 1978025 w 2514600"/>
              <a:gd name="connsiteY5" fmla="*/ 17639 h 170166"/>
              <a:gd name="connsiteX6" fmla="*/ 2514600 w 2514600"/>
              <a:gd name="connsiteY6" fmla="*/ 17639 h 17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4600" h="170166">
                <a:moveTo>
                  <a:pt x="0" y="4939"/>
                </a:moveTo>
                <a:cubicBezTo>
                  <a:pt x="177800" y="4939"/>
                  <a:pt x="373592" y="-6174"/>
                  <a:pt x="533400" y="4939"/>
                </a:cubicBezTo>
                <a:cubicBezTo>
                  <a:pt x="693208" y="16052"/>
                  <a:pt x="838200" y="44097"/>
                  <a:pt x="958850" y="71614"/>
                </a:cubicBezTo>
                <a:cubicBezTo>
                  <a:pt x="1079500" y="99131"/>
                  <a:pt x="1154113" y="166864"/>
                  <a:pt x="1257300" y="170039"/>
                </a:cubicBezTo>
                <a:cubicBezTo>
                  <a:pt x="1360487" y="173214"/>
                  <a:pt x="1457854" y="116064"/>
                  <a:pt x="1577975" y="90664"/>
                </a:cubicBezTo>
                <a:cubicBezTo>
                  <a:pt x="1698096" y="65264"/>
                  <a:pt x="1821921" y="29810"/>
                  <a:pt x="1978025" y="17639"/>
                </a:cubicBezTo>
                <a:cubicBezTo>
                  <a:pt x="2134129" y="5468"/>
                  <a:pt x="2335742" y="17639"/>
                  <a:pt x="2514600" y="17639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07517" y="1550321"/>
            <a:ext cx="1021556" cy="11715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373295" y="3007623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3295" y="2655197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73295" y="2302772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373295" y="1959872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73295" y="1607447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73295" y="1255023"/>
            <a:ext cx="189000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6390798" y="1602249"/>
            <a:ext cx="1854994" cy="99073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7127 h 90959"/>
              <a:gd name="connsiteX0" fmla="*/ 0 w 2514600"/>
              <a:gd name="connsiteY0" fmla="*/ 10160 h 99073"/>
              <a:gd name="connsiteX1" fmla="*/ 533400 w 2514600"/>
              <a:gd name="connsiteY1" fmla="*/ 10160 h 99073"/>
              <a:gd name="connsiteX2" fmla="*/ 962025 w 2514600"/>
              <a:gd name="connsiteY2" fmla="*/ 16510 h 99073"/>
              <a:gd name="connsiteX3" fmla="*/ 1257300 w 2514600"/>
              <a:gd name="connsiteY3" fmla="*/ 99060 h 99073"/>
              <a:gd name="connsiteX4" fmla="*/ 1565275 w 2514600"/>
              <a:gd name="connsiteY4" fmla="*/ 22860 h 99073"/>
              <a:gd name="connsiteX5" fmla="*/ 1985655 w 2514600"/>
              <a:gd name="connsiteY5" fmla="*/ 0 h 99073"/>
              <a:gd name="connsiteX6" fmla="*/ 2514600 w 2514600"/>
              <a:gd name="connsiteY6" fmla="*/ 15240 h 99073"/>
              <a:gd name="connsiteX0" fmla="*/ 0 w 2468822"/>
              <a:gd name="connsiteY0" fmla="*/ 10160 h 99073"/>
              <a:gd name="connsiteX1" fmla="*/ 533400 w 2468822"/>
              <a:gd name="connsiteY1" fmla="*/ 10160 h 99073"/>
              <a:gd name="connsiteX2" fmla="*/ 962025 w 2468822"/>
              <a:gd name="connsiteY2" fmla="*/ 16510 h 99073"/>
              <a:gd name="connsiteX3" fmla="*/ 1257300 w 2468822"/>
              <a:gd name="connsiteY3" fmla="*/ 99060 h 99073"/>
              <a:gd name="connsiteX4" fmla="*/ 1565275 w 2468822"/>
              <a:gd name="connsiteY4" fmla="*/ 22860 h 99073"/>
              <a:gd name="connsiteX5" fmla="*/ 1985655 w 2468822"/>
              <a:gd name="connsiteY5" fmla="*/ 0 h 99073"/>
              <a:gd name="connsiteX6" fmla="*/ 2468822 w 2468822"/>
              <a:gd name="connsiteY6" fmla="*/ 7620 h 99073"/>
              <a:gd name="connsiteX0" fmla="*/ 0 w 2476452"/>
              <a:gd name="connsiteY0" fmla="*/ 10160 h 99073"/>
              <a:gd name="connsiteX1" fmla="*/ 533400 w 2476452"/>
              <a:gd name="connsiteY1" fmla="*/ 10160 h 99073"/>
              <a:gd name="connsiteX2" fmla="*/ 962025 w 2476452"/>
              <a:gd name="connsiteY2" fmla="*/ 16510 h 99073"/>
              <a:gd name="connsiteX3" fmla="*/ 1257300 w 2476452"/>
              <a:gd name="connsiteY3" fmla="*/ 99060 h 99073"/>
              <a:gd name="connsiteX4" fmla="*/ 1565275 w 2476452"/>
              <a:gd name="connsiteY4" fmla="*/ 22860 h 99073"/>
              <a:gd name="connsiteX5" fmla="*/ 1985655 w 2476452"/>
              <a:gd name="connsiteY5" fmla="*/ 0 h 99073"/>
              <a:gd name="connsiteX6" fmla="*/ 2476452 w 2476452"/>
              <a:gd name="connsiteY6" fmla="*/ 7620 h 99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6452" h="99073">
                <a:moveTo>
                  <a:pt x="0" y="10160"/>
                </a:moveTo>
                <a:lnTo>
                  <a:pt x="533400" y="10160"/>
                </a:lnTo>
                <a:cubicBezTo>
                  <a:pt x="693737" y="11218"/>
                  <a:pt x="841375" y="1693"/>
                  <a:pt x="962025" y="16510"/>
                </a:cubicBezTo>
                <a:cubicBezTo>
                  <a:pt x="1082675" y="31327"/>
                  <a:pt x="1156758" y="98002"/>
                  <a:pt x="1257300" y="99060"/>
                </a:cubicBezTo>
                <a:cubicBezTo>
                  <a:pt x="1357842" y="100118"/>
                  <a:pt x="1443883" y="39370"/>
                  <a:pt x="1565275" y="22860"/>
                </a:cubicBezTo>
                <a:cubicBezTo>
                  <a:pt x="1686668" y="6350"/>
                  <a:pt x="1833792" y="2540"/>
                  <a:pt x="1985655" y="0"/>
                </a:cubicBezTo>
                <a:lnTo>
                  <a:pt x="2476452" y="762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6389613" y="2653315"/>
            <a:ext cx="1857375" cy="40679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81200 w 2514600"/>
              <a:gd name="connsiteY5" fmla="*/ 11572 h 90959"/>
              <a:gd name="connsiteX6" fmla="*/ 2514600 w 2514600"/>
              <a:gd name="connsiteY6" fmla="*/ 14747 h 90959"/>
              <a:gd name="connsiteX0" fmla="*/ 0 w 2514600"/>
              <a:gd name="connsiteY0" fmla="*/ 0 h 38137"/>
              <a:gd name="connsiteX1" fmla="*/ 533400 w 2514600"/>
              <a:gd name="connsiteY1" fmla="*/ 0 h 38137"/>
              <a:gd name="connsiteX2" fmla="*/ 962025 w 2514600"/>
              <a:gd name="connsiteY2" fmla="*/ 6350 h 38137"/>
              <a:gd name="connsiteX3" fmla="*/ 1260475 w 2514600"/>
              <a:gd name="connsiteY3" fmla="*/ 38100 h 38137"/>
              <a:gd name="connsiteX4" fmla="*/ 1565275 w 2514600"/>
              <a:gd name="connsiteY4" fmla="*/ 12700 h 38137"/>
              <a:gd name="connsiteX5" fmla="*/ 1981200 w 2514600"/>
              <a:gd name="connsiteY5" fmla="*/ 9525 h 38137"/>
              <a:gd name="connsiteX6" fmla="*/ 2514600 w 2514600"/>
              <a:gd name="connsiteY6" fmla="*/ 12700 h 38137"/>
              <a:gd name="connsiteX0" fmla="*/ 0 w 2476500"/>
              <a:gd name="connsiteY0" fmla="*/ 2540 h 40677"/>
              <a:gd name="connsiteX1" fmla="*/ 533400 w 2476500"/>
              <a:gd name="connsiteY1" fmla="*/ 2540 h 40677"/>
              <a:gd name="connsiteX2" fmla="*/ 962025 w 2476500"/>
              <a:gd name="connsiteY2" fmla="*/ 8890 h 40677"/>
              <a:gd name="connsiteX3" fmla="*/ 1260475 w 2476500"/>
              <a:gd name="connsiteY3" fmla="*/ 40640 h 40677"/>
              <a:gd name="connsiteX4" fmla="*/ 1565275 w 2476500"/>
              <a:gd name="connsiteY4" fmla="*/ 15240 h 40677"/>
              <a:gd name="connsiteX5" fmla="*/ 1981200 w 2476500"/>
              <a:gd name="connsiteY5" fmla="*/ 12065 h 40677"/>
              <a:gd name="connsiteX6" fmla="*/ 2476500 w 2476500"/>
              <a:gd name="connsiteY6" fmla="*/ 0 h 40677"/>
              <a:gd name="connsiteX0" fmla="*/ 0 w 2476500"/>
              <a:gd name="connsiteY0" fmla="*/ 13335 h 51479"/>
              <a:gd name="connsiteX1" fmla="*/ 533400 w 2476500"/>
              <a:gd name="connsiteY1" fmla="*/ 13335 h 51479"/>
              <a:gd name="connsiteX2" fmla="*/ 962025 w 2476500"/>
              <a:gd name="connsiteY2" fmla="*/ 19685 h 51479"/>
              <a:gd name="connsiteX3" fmla="*/ 1260475 w 2476500"/>
              <a:gd name="connsiteY3" fmla="*/ 51435 h 51479"/>
              <a:gd name="connsiteX4" fmla="*/ 1565275 w 2476500"/>
              <a:gd name="connsiteY4" fmla="*/ 26035 h 51479"/>
              <a:gd name="connsiteX5" fmla="*/ 1981200 w 2476500"/>
              <a:gd name="connsiteY5" fmla="*/ 0 h 51479"/>
              <a:gd name="connsiteX6" fmla="*/ 2476500 w 2476500"/>
              <a:gd name="connsiteY6" fmla="*/ 10795 h 51479"/>
              <a:gd name="connsiteX0" fmla="*/ 0 w 2476500"/>
              <a:gd name="connsiteY0" fmla="*/ 2540 h 40677"/>
              <a:gd name="connsiteX1" fmla="*/ 533400 w 2476500"/>
              <a:gd name="connsiteY1" fmla="*/ 2540 h 40677"/>
              <a:gd name="connsiteX2" fmla="*/ 962025 w 2476500"/>
              <a:gd name="connsiteY2" fmla="*/ 8890 h 40677"/>
              <a:gd name="connsiteX3" fmla="*/ 1260475 w 2476500"/>
              <a:gd name="connsiteY3" fmla="*/ 40640 h 40677"/>
              <a:gd name="connsiteX4" fmla="*/ 1565275 w 2476500"/>
              <a:gd name="connsiteY4" fmla="*/ 15240 h 40677"/>
              <a:gd name="connsiteX5" fmla="*/ 1958340 w 2476500"/>
              <a:gd name="connsiteY5" fmla="*/ 12065 h 40677"/>
              <a:gd name="connsiteX6" fmla="*/ 2476500 w 2476500"/>
              <a:gd name="connsiteY6" fmla="*/ 0 h 40677"/>
              <a:gd name="connsiteX0" fmla="*/ 0 w 2476500"/>
              <a:gd name="connsiteY0" fmla="*/ 2540 h 40679"/>
              <a:gd name="connsiteX1" fmla="*/ 533400 w 2476500"/>
              <a:gd name="connsiteY1" fmla="*/ 2540 h 40679"/>
              <a:gd name="connsiteX2" fmla="*/ 962025 w 2476500"/>
              <a:gd name="connsiteY2" fmla="*/ 8890 h 40679"/>
              <a:gd name="connsiteX3" fmla="*/ 1260475 w 2476500"/>
              <a:gd name="connsiteY3" fmla="*/ 40640 h 40679"/>
              <a:gd name="connsiteX4" fmla="*/ 1565275 w 2476500"/>
              <a:gd name="connsiteY4" fmla="*/ 15240 h 40679"/>
              <a:gd name="connsiteX5" fmla="*/ 2004060 w 2476500"/>
              <a:gd name="connsiteY5" fmla="*/ 4445 h 40679"/>
              <a:gd name="connsiteX6" fmla="*/ 2476500 w 2476500"/>
              <a:gd name="connsiteY6" fmla="*/ 0 h 4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76500" h="40679">
                <a:moveTo>
                  <a:pt x="0" y="2540"/>
                </a:moveTo>
                <a:lnTo>
                  <a:pt x="533400" y="2540"/>
                </a:lnTo>
                <a:cubicBezTo>
                  <a:pt x="693737" y="3598"/>
                  <a:pt x="840846" y="2540"/>
                  <a:pt x="962025" y="8890"/>
                </a:cubicBezTo>
                <a:cubicBezTo>
                  <a:pt x="1083204" y="15240"/>
                  <a:pt x="1159933" y="39582"/>
                  <a:pt x="1260475" y="40640"/>
                </a:cubicBezTo>
                <a:cubicBezTo>
                  <a:pt x="1361017" y="41698"/>
                  <a:pt x="1441344" y="21272"/>
                  <a:pt x="1565275" y="15240"/>
                </a:cubicBezTo>
                <a:cubicBezTo>
                  <a:pt x="1689206" y="9208"/>
                  <a:pt x="1852189" y="6985"/>
                  <a:pt x="2004060" y="4445"/>
                </a:cubicBezTo>
                <a:lnTo>
                  <a:pt x="2476500" y="0"/>
                </a:ln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392465" y="1959880"/>
            <a:ext cx="1851660" cy="170167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14747 h 90959"/>
              <a:gd name="connsiteX0" fmla="*/ 0 w 2514600"/>
              <a:gd name="connsiteY0" fmla="*/ 3527 h 93121"/>
              <a:gd name="connsiteX1" fmla="*/ 533400 w 2514600"/>
              <a:gd name="connsiteY1" fmla="*/ 3527 h 93121"/>
              <a:gd name="connsiteX2" fmla="*/ 962025 w 2514600"/>
              <a:gd name="connsiteY2" fmla="*/ 51152 h 93121"/>
              <a:gd name="connsiteX3" fmla="*/ 1257300 w 2514600"/>
              <a:gd name="connsiteY3" fmla="*/ 92427 h 93121"/>
              <a:gd name="connsiteX4" fmla="*/ 1565275 w 2514600"/>
              <a:gd name="connsiteY4" fmla="*/ 16227 h 93121"/>
              <a:gd name="connsiteX5" fmla="*/ 1978025 w 2514600"/>
              <a:gd name="connsiteY5" fmla="*/ 16227 h 93121"/>
              <a:gd name="connsiteX6" fmla="*/ 2514600 w 2514600"/>
              <a:gd name="connsiteY6" fmla="*/ 16227 h 93121"/>
              <a:gd name="connsiteX0" fmla="*/ 0 w 2514600"/>
              <a:gd name="connsiteY0" fmla="*/ 3527 h 137222"/>
              <a:gd name="connsiteX1" fmla="*/ 533400 w 2514600"/>
              <a:gd name="connsiteY1" fmla="*/ 3527 h 137222"/>
              <a:gd name="connsiteX2" fmla="*/ 962025 w 2514600"/>
              <a:gd name="connsiteY2" fmla="*/ 51152 h 137222"/>
              <a:gd name="connsiteX3" fmla="*/ 1254125 w 2514600"/>
              <a:gd name="connsiteY3" fmla="*/ 136877 h 137222"/>
              <a:gd name="connsiteX4" fmla="*/ 1565275 w 2514600"/>
              <a:gd name="connsiteY4" fmla="*/ 16227 h 137222"/>
              <a:gd name="connsiteX5" fmla="*/ 1978025 w 2514600"/>
              <a:gd name="connsiteY5" fmla="*/ 16227 h 137222"/>
              <a:gd name="connsiteX6" fmla="*/ 2514600 w 2514600"/>
              <a:gd name="connsiteY6" fmla="*/ 16227 h 137222"/>
              <a:gd name="connsiteX0" fmla="*/ 0 w 2514600"/>
              <a:gd name="connsiteY0" fmla="*/ 3527 h 136880"/>
              <a:gd name="connsiteX1" fmla="*/ 533400 w 2514600"/>
              <a:gd name="connsiteY1" fmla="*/ 3527 h 136880"/>
              <a:gd name="connsiteX2" fmla="*/ 962025 w 2514600"/>
              <a:gd name="connsiteY2" fmla="*/ 51152 h 136880"/>
              <a:gd name="connsiteX3" fmla="*/ 1254125 w 2514600"/>
              <a:gd name="connsiteY3" fmla="*/ 136877 h 136880"/>
              <a:gd name="connsiteX4" fmla="*/ 1571625 w 2514600"/>
              <a:gd name="connsiteY4" fmla="*/ 54327 h 136880"/>
              <a:gd name="connsiteX5" fmla="*/ 1978025 w 2514600"/>
              <a:gd name="connsiteY5" fmla="*/ 16227 h 136880"/>
              <a:gd name="connsiteX6" fmla="*/ 2514600 w 2514600"/>
              <a:gd name="connsiteY6" fmla="*/ 16227 h 136880"/>
              <a:gd name="connsiteX0" fmla="*/ 0 w 2514600"/>
              <a:gd name="connsiteY0" fmla="*/ 3527 h 168629"/>
              <a:gd name="connsiteX1" fmla="*/ 533400 w 2514600"/>
              <a:gd name="connsiteY1" fmla="*/ 3527 h 168629"/>
              <a:gd name="connsiteX2" fmla="*/ 962025 w 2514600"/>
              <a:gd name="connsiteY2" fmla="*/ 51152 h 168629"/>
              <a:gd name="connsiteX3" fmla="*/ 1257300 w 2514600"/>
              <a:gd name="connsiteY3" fmla="*/ 168627 h 168629"/>
              <a:gd name="connsiteX4" fmla="*/ 1571625 w 2514600"/>
              <a:gd name="connsiteY4" fmla="*/ 54327 h 168629"/>
              <a:gd name="connsiteX5" fmla="*/ 1978025 w 2514600"/>
              <a:gd name="connsiteY5" fmla="*/ 16227 h 168629"/>
              <a:gd name="connsiteX6" fmla="*/ 2514600 w 2514600"/>
              <a:gd name="connsiteY6" fmla="*/ 16227 h 168629"/>
              <a:gd name="connsiteX0" fmla="*/ 0 w 2514600"/>
              <a:gd name="connsiteY0" fmla="*/ 4939 h 170108"/>
              <a:gd name="connsiteX1" fmla="*/ 533400 w 2514600"/>
              <a:gd name="connsiteY1" fmla="*/ 4939 h 170108"/>
              <a:gd name="connsiteX2" fmla="*/ 958850 w 2514600"/>
              <a:gd name="connsiteY2" fmla="*/ 71614 h 170108"/>
              <a:gd name="connsiteX3" fmla="*/ 1257300 w 2514600"/>
              <a:gd name="connsiteY3" fmla="*/ 170039 h 170108"/>
              <a:gd name="connsiteX4" fmla="*/ 1571625 w 2514600"/>
              <a:gd name="connsiteY4" fmla="*/ 55739 h 170108"/>
              <a:gd name="connsiteX5" fmla="*/ 1978025 w 2514600"/>
              <a:gd name="connsiteY5" fmla="*/ 17639 h 170108"/>
              <a:gd name="connsiteX6" fmla="*/ 2514600 w 2514600"/>
              <a:gd name="connsiteY6" fmla="*/ 17639 h 170108"/>
              <a:gd name="connsiteX0" fmla="*/ 0 w 2514600"/>
              <a:gd name="connsiteY0" fmla="*/ 4939 h 170166"/>
              <a:gd name="connsiteX1" fmla="*/ 533400 w 2514600"/>
              <a:gd name="connsiteY1" fmla="*/ 4939 h 170166"/>
              <a:gd name="connsiteX2" fmla="*/ 958850 w 2514600"/>
              <a:gd name="connsiteY2" fmla="*/ 71614 h 170166"/>
              <a:gd name="connsiteX3" fmla="*/ 1257300 w 2514600"/>
              <a:gd name="connsiteY3" fmla="*/ 170039 h 170166"/>
              <a:gd name="connsiteX4" fmla="*/ 1577975 w 2514600"/>
              <a:gd name="connsiteY4" fmla="*/ 90664 h 170166"/>
              <a:gd name="connsiteX5" fmla="*/ 1978025 w 2514600"/>
              <a:gd name="connsiteY5" fmla="*/ 17639 h 170166"/>
              <a:gd name="connsiteX6" fmla="*/ 2514600 w 2514600"/>
              <a:gd name="connsiteY6" fmla="*/ 17639 h 170166"/>
              <a:gd name="connsiteX0" fmla="*/ 0 w 2468880"/>
              <a:gd name="connsiteY0" fmla="*/ 4939 h 170166"/>
              <a:gd name="connsiteX1" fmla="*/ 533400 w 2468880"/>
              <a:gd name="connsiteY1" fmla="*/ 4939 h 170166"/>
              <a:gd name="connsiteX2" fmla="*/ 958850 w 2468880"/>
              <a:gd name="connsiteY2" fmla="*/ 71614 h 170166"/>
              <a:gd name="connsiteX3" fmla="*/ 1257300 w 2468880"/>
              <a:gd name="connsiteY3" fmla="*/ 170039 h 170166"/>
              <a:gd name="connsiteX4" fmla="*/ 1577975 w 2468880"/>
              <a:gd name="connsiteY4" fmla="*/ 90664 h 170166"/>
              <a:gd name="connsiteX5" fmla="*/ 1978025 w 2468880"/>
              <a:gd name="connsiteY5" fmla="*/ 17639 h 170166"/>
              <a:gd name="connsiteX6" fmla="*/ 2468880 w 2468880"/>
              <a:gd name="connsiteY6" fmla="*/ 2399 h 170166"/>
              <a:gd name="connsiteX0" fmla="*/ 0 w 2468880"/>
              <a:gd name="connsiteY0" fmla="*/ 4939 h 170166"/>
              <a:gd name="connsiteX1" fmla="*/ 533400 w 2468880"/>
              <a:gd name="connsiteY1" fmla="*/ 4939 h 170166"/>
              <a:gd name="connsiteX2" fmla="*/ 958850 w 2468880"/>
              <a:gd name="connsiteY2" fmla="*/ 71614 h 170166"/>
              <a:gd name="connsiteX3" fmla="*/ 1257300 w 2468880"/>
              <a:gd name="connsiteY3" fmla="*/ 170039 h 170166"/>
              <a:gd name="connsiteX4" fmla="*/ 1577975 w 2468880"/>
              <a:gd name="connsiteY4" fmla="*/ 90664 h 170166"/>
              <a:gd name="connsiteX5" fmla="*/ 1894205 w 2468880"/>
              <a:gd name="connsiteY5" fmla="*/ 17639 h 170166"/>
              <a:gd name="connsiteX6" fmla="*/ 2468880 w 2468880"/>
              <a:gd name="connsiteY6" fmla="*/ 2399 h 170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8880" h="170166">
                <a:moveTo>
                  <a:pt x="0" y="4939"/>
                </a:moveTo>
                <a:cubicBezTo>
                  <a:pt x="177800" y="4939"/>
                  <a:pt x="373592" y="-6174"/>
                  <a:pt x="533400" y="4939"/>
                </a:cubicBezTo>
                <a:cubicBezTo>
                  <a:pt x="693208" y="16052"/>
                  <a:pt x="838200" y="44097"/>
                  <a:pt x="958850" y="71614"/>
                </a:cubicBezTo>
                <a:cubicBezTo>
                  <a:pt x="1079500" y="99131"/>
                  <a:pt x="1154113" y="166864"/>
                  <a:pt x="1257300" y="170039"/>
                </a:cubicBezTo>
                <a:cubicBezTo>
                  <a:pt x="1360487" y="173214"/>
                  <a:pt x="1471824" y="116064"/>
                  <a:pt x="1577975" y="90664"/>
                </a:cubicBezTo>
                <a:cubicBezTo>
                  <a:pt x="1684126" y="65264"/>
                  <a:pt x="1745721" y="32350"/>
                  <a:pt x="1894205" y="17639"/>
                </a:cubicBezTo>
                <a:cubicBezTo>
                  <a:pt x="2042689" y="2928"/>
                  <a:pt x="2290022" y="2399"/>
                  <a:pt x="2468880" y="2399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375320" y="2309019"/>
            <a:ext cx="1885950" cy="170168"/>
          </a:xfrm>
          <a:custGeom>
            <a:avLst/>
            <a:gdLst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21097 h 90959"/>
              <a:gd name="connsiteX6" fmla="*/ 2514600 w 2514600"/>
              <a:gd name="connsiteY6" fmla="*/ 14747 h 90959"/>
              <a:gd name="connsiteX0" fmla="*/ 0 w 2514600"/>
              <a:gd name="connsiteY0" fmla="*/ 2047 h 90959"/>
              <a:gd name="connsiteX1" fmla="*/ 533400 w 2514600"/>
              <a:gd name="connsiteY1" fmla="*/ 2047 h 90959"/>
              <a:gd name="connsiteX2" fmla="*/ 962025 w 2514600"/>
              <a:gd name="connsiteY2" fmla="*/ 8397 h 90959"/>
              <a:gd name="connsiteX3" fmla="*/ 1257300 w 2514600"/>
              <a:gd name="connsiteY3" fmla="*/ 90947 h 90959"/>
              <a:gd name="connsiteX4" fmla="*/ 1565275 w 2514600"/>
              <a:gd name="connsiteY4" fmla="*/ 14747 h 90959"/>
              <a:gd name="connsiteX5" fmla="*/ 1978025 w 2514600"/>
              <a:gd name="connsiteY5" fmla="*/ 14747 h 90959"/>
              <a:gd name="connsiteX6" fmla="*/ 2514600 w 2514600"/>
              <a:gd name="connsiteY6" fmla="*/ 14747 h 90959"/>
              <a:gd name="connsiteX0" fmla="*/ 0 w 2514600"/>
              <a:gd name="connsiteY0" fmla="*/ 3527 h 93121"/>
              <a:gd name="connsiteX1" fmla="*/ 533400 w 2514600"/>
              <a:gd name="connsiteY1" fmla="*/ 3527 h 93121"/>
              <a:gd name="connsiteX2" fmla="*/ 962025 w 2514600"/>
              <a:gd name="connsiteY2" fmla="*/ 51152 h 93121"/>
              <a:gd name="connsiteX3" fmla="*/ 1257300 w 2514600"/>
              <a:gd name="connsiteY3" fmla="*/ 92427 h 93121"/>
              <a:gd name="connsiteX4" fmla="*/ 1565275 w 2514600"/>
              <a:gd name="connsiteY4" fmla="*/ 16227 h 93121"/>
              <a:gd name="connsiteX5" fmla="*/ 1978025 w 2514600"/>
              <a:gd name="connsiteY5" fmla="*/ 16227 h 93121"/>
              <a:gd name="connsiteX6" fmla="*/ 2514600 w 2514600"/>
              <a:gd name="connsiteY6" fmla="*/ 16227 h 93121"/>
              <a:gd name="connsiteX0" fmla="*/ 0 w 2514600"/>
              <a:gd name="connsiteY0" fmla="*/ 3527 h 137222"/>
              <a:gd name="connsiteX1" fmla="*/ 533400 w 2514600"/>
              <a:gd name="connsiteY1" fmla="*/ 3527 h 137222"/>
              <a:gd name="connsiteX2" fmla="*/ 962025 w 2514600"/>
              <a:gd name="connsiteY2" fmla="*/ 51152 h 137222"/>
              <a:gd name="connsiteX3" fmla="*/ 1254125 w 2514600"/>
              <a:gd name="connsiteY3" fmla="*/ 136877 h 137222"/>
              <a:gd name="connsiteX4" fmla="*/ 1565275 w 2514600"/>
              <a:gd name="connsiteY4" fmla="*/ 16227 h 137222"/>
              <a:gd name="connsiteX5" fmla="*/ 1978025 w 2514600"/>
              <a:gd name="connsiteY5" fmla="*/ 16227 h 137222"/>
              <a:gd name="connsiteX6" fmla="*/ 2514600 w 2514600"/>
              <a:gd name="connsiteY6" fmla="*/ 16227 h 137222"/>
              <a:gd name="connsiteX0" fmla="*/ 0 w 2514600"/>
              <a:gd name="connsiteY0" fmla="*/ 3527 h 136880"/>
              <a:gd name="connsiteX1" fmla="*/ 533400 w 2514600"/>
              <a:gd name="connsiteY1" fmla="*/ 3527 h 136880"/>
              <a:gd name="connsiteX2" fmla="*/ 962025 w 2514600"/>
              <a:gd name="connsiteY2" fmla="*/ 51152 h 136880"/>
              <a:gd name="connsiteX3" fmla="*/ 1254125 w 2514600"/>
              <a:gd name="connsiteY3" fmla="*/ 136877 h 136880"/>
              <a:gd name="connsiteX4" fmla="*/ 1571625 w 2514600"/>
              <a:gd name="connsiteY4" fmla="*/ 54327 h 136880"/>
              <a:gd name="connsiteX5" fmla="*/ 1978025 w 2514600"/>
              <a:gd name="connsiteY5" fmla="*/ 16227 h 136880"/>
              <a:gd name="connsiteX6" fmla="*/ 2514600 w 2514600"/>
              <a:gd name="connsiteY6" fmla="*/ 16227 h 136880"/>
              <a:gd name="connsiteX0" fmla="*/ 0 w 2514600"/>
              <a:gd name="connsiteY0" fmla="*/ 3527 h 168629"/>
              <a:gd name="connsiteX1" fmla="*/ 533400 w 2514600"/>
              <a:gd name="connsiteY1" fmla="*/ 3527 h 168629"/>
              <a:gd name="connsiteX2" fmla="*/ 962025 w 2514600"/>
              <a:gd name="connsiteY2" fmla="*/ 51152 h 168629"/>
              <a:gd name="connsiteX3" fmla="*/ 1257300 w 2514600"/>
              <a:gd name="connsiteY3" fmla="*/ 168627 h 168629"/>
              <a:gd name="connsiteX4" fmla="*/ 1571625 w 2514600"/>
              <a:gd name="connsiteY4" fmla="*/ 54327 h 168629"/>
              <a:gd name="connsiteX5" fmla="*/ 1978025 w 2514600"/>
              <a:gd name="connsiteY5" fmla="*/ 16227 h 168629"/>
              <a:gd name="connsiteX6" fmla="*/ 2514600 w 2514600"/>
              <a:gd name="connsiteY6" fmla="*/ 16227 h 168629"/>
              <a:gd name="connsiteX0" fmla="*/ 0 w 2514600"/>
              <a:gd name="connsiteY0" fmla="*/ 4939 h 170108"/>
              <a:gd name="connsiteX1" fmla="*/ 533400 w 2514600"/>
              <a:gd name="connsiteY1" fmla="*/ 4939 h 170108"/>
              <a:gd name="connsiteX2" fmla="*/ 958850 w 2514600"/>
              <a:gd name="connsiteY2" fmla="*/ 71614 h 170108"/>
              <a:gd name="connsiteX3" fmla="*/ 1257300 w 2514600"/>
              <a:gd name="connsiteY3" fmla="*/ 170039 h 170108"/>
              <a:gd name="connsiteX4" fmla="*/ 1571625 w 2514600"/>
              <a:gd name="connsiteY4" fmla="*/ 55739 h 170108"/>
              <a:gd name="connsiteX5" fmla="*/ 1978025 w 2514600"/>
              <a:gd name="connsiteY5" fmla="*/ 17639 h 170108"/>
              <a:gd name="connsiteX6" fmla="*/ 2514600 w 2514600"/>
              <a:gd name="connsiteY6" fmla="*/ 17639 h 170108"/>
              <a:gd name="connsiteX0" fmla="*/ 0 w 2514600"/>
              <a:gd name="connsiteY0" fmla="*/ 4939 h 170166"/>
              <a:gd name="connsiteX1" fmla="*/ 533400 w 2514600"/>
              <a:gd name="connsiteY1" fmla="*/ 4939 h 170166"/>
              <a:gd name="connsiteX2" fmla="*/ 958850 w 2514600"/>
              <a:gd name="connsiteY2" fmla="*/ 71614 h 170166"/>
              <a:gd name="connsiteX3" fmla="*/ 1257300 w 2514600"/>
              <a:gd name="connsiteY3" fmla="*/ 170039 h 170166"/>
              <a:gd name="connsiteX4" fmla="*/ 1577975 w 2514600"/>
              <a:gd name="connsiteY4" fmla="*/ 90664 h 170166"/>
              <a:gd name="connsiteX5" fmla="*/ 1978025 w 2514600"/>
              <a:gd name="connsiteY5" fmla="*/ 17639 h 170166"/>
              <a:gd name="connsiteX6" fmla="*/ 2514600 w 2514600"/>
              <a:gd name="connsiteY6" fmla="*/ 17639 h 170166"/>
              <a:gd name="connsiteX0" fmla="*/ 0 w 2514600"/>
              <a:gd name="connsiteY0" fmla="*/ 4939 h 170166"/>
              <a:gd name="connsiteX1" fmla="*/ 533400 w 2514600"/>
              <a:gd name="connsiteY1" fmla="*/ 4939 h 170166"/>
              <a:gd name="connsiteX2" fmla="*/ 958850 w 2514600"/>
              <a:gd name="connsiteY2" fmla="*/ 71614 h 170166"/>
              <a:gd name="connsiteX3" fmla="*/ 1257300 w 2514600"/>
              <a:gd name="connsiteY3" fmla="*/ 170039 h 170166"/>
              <a:gd name="connsiteX4" fmla="*/ 1577975 w 2514600"/>
              <a:gd name="connsiteY4" fmla="*/ 90664 h 170166"/>
              <a:gd name="connsiteX5" fmla="*/ 1978025 w 2514600"/>
              <a:gd name="connsiteY5" fmla="*/ 17639 h 170166"/>
              <a:gd name="connsiteX6" fmla="*/ 2514600 w 2514600"/>
              <a:gd name="connsiteY6" fmla="*/ 2399 h 170166"/>
              <a:gd name="connsiteX0" fmla="*/ 0 w 2514600"/>
              <a:gd name="connsiteY0" fmla="*/ 4939 h 170168"/>
              <a:gd name="connsiteX1" fmla="*/ 533400 w 2514600"/>
              <a:gd name="connsiteY1" fmla="*/ 4939 h 170168"/>
              <a:gd name="connsiteX2" fmla="*/ 958850 w 2514600"/>
              <a:gd name="connsiteY2" fmla="*/ 71614 h 170168"/>
              <a:gd name="connsiteX3" fmla="*/ 1257300 w 2514600"/>
              <a:gd name="connsiteY3" fmla="*/ 170039 h 170168"/>
              <a:gd name="connsiteX4" fmla="*/ 1577975 w 2514600"/>
              <a:gd name="connsiteY4" fmla="*/ 90664 h 170168"/>
              <a:gd name="connsiteX5" fmla="*/ 1939925 w 2514600"/>
              <a:gd name="connsiteY5" fmla="*/ 10019 h 170168"/>
              <a:gd name="connsiteX6" fmla="*/ 2514600 w 2514600"/>
              <a:gd name="connsiteY6" fmla="*/ 2399 h 17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4600" h="170168">
                <a:moveTo>
                  <a:pt x="0" y="4939"/>
                </a:moveTo>
                <a:cubicBezTo>
                  <a:pt x="177800" y="4939"/>
                  <a:pt x="373592" y="-6174"/>
                  <a:pt x="533400" y="4939"/>
                </a:cubicBezTo>
                <a:cubicBezTo>
                  <a:pt x="693208" y="16052"/>
                  <a:pt x="838200" y="44097"/>
                  <a:pt x="958850" y="71614"/>
                </a:cubicBezTo>
                <a:cubicBezTo>
                  <a:pt x="1079500" y="99131"/>
                  <a:pt x="1154113" y="166864"/>
                  <a:pt x="1257300" y="170039"/>
                </a:cubicBezTo>
                <a:cubicBezTo>
                  <a:pt x="1360487" y="173214"/>
                  <a:pt x="1464204" y="117334"/>
                  <a:pt x="1577975" y="90664"/>
                </a:cubicBezTo>
                <a:cubicBezTo>
                  <a:pt x="1691746" y="63994"/>
                  <a:pt x="1783821" y="24730"/>
                  <a:pt x="1939925" y="10019"/>
                </a:cubicBezTo>
                <a:cubicBezTo>
                  <a:pt x="2096029" y="-4692"/>
                  <a:pt x="2335742" y="2399"/>
                  <a:pt x="2514600" y="2399"/>
                </a:cubicBezTo>
              </a:path>
            </a:pathLst>
          </a:cu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2908949" y="1951773"/>
            <a:ext cx="600075" cy="35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5671677" y="1927913"/>
            <a:ext cx="600075" cy="357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595517" y="1711494"/>
            <a:ext cx="1445556" cy="936249"/>
            <a:chOff x="8760137" y="3009148"/>
            <a:chExt cx="1927408" cy="936249"/>
          </a:xfrm>
        </p:grpSpPr>
        <p:grpSp>
          <p:nvGrpSpPr>
            <p:cNvPr id="49" name="Group 48"/>
            <p:cNvGrpSpPr/>
            <p:nvPr/>
          </p:nvGrpSpPr>
          <p:grpSpPr>
            <a:xfrm>
              <a:off x="8760137" y="3037652"/>
              <a:ext cx="739122" cy="907745"/>
              <a:chOff x="8683937" y="3037652"/>
              <a:chExt cx="739122" cy="907745"/>
            </a:xfrm>
          </p:grpSpPr>
          <p:sp>
            <p:nvSpPr>
              <p:cNvPr id="46" name="Arc 45"/>
              <p:cNvSpPr/>
              <p:nvPr/>
            </p:nvSpPr>
            <p:spPr>
              <a:xfrm rot="2423648">
                <a:off x="8888112" y="31901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3810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 rot="20417938">
                <a:off x="8857463" y="30376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3810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rc 47"/>
              <p:cNvSpPr/>
              <p:nvPr/>
            </p:nvSpPr>
            <p:spPr>
              <a:xfrm rot="5400000">
                <a:off x="8751039" y="3343348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3810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 flipH="1">
              <a:off x="9948423" y="3009148"/>
              <a:ext cx="739122" cy="907745"/>
              <a:chOff x="8683937" y="3037652"/>
              <a:chExt cx="739122" cy="907745"/>
            </a:xfrm>
          </p:grpSpPr>
          <p:sp>
            <p:nvSpPr>
              <p:cNvPr id="51" name="Arc 50"/>
              <p:cNvSpPr/>
              <p:nvPr/>
            </p:nvSpPr>
            <p:spPr>
              <a:xfrm rot="2423648">
                <a:off x="8888112" y="31901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3810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Arc 51"/>
              <p:cNvSpPr/>
              <p:nvPr/>
            </p:nvSpPr>
            <p:spPr>
              <a:xfrm rot="20417938">
                <a:off x="8857463" y="30376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3810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Arc 52"/>
              <p:cNvSpPr/>
              <p:nvPr/>
            </p:nvSpPr>
            <p:spPr>
              <a:xfrm rot="5400000">
                <a:off x="8751039" y="3343348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3810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6634015" y="1959882"/>
            <a:ext cx="1368605" cy="386383"/>
            <a:chOff x="8795917" y="3257550"/>
            <a:chExt cx="1824807" cy="386382"/>
          </a:xfrm>
        </p:grpSpPr>
        <p:grpSp>
          <p:nvGrpSpPr>
            <p:cNvPr id="54" name="Group 53"/>
            <p:cNvGrpSpPr/>
            <p:nvPr/>
          </p:nvGrpSpPr>
          <p:grpSpPr>
            <a:xfrm>
              <a:off x="8795917" y="3257550"/>
              <a:ext cx="436868" cy="379237"/>
              <a:chOff x="8683937" y="3037652"/>
              <a:chExt cx="739122" cy="907745"/>
            </a:xfrm>
          </p:grpSpPr>
          <p:sp>
            <p:nvSpPr>
              <p:cNvPr id="55" name="Arc 54"/>
              <p:cNvSpPr/>
              <p:nvPr/>
            </p:nvSpPr>
            <p:spPr>
              <a:xfrm rot="2423648">
                <a:off x="8888112" y="31901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1905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Arc 55"/>
              <p:cNvSpPr/>
              <p:nvPr/>
            </p:nvSpPr>
            <p:spPr>
              <a:xfrm rot="20417938">
                <a:off x="8857463" y="30376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1905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rc 56"/>
              <p:cNvSpPr/>
              <p:nvPr/>
            </p:nvSpPr>
            <p:spPr>
              <a:xfrm rot="5400000">
                <a:off x="8751039" y="3343348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1905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 flipH="1">
              <a:off x="10183856" y="3264695"/>
              <a:ext cx="436868" cy="379237"/>
              <a:chOff x="8683937" y="3037652"/>
              <a:chExt cx="739122" cy="907745"/>
            </a:xfrm>
          </p:grpSpPr>
          <p:sp>
            <p:nvSpPr>
              <p:cNvPr id="59" name="Arc 58"/>
              <p:cNvSpPr/>
              <p:nvPr/>
            </p:nvSpPr>
            <p:spPr>
              <a:xfrm rot="2423648">
                <a:off x="8888112" y="31901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1905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rc 59"/>
              <p:cNvSpPr/>
              <p:nvPr/>
            </p:nvSpPr>
            <p:spPr>
              <a:xfrm rot="20417938">
                <a:off x="8857463" y="3037652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1905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rc 60"/>
              <p:cNvSpPr/>
              <p:nvPr/>
            </p:nvSpPr>
            <p:spPr>
              <a:xfrm rot="5400000">
                <a:off x="8751039" y="3343348"/>
                <a:ext cx="534947" cy="669151"/>
              </a:xfrm>
              <a:prstGeom prst="arc">
                <a:avLst>
                  <a:gd name="adj1" fmla="val 16121111"/>
                  <a:gd name="adj2" fmla="val 21005555"/>
                </a:avLst>
              </a:prstGeom>
              <a:ln w="19050">
                <a:solidFill>
                  <a:schemeClr val="tx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black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2101218" y="693047"/>
                <a:ext cx="685800" cy="914400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91440" tIns="45720" rIns="91440" bIns="45720" rtlCol="0" anchor="ctr">
                <a:normAutofit fontScale="62500" lnSpcReduction="20000"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sz="1800" dirty="0" smtClean="0">
                    <a:solidFill>
                      <a:prstClr val="black"/>
                    </a:solidFill>
                  </a:rPr>
                  <a:t>=constant</a:t>
                </a: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624" y="693047"/>
                <a:ext cx="914400" cy="914400"/>
              </a:xfrm>
              <a:prstGeom prst="rect">
                <a:avLst/>
              </a:prstGeom>
              <a:blipFill rotWithShape="0">
                <a:blip r:embed="rId2"/>
                <a:stretch>
                  <a:fillRect l="-1333" r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221890" y="1903695"/>
            <a:ext cx="822621" cy="492471"/>
            <a:chOff x="5569446" y="3201364"/>
            <a:chExt cx="1096828" cy="492470"/>
          </a:xfrm>
        </p:grpSpPr>
        <p:sp>
          <p:nvSpPr>
            <p:cNvPr id="3" name="Can 2"/>
            <p:cNvSpPr/>
            <p:nvPr/>
          </p:nvSpPr>
          <p:spPr>
            <a:xfrm rot="19699237">
              <a:off x="5569446" y="3208059"/>
              <a:ext cx="352425" cy="48577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67" name="Can 66"/>
            <p:cNvSpPr/>
            <p:nvPr/>
          </p:nvSpPr>
          <p:spPr>
            <a:xfrm rot="19699237">
              <a:off x="6313849" y="3201364"/>
              <a:ext cx="352425" cy="48577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82004" y="1903783"/>
            <a:ext cx="872627" cy="485775"/>
            <a:chOff x="9075311" y="3201437"/>
            <a:chExt cx="1163503" cy="485775"/>
          </a:xfrm>
        </p:grpSpPr>
        <p:sp>
          <p:nvSpPr>
            <p:cNvPr id="68" name="Can 67"/>
            <p:cNvSpPr/>
            <p:nvPr/>
          </p:nvSpPr>
          <p:spPr>
            <a:xfrm rot="18202338">
              <a:off x="9141986" y="3208132"/>
              <a:ext cx="352425" cy="48577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69" name="Can 68"/>
            <p:cNvSpPr/>
            <p:nvPr/>
          </p:nvSpPr>
          <p:spPr>
            <a:xfrm rot="20767950">
              <a:off x="9886389" y="3201437"/>
              <a:ext cx="352425" cy="48577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37517" y="1548487"/>
            <a:ext cx="961556" cy="1125172"/>
            <a:chOff x="9068781" y="2846165"/>
            <a:chExt cx="1282074" cy="1125172"/>
          </a:xfrm>
        </p:grpSpPr>
        <p:sp>
          <p:nvSpPr>
            <p:cNvPr id="66" name="Oval 65"/>
            <p:cNvSpPr/>
            <p:nvPr/>
          </p:nvSpPr>
          <p:spPr>
            <a:xfrm>
              <a:off x="9068781" y="2855256"/>
              <a:ext cx="502504" cy="1116081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9848351" y="2846165"/>
              <a:ext cx="502504" cy="1116081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414399" y="1867055"/>
            <a:ext cx="822621" cy="492471"/>
            <a:chOff x="5569446" y="3201364"/>
            <a:chExt cx="1096828" cy="492470"/>
          </a:xfrm>
        </p:grpSpPr>
        <p:sp>
          <p:nvSpPr>
            <p:cNvPr id="72" name="Can 71"/>
            <p:cNvSpPr/>
            <p:nvPr/>
          </p:nvSpPr>
          <p:spPr>
            <a:xfrm rot="19699237">
              <a:off x="5569446" y="3208059"/>
              <a:ext cx="352425" cy="48577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73" name="Can 72"/>
            <p:cNvSpPr/>
            <p:nvPr/>
          </p:nvSpPr>
          <p:spPr>
            <a:xfrm rot="19699237">
              <a:off x="6313849" y="3201364"/>
              <a:ext cx="352425" cy="485775"/>
            </a:xfrm>
            <a:prstGeom prst="ca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2878340" y="1208364"/>
            <a:ext cx="685800" cy="9144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</a:rPr>
              <a:t>Heating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</a:rPr>
              <a:t>(no motion)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657606" y="1208364"/>
            <a:ext cx="685800" cy="91440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</a:rPr>
              <a:t>Motion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</a:rPr>
              <a:t>(no heating)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79060" y="2057401"/>
            <a:ext cx="900710" cy="1409699"/>
            <a:chOff x="105412" y="2057402"/>
            <a:chExt cx="1200947" cy="1409698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438150" y="2481464"/>
              <a:ext cx="0" cy="68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438150" y="3162300"/>
              <a:ext cx="47212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05412" y="2057402"/>
              <a:ext cx="914400" cy="914400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 smtClean="0">
                  <a:solidFill>
                    <a:prstClr val="black"/>
                  </a:solidFill>
                </a:rPr>
                <a:t>z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91959" y="2552700"/>
              <a:ext cx="914400" cy="914400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 anchor="ctr">
              <a:norm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</a:rPr>
                <a:t>x</a:t>
              </a:r>
              <a:r>
                <a:rPr lang="en-GB" sz="1800" dirty="0" smtClean="0">
                  <a:solidFill>
                    <a:prstClr val="black"/>
                  </a:solidFill>
                </a:rPr>
                <a:t>, y</a:t>
              </a:r>
            </a:p>
          </p:txBody>
        </p:sp>
      </p:grpSp>
      <p:sp>
        <p:nvSpPr>
          <p:cNvPr id="79" name="Content Placeholder 19"/>
          <p:cNvSpPr>
            <a:spLocks noGrp="1"/>
          </p:cNvSpPr>
          <p:nvPr>
            <p:ph idx="1"/>
          </p:nvPr>
        </p:nvSpPr>
        <p:spPr>
          <a:xfrm>
            <a:off x="250033" y="4717004"/>
            <a:ext cx="8643938" cy="1828813"/>
          </a:xfrm>
        </p:spPr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Vortex tilting </a:t>
            </a:r>
            <a:r>
              <a:rPr lang="en-GB" dirty="0" smtClean="0">
                <a:sym typeface="Wingdings" panose="05000000000000000000" pitchFamily="2" charset="2"/>
              </a:rPr>
              <a:t>induced by response to heating                                       </a:t>
            </a:r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horizontal PV dipole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Requires a horizontal component of absolute vorticity (= </a:t>
            </a:r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vertical wind shear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No constraint on sign of PV values (</a:t>
            </a:r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negative PV can be produced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  <a:endParaRPr lang="en-GB" dirty="0"/>
          </a:p>
        </p:txBody>
      </p:sp>
      <p:sp>
        <p:nvSpPr>
          <p:cNvPr id="80" name="Content Placeholder 3"/>
          <p:cNvSpPr txBox="1">
            <a:spLocks/>
          </p:cNvSpPr>
          <p:nvPr/>
        </p:nvSpPr>
        <p:spPr>
          <a:xfrm>
            <a:off x="250033" y="3643761"/>
            <a:ext cx="8643938" cy="2966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dirty="0" smtClean="0">
                <a:solidFill>
                  <a:prstClr val="black"/>
                </a:solidFill>
              </a:rPr>
              <a:t>Now include some horizontal vorticity</a:t>
            </a:r>
            <a:endParaRPr lang="en-GB" dirty="0">
              <a:solidFill>
                <a:prstClr val="black"/>
              </a:solidFill>
            </a:endParaRPr>
          </a:p>
          <a:p>
            <a:pPr fontAlgn="auto">
              <a:spcAft>
                <a:spcPts val="0"/>
              </a:spcAft>
            </a:pP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b="12364"/>
          <a:stretch/>
        </p:blipFill>
        <p:spPr>
          <a:xfrm>
            <a:off x="578284" y="2564904"/>
            <a:ext cx="2198140" cy="29445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b="12635"/>
          <a:stretch/>
        </p:blipFill>
        <p:spPr>
          <a:xfrm>
            <a:off x="2740753" y="2564905"/>
            <a:ext cx="2231007" cy="29354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2110653" y="410978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Latitude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021394" y="4407866"/>
            <a:ext cx="104400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41840" y="4327832"/>
                <a:ext cx="4810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Δ</m:t>
                      </m:r>
                      <m:r>
                        <a:rPr lang="en-GB" sz="16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𝑞</m:t>
                      </m:r>
                    </m:oMath>
                  </m:oMathPara>
                </a14:m>
                <a:endParaRPr lang="en-GB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840" y="4327832"/>
                <a:ext cx="481029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2152179" y="3709280"/>
            <a:ext cx="0" cy="5332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065397" y="3781288"/>
                <a:ext cx="3446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𝑟</m:t>
                      </m:r>
                    </m:oMath>
                  </m:oMathPara>
                </a14:m>
                <a:endParaRPr lang="en-GB" sz="16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397" y="3781288"/>
                <a:ext cx="344645" cy="33855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 rot="16200000">
            <a:off x="-66515" y="409663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Latitude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0CA6EF4-FA17-46F5-9288-EE3EAA8ACA56}"/>
              </a:ext>
            </a:extLst>
          </p:cNvPr>
          <p:cNvSpPr txBox="1"/>
          <p:nvPr/>
        </p:nvSpPr>
        <p:spPr>
          <a:xfrm>
            <a:off x="765286" y="3238347"/>
            <a:ext cx="77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4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PV</a:t>
            </a:r>
            <a:endParaRPr lang="en-GB" sz="2400" b="1" kern="0" baseline="-25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28B6FA9-D1A9-48B9-8FF0-ECD5832E6EF2}"/>
              </a:ext>
            </a:extLst>
          </p:cNvPr>
          <p:cNvSpPr txBox="1"/>
          <p:nvPr/>
        </p:nvSpPr>
        <p:spPr>
          <a:xfrm>
            <a:off x="2942887" y="321297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</a:t>
            </a:r>
            <a:endParaRPr lang="en-GB" sz="2400" b="1" kern="0" baseline="-250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332" r="33439"/>
          <a:stretch/>
        </p:blipFill>
        <p:spPr>
          <a:xfrm>
            <a:off x="5004048" y="2090981"/>
            <a:ext cx="7999020" cy="38582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C663951-F48E-4D26-A288-F96E1D1B2382}"/>
                  </a:ext>
                </a:extLst>
              </p:cNvPr>
              <p:cNvSpPr txBox="1"/>
              <p:nvPr/>
            </p:nvSpPr>
            <p:spPr>
              <a:xfrm>
                <a:off x="5790415" y="1305122"/>
                <a:ext cx="31020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/>
                  <a:t>Contours: </a:t>
                </a:r>
                <a:r>
                  <a:rPr lang="en-GB" b="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𝑠𝑡𝑎𝑡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𝑐𝑦</m:t>
                    </m:r>
                  </m:oMath>
                </a14:m>
                <a:endParaRPr lang="en-GB" b="0" dirty="0"/>
              </a:p>
              <a:p>
                <a:r>
                  <a:rPr lang="en-GB" b="0" dirty="0"/>
                  <a:t>Shading</a:t>
                </a:r>
                <a:r>
                  <a:rPr lang="en-GB" b="0" dirty="0" smtClean="0"/>
                  <a:t>:      PV</a:t>
                </a:r>
                <a:endParaRPr lang="en-GB" b="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C663951-F48E-4D26-A288-F96E1D1B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415" y="1305122"/>
                <a:ext cx="3102065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2161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itle 1"/>
          <p:cNvSpPr txBox="1">
            <a:spLocks/>
          </p:cNvSpPr>
          <p:nvPr/>
        </p:nvSpPr>
        <p:spPr bwMode="auto">
          <a:xfrm>
            <a:off x="251520" y="80720"/>
            <a:ext cx="8251656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kern="0" cap="none" dirty="0" smtClean="0">
                <a:solidFill>
                  <a:srgbClr val="D2002E"/>
                </a:solidFill>
                <a:latin typeface="Effra Bold"/>
              </a:rPr>
              <a:t>Jet maximum on PV gradient</a:t>
            </a: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D2002E"/>
                </a:solidFill>
                <a:effectLst/>
                <a:uLnTx/>
                <a:uFillTx/>
                <a:latin typeface="Effra Bold"/>
              </a:rPr>
              <a:t> 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D2002E"/>
              </a:solidFill>
              <a:effectLst/>
              <a:uLnTx/>
              <a:uFillTx/>
              <a:latin typeface="Effr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8032" y="5505706"/>
                <a:ext cx="5076056" cy="10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Bef>
                    <a:spcPct val="20000"/>
                  </a:spcBef>
                  <a:buClr>
                    <a:srgbClr val="D2002E"/>
                  </a:buClr>
                </a:pPr>
                <a:r>
                  <a:rPr lang="en-GB" kern="0" dirty="0">
                    <a:solidFill>
                      <a:srgbClr val="000000"/>
                    </a:solidFill>
                    <a:latin typeface="Effra"/>
                  </a:rPr>
                  <a:t>Meridional  PV </a:t>
                </a:r>
                <a:r>
                  <a:rPr lang="en-GB" kern="0" dirty="0" smtClean="0">
                    <a:solidFill>
                      <a:srgbClr val="000000"/>
                    </a:solidFill>
                    <a:latin typeface="Effra"/>
                  </a:rPr>
                  <a:t>gradient (single layer QG)      </a:t>
                </a:r>
              </a:p>
              <a:p>
                <a:pPr lvl="0">
                  <a:spcBef>
                    <a:spcPct val="20000"/>
                  </a:spcBef>
                  <a:buClr>
                    <a:srgbClr val="D2002E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</m:t>
                          </m:r>
                          <m:acc>
                            <m:accPr>
                              <m:chr m:val="̅"/>
                              <m:ctrlPr>
                                <a:rPr lang="en-GB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GB" i="1" ker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</m:acc>
                        </m:num>
                        <m:den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  <m:r>
                        <a:rPr lang="en-GB" i="1" ker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GB" i="1" ker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GB" i="1" ker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GB" i="1" ker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GB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acc>
                                <m:accPr>
                                  <m:chr m:val="̅"/>
                                  <m:ctrlPr>
                                    <a:rPr lang="en-GB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GB" i="1" ker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  <m:r>
                                <a:rPr lang="en-GB" i="1" ker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kern="0" dirty="0" smtClean="0">
                  <a:solidFill>
                    <a:srgbClr val="000000"/>
                  </a:solidFill>
                  <a:latin typeface="Effra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32" y="5505706"/>
                <a:ext cx="5076056" cy="1091646"/>
              </a:xfrm>
              <a:prstGeom prst="rect">
                <a:avLst/>
              </a:prstGeom>
              <a:blipFill rotWithShape="1">
                <a:blip r:embed="rId8"/>
                <a:stretch>
                  <a:fillRect l="-1200" t="-2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H="1">
            <a:off x="6804248" y="4725144"/>
            <a:ext cx="39890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979288" y="3780656"/>
            <a:ext cx="38480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5868144" y="3140968"/>
            <a:ext cx="39890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804248" y="3780656"/>
            <a:ext cx="38480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5940152" y="4149080"/>
            <a:ext cx="38480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15392" y="3284984"/>
            <a:ext cx="74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+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15592" y="3284984"/>
            <a:ext cx="744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tx1"/>
                </a:solidFill>
              </a:rPr>
              <a:t>+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53907" y="4005064"/>
            <a:ext cx="74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51496" y="4005064"/>
            <a:ext cx="74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51696" y="4006805"/>
            <a:ext cx="744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8651696" y="3780656"/>
            <a:ext cx="38480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7668344" y="3140968"/>
            <a:ext cx="39890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7740352" y="4149080"/>
            <a:ext cx="384800" cy="838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64912" y="5949280"/>
            <a:ext cx="328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Effra" panose="020B0604020202020204" charset="0"/>
              </a:rPr>
              <a:t>m</a:t>
            </a:r>
            <a:r>
              <a:rPr lang="en-GB" sz="2400" dirty="0" smtClean="0">
                <a:solidFill>
                  <a:schemeClr val="tx1"/>
                </a:solidFill>
                <a:latin typeface="Effra" panose="020B0604020202020204" charset="0"/>
              </a:rPr>
              <a:t>eandering jet</a:t>
            </a:r>
            <a:endParaRPr lang="en-GB" sz="2400" dirty="0">
              <a:solidFill>
                <a:schemeClr val="tx1"/>
              </a:solidFill>
              <a:latin typeface="Effra" panose="020B06040202020202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04864" y="1036672"/>
                <a:ext cx="5440320" cy="1960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i="1" dirty="0" smtClean="0">
                    <a:solidFill>
                      <a:schemeClr val="tx1"/>
                    </a:solidFill>
                  </a:rPr>
                  <a:t>Simplest single layer model</a:t>
                </a:r>
              </a:p>
              <a:p>
                <a:pPr lvl="0"/>
                <a:r>
                  <a:rPr lang="en-GB" sz="2400" kern="0" dirty="0" smtClean="0">
                    <a:solidFill>
                      <a:schemeClr val="tx1"/>
                    </a:solidFill>
                  </a:rPr>
                  <a:t>PV </a:t>
                </a:r>
                <a:r>
                  <a:rPr lang="en-GB" sz="2400" kern="0" dirty="0" err="1" smtClean="0">
                    <a:solidFill>
                      <a:schemeClr val="tx1"/>
                    </a:solidFill>
                  </a:rPr>
                  <a:t>def</a:t>
                </a:r>
                <a:r>
                  <a:rPr lang="en-GB" sz="2400" kern="0" dirty="0" smtClean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400" b="0" i="0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𝑞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en-GB" sz="2400" i="1" ker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𝑓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sz="2400" i="1" ker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GB" sz="2400" ker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GB" sz="2400" i="1" ker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i="1" ker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400" i="1" ker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2400" i="1" ker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i="1" ker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num>
                      <m:den>
                        <m:sSubSup>
                          <m:sSubSupPr>
                            <m:ctrlPr>
                              <a:rPr lang="en-GB" sz="2400" i="1" ker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GB" sz="2400" i="1" ker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2400" i="1" ker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>
                            <m:r>
                              <a:rPr lang="en-GB" sz="2400" i="1" ker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m:rPr>
                        <m:nor/>
                      </m:rPr>
                      <a:rPr lang="en-GB" sz="2400" b="0" i="0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ℒ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GB" sz="2400" b="0" i="1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𝜓</m:t>
                    </m:r>
                    <m:r>
                      <m:rPr>
                        <m:nor/>
                      </m:rPr>
                      <a:rPr lang="en-GB" sz="2400" b="0" i="0" kern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m:rPr>
                        <m:nor/>
                      </m:rPr>
                      <a:rPr lang="en-GB" sz="2400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m:t>  </m:t>
                    </m:r>
                  </m:oMath>
                </a14:m>
                <a:endParaRPr lang="en-GB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r>
                  <a:rPr lang="en-GB" sz="2400" b="0" kern="0" dirty="0" smtClean="0">
                    <a:solidFill>
                      <a:srgbClr val="000000"/>
                    </a:solidFill>
                  </a:rPr>
                  <a:t>PV conservation:</a:t>
                </a:r>
                <a14:m>
                  <m:oMath xmlns:m="http://schemas.openxmlformats.org/officeDocument/2006/math">
                    <m:r>
                      <a:rPr lang="en-GB" sz="2400" b="0" i="0" kern="0" smtClean="0">
                        <a:solidFill>
                          <a:srgbClr val="000000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GB" sz="2400" i="1" kern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GB" sz="2400" b="0" i="1" kern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𝑞</m:t>
                        </m:r>
                      </m:num>
                      <m:den>
                        <m:r>
                          <a:rPr lang="en-GB" sz="24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GB" sz="24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kern="0" dirty="0" smtClean="0">
                    <a:solidFill>
                      <a:srgbClr val="C00000"/>
                    </a:solidFill>
                    <a:latin typeface="Arial"/>
                  </a:rPr>
                  <a:t> </a:t>
                </a:r>
                <a:endParaRPr lang="en-GB" sz="2400" kern="0" dirty="0">
                  <a:solidFill>
                    <a:srgbClr val="C00000"/>
                  </a:solidFill>
                  <a:latin typeface="Arial"/>
                </a:endParaRPr>
              </a:p>
              <a:p>
                <a:r>
                  <a:rPr lang="en-GB" sz="2400" dirty="0" smtClean="0">
                    <a:solidFill>
                      <a:schemeClr val="tx1"/>
                    </a:solidFill>
                  </a:rPr>
                  <a:t>PV inversion:  </a:t>
                </a: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𝜓</m:t>
                    </m:r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en-GB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ℒ</m:t>
                        </m:r>
                      </m:e>
                      <m:sup>
                        <m:r>
                          <a:rPr lang="en-GB" sz="2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𝑞</m:t>
                    </m:r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𝑓</m:t>
                    </m:r>
                    <m:r>
                      <a:rPr lang="en-GB" sz="2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GB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64" y="1036672"/>
                <a:ext cx="5440320" cy="1960280"/>
              </a:xfrm>
              <a:prstGeom prst="rect">
                <a:avLst/>
              </a:prstGeom>
              <a:blipFill rotWithShape="1">
                <a:blip r:embed="rId9"/>
                <a:stretch>
                  <a:fillRect l="-1794" t="-2484" b="-6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75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4" grpId="0"/>
      <p:bldP spid="45" grpId="0"/>
      <p:bldP spid="46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4"/>
          <a:stretch/>
        </p:blipFill>
        <p:spPr>
          <a:xfrm>
            <a:off x="107504" y="1549953"/>
            <a:ext cx="7126330" cy="331755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817510" y="695344"/>
            <a:ext cx="3997878" cy="5453857"/>
            <a:chOff x="5508897" y="303212"/>
            <a:chExt cx="6489525" cy="61071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92" b="11397"/>
            <a:stretch/>
          </p:blipFill>
          <p:spPr>
            <a:xfrm>
              <a:off x="5508897" y="3381376"/>
              <a:ext cx="6480000" cy="30289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4" b="11683"/>
            <a:stretch/>
          </p:blipFill>
          <p:spPr>
            <a:xfrm>
              <a:off x="5518422" y="303212"/>
              <a:ext cx="6480000" cy="30448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44874" y="457200"/>
              <a:ext cx="2644569" cy="792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smtClean="0"/>
                <a:t>12Z: wind at 300 </a:t>
              </a:r>
              <a:r>
                <a:rPr lang="en-GB" sz="2000" err="1" smtClean="0"/>
                <a:t>hPa</a:t>
              </a:r>
              <a:endParaRPr lang="en-GB" sz="20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35351" y="3547267"/>
              <a:ext cx="2162289" cy="7926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000" smtClean="0"/>
                <a:t>12Z: PV on 315 K</a:t>
              </a:r>
              <a:endParaRPr lang="en-GB" sz="20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36695" y="1678662"/>
            <a:ext cx="35719" cy="340649"/>
            <a:chOff x="8553450" y="1469118"/>
            <a:chExt cx="590550" cy="444046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553450" y="1469118"/>
              <a:ext cx="590550" cy="154078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8658225" y="3009900"/>
              <a:ext cx="485775" cy="28996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0033" y="12719"/>
            <a:ext cx="8643938" cy="66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NAWDEX jet streak case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7743038" y="4446550"/>
            <a:ext cx="35719" cy="340649"/>
            <a:chOff x="8553450" y="1469118"/>
            <a:chExt cx="590550" cy="4440469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8553450" y="1469118"/>
              <a:ext cx="590550" cy="154078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8658225" y="3009900"/>
              <a:ext cx="485775" cy="2899687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67544" y="5085184"/>
            <a:ext cx="4104456" cy="648072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n-GB" dirty="0" smtClean="0"/>
              <a:t>22 </a:t>
            </a:r>
            <a:r>
              <a:rPr lang="en-GB" dirty="0" err="1" smtClean="0"/>
              <a:t>dropsondes</a:t>
            </a:r>
            <a:r>
              <a:rPr lang="en-GB" dirty="0"/>
              <a:t> </a:t>
            </a:r>
            <a:r>
              <a:rPr lang="en-GB" dirty="0" smtClean="0"/>
              <a:t>on section crossing the jet stream</a:t>
            </a:r>
          </a:p>
        </p:txBody>
      </p:sp>
    </p:spTree>
    <p:extLst>
      <p:ext uri="{BB962C8B-B14F-4D97-AF65-F5344CB8AC3E}">
        <p14:creationId xmlns:p14="http://schemas.microsoft.com/office/powerpoint/2010/main" val="20990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311514"/>
            <a:ext cx="8640000" cy="4234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7207" y="5751900"/>
                <a:ext cx="7669215" cy="684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𝜻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800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𝜻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GB" sz="2800" b="1" i="1" smtClean="0">
                            <a:solidFill>
                              <a:srgbClr val="5B9BD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00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GB" sz="2800" dirty="0" smtClean="0">
                    <a:solidFill>
                      <a:srgbClr val="5B9BD5"/>
                    </a:solidFill>
                  </a:rPr>
                  <a:t>	where 	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sz="2800" i="1" smtClean="0">
                        <a:solidFill>
                          <a:srgbClr val="5B9BD5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num>
                      <m:den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00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GB" sz="2800" i="1" smtClean="0">
                            <a:solidFill>
                              <a:srgbClr val="5B9BD5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GB" sz="2800" dirty="0">
                  <a:solidFill>
                    <a:srgbClr val="5B9BD5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05" y="5751900"/>
                <a:ext cx="7669215" cy="684546"/>
              </a:xfrm>
              <a:prstGeom prst="rect">
                <a:avLst/>
              </a:prstGeom>
              <a:blipFill rotWithShape="1"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551" y="317162"/>
            <a:ext cx="8643938" cy="66357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Negative PV observed with </a:t>
            </a:r>
            <a:r>
              <a:rPr lang="en-GB" dirty="0" err="1" smtClean="0"/>
              <a:t>dropsondes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Signature of </a:t>
            </a:r>
            <a:r>
              <a:rPr lang="en-GB" sz="31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diabatic</a:t>
            </a:r>
            <a:r>
              <a:rPr lang="en-GB" sz="3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processes sharpening jet stream</a:t>
            </a:r>
            <a:endParaRPr lang="en-GB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0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32" y="1442073"/>
            <a:ext cx="5073650" cy="5073651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Response to “WCB” heating (imposed)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841154" y="6146394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Distance [km]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927077" y="4049666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Height [km]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  <a:sym typeface="Arial"/>
                  </a:rPr>
                  <a:t>2-D semi-geostrophic model with heating: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𝑎𝑔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sym typeface="Arial"/>
                        </a:rPr>
                        <m:t>𝐻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𝑎𝑔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𝑎𝑔</m:t>
                          </m:r>
                        </m:sub>
                      </m:sSub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𝑦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𝑤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Define cross-frontal </a:t>
                </a:r>
                <a:r>
                  <a:rPr lang="en-GB" sz="1400" kern="0" dirty="0" err="1" smtClean="0">
                    <a:solidFill>
                      <a:srgbClr val="000000"/>
                    </a:solidFill>
                    <a:cs typeface="Arial"/>
                    <a:sym typeface="Arial"/>
                  </a:rPr>
                  <a:t>streamfunction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, </a:t>
                </a:r>
                <a:r>
                  <a:rPr lang="en-GB" sz="1400" i="1" kern="0" dirty="0" smtClean="0">
                    <a:solidFill>
                      <a:srgbClr val="000000"/>
                    </a:solidFill>
                    <a:cs typeface="Arial"/>
                    <a:sym typeface="Symbol"/>
                  </a:rPr>
                  <a:t>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cs typeface="Arial"/>
                  <a:sym typeface="Symbo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𝑣</m:t>
                        </m:r>
                      </m:e>
                      <m:sub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𝑎𝑔</m:t>
                        </m:r>
                      </m:sub>
                    </m:sSub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400" b="0" i="1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𝑤</m:t>
                    </m:r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lang="en-GB" sz="1400" b="0" i="1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Meridional 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circulation acts to maintain </a:t>
                </a: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TWB: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𝑦𝑦</m:t>
                          </m:r>
                        </m:sub>
                      </m:sSub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𝑓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𝐻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blipFill rotWithShape="1">
                <a:blip r:embed="rId3"/>
                <a:stretch>
                  <a:fillRect l="-228" t="-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78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45" y="1412776"/>
            <a:ext cx="5066365" cy="51435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Response to “WCB” heating (imposed)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  <a:sym typeface="Arial"/>
                  </a:rPr>
                  <a:t>2-D semi-geostrophic model with heating: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𝑎𝑔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sym typeface="Arial"/>
                        </a:rPr>
                        <m:t>𝐻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𝑎𝑔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𝑎𝑔</m:t>
                          </m:r>
                        </m:sub>
                      </m:sSub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𝑦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𝑤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Define cross-frontal </a:t>
                </a:r>
                <a:r>
                  <a:rPr lang="en-GB" sz="1400" kern="0" dirty="0" err="1" smtClean="0">
                    <a:solidFill>
                      <a:srgbClr val="000000"/>
                    </a:solidFill>
                    <a:cs typeface="Arial"/>
                    <a:sym typeface="Arial"/>
                  </a:rPr>
                  <a:t>streamfunction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, </a:t>
                </a:r>
                <a:r>
                  <a:rPr lang="en-GB" sz="1400" i="1" kern="0" dirty="0" smtClean="0">
                    <a:solidFill>
                      <a:srgbClr val="000000"/>
                    </a:solidFill>
                    <a:cs typeface="Arial"/>
                    <a:sym typeface="Symbol"/>
                  </a:rPr>
                  <a:t>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cs typeface="Arial"/>
                  <a:sym typeface="Symbo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𝑣</m:t>
                        </m:r>
                      </m:e>
                      <m:sub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𝑎𝑔</m:t>
                        </m:r>
                      </m:sub>
                    </m:sSub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400" b="0" i="1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𝑤</m:t>
                    </m:r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lang="en-GB" sz="1400" b="0" i="1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Meridional 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circulation acts to maintain </a:t>
                </a: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TWB: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𝑦𝑦</m:t>
                          </m:r>
                        </m:sub>
                      </m:sSub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𝑓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𝐻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blipFill rotWithShape="1">
                <a:blip r:embed="rId3"/>
                <a:stretch>
                  <a:fillRect l="-228" t="-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4841154" y="6146394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Distance [km]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927077" y="4049666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Height [km]</a:t>
            </a:r>
          </a:p>
        </p:txBody>
      </p:sp>
    </p:spTree>
    <p:extLst>
      <p:ext uri="{BB962C8B-B14F-4D97-AF65-F5344CB8AC3E}">
        <p14:creationId xmlns:p14="http://schemas.microsoft.com/office/powerpoint/2010/main" val="34521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16" y="1442074"/>
            <a:ext cx="5073650" cy="5073649"/>
          </a:xfr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Response to “WCB” heating (imposed)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841135" y="6146393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Distance [km]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2927062" y="4049664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 kern="0" dirty="0">
                <a:solidFill>
                  <a:srgbClr val="000000"/>
                </a:solidFill>
                <a:cs typeface="Arial"/>
                <a:sym typeface="Arial"/>
              </a:rPr>
              <a:t>Height [km]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  <a:sym typeface="Arial"/>
                  </a:rPr>
                  <a:t>2-D semi-geostrophic model with heating: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𝑎𝑔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num>
                        <m:den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sym typeface="Arial"/>
                        </a:rPr>
                        <m:t>𝐻</m:t>
                      </m:r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𝐷𝑡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𝑡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d>
                        <m:d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b="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cs typeface="Arial"/>
                                  <a:sym typeface="Arial"/>
                                </a:rPr>
                                <m:t>𝑎𝑔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𝑥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𝑣</m:t>
                          </m:r>
                        </m:e>
                        <m:sub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𝑎𝑔</m:t>
                          </m:r>
                        </m:sub>
                      </m:sSub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𝑦</m:t>
                          </m:r>
                        </m:den>
                      </m:f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+</m:t>
                      </m:r>
                      <m:r>
                        <a:rPr lang="en-GB" sz="1400" b="0" i="1" kern="0" smtClean="0">
                          <a:solidFill>
                            <a:srgbClr val="000000"/>
                          </a:solidFill>
                          <a:latin typeface="Cambria Math"/>
                          <a:cs typeface="Arial"/>
                          <a:sym typeface="Arial"/>
                        </a:rPr>
                        <m:t>𝑤</m:t>
                      </m:r>
                      <m:f>
                        <m:fPr>
                          <m:ctrlP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</m:ctrlPr>
                        </m:fPr>
                        <m:num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</m:num>
                        <m:den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𝜕</m:t>
                          </m:r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cs typeface="Arial"/>
                              <a:sym typeface="Arial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Define cross-frontal </a:t>
                </a:r>
                <a:r>
                  <a:rPr lang="en-GB" sz="1400" kern="0" dirty="0" err="1" smtClean="0">
                    <a:solidFill>
                      <a:srgbClr val="000000"/>
                    </a:solidFill>
                    <a:cs typeface="Arial"/>
                    <a:sym typeface="Arial"/>
                  </a:rPr>
                  <a:t>streamfunction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, </a:t>
                </a:r>
                <a:r>
                  <a:rPr lang="en-GB" sz="1400" i="1" kern="0" dirty="0" smtClean="0">
                    <a:solidFill>
                      <a:srgbClr val="000000"/>
                    </a:solidFill>
                    <a:cs typeface="Arial"/>
                    <a:sym typeface="Symbol"/>
                  </a:rPr>
                  <a:t>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i="1" kern="0" dirty="0">
                  <a:solidFill>
                    <a:srgbClr val="000000"/>
                  </a:solidFill>
                  <a:cs typeface="Arial"/>
                  <a:sym typeface="Symbo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𝑣</m:t>
                        </m:r>
                      </m:e>
                      <m:sub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𝑎𝑔</m:t>
                        </m:r>
                      </m:sub>
                    </m:sSub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=−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400" b="0" i="1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𝑤</m:t>
                    </m:r>
                    <m:r>
                      <a:rPr lang="en-GB" sz="1400" b="0" i="1" kern="0" smtClean="0">
                        <a:solidFill>
                          <a:srgbClr val="000000"/>
                        </a:solidFill>
                        <a:latin typeface="Cambria Math"/>
                        <a:cs typeface="Arial"/>
                        <a:sym typeface="Arial"/>
                      </a:rPr>
                      <m:t>=</m:t>
                    </m:r>
                    <m:f>
                      <m:fPr>
                        <m:ctrlP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  <a:cs typeface="Arial"/>
                            <a:sym typeface="Arial"/>
                          </a:rPr>
                          <m:t>𝜓</m:t>
                        </m:r>
                      </m:num>
                      <m:den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𝜕</m:t>
                        </m:r>
                        <m:r>
                          <a:rPr lang="en-GB" sz="1400" b="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lang="en-GB" sz="1400" b="0" i="1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lang="en-GB" sz="1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Meridional </a:t>
                </a:r>
                <a:r>
                  <a:rPr lang="en-GB" sz="1400" kern="0" dirty="0" smtClean="0">
                    <a:solidFill>
                      <a:srgbClr val="000000"/>
                    </a:solidFill>
                    <a:cs typeface="Arial"/>
                    <a:sym typeface="Arial"/>
                  </a:rPr>
                  <a:t>circulation acts to maintain </a:t>
                </a:r>
                <a:r>
                  <a:rPr lang="en-GB" sz="1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TWB: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𝑦𝑦</m:t>
                          </m:r>
                        </m:sub>
                      </m:sSub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𝜃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</m:t>
                          </m:r>
                        </m:sub>
                      </m:sSub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𝜓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𝑧𝑧</m:t>
                          </m:r>
                        </m:sub>
                      </m:sSub>
                      <m:d>
                        <m:d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dPr>
                        <m:e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𝑓</m:t>
                          </m:r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GB" sz="1400" i="1" kern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GB" sz="1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</m:ctrlPr>
                        </m:sSubPr>
                        <m:e>
                          <m:r>
                            <a:rPr lang="en-GB" sz="1400" b="0" i="1" kern="0" smtClean="0">
                              <a:solidFill>
                                <a:srgbClr val="000000"/>
                              </a:solidFill>
                              <a:latin typeface="Cambria Math"/>
                              <a:sym typeface="Arial"/>
                            </a:rPr>
                            <m:t>𝐻</m:t>
                          </m:r>
                        </m:e>
                        <m:sub>
                          <m:r>
                            <a:rPr lang="en-GB" sz="1400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GB" sz="1400" kern="0" dirty="0" smtClea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05225"/>
                <a:ext cx="2664296" cy="5186484"/>
              </a:xfrm>
              <a:prstGeom prst="rect">
                <a:avLst/>
              </a:prstGeom>
              <a:blipFill rotWithShape="1">
                <a:blip r:embed="rId3"/>
                <a:stretch>
                  <a:fillRect l="-228" t="-1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2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052736"/>
            <a:ext cx="8395672" cy="1655744"/>
          </a:xfrm>
        </p:spPr>
        <p:txBody>
          <a:bodyPr/>
          <a:lstStyle/>
          <a:p>
            <a:pPr eaLnBrk="0" hangingPunct="0">
              <a:lnSpc>
                <a:spcPct val="110000"/>
              </a:lnSpc>
              <a:buClr>
                <a:srgbClr val="BF0071"/>
              </a:buClr>
            </a:pPr>
            <a:r>
              <a:rPr lang="en-GB" altLang="en-US" dirty="0">
                <a:solidFill>
                  <a:srgbClr val="003399"/>
                </a:solidFill>
              </a:rPr>
              <a:t>M</a:t>
            </a:r>
            <a:r>
              <a:rPr lang="en-GB" altLang="en-US" dirty="0" smtClean="0">
                <a:solidFill>
                  <a:srgbClr val="003399"/>
                </a:solidFill>
              </a:rPr>
              <a:t>akes </a:t>
            </a:r>
            <a:r>
              <a:rPr lang="en-GB" altLang="en-US" i="1" dirty="0">
                <a:solidFill>
                  <a:srgbClr val="003399"/>
                </a:solidFill>
              </a:rPr>
              <a:t>geostrophic momentum </a:t>
            </a:r>
            <a:r>
              <a:rPr lang="en-GB" altLang="en-US" i="1" dirty="0" smtClean="0">
                <a:solidFill>
                  <a:srgbClr val="003399"/>
                </a:solidFill>
              </a:rPr>
              <a:t>approximation (GMA)</a:t>
            </a:r>
            <a:endParaRPr lang="en-GB" altLang="en-US" i="1" dirty="0">
              <a:solidFill>
                <a:srgbClr val="003399"/>
              </a:solidFill>
            </a:endParaRPr>
          </a:p>
          <a:p>
            <a:pPr marL="742950" lvl="1" indent="-28575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Font typeface="Arial" pitchFamily="34" charset="0"/>
              <a:buChar char="–"/>
            </a:pPr>
            <a:r>
              <a:rPr lang="en-GB" altLang="en-US" sz="1800" b="1" dirty="0">
                <a:solidFill>
                  <a:srgbClr val="C00000"/>
                </a:solidFill>
              </a:rPr>
              <a:t>Advection by full flow </a:t>
            </a:r>
            <a:r>
              <a:rPr lang="en-GB" altLang="en-US" sz="1800" dirty="0" smtClean="0">
                <a:solidFill>
                  <a:srgbClr val="C00000"/>
                </a:solidFill>
              </a:rPr>
              <a:t>including w and </a:t>
            </a:r>
            <a:r>
              <a:rPr lang="en-GB" altLang="en-US" sz="1800" i="1" dirty="0" err="1" smtClean="0">
                <a:solidFill>
                  <a:srgbClr val="C00000"/>
                </a:solidFill>
              </a:rPr>
              <a:t>ageostrophic</a:t>
            </a:r>
            <a:r>
              <a:rPr lang="en-GB" altLang="en-US" sz="1800" i="1" dirty="0" smtClean="0">
                <a:solidFill>
                  <a:srgbClr val="C00000"/>
                </a:solidFill>
              </a:rPr>
              <a:t> wind</a:t>
            </a:r>
            <a:endParaRPr lang="en-GB" altLang="en-US" sz="1800" dirty="0" smtClean="0">
              <a:solidFill>
                <a:srgbClr val="C00000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r>
              <a:rPr lang="en-GB" altLang="en-US" sz="1800" b="1" dirty="0" smtClean="0"/>
              <a:t>Q. How is </a:t>
            </a:r>
            <a:r>
              <a:rPr lang="en-GB" altLang="en-US" sz="1800" b="1" dirty="0" err="1" smtClean="0"/>
              <a:t>Rossby</a:t>
            </a:r>
            <a:r>
              <a:rPr lang="en-GB" altLang="en-US" sz="1800" b="1" dirty="0" smtClean="0"/>
              <a:t> wave propagation affected compared with basic QG theory?</a:t>
            </a: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r>
              <a:rPr lang="en-GB" altLang="en-US" sz="1800" dirty="0" smtClean="0">
                <a:solidFill>
                  <a:srgbClr val="000099"/>
                </a:solidFill>
              </a:rPr>
              <a:t>Amazingly, using the S-G coordinate transformation:</a:t>
            </a: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 smtClean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Semi-geostrophic theory in 3-D </a:t>
            </a:r>
            <a:r>
              <a:rPr lang="en-GB" altLang="en-US" sz="3200" b="0" cap="none" dirty="0" smtClean="0">
                <a:latin typeface="+mn-lt"/>
              </a:rPr>
              <a:t>(Hoskins, 1975)</a:t>
            </a:r>
            <a:r>
              <a:rPr lang="en-GB" altLang="en-US" sz="3200" cap="none" dirty="0" smtClean="0">
                <a:latin typeface="+mn-lt"/>
              </a:rPr>
              <a:t> </a:t>
            </a:r>
          </a:p>
        </p:txBody>
      </p:sp>
      <p:pic>
        <p:nvPicPr>
          <p:cNvPr id="86" name="Picture 5" descr="dsw_fi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52357"/>
            <a:ext cx="8460432" cy="29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3347466" y="6518276"/>
            <a:ext cx="57610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Figure: Davies, 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Schar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 and </a:t>
            </a:r>
            <a:r>
              <a:rPr kumimoji="0" lang="en-GB" alt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Wernli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, </a:t>
            </a:r>
            <a:r>
              <a:rPr kumimoji="0" lang="en-GB" alt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J. Atmos. Sci.,</a:t>
            </a:r>
            <a:r>
              <a:rPr kumimoji="0" lang="en-GB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</a:rPr>
              <a:t> 1991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12762"/>
            <a:ext cx="5292080" cy="584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800" y="3035499"/>
            <a:ext cx="3942184" cy="7017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97200" lvl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</a:pPr>
            <a:r>
              <a:rPr lang="en-GB" altLang="en-US" sz="1800" kern="0" dirty="0">
                <a:solidFill>
                  <a:srgbClr val="000099"/>
                </a:solidFill>
              </a:rPr>
              <a:t>the S-G evolution in (X, Y, Z) is similar to Q-G evolution in (x, y, z</a:t>
            </a:r>
            <a:r>
              <a:rPr lang="en-GB" altLang="en-US" sz="1800" kern="0" dirty="0" smtClean="0">
                <a:solidFill>
                  <a:srgbClr val="000099"/>
                </a:solidFill>
              </a:rPr>
              <a:t>)</a:t>
            </a:r>
            <a:endParaRPr lang="en-GB" altLang="en-US" sz="1800" kern="0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035499"/>
            <a:ext cx="396044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Transformed into physical 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coords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, +</a:t>
            </a:r>
            <a:r>
              <a:rPr lang="en-GB" dirty="0" err="1" smtClean="0">
                <a:solidFill>
                  <a:schemeClr val="tx2"/>
                </a:solidFill>
                <a:latin typeface="+mn-lt"/>
              </a:rPr>
              <a:t>ve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vorticity </a:t>
            </a:r>
            <a:r>
              <a:rPr lang="en-GB" dirty="0" smtClean="0"/>
              <a:t>regions contract</a:t>
            </a:r>
            <a:endParaRPr lang="en-GB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8766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052736"/>
            <a:ext cx="8395672" cy="720550"/>
          </a:xfrm>
        </p:spPr>
        <p:txBody>
          <a:bodyPr/>
          <a:lstStyle/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r>
              <a:rPr lang="en-GB" altLang="en-US" sz="1800" b="1" dirty="0" smtClean="0"/>
              <a:t>Vertical velocity can be deduced using the S-G omega equation.</a:t>
            </a:r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r>
              <a:rPr lang="en-GB" altLang="en-US" sz="1800" dirty="0" smtClean="0"/>
              <a:t>Its form in momentum coordinates (Hoskins &amp; </a:t>
            </a:r>
            <a:r>
              <a:rPr lang="en-GB" altLang="en-US" sz="1800" dirty="0" err="1" smtClean="0"/>
              <a:t>Draghici</a:t>
            </a:r>
            <a:r>
              <a:rPr lang="en-GB" altLang="en-US" sz="1800" dirty="0" smtClean="0"/>
              <a:t>, 1977) is:</a:t>
            </a:r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0" indent="0" eaLnBrk="0" hangingPunct="0">
              <a:lnSpc>
                <a:spcPct val="110000"/>
              </a:lnSpc>
              <a:buClr>
                <a:srgbClr val="BF0071"/>
              </a:buClr>
              <a:buNone/>
            </a:pPr>
            <a:endParaRPr lang="en-GB" altLang="en-US" sz="1800" dirty="0" smtClean="0"/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97200" indent="0" eaLnBrk="0" hangingPunct="0">
              <a:lnSpc>
                <a:spcPct val="110000"/>
              </a:lnSpc>
              <a:spcBef>
                <a:spcPct val="10000"/>
              </a:spcBef>
              <a:buClr>
                <a:srgbClr val="BF0071"/>
              </a:buClr>
              <a:buNone/>
            </a:pPr>
            <a:endParaRPr lang="en-GB" altLang="en-US" sz="1800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6" y="-306289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C. Effects of heating on </a:t>
            </a:r>
            <a:r>
              <a:rPr lang="en-GB" altLang="en-US" sz="3200" cap="none" dirty="0" err="1" smtClean="0"/>
              <a:t>Rossby</a:t>
            </a:r>
            <a:r>
              <a:rPr lang="en-GB" altLang="en-US" sz="3200" cap="none" dirty="0" smtClean="0"/>
              <a:t> waves</a:t>
            </a:r>
            <a:r>
              <a:rPr lang="en-GB" altLang="en-US" sz="3200" cap="none" dirty="0" smtClean="0">
                <a:latin typeface="+mn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6" y="1773286"/>
            <a:ext cx="5715928" cy="71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5896" y="2492896"/>
            <a:ext cx="165618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Geostrophic forcing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6096" y="2492896"/>
            <a:ext cx="1944216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tx2"/>
                </a:solidFill>
                <a:latin typeface="+mn-lt"/>
              </a:rPr>
              <a:t>Diabatic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 forcing (H=heating)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88519" y="1885950"/>
            <a:ext cx="1031553" cy="46293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36096" y="1885950"/>
            <a:ext cx="791889" cy="462930"/>
          </a:xfrm>
          <a:prstGeom prst="roundRect">
            <a:avLst/>
          </a:prstGeom>
          <a:noFill/>
          <a:ln w="38100">
            <a:solidFill>
              <a:srgbClr val="D799A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GB" dirty="0">
              <a:solidFill>
                <a:schemeClr val="tx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 bwMode="auto">
              <a:xfrm>
                <a:off x="395536" y="3428530"/>
                <a:ext cx="8395672" cy="720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Tx/>
                  <a:buFont typeface="Arial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4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3656A"/>
                  </a:buClr>
                  <a:buSzTx/>
                  <a:buFont typeface="Effra" panose="020B0603020203020204" pitchFamily="34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2pPr>
                <a:lvl3pPr marL="90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•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3pPr>
                <a:lvl4pPr marL="126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&gt;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4pPr>
                <a:lvl5pPr marL="1620000" marR="0" indent="-1800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Effra" panose="020B0603020203020204" pitchFamily="34" charset="0"/>
                  <a:buChar char="-"/>
                  <a:tabLst/>
                  <a:defRPr sz="2000" baseline="0">
                    <a:solidFill>
                      <a:schemeClr val="tx2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lnSpc>
                    <a:spcPct val="110000"/>
                  </a:lnSpc>
                  <a:spcBef>
                    <a:spcPct val="10000"/>
                  </a:spcBef>
                  <a:spcAft>
                    <a:spcPct val="0"/>
                  </a:spcAft>
                  <a:buClr>
                    <a:schemeClr val="tx2"/>
                  </a:buClr>
                  <a:buFont typeface="Effra" pitchFamily="2" charset="0"/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b="1" kern="0" dirty="0" smtClean="0"/>
                  <a:t>“Large-scale rain” parametrization of heating</a:t>
                </a:r>
                <a:r>
                  <a:rPr lang="en-GB" altLang="en-US" sz="1800" kern="0" dirty="0" smtClean="0"/>
                  <a:t>:</a:t>
                </a:r>
                <a:endParaRPr lang="en-GB" altLang="en-US" sz="1800" kern="0" dirty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kern="0" dirty="0" smtClean="0">
                    <a:sym typeface="Symbol"/>
                  </a:rPr>
                  <a:t>  Response of moist equations using effective static stability,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en-US" sz="1800" i="1" kern="0" smtClean="0">
                            <a:latin typeface="Cambria Math"/>
                            <a:sym typeface="Symbol"/>
                          </a:rPr>
                        </m:ctrlPr>
                      </m:sSubPr>
                      <m:e>
                        <m:r>
                          <a:rPr lang="en-GB" altLang="en-US" sz="1800" b="0" i="1" kern="0" smtClean="0">
                            <a:latin typeface="Cambria Math"/>
                            <a:sym typeface="Symbol"/>
                          </a:rPr>
                          <m:t>𝑁</m:t>
                        </m:r>
                      </m:e>
                      <m:sub>
                        <m:eqArr>
                          <m:eqArrPr>
                            <m:ctrlPr>
                              <a:rPr lang="en-GB" altLang="en-US" sz="1800" b="0" i="1" kern="0" smtClean="0">
                                <a:latin typeface="Cambria Math"/>
                                <a:sym typeface="Symbol"/>
                              </a:rPr>
                            </m:ctrlPr>
                          </m:eqArrPr>
                          <m:e>
                            <m:r>
                              <a:rPr lang="en-GB" altLang="en-US" sz="1800" b="0" i="1" kern="0" smtClean="0">
                                <a:latin typeface="Cambria Math"/>
                                <a:sym typeface="Symbol"/>
                              </a:rPr>
                              <m:t>𝑒𝑓𝑓</m:t>
                            </m:r>
                          </m:e>
                          <m:e/>
                        </m:eqArr>
                      </m:sub>
                    </m:sSub>
                  </m:oMath>
                </a14:m>
                <a:r>
                  <a:rPr lang="en-GB" altLang="en-US" sz="1800" kern="0" dirty="0" smtClean="0"/>
                  <a:t> </a:t>
                </a: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r>
                  <a:rPr lang="en-GB" altLang="en-US" sz="1800" b="1" kern="0" dirty="0" smtClean="0"/>
                  <a:t>Predicted effects on </a:t>
                </a:r>
                <a:r>
                  <a:rPr lang="en-GB" altLang="en-US" sz="1800" b="1" kern="0" dirty="0" err="1" smtClean="0"/>
                  <a:t>baroclinic</a:t>
                </a:r>
                <a:r>
                  <a:rPr lang="en-GB" altLang="en-US" sz="1800" b="1" kern="0" dirty="0" smtClean="0"/>
                  <a:t> waves: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/>
                  <a:t>Amplified vertical and </a:t>
                </a:r>
                <a:r>
                  <a:rPr lang="en-GB" altLang="en-US" sz="1800" kern="0" dirty="0" err="1" smtClean="0"/>
                  <a:t>ageostrophic</a:t>
                </a:r>
                <a:r>
                  <a:rPr lang="en-GB" altLang="en-US" sz="1800" kern="0" dirty="0" smtClean="0"/>
                  <a:t> motion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/>
                  <a:t>Faster propagation of tropopause </a:t>
                </a:r>
                <a:r>
                  <a:rPr lang="en-GB" altLang="en-US" sz="1800" kern="0" dirty="0" err="1" smtClean="0"/>
                  <a:t>Rossby</a:t>
                </a:r>
                <a:r>
                  <a:rPr lang="en-GB" altLang="en-US" sz="1800" kern="0" dirty="0" smtClean="0"/>
                  <a:t> wave westwards (relative to jet)</a:t>
                </a:r>
              </a:p>
              <a:p>
                <a:pPr eaLnBrk="0" hangingPunct="0">
                  <a:lnSpc>
                    <a:spcPct val="110000"/>
                  </a:lnSpc>
                  <a:buClr>
                    <a:srgbClr val="BF0071"/>
                  </a:buClr>
                </a:pPr>
                <a:r>
                  <a:rPr lang="en-GB" altLang="en-US" sz="1800" kern="0" dirty="0" smtClean="0"/>
                  <a:t>Faster growth through </a:t>
                </a:r>
                <a:r>
                  <a:rPr lang="en-GB" altLang="en-US" sz="1800" kern="0" dirty="0" err="1" smtClean="0"/>
                  <a:t>baroclinic</a:t>
                </a:r>
                <a:r>
                  <a:rPr lang="en-GB" altLang="en-US" sz="1800" kern="0" dirty="0" smtClean="0"/>
                  <a:t> interaction between surface and tropopause</a:t>
                </a:r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0" indent="0" eaLnBrk="0" hangingPunct="0">
                  <a:lnSpc>
                    <a:spcPct val="110000"/>
                  </a:lnSpc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/>
              </a:p>
              <a:p>
                <a:pPr marL="97200" indent="0" eaLnBrk="0" hangingPunct="0">
                  <a:lnSpc>
                    <a:spcPct val="110000"/>
                  </a:lnSpc>
                  <a:spcBef>
                    <a:spcPct val="10000"/>
                  </a:spcBef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99"/>
                  </a:solidFill>
                </a:endParaRPr>
              </a:p>
              <a:p>
                <a:pPr marL="97200" indent="0" eaLnBrk="0" hangingPunct="0">
                  <a:lnSpc>
                    <a:spcPct val="110000"/>
                  </a:lnSpc>
                  <a:spcBef>
                    <a:spcPct val="10000"/>
                  </a:spcBef>
                  <a:buClr>
                    <a:srgbClr val="BF0071"/>
                  </a:buClr>
                  <a:buFont typeface="Arial" charset="0"/>
                  <a:buNone/>
                </a:pPr>
                <a:endParaRPr lang="en-GB" altLang="en-US" sz="1800" kern="0" dirty="0" smtClean="0">
                  <a:solidFill>
                    <a:srgbClr val="000099"/>
                  </a:solidFill>
                </a:endParaRPr>
              </a:p>
              <a:p>
                <a:pPr marL="0" indent="0">
                  <a:buFont typeface="Arial" charset="0"/>
                  <a:buNone/>
                </a:pPr>
                <a:endParaRPr lang="en-GB" kern="0" dirty="0" smtClean="0"/>
              </a:p>
              <a:p>
                <a:pPr marL="0" indent="0">
                  <a:buFont typeface="Arial" charset="0"/>
                  <a:buNone/>
                </a:pPr>
                <a:endParaRPr lang="en-GB" kern="0" dirty="0" smtClean="0"/>
              </a:p>
              <a:p>
                <a:pPr marL="0" indent="0">
                  <a:buFont typeface="Arial" charset="0"/>
                  <a:buNone/>
                </a:pPr>
                <a:endParaRPr lang="en-GB" kern="0" dirty="0" smtClean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3428530"/>
                <a:ext cx="8395672" cy="720550"/>
              </a:xfrm>
              <a:prstGeom prst="rect">
                <a:avLst/>
              </a:prstGeom>
              <a:blipFill rotWithShape="1">
                <a:blip r:embed="rId3"/>
                <a:stretch>
                  <a:fillRect l="-1743" t="-10084" b="-336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2" y="3140968"/>
            <a:ext cx="3497886" cy="849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55" y="4221088"/>
            <a:ext cx="4364533" cy="9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7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8"/>
            <a:ext cx="7632848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Balanced </a:t>
            </a:r>
            <a:r>
              <a:rPr lang="en-GB" sz="2400" b="1" dirty="0" err="1" smtClean="0"/>
              <a:t>ageostropic</a:t>
            </a:r>
            <a:r>
              <a:rPr lang="en-GB" sz="2400" b="1" dirty="0" smtClean="0"/>
              <a:t> flow and w from S-G “omega” equation.</a:t>
            </a:r>
          </a:p>
          <a:p>
            <a:r>
              <a:rPr lang="en-GB" sz="2400" b="1" i="1" dirty="0" smtClean="0">
                <a:solidFill>
                  <a:srgbClr val="C00000"/>
                </a:solidFill>
              </a:rPr>
              <a:t>Without</a:t>
            </a:r>
            <a:r>
              <a:rPr lang="en-GB" sz="2400" b="1" dirty="0" smtClean="0">
                <a:solidFill>
                  <a:srgbClr val="C00000"/>
                </a:solidFill>
              </a:rPr>
              <a:t> forcing from heating.    </a:t>
            </a:r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Mike Cullen &amp; Claudio Sanchez.</a:t>
            </a:r>
          </a:p>
        </p:txBody>
      </p:sp>
    </p:spTree>
    <p:extLst>
      <p:ext uri="{BB962C8B-B14F-4D97-AF65-F5344CB8AC3E}">
        <p14:creationId xmlns:p14="http://schemas.microsoft.com/office/powerpoint/2010/main" val="1020518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5"/>
            <a:ext cx="7632848" cy="5342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Balanced </a:t>
            </a:r>
            <a:r>
              <a:rPr lang="en-GB" sz="2400" b="1" dirty="0" err="1" smtClean="0">
                <a:solidFill>
                  <a:schemeClr val="bg2">
                    <a:lumMod val="50000"/>
                  </a:schemeClr>
                </a:solidFill>
              </a:rPr>
              <a:t>ageostropic</a:t>
            </a: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 flow and w from S-G “omega” equation.</a:t>
            </a:r>
          </a:p>
          <a:p>
            <a:r>
              <a:rPr lang="en-GB" sz="2400" b="1" dirty="0" smtClean="0">
                <a:solidFill>
                  <a:srgbClr val="000000"/>
                </a:solidFill>
              </a:rPr>
              <a:t>With forcing from full parametrized heating from </a:t>
            </a:r>
            <a:r>
              <a:rPr lang="en-GB" sz="2400" b="1" dirty="0" err="1" smtClean="0">
                <a:solidFill>
                  <a:srgbClr val="000000"/>
                </a:solidFill>
              </a:rPr>
              <a:t>MetUM</a:t>
            </a:r>
            <a:r>
              <a:rPr lang="en-GB" sz="2400" b="1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4060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Amplification of </a:t>
            </a:r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ageostrophic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flow by heating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26368"/>
            <a:ext cx="7632848" cy="5342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528" y="90872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Balanced </a:t>
            </a:r>
            <a:r>
              <a:rPr lang="en-GB" sz="2400" b="1" dirty="0" err="1" smtClean="0">
                <a:solidFill>
                  <a:schemeClr val="bg2">
                    <a:lumMod val="50000"/>
                  </a:schemeClr>
                </a:solidFill>
              </a:rPr>
              <a:t>ageostropic</a:t>
            </a:r>
            <a:r>
              <a:rPr lang="en-GB" sz="2400" b="1" dirty="0" smtClean="0">
                <a:solidFill>
                  <a:schemeClr val="bg2">
                    <a:lumMod val="50000"/>
                  </a:schemeClr>
                </a:solidFill>
              </a:rPr>
              <a:t> flow and w from S-G “omega” equation.</a:t>
            </a:r>
          </a:p>
          <a:p>
            <a:r>
              <a:rPr lang="en-GB" sz="2400" b="1" dirty="0" smtClean="0">
                <a:solidFill>
                  <a:srgbClr val="000000"/>
                </a:solidFill>
              </a:rPr>
              <a:t>Heating proportional to vertical velocity (“large-scale rain”).</a:t>
            </a:r>
          </a:p>
        </p:txBody>
      </p:sp>
    </p:spTree>
    <p:extLst>
      <p:ext uri="{BB962C8B-B14F-4D97-AF65-F5344CB8AC3E}">
        <p14:creationId xmlns:p14="http://schemas.microsoft.com/office/powerpoint/2010/main" val="1484060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8504" y="44624"/>
            <a:ext cx="8280000" cy="828000"/>
          </a:xfrm>
        </p:spPr>
        <p:txBody>
          <a:bodyPr/>
          <a:lstStyle/>
          <a:p>
            <a:pPr eaLnBrk="1" hangingPunct="1"/>
            <a:r>
              <a:rPr lang="en-GB" altLang="en-US" sz="3600" cap="none" dirty="0" err="1" smtClean="0"/>
              <a:t>Rossby</a:t>
            </a:r>
            <a:r>
              <a:rPr lang="en-GB" altLang="en-US" sz="3600" cap="none" dirty="0" smtClean="0"/>
              <a:t> Wave Propagation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6792"/>
            <a:ext cx="7849368" cy="417725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 smtClean="0"/>
              <a:t>Rossby</a:t>
            </a:r>
            <a:r>
              <a:rPr lang="en-GB" altLang="en-US" sz="2000" dirty="0" smtClean="0"/>
              <a:t> waves propagate on horizontal </a:t>
            </a:r>
            <a:r>
              <a:rPr lang="en-GB" altLang="en-US" dirty="0" smtClean="0"/>
              <a:t>PV</a:t>
            </a:r>
            <a:r>
              <a:rPr lang="en-GB" altLang="en-US" sz="2000" dirty="0" smtClean="0"/>
              <a:t> gradients.  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2000" dirty="0" smtClean="0">
              <a:solidFill>
                <a:srgbClr val="458745"/>
              </a:solidFill>
            </a:endParaRPr>
          </a:p>
        </p:txBody>
      </p:sp>
      <p:pic>
        <p:nvPicPr>
          <p:cNvPr id="123908" name="Picture 4" descr="hmr_r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2" y="2420939"/>
            <a:ext cx="6030913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 Box 5"/>
          <p:cNvSpPr txBox="1">
            <a:spLocks noChangeArrowheads="1"/>
          </p:cNvSpPr>
          <p:nvPr/>
        </p:nvSpPr>
        <p:spPr bwMode="auto">
          <a:xfrm>
            <a:off x="6515597" y="3789374"/>
            <a:ext cx="1656805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993366"/>
                </a:solidFill>
              </a:rPr>
              <a:t>Low vorticity</a:t>
            </a:r>
            <a:endParaRPr lang="en-GB" altLang="en-US" dirty="0">
              <a:solidFill>
                <a:srgbClr val="993366"/>
              </a:solidFill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6444210" y="2492386"/>
            <a:ext cx="1728243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 smtClean="0">
                <a:solidFill>
                  <a:srgbClr val="993366"/>
                </a:solidFill>
              </a:rPr>
              <a:t>High vorticity</a:t>
            </a:r>
            <a:endParaRPr lang="en-GB" altLang="en-US" dirty="0">
              <a:solidFill>
                <a:srgbClr val="993366"/>
              </a:solidFill>
            </a:endParaRPr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 flipV="1">
            <a:off x="7380288" y="2924175"/>
            <a:ext cx="0" cy="865188"/>
          </a:xfrm>
          <a:prstGeom prst="line">
            <a:avLst/>
          </a:prstGeom>
          <a:noFill/>
          <a:ln w="25400">
            <a:solidFill>
              <a:srgbClr val="99336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/>
          <a:lstStyle/>
          <a:p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123912" name="Object 8"/>
          <p:cNvGraphicFramePr>
            <a:graphicFrameLocks noChangeAspect="1"/>
          </p:cNvGraphicFramePr>
          <p:nvPr/>
        </p:nvGraphicFramePr>
        <p:xfrm>
          <a:off x="7524751" y="3068639"/>
          <a:ext cx="8636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4" imgW="431425" imgH="266469" progId="Equation.DSMT4">
                  <p:embed/>
                </p:oleObj>
              </mc:Choice>
              <mc:Fallback>
                <p:oleObj name="Equation" r:id="rId4" imgW="431425" imgH="2664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1" y="3068639"/>
                        <a:ext cx="8636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827088" y="4221173"/>
            <a:ext cx="7200900" cy="178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</a:rPr>
              <a:t>Air displaced to south carries high </a:t>
            </a:r>
            <a:r>
              <a:rPr lang="en-GB" altLang="en-US" dirty="0" smtClean="0">
                <a:solidFill>
                  <a:srgbClr val="458745"/>
                </a:solidFill>
                <a:latin typeface="Effra"/>
              </a:rPr>
              <a:t>vorticity </a:t>
            </a:r>
            <a:r>
              <a:rPr lang="en-GB" altLang="en-US" dirty="0">
                <a:solidFill>
                  <a:srgbClr val="458745"/>
                </a:solidFill>
                <a:latin typeface="Effra"/>
              </a:rPr>
              <a:t>and forms +</a:t>
            </a:r>
            <a:r>
              <a:rPr lang="en-GB" altLang="en-US" dirty="0" err="1">
                <a:solidFill>
                  <a:srgbClr val="458745"/>
                </a:solidFill>
                <a:latin typeface="Effra"/>
              </a:rPr>
              <a:t>ve</a:t>
            </a:r>
            <a:r>
              <a:rPr lang="en-GB" altLang="en-US" dirty="0">
                <a:solidFill>
                  <a:srgbClr val="458745"/>
                </a:solidFill>
                <a:latin typeface="Effra"/>
              </a:rPr>
              <a:t> </a:t>
            </a:r>
            <a:r>
              <a:rPr lang="en-GB" altLang="en-US" i="1" dirty="0">
                <a:solidFill>
                  <a:srgbClr val="458745"/>
                </a:solidFill>
                <a:latin typeface="Effra"/>
              </a:rPr>
              <a:t>q’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 </a:t>
            </a:r>
            <a:r>
              <a:rPr lang="en-GB" altLang="en-US" i="1" dirty="0">
                <a:solidFill>
                  <a:srgbClr val="458745"/>
                </a:solidFill>
                <a:latin typeface="Effra"/>
                <a:sym typeface="Symbol" pitchFamily="18" charset="2"/>
              </a:rPr>
              <a:t>q’&gt;0  </a:t>
            </a:r>
            <a:r>
              <a:rPr lang="en-GB" altLang="en-US" b="1" dirty="0">
                <a:solidFill>
                  <a:srgbClr val="458745"/>
                </a:solidFill>
                <a:latin typeface="Effra"/>
                <a:sym typeface="Symbol" pitchFamily="18" charset="2"/>
              </a:rPr>
              <a:t>induces</a:t>
            </a: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 cyclonic circulation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	 </a:t>
            </a:r>
            <a:r>
              <a:rPr lang="en-GB" altLang="en-US" dirty="0" err="1">
                <a:solidFill>
                  <a:srgbClr val="458745"/>
                </a:solidFill>
                <a:latin typeface="Effra"/>
                <a:sym typeface="Symbol" pitchFamily="18" charset="2"/>
              </a:rPr>
              <a:t>advects</a:t>
            </a: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 air southwards on western flank</a:t>
            </a:r>
          </a:p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458745"/>
                </a:solidFill>
                <a:latin typeface="Effra"/>
                <a:sym typeface="Symbol" pitchFamily="18" charset="2"/>
              </a:rPr>
              <a:t>		 wave pattern propagates </a:t>
            </a:r>
            <a:r>
              <a:rPr lang="en-GB" altLang="en-US" b="1" dirty="0">
                <a:solidFill>
                  <a:srgbClr val="458745"/>
                </a:solidFill>
                <a:latin typeface="Effra"/>
                <a:sym typeface="Symbol" pitchFamily="18" charset="2"/>
              </a:rPr>
              <a:t>westwards</a:t>
            </a:r>
          </a:p>
        </p:txBody>
      </p:sp>
      <p:graphicFrame>
        <p:nvGraphicFramePr>
          <p:cNvPr id="123914" name="Object 10"/>
          <p:cNvGraphicFramePr>
            <a:graphicFrameLocks noChangeAspect="1"/>
          </p:cNvGraphicFramePr>
          <p:nvPr/>
        </p:nvGraphicFramePr>
        <p:xfrm>
          <a:off x="2700339" y="5986474"/>
          <a:ext cx="1727200" cy="82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6" imgW="926698" imgH="444307" progId="Equation.DSMT4">
                  <p:embed/>
                </p:oleObj>
              </mc:Choice>
              <mc:Fallback>
                <p:oleObj name="Equation" r:id="rId6" imgW="926698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9" y="5986474"/>
                        <a:ext cx="1727200" cy="827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827095" y="6200786"/>
            <a:ext cx="2016125" cy="40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50535A"/>
                </a:solidFill>
                <a:latin typeface="Effra"/>
              </a:rPr>
              <a:t>Phase speed: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509071" y="6165305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1600" dirty="0" smtClean="0">
                <a:solidFill>
                  <a:srgbClr val="000000"/>
                </a:solidFill>
                <a:latin typeface="Rdg Vesta" charset="0"/>
              </a:rPr>
              <a:t>Fig: Hoskins, McIntyre and Robertson (1985), </a:t>
            </a:r>
            <a:r>
              <a:rPr lang="en-GB" altLang="en-US" sz="1600" i="1" dirty="0" smtClean="0">
                <a:solidFill>
                  <a:srgbClr val="000000"/>
                </a:solidFill>
                <a:latin typeface="Rdg Vesta" charset="0"/>
              </a:rPr>
              <a:t>Q. J. Royal Met. Soc.</a:t>
            </a:r>
          </a:p>
        </p:txBody>
      </p:sp>
    </p:spTree>
    <p:extLst>
      <p:ext uri="{BB962C8B-B14F-4D97-AF65-F5344CB8AC3E}">
        <p14:creationId xmlns:p14="http://schemas.microsoft.com/office/powerpoint/2010/main" val="2405147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80720"/>
            <a:ext cx="8251656" cy="828000"/>
          </a:xfrm>
        </p:spPr>
        <p:txBody>
          <a:bodyPr/>
          <a:lstStyle/>
          <a:p>
            <a:r>
              <a:rPr lang="en-GB" sz="3200" cap="none" dirty="0" smtClean="0"/>
              <a:t>4. Mechanisms for </a:t>
            </a:r>
            <a:r>
              <a:rPr lang="en-GB" sz="3200" cap="none" dirty="0" err="1" smtClean="0"/>
              <a:t>diabatic</a:t>
            </a:r>
            <a:r>
              <a:rPr lang="en-GB" sz="3200" cap="none" dirty="0" smtClean="0"/>
              <a:t> influence </a:t>
            </a:r>
            <a:endParaRPr lang="en-GB" sz="32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197192"/>
            <a:ext cx="8539688" cy="518413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Focus on the </a:t>
            </a:r>
            <a:r>
              <a:rPr lang="en-GB" sz="2400" dirty="0" err="1" smtClean="0"/>
              <a:t>diabatic</a:t>
            </a:r>
            <a:r>
              <a:rPr lang="en-GB" sz="2400" dirty="0" smtClean="0"/>
              <a:t> influences on </a:t>
            </a:r>
            <a:r>
              <a:rPr lang="en-GB" sz="2400" dirty="0" err="1" smtClean="0"/>
              <a:t>Rossby</a:t>
            </a:r>
            <a:r>
              <a:rPr lang="en-GB" sz="2400" dirty="0" smtClean="0"/>
              <a:t> waves at tropopause level (</a:t>
            </a:r>
            <a:r>
              <a:rPr lang="en-GB" sz="2400" i="1" dirty="0" smtClean="0"/>
              <a:t>wave guide disturbances</a:t>
            </a:r>
            <a:r>
              <a:rPr lang="en-GB" sz="2400" dirty="0" smtClean="0"/>
              <a:t>).</a:t>
            </a:r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Radiative maintenance of PV contrast across the tropopause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Sharpening of jet stream PV gradient and max winds by     “non-</a:t>
            </a:r>
            <a:r>
              <a:rPr lang="en-GB" sz="2400" dirty="0" err="1" smtClean="0"/>
              <a:t>advective</a:t>
            </a:r>
            <a:r>
              <a:rPr lang="en-GB" sz="2400" dirty="0" smtClean="0"/>
              <a:t> PV flux” (heating in vertical wind shear)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 smtClean="0"/>
              <a:t>Amplification of vertical velocity and </a:t>
            </a:r>
            <a:r>
              <a:rPr lang="en-GB" sz="2400" dirty="0" err="1" smtClean="0"/>
              <a:t>baroclinic</a:t>
            </a:r>
            <a:r>
              <a:rPr lang="en-GB" sz="2400" dirty="0" smtClean="0"/>
              <a:t> wave growth rate through lower “effective static stability”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b="1" dirty="0" err="1" smtClean="0"/>
              <a:t>Diabatic</a:t>
            </a:r>
            <a:r>
              <a:rPr lang="en-GB" sz="2400" b="1" dirty="0" smtClean="0"/>
              <a:t> mass transport into cut-off anti-cyclones and importance for mid-latitude blocking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  <a:p>
            <a:pPr marL="457200" indent="-457200">
              <a:buFont typeface="+mj-lt"/>
              <a:buAutoNum type="alphaUcPeriod"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1875422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Lagrangian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coherent structures</a:t>
            </a:r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Example of large amplitude </a:t>
            </a:r>
            <a:r>
              <a:rPr lang="en-GB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Rossby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 wave.</a:t>
            </a: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i="1" dirty="0" smtClean="0">
                <a:solidFill>
                  <a:srgbClr val="C00000"/>
                </a:solidFill>
                <a:latin typeface="Effra Bold"/>
              </a:rPr>
              <a:t>Unstable</a:t>
            </a:r>
            <a:r>
              <a:rPr lang="en-GB" sz="2400" i="1" dirty="0" smtClean="0">
                <a:solidFill>
                  <a:srgbClr val="000000"/>
                </a:solidFill>
                <a:latin typeface="Effra Bold"/>
              </a:rPr>
              <a:t> </a:t>
            </a:r>
            <a:r>
              <a:rPr lang="en-GB" sz="2400" i="1" dirty="0" smtClean="0">
                <a:solidFill>
                  <a:srgbClr val="0070C0"/>
                </a:solidFill>
                <a:latin typeface="Effra Bold"/>
              </a:rPr>
              <a:t>(+ stable) </a:t>
            </a:r>
            <a:r>
              <a:rPr lang="en-GB" sz="2400" i="1" dirty="0" smtClean="0">
                <a:solidFill>
                  <a:srgbClr val="000000"/>
                </a:solidFill>
                <a:latin typeface="Effra Bold"/>
              </a:rPr>
              <a:t>manifolds</a:t>
            </a:r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. Locations from which neighbouring 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forward</a:t>
            </a:r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 </a:t>
            </a:r>
            <a:r>
              <a:rPr lang="en-GB" sz="2400" dirty="0" smtClean="0">
                <a:solidFill>
                  <a:srgbClr val="0070C0"/>
                </a:solidFill>
                <a:latin typeface="Effra Bold"/>
              </a:rPr>
              <a:t>(+ backward) </a:t>
            </a:r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trajectories separate rapidly.</a:t>
            </a:r>
          </a:p>
          <a:p>
            <a:endParaRPr lang="en-GB" sz="2400" dirty="0">
              <a:solidFill>
                <a:schemeClr val="accent6">
                  <a:lumMod val="75000"/>
                </a:scheme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Effra Bold"/>
              </a:rPr>
              <a:t>Generalisation of “cat’s eyes” for unsteady (aperiodic) flows.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3"/>
            <a:ext cx="5060625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2080" y="220486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272" y="170080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0272" y="46235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519958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89532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584765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94928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5976" y="296733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035815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Lagrangian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coherent structures</a:t>
            </a:r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Example of large amplitude </a:t>
            </a:r>
            <a:r>
              <a:rPr lang="en-GB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Rossby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 wave.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/>
                </a:solidFill>
                <a:latin typeface="Effra" panose="020B0604020202020204" charset="0"/>
              </a:rPr>
              <a:t>Black = </a:t>
            </a:r>
            <a:r>
              <a:rPr lang="en-GB" sz="2400" i="1" dirty="0" smtClean="0">
                <a:solidFill>
                  <a:srgbClr val="000000"/>
                </a:solidFill>
                <a:latin typeface="Effra" panose="020B0604020202020204" charset="0"/>
              </a:rPr>
              <a:t>unstable (+ stable) manifolds</a:t>
            </a:r>
            <a:r>
              <a:rPr lang="en-GB" sz="2400" dirty="0" smtClean="0">
                <a:solidFill>
                  <a:srgbClr val="000000"/>
                </a:solidFill>
                <a:latin typeface="Effra" panose="020B0604020202020204" charset="0"/>
              </a:rPr>
              <a:t>. Locations from which forward (+ backward) trajectories separate rapidly.</a:t>
            </a:r>
          </a:p>
          <a:p>
            <a:endParaRPr lang="en-GB" sz="2400" dirty="0">
              <a:solidFill>
                <a:srgbClr val="000000"/>
              </a:solidFill>
              <a:latin typeface="Effra Bold"/>
            </a:endParaRPr>
          </a:p>
          <a:p>
            <a:r>
              <a:rPr lang="en-GB" sz="2400" dirty="0">
                <a:solidFill>
                  <a:srgbClr val="E0E0E1">
                    <a:lumMod val="50000"/>
                  </a:srgbClr>
                </a:solidFill>
                <a:latin typeface="Effra Bold"/>
              </a:rPr>
              <a:t>Colour indicates sum of back and forward trajectory length from each point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.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Highlights jet stream and eddy regions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3"/>
            <a:ext cx="5060625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2080" y="220486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272" y="170080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0272" y="462351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2080" y="519958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76" y="289532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6176" y="584765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594928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5976" y="2967335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+mn-lt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4948065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Formation of “omega block”</a:t>
            </a:r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chemeClr val="tx2">
                  <a:lumMod val="75000"/>
                  <a:lumOff val="25000"/>
                </a:schemeClr>
              </a:solidFill>
              <a:latin typeface="Effra Bold"/>
            </a:endParaRPr>
          </a:p>
          <a:p>
            <a:r>
              <a:rPr lang="en-GB" sz="24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Rossby</a:t>
            </a:r>
            <a:r>
              <a:rPr lang="en-GB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 wave reaches large amplitude.</a:t>
            </a:r>
          </a:p>
          <a:p>
            <a:r>
              <a:rPr lang="en-GB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Vortex roll-up forms new hyperbolic point, A, </a:t>
            </a:r>
          </a:p>
          <a:p>
            <a:r>
              <a:rPr lang="en-GB" sz="24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Effra Bold"/>
              </a:rPr>
              <a:t>and A/C cut-off.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solidFill>
                <a:schemeClr val="bg2">
                  <a:lumMod val="50000"/>
                </a:schemeClr>
              </a:solidFill>
              <a:latin typeface="Effra Bold"/>
            </a:endParaRPr>
          </a:p>
          <a:p>
            <a:endParaRPr lang="en-GB" sz="2400" dirty="0">
              <a:solidFill>
                <a:schemeClr val="bg2">
                  <a:lumMod val="50000"/>
                </a:schemeClr>
              </a:solidFill>
              <a:latin typeface="Effra Bold"/>
            </a:endParaRPr>
          </a:p>
          <a:p>
            <a:endParaRPr lang="en-GB" sz="2400" dirty="0" smtClean="0">
              <a:solidFill>
                <a:schemeClr val="bg2">
                  <a:lumMod val="50000"/>
                </a:scheme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chemeClr val="bg2">
                    <a:lumMod val="50000"/>
                  </a:schemeClr>
                </a:solidFill>
                <a:latin typeface="Effra Bold"/>
              </a:rPr>
              <a:t>Colour indicates sum of back and forward trajectory length from each point.</a:t>
            </a:r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latin typeface="Effra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26369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+mj-lt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28300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latin typeface="Effra Bold"/>
              </a:rPr>
              <a:t>Latent heating enables </a:t>
            </a:r>
            <a:r>
              <a:rPr lang="en-GB" sz="2400" dirty="0" err="1" smtClean="0">
                <a:latin typeface="Effra Bold"/>
              </a:rPr>
              <a:t>diabatic</a:t>
            </a:r>
            <a:r>
              <a:rPr lang="en-GB" sz="2400" dirty="0" smtClean="0">
                <a:latin typeface="Effra Bold"/>
              </a:rPr>
              <a:t> mass transport into cut-off volume.</a:t>
            </a: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Adiabatic flow would be constrained to isentropic surfaces and could not cross into cut-off, once formed.</a:t>
            </a: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2"/>
            <a:ext cx="5060626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4168" y="26369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38715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Once hyperbolic point, A, </a:t>
            </a:r>
          </a:p>
          <a:p>
            <a:r>
              <a:rPr lang="en-GB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s formed, it can only be destroyed by non-conservative processes.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It moves with the flow.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Path of A = 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“hyperbolic trajectory”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24208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216" y="53732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0232" y="220486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60232" y="515719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Once hyperbolic point, A, </a:t>
            </a:r>
          </a:p>
          <a:p>
            <a:r>
              <a:rPr lang="en-GB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</a:t>
            </a:r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s formed, it can only be destroyed by non-conservative processes.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It moves with the flow.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Path of A = </a:t>
            </a: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“hyperbolic trajectory”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6256" y="213285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6256" y="508518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168" y="33273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62373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Hyperbolic point B forms near tip of extended trough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198884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494116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4208" y="61356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32129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54452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04048" y="24928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Hyperbolic point C forms near tip of next trough</a:t>
            </a: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err="1" smtClean="0">
                <a:solidFill>
                  <a:srgbClr val="C00000"/>
                </a:solidFill>
                <a:latin typeface="Effra Bold"/>
              </a:rPr>
              <a:t>Diabatic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 mass transport into volume north of B</a:t>
            </a:r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20486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515719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4248" y="577564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85293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512757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6176" y="217524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5" y="-234951"/>
            <a:ext cx="6192837" cy="1143000"/>
          </a:xfrm>
        </p:spPr>
        <p:txBody>
          <a:bodyPr/>
          <a:lstStyle/>
          <a:p>
            <a:r>
              <a:rPr lang="en-GB" altLang="en-US" smtClean="0">
                <a:latin typeface="Arial" pitchFamily="34" charset="0"/>
              </a:rPr>
              <a:t>Rossby wave breaking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341439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000" dirty="0" smtClean="0">
                <a:solidFill>
                  <a:srgbClr val="458745"/>
                </a:solidFill>
                <a:latin typeface="Arial" pitchFamily="34" charset="0"/>
              </a:rPr>
              <a:t>Theory so far for small amplitude waves (small wave slope).</a:t>
            </a:r>
          </a:p>
          <a:p>
            <a:pPr>
              <a:buFontTx/>
              <a:buNone/>
            </a:pPr>
            <a:endParaRPr lang="en-GB" altLang="en-US" sz="2000" dirty="0" smtClean="0">
              <a:solidFill>
                <a:srgbClr val="458745"/>
              </a:solidFill>
              <a:latin typeface="Arial" pitchFamily="34" charset="0"/>
            </a:endParaRPr>
          </a:p>
          <a:p>
            <a:pPr>
              <a:buFontTx/>
              <a:buNone/>
            </a:pPr>
            <a:r>
              <a:rPr lang="en-GB" altLang="en-US" sz="2000" dirty="0" smtClean="0">
                <a:solidFill>
                  <a:schemeClr val="tx2"/>
                </a:solidFill>
                <a:latin typeface="Arial" pitchFamily="34" charset="0"/>
              </a:rPr>
              <a:t>At large amplitude PV waves are deformed irreversibly by shear.</a:t>
            </a:r>
          </a:p>
          <a:p>
            <a:pPr>
              <a:buFontTx/>
              <a:buNone/>
            </a:pPr>
            <a:r>
              <a:rPr lang="en-GB" altLang="en-US" sz="2000" dirty="0" smtClean="0">
                <a:solidFill>
                  <a:srgbClr val="993366"/>
                </a:solidFill>
                <a:latin typeface="Arial" pitchFamily="34" charset="0"/>
              </a:rPr>
              <a:t>A </a:t>
            </a:r>
            <a:r>
              <a:rPr lang="en-GB" altLang="en-US" sz="2000" dirty="0" err="1" smtClean="0">
                <a:solidFill>
                  <a:srgbClr val="993366"/>
                </a:solidFill>
                <a:latin typeface="Arial" pitchFamily="34" charset="0"/>
              </a:rPr>
              <a:t>Rossby</a:t>
            </a:r>
            <a:r>
              <a:rPr lang="en-GB" altLang="en-US" sz="2000" dirty="0" smtClean="0">
                <a:solidFill>
                  <a:srgbClr val="993366"/>
                </a:solidFill>
                <a:latin typeface="Arial" pitchFamily="34" charset="0"/>
              </a:rPr>
              <a:t> wave critical layer exhibits a wave breaking paradigm.</a:t>
            </a:r>
          </a:p>
          <a:p>
            <a:pPr>
              <a:buFontTx/>
              <a:buNone/>
            </a:pPr>
            <a:r>
              <a:rPr lang="en-GB" altLang="en-US" sz="2000" dirty="0" smtClean="0">
                <a:solidFill>
                  <a:srgbClr val="993366"/>
                </a:solidFill>
                <a:latin typeface="Arial" pitchFamily="34" charset="0"/>
              </a:rPr>
              <a:t>Viewed from frame moving with phase speed of wave:</a:t>
            </a:r>
          </a:p>
        </p:txBody>
      </p:sp>
      <p:pic>
        <p:nvPicPr>
          <p:cNvPr id="106500" name="Picture 4" descr="AHL_catseye_c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3357564"/>
            <a:ext cx="312896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348038" y="3644901"/>
            <a:ext cx="579596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GB" altLang="en-US" sz="2000" dirty="0" err="1" smtClean="0">
                <a:solidFill>
                  <a:srgbClr val="458745"/>
                </a:solidFill>
                <a:latin typeface="Tahoma" pitchFamily="34" charset="0"/>
              </a:rPr>
              <a:t>Streamfunction</a:t>
            </a:r>
            <a:r>
              <a:rPr lang="en-GB" altLang="en-US" sz="2000" dirty="0" smtClean="0">
                <a:solidFill>
                  <a:srgbClr val="458745"/>
                </a:solidFill>
                <a:latin typeface="Tahoma" pitchFamily="34" charset="0"/>
              </a:rPr>
              <a:t> has </a:t>
            </a:r>
            <a:r>
              <a:rPr lang="en-GB" altLang="en-US" sz="2000" b="1" i="1" dirty="0" smtClean="0">
                <a:solidFill>
                  <a:srgbClr val="458745"/>
                </a:solidFill>
                <a:latin typeface="Tahoma" pitchFamily="34" charset="0"/>
              </a:rPr>
              <a:t>cat’s eye</a:t>
            </a:r>
            <a:r>
              <a:rPr lang="en-GB" altLang="en-US" sz="2000" b="1" dirty="0" smtClean="0">
                <a:solidFill>
                  <a:srgbClr val="458745"/>
                </a:solidFill>
                <a:latin typeface="Tahoma" pitchFamily="34" charset="0"/>
              </a:rPr>
              <a:t> pattern</a:t>
            </a:r>
            <a:r>
              <a:rPr lang="en-GB" altLang="en-US" sz="2000" dirty="0" smtClean="0">
                <a:solidFill>
                  <a:srgbClr val="458745"/>
                </a:solidFill>
                <a:latin typeface="Tahoma" pitchFamily="34" charset="0"/>
              </a:rPr>
              <a:t>.</a:t>
            </a:r>
          </a:p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GB" altLang="en-US" sz="2000" dirty="0" smtClean="0">
                <a:solidFill>
                  <a:srgbClr val="458745"/>
                </a:solidFill>
                <a:latin typeface="Tahoma" pitchFamily="34" charset="0"/>
              </a:rPr>
              <a:t>Outside cat’s eye PV </a:t>
            </a:r>
            <a:r>
              <a:rPr lang="en-GB" altLang="en-US" sz="2000" dirty="0" smtClean="0">
                <a:solidFill>
                  <a:srgbClr val="458745"/>
                </a:solidFill>
                <a:latin typeface="Tahoma" pitchFamily="34" charset="0"/>
                <a:cs typeface="Tahoma" pitchFamily="34" charset="0"/>
              </a:rPr>
              <a:t>≈ parallel to streamlines.</a:t>
            </a:r>
          </a:p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GB" altLang="en-US" sz="2000" dirty="0" smtClean="0">
                <a:solidFill>
                  <a:srgbClr val="458745"/>
                </a:solidFill>
                <a:latin typeface="Tahoma" pitchFamily="34" charset="0"/>
                <a:cs typeface="Tahoma" pitchFamily="34" charset="0"/>
              </a:rPr>
              <a:t>PV contours crossing </a:t>
            </a:r>
            <a:r>
              <a:rPr lang="en-GB" altLang="en-US" sz="2000" b="1" dirty="0" smtClean="0">
                <a:solidFill>
                  <a:srgbClr val="458745"/>
                </a:solidFill>
                <a:latin typeface="Tahoma" pitchFamily="34" charset="0"/>
                <a:cs typeface="Tahoma" pitchFamily="34" charset="0"/>
              </a:rPr>
              <a:t>hyperbolic points </a:t>
            </a:r>
            <a:r>
              <a:rPr lang="en-GB" altLang="en-US" sz="2000" dirty="0" smtClean="0">
                <a:solidFill>
                  <a:srgbClr val="458745"/>
                </a:solidFill>
                <a:latin typeface="Tahoma" pitchFamily="34" charset="0"/>
                <a:cs typeface="Tahoma" pitchFamily="34" charset="0"/>
              </a:rPr>
              <a:t>(by extra perturbation) are wrapped within cat’s eye.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3313113" y="6200776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1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1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1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GB" altLang="en-US" sz="2000" smtClean="0">
                <a:solidFill>
                  <a:srgbClr val="000000"/>
                </a:solidFill>
                <a:latin typeface="Tahoma" pitchFamily="34" charset="0"/>
              </a:rPr>
              <a:t>From Andrews </a:t>
            </a:r>
            <a:r>
              <a:rPr lang="en-GB" altLang="en-US" sz="2000" i="1" smtClean="0">
                <a:solidFill>
                  <a:srgbClr val="000000"/>
                </a:solidFill>
                <a:latin typeface="Tahoma" pitchFamily="34" charset="0"/>
              </a:rPr>
              <a:t>et al</a:t>
            </a:r>
            <a:r>
              <a:rPr lang="en-GB" altLang="en-US" sz="2000" smtClean="0">
                <a:solidFill>
                  <a:srgbClr val="000000"/>
                </a:solidFill>
                <a:latin typeface="Tahoma" pitchFamily="34" charset="0"/>
              </a:rPr>
              <a:t> [1987] after Haynes [1985].</a:t>
            </a:r>
          </a:p>
        </p:txBody>
      </p:sp>
    </p:spTree>
    <p:extLst>
      <p:ext uri="{BB962C8B-B14F-4D97-AF65-F5344CB8AC3E}">
        <p14:creationId xmlns:p14="http://schemas.microsoft.com/office/powerpoint/2010/main" val="37864643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39127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48264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570364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0192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0192" y="239127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264" y="275131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B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285293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580526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Hyperbolic point D forms near tip of next trough</a:t>
            </a: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Large </a:t>
            </a:r>
            <a:r>
              <a:rPr lang="en-GB" sz="2400" dirty="0" err="1" smtClean="0">
                <a:solidFill>
                  <a:srgbClr val="C00000"/>
                </a:solidFill>
                <a:latin typeface="Effra Bold"/>
              </a:rPr>
              <a:t>diabatic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</a:rPr>
              <a:t> mass transport into WCB outflow volume, northwest of C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8264" y="26072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558924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2200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2200" y="2391273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0072" y="306896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60212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378974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2"/>
            <a:ext cx="5060625" cy="372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60157"/>
            <a:ext cx="5060626" cy="37288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48264" y="5559625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8264" y="26072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4208" y="541560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4208" y="246328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8144" y="306896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602128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2940928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2996953"/>
            <a:ext cx="5060625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60157"/>
            <a:ext cx="5060625" cy="37288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6216" y="54876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216" y="253528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2160" y="2780929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2160" y="573325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 smtClean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endParaRPr lang="en-GB" sz="2400" dirty="0">
              <a:solidFill>
                <a:srgbClr val="C00000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Field is </a:t>
            </a:r>
            <a:r>
              <a:rPr lang="en-GB" sz="2400" i="1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net heating </a:t>
            </a:r>
            <a:r>
              <a:rPr lang="en-GB" sz="2400" dirty="0" smtClean="0">
                <a:solidFill>
                  <a:srgbClr val="E0E0E1">
                    <a:lumMod val="50000"/>
                  </a:srgbClr>
                </a:solidFill>
                <a:latin typeface="Effra Bold"/>
              </a:rPr>
              <a:t>along trajectories over 1.5 days</a:t>
            </a:r>
          </a:p>
        </p:txBody>
      </p:sp>
    </p:spTree>
    <p:extLst>
      <p:ext uri="{BB962C8B-B14F-4D97-AF65-F5344CB8AC3E}">
        <p14:creationId xmlns:p14="http://schemas.microsoft.com/office/powerpoint/2010/main" val="2161262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4" y="2996953"/>
            <a:ext cx="5060624" cy="37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76" y="60158"/>
            <a:ext cx="5060625" cy="3728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16216" y="534360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6216" y="2348881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Effra Bold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2200" y="249289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5487617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latin typeface="Effra Bold"/>
              </a:rPr>
              <a:t>D</a:t>
            </a:r>
            <a:endParaRPr lang="en-GB" sz="2400" dirty="0" smtClean="0">
              <a:solidFill>
                <a:srgbClr val="000000"/>
              </a:solidFill>
              <a:latin typeface="Effra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403244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D2002E"/>
                </a:solidFill>
                <a:latin typeface="Effra Bold"/>
              </a:rPr>
              <a:t>Diabatic</a:t>
            </a:r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 mass transport into A/C cut-off volumes</a:t>
            </a:r>
          </a:p>
          <a:p>
            <a:endParaRPr lang="en-GB" sz="3200" dirty="0">
              <a:solidFill>
                <a:srgbClr val="D2002E"/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C and D converge to form strengthen hyperbolic point in front of </a:t>
            </a:r>
            <a:r>
              <a:rPr lang="en-GB" sz="2400" i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dipole block.</a:t>
            </a:r>
          </a:p>
          <a:p>
            <a:endParaRPr lang="en-GB" sz="2400" i="1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i="1" dirty="0" smtClean="0">
                <a:solidFill>
                  <a:srgbClr val="7030A0"/>
                </a:solidFill>
                <a:latin typeface="Effra Bold"/>
              </a:rPr>
              <a:t>Vortex roll-up </a:t>
            </a:r>
            <a:r>
              <a:rPr lang="en-GB" sz="2400" i="1" dirty="0" smtClean="0">
                <a:solidFill>
                  <a:srgbClr val="7030A0"/>
                </a:solidFill>
                <a:latin typeface="Effra Bold"/>
                <a:sym typeface="Symbol"/>
              </a:rPr>
              <a:t> emergence of new hyperbolic trajectories</a:t>
            </a: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  <a:sym typeface="Symbol"/>
            </a:endParaRPr>
          </a:p>
          <a:p>
            <a:r>
              <a:rPr lang="en-GB" sz="2400" dirty="0" smtClean="0">
                <a:solidFill>
                  <a:srgbClr val="C00000"/>
                </a:solidFill>
                <a:latin typeface="Effra Bold"/>
                <a:sym typeface="Symbol"/>
              </a:rPr>
              <a:t>Latent heating can </a:t>
            </a:r>
            <a:r>
              <a:rPr lang="en-GB" sz="2400" i="1" dirty="0" smtClean="0">
                <a:solidFill>
                  <a:srgbClr val="C00000"/>
                </a:solidFill>
                <a:latin typeface="Effra Bold"/>
                <a:sym typeface="Symbol"/>
              </a:rPr>
              <a:t>double </a:t>
            </a:r>
            <a:r>
              <a:rPr lang="en-GB" sz="2400" dirty="0" smtClean="0">
                <a:solidFill>
                  <a:srgbClr val="C00000"/>
                </a:solidFill>
                <a:latin typeface="Effra Bold"/>
                <a:sym typeface="Symbol"/>
              </a:rPr>
              <a:t>mass in A/C cut-off regions.</a:t>
            </a:r>
            <a:endParaRPr lang="en-GB" sz="2400" dirty="0" smtClean="0">
              <a:solidFill>
                <a:srgbClr val="C00000"/>
              </a:solidFill>
              <a:latin typeface="Effra Bold"/>
            </a:endParaRPr>
          </a:p>
          <a:p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  <a:p>
            <a:r>
              <a:rPr lang="en-GB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Effra Bold"/>
              </a:rPr>
              <a:t>Crucial to blocking onset?</a:t>
            </a:r>
            <a:endParaRPr lang="en-GB" sz="2400" dirty="0">
              <a:solidFill>
                <a:srgbClr val="000000">
                  <a:lumMod val="75000"/>
                  <a:lumOff val="25000"/>
                </a:srgbClr>
              </a:solidFill>
              <a:latin typeface="Effra Bold"/>
            </a:endParaRPr>
          </a:p>
        </p:txBody>
      </p:sp>
    </p:spTree>
    <p:extLst>
      <p:ext uri="{BB962C8B-B14F-4D97-AF65-F5344CB8AC3E}">
        <p14:creationId xmlns:p14="http://schemas.microsoft.com/office/powerpoint/2010/main" val="544564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405" y="-234281"/>
            <a:ext cx="6192837" cy="1143001"/>
          </a:xfrm>
        </p:spPr>
        <p:txBody>
          <a:bodyPr/>
          <a:lstStyle/>
          <a:p>
            <a:r>
              <a:rPr lang="en-GB" altLang="en-US" sz="3200" cap="none" dirty="0" smtClean="0"/>
              <a:t>Circulation and mass of outflow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03756"/>
            <a:ext cx="3093912" cy="556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912" y="1268760"/>
            <a:ext cx="511256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>
                <a:solidFill>
                  <a:srgbClr val="002060"/>
                </a:solidFill>
              </a:rPr>
              <a:t>Large </a:t>
            </a:r>
            <a:r>
              <a:rPr lang="en-GB" b="1" dirty="0">
                <a:solidFill>
                  <a:srgbClr val="002060"/>
                </a:solidFill>
              </a:rPr>
              <a:t>increase in mass of outflow volume </a:t>
            </a:r>
            <a:r>
              <a:rPr lang="en-GB" dirty="0">
                <a:solidFill>
                  <a:srgbClr val="002060"/>
                </a:solidFill>
              </a:rPr>
              <a:t>(x2) by </a:t>
            </a:r>
            <a:r>
              <a:rPr lang="en-GB" dirty="0" err="1">
                <a:solidFill>
                  <a:srgbClr val="002060"/>
                </a:solidFill>
              </a:rPr>
              <a:t>diabatic</a:t>
            </a:r>
            <a:r>
              <a:rPr lang="en-GB" dirty="0">
                <a:solidFill>
                  <a:srgbClr val="002060"/>
                </a:solidFill>
              </a:rPr>
              <a:t> mass transport from below.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But, variation in circulation is small.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Consequence of  </a:t>
            </a:r>
            <a:r>
              <a:rPr lang="en-GB" b="1" dirty="0">
                <a:solidFill>
                  <a:srgbClr val="C00000"/>
                </a:solidFill>
              </a:rPr>
              <a:t>PV </a:t>
            </a:r>
            <a:r>
              <a:rPr lang="en-GB" b="1" dirty="0" err="1">
                <a:solidFill>
                  <a:srgbClr val="C00000"/>
                </a:solidFill>
              </a:rPr>
              <a:t>impermeability</a:t>
            </a:r>
            <a:r>
              <a:rPr lang="en-GB" b="1" dirty="0">
                <a:solidFill>
                  <a:srgbClr val="C00000"/>
                </a:solidFill>
              </a:rPr>
              <a:t> theorem</a:t>
            </a:r>
            <a:r>
              <a:rPr lang="en-GB" dirty="0">
                <a:solidFill>
                  <a:srgbClr val="C00000"/>
                </a:solidFill>
              </a:rPr>
              <a:t>,  </a:t>
            </a:r>
            <a:r>
              <a:rPr lang="en-GB" dirty="0" smtClean="0">
                <a:solidFill>
                  <a:srgbClr val="C00000"/>
                </a:solidFill>
              </a:rPr>
              <a:t>Haynes </a:t>
            </a:r>
            <a:r>
              <a:rPr lang="en-GB" dirty="0">
                <a:solidFill>
                  <a:srgbClr val="C00000"/>
                </a:solidFill>
              </a:rPr>
              <a:t>and McIntyre (1987, 1990).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C</a:t>
            </a:r>
            <a:r>
              <a:rPr lang="en-GB" dirty="0" smtClean="0">
                <a:solidFill>
                  <a:srgbClr val="C00000"/>
                </a:solidFill>
              </a:rPr>
              <a:t>irculation cannot be changed through </a:t>
            </a:r>
            <a:r>
              <a:rPr lang="en-GB" dirty="0" err="1" smtClean="0">
                <a:solidFill>
                  <a:srgbClr val="C00000"/>
                </a:solidFill>
              </a:rPr>
              <a:t>diabatic</a:t>
            </a:r>
            <a:r>
              <a:rPr lang="en-GB" dirty="0" smtClean="0">
                <a:solidFill>
                  <a:srgbClr val="C00000"/>
                </a:solidFill>
              </a:rPr>
              <a:t> mass flux.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GB" dirty="0">
                <a:solidFill>
                  <a:srgbClr val="000000"/>
                </a:solidFill>
              </a:rPr>
              <a:t>T</a:t>
            </a:r>
            <a:r>
              <a:rPr lang="en-GB" dirty="0" smtClean="0">
                <a:solidFill>
                  <a:srgbClr val="000000"/>
                </a:solidFill>
              </a:rPr>
              <a:t>hen, why is outflow size important to block?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As area increases, anticyclonic relative </a:t>
            </a:r>
            <a:r>
              <a:rPr lang="en-GB" dirty="0" smtClean="0">
                <a:solidFill>
                  <a:srgbClr val="000000"/>
                </a:solidFill>
                <a:sym typeface="Symbol"/>
              </a:rPr>
              <a:t>flow is stronger around the boundary.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                                                                                   </a:t>
            </a:r>
            <a:endParaRPr lang="en-GB" dirty="0">
              <a:solidFill>
                <a:srgbClr val="00000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  <a:p>
            <a:endParaRPr lang="en-GB" dirty="0" smtClean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2636912"/>
                <a:ext cx="864096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2636912"/>
                <a:ext cx="86409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509120"/>
                <a:ext cx="864096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509120"/>
                <a:ext cx="864096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773742"/>
              </p:ext>
            </p:extLst>
          </p:nvPr>
        </p:nvGraphicFramePr>
        <p:xfrm>
          <a:off x="3779985" y="5052207"/>
          <a:ext cx="3528319" cy="753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8" imgW="1600200" imgH="381000" progId="Equation.DSMT4">
                  <p:embed/>
                </p:oleObj>
              </mc:Choice>
              <mc:Fallback>
                <p:oleObj name="Equation" r:id="rId8" imgW="1600200" imgH="381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85" y="5052207"/>
                        <a:ext cx="3528319" cy="7530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76256" y="5117122"/>
                <a:ext cx="237626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= &lt;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𝑓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𝜉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GB" b="0" i="1" smtClean="0">
                          <a:solidFill>
                            <a:schemeClr val="tx2"/>
                          </a:solidFill>
                          <a:latin typeface="Cambria Math"/>
                          <a:ea typeface="Cambria Math"/>
                        </a:rPr>
                        <m:t>𝑆</m:t>
                      </m:r>
                    </m:oMath>
                  </m:oMathPara>
                </a14:m>
                <a:endParaRPr lang="en-GB" dirty="0" smtClean="0">
                  <a:solidFill>
                    <a:schemeClr val="tx2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5117122"/>
                <a:ext cx="2376264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123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80720"/>
            <a:ext cx="8251656" cy="828000"/>
          </a:xfrm>
        </p:spPr>
        <p:txBody>
          <a:bodyPr/>
          <a:lstStyle/>
          <a:p>
            <a:r>
              <a:rPr lang="en-GB" sz="3600" cap="none" dirty="0" smtClean="0"/>
              <a:t>Conclusions</a:t>
            </a:r>
            <a:endParaRPr lang="en-GB" sz="3600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5184"/>
            <a:ext cx="8496944" cy="39600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PV gradient at tropopause is too weak </a:t>
            </a:r>
            <a:r>
              <a:rPr lang="en-GB" dirty="0" smtClean="0"/>
              <a:t>in global forecasts and declines</a:t>
            </a:r>
          </a:p>
          <a:p>
            <a:pPr lvl="1">
              <a:buFont typeface="Symbol" pitchFamily="18" charset="2"/>
              <a:buChar char="Þ"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 expect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Rossby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waves to move eastwards too slowly in forecasts</a:t>
            </a:r>
          </a:p>
          <a:p>
            <a:pPr lvl="1">
              <a:buFont typeface="Symbol" pitchFamily="18" charset="2"/>
              <a:buChar char="Þ"/>
            </a:pPr>
            <a:r>
              <a:rPr lang="en-GB" dirty="0">
                <a:solidFill>
                  <a:srgbClr val="C00000"/>
                </a:solidFill>
                <a:sym typeface="Symbol"/>
              </a:rPr>
              <a:t>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Rossby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wave amplitude declines (on average)</a:t>
            </a:r>
          </a:p>
          <a:p>
            <a:pPr marL="360000" lvl="1" indent="0">
              <a:buNone/>
            </a:pPr>
            <a:r>
              <a:rPr lang="en-GB" dirty="0" smtClean="0">
                <a:sym typeface="Symbol"/>
              </a:rPr>
              <a:t>  Mixing too strong, or </a:t>
            </a:r>
            <a:r>
              <a:rPr lang="en-GB" dirty="0" err="1" smtClean="0">
                <a:sym typeface="Symbol"/>
              </a:rPr>
              <a:t>diabatic</a:t>
            </a:r>
            <a:r>
              <a:rPr lang="en-GB" dirty="0" smtClean="0">
                <a:sym typeface="Symbol"/>
              </a:rPr>
              <a:t> maintenance too weak?</a:t>
            </a:r>
            <a:endParaRPr lang="en-GB" dirty="0" smtClean="0"/>
          </a:p>
          <a:p>
            <a:pPr lvl="1"/>
            <a:endParaRPr lang="en-GB" dirty="0" smtClean="0"/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Negative PV </a:t>
            </a:r>
            <a:r>
              <a:rPr lang="en-GB" dirty="0" smtClean="0"/>
              <a:t>must be signature of </a:t>
            </a:r>
            <a:r>
              <a:rPr lang="en-GB" dirty="0" err="1" smtClean="0"/>
              <a:t>diabatic</a:t>
            </a:r>
            <a:r>
              <a:rPr lang="en-GB" dirty="0" smtClean="0"/>
              <a:t> “sharpening” of jet stream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Via </a:t>
            </a:r>
            <a:r>
              <a:rPr lang="en-GB" i="1" dirty="0" smtClean="0">
                <a:solidFill>
                  <a:srgbClr val="C00000"/>
                </a:solidFill>
              </a:rPr>
              <a:t>non-</a:t>
            </a:r>
            <a:r>
              <a:rPr lang="en-GB" i="1" dirty="0" err="1" smtClean="0">
                <a:solidFill>
                  <a:srgbClr val="C00000"/>
                </a:solidFill>
              </a:rPr>
              <a:t>advective</a:t>
            </a:r>
            <a:r>
              <a:rPr lang="en-GB" i="1" dirty="0" smtClean="0">
                <a:solidFill>
                  <a:srgbClr val="C00000"/>
                </a:solidFill>
              </a:rPr>
              <a:t> PV flux</a:t>
            </a:r>
            <a:r>
              <a:rPr lang="en-GB" dirty="0" smtClean="0">
                <a:solidFill>
                  <a:srgbClr val="C00000"/>
                </a:solidFill>
              </a:rPr>
              <a:t> which requires heating in vertical wind shear </a:t>
            </a:r>
          </a:p>
          <a:p>
            <a:pPr lvl="1"/>
            <a:endParaRPr lang="en-GB" b="1" dirty="0" smtClean="0"/>
          </a:p>
          <a:p>
            <a:pPr marL="457200" indent="-457200">
              <a:buFont typeface="+mj-lt"/>
              <a:buAutoNum type="arabicPeriod"/>
            </a:pPr>
            <a:r>
              <a:rPr lang="en-GB" b="1" dirty="0" smtClean="0"/>
              <a:t>Effects of heating in cyclones diluting PV in tropopause ridges</a:t>
            </a:r>
          </a:p>
          <a:p>
            <a:pPr lvl="1">
              <a:buFont typeface="Symbol" pitchFamily="18" charset="2"/>
              <a:buChar char="Þ"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 Vertical motion and divergent outflow are amplified, but both captured partly by </a:t>
            </a:r>
            <a:r>
              <a:rPr lang="en-GB" b="1" dirty="0" smtClean="0">
                <a:solidFill>
                  <a:srgbClr val="C00000"/>
                </a:solidFill>
                <a:sym typeface="Symbol"/>
              </a:rPr>
              <a:t>reduced static stability effect in S-G balanced dynamics</a:t>
            </a:r>
            <a:endParaRPr lang="en-GB" dirty="0" smtClean="0">
              <a:solidFill>
                <a:srgbClr val="C00000"/>
              </a:solidFill>
              <a:sym typeface="Symbol"/>
            </a:endParaRPr>
          </a:p>
          <a:p>
            <a:pPr lvl="1">
              <a:buFont typeface="Symbol" pitchFamily="18" charset="2"/>
              <a:buChar char="Þ"/>
            </a:pPr>
            <a:r>
              <a:rPr lang="en-GB" dirty="0">
                <a:solidFill>
                  <a:srgbClr val="C00000"/>
                </a:solidFill>
                <a:sym typeface="Symbol"/>
              </a:rPr>
              <a:t> 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Faster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baroclinic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growth rate and </a:t>
            </a:r>
            <a:r>
              <a:rPr lang="en-GB" dirty="0" err="1" smtClean="0">
                <a:solidFill>
                  <a:srgbClr val="C00000"/>
                </a:solidFill>
                <a:sym typeface="Symbol"/>
              </a:rPr>
              <a:t>Rossby</a:t>
            </a:r>
            <a:r>
              <a:rPr lang="en-GB" dirty="0" smtClean="0">
                <a:solidFill>
                  <a:srgbClr val="C00000"/>
                </a:solidFill>
                <a:sym typeface="Symbol"/>
              </a:rPr>
              <a:t> wave counter-propagation</a:t>
            </a:r>
          </a:p>
          <a:p>
            <a:pPr marL="360000" lvl="1" indent="0">
              <a:buNone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	</a:t>
            </a:r>
            <a:endParaRPr lang="en-GB" dirty="0" smtClean="0">
              <a:sym typeface="Symbol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b="1" dirty="0" err="1" smtClean="0">
                <a:sym typeface="Symbol"/>
              </a:rPr>
              <a:t>Diabatic</a:t>
            </a:r>
            <a:r>
              <a:rPr lang="en-GB" b="1" dirty="0" smtClean="0">
                <a:sym typeface="Symbol"/>
              </a:rPr>
              <a:t> mass transport into cut-off anti-cyclonic coherent structures</a:t>
            </a:r>
          </a:p>
          <a:p>
            <a:pPr marL="360000" lvl="1" indent="0">
              <a:buNone/>
            </a:pPr>
            <a:r>
              <a:rPr lang="en-GB" dirty="0" smtClean="0">
                <a:solidFill>
                  <a:srgbClr val="C00000"/>
                </a:solidFill>
                <a:sym typeface="Symbol"/>
              </a:rPr>
              <a:t> Critical to onset of blocking and maintenance? </a:t>
            </a:r>
            <a:endParaRPr lang="en-GB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595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20" y="2745016"/>
            <a:ext cx="8280000" cy="828000"/>
          </a:xfrm>
        </p:spPr>
        <p:txBody>
          <a:bodyPr/>
          <a:lstStyle/>
          <a:p>
            <a:r>
              <a:rPr lang="en-GB" cap="none" dirty="0" smtClean="0"/>
              <a:t>Thankyou for your attention</a:t>
            </a:r>
            <a:endParaRPr lang="en-GB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014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1228691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Mesoscale triggers interact with the jet stream,                                 modifying development and high impact weather downstream </a:t>
            </a:r>
            <a:endParaRPr lang="en-GB" sz="2400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26065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D2002E"/>
                </a:solidFill>
                <a:latin typeface="Effra Bold"/>
              </a:rPr>
              <a:t>The NAWDEX Storyline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8189"/>
            <a:ext cx="8820472" cy="66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75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52320" y="358213"/>
            <a:ext cx="151216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124744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 Time series of Z500 data projected onto 4 large-scale patterns of variability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4624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Lowest predictability following trigger -  </a:t>
            </a:r>
          </a:p>
          <a:p>
            <a:r>
              <a:rPr lang="en-GB" sz="3200" dirty="0" smtClean="0">
                <a:solidFill>
                  <a:srgbClr val="D2002E"/>
                </a:solidFill>
                <a:latin typeface="Effra Bold"/>
              </a:rPr>
              <a:t>a precursor to a regime transition?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2" y="1798584"/>
            <a:ext cx="6304706" cy="78951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0192" y="4653136"/>
            <a:ext cx="2880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 Anomaly correlations between members of forecast ensemble (T+120) and verifying analyses</a:t>
            </a:r>
            <a:endParaRPr lang="en-GB" b="1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638132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07904" y="6381328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B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249289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blocking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31840" y="2564904"/>
            <a:ext cx="1044116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+NAO</a:t>
            </a:r>
          </a:p>
        </p:txBody>
      </p:sp>
    </p:spTree>
    <p:extLst>
      <p:ext uri="{BB962C8B-B14F-4D97-AF65-F5344CB8AC3E}">
        <p14:creationId xmlns:p14="http://schemas.microsoft.com/office/powerpoint/2010/main" val="2467357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8504" y="80720"/>
            <a:ext cx="8280000" cy="828000"/>
          </a:xfrm>
        </p:spPr>
        <p:txBody>
          <a:bodyPr/>
          <a:lstStyle/>
          <a:p>
            <a:pPr eaLnBrk="1" hangingPunct="1"/>
            <a:r>
              <a:rPr lang="en-GB" altLang="en-US" sz="3200" cap="none" dirty="0" smtClean="0"/>
              <a:t>Shear Instability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1857" y="692696"/>
            <a:ext cx="7700963" cy="23762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20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dirty="0">
              <a:solidFill>
                <a:srgbClr val="458745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smtClean="0">
                <a:solidFill>
                  <a:srgbClr val="458745"/>
                </a:solidFill>
              </a:rPr>
              <a:t>Shear flows are often found to be </a:t>
            </a:r>
            <a:r>
              <a:rPr lang="en-GB" altLang="en-US" sz="2000" i="1" dirty="0" smtClean="0">
                <a:solidFill>
                  <a:srgbClr val="458745"/>
                </a:solidFill>
              </a:rPr>
              <a:t>unstable.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i="1" dirty="0" smtClean="0">
                <a:solidFill>
                  <a:srgbClr val="458745"/>
                </a:solidFill>
              </a:rPr>
              <a:t>Small perturbations grow at exponential rate.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2000" i="1" dirty="0" smtClean="0">
              <a:solidFill>
                <a:srgbClr val="458745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smtClean="0">
                <a:solidFill>
                  <a:schemeClr val="tx2"/>
                </a:solidFill>
              </a:rPr>
              <a:t>Lord Rayleigh considered the growth of </a:t>
            </a:r>
            <a:r>
              <a:rPr lang="en-GB" altLang="en-US" sz="2000" b="1" dirty="0" smtClean="0">
                <a:solidFill>
                  <a:schemeClr val="tx2"/>
                </a:solidFill>
              </a:rPr>
              <a:t>waves</a:t>
            </a:r>
            <a:r>
              <a:rPr lang="en-GB" altLang="en-US" sz="2000" dirty="0" smtClean="0">
                <a:solidFill>
                  <a:schemeClr val="tx2"/>
                </a:solidFill>
              </a:rPr>
              <a:t> as the </a:t>
            </a:r>
            <a:r>
              <a:rPr lang="en-GB" altLang="en-US" sz="2000" i="1" dirty="0" smtClean="0">
                <a:solidFill>
                  <a:schemeClr val="tx2"/>
                </a:solidFill>
              </a:rPr>
              <a:t>transition to turbulence</a:t>
            </a:r>
            <a:r>
              <a:rPr lang="en-GB" altLang="en-US" sz="2000" dirty="0" smtClean="0">
                <a:solidFill>
                  <a:srgbClr val="458745"/>
                </a:solidFill>
              </a:rPr>
              <a:t> </a:t>
            </a:r>
            <a:r>
              <a:rPr lang="en-GB" altLang="en-US" sz="2000" dirty="0" smtClean="0">
                <a:solidFill>
                  <a:schemeClr val="tx2"/>
                </a:solidFill>
              </a:rPr>
              <a:t>and explained growth for the simple flow below:</a:t>
            </a:r>
            <a:endParaRPr lang="en-GB" altLang="en-US" sz="2000" dirty="0" smtClean="0">
              <a:solidFill>
                <a:srgbClr val="458745"/>
              </a:solidFill>
            </a:endParaRPr>
          </a:p>
        </p:txBody>
      </p:sp>
      <p:pic>
        <p:nvPicPr>
          <p:cNvPr id="124932" name="Picture 5" descr="hba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9" y="2996952"/>
            <a:ext cx="380047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900114" y="5661248"/>
            <a:ext cx="7777162" cy="70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Effra"/>
              </a:rPr>
              <a:t>Vorticity is piecewise constant </a:t>
            </a:r>
            <a:r>
              <a:rPr lang="en-GB" altLang="en-US" dirty="0" smtClean="0">
                <a:solidFill>
                  <a:srgbClr val="000000"/>
                </a:solidFill>
                <a:latin typeface="Effra"/>
                <a:sym typeface="Symbol" pitchFamily="18" charset="2"/>
              </a:rPr>
              <a:t></a:t>
            </a:r>
            <a:r>
              <a:rPr lang="en-GB" altLang="en-US" dirty="0" smtClean="0">
                <a:solidFill>
                  <a:srgbClr val="000000"/>
                </a:solidFill>
                <a:latin typeface="Effra"/>
              </a:rPr>
              <a:t> </a:t>
            </a:r>
            <a:r>
              <a:rPr lang="en-GB" altLang="en-US" dirty="0">
                <a:solidFill>
                  <a:srgbClr val="000000"/>
                </a:solidFill>
                <a:latin typeface="Effra"/>
              </a:rPr>
              <a:t>gradients are concentrated into two spikes: +</a:t>
            </a:r>
            <a:r>
              <a:rPr lang="en-GB" altLang="en-US" dirty="0" err="1">
                <a:solidFill>
                  <a:srgbClr val="000000"/>
                </a:solidFill>
                <a:latin typeface="Effra"/>
              </a:rPr>
              <a:t>ve</a:t>
            </a:r>
            <a:r>
              <a:rPr lang="en-GB" altLang="en-US" dirty="0">
                <a:solidFill>
                  <a:srgbClr val="000000"/>
                </a:solidFill>
                <a:latin typeface="Effra"/>
              </a:rPr>
              <a:t> at </a:t>
            </a:r>
            <a:r>
              <a:rPr lang="en-GB" altLang="en-US" i="1" dirty="0">
                <a:solidFill>
                  <a:srgbClr val="000000"/>
                </a:solidFill>
                <a:latin typeface="Effra"/>
              </a:rPr>
              <a:t>y=b</a:t>
            </a:r>
            <a:r>
              <a:rPr lang="en-GB" altLang="en-US" dirty="0">
                <a:solidFill>
                  <a:srgbClr val="000000"/>
                </a:solidFill>
                <a:latin typeface="Effra"/>
              </a:rPr>
              <a:t> and –</a:t>
            </a:r>
            <a:r>
              <a:rPr lang="en-GB" altLang="en-US" dirty="0" err="1">
                <a:solidFill>
                  <a:srgbClr val="000000"/>
                </a:solidFill>
                <a:latin typeface="Effra"/>
              </a:rPr>
              <a:t>ve</a:t>
            </a:r>
            <a:r>
              <a:rPr lang="en-GB" altLang="en-US" dirty="0">
                <a:solidFill>
                  <a:srgbClr val="000000"/>
                </a:solidFill>
                <a:latin typeface="Effra"/>
              </a:rPr>
              <a:t> at </a:t>
            </a:r>
            <a:r>
              <a:rPr lang="en-GB" altLang="en-US" i="1" dirty="0">
                <a:solidFill>
                  <a:srgbClr val="000000"/>
                </a:solidFill>
                <a:latin typeface="Effra"/>
              </a:rPr>
              <a:t>y=-b.</a:t>
            </a:r>
            <a:endParaRPr lang="en-GB" altLang="en-US" dirty="0">
              <a:solidFill>
                <a:srgbClr val="000000"/>
              </a:solidFill>
              <a:latin typeface="Effra"/>
            </a:endParaRPr>
          </a:p>
        </p:txBody>
      </p:sp>
      <p:graphicFrame>
        <p:nvGraphicFramePr>
          <p:cNvPr id="1249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558364"/>
              </p:ext>
            </p:extLst>
          </p:nvPr>
        </p:nvGraphicFramePr>
        <p:xfrm>
          <a:off x="5940432" y="3236666"/>
          <a:ext cx="792163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4" imgW="431425" imgH="266469" progId="Equation.DSMT4">
                  <p:embed/>
                </p:oleObj>
              </mc:Choice>
              <mc:Fallback>
                <p:oleObj name="Equation" r:id="rId4" imgW="431425" imgH="2664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32" y="3236666"/>
                        <a:ext cx="792163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579496"/>
              </p:ext>
            </p:extLst>
          </p:nvPr>
        </p:nvGraphicFramePr>
        <p:xfrm>
          <a:off x="5940427" y="4390776"/>
          <a:ext cx="8636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6" imgW="418918" imgH="266584" progId="Equation.DSMT4">
                  <p:embed/>
                </p:oleObj>
              </mc:Choice>
              <mc:Fallback>
                <p:oleObj name="Equation" r:id="rId6" imgW="418918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7" y="4390776"/>
                        <a:ext cx="8636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40153" y="3861617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v</a:t>
            </a:r>
            <a:r>
              <a:rPr lang="en-GB" dirty="0" smtClean="0">
                <a:solidFill>
                  <a:srgbClr val="0070C0"/>
                </a:solidFill>
              </a:rPr>
              <a:t>orticity strip</a:t>
            </a:r>
          </a:p>
        </p:txBody>
      </p:sp>
    </p:spTree>
    <p:extLst>
      <p:ext uri="{BB962C8B-B14F-4D97-AF65-F5344CB8AC3E}">
        <p14:creationId xmlns:p14="http://schemas.microsoft.com/office/powerpoint/2010/main" val="1656592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4624"/>
            <a:ext cx="8280000" cy="828000"/>
          </a:xfrm>
        </p:spPr>
        <p:txBody>
          <a:bodyPr/>
          <a:lstStyle/>
          <a:p>
            <a:r>
              <a:rPr lang="en-GB" sz="3200" cap="none" dirty="0" smtClean="0"/>
              <a:t>Integral PV conservation (circulation)</a:t>
            </a:r>
            <a:endParaRPr lang="en-GB" sz="3200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70</a:t>
            </a:fld>
            <a:endParaRPr lang="en-GB" altLang="en-US">
              <a:solidFill>
                <a:srgbClr val="50535A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9" y="3611375"/>
            <a:ext cx="5532437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811" y="5729025"/>
            <a:ext cx="32686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8" y="134076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Integrate PV equation over control volume (lateral boundary velocity </a:t>
            </a:r>
            <a:r>
              <a:rPr lang="en-GB" b="1" dirty="0" err="1" smtClean="0">
                <a:solidFill>
                  <a:srgbClr val="000000"/>
                </a:solidFill>
              </a:rPr>
              <a:t>V</a:t>
            </a:r>
            <a:r>
              <a:rPr lang="en-GB" baseline="-25000" dirty="0" err="1" smtClean="0">
                <a:solidFill>
                  <a:srgbClr val="000000"/>
                </a:solidFill>
              </a:rPr>
              <a:t>b</a:t>
            </a:r>
            <a:r>
              <a:rPr lang="en-GB" baseline="-25000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1" y="2638653"/>
            <a:ext cx="2664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Circulation conservation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(if </a:t>
            </a:r>
            <a:r>
              <a:rPr lang="en-GB" sz="18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V</a:t>
            </a:r>
            <a:r>
              <a:rPr lang="en-GB" sz="1800" baseline="-25000" dirty="0" err="1" smtClean="0">
                <a:solidFill>
                  <a:srgbClr val="000000"/>
                </a:solidFill>
                <a:latin typeface="Palatino Linotype" panose="02040502050505030304" pitchFamily="18" charset="0"/>
              </a:rPr>
              <a:t>b</a:t>
            </a:r>
            <a:r>
              <a:rPr lang="en-GB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=V</a:t>
            </a:r>
            <a:r>
              <a:rPr lang="en-GB" sz="1800" dirty="0" smtClean="0">
                <a:solidFill>
                  <a:srgbClr val="000000"/>
                </a:solidFill>
              </a:rPr>
              <a:t> &amp; </a:t>
            </a:r>
            <a:r>
              <a:rPr lang="en-GB" sz="1800" dirty="0" smtClean="0">
                <a:solidFill>
                  <a:srgbClr val="000000"/>
                </a:solidFill>
                <a:latin typeface="Palatino Linotype" panose="02040502050505030304" pitchFamily="18" charset="0"/>
              </a:rPr>
              <a:t>J’-integral=0</a:t>
            </a:r>
            <a:r>
              <a:rPr lang="en-GB" sz="1800" dirty="0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8" y="331692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Integrate mass continuity over control volume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741" y="5733292"/>
            <a:ext cx="4596333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Mass-weighted average PV or          </a:t>
            </a:r>
            <a:r>
              <a:rPr lang="en-GB" i="1" dirty="0" smtClean="0">
                <a:solidFill>
                  <a:srgbClr val="000000"/>
                </a:solidFill>
              </a:rPr>
              <a:t>amount of PV substance</a:t>
            </a:r>
            <a:r>
              <a:rPr lang="en-GB" dirty="0" smtClean="0">
                <a:solidFill>
                  <a:srgbClr val="000000"/>
                </a:solidFill>
              </a:rPr>
              <a:t> divided by mass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(Haynes &amp; McIntyre, 1990) </a:t>
            </a:r>
            <a:endParaRPr lang="en-GB" i="1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5879" y="4881934"/>
            <a:ext cx="26205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800" dirty="0" err="1" smtClean="0">
                <a:solidFill>
                  <a:srgbClr val="000000"/>
                </a:solidFill>
              </a:rPr>
              <a:t>Diabatic</a:t>
            </a:r>
            <a:r>
              <a:rPr lang="en-GB" sz="1800" dirty="0" smtClean="0">
                <a:solidFill>
                  <a:srgbClr val="000000"/>
                </a:solidFill>
              </a:rPr>
              <a:t> mass flux convergence “dilutes” average PV</a:t>
            </a:r>
            <a:endParaRPr lang="en-GB" sz="1800" i="1" dirty="0" smtClean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004051" y="5373216"/>
            <a:ext cx="1008113" cy="0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0" y="1700808"/>
            <a:ext cx="2132551" cy="800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9" y="1733558"/>
            <a:ext cx="4464496" cy="7593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853" y="2597654"/>
            <a:ext cx="2780138" cy="7313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46000" y="2780928"/>
            <a:ext cx="288032" cy="43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20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pic>
        <p:nvPicPr>
          <p:cNvPr id="139267" name="Picture 4" descr="toph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8100"/>
            <a:ext cx="6913563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768660" y="1600200"/>
            <a:ext cx="2375347" cy="4343400"/>
          </a:xfrm>
          <a:noFill/>
        </p:spPr>
        <p:txBody>
          <a:bodyPr/>
          <a:lstStyle/>
          <a:p>
            <a:pPr>
              <a:lnSpc>
                <a:spcPct val="100000"/>
              </a:lnSpc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</a:rPr>
              <a:t>	</a:t>
            </a:r>
            <a:r>
              <a:rPr lang="en-GB" altLang="en-US" dirty="0">
                <a:solidFill>
                  <a:schemeClr val="tx1"/>
                </a:solidFill>
              </a:rPr>
              <a:t>R</a:t>
            </a:r>
            <a:r>
              <a:rPr lang="en-GB" altLang="en-US" sz="2000" dirty="0" smtClean="0">
                <a:solidFill>
                  <a:schemeClr val="tx1"/>
                </a:solidFill>
              </a:rPr>
              <a:t>oll-up of a vorticity strip.</a:t>
            </a:r>
          </a:p>
          <a:p>
            <a:pPr>
              <a:lnSpc>
                <a:spcPct val="100000"/>
              </a:lnSpc>
              <a:buFontTx/>
              <a:buNone/>
            </a:pPr>
            <a:endParaRPr lang="en-GB" altLang="en-US" sz="200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GB" altLang="en-US" dirty="0">
                <a:solidFill>
                  <a:srgbClr val="006600"/>
                </a:solidFill>
              </a:rPr>
              <a:t> </a:t>
            </a:r>
            <a:r>
              <a:rPr lang="en-GB" altLang="en-US" dirty="0" smtClean="0">
                <a:solidFill>
                  <a:srgbClr val="006600"/>
                </a:solidFill>
              </a:rPr>
              <a:t>   </a:t>
            </a:r>
            <a:r>
              <a:rPr lang="en-GB" altLang="en-US" sz="2000" dirty="0" smtClean="0">
                <a:solidFill>
                  <a:srgbClr val="006600"/>
                </a:solidFill>
              </a:rPr>
              <a:t>Watch </a:t>
            </a:r>
            <a:r>
              <a:rPr lang="en-GB" altLang="en-US" sz="2000" dirty="0" err="1" smtClean="0">
                <a:solidFill>
                  <a:srgbClr val="006600"/>
                </a:solidFill>
              </a:rPr>
              <a:t>axi</a:t>
            </a:r>
            <a:r>
              <a:rPr lang="en-GB" altLang="en-US" sz="2000" dirty="0" smtClean="0">
                <a:solidFill>
                  <a:srgbClr val="006600"/>
                </a:solidFill>
              </a:rPr>
              <a:t>-symmetrisation happen as </a:t>
            </a:r>
            <a:r>
              <a:rPr lang="en-GB" altLang="en-US" sz="2000" dirty="0" err="1" smtClean="0">
                <a:solidFill>
                  <a:srgbClr val="006600"/>
                </a:solidFill>
              </a:rPr>
              <a:t>filamentation</a:t>
            </a:r>
            <a:r>
              <a:rPr lang="en-GB" altLang="en-US" sz="2000" dirty="0" smtClean="0">
                <a:solidFill>
                  <a:srgbClr val="006600"/>
                </a:solidFill>
              </a:rPr>
              <a:t> on edges of vortices progresses</a:t>
            </a:r>
          </a:p>
          <a:p>
            <a:pPr>
              <a:lnSpc>
                <a:spcPct val="100000"/>
              </a:lnSpc>
              <a:buFontTx/>
              <a:buNone/>
            </a:pPr>
            <a:endParaRPr lang="en-GB" altLang="en-US" dirty="0" smtClean="0"/>
          </a:p>
          <a:p>
            <a:pPr>
              <a:lnSpc>
                <a:spcPct val="100000"/>
              </a:lnSpc>
              <a:buFontTx/>
              <a:buNone/>
            </a:pPr>
            <a:r>
              <a:rPr lang="en-GB" altLang="en-US" sz="2000" dirty="0" smtClean="0"/>
              <a:t>	Ben Harvey, University of Reading </a:t>
            </a:r>
          </a:p>
        </p:txBody>
      </p:sp>
    </p:spTree>
    <p:extLst>
      <p:ext uri="{BB962C8B-B14F-4D97-AF65-F5344CB8AC3E}">
        <p14:creationId xmlns:p14="http://schemas.microsoft.com/office/powerpoint/2010/main" val="4156784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2" y="-458787"/>
            <a:ext cx="6192838" cy="1143001"/>
          </a:xfrm>
        </p:spPr>
        <p:txBody>
          <a:bodyPr/>
          <a:lstStyle/>
          <a:p>
            <a:r>
              <a:rPr lang="en-GB" altLang="en-US" sz="3200" cap="none" dirty="0" smtClean="0"/>
              <a:t>Vortex Stripping by </a:t>
            </a:r>
            <a:r>
              <a:rPr lang="en-GB" altLang="en-US" sz="3200" cap="none" dirty="0" err="1" smtClean="0"/>
              <a:t>Filamentation</a:t>
            </a:r>
            <a:endParaRPr lang="en-GB" altLang="en-US" sz="3200" cap="none" dirty="0" smtClean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645" y="1778000"/>
            <a:ext cx="3889375" cy="4891088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</a:rPr>
              <a:t>If vortex becomes too elliptical, </a:t>
            </a:r>
            <a:r>
              <a:rPr lang="en-GB" altLang="en-US" dirty="0" smtClean="0">
                <a:solidFill>
                  <a:srgbClr val="006600"/>
                </a:solidFill>
              </a:rPr>
              <a:t>vorticity</a:t>
            </a:r>
            <a:r>
              <a:rPr lang="en-GB" altLang="en-US" sz="2000" dirty="0" smtClean="0">
                <a:solidFill>
                  <a:srgbClr val="006600"/>
                </a:solidFill>
              </a:rPr>
              <a:t> contours can break</a:t>
            </a:r>
          </a:p>
          <a:p>
            <a:pPr>
              <a:buFontTx/>
              <a:buNone/>
            </a:pPr>
            <a:endParaRPr lang="en-GB" altLang="en-US" sz="2000" dirty="0" smtClean="0">
              <a:solidFill>
                <a:srgbClr val="006600"/>
              </a:solidFill>
            </a:endParaRPr>
          </a:p>
          <a:p>
            <a:pPr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</a:rPr>
              <a:t>      </a:t>
            </a:r>
            <a:r>
              <a:rPr lang="en-GB" altLang="en-US" sz="2000" dirty="0" smtClean="0">
                <a:solidFill>
                  <a:srgbClr val="C00000"/>
                </a:solidFill>
              </a:rPr>
              <a:t>PV crosses </a:t>
            </a:r>
            <a:r>
              <a:rPr lang="en-GB" altLang="en-US" sz="2000" b="1" dirty="0" smtClean="0">
                <a:solidFill>
                  <a:srgbClr val="C00000"/>
                </a:solidFill>
              </a:rPr>
              <a:t>hyperbolic points</a:t>
            </a:r>
          </a:p>
          <a:p>
            <a:pPr>
              <a:buFontTx/>
              <a:buNone/>
            </a:pPr>
            <a:endParaRPr lang="en-GB" altLang="en-US" sz="2000" dirty="0" smtClean="0">
              <a:solidFill>
                <a:srgbClr val="006600"/>
              </a:solidFill>
            </a:endParaRPr>
          </a:p>
          <a:p>
            <a:pPr>
              <a:buFont typeface="Symbol" pitchFamily="18" charset="2"/>
              <a:buChar char="Þ"/>
            </a:pPr>
            <a:r>
              <a:rPr lang="en-GB" altLang="en-US" sz="2000" dirty="0" smtClean="0">
                <a:solidFill>
                  <a:srgbClr val="006600"/>
                </a:solidFill>
                <a:sym typeface="Symbol" pitchFamily="18" charset="2"/>
              </a:rPr>
              <a:t> formation of </a:t>
            </a:r>
            <a:r>
              <a:rPr lang="en-GB" altLang="en-US" dirty="0" smtClean="0">
                <a:solidFill>
                  <a:srgbClr val="006600"/>
                </a:solidFill>
                <a:sym typeface="Symbol" pitchFamily="18" charset="2"/>
              </a:rPr>
              <a:t>vorticity</a:t>
            </a:r>
            <a:r>
              <a:rPr lang="en-GB" altLang="en-US" sz="2000" dirty="0" smtClean="0">
                <a:solidFill>
                  <a:srgbClr val="006600"/>
                </a:solidFill>
                <a:sym typeface="Symbol" pitchFamily="18" charset="2"/>
              </a:rPr>
              <a:t> filaments</a:t>
            </a:r>
          </a:p>
          <a:p>
            <a:pPr>
              <a:buFont typeface="Symbol" pitchFamily="18" charset="2"/>
              <a:buChar char="Þ"/>
            </a:pPr>
            <a:endParaRPr lang="en-GB" altLang="en-US" sz="2000" dirty="0" smtClean="0">
              <a:solidFill>
                <a:srgbClr val="006600"/>
              </a:solidFill>
              <a:sym typeface="Symbol" pitchFamily="18" charset="2"/>
            </a:endParaRPr>
          </a:p>
          <a:p>
            <a:pPr>
              <a:buFont typeface="Symbol" pitchFamily="18" charset="2"/>
              <a:buChar char="Þ"/>
            </a:pPr>
            <a:endParaRPr lang="en-GB" altLang="en-US" sz="2000" dirty="0" smtClean="0">
              <a:solidFill>
                <a:srgbClr val="006600"/>
              </a:solidFill>
              <a:sym typeface="Symbol" pitchFamily="18" charset="2"/>
            </a:endParaRPr>
          </a:p>
          <a:p>
            <a:pPr>
              <a:buFont typeface="Symbol" pitchFamily="18" charset="2"/>
              <a:buChar char="Þ"/>
            </a:pPr>
            <a:r>
              <a:rPr lang="en-GB" altLang="en-US" sz="2000" dirty="0" smtClean="0">
                <a:solidFill>
                  <a:srgbClr val="000099"/>
                </a:solidFill>
                <a:sym typeface="Symbol" pitchFamily="18" charset="2"/>
              </a:rPr>
              <a:t> vortex area and circulation ends    up smaller </a:t>
            </a:r>
          </a:p>
          <a:p>
            <a:pPr>
              <a:buFont typeface="Symbol" pitchFamily="18" charset="2"/>
              <a:buChar char="Þ"/>
            </a:pPr>
            <a:r>
              <a:rPr lang="en-GB" altLang="en-US" dirty="0" smtClean="0">
                <a:solidFill>
                  <a:srgbClr val="990033"/>
                </a:solidFill>
                <a:sym typeface="Symbol" pitchFamily="18" charset="2"/>
              </a:rPr>
              <a:t> vorticity</a:t>
            </a:r>
            <a:r>
              <a:rPr lang="en-GB" altLang="en-US" sz="2000" dirty="0" smtClean="0">
                <a:solidFill>
                  <a:srgbClr val="990033"/>
                </a:solidFill>
                <a:sym typeface="Symbol" pitchFamily="18" charset="2"/>
              </a:rPr>
              <a:t> gradients on vortex edge are </a:t>
            </a:r>
            <a:r>
              <a:rPr lang="en-GB" altLang="en-US" sz="2000" i="1" dirty="0" smtClean="0">
                <a:solidFill>
                  <a:srgbClr val="990033"/>
                </a:solidFill>
                <a:sym typeface="Symbol" pitchFamily="18" charset="2"/>
              </a:rPr>
              <a:t>sharper</a:t>
            </a:r>
            <a:r>
              <a:rPr lang="en-GB" altLang="en-US" sz="2000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</a:p>
        </p:txBody>
      </p:sp>
      <p:pic>
        <p:nvPicPr>
          <p:cNvPr id="138244" name="Picture 4" descr="melander_p12_3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1093"/>
            <a:ext cx="39687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4284340" y="6345248"/>
            <a:ext cx="52562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sz="1800" dirty="0" err="1">
                <a:solidFill>
                  <a:srgbClr val="000000"/>
                </a:solidFill>
                <a:cs typeface="Arial" pitchFamily="34" charset="0"/>
              </a:rPr>
              <a:t>Melander</a:t>
            </a:r>
            <a:r>
              <a:rPr lang="en-GB" altLang="en-US" sz="1800" dirty="0">
                <a:solidFill>
                  <a:srgbClr val="000000"/>
                </a:solidFill>
                <a:cs typeface="Arial" pitchFamily="34" charset="0"/>
              </a:rPr>
              <a:t>, McWilliams and </a:t>
            </a:r>
            <a:r>
              <a:rPr lang="en-GB" altLang="en-US" sz="1800" dirty="0" err="1">
                <a:solidFill>
                  <a:srgbClr val="000000"/>
                </a:solidFill>
                <a:cs typeface="Arial" pitchFamily="34" charset="0"/>
              </a:rPr>
              <a:t>Zabusky</a:t>
            </a:r>
            <a:r>
              <a:rPr lang="en-GB" altLang="en-US" sz="1800" dirty="0">
                <a:solidFill>
                  <a:srgbClr val="000000"/>
                </a:solidFill>
                <a:cs typeface="Arial" pitchFamily="34" charset="0"/>
              </a:rPr>
              <a:t> (1987)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539750" y="1027114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 dirty="0" smtClean="0">
                <a:solidFill>
                  <a:srgbClr val="000099"/>
                </a:solidFill>
                <a:latin typeface="Rdg Vesta" charset="0"/>
              </a:rPr>
              <a:t>vorticity</a:t>
            </a:r>
            <a:endParaRPr lang="en-GB" altLang="en-US" dirty="0">
              <a:solidFill>
                <a:srgbClr val="000099"/>
              </a:solidFill>
              <a:latin typeface="Rdg Vesta" charset="0"/>
            </a:endParaRP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052638" y="692152"/>
            <a:ext cx="4248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10000"/>
              </a:spcBef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GB" altLang="en-US">
                <a:solidFill>
                  <a:srgbClr val="000099"/>
                </a:solidFill>
                <a:cs typeface="Arial" pitchFamily="34" charset="0"/>
              </a:rPr>
              <a:t>Co-rotating streamfunction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3059832" y="2996952"/>
            <a:ext cx="1346448" cy="60121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987824" y="3149352"/>
            <a:ext cx="1418456" cy="1431776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75430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8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Bright colours jl">
  <a:themeElements>
    <a:clrScheme name="Bright colours jl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Custom GillSan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Bright colours jl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ight colours jl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ill Sans MT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7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no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5.xml><?xml version="1.0" encoding="utf-8"?>
<a:theme xmlns:a="http://schemas.openxmlformats.org/drawingml/2006/main" name="1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0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noFill/>
        </a:ln>
      </a:spPr>
      <a:bodyPr vert="horz" lIns="91440" tIns="45720" rIns="91440" bIns="45720" rtlCol="0" anchor="ctr">
        <a:normAutofit/>
      </a:bodyPr>
      <a:lstStyle>
        <a:defPPr algn="ct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_Methven_FS02_ASE">
  <a:themeElements>
    <a:clrScheme name="Methven_FS02_ASE 1">
      <a:dk1>
        <a:srgbClr val="000000"/>
      </a:dk1>
      <a:lt1>
        <a:srgbClr val="F8F8F8"/>
      </a:lt1>
      <a:dk2>
        <a:srgbClr val="BF0071"/>
      </a:dk2>
      <a:lt2>
        <a:srgbClr val="1C1C1C"/>
      </a:lt2>
      <a:accent1>
        <a:srgbClr val="BF0071"/>
      </a:accent1>
      <a:accent2>
        <a:srgbClr val="808080"/>
      </a:accent2>
      <a:accent3>
        <a:srgbClr val="FBFBFB"/>
      </a:accent3>
      <a:accent4>
        <a:srgbClr val="000000"/>
      </a:accent4>
      <a:accent5>
        <a:srgbClr val="DCAABB"/>
      </a:accent5>
      <a:accent6>
        <a:srgbClr val="737373"/>
      </a:accent6>
      <a:hlink>
        <a:srgbClr val="BF0071"/>
      </a:hlink>
      <a:folHlink>
        <a:srgbClr val="777777"/>
      </a:folHlink>
    </a:clrScheme>
    <a:fontScheme name="Methven_FS02_AS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Methven_FS02_ASE 1">
        <a:dk1>
          <a:srgbClr val="000000"/>
        </a:dk1>
        <a:lt1>
          <a:srgbClr val="F8F8F8"/>
        </a:lt1>
        <a:dk2>
          <a:srgbClr val="BF0071"/>
        </a:dk2>
        <a:lt2>
          <a:srgbClr val="1C1C1C"/>
        </a:lt2>
        <a:accent1>
          <a:srgbClr val="BF0071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DCAABB"/>
        </a:accent5>
        <a:accent6>
          <a:srgbClr val="737373"/>
        </a:accent6>
        <a:hlink>
          <a:srgbClr val="BF0071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2">
        <a:dk1>
          <a:srgbClr val="000000"/>
        </a:dk1>
        <a:lt1>
          <a:srgbClr val="F8F8F8"/>
        </a:lt1>
        <a:dk2>
          <a:srgbClr val="642864"/>
        </a:dk2>
        <a:lt2>
          <a:srgbClr val="1C1C1C"/>
        </a:lt2>
        <a:accent1>
          <a:srgbClr val="642864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B8ACB8"/>
        </a:accent5>
        <a:accent6>
          <a:srgbClr val="737373"/>
        </a:accent6>
        <a:hlink>
          <a:srgbClr val="642864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3">
        <a:dk1>
          <a:srgbClr val="000000"/>
        </a:dk1>
        <a:lt1>
          <a:srgbClr val="F8F8F8"/>
        </a:lt1>
        <a:dk2>
          <a:srgbClr val="0F5C9D"/>
        </a:dk2>
        <a:lt2>
          <a:srgbClr val="1C1C1C"/>
        </a:lt2>
        <a:accent1>
          <a:srgbClr val="0F5C9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B5CC"/>
        </a:accent5>
        <a:accent6>
          <a:srgbClr val="737373"/>
        </a:accent6>
        <a:hlink>
          <a:srgbClr val="0F5C9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4">
        <a:dk1>
          <a:srgbClr val="000000"/>
        </a:dk1>
        <a:lt1>
          <a:srgbClr val="F8F8F8"/>
        </a:lt1>
        <a:dk2>
          <a:srgbClr val="FF6600"/>
        </a:dk2>
        <a:lt2>
          <a:srgbClr val="1C1C1C"/>
        </a:lt2>
        <a:accent1>
          <a:srgbClr val="FF6600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FFB8AA"/>
        </a:accent5>
        <a:accent6>
          <a:srgbClr val="737373"/>
        </a:accent6>
        <a:hlink>
          <a:srgbClr val="FF6600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thven_FS02_ASE 5">
        <a:dk1>
          <a:srgbClr val="000000"/>
        </a:dk1>
        <a:lt1>
          <a:srgbClr val="F8F8F8"/>
        </a:lt1>
        <a:dk2>
          <a:srgbClr val="12AD2B"/>
        </a:dk2>
        <a:lt2>
          <a:srgbClr val="1C1C1C"/>
        </a:lt2>
        <a:accent1>
          <a:srgbClr val="12AD2B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AAD3AC"/>
        </a:accent5>
        <a:accent6>
          <a:srgbClr val="737373"/>
        </a:accent6>
        <a:hlink>
          <a:srgbClr val="12AD2B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4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15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6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7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oskinsat70_intro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noFill/>
        </a:ln>
      </a:spPr>
      <a:bodyPr vert="horz" lIns="91440" tIns="45720" rIns="91440" bIns="45720" rtlCol="0" anchor="ctr">
        <a:normAutofit/>
      </a:bodyPr>
      <a:lstStyle>
        <a:defPPr algn="ctr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hoskinsat70_intro</Template>
  <TotalTime>2514</TotalTime>
  <Words>3924</Words>
  <Application>Microsoft Office PowerPoint</Application>
  <PresentationFormat>On-screen Show (4:3)</PresentationFormat>
  <Paragraphs>831</Paragraphs>
  <Slides>70</Slides>
  <Notes>6</Notes>
  <HiddenSlides>2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129" baseType="lpstr">
      <vt:lpstr>Arial</vt:lpstr>
      <vt:lpstr>Gill Sans MT</vt:lpstr>
      <vt:lpstr>Tahoma</vt:lpstr>
      <vt:lpstr>ヒラギノ角ゴ Pro W3</vt:lpstr>
      <vt:lpstr>Wingdings</vt:lpstr>
      <vt:lpstr>Palatino Linotype</vt:lpstr>
      <vt:lpstr>Effra Bold</vt:lpstr>
      <vt:lpstr>msgothic</vt:lpstr>
      <vt:lpstr>Courier New</vt:lpstr>
      <vt:lpstr>Microsoft YaHei</vt:lpstr>
      <vt:lpstr>Effra Light</vt:lpstr>
      <vt:lpstr>Effra</vt:lpstr>
      <vt:lpstr>StarSymbol</vt:lpstr>
      <vt:lpstr>Effra Heavy</vt:lpstr>
      <vt:lpstr>Calibri</vt:lpstr>
      <vt:lpstr>Times New Roman</vt:lpstr>
      <vt:lpstr>Rdg Vesta</vt:lpstr>
      <vt:lpstr>Calibri Light</vt:lpstr>
      <vt:lpstr>Symbol</vt:lpstr>
      <vt:lpstr>Cambria Math</vt:lpstr>
      <vt:lpstr>AngsanaUPC</vt:lpstr>
      <vt:lpstr>hoskinsat70_intro</vt:lpstr>
      <vt:lpstr>UoR Theme</vt:lpstr>
      <vt:lpstr>1_UoR Theme</vt:lpstr>
      <vt:lpstr>1_hoskinsat70_intro</vt:lpstr>
      <vt:lpstr>2_hoskinsat70_intro</vt:lpstr>
      <vt:lpstr>3_hoskinsat70_intro</vt:lpstr>
      <vt:lpstr>Modèle par défaut</vt:lpstr>
      <vt:lpstr>Office Theme</vt:lpstr>
      <vt:lpstr>Simple Light</vt:lpstr>
      <vt:lpstr>1_Simple Light</vt:lpstr>
      <vt:lpstr>3_Simple Light</vt:lpstr>
      <vt:lpstr>5_hoskinsat70_intro</vt:lpstr>
      <vt:lpstr>4_hoskinsat70_intro</vt:lpstr>
      <vt:lpstr>1_Modèle par défaut</vt:lpstr>
      <vt:lpstr>6_hoskinsat70_intro</vt:lpstr>
      <vt:lpstr>8_hoskinsat70_intro</vt:lpstr>
      <vt:lpstr>2_Bright colours jl</vt:lpstr>
      <vt:lpstr>1_Bright colours jl</vt:lpstr>
      <vt:lpstr>2_Office Theme</vt:lpstr>
      <vt:lpstr>Custom Design</vt:lpstr>
      <vt:lpstr>7_hoskinsat70_intro</vt:lpstr>
      <vt:lpstr>2_Modèle par défaut</vt:lpstr>
      <vt:lpstr>9_hoskinsat70_intro</vt:lpstr>
      <vt:lpstr>DLR-Präsentation 4:3 Englisch</vt:lpstr>
      <vt:lpstr>1_Methven_FS02_ASE</vt:lpstr>
      <vt:lpstr>10_hoskinsat70_intro</vt:lpstr>
      <vt:lpstr>11_hoskinsat70_intro</vt:lpstr>
      <vt:lpstr>12_hoskinsat70_intro</vt:lpstr>
      <vt:lpstr>4_Office Theme</vt:lpstr>
      <vt:lpstr>13_hoskinsat70_intro</vt:lpstr>
      <vt:lpstr>3_Office Theme</vt:lpstr>
      <vt:lpstr>3_Methven_FS02_ASE</vt:lpstr>
      <vt:lpstr>14_hoskinsat70_intro</vt:lpstr>
      <vt:lpstr>1_Custom Design</vt:lpstr>
      <vt:lpstr>15_hoskinsat70_intro</vt:lpstr>
      <vt:lpstr>16_hoskinsat70_intro</vt:lpstr>
      <vt:lpstr>17_hoskinsat70_intro</vt:lpstr>
      <vt:lpstr>Equation</vt:lpstr>
      <vt:lpstr>Mechanisms for Diabatic Influence on the Jet Stream and Obs Evidence</vt:lpstr>
      <vt:lpstr>Talk Outline</vt:lpstr>
      <vt:lpstr>Jet Stream and Rossby Waves </vt:lpstr>
      <vt:lpstr>PowerPoint Presentation</vt:lpstr>
      <vt:lpstr>Rossby Wave Propagation</vt:lpstr>
      <vt:lpstr>Rossby wave breaking</vt:lpstr>
      <vt:lpstr>Shear Instability</vt:lpstr>
      <vt:lpstr>PowerPoint Presentation</vt:lpstr>
      <vt:lpstr>Vortex Stripping by Filamentation</vt:lpstr>
      <vt:lpstr>Talk Outline</vt:lpstr>
      <vt:lpstr>North Atlantic Waveguide and Downstream Impacts Experiment (NAWDEX)</vt:lpstr>
      <vt:lpstr>PowerPoint Presentation</vt:lpstr>
      <vt:lpstr>PowerPoint Presentation</vt:lpstr>
      <vt:lpstr>NAWDEX:    16/9/16-18/10/16 North Atlantic Waveguide and Downstream Impacts Expt</vt:lpstr>
      <vt:lpstr>PowerPoint Presentation</vt:lpstr>
      <vt:lpstr>PowerPoint Presentation</vt:lpstr>
      <vt:lpstr>PowerPoint Presentation</vt:lpstr>
      <vt:lpstr>Obs vs model at T+0         Wind profiler @ South Uist</vt:lpstr>
      <vt:lpstr>Obs vs model at T+24</vt:lpstr>
      <vt:lpstr>Obs vs model at T+48</vt:lpstr>
      <vt:lpstr>Observed jet stream is “sharper” 3. What are ramifications for forecast evolution? </vt:lpstr>
      <vt:lpstr>Forecast of horizontal PV gradient  across the tropopause (from TIGGE)</vt:lpstr>
      <vt:lpstr>Forecasts of ridge area in Rossby waves</vt:lpstr>
      <vt:lpstr>Why does PV gradient sharpness matter?</vt:lpstr>
      <vt:lpstr>A simple simulation</vt:lpstr>
      <vt:lpstr>A simple simulation</vt:lpstr>
      <vt:lpstr>A simple simulation</vt:lpstr>
      <vt:lpstr>A simple simulation</vt:lpstr>
      <vt:lpstr>RW propagation on smooth PV step</vt:lpstr>
      <vt:lpstr>Decrease of jet meander amplitude</vt:lpstr>
      <vt:lpstr>4. Mechanisms for diabatic influence </vt:lpstr>
      <vt:lpstr>PowerPoint Presentation</vt:lpstr>
      <vt:lpstr>Composite of 92 forecasts  Relative to the tropopause in troughs</vt:lpstr>
      <vt:lpstr>Diabatic influence on Rossby waves</vt:lpstr>
      <vt:lpstr>B. Jet sharpening by non-advective PV flux</vt:lpstr>
      <vt:lpstr>PV evolution equation (II)</vt:lpstr>
      <vt:lpstr>PV evolution equation (III) </vt:lpstr>
      <vt:lpstr>Thought experiment</vt:lpstr>
      <vt:lpstr>Thought experiment</vt:lpstr>
      <vt:lpstr>NAWDEX jet streak case</vt:lpstr>
      <vt:lpstr>Negative PV observed with dropsondes Signature of diabatic processes sharpening jet stream</vt:lpstr>
      <vt:lpstr>Response to “WCB” heating (imposed)</vt:lpstr>
      <vt:lpstr>Response to “WCB” heating (imposed)</vt:lpstr>
      <vt:lpstr>Response to “WCB” heating (imposed)</vt:lpstr>
      <vt:lpstr>Semi-geostrophic theory in 3-D (Hoskins, 1975) </vt:lpstr>
      <vt:lpstr>C. Effects of heating on Rossby waves </vt:lpstr>
      <vt:lpstr>PowerPoint Presentation</vt:lpstr>
      <vt:lpstr>PowerPoint Presentation</vt:lpstr>
      <vt:lpstr>PowerPoint Presentation</vt:lpstr>
      <vt:lpstr>4. Mechanisms for diabatic influence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Circulation and mass of outflow</vt:lpstr>
      <vt:lpstr>Conclusions</vt:lpstr>
      <vt:lpstr>Thankyou for your attention</vt:lpstr>
      <vt:lpstr>PowerPoint Presentation</vt:lpstr>
      <vt:lpstr>PowerPoint Presentation</vt:lpstr>
      <vt:lpstr>Integral PV conservation (circulation)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Origin of THeses</dc:title>
  <dc:creator>John Methven</dc:creator>
  <cp:lastModifiedBy>John Methven</cp:lastModifiedBy>
  <cp:revision>216</cp:revision>
  <cp:lastPrinted>2006-09-19T14:59:33Z</cp:lastPrinted>
  <dcterms:created xsi:type="dcterms:W3CDTF">2015-06-14T21:18:40Z</dcterms:created>
  <dcterms:modified xsi:type="dcterms:W3CDTF">2018-12-04T10:43:22Z</dcterms:modified>
</cp:coreProperties>
</file>