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4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6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7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19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0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1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2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2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24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5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26.xml" ContentType="application/vnd.openxmlformats-officedocument.theme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7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28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29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30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1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32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33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34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35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theme/theme36.xml" ContentType="application/vnd.openxmlformats-officedocument.theme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46" r:id="rId6"/>
    <p:sldMasterId id="2147484044" r:id="rId7"/>
    <p:sldMasterId id="2147484050" r:id="rId8"/>
    <p:sldMasterId id="2147484058" r:id="rId9"/>
    <p:sldMasterId id="2147484079" r:id="rId10"/>
    <p:sldMasterId id="2147484086" r:id="rId11"/>
    <p:sldMasterId id="2147484110" r:id="rId12"/>
    <p:sldMasterId id="2147484157" r:id="rId13"/>
    <p:sldMasterId id="2147484178" r:id="rId14"/>
    <p:sldMasterId id="2147484198" r:id="rId15"/>
    <p:sldMasterId id="2147484212" r:id="rId16"/>
    <p:sldMasterId id="2147484239" r:id="rId17"/>
    <p:sldMasterId id="2147484247" r:id="rId18"/>
    <p:sldMasterId id="2147484298" r:id="rId19"/>
    <p:sldMasterId id="2147484311" r:id="rId20"/>
    <p:sldMasterId id="2147484331" r:id="rId21"/>
    <p:sldMasterId id="2147484404" r:id="rId22"/>
    <p:sldMasterId id="2147484424" r:id="rId23"/>
    <p:sldMasterId id="2147484444" r:id="rId24"/>
    <p:sldMasterId id="2147484464" r:id="rId25"/>
    <p:sldMasterId id="2147484470" r:id="rId26"/>
    <p:sldMasterId id="2147484490" r:id="rId27"/>
    <p:sldMasterId id="2147484502" r:id="rId28"/>
    <p:sldMasterId id="2147484517" r:id="rId29"/>
    <p:sldMasterId id="2147484537" r:id="rId30"/>
    <p:sldMasterId id="2147484546" r:id="rId31"/>
    <p:sldMasterId id="2147484566" r:id="rId32"/>
    <p:sldMasterId id="2147484585" r:id="rId33"/>
    <p:sldMasterId id="2147484623" r:id="rId34"/>
    <p:sldMasterId id="2147484638" r:id="rId35"/>
    <p:sldMasterId id="2147484657" r:id="rId36"/>
    <p:sldMasterId id="2147484677" r:id="rId37"/>
  </p:sldMasterIdLst>
  <p:notesMasterIdLst>
    <p:notesMasterId r:id="rId79"/>
  </p:notesMasterIdLst>
  <p:handoutMasterIdLst>
    <p:handoutMasterId r:id="rId80"/>
  </p:handoutMasterIdLst>
  <p:sldIdLst>
    <p:sldId id="550" r:id="rId38"/>
    <p:sldId id="557" r:id="rId39"/>
    <p:sldId id="494" r:id="rId40"/>
    <p:sldId id="497" r:id="rId41"/>
    <p:sldId id="444" r:id="rId42"/>
    <p:sldId id="396" r:id="rId43"/>
    <p:sldId id="558" r:id="rId44"/>
    <p:sldId id="540" r:id="rId45"/>
    <p:sldId id="542" r:id="rId46"/>
    <p:sldId id="541" r:id="rId47"/>
    <p:sldId id="509" r:id="rId48"/>
    <p:sldId id="510" r:id="rId49"/>
    <p:sldId id="416" r:id="rId50"/>
    <p:sldId id="418" r:id="rId51"/>
    <p:sldId id="522" r:id="rId52"/>
    <p:sldId id="431" r:id="rId53"/>
    <p:sldId id="440" r:id="rId54"/>
    <p:sldId id="432" r:id="rId55"/>
    <p:sldId id="559" r:id="rId56"/>
    <p:sldId id="551" r:id="rId57"/>
    <p:sldId id="552" r:id="rId58"/>
    <p:sldId id="524" r:id="rId59"/>
    <p:sldId id="526" r:id="rId60"/>
    <p:sldId id="566" r:id="rId61"/>
    <p:sldId id="576" r:id="rId62"/>
    <p:sldId id="567" r:id="rId63"/>
    <p:sldId id="568" r:id="rId64"/>
    <p:sldId id="569" r:id="rId65"/>
    <p:sldId id="571" r:id="rId66"/>
    <p:sldId id="572" r:id="rId67"/>
    <p:sldId id="573" r:id="rId68"/>
    <p:sldId id="574" r:id="rId69"/>
    <p:sldId id="565" r:id="rId70"/>
    <p:sldId id="577" r:id="rId71"/>
    <p:sldId id="538" r:id="rId72"/>
    <p:sldId id="449" r:id="rId73"/>
    <p:sldId id="378" r:id="rId74"/>
    <p:sldId id="563" r:id="rId75"/>
    <p:sldId id="564" r:id="rId76"/>
    <p:sldId id="519" r:id="rId77"/>
    <p:sldId id="520" r:id="rId78"/>
  </p:sldIdLst>
  <p:sldSz cx="9144000" cy="6858000" type="screen4x3"/>
  <p:notesSz cx="6718300" cy="9867900"/>
  <p:embeddedFontLst>
    <p:embeddedFont>
      <p:font typeface="Cambria Math" panose="02040503050406030204" pitchFamily="18" charset="0"/>
      <p:regular r:id="rId81"/>
    </p:embeddedFont>
    <p:embeddedFont>
      <p:font typeface="Palatino Linotype" panose="02040502050505030304" pitchFamily="18" charset="0"/>
      <p:regular r:id="rId82"/>
      <p:bold r:id="rId83"/>
      <p:italic r:id="rId84"/>
      <p:boldItalic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AngsanaUPC" panose="02020603050405020304" pitchFamily="18" charset="-34"/>
      <p:regular r:id="rId90"/>
      <p:bold r:id="rId91"/>
      <p:italic r:id="rId92"/>
      <p:boldItalic r:id="rId93"/>
    </p:embeddedFont>
    <p:embeddedFont>
      <p:font typeface="Effra Light" panose="020B0604020202020204" charset="0"/>
      <p:regular r:id="rId94"/>
      <p:italic r:id="rId95"/>
    </p:embeddedFont>
    <p:embeddedFont>
      <p:font typeface="Microsoft YaHei" panose="020B0503020204020204" pitchFamily="34" charset="-122"/>
      <p:regular r:id="rId96"/>
      <p:bold r:id="rId97"/>
    </p:embeddedFont>
    <p:embeddedFont>
      <p:font typeface="Tahoma" panose="020B0604030504040204" pitchFamily="34" charset="0"/>
      <p:regular r:id="rId98"/>
      <p:bold r:id="rId99"/>
    </p:embeddedFont>
    <p:embeddedFont>
      <p:font typeface="Gill Sans MT" panose="020B0502020104020203" pitchFamily="34" charset="0"/>
      <p:regular r:id="rId100"/>
      <p:bold r:id="rId101"/>
      <p:italic r:id="rId102"/>
      <p:boldItalic r:id="rId103"/>
    </p:embeddedFont>
    <p:embeddedFont>
      <p:font typeface="Effra Heavy" panose="020B0604020202020204" charset="0"/>
      <p:bold r:id="rId104"/>
      <p:boldItalic r:id="rId105"/>
    </p:embeddedFont>
    <p:embeddedFont>
      <p:font typeface="Calibri Light" panose="020F0302020204030204" pitchFamily="34" charset="0"/>
      <p:regular r:id="rId106"/>
      <p:italic r:id="rId107"/>
    </p:embeddedFont>
    <p:embeddedFont>
      <p:font typeface="Effra Bold" panose="020B0604020202020204" charset="0"/>
      <p:bold r:id="rId108"/>
    </p:embeddedFont>
    <p:embeddedFont>
      <p:font typeface="Effra" panose="020B0604020202020204" charset="0"/>
      <p:regular r:id="rId109"/>
      <p:bold r:id="rId110"/>
      <p:italic r:id="rId111"/>
      <p:boldItalic r:id="rId112"/>
    </p:embeddedFont>
    <p:embeddedFont>
      <p:font typeface="Rdg Vesta" panose="02000503060000020004" charset="0"/>
      <p:regular r:id="rId113"/>
      <p:bold r:id="rId114"/>
      <p:italic r:id="rId115"/>
      <p:boldItalic r:id="rId116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9A1"/>
    <a:srgbClr val="BF0071"/>
    <a:srgbClr val="FDFDFD"/>
    <a:srgbClr val="000000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990" autoAdjust="0"/>
  </p:normalViewPr>
  <p:slideViewPr>
    <p:cSldViewPr showGuides="1">
      <p:cViewPr varScale="1">
        <p:scale>
          <a:sx n="67" d="100"/>
          <a:sy n="6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12" Type="http://schemas.openxmlformats.org/officeDocument/2006/relationships/font" Target="fonts/font32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27.fntdata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slide" Target="slides/slide29.xml"/><Relationship Id="rId74" Type="http://schemas.openxmlformats.org/officeDocument/2006/relationships/slide" Target="slides/slide37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7.fntdata"/><Relationship Id="rId102" Type="http://schemas.openxmlformats.org/officeDocument/2006/relationships/font" Target="fonts/font22.fntdata"/><Relationship Id="rId110" Type="http://schemas.openxmlformats.org/officeDocument/2006/relationships/font" Target="fonts/font30.fntdata"/><Relationship Id="rId115" Type="http://schemas.openxmlformats.org/officeDocument/2006/relationships/font" Target="fonts/font3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slide" Target="slides/slide40.xml"/><Relationship Id="rId100" Type="http://schemas.openxmlformats.org/officeDocument/2006/relationships/font" Target="fonts/font20.fntdata"/><Relationship Id="rId105" Type="http://schemas.openxmlformats.org/officeDocument/2006/relationships/font" Target="fonts/font25.fntdata"/><Relationship Id="rId113" Type="http://schemas.openxmlformats.org/officeDocument/2006/relationships/font" Target="fonts/font33.fntdata"/><Relationship Id="rId11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103" Type="http://schemas.openxmlformats.org/officeDocument/2006/relationships/font" Target="fonts/font23.fntdata"/><Relationship Id="rId108" Type="http://schemas.openxmlformats.org/officeDocument/2006/relationships/font" Target="fonts/font28.fntdata"/><Relationship Id="rId116" Type="http://schemas.openxmlformats.org/officeDocument/2006/relationships/font" Target="fonts/font36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11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6" Type="http://schemas.openxmlformats.org/officeDocument/2006/relationships/font" Target="fonts/font26.fntdata"/><Relationship Id="rId114" Type="http://schemas.openxmlformats.org/officeDocument/2006/relationships/font" Target="fonts/font34.fntdata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109" Type="http://schemas.openxmlformats.org/officeDocument/2006/relationships/font" Target="fonts/font29.fntdata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font" Target="fonts/font17.fntdata"/><Relationship Id="rId104" Type="http://schemas.openxmlformats.org/officeDocument/2006/relationships/font" Target="fonts/font24.fntdata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1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5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6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12788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30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1015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3" y="895351"/>
            <a:ext cx="8643938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025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53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0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9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46" y="76211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9156" y="76211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1446" y="3511559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29156" y="3511559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868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731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95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453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4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4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9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5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89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5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BBF5-FC5F-4BD2-87F4-085F414C3519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5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433400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7403" y="173348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4" y="184233"/>
            <a:ext cx="166335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50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3213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11153" y="1468968"/>
            <a:ext cx="845661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7560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11153" y="1468968"/>
            <a:ext cx="411389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4718410" y="1468968"/>
            <a:ext cx="411389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35471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823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5132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311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3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9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4011078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62881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67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9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665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10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314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62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64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383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88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09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420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10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35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04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158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322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6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58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2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476138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62584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39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98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352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43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79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341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88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971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917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37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452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3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508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34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358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2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07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95517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967919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07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93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47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676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250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615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434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455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439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932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60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5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88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31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941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64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4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206904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12879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41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742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659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9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96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996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315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497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370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84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872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74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2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475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4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6056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>
            <a:lvl1pPr defTabSz="827475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8980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30675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8" indent="0">
              <a:buNone/>
              <a:defRPr sz="1800"/>
            </a:lvl2pPr>
            <a:lvl3pPr marL="911560" indent="0">
              <a:buNone/>
              <a:defRPr sz="1600"/>
            </a:lvl3pPr>
            <a:lvl4pPr marL="1367343" indent="0">
              <a:buNone/>
              <a:defRPr sz="1400"/>
            </a:lvl4pPr>
            <a:lvl5pPr marL="1823121" indent="0">
              <a:buNone/>
              <a:defRPr sz="1400"/>
            </a:lvl5pPr>
            <a:lvl6pPr marL="2278904" indent="0">
              <a:buNone/>
              <a:defRPr sz="1400"/>
            </a:lvl6pPr>
            <a:lvl7pPr marL="2734682" indent="0">
              <a:buNone/>
              <a:defRPr sz="1400"/>
            </a:lvl7pPr>
            <a:lvl8pPr marL="3190454" indent="0">
              <a:buNone/>
              <a:defRPr sz="1400"/>
            </a:lvl8pPr>
            <a:lvl9pPr marL="364624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750260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74901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67816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65754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436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6706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613746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8" indent="0">
              <a:buNone/>
              <a:defRPr sz="2800"/>
            </a:lvl2pPr>
            <a:lvl3pPr marL="911560" indent="0">
              <a:buNone/>
              <a:defRPr sz="2400"/>
            </a:lvl3pPr>
            <a:lvl4pPr marL="1367343" indent="0">
              <a:buNone/>
              <a:defRPr sz="2000"/>
            </a:lvl4pPr>
            <a:lvl5pPr marL="1823121" indent="0">
              <a:buNone/>
              <a:defRPr sz="2000"/>
            </a:lvl5pPr>
            <a:lvl6pPr marL="2278904" indent="0">
              <a:buNone/>
              <a:defRPr sz="2000"/>
            </a:lvl6pPr>
            <a:lvl7pPr marL="2734682" indent="0">
              <a:buNone/>
              <a:defRPr sz="2000"/>
            </a:lvl7pPr>
            <a:lvl8pPr marL="3190454" indent="0">
              <a:buNone/>
              <a:defRPr sz="2000"/>
            </a:lvl8pPr>
            <a:lvl9pPr marL="364624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7497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70279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49895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49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5C7C0484-89FE-4D03-8E47-9163789E2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8707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6"/>
            <a:ext cx="3445920" cy="3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131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5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4388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>
            <a:lvl1pPr defTabSz="827131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4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06468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87" indent="0">
              <a:buNone/>
              <a:defRPr sz="1800"/>
            </a:lvl2pPr>
            <a:lvl3pPr marL="911183" indent="0">
              <a:buNone/>
              <a:defRPr sz="1600"/>
            </a:lvl3pPr>
            <a:lvl4pPr marL="1366777" indent="0">
              <a:buNone/>
              <a:defRPr sz="1400"/>
            </a:lvl4pPr>
            <a:lvl5pPr marL="1822365" indent="0">
              <a:buNone/>
              <a:defRPr sz="1400"/>
            </a:lvl5pPr>
            <a:lvl6pPr marL="2277959" indent="0">
              <a:buNone/>
              <a:defRPr sz="1400"/>
            </a:lvl6pPr>
            <a:lvl7pPr marL="2733549" indent="0">
              <a:buNone/>
              <a:defRPr sz="1400"/>
            </a:lvl7pPr>
            <a:lvl8pPr marL="3189131" indent="0">
              <a:buNone/>
              <a:defRPr sz="1400"/>
            </a:lvl8pPr>
            <a:lvl9pPr marL="364472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487844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8181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1427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93659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2150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27071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144138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87" indent="0">
              <a:buNone/>
              <a:defRPr sz="2800"/>
            </a:lvl2pPr>
            <a:lvl3pPr marL="911183" indent="0">
              <a:buNone/>
              <a:defRPr sz="2400"/>
            </a:lvl3pPr>
            <a:lvl4pPr marL="1366777" indent="0">
              <a:buNone/>
              <a:defRPr sz="2000"/>
            </a:lvl4pPr>
            <a:lvl5pPr marL="1822365" indent="0">
              <a:buNone/>
              <a:defRPr sz="2000"/>
            </a:lvl5pPr>
            <a:lvl6pPr marL="2277959" indent="0">
              <a:buNone/>
              <a:defRPr sz="2000"/>
            </a:lvl6pPr>
            <a:lvl7pPr marL="2733549" indent="0">
              <a:buNone/>
              <a:defRPr sz="2000"/>
            </a:lvl7pPr>
            <a:lvl8pPr marL="3189131" indent="0">
              <a:buNone/>
              <a:defRPr sz="2000"/>
            </a:lvl8pPr>
            <a:lvl9pPr marL="364472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235808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21679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9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6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7164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53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1A276BAD-955F-49BF-8BBF-3747A6FAEB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2662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7" y="1970128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6" y="4601009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60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33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8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613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22613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1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366187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07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80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084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192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523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5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899675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373534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937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188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73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039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171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3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869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47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39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812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102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5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5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4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29917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6070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3741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60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08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276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80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23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80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351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5522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944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940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582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000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7675592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34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562115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5026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8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866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333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01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924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200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766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261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30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03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622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28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67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19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3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6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7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36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44082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686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673034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1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1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4546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03991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96089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68764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2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56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6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671453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8282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1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036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969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624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903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39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536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53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70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36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6583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39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58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92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12788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30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6423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3" y="895351"/>
            <a:ext cx="8643938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4088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9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7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21512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45" y="76202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9156" y="76202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1445" y="3511550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29156" y="3511550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5236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6662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098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6256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2697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47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363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04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38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935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4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742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5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814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11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835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08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190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5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4655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"/>
            <a:ext cx="7886700" cy="8015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363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418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6476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487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9352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521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519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589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8" y="365135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6280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2" y="438150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7" y="6519863"/>
            <a:ext cx="43926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7" y="6519864"/>
            <a:ext cx="344646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7" y="2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PANDOWAE, Mainz, 26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March 2012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2" y="438150"/>
            <a:ext cx="1184275" cy="3873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68414"/>
            <a:ext cx="15065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6"/>
            <a:ext cx="265271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  <a:latin typeface="Rdg Vesta" pitchFamily="2" charset="0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85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E0D1-E13D-4E93-8365-C0D7DA61F2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3483"/>
      </p:ext>
    </p:extLst>
  </p:cSld>
  <p:clrMapOvr>
    <a:masterClrMapping/>
  </p:clrMapOvr>
  <p:transition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39BE-111F-4AC2-A87A-D0600C70EE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37721"/>
      </p:ext>
    </p:extLst>
  </p:cSld>
  <p:clrMapOvr>
    <a:masterClrMapping/>
  </p:clrMapOvr>
  <p:transition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0B2D-1FE3-43E7-8D83-1164A9038E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78786"/>
      </p:ext>
    </p:extLst>
  </p:cSld>
  <p:clrMapOvr>
    <a:masterClrMapping/>
  </p:clrMapOvr>
  <p:transition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81FD6-A22B-4EC3-8E71-68A1923DE9E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91120"/>
      </p:ext>
    </p:extLst>
  </p:cSld>
  <p:clrMapOvr>
    <a:masterClrMapping/>
  </p:clrMapOvr>
  <p:transition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42B50-BECC-4AEA-B3D8-940DDAB4488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73219"/>
      </p:ext>
    </p:extLst>
  </p:cSld>
  <p:clrMapOvr>
    <a:masterClrMapping/>
  </p:clrMapOvr>
  <p:transition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BF72-5482-4063-8B75-44AAABC5A2B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03788"/>
      </p:ext>
    </p:extLst>
  </p:cSld>
  <p:clrMapOvr>
    <a:masterClrMapping/>
  </p:clrMapOvr>
  <p:transition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64533-99BC-4339-92BB-2E3F3B82F2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60371"/>
      </p:ext>
    </p:extLst>
  </p:cSld>
  <p:clrMapOvr>
    <a:masterClrMapping/>
  </p:clrMapOvr>
  <p:transition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2C28-08BD-48C7-8220-DC32C12933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4934"/>
      </p:ext>
    </p:extLst>
  </p:cSld>
  <p:clrMapOvr>
    <a:masterClrMapping/>
  </p:clrMapOvr>
  <p:transition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9FC48-94F2-4979-9856-C5A822B9837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5750"/>
      </p:ext>
    </p:extLst>
  </p:cSld>
  <p:clrMapOvr>
    <a:masterClrMapping/>
  </p:clrMapOvr>
  <p:transition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2A96-A681-4AC0-8A92-00F47816F7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601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7" y="16002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7" y="38481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F49-BA61-4AAF-804A-EB5BF6D12E4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64976"/>
      </p:ext>
    </p:extLst>
  </p:cSld>
  <p:clrMapOvr>
    <a:masterClrMapping/>
  </p:clrMapOvr>
  <p:transition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40" y="6519863"/>
            <a:ext cx="6762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DE96-7B61-4917-9968-EB6FA6ACD30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984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72440" y="6519863"/>
            <a:ext cx="6762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32193-3D56-4230-8F1E-0B8DF59BDC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2881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094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4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223958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72845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570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396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477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840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122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683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92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72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86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495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040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92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13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8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5" y="1970127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4" y="4601008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58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6A2ADBB-C67D-4AEB-BBC3-67D92E2754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339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7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3731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2612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156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66186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8618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4759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8877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309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4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275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0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22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061260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600370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934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02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85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965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694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57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200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102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9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56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5625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820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70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098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86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9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84152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33905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12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293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136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406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624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06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378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365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2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252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14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68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607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82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7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6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535188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56036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32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58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8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229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31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332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001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47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59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723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997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3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93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5311"/>
      </p:ext>
    </p:extLst>
  </p:cSld>
  <p:clrMapOvr>
    <a:masterClrMapping/>
  </p:clrMapOvr>
  <p:transition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020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5" y="0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PANDOWAE, Mainz, 26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March 2012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68413"/>
            <a:ext cx="15065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5"/>
            <a:ext cx="265271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  <a:latin typeface="Rdg Vesta" pitchFamily="2" charset="0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75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E0D1-E13D-4E93-8365-C0D7DA61F2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4471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39BE-111F-4AC2-A87A-D0600C70EE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47585"/>
      </p:ext>
    </p:extLst>
  </p:cSld>
  <p:clrMapOvr>
    <a:masterClrMapping/>
  </p:clrMapOvr>
  <p:transition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0B2D-1FE3-43E7-8D83-1164A9038E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24475"/>
      </p:ext>
    </p:extLst>
  </p:cSld>
  <p:clrMapOvr>
    <a:masterClrMapping/>
  </p:clrMapOvr>
  <p:transition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81FD6-A22B-4EC3-8E71-68A1923DE9E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90378"/>
      </p:ext>
    </p:extLst>
  </p:cSld>
  <p:clrMapOvr>
    <a:masterClrMapping/>
  </p:clrMapOvr>
  <p:transition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42B50-BECC-4AEA-B3D8-940DDAB4488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98527"/>
      </p:ext>
    </p:extLst>
  </p:cSld>
  <p:clrMapOvr>
    <a:masterClrMapping/>
  </p:clrMapOvr>
  <p:transition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BF72-5482-4063-8B75-44AAABC5A2B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4075"/>
      </p:ext>
    </p:extLst>
  </p:cSld>
  <p:clrMapOvr>
    <a:masterClrMapping/>
  </p:clrMapOvr>
  <p:transition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64533-99BC-4339-92BB-2E3F3B82F2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19265"/>
      </p:ext>
    </p:extLst>
  </p:cSld>
  <p:clrMapOvr>
    <a:masterClrMapping/>
  </p:clrMapOvr>
  <p:transition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2C28-08BD-48C7-8220-DC32C12933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69345"/>
      </p:ext>
    </p:extLst>
  </p:cSld>
  <p:clrMapOvr>
    <a:masterClrMapping/>
  </p:clrMapOvr>
  <p:transition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9FC48-94F2-4979-9856-C5A822B9837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46273"/>
      </p:ext>
    </p:extLst>
  </p:cSld>
  <p:clrMapOvr>
    <a:masterClrMapping/>
  </p:clrMapOvr>
  <p:transition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2A96-A681-4AC0-8A92-00F47816F7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98858"/>
      </p:ext>
    </p:extLst>
  </p:cSld>
  <p:clrMapOvr>
    <a:masterClrMapping/>
  </p:clrMapOvr>
  <p:transition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F49-BA61-4AAF-804A-EB5BF6D12E4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2909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DE96-7B61-4917-9968-EB6FA6ACD30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81708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32193-3D56-4230-8F1E-0B8DF59BDC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48423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505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7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211032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3806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857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184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221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029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755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026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34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691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612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769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0287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75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015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148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763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77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91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4186519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543458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98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47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436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993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326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009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43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290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822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39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823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032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21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66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69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6358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619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4840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0931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9224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7466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0442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688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5997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22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95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0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2.xml"/><Relationship Id="rId9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8.xml"/><Relationship Id="rId1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58.xml"/><Relationship Id="rId21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17" Type="http://schemas.openxmlformats.org/officeDocument/2006/relationships/slideLayout" Target="../slideLayouts/slideLayout27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57.xml"/><Relationship Id="rId16" Type="http://schemas.openxmlformats.org/officeDocument/2006/relationships/slideLayout" Target="../slideLayouts/slideLayout271.xml"/><Relationship Id="rId20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60.xml"/><Relationship Id="rId15" Type="http://schemas.openxmlformats.org/officeDocument/2006/relationships/slideLayout" Target="../slideLayouts/slideLayout27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65.xml"/><Relationship Id="rId19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9.xml"/><Relationship Id="rId2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theme" Target="../theme/theme2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312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1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32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33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26.xml"/><Relationship Id="rId19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Relationship Id="rId22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1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3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17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37.xml"/><Relationship Id="rId16" Type="http://schemas.openxmlformats.org/officeDocument/2006/relationships/slideLayout" Target="../slideLayouts/slideLayout351.xml"/><Relationship Id="rId20" Type="http://schemas.openxmlformats.org/officeDocument/2006/relationships/theme" Target="../theme/theme23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5" Type="http://schemas.openxmlformats.org/officeDocument/2006/relationships/slideLayout" Target="../slideLayouts/slideLayout35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45.xml"/><Relationship Id="rId19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slideLayout" Target="../slideLayouts/slideLayout349.xml"/><Relationship Id="rId22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slideLayout" Target="../slideLayouts/slideLayout367.xml"/><Relationship Id="rId1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5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61.xml"/><Relationship Id="rId12" Type="http://schemas.openxmlformats.org/officeDocument/2006/relationships/slideLayout" Target="../slideLayouts/slideLayout366.xml"/><Relationship Id="rId17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56.xml"/><Relationship Id="rId16" Type="http://schemas.openxmlformats.org/officeDocument/2006/relationships/slideLayout" Target="../slideLayouts/slideLayout370.xml"/><Relationship Id="rId20" Type="http://schemas.openxmlformats.org/officeDocument/2006/relationships/theme" Target="../theme/theme24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5" Type="http://schemas.openxmlformats.org/officeDocument/2006/relationships/slideLayout" Target="../slideLayouts/slideLayout36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4.xml"/><Relationship Id="rId19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Relationship Id="rId14" Type="http://schemas.openxmlformats.org/officeDocument/2006/relationships/slideLayout" Target="../slideLayouts/slideLayout368.xml"/><Relationship Id="rId22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1.xml"/><Relationship Id="rId1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8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17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0.xml"/><Relationship Id="rId16" Type="http://schemas.openxmlformats.org/officeDocument/2006/relationships/slideLayout" Target="../slideLayouts/slideLayout394.xml"/><Relationship Id="rId20" Type="http://schemas.openxmlformats.org/officeDocument/2006/relationships/theme" Target="../theme/theme26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88.xml"/><Relationship Id="rId19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92.xml"/><Relationship Id="rId22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4" Type="http://schemas.openxmlformats.org/officeDocument/2006/relationships/slideLayout" Target="../slideLayouts/slideLayout42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slideLayout" Target="../slideLayouts/slideLayout435.xml"/><Relationship Id="rId1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2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17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24.xml"/><Relationship Id="rId16" Type="http://schemas.openxmlformats.org/officeDocument/2006/relationships/slideLayout" Target="../slideLayouts/slideLayout438.xml"/><Relationship Id="rId20" Type="http://schemas.openxmlformats.org/officeDocument/2006/relationships/theme" Target="../theme/theme29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5" Type="http://schemas.openxmlformats.org/officeDocument/2006/relationships/slideLayout" Target="../slideLayouts/slideLayout43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32.xml"/><Relationship Id="rId19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slideLayout" Target="../slideLayouts/slideLayout436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45.xml"/><Relationship Id="rId9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7.xml"/><Relationship Id="rId13" Type="http://schemas.openxmlformats.org/officeDocument/2006/relationships/slideLayout" Target="../slideLayouts/slideLayout462.xml"/><Relationship Id="rId18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5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56.xml"/><Relationship Id="rId12" Type="http://schemas.openxmlformats.org/officeDocument/2006/relationships/slideLayout" Target="../slideLayouts/slideLayout461.xml"/><Relationship Id="rId17" Type="http://schemas.openxmlformats.org/officeDocument/2006/relationships/slideLayout" Target="../slideLayouts/slideLayout466.xml"/><Relationship Id="rId2" Type="http://schemas.openxmlformats.org/officeDocument/2006/relationships/slideLayout" Target="../slideLayouts/slideLayout451.xml"/><Relationship Id="rId16" Type="http://schemas.openxmlformats.org/officeDocument/2006/relationships/slideLayout" Target="../slideLayouts/slideLayout465.xml"/><Relationship Id="rId20" Type="http://schemas.openxmlformats.org/officeDocument/2006/relationships/theme" Target="../theme/theme31.xml"/><Relationship Id="rId1" Type="http://schemas.openxmlformats.org/officeDocument/2006/relationships/slideLayout" Target="../slideLayouts/slideLayout450.xml"/><Relationship Id="rId6" Type="http://schemas.openxmlformats.org/officeDocument/2006/relationships/slideLayout" Target="../slideLayouts/slideLayout455.xml"/><Relationship Id="rId11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54.xml"/><Relationship Id="rId15" Type="http://schemas.openxmlformats.org/officeDocument/2006/relationships/slideLayout" Target="../slideLayouts/slideLayout46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59.xml"/><Relationship Id="rId19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53.xml"/><Relationship Id="rId9" Type="http://schemas.openxmlformats.org/officeDocument/2006/relationships/slideLayout" Target="../slideLayouts/slideLayout458.xml"/><Relationship Id="rId14" Type="http://schemas.openxmlformats.org/officeDocument/2006/relationships/slideLayout" Target="../slideLayouts/slideLayout463.xml"/><Relationship Id="rId22" Type="http://schemas.openxmlformats.org/officeDocument/2006/relationships/image" Target="../media/image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slideLayout" Target="../slideLayouts/slideLayout481.xml"/><Relationship Id="rId18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7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17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48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78.xml"/><Relationship Id="rId19" Type="http://schemas.openxmlformats.org/officeDocument/2006/relationships/theme" Target="../theme/theme32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Relationship Id="rId14" Type="http://schemas.openxmlformats.org/officeDocument/2006/relationships/slideLayout" Target="../slideLayouts/slideLayout482.xml"/><Relationship Id="rId22" Type="http://schemas.openxmlformats.org/officeDocument/2006/relationships/image" Target="../media/image3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13" Type="http://schemas.openxmlformats.org/officeDocument/2006/relationships/slideLayout" Target="../slideLayouts/slideLayout499.xml"/><Relationship Id="rId18" Type="http://schemas.openxmlformats.org/officeDocument/2006/relationships/slideLayout" Target="../slideLayouts/slideLayout504.xml"/><Relationship Id="rId3" Type="http://schemas.openxmlformats.org/officeDocument/2006/relationships/slideLayout" Target="../slideLayouts/slideLayout489.xml"/><Relationship Id="rId21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493.xml"/><Relationship Id="rId12" Type="http://schemas.openxmlformats.org/officeDocument/2006/relationships/slideLayout" Target="../slideLayouts/slideLayout498.xml"/><Relationship Id="rId17" Type="http://schemas.openxmlformats.org/officeDocument/2006/relationships/slideLayout" Target="../slideLayouts/slideLayout503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88.xml"/><Relationship Id="rId16" Type="http://schemas.openxmlformats.org/officeDocument/2006/relationships/slideLayout" Target="../slideLayouts/slideLayout502.xml"/><Relationship Id="rId20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91.xml"/><Relationship Id="rId15" Type="http://schemas.openxmlformats.org/officeDocument/2006/relationships/slideLayout" Target="../slideLayouts/slideLayout50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96.xml"/><Relationship Id="rId19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Relationship Id="rId14" Type="http://schemas.openxmlformats.org/officeDocument/2006/relationships/slideLayout" Target="../slideLayouts/slideLayout500.xml"/><Relationship Id="rId2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slideLayout" Target="../slideLayouts/slideLayout520.xml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slideLayout" Target="../slideLayouts/slideLayout519.xml"/><Relationship Id="rId2" Type="http://schemas.openxmlformats.org/officeDocument/2006/relationships/slideLayout" Target="../slideLayouts/slideLayout50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5" Type="http://schemas.openxmlformats.org/officeDocument/2006/relationships/theme" Target="../theme/theme34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Relationship Id="rId14" Type="http://schemas.openxmlformats.org/officeDocument/2006/relationships/slideLayout" Target="../slideLayouts/slideLayout52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18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2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3.xml"/><Relationship Id="rId16" Type="http://schemas.openxmlformats.org/officeDocument/2006/relationships/slideLayout" Target="../slideLayouts/slideLayout53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31.xml"/><Relationship Id="rId19" Type="http://schemas.openxmlformats.org/officeDocument/2006/relationships/theme" Target="../theme/theme35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slideLayout" Target="../slideLayouts/slideLayout535.xml"/><Relationship Id="rId22" Type="http://schemas.openxmlformats.org/officeDocument/2006/relationships/image" Target="../media/image3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slideLayout" Target="../slideLayouts/slideLayout552.xml"/><Relationship Id="rId18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4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17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20" Type="http://schemas.openxmlformats.org/officeDocument/2006/relationships/theme" Target="../theme/theme36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5" Type="http://schemas.openxmlformats.org/officeDocument/2006/relationships/slideLayout" Target="../slideLayouts/slideLayout55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49.xml"/><Relationship Id="rId19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Relationship Id="rId22" Type="http://schemas.openxmlformats.org/officeDocument/2006/relationships/image" Target="../media/image2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565.xml"/><Relationship Id="rId12" Type="http://schemas.openxmlformats.org/officeDocument/2006/relationships/slideLayout" Target="../slideLayouts/slideLayout570.xml"/><Relationship Id="rId2" Type="http://schemas.openxmlformats.org/officeDocument/2006/relationships/slideLayout" Target="../slideLayouts/slideLayout560.xml"/><Relationship Id="rId1" Type="http://schemas.openxmlformats.org/officeDocument/2006/relationships/slideLayout" Target="../slideLayouts/slideLayout559.xml"/><Relationship Id="rId6" Type="http://schemas.openxmlformats.org/officeDocument/2006/relationships/slideLayout" Target="../slideLayouts/slideLayout564.xml"/><Relationship Id="rId11" Type="http://schemas.openxmlformats.org/officeDocument/2006/relationships/slideLayout" Target="../slideLayouts/slideLayout569.xml"/><Relationship Id="rId5" Type="http://schemas.openxmlformats.org/officeDocument/2006/relationships/slideLayout" Target="../slideLayouts/slideLayout563.xml"/><Relationship Id="rId10" Type="http://schemas.openxmlformats.org/officeDocument/2006/relationships/slideLayout" Target="../slideLayouts/slideLayout568.xml"/><Relationship Id="rId4" Type="http://schemas.openxmlformats.org/officeDocument/2006/relationships/slideLayout" Target="../slideLayouts/slideLayout562.xml"/><Relationship Id="rId9" Type="http://schemas.openxmlformats.org/officeDocument/2006/relationships/slideLayout" Target="../slideLayouts/slideLayout5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6" r:id="rId3"/>
    <p:sldLayoutId id="2147483698" r:id="rId4"/>
    <p:sldLayoutId id="2147483700" r:id="rId5"/>
    <p:sldLayoutId id="2147483701" r:id="rId6"/>
    <p:sldLayoutId id="2147483702" r:id="rId7"/>
    <p:sldLayoutId id="2147483706" r:id="rId8"/>
    <p:sldLayoutId id="2147483707" r:id="rId9"/>
    <p:sldLayoutId id="2147483708" r:id="rId10"/>
    <p:sldLayoutId id="2147483713" r:id="rId11"/>
    <p:sldLayoutId id="2147483709" r:id="rId12"/>
    <p:sldLayoutId id="2147483710" r:id="rId13"/>
    <p:sldLayoutId id="2147483711" r:id="rId14"/>
    <p:sldLayoutId id="2147483712" r:id="rId15"/>
    <p:sldLayoutId id="2147483714" r:id="rId16"/>
    <p:sldLayoutId id="2147483715" r:id="rId17"/>
    <p:sldLayoutId id="2147483716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87782" y="366185"/>
            <a:ext cx="8768443" cy="929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87782" y="1426028"/>
            <a:ext cx="8768443" cy="508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93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1pPr>
      <a:lvl2pPr marL="720000" marR="0" lvl="1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2pPr>
      <a:lvl3pPr marL="1080000" marR="0" lvl="2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§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3pPr>
      <a:lvl4pPr marL="1440000" marR="0" lvl="3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4pPr>
      <a:lvl5pPr marL="1800000" marR="0" lvl="4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rgbClr val="000000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954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2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073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565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  <p:sldLayoutId id="214748417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8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  <p:sldLayoutId id="2147484192" r:id="rId14"/>
    <p:sldLayoutId id="2147484193" r:id="rId15"/>
    <p:sldLayoutId id="2147484194" r:id="rId16"/>
    <p:sldLayoutId id="2147484195" r:id="rId17"/>
    <p:sldLayoutId id="2147484196" r:id="rId18"/>
    <p:sldLayoutId id="2147484197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3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45" tIns="45575" rIns="91145" bIns="4557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44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7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56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734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312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70" indent="-33837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654" indent="-282215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7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938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6791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257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835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413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8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6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43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1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0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82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5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4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4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05" tIns="45555" rIns="91105" bIns="4555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9220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7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18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67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236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35" indent="-33833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577" indent="-282186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5941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334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725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5752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1344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6935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2528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8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3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5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1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8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3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8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2" y="6374657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6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8959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6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5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6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9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333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  <p:sldLayoutId id="2147484421" r:id="rId17"/>
    <p:sldLayoutId id="2147484422" r:id="rId18"/>
    <p:sldLayoutId id="214748442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  <p:sldLayoutId id="2147484438" r:id="rId14"/>
    <p:sldLayoutId id="2147484439" r:id="rId15"/>
    <p:sldLayoutId id="2147484440" r:id="rId16"/>
    <p:sldLayoutId id="2147484441" r:id="rId17"/>
    <p:sldLayoutId id="2147484442" r:id="rId18"/>
    <p:sldLayoutId id="214748444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033" y="3187"/>
            <a:ext cx="8643938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33" y="895359"/>
            <a:ext cx="8643938" cy="572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61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629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  <p:sldLayoutId id="2147484486" r:id="rId16"/>
    <p:sldLayoutId id="2147484487" r:id="rId17"/>
    <p:sldLayoutId id="2147484488" r:id="rId18"/>
    <p:sldLayoutId id="2147484489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5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9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40" y="6519863"/>
            <a:ext cx="67627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Rdg Vesta" pitchFamily="2" charset="0"/>
              </a:defRPr>
            </a:lvl1pPr>
          </a:lstStyle>
          <a:p>
            <a:pPr>
              <a:defRPr/>
            </a:pPr>
            <a:fld id="{6AB5F9F7-EAC0-4266-94F4-B8420963C82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6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0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  <p:sldLayoutId id="2147484516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1236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1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7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0" y="6374655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5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96A2ADBB-C67D-4AEB-BBC3-67D92E2754FF}" type="datetimeFigureOut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02/09/2019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8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8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4677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9825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2675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  <p:sldLayoutId id="2147484598" r:id="rId13"/>
    <p:sldLayoutId id="2147484599" r:id="rId14"/>
    <p:sldLayoutId id="2147484600" r:id="rId15"/>
    <p:sldLayoutId id="2147484601" r:id="rId16"/>
    <p:sldLayoutId id="2147484602" r:id="rId17"/>
    <p:sldLayoutId id="2147484603" r:id="rId18"/>
    <p:sldLayoutId id="2147484604" r:id="rId19"/>
    <p:sldLayoutId id="2147484605" r:id="rId20"/>
    <p:sldLayoutId id="2147484606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Rdg Vesta" pitchFamily="2" charset="0"/>
              </a:defRPr>
            </a:lvl1pPr>
          </a:lstStyle>
          <a:p>
            <a:pPr>
              <a:defRPr/>
            </a:pPr>
            <a:fld id="{6AB5F9F7-EAC0-4266-94F4-B8420963C82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  <p:sldLayoutId id="2147484636" r:id="rId13"/>
    <p:sldLayoutId id="2147484637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1330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  <p:sldLayoutId id="2147484652" r:id="rId14"/>
    <p:sldLayoutId id="2147484653" r:id="rId15"/>
    <p:sldLayoutId id="2147484654" r:id="rId16"/>
    <p:sldLayoutId id="2147484655" r:id="rId17"/>
    <p:sldLayoutId id="2147484656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65465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  <p:sldLayoutId id="2147484669" r:id="rId12"/>
    <p:sldLayoutId id="2147484670" r:id="rId13"/>
    <p:sldLayoutId id="2147484671" r:id="rId14"/>
    <p:sldLayoutId id="2147484672" r:id="rId15"/>
    <p:sldLayoutId id="2147484673" r:id="rId16"/>
    <p:sldLayoutId id="2147484674" r:id="rId17"/>
    <p:sldLayoutId id="2147484675" r:id="rId18"/>
    <p:sldLayoutId id="2147484676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5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033" y="3197"/>
            <a:ext cx="8643938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33" y="895359"/>
            <a:ext cx="8643938" cy="572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51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3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89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3.png"/><Relationship Id="rId7" Type="http://schemas.openxmlformats.org/officeDocument/2006/relationships/image" Target="../media/image8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69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5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8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78.png"/><Relationship Id="rId7" Type="http://schemas.openxmlformats.org/officeDocument/2006/relationships/image" Target="../media/image461.png"/><Relationship Id="rId2" Type="http://schemas.openxmlformats.org/officeDocument/2006/relationships/slideLayout" Target="../slideLayouts/slideLayout48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10" Type="http://schemas.openxmlformats.org/officeDocument/2006/relationships/image" Target="../media/image131.png"/><Relationship Id="rId4" Type="http://schemas.openxmlformats.org/officeDocument/2006/relationships/image" Target="../media/image430.png"/><Relationship Id="rId9" Type="http://schemas.openxmlformats.org/officeDocument/2006/relationships/image" Target="../media/image7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0"/>
            <a:ext cx="7963624" cy="919800"/>
          </a:xfrm>
        </p:spPr>
        <p:txBody>
          <a:bodyPr/>
          <a:lstStyle/>
          <a:p>
            <a:r>
              <a:rPr lang="en-GB" sz="3600" dirty="0" smtClean="0"/>
              <a:t>Mechanisms for </a:t>
            </a:r>
            <a:r>
              <a:rPr lang="en-GB" sz="3600" dirty="0" err="1" smtClean="0"/>
              <a:t>Diabatic</a:t>
            </a:r>
            <a:r>
              <a:rPr lang="en-GB" sz="3600" dirty="0" smtClean="0"/>
              <a:t> Influence on the Jet Stream and </a:t>
            </a:r>
            <a:r>
              <a:rPr lang="en-GB" sz="3600" dirty="0" err="1" smtClean="0"/>
              <a:t>Obs</a:t>
            </a:r>
            <a:r>
              <a:rPr lang="en-GB" sz="3600" dirty="0" smtClean="0"/>
              <a:t> Evidence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John Methven, Ben Harvey,  Leo </a:t>
            </a:r>
            <a:r>
              <a:rPr lang="en-GB" b="1" dirty="0" err="1" smtClean="0"/>
              <a:t>Saffin</a:t>
            </a:r>
            <a:r>
              <a:rPr lang="en-GB" b="1" dirty="0"/>
              <a:t>,</a:t>
            </a:r>
            <a:r>
              <a:rPr lang="en-GB" b="1" dirty="0" smtClean="0"/>
              <a:t> Jake Bland, </a:t>
            </a:r>
          </a:p>
          <a:p>
            <a:r>
              <a:rPr lang="en-GB" b="1" dirty="0" smtClean="0"/>
              <a:t>Sue </a:t>
            </a:r>
            <a:r>
              <a:rPr lang="en-GB" b="1" dirty="0" err="1" smtClean="0"/>
              <a:t>Gray</a:t>
            </a:r>
            <a:r>
              <a:rPr lang="en-GB" b="1" dirty="0" smtClean="0"/>
              <a:t> &amp; Maarten </a:t>
            </a:r>
            <a:r>
              <a:rPr lang="en-GB" b="1" dirty="0" err="1" smtClean="0"/>
              <a:t>Ambaum</a:t>
            </a:r>
            <a:r>
              <a:rPr lang="en-GB" b="1" dirty="0" smtClean="0"/>
              <a:t>  </a:t>
            </a:r>
          </a:p>
          <a:p>
            <a:r>
              <a:rPr lang="en-GB" dirty="0" smtClean="0"/>
              <a:t>Department of Meteorology, University of Reading</a:t>
            </a:r>
            <a:endParaRPr lang="en-GB" dirty="0"/>
          </a:p>
          <a:p>
            <a:r>
              <a:rPr lang="en-GB" b="1" dirty="0" smtClean="0"/>
              <a:t>Andreas </a:t>
            </a:r>
            <a:r>
              <a:rPr lang="en-GB" b="1" dirty="0" err="1" smtClean="0"/>
              <a:t>Schäfler</a:t>
            </a:r>
            <a:r>
              <a:rPr lang="en-GB" dirty="0" smtClean="0"/>
              <a:t>, DLR</a:t>
            </a:r>
          </a:p>
          <a:p>
            <a:r>
              <a:rPr lang="en-GB" b="1" dirty="0" smtClean="0"/>
              <a:t>Claudio Sanchez</a:t>
            </a:r>
            <a:r>
              <a:rPr lang="en-GB" dirty="0" smtClean="0"/>
              <a:t>, Met Office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1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7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838575"/>
            <a:ext cx="7931150" cy="4343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GB" altLang="en-US" sz="2000" dirty="0" smtClean="0">
                <a:solidFill>
                  <a:srgbClr val="0033CC"/>
                </a:solidFill>
              </a:rPr>
              <a:t>LW cooling max at </a:t>
            </a:r>
            <a:r>
              <a:rPr lang="en-GB" altLang="en-US" sz="2000" dirty="0" err="1" smtClean="0">
                <a:solidFill>
                  <a:srgbClr val="0033CC"/>
                </a:solidFill>
              </a:rPr>
              <a:t>tropopause</a:t>
            </a:r>
            <a:r>
              <a:rPr lang="en-GB" altLang="en-US" sz="2000" dirty="0" smtClean="0">
                <a:solidFill>
                  <a:srgbClr val="0033CC"/>
                </a:solidFill>
              </a:rPr>
              <a:t> (humidity step)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“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diabatic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PV dipole” but </a:t>
            </a:r>
            <a:r>
              <a:rPr lang="en-GB" altLang="en-US" sz="1800" b="1" i="1" dirty="0" smtClean="0">
                <a:solidFill>
                  <a:srgbClr val="0033CC"/>
                </a:solidFill>
                <a:sym typeface="Symbol" pitchFamily="18" charset="2"/>
              </a:rPr>
              <a:t>little direct PV change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at 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tropopause</a:t>
            </a:r>
            <a:endParaRPr lang="en-GB" altLang="en-US" sz="1800" dirty="0" smtClean="0">
              <a:solidFill>
                <a:srgbClr val="0033CC"/>
              </a:solidFill>
              <a:sym typeface="Symbol" pitchFamily="18" charset="2"/>
            </a:endParaRP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enhances 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tropopause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PV gradient</a:t>
            </a:r>
          </a:p>
          <a:p>
            <a:pPr marL="838200" lvl="1" indent="-381000">
              <a:buFont typeface="Arial" pitchFamily="34" charset="0"/>
              <a:buNone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 	</a:t>
            </a:r>
            <a:r>
              <a:rPr lang="en-GB" altLang="en-US" sz="1800" dirty="0" smtClean="0">
                <a:solidFill>
                  <a:srgbClr val="008000"/>
                </a:solidFill>
                <a:sym typeface="Symbol" pitchFamily="18" charset="2"/>
              </a:rPr>
              <a:t>would be influenced by cirrus just under </a:t>
            </a:r>
            <a:r>
              <a:rPr lang="en-GB" altLang="en-US" sz="1800" dirty="0" err="1" smtClean="0">
                <a:solidFill>
                  <a:srgbClr val="008000"/>
                </a:solidFill>
                <a:sym typeface="Symbol" pitchFamily="18" charset="2"/>
              </a:rPr>
              <a:t>tropopause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	</a:t>
            </a:r>
          </a:p>
          <a:p>
            <a:pPr marL="457200" indent="-457200">
              <a:buFontTx/>
              <a:buAutoNum type="arabicPeriod"/>
            </a:pPr>
            <a:r>
              <a:rPr lang="en-GB" altLang="en-US" sz="2000" dirty="0" err="1" smtClean="0">
                <a:sym typeface="Symbol" pitchFamily="18" charset="2"/>
              </a:rPr>
              <a:t>Diabatic</a:t>
            </a:r>
            <a:r>
              <a:rPr lang="en-GB" altLang="en-US" sz="2000" dirty="0" smtClean="0">
                <a:sym typeface="Symbol" pitchFamily="18" charset="2"/>
              </a:rPr>
              <a:t> PV enhances PV anomaly pattern of </a:t>
            </a:r>
            <a:r>
              <a:rPr lang="en-GB" altLang="en-US" sz="2000" dirty="0" err="1" smtClean="0">
                <a:sym typeface="Symbol" pitchFamily="18" charset="2"/>
              </a:rPr>
              <a:t>Rossby</a:t>
            </a:r>
            <a:r>
              <a:rPr lang="en-GB" altLang="en-US" sz="2000" dirty="0" smtClean="0">
                <a:sym typeface="Symbol" pitchFamily="18" charset="2"/>
              </a:rPr>
              <a:t> wave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ym typeface="Symbol" pitchFamily="18" charset="2"/>
              </a:rPr>
              <a:t>greater westward propagation and enhanced </a:t>
            </a:r>
            <a:r>
              <a:rPr lang="en-GB" altLang="en-US" sz="1800" dirty="0" err="1" smtClean="0">
                <a:sym typeface="Symbol" pitchFamily="18" charset="2"/>
              </a:rPr>
              <a:t>baroclinic</a:t>
            </a:r>
            <a:r>
              <a:rPr lang="en-GB" altLang="en-US" sz="1800" dirty="0" smtClean="0">
                <a:sym typeface="Symbol" pitchFamily="18" charset="2"/>
              </a:rPr>
              <a:t> interaction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FF0000"/>
                </a:solidFill>
                <a:sym typeface="Symbol" pitchFamily="18" charset="2"/>
              </a:rPr>
              <a:t>But, also stronger jet associated with greater PV contrast</a:t>
            </a:r>
          </a:p>
          <a:p>
            <a:pPr marL="838200" lvl="1" indent="-381000">
              <a:buFont typeface="Arial" pitchFamily="34" charset="0"/>
              <a:buNone/>
            </a:pPr>
            <a:endParaRPr lang="en-GB" altLang="en-US" sz="1800" dirty="0" smtClean="0">
              <a:sym typeface="Symbol" pitchFamily="18" charset="2"/>
            </a:endParaRPr>
          </a:p>
        </p:txBody>
      </p:sp>
      <p:pic>
        <p:nvPicPr>
          <p:cNvPr id="19460" name="Picture 4" descr="diabaticpv_schem_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1052513"/>
            <a:ext cx="8342313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95738" y="6381749"/>
            <a:ext cx="6767512" cy="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 dirty="0" err="1">
                <a:solidFill>
                  <a:srgbClr val="000000"/>
                </a:solidFill>
              </a:rPr>
              <a:t>Chagnon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Gray</a:t>
            </a:r>
            <a:r>
              <a:rPr lang="en-GB" altLang="en-US" sz="1600" dirty="0">
                <a:solidFill>
                  <a:srgbClr val="000000"/>
                </a:solidFill>
              </a:rPr>
              <a:t> and Methven (2013), </a:t>
            </a:r>
            <a:r>
              <a:rPr lang="en-GB" altLang="en-US" sz="1600" i="1" dirty="0" err="1">
                <a:solidFill>
                  <a:srgbClr val="000000"/>
                </a:solidFill>
              </a:rPr>
              <a:t>QJRMetS</a:t>
            </a:r>
            <a:endParaRPr lang="en-GB" altLang="en-US" sz="1600" i="1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427" y="-234281"/>
            <a:ext cx="61928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kern="0" cap="none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 influence on </a:t>
            </a:r>
            <a:r>
              <a:rPr lang="en-GB" altLang="en-US" sz="3200" kern="0" cap="none" dirty="0" err="1" smtClean="0">
                <a:solidFill>
                  <a:srgbClr val="D2002E"/>
                </a:solidFill>
                <a:latin typeface="Effra Bold"/>
              </a:rPr>
              <a:t>Rossby</a:t>
            </a: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 waves</a:t>
            </a:r>
            <a:endParaRPr kumimoji="0" lang="en-GB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4185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280000" cy="504012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Lagrangian</a:t>
            </a:r>
            <a:r>
              <a:rPr lang="en-GB" dirty="0" smtClean="0"/>
              <a:t> form of </a:t>
            </a:r>
            <a:r>
              <a:rPr lang="en-GB" dirty="0" err="1" smtClean="0"/>
              <a:t>Ertel</a:t>
            </a:r>
            <a:r>
              <a:rPr lang="en-GB" dirty="0" smtClean="0"/>
              <a:t> PV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PV increases below heating maximum (and decreases above it).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However, there is not an obvious constraint on PV values.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Now consider flux (or local conservation) form of PV equation: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342900" lvl="0" indent="-342900">
              <a:spcBef>
                <a:spcPct val="0"/>
              </a:spcBef>
              <a:buClrTx/>
              <a:buFont typeface="Symbol"/>
              <a:buChar char="Þ"/>
            </a:pPr>
            <a:r>
              <a:rPr lang="en-GB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b="1" i="1" dirty="0" smtClean="0"/>
              <a:t> </a:t>
            </a:r>
            <a:r>
              <a:rPr lang="en-GB" dirty="0" smtClean="0"/>
              <a:t>  </a:t>
            </a:r>
            <a:r>
              <a:rPr lang="en-GB" dirty="0"/>
              <a:t>=</a:t>
            </a:r>
            <a:r>
              <a:rPr lang="en-GB" dirty="0" smtClean="0"/>
              <a:t> </a:t>
            </a:r>
            <a:r>
              <a:rPr lang="en-GB" i="1" dirty="0" smtClean="0"/>
              <a:t>“non-</a:t>
            </a:r>
            <a:r>
              <a:rPr lang="en-GB" i="1" dirty="0" err="1" smtClean="0"/>
              <a:t>advective</a:t>
            </a:r>
            <a:r>
              <a:rPr lang="en-GB" i="1" dirty="0" smtClean="0"/>
              <a:t> PV flux”  </a:t>
            </a:r>
            <a:r>
              <a:rPr lang="en-GB" dirty="0" smtClean="0"/>
              <a:t>arising</a:t>
            </a:r>
            <a:r>
              <a:rPr lang="en-GB" i="1" dirty="0" smtClean="0"/>
              <a:t> </a:t>
            </a:r>
            <a:r>
              <a:rPr lang="en-GB" dirty="0" smtClean="0"/>
              <a:t>from non-conservative processes </a:t>
            </a:r>
            <a:r>
              <a:rPr lang="en-GB" i="1" kern="1200" dirty="0">
                <a:solidFill>
                  <a:srgbClr val="000000"/>
                </a:solidFill>
              </a:rPr>
              <a:t> </a:t>
            </a:r>
            <a:endParaRPr lang="en-GB" i="1" kern="12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GB" i="1" kern="12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</a:t>
            </a:r>
            <a:r>
              <a:rPr lang="en-GB" i="1" kern="1200" dirty="0" smtClean="0">
                <a:solidFill>
                  <a:srgbClr val="0070C0"/>
                </a:solidFill>
              </a:rPr>
              <a:t> (</a:t>
            </a:r>
            <a:r>
              <a:rPr lang="en-GB" i="1" kern="1200" dirty="0">
                <a:solidFill>
                  <a:srgbClr val="0070C0"/>
                </a:solidFill>
              </a:rPr>
              <a:t>Haynes &amp; McIntyre, 1987, JAS)</a:t>
            </a:r>
          </a:p>
          <a:p>
            <a:pPr marL="0" indent="0">
              <a:buNone/>
            </a:pPr>
            <a:endParaRPr lang="en-GB" b="1" i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89" y="1613311"/>
            <a:ext cx="30511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4" y="3777289"/>
            <a:ext cx="44227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/>
              <a:t>B</a:t>
            </a:r>
            <a:r>
              <a:rPr lang="en-GB" altLang="en-US" sz="3200" cap="none" dirty="0" smtClean="0"/>
              <a:t>. Jet </a:t>
            </a:r>
            <a:r>
              <a:rPr lang="en-GB" altLang="en-US" sz="3200" cap="none" dirty="0"/>
              <a:t>s</a:t>
            </a:r>
            <a:r>
              <a:rPr lang="en-GB" altLang="en-US" sz="3200" cap="none" dirty="0" smtClean="0"/>
              <a:t>harpening by non-</a:t>
            </a:r>
            <a:r>
              <a:rPr lang="en-GB" altLang="en-US" sz="3200" cap="none" dirty="0" err="1" smtClean="0"/>
              <a:t>advective</a:t>
            </a:r>
            <a:r>
              <a:rPr lang="en-GB" altLang="en-US" sz="3200" cap="none" dirty="0" smtClean="0"/>
              <a:t> PV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48344" y="3933056"/>
                <a:ext cx="10504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44" y="3933056"/>
                <a:ext cx="1037848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738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1" y="908720"/>
            <a:ext cx="8539688" cy="3960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write the flux form PV equation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                                           and partitioning velocity into cross-isentropic and along-isentropic components :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" y="908720"/>
            <a:ext cx="835718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04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21" y="4948740"/>
            <a:ext cx="1341884" cy="7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9" y="4509139"/>
            <a:ext cx="18510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15" y="5185453"/>
            <a:ext cx="12795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02" y="3801097"/>
            <a:ext cx="4743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/>
                  <a:buChar char="Þ"/>
                </a:pPr>
                <a:r>
                  <a:rPr lang="en-GB" b="1" i="1" dirty="0" smtClean="0">
                    <a:solidFill>
                      <a:srgbClr val="000000"/>
                    </a:solidFill>
                  </a:rPr>
                  <a:t>PV </a:t>
                </a:r>
                <a:r>
                  <a:rPr lang="en-GB" b="1" i="1" dirty="0" err="1" smtClean="0">
                    <a:solidFill>
                      <a:srgbClr val="000000"/>
                    </a:solidFill>
                  </a:rPr>
                  <a:t>impermeability</a:t>
                </a:r>
                <a:r>
                  <a:rPr lang="en-GB" b="1" i="1" dirty="0" smtClean="0">
                    <a:solidFill>
                      <a:srgbClr val="000000"/>
                    </a:solidFill>
                  </a:rPr>
                  <a:t> theorem </a:t>
                </a:r>
                <a:r>
                  <a:rPr lang="en-GB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i="1" dirty="0" smtClean="0">
                    <a:solidFill>
                      <a:srgbClr val="0070C0"/>
                    </a:solidFill>
                  </a:rPr>
                  <a:t>(Haynes &amp; McIntyre, 1990, JAS)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  <m:acc>
                          <m:accPr>
                            <m:chr m:val="̃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  <m:r>
                      <a:rPr lang="en-GB" smtClean="0">
                        <a:solidFill>
                          <a:srgbClr val="C00000"/>
                        </a:solidFill>
                        <a:latin typeface="Cambria Math"/>
                      </a:rPr>
                      <m:t>      </m:t>
                    </m:r>
                  </m:oMath>
                </a14:m>
                <a:r>
                  <a:rPr lang="en-GB" b="1" dirty="0" smtClean="0">
                    <a:solidFill>
                      <a:srgbClr val="C00000"/>
                    </a:solidFill>
                  </a:rPr>
                  <a:t>There can be </a:t>
                </a:r>
                <a:r>
                  <a:rPr lang="en-GB" b="1" dirty="0">
                    <a:solidFill>
                      <a:srgbClr val="C00000"/>
                    </a:solidFill>
                  </a:rPr>
                  <a:t>no PV flux across isentropic </a:t>
                </a:r>
                <a:r>
                  <a:rPr lang="en-GB" b="1" dirty="0" smtClean="0">
                    <a:solidFill>
                      <a:srgbClr val="C00000"/>
                    </a:solidFill>
                  </a:rPr>
                  <a:t>surfaces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730" t="-6034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6136" y="4005064"/>
                <a:ext cx="11111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005064"/>
                <a:ext cx="109857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1111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46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395672" cy="16557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 alternative </a:t>
            </a:r>
            <a:r>
              <a:rPr lang="en-GB" dirty="0" err="1" smtClean="0"/>
              <a:t>Lagrangian</a:t>
            </a:r>
            <a:r>
              <a:rPr lang="en-GB" dirty="0" smtClean="0"/>
              <a:t> form of PV equation.</a:t>
            </a:r>
          </a:p>
          <a:p>
            <a:pPr marL="0" indent="0">
              <a:buNone/>
            </a:pPr>
            <a:r>
              <a:rPr lang="en-GB" dirty="0" smtClean="0"/>
              <a:t>Evolution following flow </a:t>
            </a:r>
            <a:r>
              <a:rPr lang="en-GB" i="1" dirty="0" smtClean="0"/>
              <a:t>within an isentropic layer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(II)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132212"/>
            <a:ext cx="4389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42" y="1522810"/>
            <a:ext cx="1885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8389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D2002E"/>
              </a:buClr>
            </a:pPr>
            <a:r>
              <a:rPr lang="en-GB" kern="0" dirty="0" smtClean="0">
                <a:solidFill>
                  <a:srgbClr val="C00000"/>
                </a:solidFill>
              </a:rPr>
              <a:t>Negative </a:t>
            </a:r>
            <a:r>
              <a:rPr lang="en-GB" kern="0" dirty="0">
                <a:solidFill>
                  <a:srgbClr val="C00000"/>
                </a:solidFill>
              </a:rPr>
              <a:t>PV cannot arise through </a:t>
            </a:r>
            <a:r>
              <a:rPr lang="en-GB" kern="0" dirty="0" err="1">
                <a:solidFill>
                  <a:srgbClr val="C00000"/>
                </a:solidFill>
              </a:rPr>
              <a:t>diabatic</a:t>
            </a:r>
            <a:r>
              <a:rPr lang="en-GB" kern="0" dirty="0">
                <a:solidFill>
                  <a:srgbClr val="C00000"/>
                </a:solidFill>
              </a:rPr>
              <a:t> mass flux convergence</a:t>
            </a:r>
          </a:p>
          <a:p>
            <a:pPr lvl="0">
              <a:spcBef>
                <a:spcPct val="20000"/>
              </a:spcBef>
              <a:buClr>
                <a:srgbClr val="D2002E"/>
              </a:buClr>
            </a:pPr>
            <a:r>
              <a:rPr lang="en-GB" b="1" kern="0" dirty="0">
                <a:solidFill>
                  <a:srgbClr val="C00000"/>
                </a:solidFill>
              </a:rPr>
              <a:t>If P&gt;0 initially, it must remain positive through the first term on right.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3976" y="2708921"/>
            <a:ext cx="4359768" cy="2773375"/>
            <a:chOff x="393976" y="3538526"/>
            <a:chExt cx="4359768" cy="2773374"/>
          </a:xfrm>
        </p:grpSpPr>
        <p:grpSp>
          <p:nvGrpSpPr>
            <p:cNvPr id="9" name="Group 8"/>
            <p:cNvGrpSpPr/>
            <p:nvPr/>
          </p:nvGrpSpPr>
          <p:grpSpPr>
            <a:xfrm>
              <a:off x="393976" y="4559300"/>
              <a:ext cx="1890000" cy="1752600"/>
              <a:chOff x="11964826" y="4467225"/>
              <a:chExt cx="2520000" cy="17526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543789" y="4762500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11964826" y="62198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964826" y="586740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964826" y="55149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1964826" y="51720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1964826" y="481965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1964826" y="44672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0" name="Freeform 59"/>
              <p:cNvSpPr/>
              <p:nvPr/>
            </p:nvSpPr>
            <p:spPr>
              <a:xfrm>
                <a:off x="11988164" y="4814428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1986576" y="5865495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1990386" y="5172075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1967526" y="5521221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12261122" y="4923673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3" name="Arc 82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Arc 83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Arc 84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0" name="Arc 7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Arc 8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Arc 8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12312423" y="5172075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5" name="Arc 74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2" name="Arc 7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Arc 7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Arc 7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6" name="Can 65"/>
              <p:cNvSpPr/>
              <p:nvPr/>
            </p:nvSpPr>
            <p:spPr>
              <a:xfrm>
                <a:off x="13106387" y="5520697"/>
                <a:ext cx="236878" cy="620249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12892919" y="4628923"/>
                <a:ext cx="663815" cy="291480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679139" y="4618731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679139" y="5408544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527089" y="4559300"/>
              <a:ext cx="1890000" cy="1752600"/>
              <a:chOff x="10444230" y="7104061"/>
              <a:chExt cx="2520000" cy="17526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023193" y="7399336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0444230" y="88566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0444230" y="850423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444230" y="81518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444230" y="78089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44230" y="745648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0444230" y="71040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5" name="Freeform 24"/>
              <p:cNvSpPr/>
              <p:nvPr/>
            </p:nvSpPr>
            <p:spPr>
              <a:xfrm>
                <a:off x="10467568" y="7451264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0465980" y="8502331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469790" y="7808911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0446930" y="8158057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0740526" y="7560509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50" name="Arc 4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47" name="Arc 46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Arc 48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10791827" y="7808911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Arc 4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39" name="Arc 38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Arc 40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11122479" y="7752798"/>
                <a:ext cx="1163503" cy="485775"/>
                <a:chOff x="9075311" y="3201437"/>
                <a:chExt cx="1163503" cy="485775"/>
              </a:xfrm>
            </p:grpSpPr>
            <p:sp>
              <p:nvSpPr>
                <p:cNvPr id="35" name="Can 34"/>
                <p:cNvSpPr/>
                <p:nvPr/>
              </p:nvSpPr>
              <p:spPr>
                <a:xfrm rot="18202338">
                  <a:off x="9141986" y="3208132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Can 35"/>
                <p:cNvSpPr/>
                <p:nvPr/>
              </p:nvSpPr>
              <p:spPr>
                <a:xfrm rot="20767950">
                  <a:off x="9886389" y="3201437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1063193" y="7397526"/>
                <a:ext cx="1282074" cy="1125172"/>
                <a:chOff x="9068781" y="2846165"/>
                <a:chExt cx="1282074" cy="1125172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9068781" y="2855256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848351" y="2846165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1000848" y="3799967"/>
              <a:ext cx="685800" cy="57476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 fontScale="925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Concentration/dilution of PV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above/below heating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067944" y="3630487"/>
                  <a:ext cx="685800" cy="914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Non-</a:t>
                  </a:r>
                  <a:r>
                    <a:rPr kumimoji="0" lang="en-GB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advective</a:t>
                  </a: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transport of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PV along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surfaces</a:t>
                  </a:r>
                </a:p>
              </p:txBody>
            </p:sp>
          </mc:Choice>
          <mc:Fallback xmlns="">
            <p:sp>
              <p:nvSpPr>
                <p:cNvPr id="182" name="TextBox 1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944" y="3630486"/>
                  <a:ext cx="685800" cy="9144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6637" r="-15663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2051604" y="3538526"/>
              <a:ext cx="216142" cy="32253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262753" y="4323238"/>
              <a:ext cx="22578" cy="20300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flipH="1">
              <a:off x="3988834" y="4374733"/>
              <a:ext cx="79110" cy="13277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869902" y="3585418"/>
              <a:ext cx="198057" cy="21456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63189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4"/>
          <a:stretch/>
        </p:blipFill>
        <p:spPr>
          <a:xfrm>
            <a:off x="107504" y="1549953"/>
            <a:ext cx="7126330" cy="331755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17510" y="695344"/>
            <a:ext cx="3997878" cy="5453857"/>
            <a:chOff x="5508897" y="303212"/>
            <a:chExt cx="6489525" cy="61071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92" b="11397"/>
            <a:stretch/>
          </p:blipFill>
          <p:spPr>
            <a:xfrm>
              <a:off x="5508897" y="3381376"/>
              <a:ext cx="6480000" cy="3028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4" b="11683"/>
            <a:stretch/>
          </p:blipFill>
          <p:spPr>
            <a:xfrm>
              <a:off x="5518422" y="303212"/>
              <a:ext cx="6480000" cy="30448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44874" y="457200"/>
              <a:ext cx="2644569" cy="792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smtClean="0"/>
                <a:t>12Z: wind at 300 </a:t>
              </a:r>
              <a:r>
                <a:rPr lang="en-GB" sz="2000" err="1" smtClean="0"/>
                <a:t>hPa</a:t>
              </a:r>
              <a:endParaRPr lang="en-GB" sz="20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5351" y="3547267"/>
              <a:ext cx="2162289" cy="792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smtClean="0"/>
                <a:t>12Z: PV on 315 K</a:t>
              </a:r>
              <a:endParaRPr lang="en-GB" sz="20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36695" y="1678662"/>
            <a:ext cx="35719" cy="340649"/>
            <a:chOff x="8553450" y="1469118"/>
            <a:chExt cx="590550" cy="444046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53450" y="1469118"/>
              <a:ext cx="590550" cy="154078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658225" y="3009900"/>
              <a:ext cx="485775" cy="28996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033" y="173137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NAWDEX jet streak case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7743038" y="4446550"/>
            <a:ext cx="35719" cy="340649"/>
            <a:chOff x="8553450" y="1469118"/>
            <a:chExt cx="590550" cy="444046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8553450" y="1469118"/>
              <a:ext cx="590550" cy="154078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658225" y="3009900"/>
              <a:ext cx="485775" cy="28996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67544" y="5085184"/>
            <a:ext cx="4104456" cy="64807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n-GB" dirty="0" smtClean="0"/>
              <a:t>22 </a:t>
            </a:r>
            <a:r>
              <a:rPr lang="en-GB" dirty="0" err="1" smtClean="0"/>
              <a:t>dropsondes</a:t>
            </a:r>
            <a:r>
              <a:rPr lang="en-GB" dirty="0"/>
              <a:t> </a:t>
            </a:r>
            <a:r>
              <a:rPr lang="en-GB" dirty="0" smtClean="0"/>
              <a:t>on section crossing the jet stream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6093296"/>
            <a:ext cx="4248472" cy="57606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dirty="0" smtClean="0">
                <a:latin typeface="Effra" panose="020B0604020202020204" charset="0"/>
              </a:rPr>
              <a:t>Harvey &amp; Methven (2019, in prep.)</a:t>
            </a:r>
          </a:p>
        </p:txBody>
      </p:sp>
    </p:spTree>
    <p:extLst>
      <p:ext uri="{BB962C8B-B14F-4D97-AF65-F5344CB8AC3E}">
        <p14:creationId xmlns:p14="http://schemas.microsoft.com/office/powerpoint/2010/main" val="2099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11514"/>
            <a:ext cx="8640000" cy="423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7207" y="5751900"/>
                <a:ext cx="7669215" cy="684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𝜻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800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𝜻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GB" sz="2800" b="1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GB" sz="2800" dirty="0" smtClean="0">
                    <a:solidFill>
                      <a:srgbClr val="5B9BD5"/>
                    </a:solidFill>
                  </a:rPr>
                  <a:t>	where 	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GB" sz="2800" dirty="0">
                  <a:solidFill>
                    <a:srgbClr val="5B9BD5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05" y="5751900"/>
                <a:ext cx="7669215" cy="684546"/>
              </a:xfrm>
              <a:prstGeom prst="rect">
                <a:avLst/>
              </a:prstGeom>
              <a:blipFill rotWithShape="1"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51" y="317162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Negative PV observed with </a:t>
            </a:r>
            <a:r>
              <a:rPr lang="en-GB" dirty="0" err="1" smtClean="0"/>
              <a:t>dropsondes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of </a:t>
            </a:r>
            <a:r>
              <a:rPr lang="en-GB" sz="3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diabatic</a:t>
            </a:r>
            <a:r>
              <a:rPr lang="en-GB" sz="3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processes sharpening jet stream</a:t>
            </a:r>
            <a:endParaRPr lang="en-GB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0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2" y="1442073"/>
            <a:ext cx="5073650" cy="5073651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841154" y="6146394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927077" y="4049666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400" b="0" i="1" kern="0" smtClea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0">
                <a:blip r:embed="rId3"/>
                <a:stretch>
                  <a:fillRect l="-456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78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43" y="1453755"/>
            <a:ext cx="5066365" cy="5070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400" b="0" i="1" kern="0" smtClea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0">
                <a:blip r:embed="rId3"/>
                <a:stretch>
                  <a:fillRect l="-456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841154" y="6146394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927077" y="4049666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</p:spTree>
    <p:extLst>
      <p:ext uri="{BB962C8B-B14F-4D97-AF65-F5344CB8AC3E}">
        <p14:creationId xmlns:p14="http://schemas.microsoft.com/office/powerpoint/2010/main" val="34521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16" y="1442074"/>
            <a:ext cx="5073650" cy="5073649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841135" y="614639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927062" y="404966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400" b="0" i="1" kern="0" smtClea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0">
                <a:blip r:embed="rId3"/>
                <a:stretch>
                  <a:fillRect l="-456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64" y="3938885"/>
            <a:ext cx="4806948" cy="2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6" name="Text Box 8"/>
          <p:cNvSpPr txBox="1">
            <a:spLocks noChangeArrowheads="1"/>
          </p:cNvSpPr>
          <p:nvPr/>
        </p:nvSpPr>
        <p:spPr bwMode="auto">
          <a:xfrm>
            <a:off x="490538" y="1196752"/>
            <a:ext cx="62436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PV conservation equation   ………..   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nd PV-tracer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			</a:t>
            </a:r>
            <a:endParaRPr lang="en-GB" altLang="en-US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86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603621"/>
              </p:ext>
            </p:extLst>
          </p:nvPr>
        </p:nvGraphicFramePr>
        <p:xfrm>
          <a:off x="877888" y="1466230"/>
          <a:ext cx="31194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3" imgW="1523880" imgH="431640" progId="Equation.DSMT4">
                  <p:embed/>
                </p:oleObj>
              </mc:Choice>
              <mc:Fallback>
                <p:oleObj name="Equation" r:id="rId3" imgW="15238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88" y="1466230"/>
                        <a:ext cx="3119437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53" name="Object 5"/>
          <p:cNvGraphicFramePr>
            <a:graphicFrameLocks noChangeAspect="1"/>
          </p:cNvGraphicFramePr>
          <p:nvPr/>
        </p:nvGraphicFramePr>
        <p:xfrm>
          <a:off x="857250" y="2870200"/>
          <a:ext cx="177482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5" imgW="698400" imgH="228600" progId="Equation.DSMT4">
                  <p:embed/>
                </p:oleObj>
              </mc:Choice>
              <mc:Fallback>
                <p:oleObj name="Equation" r:id="rId5" imgW="698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2870200"/>
                        <a:ext cx="1774825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54" name="Object 6"/>
          <p:cNvGraphicFramePr>
            <a:graphicFrameLocks noChangeAspect="1"/>
          </p:cNvGraphicFramePr>
          <p:nvPr/>
        </p:nvGraphicFramePr>
        <p:xfrm>
          <a:off x="3070225" y="2860675"/>
          <a:ext cx="17367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7" imgW="723600" imgH="241200" progId="Equation.DSMT4">
                  <p:embed/>
                </p:oleObj>
              </mc:Choice>
              <mc:Fallback>
                <p:oleObj name="Equation" r:id="rId7" imgW="723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2860675"/>
                        <a:ext cx="173672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5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858963" y="3798888"/>
          <a:ext cx="32940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9" imgW="1714320" imgH="444240" progId="Equation.DSMT4">
                  <p:embed/>
                </p:oleObj>
              </mc:Choice>
              <mc:Fallback>
                <p:oleObj name="Equation" r:id="rId9" imgW="17143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3798888"/>
                        <a:ext cx="3294062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57" name="Text Box 9"/>
          <p:cNvSpPr txBox="1">
            <a:spLocks noChangeArrowheads="1"/>
          </p:cNvSpPr>
          <p:nvPr/>
        </p:nvSpPr>
        <p:spPr bwMode="auto">
          <a:xfrm>
            <a:off x="468313" y="2492375"/>
            <a:ext cx="8269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Using observation of little </a:t>
            </a:r>
            <a:r>
              <a:rPr lang="en-GB" altLang="en-US" i="1" dirty="0" smtClean="0">
                <a:solidFill>
                  <a:srgbClr val="000000"/>
                </a:solidFill>
                <a:latin typeface="Arial" pitchFamily="34" charset="0"/>
              </a:rPr>
              <a:t>direct </a:t>
            </a:r>
            <a:r>
              <a:rPr lang="en-GB" altLang="en-US" i="1" dirty="0" err="1" smtClean="0">
                <a:solidFill>
                  <a:srgbClr val="000000"/>
                </a:solidFill>
                <a:latin typeface="Arial" pitchFamily="34" charset="0"/>
              </a:rPr>
              <a:t>diabatic</a:t>
            </a:r>
            <a:r>
              <a:rPr lang="en-GB" altLang="en-US" i="1" dirty="0" smtClean="0">
                <a:solidFill>
                  <a:srgbClr val="000000"/>
                </a:solidFill>
                <a:latin typeface="Arial" pitchFamily="34" charset="0"/>
              </a:rPr>
              <a:t> PV modification 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at tropopause:</a:t>
            </a:r>
          </a:p>
        </p:txBody>
      </p:sp>
      <p:sp>
        <p:nvSpPr>
          <p:cNvPr id="386058" name="Text Box 10"/>
          <p:cNvSpPr txBox="1">
            <a:spLocks noChangeArrowheads="1"/>
          </p:cNvSpPr>
          <p:nvPr/>
        </p:nvSpPr>
        <p:spPr bwMode="auto">
          <a:xfrm>
            <a:off x="468313" y="3471863"/>
            <a:ext cx="788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However, </a:t>
            </a:r>
            <a:r>
              <a:rPr lang="en-GB" altLang="en-US" dirty="0" err="1" smtClean="0">
                <a:solidFill>
                  <a:srgbClr val="000000"/>
                </a:solidFill>
                <a:latin typeface="Arial" pitchFamily="34" charset="0"/>
              </a:rPr>
              <a:t>diabatic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</a:rPr>
              <a:t> effects are felt mainly through induced wind, </a:t>
            </a:r>
            <a:r>
              <a:rPr lang="en-GB" altLang="en-US" i="1" u="sng" dirty="0" err="1" smtClean="0">
                <a:solidFill>
                  <a:srgbClr val="000000"/>
                </a:solidFill>
                <a:latin typeface="Arial" pitchFamily="34" charset="0"/>
              </a:rPr>
              <a:t>u</a:t>
            </a:r>
            <a:r>
              <a:rPr lang="en-GB" altLang="en-US" baseline="-25000" dirty="0" err="1" smtClean="0">
                <a:solidFill>
                  <a:srgbClr val="000000"/>
                </a:solidFill>
                <a:latin typeface="Arial" pitchFamily="34" charset="0"/>
              </a:rPr>
              <a:t>i</a:t>
            </a:r>
            <a:endParaRPr lang="en-GB" alt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6059" name="Text Box 11"/>
          <p:cNvSpPr txBox="1">
            <a:spLocks noChangeArrowheads="1"/>
          </p:cNvSpPr>
          <p:nvPr/>
        </p:nvSpPr>
        <p:spPr bwMode="auto">
          <a:xfrm>
            <a:off x="508000" y="4610100"/>
            <a:ext cx="81375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CC0000"/>
                </a:solidFill>
                <a:latin typeface="Arial" pitchFamily="34" charset="0"/>
              </a:rPr>
              <a:t>Indirect PV modification by </a:t>
            </a:r>
            <a:r>
              <a:rPr lang="en-GB" altLang="en-US" dirty="0" err="1" smtClean="0">
                <a:solidFill>
                  <a:srgbClr val="CC0000"/>
                </a:solidFill>
                <a:latin typeface="Arial" pitchFamily="34" charset="0"/>
              </a:rPr>
              <a:t>diabatic</a:t>
            </a:r>
            <a:r>
              <a:rPr lang="en-GB" altLang="en-US" dirty="0" smtClean="0">
                <a:solidFill>
                  <a:srgbClr val="CC0000"/>
                </a:solidFill>
                <a:latin typeface="Arial" pitchFamily="34" charset="0"/>
              </a:rPr>
              <a:t> processes via changes to winds.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33CC"/>
                </a:solidFill>
                <a:latin typeface="Arial" pitchFamily="34" charset="0"/>
              </a:rPr>
              <a:t>Links directly with moist </a:t>
            </a:r>
            <a:r>
              <a:rPr lang="en-GB" altLang="en-US" dirty="0" err="1" smtClean="0">
                <a:solidFill>
                  <a:srgbClr val="0033CC"/>
                </a:solidFill>
                <a:latin typeface="Arial" pitchFamily="34" charset="0"/>
              </a:rPr>
              <a:t>baroclinic</a:t>
            </a:r>
            <a:r>
              <a:rPr lang="en-GB" altLang="en-US" dirty="0" smtClean="0">
                <a:solidFill>
                  <a:srgbClr val="0033CC"/>
                </a:solidFill>
                <a:latin typeface="Arial" pitchFamily="34" charset="0"/>
              </a:rPr>
              <a:t> wave theory (De </a:t>
            </a:r>
            <a:r>
              <a:rPr lang="en-GB" altLang="en-US" dirty="0" err="1" smtClean="0">
                <a:solidFill>
                  <a:srgbClr val="0033CC"/>
                </a:solidFill>
                <a:latin typeface="Arial" pitchFamily="34" charset="0"/>
              </a:rPr>
              <a:t>Vries</a:t>
            </a:r>
            <a:r>
              <a:rPr lang="en-GB" altLang="en-US" i="1" dirty="0" smtClean="0">
                <a:solidFill>
                  <a:srgbClr val="0033CC"/>
                </a:solidFill>
                <a:latin typeface="Arial" pitchFamily="34" charset="0"/>
              </a:rPr>
              <a:t>, 2010, JAS</a:t>
            </a:r>
            <a:r>
              <a:rPr lang="en-GB" altLang="en-US" dirty="0" smtClean="0">
                <a:solidFill>
                  <a:srgbClr val="0033CC"/>
                </a:solidFill>
                <a:latin typeface="Arial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8000"/>
                </a:solidFill>
                <a:latin typeface="Arial" pitchFamily="34" charset="0"/>
              </a:rPr>
              <a:t>Cooperative coupling between </a:t>
            </a:r>
            <a:r>
              <a:rPr lang="en-GB" altLang="en-US" dirty="0" err="1" smtClean="0">
                <a:solidFill>
                  <a:srgbClr val="008000"/>
                </a:solidFill>
                <a:latin typeface="Arial" pitchFamily="34" charset="0"/>
              </a:rPr>
              <a:t>diabatic</a:t>
            </a:r>
            <a:r>
              <a:rPr lang="en-GB" altLang="en-US" dirty="0" smtClean="0">
                <a:solidFill>
                  <a:srgbClr val="008000"/>
                </a:solidFill>
                <a:latin typeface="Arial" pitchFamily="34" charset="0"/>
              </a:rPr>
              <a:t> PV in troposphere and </a:t>
            </a:r>
            <a:r>
              <a:rPr lang="en-GB" altLang="en-US" dirty="0" err="1" smtClean="0">
                <a:solidFill>
                  <a:srgbClr val="008000"/>
                </a:solidFill>
                <a:latin typeface="Arial" pitchFamily="34" charset="0"/>
              </a:rPr>
              <a:t>Rossby</a:t>
            </a:r>
            <a:r>
              <a:rPr lang="en-GB" altLang="en-US" dirty="0" smtClean="0">
                <a:solidFill>
                  <a:srgbClr val="008000"/>
                </a:solidFill>
                <a:latin typeface="Arial" pitchFamily="34" charset="0"/>
              </a:rPr>
              <a:t> waves along tropopause or lower boundary.</a:t>
            </a:r>
          </a:p>
        </p:txBody>
      </p:sp>
      <p:graphicFrame>
        <p:nvGraphicFramePr>
          <p:cNvPr id="386060" name="Object 12"/>
          <p:cNvGraphicFramePr>
            <a:graphicFrameLocks noChangeAspect="1"/>
          </p:cNvGraphicFramePr>
          <p:nvPr/>
        </p:nvGraphicFramePr>
        <p:xfrm>
          <a:off x="5840413" y="3933825"/>
          <a:ext cx="15049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11" imgW="723600" imgH="241200" progId="Equation.DSMT4">
                  <p:embed/>
                </p:oleObj>
              </mc:Choice>
              <mc:Fallback>
                <p:oleObj name="Equation" r:id="rId11" imgW="723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13" y="3933825"/>
                        <a:ext cx="150495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04248" y="1483706"/>
                <a:ext cx="1584176" cy="79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BF007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rgbClr val="BF0071"/>
                              </a:solidFill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BF007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BF007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BF007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2400" i="1" smtClean="0">
                              <a:solidFill>
                                <a:srgbClr val="BF0071"/>
                              </a:solidFill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400" i="1" smtClean="0">
                          <a:solidFill>
                            <a:srgbClr val="BF007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sz="2400" dirty="0">
                  <a:solidFill>
                    <a:srgbClr val="BF007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1483706"/>
                <a:ext cx="1584176" cy="79316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85455" y="1642657"/>
                <a:ext cx="1990801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GB" sz="24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24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24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en-GB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455" y="1642657"/>
                <a:ext cx="1990801" cy="490199"/>
              </a:xfrm>
              <a:prstGeom prst="rect">
                <a:avLst/>
              </a:prstGeom>
              <a:blipFill rotWithShape="1">
                <a:blip r:embed="rId14"/>
                <a:stretch>
                  <a:fillRect r="-612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380312" y="337219"/>
            <a:ext cx="1584176" cy="571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9552" y="-234281"/>
            <a:ext cx="61928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C. Indirect influence of </a:t>
            </a:r>
            <a:r>
              <a:rPr lang="en-GB" altLang="en-US" sz="3200" kern="0" cap="none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 processes</a:t>
            </a:r>
            <a:endParaRPr kumimoji="0" lang="en-GB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6834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200" cap="none" dirty="0" smtClean="0"/>
              <a:t>Mechanisms for </a:t>
            </a:r>
            <a:r>
              <a:rPr lang="en-GB" sz="3200" cap="none" dirty="0" err="1" smtClean="0"/>
              <a:t>diabatic</a:t>
            </a:r>
            <a:r>
              <a:rPr lang="en-GB" sz="3200" cap="none" dirty="0" smtClean="0"/>
              <a:t> influence </a:t>
            </a:r>
            <a:endParaRPr lang="en-GB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7192"/>
            <a:ext cx="8719200" cy="5184136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    Observations of North Atlantic jet stream structure.</a:t>
            </a:r>
            <a:endParaRPr lang="en-GB" sz="2400" b="1" dirty="0"/>
          </a:p>
          <a:p>
            <a:pPr marL="0" indent="0">
              <a:buNone/>
            </a:pPr>
            <a:r>
              <a:rPr lang="en-GB" sz="2400" dirty="0" smtClean="0"/>
              <a:t>    Explore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influences on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 at tropopause level.</a:t>
            </a:r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Radiative maintenance of PV contrast across the tropopause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Sharpening of jet stream PV gradient and max winds by       “non-</a:t>
            </a:r>
            <a:r>
              <a:rPr lang="en-GB" sz="2400" dirty="0" err="1" smtClean="0"/>
              <a:t>advective</a:t>
            </a:r>
            <a:r>
              <a:rPr lang="en-GB" sz="2400" dirty="0" smtClean="0"/>
              <a:t> PV flux” </a:t>
            </a:r>
            <a:r>
              <a:rPr lang="en-GB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(heating in vertical wind shear)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Indirect influence of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processes: Amplification of </a:t>
            </a:r>
            <a:r>
              <a:rPr lang="en-GB" sz="2400" dirty="0" err="1" smtClean="0"/>
              <a:t>baroclinic</a:t>
            </a:r>
            <a:r>
              <a:rPr lang="en-GB" sz="2400" dirty="0" smtClean="0"/>
              <a:t> wave growth rate via lower “effective static stability”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 err="1" smtClean="0"/>
              <a:t>Diabatic</a:t>
            </a:r>
            <a:r>
              <a:rPr lang="en-GB" sz="2400" dirty="0" smtClean="0"/>
              <a:t> mass transport into upper level ridges and importance for </a:t>
            </a:r>
            <a:r>
              <a:rPr lang="en-GB" sz="2400" smtClean="0"/>
              <a:t>mid-latitude </a:t>
            </a:r>
            <a:r>
              <a:rPr lang="en-GB" sz="2400" smtClean="0"/>
              <a:t>blocking </a:t>
            </a: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82710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1655744"/>
          </a:xfrm>
        </p:spPr>
        <p:txBody>
          <a:bodyPr/>
          <a:lstStyle/>
          <a:p>
            <a:pPr eaLnBrk="0" hangingPunct="0">
              <a:lnSpc>
                <a:spcPct val="110000"/>
              </a:lnSpc>
              <a:buClr>
                <a:srgbClr val="BF0071"/>
              </a:buClr>
            </a:pPr>
            <a:r>
              <a:rPr lang="en-GB" altLang="en-US" dirty="0">
                <a:solidFill>
                  <a:srgbClr val="003399"/>
                </a:solidFill>
              </a:rPr>
              <a:t>M</a:t>
            </a:r>
            <a:r>
              <a:rPr lang="en-GB" altLang="en-US" dirty="0" smtClean="0">
                <a:solidFill>
                  <a:srgbClr val="003399"/>
                </a:solidFill>
              </a:rPr>
              <a:t>akes </a:t>
            </a:r>
            <a:r>
              <a:rPr lang="en-GB" altLang="en-US" i="1" dirty="0">
                <a:solidFill>
                  <a:srgbClr val="003399"/>
                </a:solidFill>
              </a:rPr>
              <a:t>geostrophic momentum </a:t>
            </a:r>
            <a:r>
              <a:rPr lang="en-GB" altLang="en-US" i="1" dirty="0" smtClean="0">
                <a:solidFill>
                  <a:srgbClr val="003399"/>
                </a:solidFill>
              </a:rPr>
              <a:t>approximation (GMA)</a:t>
            </a:r>
            <a:endParaRPr lang="en-GB" altLang="en-US" i="1" dirty="0">
              <a:solidFill>
                <a:srgbClr val="003399"/>
              </a:solidFill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Font typeface="Arial" pitchFamily="34" charset="0"/>
              <a:buChar char="–"/>
            </a:pPr>
            <a:r>
              <a:rPr lang="en-GB" altLang="en-US" sz="1800" b="1" dirty="0">
                <a:solidFill>
                  <a:srgbClr val="C00000"/>
                </a:solidFill>
              </a:rPr>
              <a:t>Advection by full flow </a:t>
            </a:r>
            <a:r>
              <a:rPr lang="en-GB" altLang="en-US" sz="1800" dirty="0" smtClean="0">
                <a:solidFill>
                  <a:srgbClr val="C00000"/>
                </a:solidFill>
              </a:rPr>
              <a:t>including w and </a:t>
            </a:r>
            <a:r>
              <a:rPr lang="en-GB" altLang="en-US" sz="1800" i="1" dirty="0" err="1" smtClean="0">
                <a:solidFill>
                  <a:srgbClr val="C00000"/>
                </a:solidFill>
              </a:rPr>
              <a:t>ageostrophic</a:t>
            </a:r>
            <a:r>
              <a:rPr lang="en-GB" altLang="en-US" sz="1800" i="1" dirty="0" smtClean="0">
                <a:solidFill>
                  <a:srgbClr val="C00000"/>
                </a:solidFill>
              </a:rPr>
              <a:t> wind</a:t>
            </a:r>
            <a:endParaRPr lang="en-GB" altLang="en-US" sz="1800" dirty="0" smtClean="0">
              <a:solidFill>
                <a:srgbClr val="C00000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b="1" dirty="0" smtClean="0"/>
              <a:t>Q. How is </a:t>
            </a:r>
            <a:r>
              <a:rPr lang="en-GB" altLang="en-US" sz="1800" b="1" dirty="0" err="1" smtClean="0"/>
              <a:t>Rossby</a:t>
            </a:r>
            <a:r>
              <a:rPr lang="en-GB" altLang="en-US" sz="1800" b="1" dirty="0" smtClean="0"/>
              <a:t> wave propagation affected compared with basic QG theory?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dirty="0" smtClean="0">
                <a:solidFill>
                  <a:srgbClr val="000099"/>
                </a:solidFill>
              </a:rPr>
              <a:t>Amazingly, using the S-G coordinate transformation: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 smtClean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Semi-geostrophic theory in 3-D </a:t>
            </a:r>
            <a:r>
              <a:rPr lang="en-GB" altLang="en-US" sz="3200" b="0" cap="none" dirty="0" smtClean="0">
                <a:latin typeface="+mn-lt"/>
              </a:rPr>
              <a:t>(Hoskins, 1975)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86" name="Picture 5" descr="dsw_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2357"/>
            <a:ext cx="8460432" cy="29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3347466" y="6518276"/>
            <a:ext cx="5761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Figure: Davies, 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Schar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 and 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Wernli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r>
              <a:rPr kumimoji="0" lang="en-GB" alt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J. Atmos. Sci.,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 1991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12762"/>
            <a:ext cx="5292080" cy="584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800" y="3035499"/>
            <a:ext cx="3942184" cy="7017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97200" lvl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</a:pPr>
            <a:r>
              <a:rPr lang="en-GB" altLang="en-US" sz="1800" kern="0" dirty="0">
                <a:solidFill>
                  <a:srgbClr val="000099"/>
                </a:solidFill>
              </a:rPr>
              <a:t>the S-G evolution in (X, Y, Z) is similar to Q-G evolution in (x, y, z</a:t>
            </a:r>
            <a:r>
              <a:rPr lang="en-GB" altLang="en-US" sz="1800" kern="0" dirty="0" smtClean="0">
                <a:solidFill>
                  <a:srgbClr val="000099"/>
                </a:solidFill>
              </a:rPr>
              <a:t>)</a:t>
            </a:r>
            <a:endParaRPr lang="en-GB" altLang="en-US" sz="1800" kern="0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035499"/>
            <a:ext cx="396044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Transformed into physical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coords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, +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vorticity </a:t>
            </a:r>
            <a:r>
              <a:rPr lang="en-GB" dirty="0" smtClean="0"/>
              <a:t>regions contract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8766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720550"/>
          </a:xfrm>
        </p:spPr>
        <p:txBody>
          <a:bodyPr/>
          <a:lstStyle/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b="1" dirty="0" smtClean="0"/>
              <a:t>Vertical velocity can be deduced using the S-G omega equation.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dirty="0" smtClean="0"/>
              <a:t>Its form in momentum coordinates (Hoskins &amp; </a:t>
            </a:r>
            <a:r>
              <a:rPr lang="en-GB" altLang="en-US" sz="1800" dirty="0" err="1" smtClean="0"/>
              <a:t>Draghici</a:t>
            </a:r>
            <a:r>
              <a:rPr lang="en-GB" altLang="en-US" sz="1800" dirty="0" smtClean="0"/>
              <a:t>, 1977 with heating)  is: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Effects of heating on </a:t>
            </a:r>
            <a:r>
              <a:rPr lang="en-GB" altLang="en-US" sz="3200" cap="none" dirty="0" err="1" smtClean="0"/>
              <a:t>Rossby</a:t>
            </a:r>
            <a:r>
              <a:rPr lang="en-GB" altLang="en-US" sz="3200" cap="none" dirty="0" smtClean="0"/>
              <a:t> waves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6" y="1773286"/>
            <a:ext cx="5715928" cy="71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16561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Geostrophic forcing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6096" y="2492896"/>
            <a:ext cx="194421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Diabatic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forcing (H=heating)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88519" y="1885950"/>
            <a:ext cx="1031553" cy="46293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36096" y="1885950"/>
            <a:ext cx="791889" cy="462930"/>
          </a:xfrm>
          <a:prstGeom prst="roundRect">
            <a:avLst/>
          </a:prstGeom>
          <a:noFill/>
          <a:ln w="38100">
            <a:solidFill>
              <a:srgbClr val="D799A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/>
                  <a:t>“Large-scale rain” parametrization of heating</a:t>
                </a:r>
                <a:r>
                  <a:rPr lang="en-GB" altLang="en-US" sz="1800" kern="0" dirty="0" smtClean="0"/>
                  <a:t>:</a:t>
                </a:r>
                <a:endParaRPr lang="en-GB" altLang="en-US" sz="1800" kern="0" dirty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kern="0" dirty="0" smtClean="0">
                    <a:sym typeface="Symbol"/>
                  </a:rPr>
                  <a:t>  Response of moist equations using effective static stability,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i="1" kern="0" smtClean="0"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en-GB" altLang="en-US" sz="1800" b="0" i="1" kern="0" smtClean="0">
                            <a:latin typeface="Cambria Math"/>
                            <a:sym typeface="Symbol"/>
                          </a:rPr>
                          <m:t>𝑁</m:t>
                        </m:r>
                      </m:e>
                      <m:sub>
                        <m:eqArr>
                          <m:eqArrPr>
                            <m:ctrlPr>
                              <a:rPr lang="en-GB" altLang="en-US" sz="1800" b="0" i="1" kern="0" smtClean="0">
                                <a:latin typeface="Cambria Math"/>
                                <a:sym typeface="Symbol"/>
                              </a:rPr>
                            </m:ctrlPr>
                          </m:eqArrPr>
                          <m:e>
                            <m:r>
                              <a:rPr lang="en-GB" altLang="en-US" sz="1800" b="0" i="1" kern="0" smtClean="0">
                                <a:latin typeface="Cambria Math"/>
                                <a:sym typeface="Symbol"/>
                              </a:rPr>
                              <m:t>𝑒𝑓𝑓</m:t>
                            </m:r>
                          </m:e>
                          <m:e/>
                        </m:eqArr>
                      </m:sub>
                    </m:sSub>
                  </m:oMath>
                </a14:m>
                <a:r>
                  <a:rPr lang="en-GB" altLang="en-US" sz="1800" kern="0" dirty="0" smtClean="0"/>
                  <a:t> 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/>
                  <a:t>Predicted effects on </a:t>
                </a:r>
                <a:r>
                  <a:rPr lang="en-GB" altLang="en-US" sz="1800" b="1" kern="0" dirty="0" err="1" smtClean="0"/>
                  <a:t>baroclinic</a:t>
                </a:r>
                <a:r>
                  <a:rPr lang="en-GB" altLang="en-US" sz="1800" b="1" kern="0" dirty="0" smtClean="0"/>
                  <a:t> waves: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Amplified vertical and </a:t>
                </a:r>
                <a:r>
                  <a:rPr lang="en-GB" altLang="en-US" sz="1800" kern="0" dirty="0" err="1" smtClean="0"/>
                  <a:t>ageostrophic</a:t>
                </a:r>
                <a:r>
                  <a:rPr lang="en-GB" altLang="en-US" sz="1800" kern="0" dirty="0" smtClean="0"/>
                  <a:t> motion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Faster propagation of tropopause </a:t>
                </a:r>
                <a:r>
                  <a:rPr lang="en-GB" altLang="en-US" sz="1800" kern="0" dirty="0" err="1" smtClean="0"/>
                  <a:t>Rossby</a:t>
                </a:r>
                <a:r>
                  <a:rPr lang="en-GB" altLang="en-US" sz="1800" kern="0" dirty="0" smtClean="0"/>
                  <a:t> wave westwards (relative to jet)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Faster growth through </a:t>
                </a:r>
                <a:r>
                  <a:rPr lang="en-GB" altLang="en-US" sz="1800" kern="0" dirty="0" err="1" smtClean="0"/>
                  <a:t>baroclinic</a:t>
                </a:r>
                <a:r>
                  <a:rPr lang="en-GB" altLang="en-US" sz="1800" kern="0" dirty="0" smtClean="0"/>
                  <a:t> interaction between surface and tropopause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blipFill rotWithShape="1">
                <a:blip r:embed="rId3"/>
                <a:stretch>
                  <a:fillRect l="-1743" t="-10084" b="-336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2" y="3140968"/>
            <a:ext cx="3497886" cy="84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5" y="4221088"/>
            <a:ext cx="4364533" cy="9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7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Balanced </a:t>
            </a:r>
            <a:r>
              <a:rPr lang="en-GB" sz="2400" b="1" dirty="0" err="1" smtClean="0"/>
              <a:t>ageostropic</a:t>
            </a:r>
            <a:r>
              <a:rPr lang="en-GB" sz="2400" b="1" dirty="0" smtClean="0"/>
              <a:t> flow and w from S-G “omega” equation.</a:t>
            </a:r>
          </a:p>
          <a:p>
            <a:r>
              <a:rPr lang="en-GB" sz="2400" b="1" i="1" dirty="0" smtClean="0">
                <a:solidFill>
                  <a:srgbClr val="C00000"/>
                </a:solidFill>
              </a:rPr>
              <a:t>Without</a:t>
            </a:r>
            <a:r>
              <a:rPr lang="en-GB" sz="2400" b="1" dirty="0" smtClean="0">
                <a:solidFill>
                  <a:srgbClr val="C00000"/>
                </a:solidFill>
              </a:rPr>
              <a:t> forcing from heating.    </a:t>
            </a:r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Mike Cullen &amp; Claudio Sanchez.</a:t>
            </a:r>
          </a:p>
        </p:txBody>
      </p:sp>
    </p:spTree>
    <p:extLst>
      <p:ext uri="{BB962C8B-B14F-4D97-AF65-F5344CB8AC3E}">
        <p14:creationId xmlns:p14="http://schemas.microsoft.com/office/powerpoint/2010/main" val="1020518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5"/>
            <a:ext cx="7632848" cy="5342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Balanced </a:t>
            </a:r>
            <a:r>
              <a:rPr lang="en-GB" sz="2400" b="1" dirty="0" err="1" smtClean="0">
                <a:solidFill>
                  <a:schemeClr val="bg2">
                    <a:lumMod val="50000"/>
                  </a:schemeClr>
                </a:solidFill>
              </a:rPr>
              <a:t>ageostropic</a:t>
            </a: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 flow and w from S-G “omega” equation.</a:t>
            </a:r>
          </a:p>
          <a:p>
            <a:r>
              <a:rPr lang="en-GB" sz="2400" b="1" dirty="0" smtClean="0">
                <a:solidFill>
                  <a:srgbClr val="000000"/>
                </a:solidFill>
              </a:rPr>
              <a:t>With forcing from full parametrized heating from </a:t>
            </a:r>
            <a:r>
              <a:rPr lang="en-GB" sz="2400" b="1" dirty="0" err="1" smtClean="0">
                <a:solidFill>
                  <a:srgbClr val="000000"/>
                </a:solidFill>
              </a:rPr>
              <a:t>MetUM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060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6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Balanced </a:t>
            </a:r>
            <a:r>
              <a:rPr lang="en-GB" sz="2400" b="1" dirty="0" err="1" smtClean="0">
                <a:solidFill>
                  <a:srgbClr val="E0E0E1">
                    <a:lumMod val="50000"/>
                  </a:srgbClr>
                </a:solidFill>
              </a:rPr>
              <a:t>ageostropic</a:t>
            </a:r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 flow and w from S-G “omega” equation.</a:t>
            </a:r>
          </a:p>
          <a:p>
            <a:r>
              <a:rPr lang="en-GB" sz="2400" b="1" i="1" dirty="0" smtClean="0">
                <a:solidFill>
                  <a:srgbClr val="C00000"/>
                </a:solidFill>
              </a:rPr>
              <a:t>Only forcing from heating </a:t>
            </a:r>
            <a:r>
              <a:rPr lang="en-GB" sz="2400" b="1" dirty="0" smtClean="0">
                <a:solidFill>
                  <a:srgbClr val="000000"/>
                </a:solidFill>
              </a:rPr>
              <a:t>(no geostrophic forcing)</a:t>
            </a:r>
          </a:p>
        </p:txBody>
      </p:sp>
    </p:spTree>
    <p:extLst>
      <p:ext uri="{BB962C8B-B14F-4D97-AF65-F5344CB8AC3E}">
        <p14:creationId xmlns:p14="http://schemas.microsoft.com/office/powerpoint/2010/main" val="2092573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95450" y="14954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</a:endParaRPr>
          </a:p>
        </p:txBody>
      </p:sp>
      <p:pic>
        <p:nvPicPr>
          <p:cNvPr id="55300" name="Picture 20" descr="Z:\riviere\Projets\NAWDEX\Science_Plan\NAWDEX_sch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317517"/>
            <a:ext cx="8150349" cy="44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21"/>
          <p:cNvSpPr>
            <a:spLocks noChangeArrowheads="1"/>
          </p:cNvSpPr>
          <p:nvPr/>
        </p:nvSpPr>
        <p:spPr bwMode="auto">
          <a:xfrm>
            <a:off x="539557" y="5805264"/>
            <a:ext cx="84249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Effra" panose="020B0604020202020204" charset="0"/>
                <a:ea typeface="Microsoft YaHei" pitchFamily="34" charset="-122"/>
              </a:rPr>
              <a:t>F</a:t>
            </a:r>
            <a:r>
              <a:rPr lang="en-GB" altLang="en-US" sz="2000" dirty="0" smtClean="0">
                <a:solidFill>
                  <a:srgbClr val="000000"/>
                </a:solidFill>
                <a:latin typeface="Effra" panose="020B0604020202020204" charset="0"/>
                <a:ea typeface="Microsoft YaHei" pitchFamily="34" charset="-122"/>
              </a:rPr>
              <a:t>eatures related to the meandering tropopause and jet stream             (orange is stratospheric air; cyan marks upper tropospheric PV anomalies) </a:t>
            </a:r>
            <a:endParaRPr lang="en-GB" altLang="en-US" sz="2000" dirty="0" smtClean="0">
              <a:solidFill>
                <a:srgbClr val="000000"/>
              </a:solidFill>
              <a:latin typeface="Effra" panose="020B060402020202020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11560" y="80720"/>
            <a:ext cx="8251656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cap="none" dirty="0" smtClean="0">
                <a:solidFill>
                  <a:srgbClr val="D2002E"/>
                </a:solidFill>
                <a:latin typeface="Effra Bold"/>
              </a:rPr>
              <a:t>D. </a:t>
            </a:r>
            <a:r>
              <a:rPr lang="en-GB" sz="3200" kern="0" cap="none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kern="0" cap="none" dirty="0" smtClean="0">
                <a:solidFill>
                  <a:srgbClr val="D2002E"/>
                </a:solidFill>
                <a:latin typeface="Effra Bold"/>
              </a:rPr>
              <a:t> mass transport into ridges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2002E"/>
                </a:solidFill>
                <a:effectLst/>
                <a:uLnTx/>
                <a:uFillTx/>
                <a:latin typeface="Effra Bold"/>
                <a:ea typeface="+mj-ea"/>
                <a:cs typeface="+mj-cs"/>
              </a:rPr>
              <a:t> 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63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Air mass changes following WCB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340768"/>
            <a:ext cx="3859168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WCB frequently defined as a </a:t>
            </a:r>
            <a:r>
              <a:rPr lang="en-GB" sz="1800" i="1" dirty="0" smtClean="0"/>
              <a:t>coherent ensemble of trajectories </a:t>
            </a:r>
            <a:r>
              <a:rPr lang="en-GB" sz="1800" dirty="0" smtClean="0"/>
              <a:t>(following the resolved flow)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 </a:t>
            </a:r>
            <a:r>
              <a:rPr lang="en-GB" sz="1800" dirty="0" smtClean="0"/>
              <a:t>Climatology from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70C0"/>
                </a:solidFill>
                <a:sym typeface="Symbol"/>
              </a:rPr>
              <a:t>      Madonna </a:t>
            </a:r>
            <a:r>
              <a:rPr lang="en-GB" sz="1800" i="1" dirty="0">
                <a:solidFill>
                  <a:srgbClr val="0070C0"/>
                </a:solidFill>
                <a:sym typeface="Symbol"/>
              </a:rPr>
              <a:t>et al, 2014, J. Climate</a:t>
            </a:r>
            <a:endParaRPr lang="en-GB" sz="1800" dirty="0" smtClean="0"/>
          </a:p>
          <a:p>
            <a:pPr marL="342900" indent="-342900">
              <a:buFont typeface="+mj-lt"/>
              <a:buAutoNum type="alphaUcPeriod"/>
            </a:pPr>
            <a:r>
              <a:rPr lang="en-GB" sz="1800" dirty="0">
                <a:sym typeface="Symbol"/>
              </a:rPr>
              <a:t></a:t>
            </a:r>
            <a:r>
              <a:rPr lang="en-GB" sz="1800" dirty="0" smtClean="0"/>
              <a:t> increases by greater than isentropic spread of the inflow or outflow layer of the CET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800" dirty="0" smtClean="0"/>
              <a:t>Although PV increases below heating maximum, it decreases again above.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PV of outflow </a:t>
            </a:r>
            <a:r>
              <a:rPr lang="en-GB" sz="1800" dirty="0" smtClean="0">
                <a:solidFill>
                  <a:srgbClr val="FF0000"/>
                </a:solidFill>
                <a:sym typeface="Symbol"/>
              </a:rPr>
              <a:t> PV of inflow</a:t>
            </a:r>
          </a:p>
          <a:p>
            <a:pPr marL="0" indent="0">
              <a:buNone/>
            </a:pPr>
            <a:endParaRPr lang="en-GB" sz="1800" dirty="0">
              <a:sym typeface="Symbo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ym typeface="Symbol"/>
              </a:rPr>
              <a:t> Why is PV constrained in this way?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ym typeface="Symbol"/>
              </a:rPr>
              <a:t> </a:t>
            </a:r>
            <a:r>
              <a:rPr lang="en-GB" sz="1800" dirty="0" smtClean="0">
                <a:sym typeface="Symbol"/>
              </a:rPr>
              <a:t>Implications for role of heating?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26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8640"/>
            <a:ext cx="4176481" cy="272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1087501"/>
            <a:ext cx="4075209" cy="2726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3814205"/>
            <a:ext cx="4219208" cy="27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823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Heating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b="1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b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from lower to upper volume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F7945"/>
                </a:solidFill>
              </a:rPr>
              <a:t>Methven, </a:t>
            </a:r>
            <a:r>
              <a:rPr lang="en-GB" i="1" dirty="0" smtClean="0">
                <a:solidFill>
                  <a:srgbClr val="EF7945"/>
                </a:solidFill>
              </a:rPr>
              <a:t>Q. J. Royal Met. Soc. (2015)</a:t>
            </a:r>
            <a:endParaRPr lang="en-GB" dirty="0" smtClean="0">
              <a:solidFill>
                <a:srgbClr val="EF7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75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Integral PV conservation (circulation)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28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" y="3611375"/>
            <a:ext cx="5532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11" y="5729025"/>
            <a:ext cx="32686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8" y="134076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PV equation over control volume (lateral boundary velocity </a:t>
            </a:r>
            <a:r>
              <a:rPr lang="en-GB" b="1" dirty="0" err="1" smtClean="0">
                <a:solidFill>
                  <a:srgbClr val="000000"/>
                </a:solidFill>
              </a:rPr>
              <a:t>V</a:t>
            </a:r>
            <a:r>
              <a:rPr lang="en-GB" baseline="-25000" dirty="0" err="1" smtClean="0">
                <a:solidFill>
                  <a:srgbClr val="000000"/>
                </a:solidFill>
              </a:rPr>
              <a:t>b</a:t>
            </a:r>
            <a:r>
              <a:rPr lang="en-GB" baseline="-25000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1" y="2638653"/>
            <a:ext cx="2664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Circulation conservation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(if </a:t>
            </a:r>
            <a:r>
              <a:rPr lang="en-GB" sz="18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GB" sz="1800" baseline="-25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b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=V</a:t>
            </a:r>
            <a:r>
              <a:rPr lang="en-GB" sz="1800" dirty="0" smtClean="0">
                <a:solidFill>
                  <a:srgbClr val="000000"/>
                </a:solidFill>
              </a:rPr>
              <a:t> &amp; 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J’-integral=0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8" y="331692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mass continuity over control volume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741" y="5733292"/>
            <a:ext cx="459633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Mass-weighted average PV or          </a:t>
            </a:r>
            <a:r>
              <a:rPr lang="en-GB" i="1" dirty="0" smtClean="0">
                <a:solidFill>
                  <a:srgbClr val="000000"/>
                </a:solidFill>
              </a:rPr>
              <a:t>amount of PV substance</a:t>
            </a:r>
            <a:r>
              <a:rPr lang="en-GB" dirty="0" smtClean="0">
                <a:solidFill>
                  <a:srgbClr val="000000"/>
                </a:solidFill>
              </a:rPr>
              <a:t> divided by mass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(Haynes &amp; McIntyre, 1990) </a:t>
            </a:r>
            <a:endParaRPr lang="en-GB" i="1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879" y="4881934"/>
            <a:ext cx="26205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Diabatic</a:t>
            </a:r>
            <a:r>
              <a:rPr lang="en-GB" sz="1800" dirty="0" smtClean="0">
                <a:solidFill>
                  <a:srgbClr val="000000"/>
                </a:solidFill>
              </a:rPr>
              <a:t> mass flux convergence “dilutes” average PV</a:t>
            </a:r>
            <a:endParaRPr lang="en-GB" sz="1800" i="1" dirty="0" smtClean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004051" y="5373216"/>
            <a:ext cx="1008113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0" y="1700808"/>
            <a:ext cx="2132551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1733558"/>
            <a:ext cx="4464496" cy="759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853" y="2597654"/>
            <a:ext cx="2780138" cy="7313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6000" y="2780928"/>
            <a:ext cx="28803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73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06289"/>
            <a:ext cx="6192837" cy="1143001"/>
          </a:xfrm>
        </p:spPr>
        <p:txBody>
          <a:bodyPr/>
          <a:lstStyle/>
          <a:p>
            <a:r>
              <a:rPr lang="en-GB" altLang="en-US" sz="2800" cap="none" dirty="0" smtClean="0"/>
              <a:t>Defining outflow volume using </a:t>
            </a:r>
            <a:r>
              <a:rPr lang="en-GB" altLang="en-US" sz="2800" i="1" cap="none" dirty="0" smtClean="0"/>
              <a:t>net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3" y="908720"/>
            <a:ext cx="8401795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2373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Black contour = lateral boundary of “outflow volume” on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θ</a:t>
            </a:r>
            <a:r>
              <a:rPr lang="en-GB" dirty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surface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73216"/>
            <a:ext cx="6520662" cy="692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5805264"/>
            <a:ext cx="1872210" cy="400110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73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515144"/>
          </a:xfrm>
        </p:spPr>
        <p:txBody>
          <a:bodyPr/>
          <a:lstStyle/>
          <a:p>
            <a:r>
              <a:rPr lang="en-GB" sz="3200" dirty="0" smtClean="0">
                <a:latin typeface="Effra Bold" panose="020B0604020202020204" charset="0"/>
              </a:rPr>
              <a:t>North Atlantic Waveguide and Downstrea</a:t>
            </a:r>
            <a:r>
              <a:rPr lang="en-GB" sz="3200" dirty="0">
                <a:latin typeface="Effra Bold" panose="020B0604020202020204" charset="0"/>
              </a:rPr>
              <a:t>m</a:t>
            </a:r>
            <a:r>
              <a:rPr lang="en-GB" sz="3200" dirty="0" smtClean="0">
                <a:latin typeface="Effra Bold" panose="020B0604020202020204" charset="0"/>
              </a:rPr>
              <a:t> Impacts Experiment (NAWDEX)</a:t>
            </a:r>
            <a:endParaRPr lang="en-GB" sz="3200" dirty="0">
              <a:latin typeface="Effra Bold" panose="020B0604020202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8269"/>
            <a:ext cx="7632848" cy="5724637"/>
          </a:xfrm>
        </p:spPr>
      </p:pic>
    </p:spTree>
    <p:extLst>
      <p:ext uri="{BB962C8B-B14F-4D97-AF65-F5344CB8AC3E}">
        <p14:creationId xmlns:p14="http://schemas.microsoft.com/office/powerpoint/2010/main" val="35237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Outflow volume at outflow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032"/>
            <a:ext cx="9144000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Black 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Yellow  = release locations of 3D back trajectories from outflow volume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Green contour = tropopause on 325K</a:t>
            </a:r>
          </a:p>
        </p:txBody>
      </p:sp>
    </p:spTree>
    <p:extLst>
      <p:ext uri="{BB962C8B-B14F-4D97-AF65-F5344CB8AC3E}">
        <p14:creationId xmlns:p14="http://schemas.microsoft.com/office/powerpoint/2010/main" val="3483289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756"/>
            <a:ext cx="9144000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4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(T-30)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" y="1103756"/>
            <a:ext cx="9118603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63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3756"/>
            <a:ext cx="3093912" cy="556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1268760"/>
            <a:ext cx="51125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Large </a:t>
            </a:r>
            <a:r>
              <a:rPr lang="en-GB" b="1" dirty="0">
                <a:solidFill>
                  <a:srgbClr val="002060"/>
                </a:solidFill>
              </a:rPr>
              <a:t>increase in mass of outflow volume </a:t>
            </a:r>
            <a:r>
              <a:rPr lang="en-GB" dirty="0">
                <a:solidFill>
                  <a:srgbClr val="002060"/>
                </a:solidFill>
              </a:rPr>
              <a:t>(x2) by </a:t>
            </a:r>
            <a:r>
              <a:rPr lang="en-GB" dirty="0" err="1">
                <a:solidFill>
                  <a:srgbClr val="002060"/>
                </a:solidFill>
              </a:rPr>
              <a:t>diabatic</a:t>
            </a:r>
            <a:r>
              <a:rPr lang="en-GB" dirty="0">
                <a:solidFill>
                  <a:srgbClr val="002060"/>
                </a:solidFill>
              </a:rPr>
              <a:t> mass transport from below.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But, variation in circulation is small.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Consequence of  </a:t>
            </a:r>
            <a:r>
              <a:rPr lang="en-GB" b="1" dirty="0">
                <a:solidFill>
                  <a:srgbClr val="C00000"/>
                </a:solidFill>
              </a:rPr>
              <a:t>PV </a:t>
            </a:r>
            <a:r>
              <a:rPr lang="en-GB" b="1" dirty="0" err="1">
                <a:solidFill>
                  <a:srgbClr val="C00000"/>
                </a:solidFill>
              </a:rPr>
              <a:t>impermeability</a:t>
            </a:r>
            <a:r>
              <a:rPr lang="en-GB" b="1" dirty="0">
                <a:solidFill>
                  <a:srgbClr val="C00000"/>
                </a:solidFill>
              </a:rPr>
              <a:t> theorem</a:t>
            </a:r>
            <a:r>
              <a:rPr lang="en-GB" dirty="0">
                <a:solidFill>
                  <a:srgbClr val="C00000"/>
                </a:solidFill>
              </a:rPr>
              <a:t>,  </a:t>
            </a:r>
            <a:r>
              <a:rPr lang="en-GB" dirty="0" smtClean="0">
                <a:solidFill>
                  <a:srgbClr val="C00000"/>
                </a:solidFill>
              </a:rPr>
              <a:t>Haynes </a:t>
            </a:r>
            <a:r>
              <a:rPr lang="en-GB" dirty="0">
                <a:solidFill>
                  <a:srgbClr val="C00000"/>
                </a:solidFill>
              </a:rPr>
              <a:t>and McIntyre (1987, 1990).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-GB" dirty="0" smtClean="0">
                <a:solidFill>
                  <a:srgbClr val="C00000"/>
                </a:solidFill>
              </a:rPr>
              <a:t>irculation cannot be changed through </a:t>
            </a:r>
            <a:r>
              <a:rPr lang="en-GB" dirty="0" err="1" smtClean="0">
                <a:solidFill>
                  <a:srgbClr val="C00000"/>
                </a:solidFill>
              </a:rPr>
              <a:t>diabatic</a:t>
            </a:r>
            <a:r>
              <a:rPr lang="en-GB" dirty="0" smtClean="0">
                <a:solidFill>
                  <a:srgbClr val="C00000"/>
                </a:solidFill>
              </a:rPr>
              <a:t> mass flux.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</a:rPr>
              <a:t>T</a:t>
            </a:r>
            <a:r>
              <a:rPr lang="en-GB" dirty="0" smtClean="0">
                <a:solidFill>
                  <a:srgbClr val="000000"/>
                </a:solidFill>
              </a:rPr>
              <a:t>hen, why is outflow size important to block formation?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As area increases, anticyclonic relative </a:t>
            </a:r>
            <a:r>
              <a:rPr lang="en-GB" dirty="0" smtClean="0">
                <a:solidFill>
                  <a:srgbClr val="000000"/>
                </a:solidFill>
                <a:sym typeface="Symbol"/>
              </a:rPr>
              <a:t>flow ( &lt; 0) is stronger around the boundary.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                                                                                   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117393"/>
              </p:ext>
            </p:extLst>
          </p:nvPr>
        </p:nvGraphicFramePr>
        <p:xfrm>
          <a:off x="3779985" y="5052207"/>
          <a:ext cx="3528319" cy="75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1600200" imgH="381000" progId="Equation.DSMT4">
                  <p:embed/>
                </p:oleObj>
              </mc:Choice>
              <mc:Fallback>
                <p:oleObj name="Equation" r:id="rId8" imgW="16002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85" y="5052207"/>
                        <a:ext cx="3528319" cy="753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76256" y="5117122"/>
                <a:ext cx="23762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 &lt;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5117122"/>
                <a:ext cx="2376264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980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3"/>
            <a:ext cx="5060624" cy="372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8"/>
            <a:ext cx="5060624" cy="37288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512" y="188641"/>
            <a:ext cx="40324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Transition from wave to block?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Block onset- transition from a large amplitude wave into dipole structure 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Pfahl</a:t>
            </a:r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et al (2015).</a:t>
            </a:r>
          </a:p>
          <a:p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Air masses in ridges making transition into block experience greater heating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How do </a:t>
            </a:r>
            <a:r>
              <a:rPr lang="en-GB" sz="2400" i="1" dirty="0" err="1" smtClean="0">
                <a:solidFill>
                  <a:srgbClr val="7030A0"/>
                </a:solidFill>
                <a:latin typeface="Effra Bold"/>
              </a:rPr>
              <a:t>diabatic</a:t>
            </a:r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 processes influence this topological transition?</a:t>
            </a:r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</p:txBody>
      </p:sp>
    </p:spTree>
    <p:extLst>
      <p:ext uri="{BB962C8B-B14F-4D97-AF65-F5344CB8AC3E}">
        <p14:creationId xmlns:p14="http://schemas.microsoft.com/office/powerpoint/2010/main" val="4078237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latin typeface="Effra Bold"/>
              </a:rPr>
              <a:t>Latent heating enables </a:t>
            </a:r>
            <a:r>
              <a:rPr lang="en-GB" sz="2400" dirty="0" err="1" smtClean="0">
                <a:latin typeface="Effra Bold"/>
              </a:rPr>
              <a:t>diabatic</a:t>
            </a:r>
            <a:r>
              <a:rPr lang="en-GB" sz="2400" dirty="0" smtClean="0">
                <a:latin typeface="Effra Bold"/>
              </a:rPr>
              <a:t> mass transport into cut-off volume.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Adiabatic flow would be constrained to isentropic surfaces and could not cross into cut-off, once formed.</a:t>
            </a: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2"/>
            <a:ext cx="5060626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6369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38715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Conclusions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5184"/>
            <a:ext cx="8496944" cy="396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PV gradient at tropopause is too weak </a:t>
            </a:r>
            <a:r>
              <a:rPr lang="en-GB" dirty="0" smtClean="0"/>
              <a:t>in global forecasts and declines</a:t>
            </a:r>
          </a:p>
          <a:p>
            <a:pPr lvl="1">
              <a:buFont typeface="Symbol" pitchFamily="18" charset="2"/>
              <a:buChar char="Þ"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 expect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waves to move eastwards too slowly in forecasts</a:t>
            </a:r>
          </a:p>
          <a:p>
            <a:pPr lvl="1">
              <a:buFont typeface="Symbol" pitchFamily="18" charset="2"/>
              <a:buChar char="Þ"/>
            </a:pPr>
            <a:r>
              <a:rPr lang="en-GB" dirty="0">
                <a:solidFill>
                  <a:srgbClr val="C00000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 amplitude declines (on average)</a:t>
            </a:r>
          </a:p>
          <a:p>
            <a:pPr marL="360000" lvl="1" indent="0">
              <a:buNone/>
            </a:pPr>
            <a:r>
              <a:rPr lang="en-GB" dirty="0" smtClean="0">
                <a:sym typeface="Symbol"/>
              </a:rPr>
              <a:t>  Mixing too strong, or </a:t>
            </a:r>
            <a:r>
              <a:rPr lang="en-GB" dirty="0" err="1" smtClean="0">
                <a:sym typeface="Symbol"/>
              </a:rPr>
              <a:t>diabatic</a:t>
            </a:r>
            <a:r>
              <a:rPr lang="en-GB" dirty="0" smtClean="0">
                <a:sym typeface="Symbol"/>
              </a:rPr>
              <a:t> maintenance too weak?</a:t>
            </a:r>
            <a:endParaRPr lang="en-GB" dirty="0" smtClean="0"/>
          </a:p>
          <a:p>
            <a:pPr lvl="1"/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Negative PV </a:t>
            </a:r>
            <a:r>
              <a:rPr lang="en-GB" dirty="0" smtClean="0"/>
              <a:t>must be signature of “</a:t>
            </a:r>
            <a:r>
              <a:rPr lang="en-GB" dirty="0" err="1" smtClean="0"/>
              <a:t>diabatic</a:t>
            </a:r>
            <a:r>
              <a:rPr lang="en-GB" dirty="0" smtClean="0"/>
              <a:t> sharpening” of jet stream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Via </a:t>
            </a:r>
            <a:r>
              <a:rPr lang="en-GB" i="1" dirty="0" smtClean="0">
                <a:solidFill>
                  <a:srgbClr val="C00000"/>
                </a:solidFill>
              </a:rPr>
              <a:t>non-</a:t>
            </a:r>
            <a:r>
              <a:rPr lang="en-GB" i="1" dirty="0" err="1" smtClean="0">
                <a:solidFill>
                  <a:srgbClr val="C00000"/>
                </a:solidFill>
              </a:rPr>
              <a:t>advective</a:t>
            </a:r>
            <a:r>
              <a:rPr lang="en-GB" i="1" dirty="0" smtClean="0">
                <a:solidFill>
                  <a:srgbClr val="C00000"/>
                </a:solidFill>
              </a:rPr>
              <a:t> PV flux</a:t>
            </a:r>
            <a:r>
              <a:rPr lang="en-GB" dirty="0" smtClean="0">
                <a:solidFill>
                  <a:srgbClr val="C00000"/>
                </a:solidFill>
              </a:rPr>
              <a:t> which requires heating in vertical wind shear </a:t>
            </a:r>
          </a:p>
          <a:p>
            <a:pPr lvl="1"/>
            <a:endParaRPr lang="en-GB" b="1" dirty="0" smtClean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Effects of heating in cyclones diluting PV in tropopause ridges</a:t>
            </a:r>
          </a:p>
          <a:p>
            <a:pPr lvl="1">
              <a:buFont typeface="Symbol" pitchFamily="18" charset="2"/>
              <a:buChar char="Þ"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 Vertical motion and divergent outflow are amplified, but both captured partly by </a:t>
            </a:r>
            <a:r>
              <a:rPr lang="en-GB" b="1" dirty="0" smtClean="0">
                <a:solidFill>
                  <a:srgbClr val="C00000"/>
                </a:solidFill>
                <a:sym typeface="Symbol"/>
              </a:rPr>
              <a:t>reduced static stability effect in S-G balanced dynamics</a:t>
            </a:r>
            <a:endParaRPr lang="en-GB" dirty="0" smtClean="0">
              <a:solidFill>
                <a:srgbClr val="C00000"/>
              </a:solidFill>
              <a:sym typeface="Symbol"/>
            </a:endParaRPr>
          </a:p>
          <a:p>
            <a:pPr lvl="1">
              <a:buFont typeface="Symbol" pitchFamily="18" charset="2"/>
              <a:buChar char="Þ"/>
            </a:pPr>
            <a:r>
              <a:rPr lang="en-GB" dirty="0">
                <a:solidFill>
                  <a:srgbClr val="C00000"/>
                </a:solidFill>
                <a:sym typeface="Symbol"/>
              </a:rPr>
              <a:t> 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Faster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baroclinic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growth rate and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 counter-propagation</a:t>
            </a:r>
          </a:p>
          <a:p>
            <a:pPr marL="360000" lvl="1" indent="0">
              <a:buNone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	</a:t>
            </a:r>
            <a:endParaRPr lang="en-GB" dirty="0" smtClean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 err="1" smtClean="0">
                <a:sym typeface="Symbol"/>
              </a:rPr>
              <a:t>Diabatic</a:t>
            </a:r>
            <a:r>
              <a:rPr lang="en-GB" b="1" dirty="0" smtClean="0">
                <a:sym typeface="Symbol"/>
              </a:rPr>
              <a:t> mass transport into cut-off anti-cyclonic coherent structures</a:t>
            </a:r>
          </a:p>
          <a:p>
            <a:pPr marL="360000" lvl="1" indent="0">
              <a:buNone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 Critical to onset of blocking and maintenance? </a:t>
            </a:r>
            <a:endParaRPr lang="en-GB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59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0" y="2745016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Obs</a:t>
            </a:r>
            <a:r>
              <a:rPr lang="en-GB" dirty="0" smtClean="0"/>
              <a:t> vs model at T+0         Wind profiler @ South </a:t>
            </a:r>
            <a:r>
              <a:rPr lang="en-GB" dirty="0" err="1" smtClean="0"/>
              <a:t>Uist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-2" y="720000"/>
            <a:ext cx="9144002" cy="3048000"/>
            <a:chOff x="-2" y="1905000"/>
            <a:chExt cx="9144002" cy="304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00"/>
              <a:ext cx="9144000" cy="304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999716"/>
              <a:ext cx="51328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err="1" smtClean="0">
                  <a:solidFill>
                    <a:srgbClr val="000000"/>
                  </a:solidFill>
                </a:rPr>
                <a:t>Obs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2998151"/>
              <a:ext cx="723275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UKMO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" y="3975575"/>
              <a:ext cx="99732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Difference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67271"/>
            <a:ext cx="9144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4" y="3933058"/>
            <a:ext cx="4315357" cy="28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4208" y="3933056"/>
            <a:ext cx="1944216" cy="29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282" y="4293096"/>
            <a:ext cx="36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Wind profiler (ST radar) and analyses compared.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Composite relative to height of the tropopause on each profile.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32040" y="529127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2240" y="5045113"/>
            <a:ext cx="21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tropopause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Obs</a:t>
            </a:r>
            <a:r>
              <a:rPr lang="en-GB" dirty="0"/>
              <a:t> vs model at </a:t>
            </a:r>
            <a:r>
              <a:rPr lang="en-GB" dirty="0" smtClean="0"/>
              <a:t>T+24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-2" y="720000"/>
            <a:ext cx="9144001" cy="3048000"/>
            <a:chOff x="-2" y="1905000"/>
            <a:chExt cx="9144001" cy="304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00"/>
              <a:ext cx="9143999" cy="304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999716"/>
              <a:ext cx="51328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err="1" smtClean="0">
                  <a:solidFill>
                    <a:srgbClr val="000000"/>
                  </a:solidFill>
                </a:rPr>
                <a:t>Obs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2998151"/>
              <a:ext cx="723275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UKMO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" y="3975575"/>
              <a:ext cx="99732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Difference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67271"/>
            <a:ext cx="91440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4" y="3933058"/>
            <a:ext cx="4315357" cy="28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4208" y="3933056"/>
            <a:ext cx="1944216" cy="29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282" y="4293096"/>
            <a:ext cx="36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Wind profiler (ST radar) and analyses compared.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Composite relative to height of the tropopause on each profile.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32040" y="529127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32240" y="5045113"/>
            <a:ext cx="21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tropopause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621978"/>
            <a:ext cx="9144000" cy="62360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S:\eps2png\NAWDEX_20160923_RF04_all_dso_com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1"/>
          <a:stretch/>
        </p:blipFill>
        <p:spPr bwMode="auto">
          <a:xfrm>
            <a:off x="5137346" y="3135085"/>
            <a:ext cx="4079033" cy="31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eck 29"/>
          <p:cNvSpPr/>
          <p:nvPr/>
        </p:nvSpPr>
        <p:spPr>
          <a:xfrm>
            <a:off x="218161" y="147488"/>
            <a:ext cx="4749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200"/>
              </a:spcAft>
            </a:pPr>
            <a:r>
              <a:rPr lang="en-US" sz="1800" b="1" dirty="0" smtClean="0">
                <a:solidFill>
                  <a:srgbClr val="0070C0"/>
                </a:solidFill>
              </a:rPr>
              <a:t>23 September 2016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719536" y="908721"/>
            <a:ext cx="31009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Lidar and </a:t>
            </a:r>
            <a:r>
              <a:rPr lang="en-US" sz="1800" dirty="0" err="1" smtClean="0">
                <a:solidFill>
                  <a:prstClr val="black"/>
                </a:solidFill>
                <a:cs typeface="Arial" pitchFamily="34" charset="0"/>
              </a:rPr>
              <a:t>dropsonde</a:t>
            </a: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 wind measurements are much closer to each other than analysis.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Structure of error similar in ECMWF and Met Office analyses</a:t>
            </a:r>
          </a:p>
        </p:txBody>
      </p:sp>
      <p:pic>
        <p:nvPicPr>
          <p:cNvPr id="6146" name="Picture 2" descr="S:\eps2png\NAWDEX_20160923_RF04_all_crosssec_d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1" y="516820"/>
            <a:ext cx="5058681" cy="632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001545"/>
            <a:ext cx="216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 - LIDAR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1897088"/>
            <a:ext cx="216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ECMWF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3821561"/>
            <a:ext cx="21602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LIDAR &amp;</a:t>
            </a:r>
          </a:p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SONDES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46366"/>
            <a:ext cx="651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Observations of jet structure</a:t>
            </a:r>
          </a:p>
        </p:txBody>
      </p:sp>
    </p:spTree>
    <p:extLst>
      <p:ext uri="{BB962C8B-B14F-4D97-AF65-F5344CB8AC3E}">
        <p14:creationId xmlns:p14="http://schemas.microsoft.com/office/powerpoint/2010/main" val="42562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22869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Mesoscale triggers interact with the jet stream,                                 modifying development and high impact weather downstream </a:t>
            </a:r>
            <a:endParaRPr lang="en-GB" sz="2400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The NAWDEX Storyline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8189"/>
            <a:ext cx="8820472" cy="66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5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12474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Time series of Z500 data projected onto 4 large-scale patterns of variability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462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Lowest predictability following trigger -  </a:t>
            </a:r>
          </a:p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 precursor to a regime transition?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2" y="1798584"/>
            <a:ext cx="6304706" cy="7895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4653136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Anomaly correlations between members of forecast ensemble (T+120) and verifying analyses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B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24928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blocking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0" y="2564904"/>
            <a:ext cx="1044116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+NAO</a:t>
            </a:r>
          </a:p>
        </p:txBody>
      </p:sp>
    </p:spTree>
    <p:extLst>
      <p:ext uri="{BB962C8B-B14F-4D97-AF65-F5344CB8AC3E}">
        <p14:creationId xmlns:p14="http://schemas.microsoft.com/office/powerpoint/2010/main" val="2467357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24140" y="201339"/>
            <a:ext cx="4251539" cy="73866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r>
              <a:rPr lang="en-GB" sz="2100" dirty="0"/>
              <a:t>RF04: </a:t>
            </a:r>
            <a:r>
              <a:rPr lang="en-GB" sz="2100" dirty="0" smtClean="0"/>
              <a:t>23/9/16</a:t>
            </a:r>
          </a:p>
          <a:p>
            <a:pPr fontAlgn="auto"/>
            <a:r>
              <a:rPr lang="en-GB" sz="2100" dirty="0" smtClean="0"/>
              <a:t>Magnitude of analysis - </a:t>
            </a:r>
            <a:r>
              <a:rPr lang="en-GB" sz="2100" dirty="0" err="1"/>
              <a:t>o</a:t>
            </a:r>
            <a:r>
              <a:rPr lang="en-GB" sz="2100" dirty="0" err="1" smtClean="0"/>
              <a:t>bs</a:t>
            </a:r>
            <a:r>
              <a:rPr lang="en-GB" sz="2100" dirty="0" smtClean="0"/>
              <a:t>  wind   </a:t>
            </a:r>
            <a:endParaRPr lang="en-GB" sz="2100" dirty="0"/>
          </a:p>
        </p:txBody>
      </p:sp>
      <p:pic>
        <p:nvPicPr>
          <p:cNvPr id="12" name="Picture 2" descr="S:\eps2png\NAWDEX_20160923_RF04_all_crosssec_ds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t="68097" r="36795"/>
          <a:stretch/>
        </p:blipFill>
        <p:spPr bwMode="auto">
          <a:xfrm>
            <a:off x="444383" y="1007483"/>
            <a:ext cx="3931294" cy="58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:\eps2png\NAWDEX_20160923_RF04_all_dso_com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96" y="786213"/>
            <a:ext cx="4666004" cy="56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1102" y="777678"/>
            <a:ext cx="1027845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dropsondes 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6268" y="774374"/>
            <a:ext cx="766557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ECMWF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795836" y="774373"/>
            <a:ext cx="855169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difference</a:t>
            </a:r>
            <a:endParaRPr lang="en-GB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" y="2127912"/>
            <a:ext cx="9144002" cy="425865"/>
            <a:chOff x="-1" y="2127901"/>
            <a:chExt cx="9144002" cy="42586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2127901"/>
              <a:ext cx="9144001" cy="8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1" y="2545220"/>
              <a:ext cx="9144001" cy="8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86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12768"/>
            <a:ext cx="8251656" cy="828000"/>
          </a:xfrm>
        </p:spPr>
        <p:txBody>
          <a:bodyPr/>
          <a:lstStyle/>
          <a:p>
            <a:r>
              <a:rPr lang="en-GB" sz="2800" cap="none" dirty="0" smtClean="0">
                <a:solidFill>
                  <a:srgbClr val="C00000"/>
                </a:solidFill>
              </a:rPr>
              <a:t>Observed jet stream is “sharper”</a:t>
            </a:r>
            <a:r>
              <a:rPr lang="en-GB" sz="2800" cap="none" dirty="0" smtClean="0">
                <a:solidFill>
                  <a:schemeClr val="tx2"/>
                </a:solidFill>
              </a:rPr>
              <a:t/>
            </a:r>
            <a:br>
              <a:rPr lang="en-GB" sz="2800" cap="none" dirty="0" smtClean="0">
                <a:solidFill>
                  <a:schemeClr val="tx2"/>
                </a:solidFill>
              </a:rPr>
            </a:br>
            <a:r>
              <a:rPr lang="en-GB" sz="2800" cap="none" dirty="0" smtClean="0">
                <a:solidFill>
                  <a:schemeClr val="tx2"/>
                </a:solidFill>
              </a:rPr>
              <a:t>Tighter PV gradient and stronger max wind</a:t>
            </a:r>
            <a:r>
              <a:rPr lang="en-GB" sz="2800" cap="none" dirty="0" smtClean="0"/>
              <a:t> </a:t>
            </a:r>
            <a:endParaRPr lang="en-GB" sz="2800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800" y="1772816"/>
                <a:ext cx="8280000" cy="396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 smtClean="0"/>
                  <a:t>In vertical profiles, especially on the flanks of tropopause ridges, tropopause is observed to be much sharper than in analyses and forecasts.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Under quasi-geostrophic approximation (for zonal flow):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Meridional  PV gradient,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GB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num>
                      <m:den>
                        <m:r>
                          <a:rPr lang="en-GB" i="1" smtClean="0">
                            <a:latin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en-GB" b="0" i="1" smtClean="0">
                        <a:latin typeface="Cambria Math"/>
                      </a:rPr>
                      <m:t>=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</m:e>
                    </m:d>
                    <m:r>
                      <a:rPr lang="en-GB" b="0" i="1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Therefore,  PV gradient must be too smooth in models</a:t>
                </a:r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sz="2400" dirty="0" smtClean="0"/>
                  <a:t> What are competing influences on tropopause sharpness?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In models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In the atmosphere?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GB" sz="2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800" y="1772816"/>
                <a:ext cx="8280000" cy="3960000"/>
              </a:xfrm>
              <a:blipFill rotWithShape="1">
                <a:blip r:embed="rId2"/>
                <a:stretch>
                  <a:fillRect l="-2135" t="-2003" r="-515" b="-60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889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12875"/>
            <a:ext cx="7931150" cy="1181100"/>
          </a:xfrm>
        </p:spPr>
        <p:txBody>
          <a:bodyPr/>
          <a:lstStyle/>
          <a:p>
            <a:pPr eaLnBrk="1" hangingPunct="1"/>
            <a:r>
              <a:rPr lang="en-GB" altLang="en-US" sz="2000" dirty="0" smtClean="0">
                <a:latin typeface="Tahoma" pitchFamily="34" charset="0"/>
              </a:rPr>
              <a:t>PV tracer diagnostics are based on a </a:t>
            </a:r>
            <a:r>
              <a:rPr lang="en-GB" altLang="en-US" sz="2000" dirty="0" err="1" smtClean="0">
                <a:latin typeface="Tahoma" pitchFamily="34" charset="0"/>
              </a:rPr>
              <a:t>Lagrangian</a:t>
            </a:r>
            <a:r>
              <a:rPr lang="en-GB" altLang="en-US" sz="2000" dirty="0" smtClean="0">
                <a:latin typeface="Tahoma" pitchFamily="34" charset="0"/>
              </a:rPr>
              <a:t> decomposition of the PV field, </a:t>
            </a:r>
            <a:r>
              <a:rPr lang="en-GB" altLang="en-US" sz="2000" i="1" dirty="0" smtClean="0">
                <a:latin typeface="Tahoma" pitchFamily="34" charset="0"/>
              </a:rPr>
              <a:t>q</a:t>
            </a:r>
          </a:p>
          <a:p>
            <a:pPr eaLnBrk="1" hangingPunct="1"/>
            <a:r>
              <a:rPr lang="en-GB" altLang="en-US" sz="2000" dirty="0" smtClean="0">
                <a:solidFill>
                  <a:srgbClr val="000099"/>
                </a:solidFill>
                <a:latin typeface="Tahoma" pitchFamily="34" charset="0"/>
              </a:rPr>
              <a:t>Full PV conservation equation can be written:</a:t>
            </a:r>
          </a:p>
          <a:p>
            <a:pPr eaLnBrk="1" hangingPunct="1"/>
            <a:endParaRPr lang="en-GB" altLang="en-US" sz="2000" dirty="0" smtClean="0">
              <a:solidFill>
                <a:srgbClr val="000099"/>
              </a:solidFill>
              <a:latin typeface="Tahoma" pitchFamily="34" charset="0"/>
            </a:endParaRPr>
          </a:p>
          <a:p>
            <a:pPr eaLnBrk="1" hangingPunct="1"/>
            <a:endParaRPr lang="en-GB" altLang="en-US" sz="2000" dirty="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en-GB" altLang="en-US" sz="2000" dirty="0" smtClean="0">
              <a:latin typeface="Tahoma" pitchFamily="34" charset="0"/>
            </a:endParaRPr>
          </a:p>
          <a:p>
            <a:pPr eaLnBrk="1" hangingPunct="1"/>
            <a:endParaRPr lang="en-GB" altLang="en-US" sz="2000" dirty="0" smtClean="0"/>
          </a:p>
          <a:p>
            <a:pPr eaLnBrk="1" hangingPunct="1">
              <a:buFontTx/>
              <a:buNone/>
            </a:pPr>
            <a:endParaRPr lang="en-GB" altLang="en-US" sz="2000" dirty="0" smtClean="0"/>
          </a:p>
        </p:txBody>
      </p:sp>
      <p:graphicFrame>
        <p:nvGraphicFramePr>
          <p:cNvPr id="375812" name="Object 4"/>
          <p:cNvGraphicFramePr>
            <a:graphicFrameLocks noChangeAspect="1"/>
          </p:cNvGraphicFramePr>
          <p:nvPr/>
        </p:nvGraphicFramePr>
        <p:xfrm>
          <a:off x="2011363" y="2717800"/>
          <a:ext cx="1231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723600" imgH="431640" progId="Equation.DSMT4">
                  <p:embed/>
                </p:oleObj>
              </mc:Choice>
              <mc:Fallback>
                <p:oleObj name="Equation" r:id="rId3" imgW="723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363" y="2717800"/>
                        <a:ext cx="12319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3419475" y="2852738"/>
            <a:ext cx="5329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aseline="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 </a:t>
            </a:r>
            <a:r>
              <a:rPr lang="en-GB" altLang="en-US" sz="2000" i="1" baseline="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altLang="en-US" sz="2000" i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altLang="en-US" sz="2000" i="1" baseline="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2000" baseline="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denotes the </a:t>
            </a:r>
            <a:r>
              <a:rPr lang="en-GB" altLang="en-US" sz="2000" baseline="0" dirty="0" err="1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Lagrangian</a:t>
            </a:r>
            <a:r>
              <a:rPr lang="en-GB" altLang="en-US" sz="2000" baseline="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tendency resulting from one physical process in model</a:t>
            </a:r>
          </a:p>
        </p:txBody>
      </p:sp>
      <p:sp>
        <p:nvSpPr>
          <p:cNvPr id="375814" name="Rectangle 7"/>
          <p:cNvSpPr>
            <a:spLocks noChangeArrowheads="1"/>
          </p:cNvSpPr>
          <p:nvPr/>
        </p:nvSpPr>
        <p:spPr bwMode="auto">
          <a:xfrm>
            <a:off x="477838" y="4048125"/>
            <a:ext cx="837088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  <a:buFontTx/>
              <a:buChar char="•"/>
            </a:pPr>
            <a:r>
              <a:rPr lang="en-GB" altLang="en-US" sz="2000" b="1" baseline="0" dirty="0" err="1" smtClean="0">
                <a:solidFill>
                  <a:srgbClr val="006600"/>
                </a:solidFill>
                <a:latin typeface="Tahoma" pitchFamily="34" charset="0"/>
              </a:rPr>
              <a:t>Diabatic</a:t>
            </a:r>
            <a:r>
              <a:rPr lang="en-GB" altLang="en-US" sz="2000" b="1" baseline="0" dirty="0" smtClean="0">
                <a:solidFill>
                  <a:srgbClr val="006600"/>
                </a:solidFill>
                <a:latin typeface="Tahoma" pitchFamily="34" charset="0"/>
              </a:rPr>
              <a:t> tracers </a:t>
            </a:r>
            <a:r>
              <a:rPr lang="en-GB" altLang="en-US" sz="2000" i="1" baseline="0" dirty="0" smtClean="0">
                <a:solidFill>
                  <a:srgbClr val="006600"/>
                </a:solidFill>
                <a:latin typeface="Tahoma" pitchFamily="34" charset="0"/>
              </a:rPr>
              <a:t>q</a:t>
            </a:r>
            <a:r>
              <a:rPr lang="en-GB" altLang="en-US" sz="2000" i="1" dirty="0" smtClean="0">
                <a:solidFill>
                  <a:srgbClr val="006600"/>
                </a:solidFill>
                <a:latin typeface="Tahoma" pitchFamily="34" charset="0"/>
              </a:rPr>
              <a:t>i</a:t>
            </a:r>
            <a:r>
              <a:rPr lang="en-GB" altLang="en-US" sz="2000" i="1" baseline="0" dirty="0" smtClean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</a:rPr>
              <a:t>are initialised as zero but experience only one of the </a:t>
            </a:r>
            <a:r>
              <a:rPr lang="en-GB" altLang="en-US" sz="2000" i="1" baseline="0" dirty="0" smtClean="0">
                <a:solidFill>
                  <a:srgbClr val="006600"/>
                </a:solidFill>
                <a:latin typeface="Tahoma" pitchFamily="34" charset="0"/>
              </a:rPr>
              <a:t>S</a:t>
            </a:r>
            <a:r>
              <a:rPr lang="en-GB" altLang="en-US" sz="2000" i="1" dirty="0" smtClean="0">
                <a:solidFill>
                  <a:srgbClr val="006600"/>
                </a:solidFill>
                <a:latin typeface="Tahoma" pitchFamily="34" charset="0"/>
              </a:rPr>
              <a:t>i</a:t>
            </a:r>
            <a:r>
              <a:rPr lang="en-GB" altLang="en-US" sz="2000" i="1" baseline="0" dirty="0" smtClean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</a:rPr>
              <a:t>terms, and are </a:t>
            </a:r>
            <a:r>
              <a:rPr lang="en-GB" altLang="en-US" sz="2000" baseline="0" dirty="0" err="1" smtClean="0">
                <a:solidFill>
                  <a:srgbClr val="006600"/>
                </a:solidFill>
                <a:latin typeface="Tahoma" pitchFamily="34" charset="0"/>
              </a:rPr>
              <a:t>advected</a:t>
            </a: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</a:rPr>
              <a:t> by the semi-</a:t>
            </a:r>
            <a:r>
              <a:rPr lang="en-GB" altLang="en-US" sz="2000" baseline="0" dirty="0" err="1" smtClean="0">
                <a:solidFill>
                  <a:srgbClr val="006600"/>
                </a:solidFill>
                <a:latin typeface="Tahoma" pitchFamily="34" charset="0"/>
              </a:rPr>
              <a:t>Lagrangian</a:t>
            </a: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</a:rPr>
              <a:t> scheme.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</a:pP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</a:rPr>
              <a:t>	</a:t>
            </a:r>
            <a:r>
              <a:rPr lang="en-GB" altLang="en-US" sz="2000" baseline="0" dirty="0" smtClean="0">
                <a:solidFill>
                  <a:srgbClr val="006600"/>
                </a:solidFill>
                <a:latin typeface="Tahoma" pitchFamily="34" charset="0"/>
                <a:sym typeface="Symbol" pitchFamily="18" charset="2"/>
              </a:rPr>
              <a:t> each tracer shows accumulated contribution of one process to PV.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  <a:buFontTx/>
              <a:buChar char="•"/>
            </a:pPr>
            <a:endParaRPr lang="en-GB" altLang="en-US" sz="2000" baseline="0" dirty="0" smtClean="0">
              <a:solidFill>
                <a:srgbClr val="006600"/>
              </a:solidFill>
              <a:latin typeface="Tahoma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</a:pPr>
            <a:endParaRPr lang="en-GB" altLang="en-US" sz="2000" baseline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  <a:buFontTx/>
              <a:buChar char="•"/>
            </a:pPr>
            <a:endParaRPr lang="en-GB" altLang="en-US" sz="2000" baseline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</a:pPr>
            <a:endParaRPr lang="en-GB" altLang="en-US" sz="2000" baseline="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375815" name="Object 8"/>
          <p:cNvGraphicFramePr>
            <a:graphicFrameLocks noChangeAspect="1"/>
          </p:cNvGraphicFramePr>
          <p:nvPr/>
        </p:nvGraphicFramePr>
        <p:xfrm>
          <a:off x="1692275" y="5095875"/>
          <a:ext cx="30956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1549080" imgH="431640" progId="Equation.DSMT4">
                  <p:embed/>
                </p:oleObj>
              </mc:Choice>
              <mc:Fallback>
                <p:oleObj name="Equation" r:id="rId5" imgW="15490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095875"/>
                        <a:ext cx="30956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5816" name="Object 8"/>
          <p:cNvGraphicFramePr>
            <a:graphicFrameLocks noChangeAspect="1"/>
          </p:cNvGraphicFramePr>
          <p:nvPr/>
        </p:nvGraphicFramePr>
        <p:xfrm>
          <a:off x="6088063" y="5303838"/>
          <a:ext cx="20701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7" imgW="1066680" imgH="482400" progId="Equation.DSMT4">
                  <p:embed/>
                </p:oleObj>
              </mc:Choice>
              <mc:Fallback>
                <p:oleObj name="Equation" r:id="rId7" imgW="10666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063" y="5303838"/>
                        <a:ext cx="20701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5291138" y="5113338"/>
            <a:ext cx="2476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7200" smtClean="0">
                <a:solidFill>
                  <a:srgbClr val="000000"/>
                </a:solidFill>
                <a:latin typeface="Arial" pitchFamily="34" charset="0"/>
              </a:rPr>
              <a:t>{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9403" y="197767"/>
            <a:ext cx="61928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“</a:t>
            </a:r>
            <a:r>
              <a:rPr lang="en-GB" altLang="en-US" sz="3200" kern="0" cap="none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 PV tracers” - tracking </a:t>
            </a:r>
          </a:p>
          <a:p>
            <a:pPr>
              <a:defRPr/>
            </a:pP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non-conservative changes in PV</a:t>
            </a:r>
          </a:p>
        </p:txBody>
      </p:sp>
    </p:spTree>
    <p:extLst>
      <p:ext uri="{BB962C8B-B14F-4D97-AF65-F5344CB8AC3E}">
        <p14:creationId xmlns:p14="http://schemas.microsoft.com/office/powerpoint/2010/main" val="1074850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2"/>
          <a:stretch>
            <a:fillRect/>
          </a:stretch>
        </p:blipFill>
        <p:spPr>
          <a:xfrm>
            <a:off x="468315" y="908051"/>
            <a:ext cx="7339012" cy="5005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0406" y="5054652"/>
            <a:ext cx="71072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Positive </a:t>
            </a:r>
            <a:r>
              <a:rPr lang="en-GB" altLang="en-US" sz="2000" i="1" dirty="0" err="1" smtClean="0">
                <a:solidFill>
                  <a:srgbClr val="CC0000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CC0000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above (on </a:t>
            </a:r>
            <a:r>
              <a:rPr lang="en-GB" altLang="en-US" sz="2000" dirty="0" err="1" smtClean="0">
                <a:solidFill>
                  <a:srgbClr val="CC0000"/>
                </a:solidFill>
                <a:cs typeface="Arial" pitchFamily="34" charset="0"/>
              </a:rPr>
              <a:t>strat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Negative </a:t>
            </a:r>
            <a:r>
              <a:rPr lang="en-GB" altLang="en-US" sz="2000" i="1" dirty="0" err="1" smtClean="0">
                <a:solidFill>
                  <a:srgbClr val="0033CC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0033CC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beneath (on trop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BF0071"/>
                </a:solidFill>
                <a:cs typeface="Arial" pitchFamily="34" charset="0"/>
              </a:rPr>
              <a:t>Tropopause elevation not significantly altered by 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direct </a:t>
            </a:r>
            <a:r>
              <a:rPr lang="en-GB" altLang="en-US" sz="2000" b="1" dirty="0" err="1" smtClean="0">
                <a:solidFill>
                  <a:srgbClr val="BF0071"/>
                </a:solidFill>
                <a:cs typeface="Arial" pitchFamily="34" charset="0"/>
              </a:rPr>
              <a:t>diabatic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 PV modification</a:t>
            </a:r>
            <a:endParaRPr lang="en-GB" altLang="en-US" sz="20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03609" y="6416712"/>
            <a:ext cx="6264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err="1" smtClean="0">
                <a:solidFill>
                  <a:srgbClr val="000000"/>
                </a:solidFill>
                <a:cs typeface="Arial" pitchFamily="34" charset="0"/>
              </a:rPr>
              <a:t>Chagnon</a:t>
            </a:r>
            <a:r>
              <a:rPr lang="en-GB" altLang="en-US" sz="20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GB" altLang="en-US" sz="2000" dirty="0" err="1" smtClean="0">
                <a:solidFill>
                  <a:srgbClr val="000000"/>
                </a:solidFill>
                <a:cs typeface="Arial" pitchFamily="34" charset="0"/>
              </a:rPr>
              <a:t>Gray</a:t>
            </a:r>
            <a:r>
              <a:rPr lang="en-GB" altLang="en-US" sz="2000" dirty="0" smtClean="0">
                <a:solidFill>
                  <a:srgbClr val="000000"/>
                </a:solidFill>
                <a:cs typeface="Arial" pitchFamily="34" charset="0"/>
              </a:rPr>
              <a:t> and Methven (2013), </a:t>
            </a:r>
            <a:r>
              <a:rPr lang="en-GB" altLang="en-US" sz="2000" i="1" dirty="0" smtClean="0">
                <a:solidFill>
                  <a:srgbClr val="000000"/>
                </a:solidFill>
                <a:cs typeface="Arial" pitchFamily="34" charset="0"/>
              </a:rPr>
              <a:t>Q J R Met S</a:t>
            </a:r>
            <a:endParaRPr lang="en-GB" alt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11560" y="-306289"/>
            <a:ext cx="61928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kern="0" cap="none" dirty="0">
                <a:solidFill>
                  <a:srgbClr val="D2002E"/>
                </a:solidFill>
                <a:latin typeface="Effra Bold"/>
              </a:rPr>
              <a:t>A</a:t>
            </a:r>
            <a:r>
              <a:rPr kumimoji="0" lang="en-GB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2002E"/>
                </a:solidFill>
                <a:effectLst/>
                <a:uLnTx/>
                <a:uFillTx/>
                <a:latin typeface="Effra Bold"/>
                <a:ea typeface="+mj-ea"/>
                <a:cs typeface="+mj-cs"/>
              </a:rPr>
              <a:t>. </a:t>
            </a:r>
            <a:r>
              <a:rPr lang="en-GB" altLang="en-US" sz="3200" kern="0" cap="none" dirty="0" smtClean="0">
                <a:solidFill>
                  <a:srgbClr val="D2002E"/>
                </a:solidFill>
                <a:latin typeface="Effra Bold"/>
              </a:rPr>
              <a:t>Radiative maintenance of PV contrast</a:t>
            </a:r>
            <a:endParaRPr kumimoji="0" lang="en-GB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28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48" y="179254"/>
            <a:ext cx="8892480" cy="80151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ym typeface="Symbol"/>
              </a:rPr>
              <a:t>Composite of 92 winter forecasts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>
                <a:solidFill>
                  <a:srgbClr val="C00000"/>
                </a:solidFill>
              </a:rPr>
              <a:t>Relative to the tropopause in troughs</a:t>
            </a:r>
            <a:endParaRPr lang="en-GB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08105" y="980734"/>
                <a:ext cx="3168352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 smtClean="0">
                  <a:solidFill>
                    <a:srgbClr val="44546A"/>
                  </a:solidFill>
                  <a:sym typeface="Symbol"/>
                </a:endParaRPr>
              </a:p>
              <a:p>
                <a:r>
                  <a:rPr lang="en-GB" dirty="0" smtClean="0">
                    <a:solidFill>
                      <a:srgbClr val="44546A"/>
                    </a:solidFill>
                    <a:sym typeface="Symbol"/>
                  </a:rPr>
                  <a:t>Troughs defined by</a:t>
                </a:r>
              </a:p>
              <a:p>
                <a:r>
                  <a:rPr lang="en-GB" dirty="0">
                    <a:solidFill>
                      <a:srgbClr val="44546A"/>
                    </a:solidFill>
                    <a:sym typeface="Symbol"/>
                  </a:rPr>
                  <a:t>l</a:t>
                </a:r>
                <a:r>
                  <a:rPr lang="en-GB" dirty="0" smtClean="0">
                    <a:solidFill>
                      <a:srgbClr val="44546A"/>
                    </a:solidFill>
                    <a:sym typeface="Symbol"/>
                  </a:rPr>
                  <a:t>ocations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𝑃𝑉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2,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GB" sz="1600" i="1" smtClean="0">
                          <a:solidFill>
                            <a:srgbClr val="44546A"/>
                          </a:solidFill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GB" sz="1600" dirty="0" smtClean="0">
                  <a:solidFill>
                    <a:srgbClr val="44546A"/>
                  </a:solidFill>
                  <a:ea typeface="Cambria Math"/>
                </a:endParaRPr>
              </a:p>
              <a:p>
                <a:endParaRPr lang="en-GB" dirty="0" smtClean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Average on set of levels defined by vertical distance from the tropopause</a:t>
                </a:r>
              </a:p>
              <a:p>
                <a:endParaRPr lang="en-GB" dirty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BF0071"/>
                    </a:solidFill>
                    <a:ea typeface="Cambria Math"/>
                  </a:rPr>
                  <a:t>Physics parameterisations reduce PV below tropopause (and increase it above)</a:t>
                </a:r>
              </a:p>
              <a:p>
                <a:endParaRPr lang="en-GB" dirty="0">
                  <a:solidFill>
                    <a:srgbClr val="00B0F0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00B0F0"/>
                    </a:solidFill>
                    <a:ea typeface="Cambria Math"/>
                  </a:rPr>
                  <a:t>Dynamical core of Met Office Unified Model reduces PV at tropopause</a:t>
                </a:r>
                <a:endParaRPr lang="en-GB" dirty="0">
                  <a:solidFill>
                    <a:srgbClr val="00B0F0"/>
                  </a:solidFill>
                  <a:ea typeface="Cambria Math"/>
                </a:endParaRPr>
              </a:p>
              <a:p>
                <a:endParaRPr lang="en-GB" sz="1600" dirty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err="1" smtClean="0">
                    <a:solidFill>
                      <a:srgbClr val="44546A"/>
                    </a:solidFill>
                    <a:ea typeface="Cambria Math"/>
                  </a:rPr>
                  <a:t>Saffin</a:t>
                </a:r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 </a:t>
                </a:r>
                <a:r>
                  <a:rPr lang="en-GB" i="1" dirty="0" smtClean="0">
                    <a:solidFill>
                      <a:srgbClr val="44546A"/>
                    </a:solidFill>
                    <a:ea typeface="Cambria Math"/>
                  </a:rPr>
                  <a:t>et al </a:t>
                </a:r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(2017), JGR</a:t>
                </a:r>
              </a:p>
              <a:p>
                <a:endParaRPr lang="en-GB" dirty="0" smtClean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5" y="980733"/>
                <a:ext cx="3168352" cy="5816977"/>
              </a:xfrm>
              <a:prstGeom prst="rect">
                <a:avLst/>
              </a:prstGeom>
              <a:blipFill rotWithShape="1">
                <a:blip r:embed="rId2"/>
                <a:stretch>
                  <a:fillRect l="-2119" r="-3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4202364" cy="5517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6" y="11247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2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6" y="274085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0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7" y="436510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-2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13285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44546A"/>
                </a:solidFill>
              </a:rPr>
              <a:t>z-</a:t>
            </a:r>
            <a:r>
              <a:rPr lang="en-GB" sz="2800" dirty="0" err="1" smtClean="0">
                <a:solidFill>
                  <a:srgbClr val="44546A"/>
                </a:solidFill>
              </a:rPr>
              <a:t>z</a:t>
            </a:r>
            <a:r>
              <a:rPr lang="en-GB" sz="2800" baseline="-25000" dirty="0" err="1" smtClean="0">
                <a:solidFill>
                  <a:srgbClr val="44546A"/>
                </a:solidFill>
              </a:rPr>
              <a:t>tpp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0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</a:ln>
      </a:spPr>
      <a:bodyPr vert="horz" lIns="91440" tIns="45720" rIns="91440" bIns="45720" rtlCol="0" anchor="ctr">
        <a:normAutofit/>
      </a:bodyPr>
      <a:lstStyle>
        <a:defPPr algn="ct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8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9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</a:ln>
      </a:spPr>
      <a:bodyPr vert="horz" lIns="91440" tIns="45720" rIns="91440" bIns="45720" rtlCol="0" anchor="ctr">
        <a:normAutofit/>
      </a:bodyPr>
      <a:lstStyle>
        <a:defPPr algn="ct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2670</TotalTime>
  <Words>2425</Words>
  <Application>Microsoft Office PowerPoint</Application>
  <PresentationFormat>On-screen Show (4:3)</PresentationFormat>
  <Paragraphs>369</Paragraphs>
  <Slides>41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98" baseType="lpstr">
      <vt:lpstr>Arial</vt:lpstr>
      <vt:lpstr>Wingdings</vt:lpstr>
      <vt:lpstr>Cambria Math</vt:lpstr>
      <vt:lpstr>Palatino Linotype</vt:lpstr>
      <vt:lpstr>Calibri</vt:lpstr>
      <vt:lpstr>AngsanaUPC</vt:lpstr>
      <vt:lpstr>Symbol</vt:lpstr>
      <vt:lpstr>Effra Light</vt:lpstr>
      <vt:lpstr>Microsoft YaHei</vt:lpstr>
      <vt:lpstr>Tahoma</vt:lpstr>
      <vt:lpstr>Times New Roman</vt:lpstr>
      <vt:lpstr>Gill Sans MT</vt:lpstr>
      <vt:lpstr>Effra Heavy</vt:lpstr>
      <vt:lpstr>Calibri Light</vt:lpstr>
      <vt:lpstr>Effra Bold</vt:lpstr>
      <vt:lpstr>Courier New</vt:lpstr>
      <vt:lpstr>Effra</vt:lpstr>
      <vt:lpstr>ヒラギノ角ゴ Pro W3</vt:lpstr>
      <vt:lpstr>Rdg Vesta</vt:lpstr>
      <vt:lpstr>hoskinsat70_intro</vt:lpstr>
      <vt:lpstr>UoR Theme</vt:lpstr>
      <vt:lpstr>1_UoR Theme</vt:lpstr>
      <vt:lpstr>1_hoskinsat70_intro</vt:lpstr>
      <vt:lpstr>2_hoskinsat70_intro</vt:lpstr>
      <vt:lpstr>3_hoskinsat70_intro</vt:lpstr>
      <vt:lpstr>Office Theme</vt:lpstr>
      <vt:lpstr>Simple Light</vt:lpstr>
      <vt:lpstr>1_Simple Light</vt:lpstr>
      <vt:lpstr>3_Simple Light</vt:lpstr>
      <vt:lpstr>5_hoskinsat70_intro</vt:lpstr>
      <vt:lpstr>4_hoskinsat70_intro</vt:lpstr>
      <vt:lpstr>6_hoskinsat70_intro</vt:lpstr>
      <vt:lpstr>8_hoskinsat70_intro</vt:lpstr>
      <vt:lpstr>2_Bright colours jl</vt:lpstr>
      <vt:lpstr>1_Bright colours jl</vt:lpstr>
      <vt:lpstr>Custom Design</vt:lpstr>
      <vt:lpstr>7_hoskinsat70_intro</vt:lpstr>
      <vt:lpstr>2_Modèle par défaut</vt:lpstr>
      <vt:lpstr>9_hoskinsat70_intro</vt:lpstr>
      <vt:lpstr>DLR-Präsentation 4:3 Englisch</vt:lpstr>
      <vt:lpstr>10_hoskinsat70_intro</vt:lpstr>
      <vt:lpstr>11_hoskinsat70_intro</vt:lpstr>
      <vt:lpstr>12_hoskinsat70_intro</vt:lpstr>
      <vt:lpstr>4_Office Theme</vt:lpstr>
      <vt:lpstr>13_hoskinsat70_intro</vt:lpstr>
      <vt:lpstr>3_Office Theme</vt:lpstr>
      <vt:lpstr>3_Methven_FS02_ASE</vt:lpstr>
      <vt:lpstr>14_hoskinsat70_intro</vt:lpstr>
      <vt:lpstr>1_Custom Design</vt:lpstr>
      <vt:lpstr>15_hoskinsat70_intro</vt:lpstr>
      <vt:lpstr>16_hoskinsat70_intro</vt:lpstr>
      <vt:lpstr>17_hoskinsat70_intro</vt:lpstr>
      <vt:lpstr>4_Methven_FS02_ASE</vt:lpstr>
      <vt:lpstr>18_hoskinsat70_intro</vt:lpstr>
      <vt:lpstr>19_hoskinsat70_intro</vt:lpstr>
      <vt:lpstr>Modèle par défaut</vt:lpstr>
      <vt:lpstr>Equation</vt:lpstr>
      <vt:lpstr>Mechanisms for Diabatic Influence on the Jet Stream and Obs Evidence</vt:lpstr>
      <vt:lpstr>Mechanisms for diabatic influence </vt:lpstr>
      <vt:lpstr>North Atlantic Waveguide and Downstream Impacts Experiment (NAWDEX)</vt:lpstr>
      <vt:lpstr>PowerPoint Presentation</vt:lpstr>
      <vt:lpstr>PowerPoint Presentation</vt:lpstr>
      <vt:lpstr>Observed jet stream is “sharper” Tighter PV gradient and stronger max wind </vt:lpstr>
      <vt:lpstr>PowerPoint Presentation</vt:lpstr>
      <vt:lpstr>PowerPoint Presentation</vt:lpstr>
      <vt:lpstr>Composite of 92 winter forecasts  Relative to the tropopause in troughs</vt:lpstr>
      <vt:lpstr>PowerPoint Presentation</vt:lpstr>
      <vt:lpstr>B. Jet sharpening by non-advective PV flux</vt:lpstr>
      <vt:lpstr>PV evolution equation (I)</vt:lpstr>
      <vt:lpstr>PV evolution equation (II) </vt:lpstr>
      <vt:lpstr>NAWDEX jet streak case</vt:lpstr>
      <vt:lpstr>Negative PV observed with dropsondes Signature of diabatic processes sharpening jet stream</vt:lpstr>
      <vt:lpstr>Response to “WCB” heating (imposed)</vt:lpstr>
      <vt:lpstr>Response to “WCB” heating (imposed)</vt:lpstr>
      <vt:lpstr>Response to “WCB” heating (imposed)</vt:lpstr>
      <vt:lpstr>PowerPoint Presentation</vt:lpstr>
      <vt:lpstr>Semi-geostrophic theory in 3-D (Hoskins, 1975) </vt:lpstr>
      <vt:lpstr>Effects of heating on Rossby waves </vt:lpstr>
      <vt:lpstr>PowerPoint Presentation</vt:lpstr>
      <vt:lpstr>PowerPoint Presentation</vt:lpstr>
      <vt:lpstr>PowerPoint Presentation</vt:lpstr>
      <vt:lpstr>PowerPoint Presentation</vt:lpstr>
      <vt:lpstr>Air mass changes following WCB</vt:lpstr>
      <vt:lpstr>PV in warm conveyor belts</vt:lpstr>
      <vt:lpstr>Integral PV conservation (circulation)</vt:lpstr>
      <vt:lpstr>Defining outflow volume using net heating</vt:lpstr>
      <vt:lpstr>Outflow volume at outflow time</vt:lpstr>
      <vt:lpstr>Following backwards (T-18)</vt:lpstr>
      <vt:lpstr>Following backwards (T-30)</vt:lpstr>
      <vt:lpstr>Circulation and mass of outflow</vt:lpstr>
      <vt:lpstr>PowerPoint Presentation</vt:lpstr>
      <vt:lpstr>PowerPoint Presentation</vt:lpstr>
      <vt:lpstr>Conclusions</vt:lpstr>
      <vt:lpstr>Thankyou for your attention</vt:lpstr>
      <vt:lpstr>Obs vs model at T+0         Wind profiler @ South Uist</vt:lpstr>
      <vt:lpstr>Obs vs model at T+24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231</cp:revision>
  <cp:lastPrinted>2006-09-19T14:59:33Z</cp:lastPrinted>
  <dcterms:created xsi:type="dcterms:W3CDTF">2015-06-14T21:18:40Z</dcterms:created>
  <dcterms:modified xsi:type="dcterms:W3CDTF">2019-09-02T21:12:00Z</dcterms:modified>
</cp:coreProperties>
</file>