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1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2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3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4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5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6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7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1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19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0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1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2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23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24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25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26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2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28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29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46" r:id="rId6"/>
    <p:sldMasterId id="2147484050" r:id="rId7"/>
    <p:sldMasterId id="2147484058" r:id="rId8"/>
    <p:sldMasterId id="2147484086" r:id="rId9"/>
    <p:sldMasterId id="2147484110" r:id="rId10"/>
    <p:sldMasterId id="2147484157" r:id="rId11"/>
    <p:sldMasterId id="2147484178" r:id="rId12"/>
    <p:sldMasterId id="2147484198" r:id="rId13"/>
    <p:sldMasterId id="2147484212" r:id="rId14"/>
    <p:sldMasterId id="2147484239" r:id="rId15"/>
    <p:sldMasterId id="2147484247" r:id="rId16"/>
    <p:sldMasterId id="2147484311" r:id="rId17"/>
    <p:sldMasterId id="2147484404" r:id="rId18"/>
    <p:sldMasterId id="2147484424" r:id="rId19"/>
    <p:sldMasterId id="2147484444" r:id="rId20"/>
    <p:sldMasterId id="2147484470" r:id="rId21"/>
    <p:sldMasterId id="2147484517" r:id="rId22"/>
    <p:sldMasterId id="2147484537" r:id="rId23"/>
    <p:sldMasterId id="2147484546" r:id="rId24"/>
    <p:sldMasterId id="2147484566" r:id="rId25"/>
    <p:sldMasterId id="2147484585" r:id="rId26"/>
    <p:sldMasterId id="2147484607" r:id="rId27"/>
    <p:sldMasterId id="2147484626" r:id="rId28"/>
    <p:sldMasterId id="2147484646" r:id="rId29"/>
    <p:sldMasterId id="2147484659" r:id="rId30"/>
  </p:sldMasterIdLst>
  <p:notesMasterIdLst>
    <p:notesMasterId r:id="rId74"/>
  </p:notesMasterIdLst>
  <p:handoutMasterIdLst>
    <p:handoutMasterId r:id="rId75"/>
  </p:handoutMasterIdLst>
  <p:sldIdLst>
    <p:sldId id="550" r:id="rId31"/>
    <p:sldId id="563" r:id="rId32"/>
    <p:sldId id="577" r:id="rId33"/>
    <p:sldId id="565" r:id="rId34"/>
    <p:sldId id="578" r:id="rId35"/>
    <p:sldId id="579" r:id="rId36"/>
    <p:sldId id="580" r:id="rId37"/>
    <p:sldId id="567" r:id="rId38"/>
    <p:sldId id="566" r:id="rId39"/>
    <p:sldId id="568" r:id="rId40"/>
    <p:sldId id="569" r:id="rId41"/>
    <p:sldId id="570" r:id="rId42"/>
    <p:sldId id="571" r:id="rId43"/>
    <p:sldId id="572" r:id="rId44"/>
    <p:sldId id="573" r:id="rId45"/>
    <p:sldId id="574" r:id="rId46"/>
    <p:sldId id="576" r:id="rId47"/>
    <p:sldId id="556" r:id="rId48"/>
    <p:sldId id="545" r:id="rId49"/>
    <p:sldId id="546" r:id="rId50"/>
    <p:sldId id="527" r:id="rId51"/>
    <p:sldId id="538" r:id="rId52"/>
    <p:sldId id="528" r:id="rId53"/>
    <p:sldId id="529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53" r:id="rId63"/>
    <p:sldId id="581" r:id="rId64"/>
    <p:sldId id="378" r:id="rId65"/>
    <p:sldId id="519" r:id="rId66"/>
    <p:sldId id="520" r:id="rId67"/>
    <p:sldId id="557" r:id="rId68"/>
    <p:sldId id="558" r:id="rId69"/>
    <p:sldId id="559" r:id="rId70"/>
    <p:sldId id="560" r:id="rId71"/>
    <p:sldId id="561" r:id="rId72"/>
    <p:sldId id="562" r:id="rId73"/>
  </p:sldIdLst>
  <p:sldSz cx="9144000" cy="6858000" type="screen4x3"/>
  <p:notesSz cx="6718300" cy="9867900"/>
  <p:embeddedFontLst>
    <p:embeddedFont>
      <p:font typeface="Effra Heavy" panose="020B0604020202020204" charset="0"/>
      <p:bold r:id="rId76"/>
      <p:boldItalic r:id="rId77"/>
    </p:embeddedFont>
    <p:embeddedFont>
      <p:font typeface="AngsanaUPC" panose="02020603050405020304" pitchFamily="18" charset="-34"/>
      <p:regular r:id="rId78"/>
      <p:bold r:id="rId79"/>
      <p:italic r:id="rId80"/>
      <p:boldItalic r:id="rId81"/>
    </p:embeddedFont>
    <p:embeddedFont>
      <p:font typeface="Effra" panose="020B0604020202020204" charset="0"/>
      <p:regular r:id="rId82"/>
      <p:bold r:id="rId83"/>
      <p:italic r:id="rId84"/>
      <p:boldItalic r:id="rId85"/>
    </p:embeddedFont>
    <p:embeddedFont>
      <p:font typeface="Effra Bold" panose="020B0604020202020204" charset="0"/>
      <p:bold r:id="rId86"/>
    </p:embeddedFont>
    <p:embeddedFont>
      <p:font typeface="Rdg Vesta" panose="02000503060000020004" charset="0"/>
      <p:regular r:id="rId87"/>
      <p:bold r:id="rId88"/>
      <p:italic r:id="rId89"/>
      <p:boldItalic r:id="rId90"/>
    </p:embeddedFont>
    <p:embeddedFont>
      <p:font typeface="Gill Sans MT" panose="020B0502020104020203" pitchFamily="34" charset="0"/>
      <p:regular r:id="rId91"/>
      <p:bold r:id="rId92"/>
      <p:italic r:id="rId93"/>
      <p:boldItalic r:id="rId94"/>
    </p:embeddedFont>
    <p:embeddedFont>
      <p:font typeface="Microsoft YaHei" panose="020B0503020204020204" pitchFamily="34" charset="-122"/>
      <p:regular r:id="rId95"/>
      <p:bold r:id="rId96"/>
    </p:embeddedFon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Tahoma" panose="020B0604030504040204" pitchFamily="34" charset="0"/>
      <p:regular r:id="rId101"/>
      <p:bold r:id="rId102"/>
    </p:embeddedFont>
    <p:embeddedFont>
      <p:font typeface="Palatino Linotype" panose="02040502050505030304" pitchFamily="18" charset="0"/>
      <p:regular r:id="rId103"/>
      <p:bold r:id="rId104"/>
      <p:italic r:id="rId105"/>
      <p:boldItalic r:id="rId106"/>
    </p:embeddedFont>
    <p:embeddedFont>
      <p:font typeface="Effra Light" panose="020B0604020202020204" charset="0"/>
      <p:regular r:id="rId107"/>
      <p:italic r:id="rId108"/>
    </p:embeddedFont>
    <p:embeddedFont>
      <p:font typeface="Cambria Math" panose="02040503050406030204" pitchFamily="18" charset="0"/>
      <p:regular r:id="rId109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9A1"/>
    <a:srgbClr val="BF0071"/>
    <a:srgbClr val="FDFDFD"/>
    <a:srgbClr val="000000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990" autoAdjust="0"/>
  </p:normalViewPr>
  <p:slideViewPr>
    <p:cSldViewPr showGuides="1">
      <p:cViewPr varScale="1">
        <p:scale>
          <a:sx n="67" d="100"/>
          <a:sy n="67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font" Target="fonts/font32.fntdata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102" Type="http://schemas.openxmlformats.org/officeDocument/2006/relationships/font" Target="fonts/font27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font" Target="fonts/font7.fntdata"/><Relationship Id="rId90" Type="http://schemas.openxmlformats.org/officeDocument/2006/relationships/font" Target="fonts/font15.fntdata"/><Relationship Id="rId95" Type="http://schemas.openxmlformats.org/officeDocument/2006/relationships/font" Target="fonts/font20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font" Target="fonts/font2.fntdata"/><Relationship Id="rId100" Type="http://schemas.openxmlformats.org/officeDocument/2006/relationships/font" Target="fonts/font25.fntdata"/><Relationship Id="rId105" Type="http://schemas.openxmlformats.org/officeDocument/2006/relationships/font" Target="fonts/font30.fntdata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font" Target="fonts/font18.fntdata"/><Relationship Id="rId98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103" Type="http://schemas.openxmlformats.org/officeDocument/2006/relationships/font" Target="fonts/font28.fntdata"/><Relationship Id="rId108" Type="http://schemas.openxmlformats.org/officeDocument/2006/relationships/font" Target="fonts/font33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font" Target="fonts/font16.fntdata"/><Relationship Id="rId96" Type="http://schemas.openxmlformats.org/officeDocument/2006/relationships/font" Target="fonts/font21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6" Type="http://schemas.openxmlformats.org/officeDocument/2006/relationships/font" Target="fonts/font3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font" Target="fonts/font24.fntdata"/><Relationship Id="rId101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109" Type="http://schemas.openxmlformats.org/officeDocument/2006/relationships/font" Target="fonts/font34.fntdata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font" Target="fonts/font1.fntdata"/><Relationship Id="rId97" Type="http://schemas.openxmlformats.org/officeDocument/2006/relationships/font" Target="fonts/font22.fntdata"/><Relationship Id="rId104" Type="http://schemas.openxmlformats.org/officeDocument/2006/relationships/font" Target="fonts/font29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7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8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0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95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453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4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4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9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5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89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5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311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3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9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4011078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62881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67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9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665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10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314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62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64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383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88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09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420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10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35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04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158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322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6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58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2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476138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62584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39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98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352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43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79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341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88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971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917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37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452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3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508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34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358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2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07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95517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967919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07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93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47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676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250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615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434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455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439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932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60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5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88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31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941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64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4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206904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12879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41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742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659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9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96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996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315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497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370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84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872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74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2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475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4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6056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>
            <a:lvl1pPr defTabSz="827475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89802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306758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8" indent="0">
              <a:buNone/>
              <a:defRPr sz="1800"/>
            </a:lvl2pPr>
            <a:lvl3pPr marL="911560" indent="0">
              <a:buNone/>
              <a:defRPr sz="1600"/>
            </a:lvl3pPr>
            <a:lvl4pPr marL="1367343" indent="0">
              <a:buNone/>
              <a:defRPr sz="1400"/>
            </a:lvl4pPr>
            <a:lvl5pPr marL="1823121" indent="0">
              <a:buNone/>
              <a:defRPr sz="1400"/>
            </a:lvl5pPr>
            <a:lvl6pPr marL="2278904" indent="0">
              <a:buNone/>
              <a:defRPr sz="1400"/>
            </a:lvl6pPr>
            <a:lvl7pPr marL="2734682" indent="0">
              <a:buNone/>
              <a:defRPr sz="1400"/>
            </a:lvl7pPr>
            <a:lvl8pPr marL="3190454" indent="0">
              <a:buNone/>
              <a:defRPr sz="1400"/>
            </a:lvl8pPr>
            <a:lvl9pPr marL="364624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75026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7490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67816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657542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4360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670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6137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8" indent="0">
              <a:buNone/>
              <a:defRPr sz="2800"/>
            </a:lvl2pPr>
            <a:lvl3pPr marL="911560" indent="0">
              <a:buNone/>
              <a:defRPr sz="2400"/>
            </a:lvl3pPr>
            <a:lvl4pPr marL="1367343" indent="0">
              <a:buNone/>
              <a:defRPr sz="2000"/>
            </a:lvl4pPr>
            <a:lvl5pPr marL="1823121" indent="0">
              <a:buNone/>
              <a:defRPr sz="2000"/>
            </a:lvl5pPr>
            <a:lvl6pPr marL="2278904" indent="0">
              <a:buNone/>
              <a:defRPr sz="2000"/>
            </a:lvl6pPr>
            <a:lvl7pPr marL="2734682" indent="0">
              <a:buNone/>
              <a:defRPr sz="2000"/>
            </a:lvl7pPr>
            <a:lvl8pPr marL="3190454" indent="0">
              <a:buNone/>
              <a:defRPr sz="2000"/>
            </a:lvl8pPr>
            <a:lvl9pPr marL="364624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7497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70279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4989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49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5C7C0484-89FE-4D03-8E47-9163789E2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8707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6"/>
            <a:ext cx="3445920" cy="3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131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5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4388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>
            <a:lvl1pPr defTabSz="827131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46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064683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87" indent="0">
              <a:buNone/>
              <a:defRPr sz="1800"/>
            </a:lvl2pPr>
            <a:lvl3pPr marL="911183" indent="0">
              <a:buNone/>
              <a:defRPr sz="1600"/>
            </a:lvl3pPr>
            <a:lvl4pPr marL="1366777" indent="0">
              <a:buNone/>
              <a:defRPr sz="1400"/>
            </a:lvl4pPr>
            <a:lvl5pPr marL="1822365" indent="0">
              <a:buNone/>
              <a:defRPr sz="1400"/>
            </a:lvl5pPr>
            <a:lvl6pPr marL="2277959" indent="0">
              <a:buNone/>
              <a:defRPr sz="1400"/>
            </a:lvl6pPr>
            <a:lvl7pPr marL="2733549" indent="0">
              <a:buNone/>
              <a:defRPr sz="1400"/>
            </a:lvl7pPr>
            <a:lvl8pPr marL="3189131" indent="0">
              <a:buNone/>
              <a:defRPr sz="1400"/>
            </a:lvl8pPr>
            <a:lvl9pPr marL="364472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487844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818108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142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9365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215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27071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14413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87" indent="0">
              <a:buNone/>
              <a:defRPr sz="2800"/>
            </a:lvl2pPr>
            <a:lvl3pPr marL="911183" indent="0">
              <a:buNone/>
              <a:defRPr sz="2400"/>
            </a:lvl3pPr>
            <a:lvl4pPr marL="1366777" indent="0">
              <a:buNone/>
              <a:defRPr sz="2000"/>
            </a:lvl4pPr>
            <a:lvl5pPr marL="1822365" indent="0">
              <a:buNone/>
              <a:defRPr sz="2000"/>
            </a:lvl5pPr>
            <a:lvl6pPr marL="2277959" indent="0">
              <a:buNone/>
              <a:defRPr sz="2000"/>
            </a:lvl6pPr>
            <a:lvl7pPr marL="2733549" indent="0">
              <a:buNone/>
              <a:defRPr sz="2000"/>
            </a:lvl7pPr>
            <a:lvl8pPr marL="3189131" indent="0">
              <a:buNone/>
              <a:defRPr sz="2000"/>
            </a:lvl8pPr>
            <a:lvl9pPr marL="364472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235808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216793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9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6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71640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53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1A276BAD-955F-49BF-8BBF-3747A6FAEB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266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7" y="1970128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6" y="4601009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60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332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8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61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22613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366187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076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80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084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1922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523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5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899675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373534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937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188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73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039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171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3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869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47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39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812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102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5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5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4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29917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607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000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7675592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34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562115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5026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8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866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333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01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924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200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766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261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30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03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622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28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67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19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2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56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6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671453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8282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1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036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969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624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903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39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536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53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70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36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6583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39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58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92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098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6256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2697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47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363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04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38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935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4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742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5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814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11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835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08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190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5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094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4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223958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72845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570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396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477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840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122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683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92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72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86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495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040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92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13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8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5" y="1970127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4" y="4601008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58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6A2ADBB-C67D-4AEB-BBC3-67D92E2754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7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3731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2612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156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66186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8618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4759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8877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309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457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275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0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22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061260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600370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934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02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85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965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694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57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200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102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9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56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5625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820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70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098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86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9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84152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33905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12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293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136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406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624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06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378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365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2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252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14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68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607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82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7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6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535188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56036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32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58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8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229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31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332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001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47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59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723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997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3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93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5311"/>
      </p:ext>
    </p:extLst>
  </p:cSld>
  <p:clrMapOvr>
    <a:masterClrMapping/>
  </p:clrMapOvr>
  <p:transition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020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096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2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4211707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94574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722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317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579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8367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363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196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676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097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05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682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668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0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15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63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607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33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96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311159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2791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396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09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526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334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32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514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859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133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70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151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6848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16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446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2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3572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714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445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8878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2700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669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380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20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8736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9028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0494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402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9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26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059135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9337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734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800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280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179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541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271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75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015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280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470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021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23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8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8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0.xml"/><Relationship Id="rId9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6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74.xml"/><Relationship Id="rId19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Relationship Id="rId22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8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Relationship Id="rId22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0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0" Type="http://schemas.openxmlformats.org/officeDocument/2006/relationships/theme" Target="../theme/theme19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1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17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3.xml"/><Relationship Id="rId16" Type="http://schemas.openxmlformats.org/officeDocument/2006/relationships/slideLayout" Target="../slideLayouts/slideLayout337.xml"/><Relationship Id="rId20" Type="http://schemas.openxmlformats.org/officeDocument/2006/relationships/theme" Target="../theme/theme20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31.xml"/><Relationship Id="rId19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Relationship Id="rId22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4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0" Type="http://schemas.openxmlformats.org/officeDocument/2006/relationships/theme" Target="../theme/theme21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1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17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75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5" Type="http://schemas.openxmlformats.org/officeDocument/2006/relationships/slideLayout" Target="../slideLayouts/slideLayout37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9.xml"/><Relationship Id="rId19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73.xml"/><Relationship Id="rId22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8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82.xml"/><Relationship Id="rId9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1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8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17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88.xml"/><Relationship Id="rId16" Type="http://schemas.openxmlformats.org/officeDocument/2006/relationships/slideLayout" Target="../slideLayouts/slideLayout402.xml"/><Relationship Id="rId20" Type="http://schemas.openxmlformats.org/officeDocument/2006/relationships/theme" Target="../theme/theme24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Relationship Id="rId22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08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15.xml"/><Relationship Id="rId19" Type="http://schemas.openxmlformats.org/officeDocument/2006/relationships/theme" Target="../theme/theme2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image" Target="../media/image3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slideLayout" Target="../slideLayouts/slideLayout436.xml"/><Relationship Id="rId1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26.xml"/><Relationship Id="rId21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5.xml"/><Relationship Id="rId17" Type="http://schemas.openxmlformats.org/officeDocument/2006/relationships/slideLayout" Target="../slideLayouts/slideLayout44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25.xml"/><Relationship Id="rId16" Type="http://schemas.openxmlformats.org/officeDocument/2006/relationships/slideLayout" Target="../slideLayouts/slideLayout439.xml"/><Relationship Id="rId20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28.xml"/><Relationship Id="rId15" Type="http://schemas.openxmlformats.org/officeDocument/2006/relationships/slideLayout" Target="../slideLayouts/slideLayout4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3.xml"/><Relationship Id="rId19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Relationship Id="rId14" Type="http://schemas.openxmlformats.org/officeDocument/2006/relationships/slideLayout" Target="../slideLayouts/slideLayout437.xml"/><Relationship Id="rId22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slideLayout" Target="../slideLayouts/slideLayout457.xml"/><Relationship Id="rId18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4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17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46.xml"/><Relationship Id="rId16" Type="http://schemas.openxmlformats.org/officeDocument/2006/relationships/slideLayout" Target="../slideLayouts/slideLayout46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54.xml"/><Relationship Id="rId19" Type="http://schemas.openxmlformats.org/officeDocument/2006/relationships/theme" Target="../theme/theme27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slideLayout" Target="../slideLayouts/slideLayout458.xml"/><Relationship Id="rId22" Type="http://schemas.openxmlformats.org/officeDocument/2006/relationships/image" Target="../media/image3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slideLayout" Target="../slideLayouts/slideLayout475.xml"/><Relationship Id="rId18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6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4.xml"/><Relationship Id="rId1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4.xml"/><Relationship Id="rId16" Type="http://schemas.openxmlformats.org/officeDocument/2006/relationships/slideLayout" Target="../slideLayouts/slideLayout478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slideLayout" Target="../slideLayouts/slideLayout47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72.xml"/><Relationship Id="rId19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slideLayout" Target="../slideLayouts/slideLayout476.xml"/><Relationship Id="rId22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slideLayout" Target="../slideLayouts/slideLayout493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13" Type="http://schemas.openxmlformats.org/officeDocument/2006/relationships/slideLayout" Target="../slideLayouts/slideLayout506.xml"/><Relationship Id="rId18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49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00.xml"/><Relationship Id="rId12" Type="http://schemas.openxmlformats.org/officeDocument/2006/relationships/slideLayout" Target="../slideLayouts/slideLayout505.xml"/><Relationship Id="rId17" Type="http://schemas.openxmlformats.org/officeDocument/2006/relationships/slideLayout" Target="../slideLayouts/slideLayout510.xml"/><Relationship Id="rId2" Type="http://schemas.openxmlformats.org/officeDocument/2006/relationships/slideLayout" Target="../slideLayouts/slideLayout495.xml"/><Relationship Id="rId16" Type="http://schemas.openxmlformats.org/officeDocument/2006/relationships/slideLayout" Target="../slideLayouts/slideLayout50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504.xml"/><Relationship Id="rId5" Type="http://schemas.openxmlformats.org/officeDocument/2006/relationships/slideLayout" Target="../slideLayouts/slideLayout498.xml"/><Relationship Id="rId1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03.xml"/><Relationship Id="rId19" Type="http://schemas.openxmlformats.org/officeDocument/2006/relationships/theme" Target="../theme/theme30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Relationship Id="rId14" Type="http://schemas.openxmlformats.org/officeDocument/2006/relationships/slideLayout" Target="../slideLayouts/slideLayout507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6" r:id="rId3"/>
    <p:sldLayoutId id="2147483698" r:id="rId4"/>
    <p:sldLayoutId id="2147483700" r:id="rId5"/>
    <p:sldLayoutId id="2147483701" r:id="rId6"/>
    <p:sldLayoutId id="2147483702" r:id="rId7"/>
    <p:sldLayoutId id="2147483706" r:id="rId8"/>
    <p:sldLayoutId id="2147483707" r:id="rId9"/>
    <p:sldLayoutId id="2147483708" r:id="rId10"/>
    <p:sldLayoutId id="2147483713" r:id="rId11"/>
    <p:sldLayoutId id="2147483709" r:id="rId12"/>
    <p:sldLayoutId id="2147483710" r:id="rId13"/>
    <p:sldLayoutId id="2147483711" r:id="rId14"/>
    <p:sldLayoutId id="2147483712" r:id="rId15"/>
    <p:sldLayoutId id="2147483714" r:id="rId16"/>
    <p:sldLayoutId id="2147483715" r:id="rId17"/>
    <p:sldLayoutId id="2147483716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2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073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565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  <p:sldLayoutId id="214748417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8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  <p:sldLayoutId id="2147484192" r:id="rId14"/>
    <p:sldLayoutId id="2147484193" r:id="rId15"/>
    <p:sldLayoutId id="2147484194" r:id="rId16"/>
    <p:sldLayoutId id="2147484195" r:id="rId17"/>
    <p:sldLayoutId id="2147484196" r:id="rId18"/>
    <p:sldLayoutId id="2147484197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3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45" tIns="45575" rIns="91145" bIns="4557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44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7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56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734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312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70" indent="-33837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654" indent="-282215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7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938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6791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257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835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413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8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6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43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1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0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82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5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4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4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05" tIns="45555" rIns="91105" bIns="4555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9220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7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18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67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236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35" indent="-33833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577" indent="-282186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5941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334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725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5752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1344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6935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2528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8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3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5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1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8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3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8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2" y="6374657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6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8959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6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5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333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  <p:sldLayoutId id="2147484421" r:id="rId17"/>
    <p:sldLayoutId id="2147484422" r:id="rId18"/>
    <p:sldLayoutId id="214748442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  <p:sldLayoutId id="2147484438" r:id="rId14"/>
    <p:sldLayoutId id="2147484439" r:id="rId15"/>
    <p:sldLayoutId id="2147484440" r:id="rId16"/>
    <p:sldLayoutId id="2147484441" r:id="rId17"/>
    <p:sldLayoutId id="2147484442" r:id="rId18"/>
    <p:sldLayoutId id="214748444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629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  <p:sldLayoutId id="2147484486" r:id="rId16"/>
    <p:sldLayoutId id="2147484487" r:id="rId17"/>
    <p:sldLayoutId id="2147484488" r:id="rId18"/>
    <p:sldLayoutId id="2147484489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1236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1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7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0" y="6374655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5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96A2ADBB-C67D-4AEB-BBC3-67D92E2754FF}" type="datetimeFigureOut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26/03/2019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8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8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4677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9825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2675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  <p:sldLayoutId id="2147484598" r:id="rId13"/>
    <p:sldLayoutId id="2147484599" r:id="rId14"/>
    <p:sldLayoutId id="2147484600" r:id="rId15"/>
    <p:sldLayoutId id="2147484601" r:id="rId16"/>
    <p:sldLayoutId id="2147484602" r:id="rId17"/>
    <p:sldLayoutId id="2147484603" r:id="rId18"/>
    <p:sldLayoutId id="2147484604" r:id="rId19"/>
    <p:sldLayoutId id="2147484605" r:id="rId20"/>
    <p:sldLayoutId id="2147484606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334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  <p:sldLayoutId id="2147484619" r:id="rId12"/>
    <p:sldLayoutId id="2147484620" r:id="rId13"/>
    <p:sldLayoutId id="2147484621" r:id="rId14"/>
    <p:sldLayoutId id="2147484622" r:id="rId15"/>
    <p:sldLayoutId id="2147484623" r:id="rId16"/>
    <p:sldLayoutId id="2147484624" r:id="rId17"/>
    <p:sldLayoutId id="2147484625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7712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  <p:sldLayoutId id="2147484639" r:id="rId13"/>
    <p:sldLayoutId id="2147484640" r:id="rId14"/>
    <p:sldLayoutId id="2147484641" r:id="rId15"/>
    <p:sldLayoutId id="2147484642" r:id="rId16"/>
    <p:sldLayoutId id="2147484643" r:id="rId17"/>
    <p:sldLayoutId id="2147484644" r:id="rId18"/>
    <p:sldLayoutId id="214748464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8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72107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  <p:sldLayoutId id="2147484672" r:id="rId13"/>
    <p:sldLayoutId id="2147484673" r:id="rId14"/>
    <p:sldLayoutId id="2147484674" r:id="rId15"/>
    <p:sldLayoutId id="2147484675" r:id="rId16"/>
    <p:sldLayoutId id="2147484676" r:id="rId17"/>
    <p:sldLayoutId id="2147484677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3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89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954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5.xml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425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2.png"/><Relationship Id="rId7" Type="http://schemas.openxmlformats.org/officeDocument/2006/relationships/image" Target="../media/image461.png"/><Relationship Id="rId2" Type="http://schemas.openxmlformats.org/officeDocument/2006/relationships/slideLayout" Target="../slideLayouts/slideLayout4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10" Type="http://schemas.openxmlformats.org/officeDocument/2006/relationships/image" Target="../media/image121.png"/><Relationship Id="rId4" Type="http://schemas.openxmlformats.org/officeDocument/2006/relationships/image" Target="../media/image430.png"/><Relationship Id="rId9" Type="http://schemas.openxmlformats.org/officeDocument/2006/relationships/image" Target="../media/image7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4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4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5.xm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2.png"/><Relationship Id="rId7" Type="http://schemas.openxmlformats.org/officeDocument/2006/relationships/image" Target="../media/image8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5.xml"/><Relationship Id="rId4" Type="http://schemas.openxmlformats.org/officeDocument/2006/relationships/image" Target="../media/image5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0"/>
            <a:ext cx="7963624" cy="919800"/>
          </a:xfrm>
        </p:spPr>
        <p:txBody>
          <a:bodyPr/>
          <a:lstStyle/>
          <a:p>
            <a:r>
              <a:rPr lang="en-GB" sz="3600" dirty="0" smtClean="0"/>
              <a:t>Mechanisms for </a:t>
            </a:r>
            <a:r>
              <a:rPr lang="en-GB" sz="3600" dirty="0" err="1" smtClean="0"/>
              <a:t>Diabatic</a:t>
            </a:r>
            <a:r>
              <a:rPr lang="en-GB" sz="3600" dirty="0" smtClean="0"/>
              <a:t> Influence on the Jet Stream and Block Onset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800" y="4797152"/>
            <a:ext cx="8280000" cy="925512"/>
          </a:xfrm>
        </p:spPr>
        <p:txBody>
          <a:bodyPr/>
          <a:lstStyle/>
          <a:p>
            <a:r>
              <a:rPr lang="en-GB" b="1" dirty="0" smtClean="0"/>
              <a:t>John Methven, Ben Harvey,  Leo </a:t>
            </a:r>
            <a:r>
              <a:rPr lang="en-GB" b="1" dirty="0" err="1" smtClean="0"/>
              <a:t>Saffin</a:t>
            </a:r>
            <a:r>
              <a:rPr lang="en-GB" b="1" dirty="0"/>
              <a:t>,</a:t>
            </a:r>
            <a:r>
              <a:rPr lang="en-GB" b="1" dirty="0" smtClean="0"/>
              <a:t> Jake Bland</a:t>
            </a:r>
          </a:p>
          <a:p>
            <a:r>
              <a:rPr lang="en-GB" dirty="0" smtClean="0"/>
              <a:t>Department of Meteorology, University of Reading</a:t>
            </a:r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Claudio Sanchez</a:t>
            </a:r>
            <a:r>
              <a:rPr lang="en-GB" dirty="0" smtClean="0"/>
              <a:t>, Met Office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1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7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306289"/>
            <a:ext cx="6192837" cy="1143001"/>
          </a:xfrm>
        </p:spPr>
        <p:txBody>
          <a:bodyPr/>
          <a:lstStyle/>
          <a:p>
            <a:r>
              <a:rPr lang="en-GB" altLang="en-US" sz="2800" cap="none" dirty="0"/>
              <a:t>I</a:t>
            </a:r>
            <a:r>
              <a:rPr lang="en-GB" altLang="en-US" sz="2800" cap="none" dirty="0" smtClean="0"/>
              <a:t>s this conceptual picture realised?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574545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Examine NAWDEX case </a:t>
            </a:r>
            <a:r>
              <a:rPr lang="en-GB" dirty="0" smtClean="0">
                <a:solidFill>
                  <a:srgbClr val="002060"/>
                </a:solidFill>
              </a:rPr>
              <a:t>3  (Jake Bland, MSc)</a:t>
            </a:r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IR satellite image and corresponding PV map:   12UT 23/9/2016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08935"/>
            <a:ext cx="4560460" cy="39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573">
            <a:off x="754247" y="1556792"/>
            <a:ext cx="42706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63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306289"/>
            <a:ext cx="6192837" cy="1143001"/>
          </a:xfrm>
        </p:spPr>
        <p:txBody>
          <a:bodyPr/>
          <a:lstStyle/>
          <a:p>
            <a:r>
              <a:rPr lang="en-GB" altLang="en-US" sz="2800" cap="none" dirty="0" smtClean="0"/>
              <a:t>Defining outflow volume using net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3" y="908720"/>
            <a:ext cx="8401795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2373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Black contour = lateral boundary of “outflow volume” on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θ</a:t>
            </a:r>
            <a:r>
              <a:rPr lang="en-GB" dirty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surface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73216"/>
            <a:ext cx="6520662" cy="692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5805264"/>
            <a:ext cx="1872210" cy="400110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06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Outflow volume at outflow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032"/>
            <a:ext cx="9144000" cy="4653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Black 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Yellow  = release locations of 3D back trajectories from outflow volume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Green contour = tropopause on 325K</a:t>
            </a:r>
          </a:p>
        </p:txBody>
      </p:sp>
    </p:spTree>
    <p:extLst>
      <p:ext uri="{BB962C8B-B14F-4D97-AF65-F5344CB8AC3E}">
        <p14:creationId xmlns:p14="http://schemas.microsoft.com/office/powerpoint/2010/main" val="3405415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756"/>
            <a:ext cx="9144000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40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Following backwards (T-30)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" y="1103756"/>
            <a:ext cx="9118603" cy="465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Contour = lateral boundary of “outflow volume” on 325K surface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Colour dots = </a:t>
            </a:r>
            <a:r>
              <a:rPr lang="el-GR" dirty="0" smtClean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n-GB" dirty="0" smtClean="0">
                <a:solidFill>
                  <a:srgbClr val="FF0000"/>
                </a:solidFill>
              </a:rPr>
              <a:t> at locations of 3D back trajectories from outflow volume</a:t>
            </a:r>
          </a:p>
          <a:p>
            <a:r>
              <a:rPr lang="en-GB" dirty="0">
                <a:solidFill>
                  <a:srgbClr val="00B050"/>
                </a:solidFill>
              </a:rPr>
              <a:t>Green contour = tropopause on 325K</a:t>
            </a:r>
          </a:p>
          <a:p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823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Heating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from lower to upper volume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F7945"/>
                </a:solidFill>
              </a:rPr>
              <a:t>Methven, </a:t>
            </a:r>
            <a:r>
              <a:rPr lang="en-GB" i="1" dirty="0" smtClean="0">
                <a:solidFill>
                  <a:srgbClr val="EF7945"/>
                </a:solidFill>
              </a:rPr>
              <a:t>Q. J. Royal Met. Soc. (2015)</a:t>
            </a:r>
            <a:endParaRPr lang="en-GB" dirty="0" smtClean="0">
              <a:solidFill>
                <a:srgbClr val="EF794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72200" y="3933056"/>
                <a:ext cx="281878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    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</m:d>
                    <m:r>
                      <a:rPr lang="en-GB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(0)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  <a:ea typeface="Cambria Math"/>
                  </a:rPr>
                  <a:t> </a:t>
                </a:r>
              </a:p>
              <a:p>
                <a:r>
                  <a:rPr lang="en-GB" dirty="0" smtClean="0">
                    <a:solidFill>
                      <a:srgbClr val="000000"/>
                    </a:solidFill>
                    <a:ea typeface="Cambria Math"/>
                  </a:rPr>
                  <a:t>                 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933056"/>
                <a:ext cx="2818785" cy="10156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28184" y="5301208"/>
                <a:ext cx="30480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(0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   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(0)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                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301208"/>
                <a:ext cx="3048014" cy="707886"/>
              </a:xfrm>
              <a:prstGeom prst="rect">
                <a:avLst/>
              </a:prstGeom>
              <a:blipFill rotWithShape="1">
                <a:blip r:embed="rId5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07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3756"/>
            <a:ext cx="3093912" cy="556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1988840"/>
            <a:ext cx="48965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Fractional variation in circulation of outflow volume is small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Verifying that circulation is conserved even though </a:t>
            </a:r>
            <a:r>
              <a:rPr lang="en-GB" dirty="0" err="1" smtClean="0">
                <a:solidFill>
                  <a:srgbClr val="C00000"/>
                </a:solidFill>
              </a:rPr>
              <a:t>diabatic</a:t>
            </a:r>
            <a:r>
              <a:rPr lang="en-GB" dirty="0" smtClean="0">
                <a:solidFill>
                  <a:srgbClr val="C00000"/>
                </a:solidFill>
              </a:rPr>
              <a:t> processes are strong</a:t>
            </a:r>
          </a:p>
          <a:p>
            <a:r>
              <a:rPr lang="en-GB" dirty="0">
                <a:solidFill>
                  <a:srgbClr val="C00000"/>
                </a:solidFill>
              </a:rPr>
              <a:t>w</a:t>
            </a:r>
            <a:r>
              <a:rPr lang="en-GB" dirty="0" smtClean="0">
                <a:solidFill>
                  <a:srgbClr val="C00000"/>
                </a:solidFill>
              </a:rPr>
              <a:t>ithin WCB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Large increase in mass of outflow volume (x2) by </a:t>
            </a:r>
            <a:r>
              <a:rPr lang="en-GB" dirty="0" err="1" smtClean="0">
                <a:solidFill>
                  <a:srgbClr val="002060"/>
                </a:solidFill>
              </a:rPr>
              <a:t>diabatic</a:t>
            </a:r>
            <a:r>
              <a:rPr lang="en-GB" dirty="0" smtClean="0">
                <a:solidFill>
                  <a:srgbClr val="002060"/>
                </a:solidFill>
              </a:rPr>
              <a:t> mass transport from below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95936" y="5298974"/>
                <a:ext cx="2686954" cy="725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fPr>
                        <m:num>
                          <m:r>
                            <a:rPr lang="en-GB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∆</m:t>
                          </m:r>
                          <m:r>
                            <a:rPr lang="en-GB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𝑴</m:t>
                          </m:r>
                        </m:num>
                        <m:den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𝟐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(</m:t>
                          </m:r>
                          <m:r>
                            <a:rPr lang="en-GB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𝝉</m:t>
                          </m:r>
                          <m:r>
                            <a:rPr lang="en-GB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)</m:t>
                          </m:r>
                        </m:den>
                      </m:f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=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𝟎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.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𝟒𝟒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±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𝟎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.</m:t>
                      </m:r>
                      <m:r>
                        <a:rPr lang="en-GB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𝟎𝟐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298974"/>
                <a:ext cx="2686954" cy="7251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089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When does PV outflow = PV inflow?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397" y="1221720"/>
            <a:ext cx="813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Under what conditions does average PV of outflow = PV of inflow?</a:t>
            </a:r>
            <a:endParaRPr lang="en-GB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76056" y="1609055"/>
                <a:ext cx="22422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609055"/>
                <a:ext cx="2242280" cy="307777"/>
              </a:xfrm>
              <a:prstGeom prst="rect">
                <a:avLst/>
              </a:prstGeom>
              <a:blipFill rotWithShape="0">
                <a:blip r:embed="rId2"/>
                <a:stretch>
                  <a:fillRect b="-2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48083" y="2149793"/>
                <a:ext cx="2676245" cy="63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083" y="2149793"/>
                <a:ext cx="2676245" cy="6311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7544" y="2791956"/>
                <a:ext cx="813705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0070C0"/>
                    </a:solidFill>
                  </a:rPr>
                  <a:t>Define outflow volume to encompass the air that has experienced substantial heating by </a:t>
                </a:r>
                <a:r>
                  <a:rPr lang="en-GB" dirty="0">
                    <a:solidFill>
                      <a:srgbClr val="0070C0"/>
                    </a:solidFill>
                  </a:rPr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aseline="-25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  </a:t>
                </a:r>
                <a:r>
                  <a:rPr lang="en-GB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→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 smtClean="0">
                  <a:solidFill>
                    <a:srgbClr val="000000"/>
                  </a:solidFill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Conservation of circulation for upper volume: </a:t>
                </a:r>
                <a:endParaRPr lang="en-GB" dirty="0">
                  <a:solidFill>
                    <a:srgbClr val="000000"/>
                  </a:solidFill>
                </a:endParaRPr>
              </a:p>
              <a:p>
                <a:endParaRPr lang="en-GB" dirty="0" smtClean="0">
                  <a:solidFill>
                    <a:srgbClr val="000000"/>
                  </a:solidFill>
                </a:endParaRPr>
              </a:p>
              <a:p>
                <a:r>
                  <a:rPr lang="en-GB" dirty="0" smtClean="0">
                    <a:solidFill>
                      <a:srgbClr val="0070C0"/>
                    </a:solidFill>
                  </a:rPr>
                  <a:t>Define lateral boundaries of inflow and outflow volumes to match,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</a:rPr>
                      <m:t>𝑡</m:t>
                    </m:r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≥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dirty="0" smtClean="0">
                  <a:solidFill>
                    <a:srgbClr val="0070C0"/>
                  </a:solidFill>
                </a:endParaRPr>
              </a:p>
              <a:p>
                <a:r>
                  <a:rPr lang="en-GB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→ </a:t>
                </a:r>
                <a:r>
                  <a:rPr lang="en-GB" dirty="0" err="1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V</a:t>
                </a:r>
                <a:r>
                  <a:rPr lang="en-GB" baseline="-25000" dirty="0" err="1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b</a:t>
                </a:r>
                <a:r>
                  <a:rPr lang="en-GB" baseline="-25000" dirty="0" smtClean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and thus circulation must match</a:t>
                </a:r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Appears justified comparing 3D and isentropic trajectories from outflow volume (backwards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endParaRPr lang="en-GB" dirty="0" smtClean="0">
                  <a:solidFill>
                    <a:srgbClr val="0070C0"/>
                  </a:solidFill>
                </a:endParaRPr>
              </a:p>
              <a:p>
                <a:r>
                  <a:rPr lang="en-GB" dirty="0" smtClean="0">
                    <a:solidFill>
                      <a:srgbClr val="C00000"/>
                    </a:solidFill>
                  </a:rPr>
                  <a:t>If we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GB" dirty="0" smtClean="0">
                    <a:solidFill>
                      <a:srgbClr val="C00000"/>
                    </a:solidFill>
                  </a:rPr>
                  <a:t>i.e., 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initial mass inflow = final mass outflow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then PV relation satisfied subject only to  depth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GB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i="1" dirty="0" smtClean="0">
                    <a:solidFill>
                      <a:srgbClr val="C00000"/>
                    </a:solidFill>
                  </a:rPr>
                  <a:t>   </a:t>
                </a:r>
                <a:endParaRPr lang="en-GB" i="1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91956"/>
                <a:ext cx="8137051" cy="4093428"/>
              </a:xfrm>
              <a:prstGeom prst="rect">
                <a:avLst/>
              </a:prstGeom>
              <a:blipFill rotWithShape="1">
                <a:blip r:embed="rId4"/>
                <a:stretch>
                  <a:fillRect l="-824" t="-745" r="-2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60032" y="5301208"/>
                <a:ext cx="28164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301208"/>
                <a:ext cx="281641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732" t="-2000" r="-3247" b="-3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68144" y="3717032"/>
                <a:ext cx="1787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717032"/>
                <a:ext cx="178702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3413" r="-5461" b="-3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653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3"/>
            <a:ext cx="5060624" cy="372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8"/>
            <a:ext cx="5060624" cy="37288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512" y="188641"/>
            <a:ext cx="40324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Transition from wave to block?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Block onset- transition from a large amplitude wave into dipole structure 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Pfahl</a:t>
            </a:r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et al (2015).</a:t>
            </a:r>
          </a:p>
          <a:p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Air masses in ridges making transition into block experience greater heating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How do </a:t>
            </a:r>
            <a:r>
              <a:rPr lang="en-GB" sz="2400" i="1" dirty="0" err="1" smtClean="0">
                <a:solidFill>
                  <a:srgbClr val="7030A0"/>
                </a:solidFill>
                <a:latin typeface="Effra Bold"/>
              </a:rPr>
              <a:t>diabatic</a:t>
            </a:r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 processes influence this topological transition?</a:t>
            </a:r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</p:txBody>
      </p:sp>
    </p:spTree>
    <p:extLst>
      <p:ext uri="{BB962C8B-B14F-4D97-AF65-F5344CB8AC3E}">
        <p14:creationId xmlns:p14="http://schemas.microsoft.com/office/powerpoint/2010/main" val="1594095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Lagrangian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coherent structures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Example of large amplitude </a:t>
            </a:r>
            <a:r>
              <a:rPr lang="en-GB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wave.</a:t>
            </a: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C00000"/>
                </a:solidFill>
                <a:latin typeface="Effra Bold"/>
              </a:rPr>
              <a:t>Unstable</a:t>
            </a:r>
            <a:r>
              <a:rPr lang="en-GB" sz="2400" i="1" dirty="0" smtClean="0">
                <a:solidFill>
                  <a:srgbClr val="000000"/>
                </a:solidFill>
                <a:latin typeface="Effra Bold"/>
              </a:rPr>
              <a:t> </a:t>
            </a:r>
            <a:r>
              <a:rPr lang="en-GB" sz="2400" i="1" dirty="0" smtClean="0">
                <a:solidFill>
                  <a:srgbClr val="0070C0"/>
                </a:solidFill>
                <a:latin typeface="Effra Bold"/>
              </a:rPr>
              <a:t>(+ stable) </a:t>
            </a:r>
            <a:r>
              <a:rPr lang="en-GB" sz="2400" i="1" dirty="0" smtClean="0">
                <a:solidFill>
                  <a:srgbClr val="000000"/>
                </a:solidFill>
                <a:latin typeface="Effra Bold"/>
              </a:rPr>
              <a:t>manifolds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. Locations from which neighbouring 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forward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 </a:t>
            </a:r>
            <a:r>
              <a:rPr lang="en-GB" sz="2400" dirty="0" smtClean="0">
                <a:solidFill>
                  <a:srgbClr val="0070C0"/>
                </a:solidFill>
                <a:latin typeface="Effra Bold"/>
              </a:rPr>
              <a:t>(+ backward) 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trajectories separate rapidly.</a:t>
            </a:r>
          </a:p>
          <a:p>
            <a:endParaRPr lang="en-GB" sz="2400" dirty="0">
              <a:solidFill>
                <a:schemeClr val="accent6">
                  <a:lumMod val="75000"/>
                </a:scheme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Effra Bold"/>
              </a:rPr>
              <a:t>Generalisation of “cat’s eyes” for unsteady (aperiodic) flows.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220486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17008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272" y="46235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519958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89532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84765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94928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2967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035815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12768"/>
            <a:ext cx="8251656" cy="828000"/>
          </a:xfrm>
        </p:spPr>
        <p:txBody>
          <a:bodyPr/>
          <a:lstStyle/>
          <a:p>
            <a:r>
              <a:rPr lang="en-GB" sz="3200" cap="none" dirty="0" smtClean="0"/>
              <a:t>Influences of latent heat release</a:t>
            </a:r>
            <a:br>
              <a:rPr lang="en-GB" sz="3200" cap="none" dirty="0" smtClean="0"/>
            </a:br>
            <a:r>
              <a:rPr lang="en-GB" sz="3200" cap="none" dirty="0" smtClean="0"/>
              <a:t>on development of weather systems</a:t>
            </a:r>
            <a:endParaRPr lang="en-GB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629240"/>
            <a:ext cx="8280000" cy="396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err="1" smtClean="0"/>
              <a:t>Diabatic</a:t>
            </a:r>
            <a:r>
              <a:rPr lang="en-GB" dirty="0" smtClean="0"/>
              <a:t> heating intensifies ascent, vortex stretching and </a:t>
            </a:r>
            <a:r>
              <a:rPr lang="en-GB" dirty="0" err="1" smtClean="0"/>
              <a:t>baroclinic</a:t>
            </a:r>
            <a:r>
              <a:rPr lang="en-GB" dirty="0" smtClean="0"/>
              <a:t> growth rate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Majority of ascent occurs in “</a:t>
            </a:r>
            <a:r>
              <a:rPr lang="en-GB" i="1" dirty="0" smtClean="0"/>
              <a:t>warm conveyor belt</a:t>
            </a:r>
            <a:r>
              <a:rPr lang="en-GB" dirty="0" smtClean="0"/>
              <a:t>” (WCB) of cyclones (poleward moving, warm, moist air)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Heating enables ascent across surfaces of constant potential temperature (</a:t>
            </a:r>
            <a:r>
              <a:rPr lang="en-GB" dirty="0" smtClean="0">
                <a:sym typeface="Symbol"/>
              </a:rPr>
              <a:t>)  - </a:t>
            </a:r>
            <a:r>
              <a:rPr lang="en-GB" i="1" dirty="0" err="1" smtClean="0">
                <a:sym typeface="Symbol"/>
              </a:rPr>
              <a:t>diabatic</a:t>
            </a:r>
            <a:r>
              <a:rPr lang="en-GB" i="1" dirty="0" smtClean="0">
                <a:sym typeface="Symbol"/>
              </a:rPr>
              <a:t> mass transport</a:t>
            </a:r>
          </a:p>
          <a:p>
            <a:pPr marL="457200" indent="-457200">
              <a:buFont typeface="+mj-lt"/>
              <a:buAutoNum type="arabicPeriod"/>
            </a:pPr>
            <a:endParaRPr lang="en-GB" i="1" dirty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ym typeface="Symbol"/>
              </a:rPr>
              <a:t>Mass outflow of WCBs into the upper troposphere in the </a:t>
            </a:r>
            <a:r>
              <a:rPr lang="en-GB" i="1" dirty="0" smtClean="0">
                <a:sym typeface="Symbol"/>
              </a:rPr>
              <a:t>ridges of meandering jet stream</a:t>
            </a:r>
          </a:p>
          <a:p>
            <a:pPr marL="457200" indent="-457200">
              <a:buFont typeface="+mj-lt"/>
              <a:buAutoNum type="arabicPeriod"/>
            </a:pPr>
            <a:endParaRPr lang="en-GB" i="1" dirty="0">
              <a:solidFill>
                <a:schemeClr val="accent5">
                  <a:lumMod val="50000"/>
                </a:schemeClr>
              </a:solidFill>
              <a:sym typeface="Symbol"/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Q.1  What fraction of mass in a ridge arrives by </a:t>
            </a:r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diabatic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 transport?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Q.2  What influence does it have on </a:t>
            </a:r>
            <a:r>
              <a:rPr lang="en-GB" i="1" dirty="0" err="1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Rossby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 wave 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behaviour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?</a:t>
            </a:r>
            <a:endParaRPr lang="en-GB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64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Lagrangian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coherent structures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Example of large amplitude </a:t>
            </a:r>
            <a:r>
              <a:rPr lang="en-GB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wave.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Effra" panose="020B0604020202020204" charset="0"/>
              </a:rPr>
              <a:t>Black = </a:t>
            </a:r>
            <a:r>
              <a:rPr lang="en-GB" sz="2400" i="1" dirty="0" smtClean="0">
                <a:solidFill>
                  <a:srgbClr val="000000"/>
                </a:solidFill>
                <a:latin typeface="Effra" panose="020B0604020202020204" charset="0"/>
              </a:rPr>
              <a:t>unstable (+ stable) manifolds</a:t>
            </a:r>
            <a:r>
              <a:rPr lang="en-GB" sz="2400" dirty="0" smtClean="0">
                <a:solidFill>
                  <a:srgbClr val="000000"/>
                </a:solidFill>
                <a:latin typeface="Effra" panose="020B0604020202020204" charset="0"/>
              </a:rPr>
              <a:t>. Locations from which forward (+ backward) trajectories separate rapidly.</a:t>
            </a:r>
          </a:p>
          <a:p>
            <a:endParaRPr lang="en-GB" sz="2400" dirty="0">
              <a:solidFill>
                <a:srgbClr val="000000"/>
              </a:solidFill>
              <a:latin typeface="Effra Bold"/>
            </a:endParaRPr>
          </a:p>
          <a:p>
            <a:r>
              <a:rPr lang="en-GB" sz="2400" dirty="0">
                <a:solidFill>
                  <a:srgbClr val="E0E0E1">
                    <a:lumMod val="50000"/>
                  </a:srgbClr>
                </a:solidFill>
                <a:latin typeface="Effra Bold"/>
              </a:rPr>
              <a:t>Colour indicates sum of back and forward trajectory length from each point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.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Highlights jet stream and eddy regions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220486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17008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272" y="46235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519958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89532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84765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94928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2967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494806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Formation of “omega block”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chemeClr val="tx2">
                  <a:lumMod val="75000"/>
                  <a:lumOff val="25000"/>
                </a:schemeClr>
              </a:solidFill>
              <a:latin typeface="Effra Bold"/>
            </a:endParaRPr>
          </a:p>
          <a:p>
            <a:r>
              <a:rPr lang="en-GB" sz="2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 wave reaches large amplitude.</a:t>
            </a:r>
          </a:p>
          <a:p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Vortex roll-up forms new hyperbolic point, A, </a:t>
            </a:r>
          </a:p>
          <a:p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and A/C cut-off.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endParaRPr lang="en-GB" sz="2400" dirty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endParaRPr lang="en-GB" sz="2400" dirty="0" smtClean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Effra Bold"/>
              </a:rPr>
              <a:t>Colour indicates sum of back and forward trajectory length from each point.</a:t>
            </a:r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latin typeface="Effra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6369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28300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latin typeface="Effra Bold"/>
              </a:rPr>
              <a:t>Latent heating enables </a:t>
            </a:r>
            <a:r>
              <a:rPr lang="en-GB" sz="2400" dirty="0" err="1" smtClean="0">
                <a:latin typeface="Effra Bold"/>
              </a:rPr>
              <a:t>diabatic</a:t>
            </a:r>
            <a:r>
              <a:rPr lang="en-GB" sz="2400" dirty="0" smtClean="0">
                <a:latin typeface="Effra Bold"/>
              </a:rPr>
              <a:t> mass transport into cut-off volume.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Adiabatic flow would be constrained to isentropic surfaces and could not cross into cut-off, once formed.</a:t>
            </a: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2"/>
            <a:ext cx="5060626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6369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38715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Once hyperbolic point, A, </a:t>
            </a:r>
          </a:p>
          <a:p>
            <a:r>
              <a:rPr lang="en-GB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s formed, it can only be destroyed by non-conservative processes.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It moves with the flow.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Path of A = 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“hyperbolic trajectory”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24208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53732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22048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0232" y="515719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Once hyperbolic point, A, </a:t>
            </a:r>
          </a:p>
          <a:p>
            <a:r>
              <a:rPr lang="en-GB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s formed, it can only be destroyed by non-conservative processes.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It moves with the flow.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Path of A = 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“hyperbolic trajectory”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256" y="213285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6256" y="50851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33273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62373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B forms near tip of extended trough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19888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494116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4208" y="61356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32129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54452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4048" y="24928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C forms near tip of next trough</a:t>
            </a: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err="1" smtClean="0">
                <a:solidFill>
                  <a:srgbClr val="C00000"/>
                </a:solidFill>
                <a:latin typeface="Effra Bold"/>
              </a:rPr>
              <a:t>Diabatic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 mass transport into volume north of B</a:t>
            </a:r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2048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515719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577564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85293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51275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6176" y="217524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57036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0192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264" y="27513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285293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58052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D forms near tip of next trough</a:t>
            </a: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Large </a:t>
            </a:r>
            <a:r>
              <a:rPr lang="en-GB" sz="2400" dirty="0" err="1" smtClean="0">
                <a:solidFill>
                  <a:srgbClr val="C00000"/>
                </a:solidFill>
                <a:latin typeface="Effra Bold"/>
              </a:rPr>
              <a:t>diabatic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 mass transport into WCB outflow volume, northwest of C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6072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55892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2200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00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0072" y="306896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60212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95450" y="14954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</a:endParaRPr>
          </a:p>
        </p:txBody>
      </p:sp>
      <p:pic>
        <p:nvPicPr>
          <p:cNvPr id="55300" name="Picture 20" descr="Z:\riviere\Projets\NAWDEX\Science_Plan\NAWDEX_sch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605549"/>
            <a:ext cx="8150349" cy="44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21"/>
          <p:cNvSpPr>
            <a:spLocks noChangeArrowheads="1"/>
          </p:cNvSpPr>
          <p:nvPr/>
        </p:nvSpPr>
        <p:spPr bwMode="auto">
          <a:xfrm>
            <a:off x="611565" y="6043478"/>
            <a:ext cx="79994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ea typeface="Microsoft YaHei" pitchFamily="34" charset="-122"/>
              </a:rPr>
              <a:t>F</a:t>
            </a:r>
            <a:r>
              <a:rPr lang="en-GB" altLang="en-US" sz="2400" dirty="0" smtClean="0">
                <a:solidFill>
                  <a:srgbClr val="000000"/>
                </a:solidFill>
                <a:ea typeface="Microsoft YaHei" pitchFamily="34" charset="-122"/>
              </a:rPr>
              <a:t>eatures related to the meandering tropopause and jet stream        </a:t>
            </a:r>
            <a:r>
              <a:rPr lang="en-GB" altLang="en-US" sz="2000" dirty="0" smtClean="0">
                <a:solidFill>
                  <a:srgbClr val="000000"/>
                </a:solidFill>
                <a:ea typeface="Microsoft YaHei" pitchFamily="34" charset="-122"/>
              </a:rPr>
              <a:t>(orange is stratospheric air; cyan marks upper tropospheric PV anomalies). </a:t>
            </a:r>
            <a:endParaRPr lang="en-GB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8686"/>
            <a:ext cx="8287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i="1" dirty="0">
                <a:solidFill>
                  <a:srgbClr val="000000"/>
                </a:solidFill>
              </a:rPr>
              <a:t>Overarching scientific aim of </a:t>
            </a:r>
            <a:r>
              <a:rPr lang="en-GB" altLang="en-US" sz="2400" b="1" i="1" dirty="0" smtClean="0">
                <a:solidFill>
                  <a:srgbClr val="000000"/>
                </a:solidFill>
              </a:rPr>
              <a:t>NAWDEX</a:t>
            </a:r>
            <a:r>
              <a:rPr lang="en-GB" altLang="en-US" sz="2400" dirty="0" smtClean="0">
                <a:solidFill>
                  <a:srgbClr val="000000"/>
                </a:solidFill>
              </a:rPr>
              <a:t>:                                                           </a:t>
            </a:r>
            <a:r>
              <a:rPr lang="en-GB" altLang="en-US" dirty="0" smtClean="0">
                <a:solidFill>
                  <a:srgbClr val="000000"/>
                </a:solidFill>
              </a:rPr>
              <a:t>to </a:t>
            </a:r>
            <a:r>
              <a:rPr lang="en-GB" altLang="en-US" dirty="0">
                <a:solidFill>
                  <a:srgbClr val="000000"/>
                </a:solidFill>
              </a:rPr>
              <a:t>quantify the effects of </a:t>
            </a:r>
            <a:r>
              <a:rPr lang="en-GB" altLang="en-US" dirty="0" err="1">
                <a:solidFill>
                  <a:srgbClr val="000000"/>
                </a:solidFill>
              </a:rPr>
              <a:t>diabatic</a:t>
            </a:r>
            <a:r>
              <a:rPr lang="en-GB" altLang="en-US" dirty="0">
                <a:solidFill>
                  <a:srgbClr val="000000"/>
                </a:solidFill>
              </a:rPr>
              <a:t> processes on disturbances to the jet stream near North </a:t>
            </a:r>
            <a:r>
              <a:rPr lang="en-GB" altLang="en-US" dirty="0" smtClean="0">
                <a:solidFill>
                  <a:srgbClr val="000000"/>
                </a:solidFill>
              </a:rPr>
              <a:t>America, </a:t>
            </a:r>
            <a:r>
              <a:rPr lang="en-GB" altLang="en-US" dirty="0">
                <a:solidFill>
                  <a:srgbClr val="000000"/>
                </a:solidFill>
              </a:rPr>
              <a:t>their influence on downstream propagation across the North Atlantic, and consequences for high-impact weather in Europe.</a:t>
            </a:r>
          </a:p>
        </p:txBody>
      </p:sp>
    </p:spTree>
    <p:extLst>
      <p:ext uri="{BB962C8B-B14F-4D97-AF65-F5344CB8AC3E}">
        <p14:creationId xmlns:p14="http://schemas.microsoft.com/office/powerpoint/2010/main" val="29715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8264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26072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208" y="541560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4208" y="246328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8144" y="306896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60212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2940928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7"/>
            <a:ext cx="5060625" cy="37288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216" y="54876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253528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2160" y="278092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573325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2161262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3"/>
            <a:ext cx="5060624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8"/>
            <a:ext cx="5060625" cy="3728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216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234888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2200" y="24928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54876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C and D converge to form strengthen hyperbolic point in front of </a:t>
            </a:r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dipole block.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Vortex roll-up </a:t>
            </a:r>
            <a:r>
              <a:rPr lang="en-GB" sz="2400" i="1" dirty="0" smtClean="0">
                <a:solidFill>
                  <a:srgbClr val="7030A0"/>
                </a:solidFill>
                <a:latin typeface="Effra Bold"/>
                <a:sym typeface="Symbol"/>
              </a:rPr>
              <a:t> emergence of new hyperbolic trajectories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  <a:sym typeface="Symbol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  <a:sym typeface="Symbol"/>
              </a:rPr>
              <a:t>Latent heating can </a:t>
            </a:r>
            <a:r>
              <a:rPr lang="en-GB" sz="2400" i="1" dirty="0" smtClean="0">
                <a:solidFill>
                  <a:srgbClr val="C00000"/>
                </a:solidFill>
                <a:latin typeface="Effra Bold"/>
                <a:sym typeface="Symbol"/>
              </a:rPr>
              <a:t>double 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  <a:sym typeface="Symbol"/>
              </a:rPr>
              <a:t>mass in A/C cut-off regions.</a:t>
            </a:r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Crucial to blocking onset?</a:t>
            </a:r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</p:txBody>
      </p:sp>
    </p:spTree>
    <p:extLst>
      <p:ext uri="{BB962C8B-B14F-4D97-AF65-F5344CB8AC3E}">
        <p14:creationId xmlns:p14="http://schemas.microsoft.com/office/powerpoint/2010/main" val="544564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3756"/>
            <a:ext cx="3093912" cy="556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1268760"/>
            <a:ext cx="51125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002060"/>
                </a:solidFill>
              </a:rPr>
              <a:t>Large </a:t>
            </a:r>
            <a:r>
              <a:rPr lang="en-GB" b="1" dirty="0">
                <a:solidFill>
                  <a:srgbClr val="002060"/>
                </a:solidFill>
              </a:rPr>
              <a:t>increase in mass of outflow volume </a:t>
            </a:r>
            <a:r>
              <a:rPr lang="en-GB" dirty="0">
                <a:solidFill>
                  <a:srgbClr val="002060"/>
                </a:solidFill>
              </a:rPr>
              <a:t>(x2) by </a:t>
            </a:r>
            <a:r>
              <a:rPr lang="en-GB" dirty="0" err="1">
                <a:solidFill>
                  <a:srgbClr val="002060"/>
                </a:solidFill>
              </a:rPr>
              <a:t>diabatic</a:t>
            </a:r>
            <a:r>
              <a:rPr lang="en-GB" dirty="0">
                <a:solidFill>
                  <a:srgbClr val="002060"/>
                </a:solidFill>
              </a:rPr>
              <a:t> mass transport from below.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But, variation in circulation is small.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Consequence of  </a:t>
            </a:r>
            <a:r>
              <a:rPr lang="en-GB" b="1" dirty="0">
                <a:solidFill>
                  <a:srgbClr val="C00000"/>
                </a:solidFill>
              </a:rPr>
              <a:t>PV </a:t>
            </a:r>
            <a:r>
              <a:rPr lang="en-GB" b="1" dirty="0" err="1">
                <a:solidFill>
                  <a:srgbClr val="C00000"/>
                </a:solidFill>
              </a:rPr>
              <a:t>impermeability</a:t>
            </a:r>
            <a:r>
              <a:rPr lang="en-GB" b="1" dirty="0">
                <a:solidFill>
                  <a:srgbClr val="C00000"/>
                </a:solidFill>
              </a:rPr>
              <a:t> theorem</a:t>
            </a:r>
            <a:r>
              <a:rPr lang="en-GB" dirty="0">
                <a:solidFill>
                  <a:srgbClr val="C00000"/>
                </a:solidFill>
              </a:rPr>
              <a:t>,  </a:t>
            </a:r>
            <a:r>
              <a:rPr lang="en-GB" dirty="0" smtClean="0">
                <a:solidFill>
                  <a:srgbClr val="C00000"/>
                </a:solidFill>
              </a:rPr>
              <a:t>Haynes </a:t>
            </a:r>
            <a:r>
              <a:rPr lang="en-GB" dirty="0">
                <a:solidFill>
                  <a:srgbClr val="C00000"/>
                </a:solidFill>
              </a:rPr>
              <a:t>and McIntyre (1987, 1990).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-GB" dirty="0" smtClean="0">
                <a:solidFill>
                  <a:srgbClr val="C00000"/>
                </a:solidFill>
              </a:rPr>
              <a:t>irculation cannot be changed through </a:t>
            </a:r>
            <a:r>
              <a:rPr lang="en-GB" dirty="0" err="1" smtClean="0">
                <a:solidFill>
                  <a:srgbClr val="C00000"/>
                </a:solidFill>
              </a:rPr>
              <a:t>diabatic</a:t>
            </a:r>
            <a:r>
              <a:rPr lang="en-GB" dirty="0" smtClean="0">
                <a:solidFill>
                  <a:srgbClr val="C00000"/>
                </a:solidFill>
              </a:rPr>
              <a:t> mass flux.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</a:rPr>
              <a:t>T</a:t>
            </a:r>
            <a:r>
              <a:rPr lang="en-GB" dirty="0" smtClean="0">
                <a:solidFill>
                  <a:srgbClr val="000000"/>
                </a:solidFill>
              </a:rPr>
              <a:t>hen, why is outflow size important to block?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As area, </a:t>
            </a:r>
            <a:r>
              <a:rPr lang="en-GB" i="1" dirty="0" smtClean="0">
                <a:solidFill>
                  <a:srgbClr val="000000"/>
                </a:solidFill>
              </a:rPr>
              <a:t>S, </a:t>
            </a:r>
            <a:r>
              <a:rPr lang="en-GB" dirty="0" smtClean="0">
                <a:solidFill>
                  <a:srgbClr val="000000"/>
                </a:solidFill>
              </a:rPr>
              <a:t>increases, anticyclonic relative </a:t>
            </a:r>
            <a:r>
              <a:rPr lang="en-GB" dirty="0" smtClean="0">
                <a:solidFill>
                  <a:srgbClr val="000000"/>
                </a:solidFill>
                <a:sym typeface="Symbol"/>
              </a:rPr>
              <a:t>flow is stronger around the boundary.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                                                                                   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773742"/>
              </p:ext>
            </p:extLst>
          </p:nvPr>
        </p:nvGraphicFramePr>
        <p:xfrm>
          <a:off x="3779985" y="5052207"/>
          <a:ext cx="3528319" cy="75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8" imgW="1600200" imgH="381000" progId="Equation.DSMT4">
                  <p:embed/>
                </p:oleObj>
              </mc:Choice>
              <mc:Fallback>
                <p:oleObj name="Equation" r:id="rId8" imgW="1600200" imgH="381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85" y="5052207"/>
                        <a:ext cx="3528319" cy="753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76256" y="5055567"/>
                <a:ext cx="24482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 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GB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5055567"/>
                <a:ext cx="2448272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123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332692"/>
            <a:ext cx="6192837" cy="573087"/>
          </a:xfrm>
        </p:spPr>
        <p:txBody>
          <a:bodyPr/>
          <a:lstStyle/>
          <a:p>
            <a:r>
              <a:rPr lang="en-GB" altLang="en-US" cap="none" dirty="0" smtClean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88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51520" y="1196758"/>
                <a:ext cx="8712971" cy="4611687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+mj-lt"/>
                  <a:buAutoNum type="arabicPeriod"/>
                  <a:defRPr/>
                </a:pPr>
                <a:r>
                  <a:rPr lang="en-GB" dirty="0" smtClean="0"/>
                  <a:t>Key ingredients to a WCB  </a:t>
                </a:r>
                <a:r>
                  <a:rPr lang="en-GB" i="1" dirty="0" smtClean="0"/>
                  <a:t>(even with embedded convection</a:t>
                </a:r>
                <a:r>
                  <a:rPr lang="en-GB" i="1" dirty="0" smtClean="0">
                    <a:sym typeface="Wingdings" panose="05000000000000000000" pitchFamily="2" charset="2"/>
                  </a:rPr>
                  <a:t>):</a:t>
                </a:r>
                <a:endParaRPr lang="en-GB" i="1" dirty="0" smtClean="0"/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Net heating (</a:t>
                </a:r>
                <a:r>
                  <a:rPr lang="el-GR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Δ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) is large </a:t>
                </a:r>
                <a:r>
                  <a:rPr lang="en-GB" dirty="0" err="1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cf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 range of  in “i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nflow” and “outflow”</a:t>
                </a: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Horizontal advection on each isentropic surface is dominated by the 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“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balanc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ed 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flow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” (including </a:t>
                </a:r>
                <a:r>
                  <a:rPr lang="en-GB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ageostrophic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motion</a:t>
                </a:r>
                <a:r>
                  <a:rPr lang="en-GB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)</a:t>
                </a:r>
                <a:endParaRPr lang="en-GB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lphaLcPeriod"/>
                  <a:defRPr/>
                </a:pPr>
                <a:endParaRPr lang="en-GB" dirty="0">
                  <a:solidFill>
                    <a:srgbClr val="C00000"/>
                  </a:solidFill>
                </a:endParaRPr>
              </a:p>
              <a:p>
                <a:pPr marL="457200" lvl="0" indent="-457200">
                  <a:buClr>
                    <a:srgbClr val="D2002E"/>
                  </a:buClr>
                  <a:buFont typeface="+mj-lt"/>
                  <a:buAutoNum type="arabicPeriod"/>
                </a:pPr>
                <a:r>
                  <a:rPr lang="en-GB" b="1" dirty="0">
                    <a:solidFill>
                      <a:srgbClr val="000000"/>
                    </a:solidFill>
                  </a:rPr>
                  <a:t>Influence of latent heating </a:t>
                </a:r>
                <a:r>
                  <a:rPr lang="en-GB" dirty="0">
                    <a:solidFill>
                      <a:srgbClr val="000000"/>
                    </a:solidFill>
                  </a:rPr>
                  <a:t>on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level and mass of WCB </a:t>
                </a:r>
                <a:r>
                  <a:rPr lang="en-GB" dirty="0">
                    <a:solidFill>
                      <a:srgbClr val="000000"/>
                    </a:solidFill>
                  </a:rPr>
                  <a:t>outflow </a:t>
                </a:r>
                <a:endParaRPr lang="en-GB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Circulation in outflow layer </a:t>
                </a:r>
                <a:r>
                  <a:rPr lang="en-GB" dirty="0" smtClean="0">
                    <a:solidFill>
                      <a:srgbClr val="0070C0"/>
                    </a:solidFill>
                    <a:sym typeface="Symbol"/>
                  </a:rPr>
                  <a:t>is unchanged </a:t>
                </a:r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(by direct </a:t>
                </a:r>
                <a:r>
                  <a:rPr lang="en-GB" dirty="0" err="1">
                    <a:solidFill>
                      <a:srgbClr val="0070C0"/>
                    </a:solidFill>
                    <a:sym typeface="Symbol"/>
                  </a:rPr>
                  <a:t>diabatic</a:t>
                </a:r>
                <a:r>
                  <a:rPr lang="en-GB" dirty="0">
                    <a:solidFill>
                      <a:srgbClr val="0070C0"/>
                    </a:solidFill>
                    <a:sym typeface="Symbol"/>
                  </a:rPr>
                  <a:t> effects)</a:t>
                </a:r>
              </a:p>
              <a:p>
                <a:pPr lvl="1"/>
                <a:r>
                  <a:rPr lang="en-GB" dirty="0" smtClean="0">
                    <a:solidFill>
                      <a:srgbClr val="C00000"/>
                    </a:solidFill>
                  </a:rPr>
                  <a:t>Average </a:t>
                </a:r>
                <a:r>
                  <a:rPr lang="en-GB" dirty="0">
                    <a:solidFill>
                      <a:srgbClr val="C00000"/>
                    </a:solidFill>
                  </a:rPr>
                  <a:t>PV of outflow = PV of the inflow </a:t>
                </a:r>
                <a:r>
                  <a:rPr lang="en-GB" i="1" dirty="0">
                    <a:solidFill>
                      <a:srgbClr val="C00000"/>
                    </a:solidFill>
                  </a:rPr>
                  <a:t>(from PV </a:t>
                </a:r>
                <a:r>
                  <a:rPr lang="en-GB" i="1" dirty="0" err="1">
                    <a:solidFill>
                      <a:srgbClr val="C00000"/>
                    </a:solidFill>
                  </a:rPr>
                  <a:t>impermeability</a:t>
                </a:r>
                <a:r>
                  <a:rPr lang="en-GB" i="1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360000" lvl="1" indent="0">
                  <a:buNone/>
                </a:pPr>
                <a:endParaRPr lang="en-GB" i="1" dirty="0">
                  <a:sym typeface="Symbol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b="1" dirty="0" err="1" smtClean="0">
                    <a:sym typeface="Symbol"/>
                  </a:rPr>
                  <a:t>Diabatic</a:t>
                </a:r>
                <a:r>
                  <a:rPr lang="en-GB" b="1" dirty="0" smtClean="0">
                    <a:sym typeface="Symbol"/>
                  </a:rPr>
                  <a:t> mass transport expands anti-cyclonic cut-offs</a:t>
                </a:r>
                <a:endParaRPr lang="en-GB" b="1" dirty="0" smtClean="0">
                  <a:sym typeface="Symbol"/>
                </a:endParaRPr>
              </a:p>
              <a:p>
                <a:pPr lvl="1"/>
                <a:r>
                  <a:rPr lang="en-GB" dirty="0" smtClean="0">
                    <a:solidFill>
                      <a:srgbClr val="0070C0"/>
                    </a:solidFill>
                    <a:sym typeface="Symbol"/>
                  </a:rPr>
                  <a:t>Can double mass of outflow volume </a:t>
                </a:r>
                <a:r>
                  <a:rPr lang="en-GB" b="1" dirty="0" smtClean="0">
                    <a:solidFill>
                      <a:srgbClr val="0070C0"/>
                    </a:solidFill>
                    <a:sym typeface="Symbol"/>
                  </a:rPr>
                  <a:t>(prohibited for adiabatic flow)</a:t>
                </a:r>
              </a:p>
              <a:p>
                <a:pPr lvl="1"/>
                <a:r>
                  <a:rPr lang="en-GB" dirty="0" smtClean="0">
                    <a:solidFill>
                      <a:srgbClr val="0070C0"/>
                    </a:solidFill>
                    <a:sym typeface="Symbol"/>
                  </a:rPr>
                  <a:t>Fractional mass increase ,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∆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𝑀</m:t>
                        </m:r>
                      </m:num>
                      <m:den>
                        <m:sSub>
                          <m:sSubPr>
                            <m:ctrlP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/>
                              </a:rPr>
                              <m:t>𝑀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sym typeface="Symbol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  <a:sym typeface="Symbol"/>
                      </a:rPr>
                      <m:t>≈</m:t>
                    </m:r>
                    <m:f>
                      <m:f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∆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𝐴</m:t>
                        </m:r>
                      </m:num>
                      <m:den>
                        <m:sSub>
                          <m:sSubPr>
                            <m:ctrlP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∆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𝑟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GB" dirty="0" smtClean="0">
                  <a:solidFill>
                    <a:srgbClr val="0070C0"/>
                  </a:solidFill>
                  <a:sym typeface="Symbol"/>
                </a:endParaRPr>
              </a:p>
              <a:p>
                <a:pPr lvl="1"/>
                <a:r>
                  <a:rPr lang="en-GB" dirty="0" smtClean="0">
                    <a:solidFill>
                      <a:srgbClr val="C00000"/>
                    </a:solidFill>
                    <a:sym typeface="Symbol"/>
                  </a:rPr>
                  <a:t> Integrated anticyclonic vorticity = -(f- circulation/area)</a:t>
                </a:r>
              </a:p>
              <a:p>
                <a:pPr lvl="1"/>
                <a:r>
                  <a:rPr lang="en-GB" dirty="0" smtClean="0">
                    <a:sym typeface="Symbol"/>
                  </a:rPr>
                  <a:t>Blocks must be more likely as a consequence</a:t>
                </a:r>
                <a:endParaRPr lang="en-GB" dirty="0">
                  <a:sym typeface="Symbol"/>
                </a:endParaRPr>
              </a:p>
              <a:p>
                <a:pPr marL="360000" lvl="1" indent="0">
                  <a:buNone/>
                </a:pPr>
                <a:endParaRPr lang="en-GB" i="1" dirty="0">
                  <a:sym typeface="Symbol"/>
                </a:endParaRPr>
              </a:p>
              <a:p>
                <a:pPr marL="360000" lvl="1" indent="0">
                  <a:buNone/>
                </a:pPr>
                <a:endParaRPr lang="en-GB" i="1" dirty="0">
                  <a:sym typeface="Symbol"/>
                </a:endParaRPr>
              </a:p>
              <a:p>
                <a:pPr lvl="1"/>
                <a:endParaRPr lang="en-GB" i="1" dirty="0" smtClean="0">
                  <a:solidFill>
                    <a:srgbClr val="0070C0"/>
                  </a:solidFill>
                  <a:sym typeface="Symbol"/>
                </a:endParaRPr>
              </a:p>
              <a:p>
                <a:pPr marL="0" indent="0">
                  <a:lnSpc>
                    <a:spcPct val="90000"/>
                  </a:lnSpc>
                  <a:buNone/>
                  <a:defRPr/>
                </a:pPr>
                <a:endParaRPr lang="en-GB" dirty="0" smtClean="0">
                  <a:sym typeface="Symbol"/>
                </a:endParaRPr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 startAt="2"/>
                  <a:defRPr/>
                </a:pPr>
                <a:endParaRPr lang="en-GB" dirty="0" smtClean="0">
                  <a:sym typeface="Symbol"/>
                </a:endParaRPr>
              </a:p>
              <a:p>
                <a:pPr marL="817200" lvl="1" indent="-457200">
                  <a:lnSpc>
                    <a:spcPct val="90000"/>
                  </a:lnSpc>
                  <a:buFont typeface="+mj-lt"/>
                  <a:buAutoNum type="arabicPeriod"/>
                  <a:defRPr/>
                </a:pPr>
                <a:endParaRPr lang="en-GB" dirty="0"/>
              </a:p>
              <a:p>
                <a:pPr marL="457200" indent="-457200">
                  <a:lnSpc>
                    <a:spcPct val="90000"/>
                  </a:lnSpc>
                  <a:buFont typeface="+mj-lt"/>
                  <a:buAutoNum type="arabicPeriod" startAt="2"/>
                  <a:defRPr/>
                </a:pPr>
                <a:endParaRPr lang="en-GB" dirty="0" smtClean="0"/>
              </a:p>
            </p:txBody>
          </p:sp>
        </mc:Choice>
        <mc:Fallback>
          <p:sp>
            <p:nvSpPr>
              <p:cNvPr id="2088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520" y="1196758"/>
                <a:ext cx="8712971" cy="4611687"/>
              </a:xfrm>
              <a:blipFill rotWithShape="1">
                <a:blip r:embed="rId2"/>
                <a:stretch>
                  <a:fillRect l="-1748" t="-2378" b="-12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725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0" y="2745016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22869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Mesoscale triggers interact with the jet stream,                                 modifying development and high impact weather downstream </a:t>
            </a:r>
            <a:endParaRPr lang="en-GB" sz="2400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The NAWDEX Storyline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8189"/>
            <a:ext cx="8820472" cy="66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5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12474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Time series of Z500 data projected onto 4 large-scale patterns of variability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462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Lowest predictability following trigger -  </a:t>
            </a:r>
          </a:p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 precursor to a regime transition?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2" y="1798584"/>
            <a:ext cx="6304706" cy="7895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4653136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Anomaly correlations between members of forecast ensemble (T+120) and verifying analyses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B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24928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blocking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0" y="2564904"/>
            <a:ext cx="1044116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+NAO</a:t>
            </a:r>
          </a:p>
        </p:txBody>
      </p:sp>
    </p:spTree>
    <p:extLst>
      <p:ext uri="{BB962C8B-B14F-4D97-AF65-F5344CB8AC3E}">
        <p14:creationId xmlns:p14="http://schemas.microsoft.com/office/powerpoint/2010/main" val="2467357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1655744"/>
          </a:xfrm>
        </p:spPr>
        <p:txBody>
          <a:bodyPr/>
          <a:lstStyle/>
          <a:p>
            <a:pPr eaLnBrk="0" hangingPunct="0">
              <a:lnSpc>
                <a:spcPct val="110000"/>
              </a:lnSpc>
              <a:buClr>
                <a:srgbClr val="BF0071"/>
              </a:buClr>
            </a:pPr>
            <a:r>
              <a:rPr lang="en-GB" altLang="en-US" dirty="0">
                <a:solidFill>
                  <a:srgbClr val="003399"/>
                </a:solidFill>
              </a:rPr>
              <a:t>M</a:t>
            </a:r>
            <a:r>
              <a:rPr lang="en-GB" altLang="en-US" dirty="0" smtClean="0">
                <a:solidFill>
                  <a:srgbClr val="003399"/>
                </a:solidFill>
              </a:rPr>
              <a:t>akes </a:t>
            </a:r>
            <a:r>
              <a:rPr lang="en-GB" altLang="en-US" i="1" dirty="0">
                <a:solidFill>
                  <a:srgbClr val="003399"/>
                </a:solidFill>
              </a:rPr>
              <a:t>geostrophic momentum </a:t>
            </a:r>
            <a:r>
              <a:rPr lang="en-GB" altLang="en-US" i="1" dirty="0" smtClean="0">
                <a:solidFill>
                  <a:srgbClr val="003399"/>
                </a:solidFill>
              </a:rPr>
              <a:t>approximation (GMA)</a:t>
            </a:r>
            <a:endParaRPr lang="en-GB" altLang="en-US" i="1" dirty="0">
              <a:solidFill>
                <a:srgbClr val="003399"/>
              </a:solidFill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Font typeface="Arial" pitchFamily="34" charset="0"/>
              <a:buChar char="–"/>
            </a:pPr>
            <a:r>
              <a:rPr lang="en-GB" altLang="en-US" sz="1800" b="1" dirty="0">
                <a:solidFill>
                  <a:srgbClr val="C00000"/>
                </a:solidFill>
              </a:rPr>
              <a:t>Advection by full flow </a:t>
            </a:r>
            <a:r>
              <a:rPr lang="en-GB" altLang="en-US" sz="1800" dirty="0" smtClean="0">
                <a:solidFill>
                  <a:srgbClr val="C00000"/>
                </a:solidFill>
              </a:rPr>
              <a:t>including w and </a:t>
            </a:r>
            <a:r>
              <a:rPr lang="en-GB" altLang="en-US" sz="1800" i="1" dirty="0" err="1" smtClean="0">
                <a:solidFill>
                  <a:srgbClr val="C00000"/>
                </a:solidFill>
              </a:rPr>
              <a:t>ageostrophic</a:t>
            </a:r>
            <a:r>
              <a:rPr lang="en-GB" altLang="en-US" sz="1800" i="1" dirty="0" smtClean="0">
                <a:solidFill>
                  <a:srgbClr val="C00000"/>
                </a:solidFill>
              </a:rPr>
              <a:t> wind</a:t>
            </a:r>
            <a:endParaRPr lang="en-GB" altLang="en-US" sz="1800" dirty="0" smtClean="0">
              <a:solidFill>
                <a:srgbClr val="C00000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b="1" dirty="0" smtClean="0"/>
              <a:t>Q. How is </a:t>
            </a:r>
            <a:r>
              <a:rPr lang="en-GB" altLang="en-US" sz="1800" b="1" dirty="0" err="1" smtClean="0"/>
              <a:t>Rossby</a:t>
            </a:r>
            <a:r>
              <a:rPr lang="en-GB" altLang="en-US" sz="1800" b="1" dirty="0" smtClean="0"/>
              <a:t> wave propagation affected compared with basic QG theory?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dirty="0" smtClean="0">
                <a:solidFill>
                  <a:srgbClr val="000099"/>
                </a:solidFill>
              </a:rPr>
              <a:t>Amazingly, using the S-G coordinate transformation: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 smtClean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Semi-geostrophic theory in 3-D </a:t>
            </a:r>
            <a:r>
              <a:rPr lang="en-GB" altLang="en-US" sz="3200" b="0" cap="none" dirty="0" smtClean="0">
                <a:latin typeface="+mn-lt"/>
              </a:rPr>
              <a:t>(Hoskins, 1975)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86" name="Picture 5" descr="dsw_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2357"/>
            <a:ext cx="8460432" cy="29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3347466" y="6518276"/>
            <a:ext cx="5761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kern="0" dirty="0" smtClean="0">
                <a:solidFill>
                  <a:srgbClr val="800000"/>
                </a:solidFill>
              </a:rPr>
              <a:t>Figure: Davies, </a:t>
            </a:r>
            <a:r>
              <a:rPr lang="en-GB" altLang="en-US" sz="1800" kern="0" dirty="0" err="1" smtClean="0">
                <a:solidFill>
                  <a:srgbClr val="800000"/>
                </a:solidFill>
              </a:rPr>
              <a:t>Schar</a:t>
            </a:r>
            <a:r>
              <a:rPr lang="en-GB" altLang="en-US" sz="1800" kern="0" dirty="0" smtClean="0">
                <a:solidFill>
                  <a:srgbClr val="800000"/>
                </a:solidFill>
              </a:rPr>
              <a:t> and </a:t>
            </a:r>
            <a:r>
              <a:rPr lang="en-GB" altLang="en-US" sz="1800" kern="0" dirty="0" err="1" smtClean="0">
                <a:solidFill>
                  <a:srgbClr val="800000"/>
                </a:solidFill>
              </a:rPr>
              <a:t>Wernli</a:t>
            </a:r>
            <a:r>
              <a:rPr lang="en-GB" altLang="en-US" sz="1800" kern="0" dirty="0" smtClean="0">
                <a:solidFill>
                  <a:srgbClr val="800000"/>
                </a:solidFill>
              </a:rPr>
              <a:t>, </a:t>
            </a:r>
            <a:r>
              <a:rPr lang="en-GB" altLang="en-US" sz="1800" i="1" kern="0" dirty="0" smtClean="0">
                <a:solidFill>
                  <a:srgbClr val="800000"/>
                </a:solidFill>
              </a:rPr>
              <a:t>J. Atmos. Sci.,</a:t>
            </a:r>
            <a:r>
              <a:rPr lang="en-GB" altLang="en-US" sz="1800" kern="0" dirty="0" smtClean="0">
                <a:solidFill>
                  <a:srgbClr val="800000"/>
                </a:solidFill>
              </a:rPr>
              <a:t> 1991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12762"/>
            <a:ext cx="5292080" cy="584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800" y="3035499"/>
            <a:ext cx="3942184" cy="7017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9720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</a:pPr>
            <a:r>
              <a:rPr lang="en-GB" altLang="en-US" sz="1800" kern="0" dirty="0">
                <a:solidFill>
                  <a:srgbClr val="000099"/>
                </a:solidFill>
              </a:rPr>
              <a:t>the S-G evolution in (X, Y, Z) is similar to Q-G evolution in (x, y, z</a:t>
            </a:r>
            <a:r>
              <a:rPr lang="en-GB" altLang="en-US" sz="1800" kern="0" dirty="0" smtClean="0">
                <a:solidFill>
                  <a:srgbClr val="000099"/>
                </a:solidFill>
              </a:rPr>
              <a:t>)</a:t>
            </a:r>
            <a:endParaRPr lang="en-GB" altLang="en-US" sz="1800" kern="0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035499"/>
            <a:ext cx="396044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Transformed into physical </a:t>
            </a:r>
            <a:r>
              <a:rPr lang="en-GB" dirty="0" err="1" smtClean="0">
                <a:solidFill>
                  <a:srgbClr val="000000"/>
                </a:solidFill>
              </a:rPr>
              <a:t>coords</a:t>
            </a:r>
            <a:r>
              <a:rPr lang="en-GB" dirty="0" smtClean="0">
                <a:solidFill>
                  <a:srgbClr val="000000"/>
                </a:solidFill>
              </a:rPr>
              <a:t>, +</a:t>
            </a:r>
            <a:r>
              <a:rPr lang="en-GB" dirty="0" err="1" smtClean="0">
                <a:solidFill>
                  <a:srgbClr val="000000"/>
                </a:solidFill>
              </a:rPr>
              <a:t>ve</a:t>
            </a:r>
            <a:r>
              <a:rPr lang="en-GB" dirty="0" smtClean="0">
                <a:solidFill>
                  <a:srgbClr val="000000"/>
                </a:solidFill>
              </a:rPr>
              <a:t> vorticity regions contract</a:t>
            </a:r>
          </a:p>
        </p:txBody>
      </p:sp>
    </p:spTree>
    <p:extLst>
      <p:ext uri="{BB962C8B-B14F-4D97-AF65-F5344CB8AC3E}">
        <p14:creationId xmlns:p14="http://schemas.microsoft.com/office/powerpoint/2010/main" val="2906758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720550"/>
          </a:xfrm>
        </p:spPr>
        <p:txBody>
          <a:bodyPr/>
          <a:lstStyle/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b="1" dirty="0" smtClean="0"/>
              <a:t>Vertical velocity can be deduced using the S-G omega equation.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dirty="0" smtClean="0"/>
              <a:t>Its form in momentum coordinates (Hoskins &amp; </a:t>
            </a:r>
            <a:r>
              <a:rPr lang="en-GB" altLang="en-US" sz="1800" dirty="0" err="1" smtClean="0"/>
              <a:t>Draghici</a:t>
            </a:r>
            <a:r>
              <a:rPr lang="en-GB" altLang="en-US" sz="1800" dirty="0" smtClean="0"/>
              <a:t>, 1977) is: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C. Effects of heating on </a:t>
            </a:r>
            <a:r>
              <a:rPr lang="en-GB" altLang="en-US" sz="3200" cap="none" dirty="0" err="1" smtClean="0"/>
              <a:t>Rossby</a:t>
            </a:r>
            <a:r>
              <a:rPr lang="en-GB" altLang="en-US" sz="3200" cap="none" dirty="0" smtClean="0"/>
              <a:t> waves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6" y="1773286"/>
            <a:ext cx="5715928" cy="71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16561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Geostrophic forcing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6096" y="2492896"/>
            <a:ext cx="194421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00"/>
                </a:solidFill>
              </a:rPr>
              <a:t>Diabatic</a:t>
            </a:r>
            <a:r>
              <a:rPr lang="en-GB" dirty="0" smtClean="0">
                <a:solidFill>
                  <a:srgbClr val="000000"/>
                </a:solidFill>
              </a:rPr>
              <a:t> forcing (H=heating)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88519" y="1885950"/>
            <a:ext cx="1031553" cy="46293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36096" y="1885950"/>
            <a:ext cx="791889" cy="462930"/>
          </a:xfrm>
          <a:prstGeom prst="roundRect">
            <a:avLst/>
          </a:prstGeom>
          <a:noFill/>
          <a:ln w="38100">
            <a:solidFill>
              <a:srgbClr val="D799A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>
                    <a:solidFill>
                      <a:srgbClr val="000000"/>
                    </a:solidFill>
                  </a:rPr>
                  <a:t>“Large-scale rain” parametrization of heating</a:t>
                </a: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:</a:t>
                </a:r>
                <a:endParaRPr lang="en-GB" altLang="en-US" sz="1800" kern="0" dirty="0">
                  <a:solidFill>
                    <a:srgbClr val="000000"/>
                  </a:solidFill>
                </a:endParaRP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kern="0" dirty="0" smtClean="0">
                    <a:solidFill>
                      <a:srgbClr val="000000"/>
                    </a:solidFill>
                    <a:sym typeface="Symbol"/>
                  </a:rPr>
                  <a:t>  Response of moist equations using effective static stability,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i="1" kern="0" smtClean="0">
                            <a:solidFill>
                              <a:srgbClr val="000000"/>
                            </a:solidFill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en-GB" altLang="en-US" sz="1800" i="1" kern="0" smtClean="0">
                            <a:solidFill>
                              <a:srgbClr val="000000"/>
                            </a:solidFill>
                            <a:latin typeface="Cambria Math"/>
                            <a:sym typeface="Symbol"/>
                          </a:rPr>
                          <m:t>𝑁</m:t>
                        </m:r>
                      </m:e>
                      <m:sub>
                        <m:eqArr>
                          <m:eqArrPr>
                            <m:ctrlPr>
                              <a:rPr lang="en-GB" altLang="en-US" sz="180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eqArrPr>
                          <m:e>
                            <m:r>
                              <a:rPr lang="en-GB" altLang="en-US" sz="180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sym typeface="Symbol"/>
                              </a:rPr>
                              <m:t>𝑒𝑓𝑓</m:t>
                            </m:r>
                          </m:e>
                          <m:e/>
                        </m:eqArr>
                      </m:sub>
                    </m:sSub>
                  </m:oMath>
                </a14:m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00"/>
                  </a:solidFill>
                </a:endParaRP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>
                  <a:solidFill>
                    <a:srgbClr val="000000"/>
                  </a:solidFill>
                </a:endParaRP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>
                    <a:solidFill>
                      <a:srgbClr val="000000"/>
                    </a:solidFill>
                  </a:rPr>
                  <a:t>Predicted effects of reduced effective static stability on </a:t>
                </a:r>
                <a:r>
                  <a:rPr lang="en-GB" altLang="en-US" sz="1800" b="1" kern="0" dirty="0" err="1" smtClean="0">
                    <a:solidFill>
                      <a:srgbClr val="000000"/>
                    </a:solidFill>
                  </a:rPr>
                  <a:t>baroclinic</a:t>
                </a:r>
                <a:r>
                  <a:rPr lang="en-GB" altLang="en-US" sz="1800" b="1" kern="0" dirty="0" smtClean="0">
                    <a:solidFill>
                      <a:srgbClr val="000000"/>
                    </a:solidFill>
                  </a:rPr>
                  <a:t> waves: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Amplified vertical and </a:t>
                </a:r>
                <a:r>
                  <a:rPr lang="en-GB" altLang="en-US" sz="1800" kern="0" dirty="0" err="1" smtClean="0">
                    <a:solidFill>
                      <a:srgbClr val="000000"/>
                    </a:solidFill>
                  </a:rPr>
                  <a:t>ageostrophic</a:t>
                </a: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 motion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Faster propagation of tropopause </a:t>
                </a:r>
                <a:r>
                  <a:rPr lang="en-GB" altLang="en-US" sz="1800" kern="0" dirty="0" err="1" smtClean="0">
                    <a:solidFill>
                      <a:srgbClr val="000000"/>
                    </a:solidFill>
                  </a:rPr>
                  <a:t>Rossby</a:t>
                </a: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 wave westwards (relative to jet)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Faster growth through </a:t>
                </a:r>
                <a:r>
                  <a:rPr lang="en-GB" altLang="en-US" sz="1800" kern="0" dirty="0" err="1" smtClean="0">
                    <a:solidFill>
                      <a:srgbClr val="000000"/>
                    </a:solidFill>
                  </a:rPr>
                  <a:t>baroclinic</a:t>
                </a:r>
                <a:r>
                  <a:rPr lang="en-GB" altLang="en-US" sz="1800" kern="0" dirty="0" smtClean="0">
                    <a:solidFill>
                      <a:srgbClr val="000000"/>
                    </a:solidFill>
                  </a:rPr>
                  <a:t> interaction between surface and tropopause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00"/>
                  </a:solidFill>
                </a:endParaRP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00"/>
                  </a:solidFill>
                </a:endParaRP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00"/>
                  </a:solidFill>
                </a:endParaRPr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0" indent="0">
                  <a:buClr>
                    <a:srgbClr val="D2002E"/>
                  </a:buClr>
                  <a:buFont typeface="Arial" charset="0"/>
                  <a:buNone/>
                </a:pPr>
                <a:endParaRPr lang="en-GB" kern="0" dirty="0" smtClean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rgbClr val="D2002E"/>
                  </a:buClr>
                  <a:buFont typeface="Arial" charset="0"/>
                  <a:buNone/>
                </a:pPr>
                <a:endParaRPr lang="en-GB" kern="0" dirty="0" smtClean="0">
                  <a:solidFill>
                    <a:srgbClr val="000000"/>
                  </a:solidFill>
                </a:endParaRPr>
              </a:p>
              <a:p>
                <a:pPr marL="0" indent="0">
                  <a:buClr>
                    <a:srgbClr val="D2002E"/>
                  </a:buClr>
                  <a:buFont typeface="Arial" charset="0"/>
                  <a:buNone/>
                </a:pPr>
                <a:endParaRPr lang="en-GB" kern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blipFill rotWithShape="1">
                <a:blip r:embed="rId3"/>
                <a:stretch>
                  <a:fillRect l="-1743" t="-10084" b="-336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2" y="3140968"/>
            <a:ext cx="3497886" cy="84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5" y="4221088"/>
            <a:ext cx="4364533" cy="9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4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Air mass changes following WCB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340768"/>
            <a:ext cx="3859168" cy="396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 </a:t>
            </a:r>
            <a:r>
              <a:rPr lang="en-GB" sz="1800" dirty="0" smtClean="0"/>
              <a:t>WCB frequently defined as a </a:t>
            </a:r>
            <a:r>
              <a:rPr lang="en-GB" sz="1800" i="1" dirty="0" smtClean="0"/>
              <a:t>coherent ensemble of trajectories </a:t>
            </a:r>
            <a:r>
              <a:rPr lang="en-GB" sz="1800" dirty="0" smtClean="0"/>
              <a:t>(following the resolved flow)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 </a:t>
            </a:r>
            <a:r>
              <a:rPr lang="en-GB" sz="1800" dirty="0" smtClean="0"/>
              <a:t>Climatology from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70C0"/>
                </a:solidFill>
                <a:sym typeface="Symbol"/>
              </a:rPr>
              <a:t>      Madonna </a:t>
            </a:r>
            <a:r>
              <a:rPr lang="en-GB" sz="1800" i="1" dirty="0">
                <a:solidFill>
                  <a:srgbClr val="0070C0"/>
                </a:solidFill>
                <a:sym typeface="Symbol"/>
              </a:rPr>
              <a:t>et al, 2014, J. Climate</a:t>
            </a:r>
            <a:endParaRPr lang="en-GB" sz="1800" dirty="0" smtClean="0"/>
          </a:p>
          <a:p>
            <a:pPr marL="342900" indent="-342900">
              <a:buFont typeface="+mj-lt"/>
              <a:buAutoNum type="alphaUcPeriod"/>
            </a:pPr>
            <a:r>
              <a:rPr lang="en-GB" sz="1800" dirty="0">
                <a:sym typeface="Symbol"/>
              </a:rPr>
              <a:t></a:t>
            </a:r>
            <a:r>
              <a:rPr lang="en-GB" sz="1800" dirty="0" smtClean="0"/>
              <a:t> increases by greater than isentropic spread of the inflow or outflow layer of the CET</a:t>
            </a:r>
          </a:p>
          <a:p>
            <a:pPr marL="342900" indent="-342900">
              <a:buFont typeface="+mj-lt"/>
              <a:buAutoNum type="alphaUcPeriod"/>
            </a:pPr>
            <a:r>
              <a:rPr lang="en-GB" sz="1800" dirty="0" smtClean="0"/>
              <a:t>Although PV increases below heating maximum, it decreases again above.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PV of outflow </a:t>
            </a:r>
            <a:r>
              <a:rPr lang="en-GB" sz="1800" dirty="0" smtClean="0">
                <a:solidFill>
                  <a:srgbClr val="FF0000"/>
                </a:solidFill>
                <a:sym typeface="Symbol"/>
              </a:rPr>
              <a:t> PV of inflow</a:t>
            </a:r>
          </a:p>
          <a:p>
            <a:pPr marL="0" indent="0">
              <a:buNone/>
            </a:pPr>
            <a:endParaRPr lang="en-GB" sz="1800" dirty="0">
              <a:sym typeface="Symbo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ym typeface="Symbol"/>
              </a:rPr>
              <a:t> Why is PV constrained in this way?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>
                <a:sym typeface="Symbol"/>
              </a:rPr>
              <a:t> </a:t>
            </a:r>
            <a:r>
              <a:rPr lang="en-GB" sz="1800" dirty="0" smtClean="0">
                <a:sym typeface="Symbol"/>
              </a:rPr>
              <a:t>Implications for role of heating?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4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8640"/>
            <a:ext cx="4176481" cy="272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1087501"/>
            <a:ext cx="4075209" cy="2726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" y="3814205"/>
            <a:ext cx="4219208" cy="27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5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Balanced </a:t>
            </a:r>
            <a:r>
              <a:rPr lang="en-GB" sz="2400" b="1" dirty="0" err="1" smtClean="0">
                <a:solidFill>
                  <a:srgbClr val="000000"/>
                </a:solidFill>
              </a:rPr>
              <a:t>ageostropic</a:t>
            </a:r>
            <a:r>
              <a:rPr lang="en-GB" sz="2400" b="1" dirty="0" smtClean="0">
                <a:solidFill>
                  <a:srgbClr val="000000"/>
                </a:solidFill>
              </a:rPr>
              <a:t> flow and w from S-G “omega” equation.</a:t>
            </a:r>
          </a:p>
          <a:p>
            <a:r>
              <a:rPr lang="en-GB" sz="2400" b="1" i="1" dirty="0" smtClean="0">
                <a:solidFill>
                  <a:srgbClr val="C00000"/>
                </a:solidFill>
              </a:rPr>
              <a:t>Without</a:t>
            </a:r>
            <a:r>
              <a:rPr lang="en-GB" sz="2400" b="1" dirty="0" smtClean="0">
                <a:solidFill>
                  <a:srgbClr val="C00000"/>
                </a:solidFill>
              </a:rPr>
              <a:t> forcing from heating.    </a:t>
            </a:r>
            <a:r>
              <a:rPr lang="en-GB" sz="2400" b="1" i="1" dirty="0" smtClean="0">
                <a:solidFill>
                  <a:srgbClr val="00AEEF">
                    <a:lumMod val="50000"/>
                  </a:srgbClr>
                </a:solidFill>
              </a:rPr>
              <a:t>Mike Cullen &amp; Claudio Sanchez.</a:t>
            </a:r>
          </a:p>
        </p:txBody>
      </p:sp>
    </p:spTree>
    <p:extLst>
      <p:ext uri="{BB962C8B-B14F-4D97-AF65-F5344CB8AC3E}">
        <p14:creationId xmlns:p14="http://schemas.microsoft.com/office/powerpoint/2010/main" val="2190546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7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Balanced </a:t>
            </a:r>
            <a:r>
              <a:rPr lang="en-GB" sz="2400" b="1" dirty="0" err="1" smtClean="0">
                <a:solidFill>
                  <a:srgbClr val="000000"/>
                </a:solidFill>
              </a:rPr>
              <a:t>ageostropic</a:t>
            </a:r>
            <a:r>
              <a:rPr lang="en-GB" sz="2400" b="1" dirty="0" smtClean="0">
                <a:solidFill>
                  <a:srgbClr val="000000"/>
                </a:solidFill>
              </a:rPr>
              <a:t> flow and w from S-G “omega” equation.</a:t>
            </a:r>
          </a:p>
          <a:p>
            <a:r>
              <a:rPr lang="en-GB" sz="2400" b="1" i="1" dirty="0" smtClean="0">
                <a:solidFill>
                  <a:srgbClr val="C00000"/>
                </a:solidFill>
              </a:rPr>
              <a:t>In response to</a:t>
            </a:r>
            <a:r>
              <a:rPr lang="en-GB" sz="2400" b="1" dirty="0" smtClean="0">
                <a:solidFill>
                  <a:srgbClr val="C00000"/>
                </a:solidFill>
              </a:rPr>
              <a:t> heating from physical parametrizations.    </a:t>
            </a:r>
            <a:endParaRPr lang="en-GB" sz="2400" b="1" i="1" dirty="0" smtClean="0">
              <a:solidFill>
                <a:srgbClr val="00AE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50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5"/>
            <a:ext cx="7632848" cy="5342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Balanced </a:t>
            </a:r>
            <a:r>
              <a:rPr lang="en-GB" sz="2400" b="1" dirty="0" err="1" smtClean="0">
                <a:solidFill>
                  <a:srgbClr val="E0E0E1">
                    <a:lumMod val="50000"/>
                  </a:srgbClr>
                </a:solidFill>
              </a:rPr>
              <a:t>ageostropic</a:t>
            </a:r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 flow and w from S-G “omega” equation.</a:t>
            </a:r>
          </a:p>
          <a:p>
            <a:r>
              <a:rPr lang="en-GB" sz="2400" b="1" dirty="0" smtClean="0">
                <a:solidFill>
                  <a:srgbClr val="000000"/>
                </a:solidFill>
              </a:rPr>
              <a:t>With forcing from full parametrized heating from </a:t>
            </a:r>
            <a:r>
              <a:rPr lang="en-GB" sz="2400" b="1" dirty="0" err="1" smtClean="0">
                <a:solidFill>
                  <a:srgbClr val="000000"/>
                </a:solidFill>
              </a:rPr>
              <a:t>MetUM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107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Balanced </a:t>
            </a:r>
            <a:r>
              <a:rPr lang="en-GB" sz="2400" b="1" dirty="0" err="1" smtClean="0">
                <a:solidFill>
                  <a:srgbClr val="E0E0E1">
                    <a:lumMod val="50000"/>
                  </a:srgbClr>
                </a:solidFill>
              </a:rPr>
              <a:t>ageostropic</a:t>
            </a:r>
            <a:r>
              <a:rPr lang="en-GB" sz="2400" b="1" dirty="0" smtClean="0">
                <a:solidFill>
                  <a:srgbClr val="E0E0E1">
                    <a:lumMod val="50000"/>
                  </a:srgbClr>
                </a:solidFill>
              </a:rPr>
              <a:t> flow and w from S-G “omega” equation.</a:t>
            </a:r>
          </a:p>
          <a:p>
            <a:r>
              <a:rPr lang="en-GB" sz="2400" b="1" dirty="0" smtClean="0">
                <a:solidFill>
                  <a:srgbClr val="000000"/>
                </a:solidFill>
              </a:rPr>
              <a:t>Heating proportional to vertical velocity (“large-scale rain”).</a:t>
            </a:r>
          </a:p>
        </p:txBody>
      </p:sp>
    </p:spTree>
    <p:extLst>
      <p:ext uri="{BB962C8B-B14F-4D97-AF65-F5344CB8AC3E}">
        <p14:creationId xmlns:p14="http://schemas.microsoft.com/office/powerpoint/2010/main" val="2587959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280000" cy="504012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Lagrangian</a:t>
            </a:r>
            <a:r>
              <a:rPr lang="en-GB" dirty="0" smtClean="0"/>
              <a:t> form of </a:t>
            </a:r>
            <a:r>
              <a:rPr lang="en-GB" dirty="0" err="1" smtClean="0"/>
              <a:t>Ertel</a:t>
            </a:r>
            <a:r>
              <a:rPr lang="en-GB" dirty="0" smtClean="0"/>
              <a:t> PV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PV increases below heating maximum (and decreases above it).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However, there is not an obvious constraint on PV values.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Now consider flux (or local conservation) form of PV equation: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342900" lvl="0" indent="-342900">
              <a:spcBef>
                <a:spcPct val="0"/>
              </a:spcBef>
              <a:buClrTx/>
              <a:buFont typeface="Symbol"/>
              <a:buChar char="Þ"/>
            </a:pPr>
            <a:r>
              <a:rPr lang="en-GB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b="1" i="1" dirty="0" smtClean="0"/>
              <a:t> </a:t>
            </a:r>
            <a:r>
              <a:rPr lang="en-GB" dirty="0" smtClean="0"/>
              <a:t>  </a:t>
            </a:r>
            <a:r>
              <a:rPr lang="en-GB" dirty="0"/>
              <a:t>=</a:t>
            </a:r>
            <a:r>
              <a:rPr lang="en-GB" dirty="0" smtClean="0"/>
              <a:t> </a:t>
            </a:r>
            <a:r>
              <a:rPr lang="en-GB" i="1" dirty="0" smtClean="0"/>
              <a:t>“non-</a:t>
            </a:r>
            <a:r>
              <a:rPr lang="en-GB" i="1" dirty="0" err="1" smtClean="0"/>
              <a:t>advective</a:t>
            </a:r>
            <a:r>
              <a:rPr lang="en-GB" i="1" dirty="0" smtClean="0"/>
              <a:t> PV flux”  </a:t>
            </a:r>
            <a:r>
              <a:rPr lang="en-GB" dirty="0" smtClean="0"/>
              <a:t>arising</a:t>
            </a:r>
            <a:r>
              <a:rPr lang="en-GB" i="1" dirty="0" smtClean="0"/>
              <a:t> </a:t>
            </a:r>
            <a:r>
              <a:rPr lang="en-GB" dirty="0" smtClean="0"/>
              <a:t>from non-conservative processes </a:t>
            </a:r>
            <a:r>
              <a:rPr lang="en-GB" i="1" kern="1200" dirty="0">
                <a:solidFill>
                  <a:srgbClr val="000000"/>
                </a:solidFill>
              </a:rPr>
              <a:t> </a:t>
            </a:r>
            <a:endParaRPr lang="en-GB" i="1" kern="12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GB" i="1" kern="12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</a:t>
            </a:r>
            <a:r>
              <a:rPr lang="en-GB" i="1" kern="1200" dirty="0" smtClean="0">
                <a:solidFill>
                  <a:srgbClr val="0070C0"/>
                </a:solidFill>
              </a:rPr>
              <a:t> (</a:t>
            </a:r>
            <a:r>
              <a:rPr lang="en-GB" i="1" kern="1200" dirty="0">
                <a:solidFill>
                  <a:srgbClr val="0070C0"/>
                </a:solidFill>
              </a:rPr>
              <a:t>Haynes &amp; McIntyre, 1987, JAS)</a:t>
            </a:r>
          </a:p>
          <a:p>
            <a:pPr marL="0" indent="0">
              <a:buNone/>
            </a:pPr>
            <a:endParaRPr lang="en-GB" b="1" i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89" y="1613311"/>
            <a:ext cx="30511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4" y="3777289"/>
            <a:ext cx="44227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48344" y="3933056"/>
                <a:ext cx="10504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44" y="3933056"/>
                <a:ext cx="1037848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02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1" y="908720"/>
            <a:ext cx="8539688" cy="3960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write the flux form PV equation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                                           and partitioning velocity into cross-isentropic and along-isentropic components :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" y="908720"/>
            <a:ext cx="835718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04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21" y="4948740"/>
            <a:ext cx="1341884" cy="7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9" y="4509139"/>
            <a:ext cx="18510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15" y="5185453"/>
            <a:ext cx="12795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02" y="3801097"/>
            <a:ext cx="4743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/>
                  <a:buChar char="Þ"/>
                </a:pPr>
                <a:r>
                  <a:rPr lang="en-GB" b="1" i="1" dirty="0" smtClean="0">
                    <a:solidFill>
                      <a:srgbClr val="000000"/>
                    </a:solidFill>
                  </a:rPr>
                  <a:t>PV </a:t>
                </a:r>
                <a:r>
                  <a:rPr lang="en-GB" b="1" i="1" dirty="0" err="1" smtClean="0">
                    <a:solidFill>
                      <a:srgbClr val="000000"/>
                    </a:solidFill>
                  </a:rPr>
                  <a:t>impermeability</a:t>
                </a:r>
                <a:r>
                  <a:rPr lang="en-GB" b="1" i="1" dirty="0" smtClean="0">
                    <a:solidFill>
                      <a:srgbClr val="000000"/>
                    </a:solidFill>
                  </a:rPr>
                  <a:t> theorem </a:t>
                </a:r>
                <a:r>
                  <a:rPr lang="en-GB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i="1" dirty="0" smtClean="0">
                    <a:solidFill>
                      <a:srgbClr val="0070C0"/>
                    </a:solidFill>
                  </a:rPr>
                  <a:t>(Haynes &amp; McIntyre, 1990, JAS)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  <m:acc>
                          <m:accPr>
                            <m:chr m:val="̃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  <m:r>
                      <a:rPr lang="en-GB" smtClean="0">
                        <a:solidFill>
                          <a:srgbClr val="C00000"/>
                        </a:solidFill>
                        <a:latin typeface="Cambria Math"/>
                      </a:rPr>
                      <m:t>      </m:t>
                    </m:r>
                  </m:oMath>
                </a14:m>
                <a:r>
                  <a:rPr lang="en-GB" b="1" dirty="0" smtClean="0">
                    <a:solidFill>
                      <a:srgbClr val="C00000"/>
                    </a:solidFill>
                  </a:rPr>
                  <a:t>There can be </a:t>
                </a:r>
                <a:r>
                  <a:rPr lang="en-GB" b="1" dirty="0">
                    <a:solidFill>
                      <a:srgbClr val="C00000"/>
                    </a:solidFill>
                  </a:rPr>
                  <a:t>no PV flux across isentropic </a:t>
                </a:r>
                <a:r>
                  <a:rPr lang="en-GB" b="1" dirty="0" smtClean="0">
                    <a:solidFill>
                      <a:srgbClr val="C00000"/>
                    </a:solidFill>
                  </a:rPr>
                  <a:t>surfaces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730" t="-6034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6136" y="4005064"/>
                <a:ext cx="11111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005064"/>
                <a:ext cx="109857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1111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681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395672" cy="165574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Leads to an alternative </a:t>
            </a:r>
            <a:r>
              <a:rPr lang="en-GB" dirty="0" err="1" smtClean="0"/>
              <a:t>Lagrangian</a:t>
            </a:r>
            <a:r>
              <a:rPr lang="en-GB" dirty="0" smtClean="0"/>
              <a:t> form of PV equation.</a:t>
            </a:r>
          </a:p>
          <a:p>
            <a:pPr marL="0" indent="0">
              <a:buNone/>
            </a:pPr>
            <a:r>
              <a:rPr lang="en-GB" dirty="0" smtClean="0"/>
              <a:t>Evolution following flow within an isentropic layer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(III)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132212"/>
            <a:ext cx="4389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42" y="1522810"/>
            <a:ext cx="1885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8389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</a:pPr>
            <a:r>
              <a:rPr lang="en-GB" kern="0" dirty="0" smtClean="0">
                <a:solidFill>
                  <a:srgbClr val="C00000"/>
                </a:solidFill>
              </a:rPr>
              <a:t>Negative </a:t>
            </a:r>
            <a:r>
              <a:rPr lang="en-GB" kern="0" dirty="0">
                <a:solidFill>
                  <a:srgbClr val="C00000"/>
                </a:solidFill>
              </a:rPr>
              <a:t>PV cannot arise through </a:t>
            </a:r>
            <a:r>
              <a:rPr lang="en-GB" kern="0" dirty="0" err="1">
                <a:solidFill>
                  <a:srgbClr val="C00000"/>
                </a:solidFill>
              </a:rPr>
              <a:t>diabatic</a:t>
            </a:r>
            <a:r>
              <a:rPr lang="en-GB" kern="0" dirty="0">
                <a:solidFill>
                  <a:srgbClr val="C00000"/>
                </a:solidFill>
              </a:rPr>
              <a:t> mass flux convergence</a:t>
            </a:r>
          </a:p>
          <a:p>
            <a:pPr>
              <a:spcBef>
                <a:spcPct val="20000"/>
              </a:spcBef>
              <a:buClr>
                <a:srgbClr val="D2002E"/>
              </a:buClr>
            </a:pPr>
            <a:r>
              <a:rPr lang="en-GB" b="1" kern="0" dirty="0">
                <a:solidFill>
                  <a:srgbClr val="C00000"/>
                </a:solidFill>
              </a:rPr>
              <a:t>If P&gt;0 initially, it must remain positive through the first term on right.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3976" y="2708921"/>
            <a:ext cx="4359768" cy="2773375"/>
            <a:chOff x="393976" y="3538526"/>
            <a:chExt cx="4359768" cy="2773374"/>
          </a:xfrm>
        </p:grpSpPr>
        <p:grpSp>
          <p:nvGrpSpPr>
            <p:cNvPr id="9" name="Group 8"/>
            <p:cNvGrpSpPr/>
            <p:nvPr/>
          </p:nvGrpSpPr>
          <p:grpSpPr>
            <a:xfrm>
              <a:off x="393976" y="4559300"/>
              <a:ext cx="1890000" cy="1752600"/>
              <a:chOff x="11964826" y="4467225"/>
              <a:chExt cx="2520000" cy="17526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543789" y="4762500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11964826" y="62198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964826" y="586740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964826" y="55149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1964826" y="51720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1964826" y="481965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1964826" y="44672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0" name="Freeform 59"/>
              <p:cNvSpPr/>
              <p:nvPr/>
            </p:nvSpPr>
            <p:spPr>
              <a:xfrm>
                <a:off x="11988164" y="4814428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1986576" y="5865495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1990386" y="5172075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1967526" y="5521221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12261122" y="4923673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3" name="Arc 82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4" name="Arc 83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5" name="Arc 84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0" name="Arc 7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Arc 8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Arc 8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12312423" y="5172075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5" name="Arc 74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2" name="Arc 7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3" name="Arc 7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4" name="Arc 7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66" name="Can 65"/>
              <p:cNvSpPr/>
              <p:nvPr/>
            </p:nvSpPr>
            <p:spPr>
              <a:xfrm>
                <a:off x="13106387" y="5520697"/>
                <a:ext cx="236878" cy="620249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12892919" y="4628923"/>
                <a:ext cx="663815" cy="291480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679139" y="4618731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679139" y="5408544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527089" y="4559300"/>
              <a:ext cx="1890000" cy="1752600"/>
              <a:chOff x="10444230" y="7104061"/>
              <a:chExt cx="2520000" cy="17526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023193" y="7399336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0444230" y="88566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0444230" y="850423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444230" y="81518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444230" y="78089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44230" y="745648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0444230" y="71040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5" name="Freeform 24"/>
              <p:cNvSpPr/>
              <p:nvPr/>
            </p:nvSpPr>
            <p:spPr>
              <a:xfrm>
                <a:off x="10467568" y="7451264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0465980" y="8502331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469790" y="7808911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0446930" y="8158057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0740526" y="7560509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50" name="Arc 4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47" name="Arc 46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9" name="Arc 48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10791827" y="7808911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Arc 4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39" name="Arc 38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1" name="Arc 40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800" kern="0" smtClea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11122479" y="7752798"/>
                <a:ext cx="1163503" cy="485775"/>
                <a:chOff x="9075311" y="3201437"/>
                <a:chExt cx="1163503" cy="485775"/>
              </a:xfrm>
            </p:grpSpPr>
            <p:sp>
              <p:nvSpPr>
                <p:cNvPr id="35" name="Can 34"/>
                <p:cNvSpPr/>
                <p:nvPr/>
              </p:nvSpPr>
              <p:spPr>
                <a:xfrm rot="18202338">
                  <a:off x="9141986" y="3208132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6" name="Can 35"/>
                <p:cNvSpPr/>
                <p:nvPr/>
              </p:nvSpPr>
              <p:spPr>
                <a:xfrm rot="20767950">
                  <a:off x="9886389" y="3201437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1063193" y="7397526"/>
                <a:ext cx="1282074" cy="1125172"/>
                <a:chOff x="9068781" y="2846165"/>
                <a:chExt cx="1282074" cy="1125172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9068781" y="2855256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848351" y="2846165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 kern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1000848" y="3799967"/>
              <a:ext cx="685800" cy="57476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 fontScale="92500" lnSpcReduction="10000"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kern="0" dirty="0" smtClean="0">
                  <a:solidFill>
                    <a:srgbClr val="FF0000"/>
                  </a:solidFill>
                  <a:latin typeface="Calibri" panose="020F0502020204030204"/>
                </a:rPr>
                <a:t>Concentration/dilution of PV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kern="0" dirty="0">
                  <a:solidFill>
                    <a:srgbClr val="FF0000"/>
                  </a:solidFill>
                  <a:latin typeface="Calibri" panose="020F0502020204030204"/>
                </a:rPr>
                <a:t>b</a:t>
              </a:r>
              <a:r>
                <a:rPr lang="en-GB" sz="1800" kern="0" dirty="0" err="1" smtClean="0">
                  <a:solidFill>
                    <a:srgbClr val="FF0000"/>
                  </a:solidFill>
                  <a:latin typeface="Calibri" panose="020F0502020204030204"/>
                </a:rPr>
                <a:t>elow</a:t>
              </a:r>
              <a:r>
                <a:rPr lang="en-GB" sz="1800" kern="0" dirty="0" smtClean="0">
                  <a:solidFill>
                    <a:srgbClr val="FF0000"/>
                  </a:solidFill>
                  <a:latin typeface="Calibri" panose="020F0502020204030204"/>
                </a:rPr>
                <a:t>/above heating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067944" y="3630487"/>
                  <a:ext cx="685800" cy="914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Non-</a:t>
                  </a:r>
                  <a:r>
                    <a:rPr lang="en-GB" sz="1800" kern="0" dirty="0" err="1" smtClean="0">
                      <a:solidFill>
                        <a:srgbClr val="FF0000"/>
                      </a:solidFill>
                      <a:latin typeface="Calibri" panose="020F0502020204030204"/>
                    </a:rPr>
                    <a:t>advective</a:t>
                  </a: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 transport of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PV along </a:t>
                  </a:r>
                  <a14:m>
                    <m:oMath xmlns:m="http://schemas.openxmlformats.org/officeDocument/2006/math">
                      <m:r>
                        <a:rPr lang="en-GB" sz="1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GB" sz="1800" kern="0" dirty="0" smtClean="0">
                      <a:solidFill>
                        <a:srgbClr val="FF0000"/>
                      </a:solidFill>
                      <a:latin typeface="Calibri" panose="020F0502020204030204"/>
                    </a:rPr>
                    <a:t> surfaces</a:t>
                  </a:r>
                </a:p>
              </p:txBody>
            </p:sp>
          </mc:Choice>
          <mc:Fallback xmlns="">
            <p:sp>
              <p:nvSpPr>
                <p:cNvPr id="182" name="TextBox 1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944" y="3630486"/>
                  <a:ext cx="685800" cy="9144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6637" r="-15663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2051604" y="3538526"/>
              <a:ext cx="216142" cy="32253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262753" y="4323238"/>
              <a:ext cx="22578" cy="20300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flipH="1">
              <a:off x="3988834" y="4374733"/>
              <a:ext cx="79110" cy="13277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869902" y="3585418"/>
              <a:ext cx="198057" cy="21456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72737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Integral PV conservation (circulation)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8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" y="3611375"/>
            <a:ext cx="5532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11" y="5729025"/>
            <a:ext cx="32686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8" y="134076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PV equation over control volume (lateral boundary velocity </a:t>
            </a:r>
            <a:r>
              <a:rPr lang="en-GB" b="1" dirty="0" err="1" smtClean="0">
                <a:solidFill>
                  <a:srgbClr val="000000"/>
                </a:solidFill>
              </a:rPr>
              <a:t>V</a:t>
            </a:r>
            <a:r>
              <a:rPr lang="en-GB" baseline="-25000" dirty="0" err="1" smtClean="0">
                <a:solidFill>
                  <a:srgbClr val="000000"/>
                </a:solidFill>
              </a:rPr>
              <a:t>b</a:t>
            </a:r>
            <a:r>
              <a:rPr lang="en-GB" baseline="-25000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1" y="2638653"/>
            <a:ext cx="2664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Circulation conservation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(if </a:t>
            </a:r>
            <a:r>
              <a:rPr lang="en-GB" sz="18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GB" sz="1800" baseline="-25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b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=V</a:t>
            </a:r>
            <a:r>
              <a:rPr lang="en-GB" sz="1800" dirty="0" smtClean="0">
                <a:solidFill>
                  <a:srgbClr val="000000"/>
                </a:solidFill>
              </a:rPr>
              <a:t> &amp; 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J’-integral=0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8" y="331692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mass continuity over control volume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741" y="5733292"/>
            <a:ext cx="459633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Mass-weighted average PV or          </a:t>
            </a:r>
            <a:r>
              <a:rPr lang="en-GB" i="1" dirty="0" smtClean="0">
                <a:solidFill>
                  <a:srgbClr val="000000"/>
                </a:solidFill>
              </a:rPr>
              <a:t>amount of PV substance</a:t>
            </a:r>
            <a:r>
              <a:rPr lang="en-GB" dirty="0" smtClean="0">
                <a:solidFill>
                  <a:srgbClr val="000000"/>
                </a:solidFill>
              </a:rPr>
              <a:t> divided by mass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(Haynes &amp; McIntyre, 1990) </a:t>
            </a:r>
            <a:endParaRPr lang="en-GB" i="1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879" y="4881934"/>
            <a:ext cx="26205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Diabatic</a:t>
            </a:r>
            <a:r>
              <a:rPr lang="en-GB" sz="1800" dirty="0" smtClean="0">
                <a:solidFill>
                  <a:srgbClr val="000000"/>
                </a:solidFill>
              </a:rPr>
              <a:t> mass flux convergence “dilutes” average PV</a:t>
            </a:r>
            <a:endParaRPr lang="en-GB" sz="1800" i="1" dirty="0" smtClean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004051" y="5373216"/>
            <a:ext cx="1008113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0" y="1700808"/>
            <a:ext cx="2132551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1733558"/>
            <a:ext cx="4464496" cy="759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2597654"/>
            <a:ext cx="2780138" cy="7313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6000" y="2780928"/>
            <a:ext cx="28803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61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796823"/>
            <a:ext cx="7164288" cy="351253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in warm conveyor belts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6727" y="1087576"/>
            <a:ext cx="7705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Consider two volumes, in isentropic layers representing the inflow and outflow of a warm conveyor belt.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Effra"/>
                <a:cs typeface="Arial" pitchFamily="34" charset="0"/>
              </a:rPr>
              <a:t>Heating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</a:rPr>
              <a:t>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 </a:t>
            </a:r>
            <a:r>
              <a:rPr lang="en-GB" altLang="en-US" sz="2000" b="1" dirty="0" err="1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diabatic</a:t>
            </a:r>
            <a:r>
              <a:rPr lang="en-GB" altLang="en-US" sz="2000" b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 mass transport </a:t>
            </a:r>
            <a:r>
              <a:rPr lang="en-GB" altLang="en-US" sz="2000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from lower to upper volume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i="1" dirty="0" smtClean="0">
                <a:solidFill>
                  <a:srgbClr val="006600"/>
                </a:solidFill>
                <a:latin typeface="Effra"/>
                <a:ea typeface="Tahoma"/>
                <a:cs typeface="Tahoma"/>
                <a:sym typeface="Symbol"/>
              </a:rPr>
              <a:t>Concentrates PV substance of “inflow volume” and dilutes outflow PVS</a:t>
            </a:r>
            <a:endParaRPr lang="en-GB" altLang="en-US" sz="2000" i="1" dirty="0" smtClean="0">
              <a:solidFill>
                <a:srgbClr val="006600"/>
              </a:solidFill>
              <a:latin typeface="Effr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GB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en-GB" sz="32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077072"/>
                <a:ext cx="1368152" cy="607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7898" y="6341258"/>
            <a:ext cx="43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EF7945"/>
                </a:solidFill>
              </a:rPr>
              <a:t>Methven, </a:t>
            </a:r>
            <a:r>
              <a:rPr lang="en-GB" i="1" dirty="0" smtClean="0">
                <a:solidFill>
                  <a:srgbClr val="EF7945"/>
                </a:solidFill>
              </a:rPr>
              <a:t>Q. J. Royal Met. Soc. (2015)</a:t>
            </a:r>
            <a:endParaRPr lang="en-GB" dirty="0" smtClean="0">
              <a:solidFill>
                <a:srgbClr val="EF7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8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2697</TotalTime>
  <Words>2434</Words>
  <Application>Microsoft Office PowerPoint</Application>
  <PresentationFormat>On-screen Show (4:3)</PresentationFormat>
  <Paragraphs>468</Paragraphs>
  <Slides>43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90" baseType="lpstr">
      <vt:lpstr>Arial</vt:lpstr>
      <vt:lpstr>Effra Heavy</vt:lpstr>
      <vt:lpstr>Times New Roman</vt:lpstr>
      <vt:lpstr>AngsanaUPC</vt:lpstr>
      <vt:lpstr>Effra</vt:lpstr>
      <vt:lpstr>Effra Bold</vt:lpstr>
      <vt:lpstr>Symbol</vt:lpstr>
      <vt:lpstr>Rdg Vesta</vt:lpstr>
      <vt:lpstr>Gill Sans MT</vt:lpstr>
      <vt:lpstr>Microsoft YaHei</vt:lpstr>
      <vt:lpstr>Calibri</vt:lpstr>
      <vt:lpstr>Tahoma</vt:lpstr>
      <vt:lpstr>Palatino Linotype</vt:lpstr>
      <vt:lpstr>Effra Light</vt:lpstr>
      <vt:lpstr>Wingdings</vt:lpstr>
      <vt:lpstr>Cambria Math</vt:lpstr>
      <vt:lpstr>hoskinsat70_intro</vt:lpstr>
      <vt:lpstr>UoR Theme</vt:lpstr>
      <vt:lpstr>1_UoR Theme</vt:lpstr>
      <vt:lpstr>1_hoskinsat70_intro</vt:lpstr>
      <vt:lpstr>2_hoskinsat70_intro</vt:lpstr>
      <vt:lpstr>3_hoskinsat70_intro</vt:lpstr>
      <vt:lpstr>Simple Light</vt:lpstr>
      <vt:lpstr>1_Simple Light</vt:lpstr>
      <vt:lpstr>5_hoskinsat70_intro</vt:lpstr>
      <vt:lpstr>4_hoskinsat70_intro</vt:lpstr>
      <vt:lpstr>6_hoskinsat70_intro</vt:lpstr>
      <vt:lpstr>8_hoskinsat70_intro</vt:lpstr>
      <vt:lpstr>2_Bright colours jl</vt:lpstr>
      <vt:lpstr>1_Bright colours jl</vt:lpstr>
      <vt:lpstr>Custom Design</vt:lpstr>
      <vt:lpstr>7_hoskinsat70_intro</vt:lpstr>
      <vt:lpstr>9_hoskinsat70_intro</vt:lpstr>
      <vt:lpstr>10_hoskinsat70_intro</vt:lpstr>
      <vt:lpstr>11_hoskinsat70_intro</vt:lpstr>
      <vt:lpstr>12_hoskinsat70_intro</vt:lpstr>
      <vt:lpstr>13_hoskinsat70_intro</vt:lpstr>
      <vt:lpstr>14_hoskinsat70_intro</vt:lpstr>
      <vt:lpstr>1_Custom Design</vt:lpstr>
      <vt:lpstr>15_hoskinsat70_intro</vt:lpstr>
      <vt:lpstr>16_hoskinsat70_intro</vt:lpstr>
      <vt:lpstr>17_hoskinsat70_intro</vt:lpstr>
      <vt:lpstr>18_hoskinsat70_intro</vt:lpstr>
      <vt:lpstr>19_hoskinsat70_intro</vt:lpstr>
      <vt:lpstr>Modèle par défaut</vt:lpstr>
      <vt:lpstr>20_hoskinsat70_intro</vt:lpstr>
      <vt:lpstr>Equation</vt:lpstr>
      <vt:lpstr>Mechanisms for Diabatic Influence on the Jet Stream and Block Onset</vt:lpstr>
      <vt:lpstr>Influences of latent heat release on development of weather systems</vt:lpstr>
      <vt:lpstr>PowerPoint Presentation</vt:lpstr>
      <vt:lpstr>Air mass changes following WCB</vt:lpstr>
      <vt:lpstr>PV evolution equation (I)</vt:lpstr>
      <vt:lpstr>PV evolution equation (II)</vt:lpstr>
      <vt:lpstr>PV evolution equation (III) </vt:lpstr>
      <vt:lpstr>Integral PV conservation (circulation)</vt:lpstr>
      <vt:lpstr>PV in warm conveyor belts</vt:lpstr>
      <vt:lpstr>Is this conceptual picture realised?</vt:lpstr>
      <vt:lpstr>Defining outflow volume using net heating</vt:lpstr>
      <vt:lpstr>Outflow volume at outflow time</vt:lpstr>
      <vt:lpstr>Following backwards (T-18)</vt:lpstr>
      <vt:lpstr>Following backwards (T-30)</vt:lpstr>
      <vt:lpstr>PV in warm conveyor belts</vt:lpstr>
      <vt:lpstr>Circulation and mass of outflow</vt:lpstr>
      <vt:lpstr>When does PV outflow = PV inflow?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Circulation and mass of outflow</vt:lpstr>
      <vt:lpstr>Conclusions</vt:lpstr>
      <vt:lpstr>Thankyou for your attention</vt:lpstr>
      <vt:lpstr>PowerPoint Presentation</vt:lpstr>
      <vt:lpstr>PowerPoint Presentation</vt:lpstr>
      <vt:lpstr>Semi-geostrophic theory in 3-D (Hoskins, 1975) </vt:lpstr>
      <vt:lpstr>C. Effects of heating on Rossby waves </vt:lpstr>
      <vt:lpstr>PowerPoint Presentation</vt:lpstr>
      <vt:lpstr>PowerPoint Presentation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231</cp:revision>
  <cp:lastPrinted>2006-09-19T14:59:33Z</cp:lastPrinted>
  <dcterms:created xsi:type="dcterms:W3CDTF">2015-06-14T21:18:40Z</dcterms:created>
  <dcterms:modified xsi:type="dcterms:W3CDTF">2019-03-26T09:02:49Z</dcterms:modified>
</cp:coreProperties>
</file>