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0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17" r:id="rId2"/>
    <p:sldMasterId id="2147483738" r:id="rId3"/>
    <p:sldMasterId id="2147483807" r:id="rId4"/>
    <p:sldMasterId id="2147483829" r:id="rId5"/>
    <p:sldMasterId id="2147483932" r:id="rId6"/>
    <p:sldMasterId id="2147483946" r:id="rId7"/>
    <p:sldMasterId id="2147483968" r:id="rId8"/>
    <p:sldMasterId id="2147483980" r:id="rId9"/>
    <p:sldMasterId id="2147483992" r:id="rId10"/>
    <p:sldMasterId id="2147484004" r:id="rId11"/>
  </p:sldMasterIdLst>
  <p:notesMasterIdLst>
    <p:notesMasterId r:id="rId33"/>
  </p:notesMasterIdLst>
  <p:handoutMasterIdLst>
    <p:handoutMasterId r:id="rId34"/>
  </p:handoutMasterIdLst>
  <p:sldIdLst>
    <p:sldId id="265" r:id="rId12"/>
    <p:sldId id="259" r:id="rId13"/>
    <p:sldId id="382" r:id="rId14"/>
    <p:sldId id="379" r:id="rId15"/>
    <p:sldId id="384" r:id="rId16"/>
    <p:sldId id="381" r:id="rId17"/>
    <p:sldId id="383" r:id="rId18"/>
    <p:sldId id="380" r:id="rId19"/>
    <p:sldId id="385" r:id="rId20"/>
    <p:sldId id="386" r:id="rId21"/>
    <p:sldId id="387" r:id="rId22"/>
    <p:sldId id="388" r:id="rId23"/>
    <p:sldId id="389" r:id="rId24"/>
    <p:sldId id="368" r:id="rId25"/>
    <p:sldId id="390" r:id="rId26"/>
    <p:sldId id="369" r:id="rId27"/>
    <p:sldId id="370" r:id="rId28"/>
    <p:sldId id="367" r:id="rId29"/>
    <p:sldId id="376" r:id="rId30"/>
    <p:sldId id="392" r:id="rId31"/>
    <p:sldId id="378" r:id="rId32"/>
  </p:sldIdLst>
  <p:sldSz cx="9144000" cy="6858000" type="screen4x3"/>
  <p:notesSz cx="6718300" cy="9867900"/>
  <p:embeddedFontLst>
    <p:embeddedFont>
      <p:font typeface="Effra Heavy" panose="020B0604020202020204" charset="0"/>
      <p:bold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AngsanaUPC" panose="02020603050405020304" pitchFamily="18" charset="-34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Effra" panose="020B0604020202020204" charset="0"/>
      <p:regular r:id="rId50"/>
      <p:bold r:id="rId51"/>
      <p:italic r:id="rId52"/>
      <p:boldItalic r:id="rId53"/>
    </p:embeddedFont>
    <p:embeddedFont>
      <p:font typeface="Rdg Vesta" panose="02000503060000020004" charset="0"/>
      <p:regular r:id="rId54"/>
      <p:bold r:id="rId55"/>
      <p:italic r:id="rId56"/>
      <p:boldItalic r:id="rId57"/>
    </p:embeddedFont>
    <p:embeddedFont>
      <p:font typeface="Effra Bold" panose="020B0604020202020204" charset="0"/>
      <p:bold r:id="rId58"/>
    </p:embeddedFont>
    <p:embeddedFont>
      <p:font typeface="Effra Light" panose="020B0604020202020204" charset="0"/>
      <p:regular r:id="rId59"/>
      <p:italic r:id="rId60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  <a:srgbClr val="000000"/>
    <a:srgbClr val="D799A1"/>
    <a:srgbClr val="BF007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990" autoAdjust="0"/>
  </p:normalViewPr>
  <p:slideViewPr>
    <p:cSldViewPr showGuides="1">
      <p:cViewPr varScale="1">
        <p:scale>
          <a:sx n="71" d="100"/>
          <a:sy n="71" d="100"/>
        </p:scale>
        <p:origin x="-13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5.fntdata"/><Relationship Id="rId21" Type="http://schemas.openxmlformats.org/officeDocument/2006/relationships/slide" Target="slides/slide1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1632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5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5" y="438150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79" y="6519863"/>
            <a:ext cx="43926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400" baseline="0" dirty="0">
                <a:solidFill>
                  <a:srgbClr val="BF0071"/>
                </a:solidFill>
                <a:cs typeface="Arial" pitchFamily="34" charset="0"/>
              </a:rPr>
              <a:t>© University of Reading </a:t>
            </a:r>
            <a:r>
              <a:rPr lang="en-GB" altLang="en-US" sz="1400" baseline="0" dirty="0" smtClean="0">
                <a:solidFill>
                  <a:srgbClr val="BF0071"/>
                </a:solidFill>
                <a:cs typeface="Arial" pitchFamily="34" charset="0"/>
              </a:rPr>
              <a:t>2013</a:t>
            </a:r>
            <a:endParaRPr lang="en-GB" altLang="en-US" sz="1400" baseline="0" dirty="0">
              <a:solidFill>
                <a:srgbClr val="BF0071"/>
              </a:solidFill>
              <a:cs typeface="Arial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1400" b="1" baseline="0">
                <a:solidFill>
                  <a:srgbClr val="BF0071"/>
                </a:solidFill>
                <a:cs typeface="Arial" pitchFamily="34" charset="0"/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30" y="10"/>
            <a:ext cx="2555875" cy="1196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900113" y="333375"/>
            <a:ext cx="5040312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300" b="1" baseline="0" dirty="0" smtClean="0">
                <a:solidFill>
                  <a:srgbClr val="000000"/>
                </a:solidFill>
                <a:cs typeface="Arial" pitchFamily="34" charset="0"/>
              </a:rPr>
              <a:t>Met Office,  Exeter,  30</a:t>
            </a:r>
            <a:r>
              <a:rPr lang="en-GB" sz="1300" b="1" baseline="30000" dirty="0" smtClean="0">
                <a:solidFill>
                  <a:srgbClr val="000000"/>
                </a:solidFill>
                <a:cs typeface="Arial" pitchFamily="34" charset="0"/>
              </a:rPr>
              <a:t>th</a:t>
            </a:r>
            <a:r>
              <a:rPr lang="en-GB" sz="1300" b="1" baseline="0" dirty="0" smtClean="0">
                <a:solidFill>
                  <a:srgbClr val="000000"/>
                </a:solidFill>
                <a:cs typeface="Arial" pitchFamily="34" charset="0"/>
              </a:rPr>
              <a:t> April 2015</a:t>
            </a:r>
          </a:p>
        </p:txBody>
      </p:sp>
      <p:pic>
        <p:nvPicPr>
          <p:cNvPr id="10" name="Picture 3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5" y="438150"/>
            <a:ext cx="1184275" cy="38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IAMET_LOGOfina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2" y="1268413"/>
            <a:ext cx="150653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DSCF261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5" y="771529"/>
            <a:ext cx="26527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w10_crop_16UT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4" y="769938"/>
            <a:ext cx="15748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r>
              <a:rPr lang="en-GB" dirty="0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2" y="6519863"/>
            <a:ext cx="177323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2"/>
                </a:solidFill>
                <a:latin typeface="Rdg Vesta" pitchFamily="2" charset="0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21017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4206-42F7-4D17-B366-D9D99B1553A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77558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62E4A-43B0-4823-94F8-8862A78281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49614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3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AD36A-749B-4C74-8F7B-67AB8D482D8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00775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6940F-1A4E-4D25-A681-D4AF2AE1E24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73634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F7C50-089E-46DF-8860-654816A07B6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99826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2123A-0218-45F1-A2CD-5B4098D75B6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18010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03F4A-FA7D-458B-BAC7-30BE37E05B5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50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63DEA-2A2A-4A93-B2B0-D53FD287BB8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35020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64E23-5ADC-470E-B6FD-8313CFB9399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09293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5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5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F0E1C-90BA-47A8-8B6C-ACC3803530D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73159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5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30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30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B1E3F-6D81-4532-949F-BB7332945BD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982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A896C-2180-466E-98FE-C3885EC34C2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9870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152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02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0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23715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219438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79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205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214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365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9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458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847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11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38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110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166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46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15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02426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49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35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79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949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72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881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823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99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400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036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947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658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578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750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649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047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539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957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849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995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70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998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5149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69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170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662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225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053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318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060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963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682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907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pv2_325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14388"/>
            <a:ext cx="17145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555875" y="6519863"/>
            <a:ext cx="43926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400" baseline="0" dirty="0" smtClean="0">
                <a:solidFill>
                  <a:srgbClr val="BF0071"/>
                </a:solidFill>
                <a:cs typeface="Arial" pitchFamily="34" charset="0"/>
              </a:rPr>
              <a:t>© University of Reading 2014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sz="1400" b="1" baseline="0" smtClean="0">
                <a:solidFill>
                  <a:srgbClr val="BF0071"/>
                </a:solidFill>
                <a:cs typeface="Arial" pitchFamily="34" charset="0"/>
              </a:rPr>
              <a:t>www.reading.ac.uk</a:t>
            </a: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hidden">
          <a:xfrm>
            <a:off x="6588125" y="0"/>
            <a:ext cx="2555875" cy="1196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900113" y="333375"/>
            <a:ext cx="5688012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300" b="1" baseline="0" dirty="0" smtClean="0">
                <a:solidFill>
                  <a:srgbClr val="000000"/>
                </a:solidFill>
                <a:cs typeface="Arial" pitchFamily="34" charset="0"/>
              </a:rPr>
              <a:t>DAMTP, Cambridge, October 2014</a:t>
            </a:r>
          </a:p>
        </p:txBody>
      </p:sp>
      <p:pic>
        <p:nvPicPr>
          <p:cNvPr id="11" name="Picture 35" descr="Device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pv2_325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36613"/>
            <a:ext cx="17145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DSCF261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71525"/>
            <a:ext cx="26527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w10_crop_16UT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769938"/>
            <a:ext cx="15748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r>
              <a:rPr lang="en-GB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5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2"/>
                </a:solidFill>
                <a:latin typeface="Rdg Vesta" pitchFamily="2" charset="0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3988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9B420-D615-4839-B152-00747BF262E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52282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82833-797D-47E6-BEAE-F024B85FDB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13416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8321-6F0A-47E2-A31A-2C4496A8E58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92623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26BFF-A7CE-422F-A65D-3558120F52B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99291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F6D3A-5D63-42A1-8094-40018D941A3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08965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D5D8B-9742-46DF-8D8A-2237CF9F0C3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57093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E28A-AD0B-4B55-95AF-2A556D7185E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31755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24218-1A4F-4605-B04C-BE4017E6579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79557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A9FBC-1090-4C7A-BB2D-04FAB7A29F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69414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8D329-3C38-452A-B847-C02E1B0C676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8649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E8DA7-4597-4533-9426-F41FFEB98AF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4654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84A20-6732-4A56-AD55-51FCCB727D9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18258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650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55650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54B2-C650-41FA-AAB1-0A33F708DA5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3958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9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7789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1898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9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4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7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1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7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9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9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122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8844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1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0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4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9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5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326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45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145923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120325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509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91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33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987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002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7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52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877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315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890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1770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37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18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470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248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28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54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7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2017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952421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062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422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3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592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425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802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498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018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2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80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0897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26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67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49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Rdg Vesta" pitchFamily="2" charset="0"/>
                <a:cs typeface="+mn-cs"/>
              </a:defRPr>
            </a:lvl1pPr>
          </a:lstStyle>
          <a:p>
            <a:pPr>
              <a:defRPr/>
            </a:pPr>
            <a:fld id="{8A9B492C-0284-4960-91C7-1D8D988548B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9" name="Picture 55" descr="Device-whit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0" y="428625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226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202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061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368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2" y="274638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Rdg Vesta" pitchFamily="2" charset="0"/>
                <a:cs typeface="+mn-cs"/>
              </a:defRPr>
            </a:lvl1pPr>
          </a:lstStyle>
          <a:p>
            <a:pPr>
              <a:defRPr/>
            </a:pPr>
            <a:fld id="{BE821693-E6A6-4524-8FEC-C0237629DAE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9" name="Picture 5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5" y="428625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22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7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5980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8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977CA7-5673-D847-B6B7-F05A081CC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F7B4D7-DA4C-BC4E-AC35-E460265FEA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8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143000"/>
            <a:ext cx="7963624" cy="919800"/>
          </a:xfrm>
        </p:spPr>
        <p:txBody>
          <a:bodyPr/>
          <a:lstStyle/>
          <a:p>
            <a:r>
              <a:rPr lang="en-GB" dirty="0" smtClean="0"/>
              <a:t>warm </a:t>
            </a:r>
            <a:r>
              <a:rPr lang="en-GB" dirty="0" smtClean="0"/>
              <a:t>conveyor belts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John Methven,</a:t>
            </a:r>
          </a:p>
          <a:p>
            <a:r>
              <a:rPr lang="en-GB" dirty="0" smtClean="0"/>
              <a:t>Department of Meteorology,</a:t>
            </a:r>
          </a:p>
          <a:p>
            <a:r>
              <a:rPr lang="en-GB" dirty="0" smtClean="0"/>
              <a:t>University of Reading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3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Air mass changes following WCB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1340768"/>
            <a:ext cx="3931176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1800" dirty="0" smtClean="0"/>
              <a:t>Can follow trajectories of the resolved flow and see: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800" dirty="0" smtClean="0"/>
              <a:t>Theta increases by greater than isentropic spread of the inflow or outflow layer of the CET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800" dirty="0" smtClean="0"/>
              <a:t>Although PV increases below heating maximum, it decreases again above.                                                      </a:t>
            </a:r>
            <a:r>
              <a:rPr lang="en-GB" sz="1800" dirty="0" smtClean="0">
                <a:solidFill>
                  <a:srgbClr val="FF0000"/>
                </a:solidFill>
              </a:rPr>
              <a:t>PV of outflow </a:t>
            </a:r>
            <a:r>
              <a:rPr lang="en-GB" sz="1800" dirty="0" smtClean="0">
                <a:solidFill>
                  <a:srgbClr val="FF0000"/>
                </a:solidFill>
                <a:sym typeface="Symbol"/>
              </a:rPr>
              <a:t> PV of inflow</a:t>
            </a:r>
          </a:p>
          <a:p>
            <a:pPr marL="0" indent="0">
              <a:buNone/>
            </a:pPr>
            <a:r>
              <a:rPr lang="en-GB" sz="1800" dirty="0" smtClean="0">
                <a:sym typeface="Symbol"/>
              </a:rPr>
              <a:t>       </a:t>
            </a:r>
            <a:r>
              <a:rPr lang="en-GB" sz="1800" dirty="0" smtClean="0">
                <a:sym typeface="Symbol"/>
              </a:rPr>
              <a:t>(also in </a:t>
            </a:r>
            <a:r>
              <a:rPr lang="en-GB" sz="1800" i="1" dirty="0" smtClean="0">
                <a:sym typeface="Symbol"/>
              </a:rPr>
              <a:t>Madonna </a:t>
            </a:r>
            <a:r>
              <a:rPr lang="en-GB" sz="1800" i="1" dirty="0" smtClean="0">
                <a:sym typeface="Symbol"/>
              </a:rPr>
              <a:t>et al, 2014, J. </a:t>
            </a:r>
            <a:r>
              <a:rPr lang="en-GB" sz="1800" i="1" dirty="0" err="1" smtClean="0">
                <a:sym typeface="Symbol"/>
              </a:rPr>
              <a:t>Clim</a:t>
            </a:r>
            <a:r>
              <a:rPr lang="en-GB" sz="1800" i="1" dirty="0">
                <a:sym typeface="Symbol"/>
              </a:rPr>
              <a:t>.</a:t>
            </a:r>
            <a:r>
              <a:rPr lang="en-GB" sz="1800" dirty="0" smtClean="0">
                <a:sym typeface="Symbol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>
              <a:sym typeface="Symbo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>
                <a:sym typeface="Symbol"/>
              </a:rPr>
              <a:t> Two major questions: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>
                <a:sym typeface="Symbol"/>
              </a:rPr>
              <a:t>Are trajectories following resolved flow  relevant, given embedded convection in WCB?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 smtClean="0">
                <a:sym typeface="Symbol"/>
              </a:rPr>
              <a:t>Why </a:t>
            </a:r>
            <a:r>
              <a:rPr lang="en-GB" sz="1800" dirty="0" smtClean="0">
                <a:sym typeface="Symbol"/>
              </a:rPr>
              <a:t>is PV constrained in this way?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935700"/>
            <a:ext cx="4392488" cy="3073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1" y="3798640"/>
            <a:ext cx="4283969" cy="272670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48" y="3933056"/>
            <a:ext cx="2023249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521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Trajectory ascent in convection-permitting simulations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Stephan Rasp, Tobias </a:t>
            </a:r>
            <a:r>
              <a:rPr lang="en-US" dirty="0" err="1" smtClean="0"/>
              <a:t>Selz</a:t>
            </a:r>
            <a:r>
              <a:rPr lang="en-US" dirty="0" smtClean="0"/>
              <a:t>, George Craig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143000" y="4521994"/>
            <a:ext cx="6858000" cy="2038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Simulation setup:</a:t>
            </a:r>
          </a:p>
          <a:p>
            <a:pPr marL="342900" indent="-342900" fontAlgn="auto">
              <a:spcAft>
                <a:spcPts val="0"/>
              </a:spcAft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COSMO-2.8km simulations (no convection scheme)</a:t>
            </a:r>
          </a:p>
          <a:p>
            <a:pPr marL="342900" indent="-342900" fontAlgn="auto">
              <a:spcAft>
                <a:spcPts val="0"/>
              </a:spcAft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Online trajectory scheme by Miltenberger et al. (2013)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976" y="394103"/>
            <a:ext cx="3753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u="sng" dirty="0" smtClean="0">
                <a:solidFill>
                  <a:prstClr val="black"/>
                </a:solidFill>
              </a:rPr>
              <a:t>THETA </a:t>
            </a:r>
            <a:r>
              <a:rPr lang="en-US" sz="1600" u="sng" dirty="0" smtClean="0">
                <a:solidFill>
                  <a:prstClr val="black"/>
                </a:solidFill>
              </a:rPr>
              <a:t>evolution (in three WCB cases)</a:t>
            </a:r>
            <a:endParaRPr lang="en-US" sz="1600" u="sng" dirty="0" smtClean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972" y="5129897"/>
            <a:ext cx="328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Temporal evolution of 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potential 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temperature (in K) for all three cases, where OCT is 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divided 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into convective and non-convective trajectories.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40580" y="56846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Histograms of 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potential 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temperature (in K) for all three cases, where OCT is </a:t>
            </a:r>
            <a:r>
              <a:rPr lang="en-US" sz="1600" dirty="0" err="1" smtClean="0">
                <a:solidFill>
                  <a:prstClr val="black"/>
                </a:solidFill>
                <a:latin typeface="NimbusRomNo9L" charset="0"/>
              </a:rPr>
              <a:t>devided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 into convective and non-convective trajectories. 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31" y="2147718"/>
            <a:ext cx="2564892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40" y="1384302"/>
            <a:ext cx="5744048" cy="43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855" y="305504"/>
            <a:ext cx="3188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u="sng" dirty="0" smtClean="0">
                <a:solidFill>
                  <a:prstClr val="black"/>
                </a:solidFill>
              </a:rPr>
              <a:t>PV </a:t>
            </a:r>
            <a:r>
              <a:rPr lang="en-US" sz="1600" u="sng" dirty="0" smtClean="0">
                <a:solidFill>
                  <a:prstClr val="black"/>
                </a:solidFill>
              </a:rPr>
              <a:t>evolution</a:t>
            </a:r>
            <a:endParaRPr lang="en-US" sz="1600" u="sng" dirty="0" smtClean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46" y="3562217"/>
            <a:ext cx="2564892" cy="256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12536"/>
            <a:ext cx="5522652" cy="55128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84168" y="1196752"/>
            <a:ext cx="2977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PV against time. 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Thick lines represent the average value, the shaded area represents the 5</a:t>
            </a:r>
            <a:r>
              <a:rPr lang="en-US" sz="1600" baseline="30000" dirty="0" smtClean="0">
                <a:solidFill>
                  <a:prstClr val="black"/>
                </a:solidFill>
                <a:latin typeface="NimbusRomNo9L" charset="0"/>
              </a:rPr>
              <a:t>th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 – 95</a:t>
            </a:r>
            <a:r>
              <a:rPr lang="en-US" sz="1600" baseline="30000" dirty="0" smtClean="0">
                <a:solidFill>
                  <a:prstClr val="black"/>
                </a:solidFill>
                <a:latin typeface="NimbusRomNo9L" charset="0"/>
              </a:rPr>
              <a:t>th</a:t>
            </a:r>
            <a:r>
              <a:rPr lang="en-US" sz="1600" dirty="0" smtClean="0">
                <a:solidFill>
                  <a:prstClr val="black"/>
                </a:solidFill>
                <a:latin typeface="NimbusRomNo9L" charset="0"/>
              </a:rPr>
              <a:t> percentile range. 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4624"/>
            <a:ext cx="8280000" cy="828000"/>
          </a:xfrm>
        </p:spPr>
        <p:txBody>
          <a:bodyPr/>
          <a:lstStyle/>
          <a:p>
            <a:r>
              <a:rPr lang="en-GB" sz="3200" cap="none" dirty="0" smtClean="0"/>
              <a:t>Local PV Conservation Equation</a:t>
            </a:r>
            <a:endParaRPr lang="en-GB" sz="32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14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0" y="1556792"/>
            <a:ext cx="35083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789040"/>
            <a:ext cx="3816423" cy="80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56" y="4941178"/>
            <a:ext cx="3886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28900"/>
            <a:ext cx="4686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9" y="119675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Conservation of mass (in isentropic coordinates; </a:t>
            </a:r>
            <a:r>
              <a:rPr lang="en-GB" i="1" dirty="0" smtClean="0">
                <a:solidFill>
                  <a:schemeClr val="tx2"/>
                </a:solidFill>
                <a:latin typeface="+mn-lt"/>
              </a:rPr>
              <a:t>r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= density)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30" y="227687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Conservation of tracer mass (</a:t>
            </a:r>
            <a:r>
              <a:rPr lang="en-GB" dirty="0" smtClean="0">
                <a:sym typeface="Symbol"/>
              </a:rPr>
              <a:t> = tracer mixing ratio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30" y="342900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Conservation of PV </a:t>
            </a:r>
            <a:r>
              <a:rPr lang="en-GB" i="1" dirty="0" smtClean="0">
                <a:solidFill>
                  <a:schemeClr val="tx2"/>
                </a:solidFill>
                <a:latin typeface="+mn-lt"/>
              </a:rPr>
              <a:t>(</a:t>
            </a:r>
            <a:r>
              <a:rPr lang="en-GB" i="1" dirty="0" smtClean="0">
                <a:sym typeface="Symbol"/>
              </a:rPr>
              <a:t>q = </a:t>
            </a:r>
            <a:r>
              <a:rPr lang="en-GB" dirty="0" smtClean="0">
                <a:sym typeface="Symbol"/>
              </a:rPr>
              <a:t>PV</a:t>
            </a:r>
            <a:r>
              <a:rPr lang="en-GB" i="1" dirty="0" smtClean="0">
                <a:solidFill>
                  <a:schemeClr val="tx2"/>
                </a:solidFill>
                <a:latin typeface="+mn-lt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530" y="4581128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Non-conservative PV flux (effect of </a:t>
            </a:r>
            <a:r>
              <a:rPr lang="en-GB" dirty="0" err="1" smtClean="0"/>
              <a:t>diabatic</a:t>
            </a:r>
            <a:r>
              <a:rPr lang="en-GB" dirty="0" smtClean="0"/>
              <a:t> and frictional processes)</a:t>
            </a:r>
            <a:endParaRPr lang="en-GB" i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30" y="5765194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Amazing result! </a:t>
            </a:r>
            <a:r>
              <a:rPr lang="en-GB" dirty="0" smtClean="0">
                <a:solidFill>
                  <a:srgbClr val="C00000"/>
                </a:solidFill>
              </a:rPr>
              <a:t>No PV flux across isentropic surfaces</a:t>
            </a:r>
          </a:p>
          <a:p>
            <a:r>
              <a:rPr lang="en-GB" b="1" i="1" dirty="0" smtClean="0">
                <a:solidFill>
                  <a:schemeClr val="tx2"/>
                </a:solidFill>
                <a:latin typeface="+mn-lt"/>
              </a:rPr>
              <a:t>PV </a:t>
            </a:r>
            <a:r>
              <a:rPr lang="en-GB" b="1" i="1" dirty="0" err="1" smtClean="0">
                <a:solidFill>
                  <a:schemeClr val="tx2"/>
                </a:solidFill>
                <a:latin typeface="+mn-lt"/>
              </a:rPr>
              <a:t>impermeability</a:t>
            </a:r>
            <a:r>
              <a:rPr lang="en-GB" b="1" i="1" dirty="0" smtClean="0">
                <a:solidFill>
                  <a:schemeClr val="tx2"/>
                </a:solidFill>
                <a:latin typeface="+mn-lt"/>
              </a:rPr>
              <a:t> theorem </a:t>
            </a:r>
            <a:r>
              <a:rPr lang="en-GB" i="1" dirty="0" smtClean="0">
                <a:solidFill>
                  <a:schemeClr val="tx2"/>
                </a:solidFill>
                <a:latin typeface="+mn-lt"/>
              </a:rPr>
              <a:t> (Haynes &amp; McIntyre, 1987)</a:t>
            </a:r>
            <a:endParaRPr lang="en-GB" b="1" i="1" dirty="0" smtClean="0">
              <a:solidFill>
                <a:schemeClr val="tx2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64088" y="1626633"/>
                <a:ext cx="3456384" cy="7222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tx2"/>
                    </a:solidFill>
                    <a:latin typeface="+mn-lt"/>
                  </a:rPr>
                  <a:t>V</a:t>
                </a:r>
                <a:r>
                  <a:rPr lang="en-GB" dirty="0" smtClean="0">
                    <a:solidFill>
                      <a:schemeClr val="tx2"/>
                    </a:solidFill>
                    <a:latin typeface="+mn-lt"/>
                  </a:rPr>
                  <a:t> = horizontal wind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GB" dirty="0" smtClean="0">
                    <a:solidFill>
                      <a:schemeClr val="tx2"/>
                    </a:solidFill>
                    <a:latin typeface="+mn-lt"/>
                  </a:rPr>
                  <a:t> = cross-isentropic motion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1626631"/>
                <a:ext cx="3456384" cy="722249"/>
              </a:xfrm>
              <a:prstGeom prst="rect">
                <a:avLst/>
              </a:prstGeom>
              <a:blipFill rotWithShape="1">
                <a:blip r:embed="rId6"/>
                <a:stretch>
                  <a:fillRect l="-1940" t="-4237" b="-14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012160" y="2812866"/>
            <a:ext cx="280831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i="1" dirty="0" smtClean="0"/>
              <a:t>S</a:t>
            </a:r>
            <a:r>
              <a:rPr lang="en-GB" dirty="0" smtClean="0"/>
              <a:t> = tracer source/sink</a:t>
            </a:r>
            <a:endParaRPr lang="en-GB" i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2160" y="4005064"/>
            <a:ext cx="280831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 PV source/sink</a:t>
            </a:r>
            <a:endParaRPr lang="en-GB" i="1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893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6192837" cy="1143001"/>
          </a:xfrm>
        </p:spPr>
        <p:txBody>
          <a:bodyPr/>
          <a:lstStyle/>
          <a:p>
            <a:r>
              <a:rPr lang="en-GB" altLang="en-US" sz="3200" smtClean="0"/>
              <a:t>Conservation for 3D isentropic layers</a:t>
            </a:r>
          </a:p>
        </p:txBody>
      </p:sp>
      <p:pic>
        <p:nvPicPr>
          <p:cNvPr id="39939" name="Picture 3" descr="controlvolcro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881438"/>
            <a:ext cx="7931150" cy="2932112"/>
          </a:xfrm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6725" y="1028700"/>
            <a:ext cx="77057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Consider control volume </a:t>
            </a: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bounded </a:t>
            </a: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above and below by isentropic surfaces and laterally </a:t>
            </a:r>
            <a:r>
              <a:rPr lang="en-GB" altLang="en-US" sz="2000" i="1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by </a:t>
            </a:r>
            <a:r>
              <a:rPr lang="en-GB" altLang="en-US" sz="2000" i="1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surface moving with horizontal flow, </a:t>
            </a:r>
            <a:r>
              <a:rPr lang="en-GB" altLang="en-US" sz="2000" i="1" dirty="0" err="1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V</a:t>
            </a:r>
            <a:r>
              <a:rPr lang="en-GB" altLang="en-US" sz="2000" i="1" baseline="-25000" dirty="0" err="1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b</a:t>
            </a:r>
            <a:r>
              <a:rPr lang="en-GB" altLang="en-US" sz="2000" i="1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= V</a:t>
            </a: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.</a:t>
            </a:r>
            <a:endParaRPr lang="en-GB" altLang="en-US" sz="2000" dirty="0" smtClean="0">
              <a:solidFill>
                <a:srgbClr val="006600"/>
              </a:solidFill>
              <a:latin typeface="Rdg Vesta" charset="0"/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If flow </a:t>
            </a: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were </a:t>
            </a: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adiabatic and frictionless, the mass and circulation of the </a:t>
            </a: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volume would </a:t>
            </a: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be conserved</a:t>
            </a:r>
            <a:r>
              <a:rPr lang="en-GB" altLang="en-US" sz="2000" dirty="0" smtClean="0">
                <a:solidFill>
                  <a:srgbClr val="006600"/>
                </a:solidFill>
                <a:latin typeface="Rdg Vesta" charset="0"/>
                <a:cs typeface="Arial" pitchFamily="34" charset="0"/>
              </a:rPr>
              <a:t>.</a:t>
            </a:r>
            <a:endParaRPr lang="en-GB" altLang="en-US" sz="2000" dirty="0" smtClean="0">
              <a:solidFill>
                <a:srgbClr val="006600"/>
              </a:solidFill>
              <a:latin typeface="Rdg Vesta" charset="0"/>
              <a:cs typeface="Arial" pitchFamily="34" charset="0"/>
            </a:endParaRPr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4427538" y="2176463"/>
          <a:ext cx="2016125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965200" imgH="393700" progId="Equation.DSMT4">
                  <p:embed/>
                </p:oleObj>
              </mc:Choice>
              <mc:Fallback>
                <p:oleObj name="Equation" r:id="rId4" imgW="9652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2176463"/>
                        <a:ext cx="2016125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4473575" y="3049588"/>
          <a:ext cx="3795713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6" imgW="1841500" imgH="393700" progId="Equation.DSMT4">
                  <p:embed/>
                </p:oleObj>
              </mc:Choice>
              <mc:Fallback>
                <p:oleObj name="Equation" r:id="rId6" imgW="1841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575" y="3049588"/>
                        <a:ext cx="3795713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588125" y="5805488"/>
            <a:ext cx="2376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800" smtClean="0">
                <a:solidFill>
                  <a:srgbClr val="CC0000"/>
                </a:solidFill>
                <a:latin typeface="Rdg Vesta" charset="0"/>
                <a:cs typeface="Arial" pitchFamily="34" charset="0"/>
              </a:rPr>
              <a:t>Potential temperature surface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7524328" y="2780928"/>
            <a:ext cx="252041" cy="432048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7740352" y="252483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BF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endParaRPr lang="en-GB" dirty="0">
              <a:solidFill>
                <a:srgbClr val="BF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236297" y="2348880"/>
            <a:ext cx="540072" cy="86409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740351" y="2132856"/>
            <a:ext cx="1224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BF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en-GB" dirty="0">
              <a:solidFill>
                <a:srgbClr val="BF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043704" y="3592107"/>
            <a:ext cx="464399" cy="19991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696237" y="3611997"/>
            <a:ext cx="540060" cy="18002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flipH="1">
            <a:off x="5076056" y="2724889"/>
            <a:ext cx="549774" cy="33242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56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4624"/>
            <a:ext cx="8280000" cy="828000"/>
          </a:xfrm>
        </p:spPr>
        <p:txBody>
          <a:bodyPr/>
          <a:lstStyle/>
          <a:p>
            <a:r>
              <a:rPr lang="en-GB" sz="3200" cap="none" dirty="0" smtClean="0"/>
              <a:t>Integral PV conservation (circulation)</a:t>
            </a:r>
            <a:endParaRPr lang="en-GB" sz="32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16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6" y="3611349"/>
            <a:ext cx="55324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18"/>
            <a:ext cx="560070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98" y="5728999"/>
            <a:ext cx="32686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8" y="134076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Integrate PV equation over control volume (boundary velocity </a:t>
            </a:r>
            <a:r>
              <a:rPr lang="en-GB" b="1" dirty="0" err="1" smtClean="0"/>
              <a:t>V</a:t>
            </a:r>
            <a:r>
              <a:rPr lang="en-GB" baseline="-25000" dirty="0" err="1" smtClean="0"/>
              <a:t>b</a:t>
            </a:r>
            <a:r>
              <a:rPr lang="en-GB" baseline="-25000" dirty="0" smtClean="0"/>
              <a:t> </a:t>
            </a:r>
            <a:r>
              <a:rPr lang="en-GB" dirty="0" smtClean="0"/>
              <a:t>)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5" y="2420888"/>
            <a:ext cx="165618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Circulation conservation</a:t>
            </a:r>
            <a:endParaRPr lang="en-GB" i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8" y="331692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Integrate mass continuity over control volume 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741" y="5733266"/>
            <a:ext cx="459633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Mass-weighted average PV or          </a:t>
            </a:r>
            <a:r>
              <a:rPr lang="en-GB" i="1" dirty="0" smtClean="0"/>
              <a:t>amount of PV substance</a:t>
            </a:r>
            <a:r>
              <a:rPr lang="en-GB" dirty="0" smtClean="0"/>
              <a:t> divided by mass</a:t>
            </a:r>
          </a:p>
          <a:p>
            <a:r>
              <a:rPr lang="en-GB" dirty="0" smtClean="0"/>
              <a:t>(Haynes &amp; McIntyre, 1990) </a:t>
            </a:r>
            <a:endParaRPr lang="en-GB" i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234888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+mn-lt"/>
              </a:rPr>
              <a:t>+</a:t>
            </a:r>
            <a:r>
              <a:rPr lang="en-GB" b="1" dirty="0" err="1" smtClean="0">
                <a:solidFill>
                  <a:srgbClr val="C00000"/>
                </a:solidFill>
                <a:latin typeface="+mn-lt"/>
              </a:rPr>
              <a:t>J.n</a:t>
            </a:r>
            <a:endParaRPr lang="en-GB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644009" y="2132856"/>
            <a:ext cx="360040" cy="28803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4674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4. Integral effects of </a:t>
            </a:r>
            <a:r>
              <a:rPr lang="en-GB" altLang="en-US" sz="3200" cap="none" dirty="0" err="1" smtClean="0"/>
              <a:t>diabatic</a:t>
            </a:r>
            <a:r>
              <a:rPr lang="en-GB" altLang="en-US" sz="3200" cap="none" dirty="0" smtClean="0"/>
              <a:t> processes</a:t>
            </a:r>
          </a:p>
        </p:txBody>
      </p:sp>
      <p:pic>
        <p:nvPicPr>
          <p:cNvPr id="39939" name="Picture 3" descr="controlvolcro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881438"/>
            <a:ext cx="7931150" cy="2932112"/>
          </a:xfrm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6727" y="1087579"/>
            <a:ext cx="77057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+mn-lt"/>
                <a:cs typeface="Arial" pitchFamily="34" charset="0"/>
              </a:rPr>
              <a:t>Consider two such volumes, one above the other.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+mn-lt"/>
                <a:cs typeface="Arial" pitchFamily="34" charset="0"/>
              </a:rPr>
              <a:t>Cooling at </a:t>
            </a:r>
            <a:r>
              <a:rPr lang="el-GR" altLang="en-US" sz="2000" i="1" dirty="0" smtClean="0">
                <a:solidFill>
                  <a:srgbClr val="006600"/>
                </a:solidFill>
                <a:latin typeface="+mn-lt"/>
                <a:ea typeface="Tahoma"/>
                <a:cs typeface="Tahoma"/>
              </a:rPr>
              <a:t>θ</a:t>
            </a:r>
            <a:r>
              <a:rPr lang="en-GB" altLang="en-US" sz="2000" i="1" baseline="-25000" dirty="0" err="1" smtClean="0">
                <a:solidFill>
                  <a:srgbClr val="006600"/>
                </a:solidFill>
                <a:latin typeface="+mn-lt"/>
                <a:ea typeface="Tahoma"/>
                <a:cs typeface="Tahoma"/>
              </a:rPr>
              <a:t>i</a:t>
            </a:r>
            <a:r>
              <a:rPr lang="en-GB" altLang="en-US" sz="2000" baseline="-25000" dirty="0" smtClean="0">
                <a:solidFill>
                  <a:srgbClr val="006600"/>
                </a:solidFill>
                <a:latin typeface="+mn-lt"/>
                <a:ea typeface="Tahoma"/>
                <a:cs typeface="Tahoma"/>
              </a:rPr>
              <a:t> </a:t>
            </a:r>
            <a:r>
              <a:rPr lang="en-GB" altLang="en-US" sz="2000" dirty="0">
                <a:solidFill>
                  <a:srgbClr val="006600"/>
                </a:solidFill>
                <a:latin typeface="+mn-lt"/>
                <a:ea typeface="Tahoma"/>
                <a:cs typeface="Tahoma"/>
              </a:rPr>
              <a:t> </a:t>
            </a:r>
            <a:r>
              <a:rPr lang="en-GB" altLang="en-US" sz="2000" dirty="0" smtClean="0">
                <a:solidFill>
                  <a:srgbClr val="006600"/>
                </a:solidFill>
                <a:latin typeface="+mn-lt"/>
                <a:ea typeface="Tahoma"/>
                <a:cs typeface="Tahoma"/>
                <a:sym typeface="Symbol"/>
              </a:rPr>
              <a:t> </a:t>
            </a:r>
            <a:r>
              <a:rPr lang="en-GB" altLang="en-US" sz="2000" dirty="0" err="1" smtClean="0">
                <a:solidFill>
                  <a:srgbClr val="006600"/>
                </a:solidFill>
                <a:latin typeface="+mn-lt"/>
                <a:ea typeface="Tahoma"/>
                <a:cs typeface="Tahoma"/>
                <a:sym typeface="Symbol"/>
              </a:rPr>
              <a:t>diabatic</a:t>
            </a:r>
            <a:r>
              <a:rPr lang="en-GB" altLang="en-US" sz="2000" dirty="0" smtClean="0">
                <a:solidFill>
                  <a:srgbClr val="006600"/>
                </a:solidFill>
                <a:latin typeface="+mn-lt"/>
                <a:ea typeface="Tahoma"/>
                <a:cs typeface="Tahoma"/>
                <a:sym typeface="Symbol"/>
              </a:rPr>
              <a:t> mass transport from upper to lower layer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i="1" dirty="0" smtClean="0">
                <a:solidFill>
                  <a:srgbClr val="006600"/>
                </a:solidFill>
                <a:latin typeface="+mn-lt"/>
                <a:ea typeface="Tahoma"/>
                <a:cs typeface="Tahoma"/>
                <a:sym typeface="Symbol"/>
              </a:rPr>
              <a:t>Dilutes PV substance below and concentrates it above</a:t>
            </a:r>
            <a:endParaRPr lang="en-GB" altLang="en-US" sz="2000" i="1" dirty="0" smtClean="0">
              <a:solidFill>
                <a:srgbClr val="0066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588127" y="5805492"/>
            <a:ext cx="2376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800" smtClean="0">
                <a:solidFill>
                  <a:srgbClr val="CC0000"/>
                </a:solidFill>
                <a:latin typeface="Rdg Vesta" charset="0"/>
                <a:cs typeface="Arial" pitchFamily="34" charset="0"/>
              </a:rPr>
              <a:t>Potential temperature surface</a:t>
            </a:r>
          </a:p>
        </p:txBody>
      </p:sp>
      <p:pic>
        <p:nvPicPr>
          <p:cNvPr id="10" name="Picture 3" descr="controlvol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931150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4211960" y="4725144"/>
            <a:ext cx="72008" cy="555848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7812360" y="3861053"/>
            <a:ext cx="5760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+mn-lt"/>
                <a:sym typeface="Symbol"/>
              </a:rPr>
              <a:t></a:t>
            </a:r>
            <a:r>
              <a:rPr lang="en-GB" sz="2400" baseline="-25000" dirty="0" err="1" smtClean="0">
                <a:solidFill>
                  <a:srgbClr val="C00000"/>
                </a:solidFill>
                <a:latin typeface="+mn-lt"/>
                <a:sym typeface="Symbol"/>
              </a:rPr>
              <a:t>i</a:t>
            </a:r>
            <a:endParaRPr lang="en-GB" sz="24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7651" y="4697705"/>
            <a:ext cx="184731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355976" y="4725144"/>
                <a:ext cx="1368152" cy="6077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320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320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GB" sz="3200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GB" sz="3200" dirty="0" smtClean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725144"/>
                <a:ext cx="1368152" cy="607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48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2"/>
          <a:stretch>
            <a:fillRect/>
          </a:stretch>
        </p:blipFill>
        <p:spPr>
          <a:xfrm>
            <a:off x="468315" y="908050"/>
            <a:ext cx="7339012" cy="5005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476" y="369898"/>
            <a:ext cx="7996238" cy="4667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eaLnBrk="1" hangingPunct="1">
              <a:defRPr/>
            </a:pPr>
            <a:r>
              <a:rPr lang="en-GB" b="1" baseline="0" smtClean="0">
                <a:solidFill>
                  <a:srgbClr val="0D0D0D"/>
                </a:solidFill>
                <a:latin typeface="Times New Roman" pitchFamily="18" charset="0"/>
              </a:rPr>
              <a:t>Total diabatic PV in section across tropopause fold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60390" y="5054610"/>
            <a:ext cx="71072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Positive </a:t>
            </a:r>
            <a:r>
              <a:rPr lang="en-GB" altLang="en-US" sz="2000" i="1" dirty="0" err="1" smtClean="0">
                <a:solidFill>
                  <a:srgbClr val="CC0000"/>
                </a:solidFill>
                <a:cs typeface="Arial" pitchFamily="34" charset="0"/>
              </a:rPr>
              <a:t>diabatic</a:t>
            </a:r>
            <a:r>
              <a:rPr lang="en-GB" altLang="en-US" sz="2000" i="1" dirty="0" smtClean="0">
                <a:solidFill>
                  <a:srgbClr val="CC0000"/>
                </a:solidFill>
                <a:cs typeface="Arial" pitchFamily="34" charset="0"/>
              </a:rPr>
              <a:t> PV </a:t>
            </a: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above (on </a:t>
            </a:r>
            <a:r>
              <a:rPr lang="en-GB" altLang="en-US" sz="2000" dirty="0" err="1" smtClean="0">
                <a:solidFill>
                  <a:srgbClr val="CC0000"/>
                </a:solidFill>
                <a:cs typeface="Arial" pitchFamily="34" charset="0"/>
              </a:rPr>
              <a:t>strat</a:t>
            </a: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 side) of tropopause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0033CC"/>
                </a:solidFill>
                <a:cs typeface="Arial" pitchFamily="34" charset="0"/>
              </a:rPr>
              <a:t>Negative </a:t>
            </a:r>
            <a:r>
              <a:rPr lang="en-GB" altLang="en-US" sz="2000" i="1" dirty="0" err="1" smtClean="0">
                <a:solidFill>
                  <a:srgbClr val="0033CC"/>
                </a:solidFill>
                <a:cs typeface="Arial" pitchFamily="34" charset="0"/>
              </a:rPr>
              <a:t>diabatic</a:t>
            </a:r>
            <a:r>
              <a:rPr lang="en-GB" altLang="en-US" sz="2000" i="1" dirty="0" smtClean="0">
                <a:solidFill>
                  <a:srgbClr val="0033CC"/>
                </a:solidFill>
                <a:cs typeface="Arial" pitchFamily="34" charset="0"/>
              </a:rPr>
              <a:t> PV </a:t>
            </a:r>
            <a:r>
              <a:rPr lang="en-GB" altLang="en-US" sz="2000" dirty="0" smtClean="0">
                <a:solidFill>
                  <a:srgbClr val="0033CC"/>
                </a:solidFill>
                <a:cs typeface="Arial" pitchFamily="34" charset="0"/>
              </a:rPr>
              <a:t>beneath (on trop side) of tropopause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BF0071"/>
                </a:solidFill>
                <a:cs typeface="Arial" pitchFamily="34" charset="0"/>
              </a:rPr>
              <a:t>Tropopause elevation not significantly altered by </a:t>
            </a:r>
            <a:r>
              <a:rPr lang="en-GB" altLang="en-US" sz="2000" b="1" dirty="0" smtClean="0">
                <a:solidFill>
                  <a:srgbClr val="BF0071"/>
                </a:solidFill>
                <a:cs typeface="Arial" pitchFamily="34" charset="0"/>
              </a:rPr>
              <a:t>direct </a:t>
            </a:r>
            <a:r>
              <a:rPr lang="en-GB" altLang="en-US" sz="2000" b="1" dirty="0" err="1" smtClean="0">
                <a:solidFill>
                  <a:srgbClr val="BF0071"/>
                </a:solidFill>
                <a:cs typeface="Arial" pitchFamily="34" charset="0"/>
              </a:rPr>
              <a:t>diabatic</a:t>
            </a:r>
            <a:r>
              <a:rPr lang="en-GB" altLang="en-US" sz="2000" b="1" dirty="0" smtClean="0">
                <a:solidFill>
                  <a:srgbClr val="BF0071"/>
                </a:solidFill>
                <a:cs typeface="Arial" pitchFamily="34" charset="0"/>
              </a:rPr>
              <a:t> PV modification</a:t>
            </a:r>
            <a:endParaRPr lang="en-GB" altLang="en-US" sz="2000" b="1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203580" y="6416685"/>
            <a:ext cx="626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smtClean="0">
                <a:solidFill>
                  <a:srgbClr val="000000"/>
                </a:solidFill>
                <a:cs typeface="Arial" pitchFamily="34" charset="0"/>
              </a:rPr>
              <a:t>Chagnon, Gray and Methven (2013), </a:t>
            </a:r>
            <a:r>
              <a:rPr lang="en-GB" altLang="en-US" sz="2000" i="1" smtClean="0">
                <a:solidFill>
                  <a:srgbClr val="000000"/>
                </a:solidFill>
                <a:cs typeface="Arial" pitchFamily="34" charset="0"/>
              </a:rPr>
              <a:t>Q J R Met S</a:t>
            </a:r>
            <a:endParaRPr lang="en-GB" altLang="en-US" sz="200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93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2796797"/>
            <a:ext cx="7164288" cy="3512533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in warm conveyor belts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6727" y="1087576"/>
            <a:ext cx="77057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Consider two volumes, in isentropic layers representing the inflow and outflow of a warm conveyor belt.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6600"/>
                </a:solidFill>
                <a:latin typeface="Effra"/>
                <a:cs typeface="Arial" pitchFamily="34" charset="0"/>
              </a:rPr>
              <a:t>H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eating at </a:t>
            </a:r>
            <a:r>
              <a:rPr lang="el-GR" altLang="en-US" sz="2000" i="1" dirty="0" smtClean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θ</a:t>
            </a:r>
            <a:r>
              <a:rPr lang="en-GB" altLang="en-US" sz="2000" i="1" baseline="-25000" dirty="0" err="1" smtClean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i</a:t>
            </a:r>
            <a:r>
              <a:rPr lang="en-GB" altLang="en-US" sz="2000" baseline="-25000" dirty="0" smtClean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 </a:t>
            </a:r>
            <a:r>
              <a:rPr lang="en-GB" altLang="en-US" sz="2000" dirty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 </a:t>
            </a:r>
            <a:r>
              <a:rPr lang="en-GB" altLang="en-US" sz="2000" dirty="0" err="1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diabatic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 mass transport from lower to upper layer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i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Concentrates PV substance of “inflow volume” and dilutes outflow PVS</a:t>
            </a:r>
            <a:endParaRPr lang="en-GB" altLang="en-US" sz="2000" i="1" dirty="0" smtClean="0">
              <a:solidFill>
                <a:srgbClr val="006600"/>
              </a:solidFill>
              <a:latin typeface="Effr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GB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GB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en-GB" sz="32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77898" y="6341258"/>
            <a:ext cx="43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Methven, </a:t>
            </a:r>
            <a:r>
              <a:rPr lang="en-GB" i="1" dirty="0" smtClean="0">
                <a:solidFill>
                  <a:schemeClr val="accent2"/>
                </a:solidFill>
              </a:rPr>
              <a:t>Q. J. Royal Met. Soc. (2015)</a:t>
            </a:r>
            <a:endParaRPr lang="en-GB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96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What is a warm conveyor belt?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340768"/>
            <a:ext cx="8280000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An air mass concept. Warm, moist air moving rapidly </a:t>
            </a:r>
            <a:r>
              <a:rPr lang="en-GB" sz="2400" dirty="0" err="1" smtClean="0"/>
              <a:t>polewards</a:t>
            </a:r>
            <a:r>
              <a:rPr lang="en-GB" sz="2400" dirty="0" smtClean="0"/>
              <a:t> just ahead of a cold front and ascending.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</a:t>
            </a:r>
            <a:r>
              <a:rPr lang="en-GB" sz="2400" dirty="0" smtClean="0"/>
              <a:t>Originally identified </a:t>
            </a:r>
            <a:r>
              <a:rPr lang="en-GB" sz="2400" dirty="0" smtClean="0"/>
              <a:t>in </a:t>
            </a:r>
            <a:r>
              <a:rPr lang="en-GB" sz="2400" b="1" dirty="0" smtClean="0"/>
              <a:t>isentropic relative-flow analysis</a:t>
            </a: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6" y="2852946"/>
            <a:ext cx="4649390" cy="3913941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5436097" y="3501009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  <a:latin typeface="+mn-lt"/>
              </a:rPr>
              <a:t>Namias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(1939) as reproduced in Browning (1990).</a:t>
            </a: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559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387" y="332666"/>
            <a:ext cx="6192837" cy="573087"/>
          </a:xfrm>
        </p:spPr>
        <p:txBody>
          <a:bodyPr/>
          <a:lstStyle/>
          <a:p>
            <a:r>
              <a:rPr lang="en-GB" altLang="en-US" cap="none" dirty="0" smtClean="0"/>
              <a:t>Conclusion</a:t>
            </a:r>
            <a:r>
              <a:rPr lang="en-GB" altLang="en-US" cap="none" dirty="0" smtClean="0"/>
              <a:t>s</a:t>
            </a:r>
            <a:endParaRPr lang="en-GB" altLang="en-US" cap="none" dirty="0" smtClean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9" y="1481138"/>
            <a:ext cx="8497192" cy="4611687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/>
              <a:t> </a:t>
            </a:r>
            <a:r>
              <a:rPr lang="en-GB" dirty="0" smtClean="0"/>
              <a:t>WCB can be described as coherent ensemble of trajectories (CET) even if following flow including convective motions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endParaRPr lang="en-GB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 smtClean="0"/>
              <a:t>Key ingredients</a:t>
            </a:r>
          </a:p>
          <a:p>
            <a:pPr marL="8172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 smtClean="0"/>
              <a:t>Net heating (</a:t>
            </a:r>
            <a:r>
              <a:rPr lang="el-GR" dirty="0" smtClean="0"/>
              <a:t>Δ</a:t>
            </a:r>
            <a:r>
              <a:rPr lang="en-GB" dirty="0" smtClean="0">
                <a:sym typeface="Symbol"/>
              </a:rPr>
              <a:t>) is large </a:t>
            </a:r>
            <a:r>
              <a:rPr lang="en-GB" dirty="0" err="1" smtClean="0">
                <a:sym typeface="Symbol"/>
              </a:rPr>
              <a:t>cf</a:t>
            </a:r>
            <a:r>
              <a:rPr lang="en-GB" dirty="0" smtClean="0">
                <a:sym typeface="Symbol"/>
              </a:rPr>
              <a:t> range of  in “i</a:t>
            </a:r>
            <a:r>
              <a:rPr lang="en-GB" dirty="0" smtClean="0"/>
              <a:t>nflow” and “outflow”</a:t>
            </a:r>
          </a:p>
          <a:p>
            <a:pPr marL="8172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 smtClean="0"/>
              <a:t>Horizontal advection on each isentropic surface is dominated by the “large-scale flow”</a:t>
            </a:r>
          </a:p>
          <a:p>
            <a:pPr marL="817200" lvl="1" indent="-457200">
              <a:lnSpc>
                <a:spcPct val="90000"/>
              </a:lnSpc>
              <a:buFont typeface="+mj-lt"/>
              <a:buAutoNum type="arabicPeriod"/>
              <a:defRPr/>
            </a:pPr>
            <a:endParaRPr lang="en-GB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 smtClean="0"/>
              <a:t>PV of outflow </a:t>
            </a:r>
            <a:r>
              <a:rPr lang="en-GB" dirty="0" smtClean="0">
                <a:sym typeface="Symbol"/>
              </a:rPr>
              <a:t> PV of inflow only when averaging over the CET</a:t>
            </a:r>
          </a:p>
          <a:p>
            <a:pPr marL="8172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 smtClean="0">
                <a:sym typeface="Symbol"/>
              </a:rPr>
              <a:t>“observed” to apply whether or not resolving convective motions</a:t>
            </a:r>
          </a:p>
          <a:p>
            <a:pPr marL="8172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 smtClean="0">
                <a:sym typeface="Symbol"/>
              </a:rPr>
              <a:t>A result of conservation of circulation within inflow and outflow isentropic layers (although not constrained to be an equality)</a:t>
            </a:r>
          </a:p>
          <a:p>
            <a:pPr marL="8172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 smtClean="0">
                <a:sym typeface="Symbol"/>
              </a:rPr>
              <a:t>Detail of -history following each trajectory is unimportant as long as it leaves inflow layer and ends up in outflow layer (in time interval).</a:t>
            </a:r>
          </a:p>
          <a:p>
            <a:pPr marL="8172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dirty="0" smtClean="0">
                <a:sym typeface="Symbol"/>
              </a:rPr>
              <a:t>-</a:t>
            </a:r>
            <a:r>
              <a:rPr lang="en-GB" dirty="0" err="1" smtClean="0">
                <a:sym typeface="Symbol"/>
              </a:rPr>
              <a:t>ve</a:t>
            </a:r>
            <a:r>
              <a:rPr lang="en-GB" smtClean="0">
                <a:sym typeface="Symbol"/>
              </a:rPr>
              <a:t> PV </a:t>
            </a:r>
            <a:r>
              <a:rPr lang="en-GB" dirty="0" smtClean="0">
                <a:sym typeface="Symbol"/>
              </a:rPr>
              <a:t>anomaly at jet stream level is greater whe</a:t>
            </a:r>
            <a:r>
              <a:rPr lang="en-GB" dirty="0" smtClean="0">
                <a:sym typeface="Symbol"/>
              </a:rPr>
              <a:t>n net heating is greater because outflow layer is higher (rather than net PV decrease).</a:t>
            </a:r>
            <a:endParaRPr lang="en-GB" dirty="0" smtClean="0">
              <a:sym typeface="Symbol"/>
            </a:endParaRPr>
          </a:p>
          <a:p>
            <a:pPr marL="817200" lvl="1" indent="-457200">
              <a:lnSpc>
                <a:spcPct val="90000"/>
              </a:lnSpc>
              <a:buFont typeface="+mj-lt"/>
              <a:buAutoNum type="arabicPeriod"/>
              <a:defRPr/>
            </a:pPr>
            <a:endParaRPr lang="en-GB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82197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20" y="2745016"/>
            <a:ext cx="8280000" cy="828000"/>
          </a:xfrm>
        </p:spPr>
        <p:txBody>
          <a:bodyPr/>
          <a:lstStyle/>
          <a:p>
            <a:r>
              <a:rPr lang="en-GB" cap="none" dirty="0" smtClean="0"/>
              <a:t>Thankyou for your attention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21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01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What is a warm conveyor belt?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1340768"/>
            <a:ext cx="4435232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WCB has two branches identified with precipitation and cloud features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Example </a:t>
            </a:r>
            <a:r>
              <a:rPr lang="en-GB" sz="2400" dirty="0" smtClean="0"/>
              <a:t>from case 24/11/09</a:t>
            </a:r>
          </a:p>
          <a:p>
            <a:pPr marL="0" indent="0">
              <a:buNone/>
            </a:pPr>
            <a:r>
              <a:rPr lang="en-GB" sz="2400" dirty="0" smtClean="0"/>
              <a:t>(</a:t>
            </a:r>
            <a:r>
              <a:rPr lang="en-GB" sz="2400" dirty="0" err="1" smtClean="0"/>
              <a:t>Martínez</a:t>
            </a:r>
            <a:r>
              <a:rPr lang="en-GB" sz="2400" dirty="0" smtClean="0"/>
              <a:t>-Alvarado </a:t>
            </a:r>
            <a:r>
              <a:rPr lang="en-GB" sz="2400" i="1" dirty="0" smtClean="0"/>
              <a:t>et al, </a:t>
            </a:r>
            <a:r>
              <a:rPr lang="en-GB" sz="2400" dirty="0" smtClean="0"/>
              <a:t>2014)</a:t>
            </a:r>
          </a:p>
          <a:p>
            <a:pPr marL="0" indent="0">
              <a:buNone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T-NAWDEX Pilot flight (3</a:t>
            </a:r>
            <a:r>
              <a:rPr lang="en-GB" sz="2400" dirty="0" smtClean="0"/>
              <a:t>)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96752"/>
            <a:ext cx="4248472" cy="551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96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What is a warm conveyor belt?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340768"/>
            <a:ext cx="8280000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b="1" dirty="0" smtClean="0"/>
              <a:t>Isentropic </a:t>
            </a:r>
            <a:r>
              <a:rPr lang="en-GB" sz="2400" b="1" dirty="0" smtClean="0"/>
              <a:t>relative-flow </a:t>
            </a:r>
            <a:r>
              <a:rPr lang="en-GB" sz="2400" b="1" dirty="0" smtClean="0"/>
              <a:t>analysis </a:t>
            </a:r>
            <a:r>
              <a:rPr lang="en-GB" sz="2400" b="1" dirty="0" smtClean="0"/>
              <a:t>and the parcel theory</a:t>
            </a:r>
            <a:endParaRPr lang="en-GB" sz="2400" b="1" dirty="0" smtClean="0"/>
          </a:p>
          <a:p>
            <a:pPr marL="0" indent="0">
              <a:buNone/>
            </a:pPr>
            <a:r>
              <a:rPr lang="en-GB" sz="2400" dirty="0" smtClean="0"/>
              <a:t>– Green, </a:t>
            </a:r>
            <a:r>
              <a:rPr lang="en-GB" sz="2400" dirty="0" err="1" smtClean="0"/>
              <a:t>Ludlam</a:t>
            </a:r>
            <a:r>
              <a:rPr lang="en-GB" sz="2400" dirty="0" smtClean="0"/>
              <a:t> &amp; </a:t>
            </a:r>
            <a:r>
              <a:rPr lang="en-GB" sz="2400" dirty="0" err="1" smtClean="0"/>
              <a:t>McIlveen</a:t>
            </a:r>
            <a:r>
              <a:rPr lang="en-GB" sz="2400" dirty="0" smtClean="0"/>
              <a:t> (1966) QJ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</a:t>
            </a:r>
            <a:r>
              <a:rPr lang="en-GB" sz="2400" dirty="0" smtClean="0"/>
              <a:t>Extended to wet bulb theta surfaces by Browning &amp; </a:t>
            </a:r>
            <a:r>
              <a:rPr lang="en-GB" sz="2400" dirty="0" smtClean="0"/>
              <a:t>Harrold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940152" y="3068965"/>
            <a:ext cx="302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Harrold (1973) QJ</a:t>
            </a: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  <a:p>
            <a:r>
              <a:rPr lang="en-GB" dirty="0" smtClean="0"/>
              <a:t>First use of term “warm conveyor belt”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  <a:p>
            <a:r>
              <a:rPr lang="en-GB" dirty="0" smtClean="0"/>
              <a:t>Key tool was the new </a:t>
            </a:r>
            <a:r>
              <a:rPr lang="en-GB" b="1" dirty="0" smtClean="0"/>
              <a:t>weather radar</a:t>
            </a:r>
            <a:r>
              <a:rPr lang="en-GB" dirty="0" smtClean="0"/>
              <a:t>. </a:t>
            </a:r>
          </a:p>
          <a:p>
            <a:r>
              <a:rPr lang="en-GB" dirty="0" smtClean="0"/>
              <a:t>WCB identified with the major precipitation band of a cyclone.</a:t>
            </a:r>
            <a:endParaRPr lang="en-GB" dirty="0">
              <a:solidFill>
                <a:schemeClr val="tx2"/>
              </a:solidFill>
              <a:latin typeface="+mn-lt"/>
            </a:endParaRP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944216"/>
            <a:ext cx="3816424" cy="5511666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4070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What is a warm conveyor belt?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1340768"/>
            <a:ext cx="4435232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dirty="0"/>
              <a:t>WCB has two branches identified with precipitation and cloud features </a:t>
            </a: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Example </a:t>
            </a:r>
            <a:r>
              <a:rPr lang="en-GB" sz="2400" dirty="0" smtClean="0"/>
              <a:t>from case 24/11/09</a:t>
            </a:r>
          </a:p>
          <a:p>
            <a:pPr marL="0" indent="0">
              <a:buNone/>
            </a:pPr>
            <a:r>
              <a:rPr lang="en-GB" sz="2400" dirty="0" smtClean="0"/>
              <a:t>(</a:t>
            </a:r>
            <a:r>
              <a:rPr lang="en-GB" sz="2400" dirty="0" err="1" smtClean="0"/>
              <a:t>Martínez</a:t>
            </a:r>
            <a:r>
              <a:rPr lang="en-GB" sz="2400" dirty="0" smtClean="0"/>
              <a:t>-Alvarado </a:t>
            </a:r>
            <a:r>
              <a:rPr lang="en-GB" sz="2400" i="1" dirty="0" smtClean="0"/>
              <a:t>et al, </a:t>
            </a:r>
            <a:r>
              <a:rPr lang="en-GB" sz="2400" dirty="0" smtClean="0"/>
              <a:t>2014)</a:t>
            </a:r>
          </a:p>
          <a:p>
            <a:pPr marL="0" indent="0">
              <a:buNone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T-NAWDEX Pilot flight (3)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24744"/>
            <a:ext cx="427879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97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What is a warm conveyor belt?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340768"/>
            <a:ext cx="8280000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Combination of isentropic relative flow analyses and radar sections yielded mesoscale structure associated with </a:t>
            </a:r>
            <a:r>
              <a:rPr lang="en-GB" sz="2400" dirty="0" smtClean="0"/>
              <a:t>WCB (Browning and Harrold).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458058"/>
            <a:ext cx="9144000" cy="43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70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What is a warm conveyor belt?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0232" y="1701248"/>
            <a:ext cx="2376264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1800" dirty="0" smtClean="0"/>
              <a:t>Cross-section through cold front and WCB in T-NAWDEX Pilot 3 case.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/>
              <a:t> Black dots – trajectories of WCB1 crossing section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/>
              <a:t> Red dots – trajectories of WCB2 crossing </a:t>
            </a:r>
            <a:r>
              <a:rPr lang="en-GB" sz="1800" dirty="0" smtClean="0"/>
              <a:t>section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 smtClean="0"/>
              <a:t>Martínez</a:t>
            </a:r>
            <a:r>
              <a:rPr lang="en-GB" sz="1800" dirty="0" smtClean="0"/>
              <a:t>-Alvarado </a:t>
            </a:r>
            <a:r>
              <a:rPr lang="en-GB" sz="1800" i="1" dirty="0" smtClean="0"/>
              <a:t>et al, </a:t>
            </a:r>
            <a:r>
              <a:rPr lang="en-GB" sz="1800" dirty="0" smtClean="0"/>
              <a:t>2014, QJ</a:t>
            </a:r>
            <a:endParaRPr lang="en-GB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" y="1412782"/>
            <a:ext cx="6653305" cy="49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36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What is a warm conveyor belt?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340768"/>
            <a:ext cx="8280000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With increase in objective analysis quality, became possible to identify WCB with </a:t>
            </a:r>
            <a:r>
              <a:rPr lang="en-GB" sz="2400" dirty="0" err="1" smtClean="0"/>
              <a:t>Lagrangian</a:t>
            </a:r>
            <a:r>
              <a:rPr lang="en-GB" sz="2400" dirty="0" smtClean="0"/>
              <a:t> structures using trajectories: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Letestu (PhD thesis 1994, with Browning)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</a:t>
            </a:r>
            <a:r>
              <a:rPr lang="en-GB" sz="2400" dirty="0" err="1" smtClean="0"/>
              <a:t>Wernli</a:t>
            </a:r>
            <a:r>
              <a:rPr lang="en-GB" sz="2400" dirty="0" smtClean="0"/>
              <a:t> &amp; Davies (1997) QJ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/>
              <a:t> </a:t>
            </a:r>
            <a:r>
              <a:rPr lang="en-GB" sz="2400" dirty="0" smtClean="0"/>
              <a:t>introduce </a:t>
            </a:r>
            <a:r>
              <a:rPr lang="en-GB" sz="2400" i="1" dirty="0" smtClean="0"/>
              <a:t>coherent ensemble of trajectories </a:t>
            </a:r>
            <a:r>
              <a:rPr lang="en-GB" sz="2400" dirty="0" smtClean="0"/>
              <a:t>(CET)    </a:t>
            </a:r>
            <a:endParaRPr lang="en-GB" sz="2400" dirty="0" smtClean="0"/>
          </a:p>
          <a:p>
            <a:pPr marL="360000" lvl="1" indent="0">
              <a:buNone/>
            </a:pPr>
            <a:r>
              <a:rPr lang="en-GB" sz="2400" dirty="0" smtClean="0"/>
              <a:t>     </a:t>
            </a:r>
            <a:r>
              <a:rPr lang="en-GB" sz="2400" dirty="0" smtClean="0">
                <a:solidFill>
                  <a:srgbClr val="002060"/>
                </a:solidFill>
              </a:rPr>
              <a:t>e.g., identified WCB with CET where trajectories </a:t>
            </a:r>
            <a:r>
              <a:rPr lang="en-GB" sz="2400" dirty="0" smtClean="0">
                <a:solidFill>
                  <a:srgbClr val="002060"/>
                </a:solidFill>
              </a:rPr>
              <a:t>   	experience </a:t>
            </a:r>
            <a:r>
              <a:rPr lang="en-GB" sz="2400" dirty="0" smtClean="0">
                <a:solidFill>
                  <a:srgbClr val="002060"/>
                </a:solidFill>
              </a:rPr>
              <a:t>pressure decrease &gt; 600 </a:t>
            </a:r>
            <a:r>
              <a:rPr lang="en-GB" sz="2400" dirty="0" err="1" smtClean="0">
                <a:solidFill>
                  <a:srgbClr val="002060"/>
                </a:solidFill>
              </a:rPr>
              <a:t>hPa</a:t>
            </a:r>
            <a:r>
              <a:rPr lang="en-GB" sz="2400" dirty="0" smtClean="0">
                <a:solidFill>
                  <a:srgbClr val="002060"/>
                </a:solidFill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dirty="0" smtClean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94669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What is a warm conveyor belt?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121" y="1340768"/>
            <a:ext cx="3355112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1800" dirty="0" smtClean="0"/>
              <a:t>Example from case 24/11/09</a:t>
            </a:r>
          </a:p>
          <a:p>
            <a:pPr marL="0" indent="0">
              <a:buNone/>
            </a:pPr>
            <a:r>
              <a:rPr lang="en-GB" sz="1800" dirty="0" smtClean="0"/>
              <a:t>(</a:t>
            </a:r>
            <a:r>
              <a:rPr lang="en-GB" sz="1800" dirty="0" err="1" smtClean="0"/>
              <a:t>Martínez</a:t>
            </a:r>
            <a:r>
              <a:rPr lang="en-GB" sz="1800" dirty="0" smtClean="0"/>
              <a:t>-Alvarado </a:t>
            </a:r>
            <a:r>
              <a:rPr lang="en-GB" sz="1800" i="1" dirty="0" smtClean="0"/>
              <a:t>et al, </a:t>
            </a:r>
            <a:r>
              <a:rPr lang="en-GB" sz="1800" dirty="0" smtClean="0"/>
              <a:t>2014)</a:t>
            </a:r>
          </a:p>
          <a:p>
            <a:pPr marL="0" indent="0">
              <a:buNone/>
            </a:pPr>
            <a:endParaRPr lang="en-GB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/>
              <a:t> </a:t>
            </a:r>
            <a:r>
              <a:rPr lang="en-GB" sz="1800" dirty="0" smtClean="0"/>
              <a:t>Trajectories calculated following resolved flow in model (in this case 12km grid with parameterised convection)</a:t>
            </a:r>
            <a:endParaRPr lang="en-GB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99392"/>
            <a:ext cx="2965200" cy="503659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78773"/>
            <a:ext cx="2952328" cy="50147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70801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hoskinsat70_intro</Template>
  <TotalTime>889</TotalTime>
  <Words>1100</Words>
  <Application>Microsoft Office PowerPoint</Application>
  <PresentationFormat>On-screen Show (4:3)</PresentationFormat>
  <Paragraphs>141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8" baseType="lpstr">
      <vt:lpstr>Arial</vt:lpstr>
      <vt:lpstr>Symbol</vt:lpstr>
      <vt:lpstr>Effra Heavy</vt:lpstr>
      <vt:lpstr>Calibri Light</vt:lpstr>
      <vt:lpstr>AngsanaUPC</vt:lpstr>
      <vt:lpstr>Calibri</vt:lpstr>
      <vt:lpstr>Wingdings</vt:lpstr>
      <vt:lpstr>Cambria Math</vt:lpstr>
      <vt:lpstr>Tahoma</vt:lpstr>
      <vt:lpstr>Times New Roman</vt:lpstr>
      <vt:lpstr>Effra</vt:lpstr>
      <vt:lpstr>Rdg Vesta</vt:lpstr>
      <vt:lpstr>NimbusRomNo9L</vt:lpstr>
      <vt:lpstr>Effra Bold</vt:lpstr>
      <vt:lpstr>Effra Light</vt:lpstr>
      <vt:lpstr>hoskinsat70_intro</vt:lpstr>
      <vt:lpstr>UoR Theme</vt:lpstr>
      <vt:lpstr>1_UoR Theme</vt:lpstr>
      <vt:lpstr>1_hoskinsat70_intro</vt:lpstr>
      <vt:lpstr>2_hoskinsat70_intro</vt:lpstr>
      <vt:lpstr>5_Methven_FS02_ASE</vt:lpstr>
      <vt:lpstr>3_hoskinsat70_intro</vt:lpstr>
      <vt:lpstr>Office Theme</vt:lpstr>
      <vt:lpstr>1_Office Theme</vt:lpstr>
      <vt:lpstr>2_Office Theme</vt:lpstr>
      <vt:lpstr>2_Methven_FS02_ASE</vt:lpstr>
      <vt:lpstr>Equation</vt:lpstr>
      <vt:lpstr>warm conveyor belts</vt:lpstr>
      <vt:lpstr>What is a warm conveyor belt?</vt:lpstr>
      <vt:lpstr>What is a warm conveyor belt?</vt:lpstr>
      <vt:lpstr>What is a warm conveyor belt?</vt:lpstr>
      <vt:lpstr>What is a warm conveyor belt?</vt:lpstr>
      <vt:lpstr>What is a warm conveyor belt?</vt:lpstr>
      <vt:lpstr>What is a warm conveyor belt?</vt:lpstr>
      <vt:lpstr>What is a warm conveyor belt?</vt:lpstr>
      <vt:lpstr>What is a warm conveyor belt?</vt:lpstr>
      <vt:lpstr>Air mass changes following WCB</vt:lpstr>
      <vt:lpstr>Trajectory ascent in convection-permitting simulations</vt:lpstr>
      <vt:lpstr>PowerPoint Presentation</vt:lpstr>
      <vt:lpstr>PowerPoint Presentation</vt:lpstr>
      <vt:lpstr>Local PV Conservation Equation</vt:lpstr>
      <vt:lpstr>Conservation for 3D isentropic layers</vt:lpstr>
      <vt:lpstr>Integral PV conservation (circulation)</vt:lpstr>
      <vt:lpstr>4. Integral effects of diabatic processes</vt:lpstr>
      <vt:lpstr>PowerPoint Presentation</vt:lpstr>
      <vt:lpstr>PV in warm conveyor belts</vt:lpstr>
      <vt:lpstr>Conclusions</vt:lpstr>
      <vt:lpstr>Thankyou for your attention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 of THeses</dc:title>
  <dc:creator>John Methven</dc:creator>
  <cp:lastModifiedBy>John Methven</cp:lastModifiedBy>
  <cp:revision>84</cp:revision>
  <cp:lastPrinted>2006-09-19T14:59:33Z</cp:lastPrinted>
  <dcterms:created xsi:type="dcterms:W3CDTF">2015-06-14T21:18:40Z</dcterms:created>
  <dcterms:modified xsi:type="dcterms:W3CDTF">2016-02-01T10:14:38Z</dcterms:modified>
</cp:coreProperties>
</file>