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9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38" r:id="rId3"/>
    <p:sldMasterId id="2147483807" r:id="rId4"/>
    <p:sldMasterId id="2147483829" r:id="rId5"/>
    <p:sldMasterId id="2147483946" r:id="rId6"/>
    <p:sldMasterId id="2147483980" r:id="rId7"/>
    <p:sldMasterId id="2147483992" r:id="rId8"/>
    <p:sldMasterId id="2147484032" r:id="rId9"/>
    <p:sldMasterId id="2147484044" r:id="rId10"/>
  </p:sldMasterIdLst>
  <p:notesMasterIdLst>
    <p:notesMasterId r:id="rId36"/>
  </p:notesMasterIdLst>
  <p:handoutMasterIdLst>
    <p:handoutMasterId r:id="rId37"/>
  </p:handoutMasterIdLst>
  <p:sldIdLst>
    <p:sldId id="265" r:id="rId11"/>
    <p:sldId id="396" r:id="rId12"/>
    <p:sldId id="433" r:id="rId13"/>
    <p:sldId id="386" r:id="rId14"/>
    <p:sldId id="400" r:id="rId15"/>
    <p:sldId id="369" r:id="rId16"/>
    <p:sldId id="427" r:id="rId17"/>
    <p:sldId id="428" r:id="rId18"/>
    <p:sldId id="422" r:id="rId19"/>
    <p:sldId id="423" r:id="rId20"/>
    <p:sldId id="424" r:id="rId21"/>
    <p:sldId id="429" r:id="rId22"/>
    <p:sldId id="425" r:id="rId23"/>
    <p:sldId id="426" r:id="rId24"/>
    <p:sldId id="431" r:id="rId25"/>
    <p:sldId id="430" r:id="rId26"/>
    <p:sldId id="392" r:id="rId27"/>
    <p:sldId id="378" r:id="rId28"/>
    <p:sldId id="388" r:id="rId29"/>
    <p:sldId id="389" r:id="rId30"/>
    <p:sldId id="418" r:id="rId31"/>
    <p:sldId id="419" r:id="rId32"/>
    <p:sldId id="420" r:id="rId33"/>
    <p:sldId id="395" r:id="rId34"/>
    <p:sldId id="399" r:id="rId35"/>
  </p:sldIdLst>
  <p:sldSz cx="9144000" cy="6858000" type="screen4x3"/>
  <p:notesSz cx="6718300" cy="9867900"/>
  <p:embeddedFontLst>
    <p:embeddedFont>
      <p:font typeface="Effra" panose="020B0604020202020204" charset="0"/>
      <p:regular r:id="rId38"/>
      <p:bold r:id="rId39"/>
      <p:italic r:id="rId40"/>
      <p:boldItalic r:id="rId41"/>
    </p:embeddedFont>
    <p:embeddedFont>
      <p:font typeface="Effra Heavy" panose="020B0604020202020204" charset="0"/>
      <p:bold r:id="rId42"/>
      <p:boldItalic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  <p:embeddedFont>
      <p:font typeface="AngsanaUPC" panose="02020603050405020304" pitchFamily="18" charset="-34"/>
      <p:regular r:id="rId48"/>
      <p:bold r:id="rId49"/>
      <p:italic r:id="rId50"/>
      <p:boldItalic r:id="rId51"/>
    </p:embeddedFont>
    <p:embeddedFont>
      <p:font typeface="Effra Bold" panose="020B0604020202020204" charset="0"/>
      <p:bold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Effra Light" panose="020B0604020202020204" charset="0"/>
      <p:regular r:id="rId55"/>
      <p: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ambria Math" panose="02040503050406030204" pitchFamily="18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BF0071"/>
    <a:srgbClr val="000000"/>
    <a:srgbClr val="D799A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5990" autoAdjust="0"/>
  </p:normalViewPr>
  <p:slideViewPr>
    <p:cSldViewPr showGuides="1">
      <p:cViewPr varScale="1">
        <p:scale>
          <a:sx n="67" d="100"/>
          <a:sy n="67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2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632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5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237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1943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9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0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1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5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9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58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847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1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8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1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6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6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2426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578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750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7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649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04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539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9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849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99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70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998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514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697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170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662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225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0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318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060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963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82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907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765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"/>
            <a:ext cx="7886700" cy="8015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156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51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964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13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634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784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326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493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548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965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626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58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87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550718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07581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76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619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241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705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906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186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946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575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13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023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9296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650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9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79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9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7789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189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12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84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4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32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145923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12032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50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1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3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87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002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5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7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15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9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77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3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70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248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8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2017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5242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06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2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3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592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2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0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498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1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80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897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2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67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9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8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8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0430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  <p:sldLayoutId id="2147484059" r:id="rId15"/>
    <p:sldLayoutId id="2147484060" r:id="rId16"/>
    <p:sldLayoutId id="2147484061" r:id="rId17"/>
    <p:sldLayoutId id="2147484062" r:id="rId18"/>
    <p:sldLayoutId id="2147484063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2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20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061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368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80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44EB2-1108-444B-A388-94355F8AA9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22/10/2018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7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7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35.png"/><Relationship Id="rId7" Type="http://schemas.openxmlformats.org/officeDocument/2006/relationships/image" Target="../media/image2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7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143000"/>
            <a:ext cx="7963624" cy="919800"/>
          </a:xfrm>
        </p:spPr>
        <p:txBody>
          <a:bodyPr/>
          <a:lstStyle/>
          <a:p>
            <a:r>
              <a:rPr lang="en-GB" dirty="0" err="1" smtClean="0"/>
              <a:t>Diabatic</a:t>
            </a:r>
            <a:r>
              <a:rPr lang="en-GB" dirty="0" smtClean="0"/>
              <a:t> Influence on Tropopause </a:t>
            </a:r>
            <a:r>
              <a:rPr lang="en-GB" dirty="0" err="1"/>
              <a:t>R</a:t>
            </a:r>
            <a:r>
              <a:rPr lang="en-GB" dirty="0" err="1" smtClean="0"/>
              <a:t>ossby</a:t>
            </a:r>
            <a:r>
              <a:rPr lang="en-GB" dirty="0" smtClean="0"/>
              <a:t> Waves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John Methven, Ben Harvey, Leo Saffin and Jake Bland</a:t>
            </a:r>
          </a:p>
          <a:p>
            <a:r>
              <a:rPr lang="en-GB" dirty="0" smtClean="0"/>
              <a:t>Department of Meteorology,</a:t>
            </a:r>
          </a:p>
          <a:p>
            <a:r>
              <a:rPr lang="en-GB" dirty="0" smtClean="0"/>
              <a:t>University of Reading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Following backwards (T-18)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756"/>
            <a:ext cx="9144000" cy="465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Colour dots = 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n-GB" dirty="0" smtClean="0">
                <a:solidFill>
                  <a:srgbClr val="FF0000"/>
                </a:solidFill>
              </a:rPr>
              <a:t> at locations of 3D back trajectories from outflow volume</a:t>
            </a:r>
          </a:p>
          <a:p>
            <a:pPr lvl="0"/>
            <a:r>
              <a:rPr lang="en-GB" dirty="0">
                <a:solidFill>
                  <a:srgbClr val="00B050"/>
                </a:solidFill>
              </a:rPr>
              <a:t>Green contour = tropopause on 325K</a:t>
            </a:r>
          </a:p>
          <a:p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33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Following backwards (T-30)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" y="1103756"/>
            <a:ext cx="9118603" cy="465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Colour dots = 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n-GB" dirty="0" smtClean="0">
                <a:solidFill>
                  <a:srgbClr val="FF0000"/>
                </a:solidFill>
              </a:rPr>
              <a:t> at locations of 3D back trajectories from outflow volume</a:t>
            </a:r>
          </a:p>
          <a:p>
            <a:r>
              <a:rPr lang="en-GB" dirty="0">
                <a:solidFill>
                  <a:srgbClr val="00B050"/>
                </a:solidFill>
              </a:rPr>
              <a:t>Green contour = tropopause on 325K</a:t>
            </a:r>
          </a:p>
          <a:p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56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796823"/>
            <a:ext cx="7164288" cy="351253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in warm conveyor belts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6"/>
            <a:ext cx="7705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Consider two volumes, in isentropic layers representing the inflow and outflow of a warm conveyor belt.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Heating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 mass transport from lower to upper volume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Concentrates PV substance of “inflow volume” and dilutes outflow PVS</a:t>
            </a:r>
            <a:endParaRPr lang="en-GB" altLang="en-US" sz="2000" i="1" dirty="0" smtClean="0">
              <a:solidFill>
                <a:srgbClr val="006600"/>
              </a:solidFill>
              <a:latin typeface="Effr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en-GB" sz="32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7898" y="6341258"/>
            <a:ext cx="43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EF7945"/>
                </a:solidFill>
              </a:rPr>
              <a:t>Methven, </a:t>
            </a:r>
            <a:r>
              <a:rPr lang="en-GB" i="1" dirty="0" smtClean="0">
                <a:solidFill>
                  <a:srgbClr val="EF7945"/>
                </a:solidFill>
              </a:rPr>
              <a:t>Q. J. Royal Met. Soc. (2015)</a:t>
            </a:r>
            <a:endParaRPr lang="en-GB" dirty="0" smtClean="0">
              <a:solidFill>
                <a:srgbClr val="EF794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72200" y="3933056"/>
                <a:ext cx="281878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GB" b="0" i="0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𝑀</m:t>
                      </m:r>
                    </m:oMath>
                  </m:oMathPara>
                </a14:m>
                <a:endParaRPr lang="en-GB" b="0" dirty="0" smtClean="0">
                  <a:solidFill>
                    <a:schemeClr val="tx2"/>
                  </a:solidFill>
                  <a:latin typeface="+mn-lt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    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</m:d>
                    <m:r>
                      <a:rPr lang="en-GB" i="1"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(0)</m:t>
                    </m:r>
                  </m:oMath>
                </a14:m>
                <a:r>
                  <a:rPr lang="en-GB" b="0" dirty="0" smtClean="0">
                    <a:solidFill>
                      <a:schemeClr val="tx2"/>
                    </a:solidFill>
                    <a:latin typeface="+mn-lt"/>
                    <a:ea typeface="Cambria Math"/>
                  </a:rPr>
                  <a:t> </a:t>
                </a:r>
              </a:p>
              <a:p>
                <a:r>
                  <a:rPr lang="en-GB" b="0" dirty="0" smtClean="0">
                    <a:solidFill>
                      <a:schemeClr val="tx2"/>
                    </a:solidFill>
                    <a:latin typeface="+mn-lt"/>
                    <a:ea typeface="Cambria Math"/>
                  </a:rPr>
                  <a:t>                  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3933056"/>
                <a:ext cx="2818785" cy="10156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28184" y="5301208"/>
                <a:ext cx="30480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GB" b="0" i="0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(0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−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𝑀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    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  <a:ea typeface="Cambria Math"/>
                        </a:rPr>
                        <m:t>(0)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                 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301208"/>
                <a:ext cx="3048014" cy="707886"/>
              </a:xfrm>
              <a:prstGeom prst="rect">
                <a:avLst/>
              </a:prstGeom>
              <a:blipFill rotWithShape="1">
                <a:blip r:embed="rId5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9406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Circulation and mass of outflow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3756"/>
            <a:ext cx="3093912" cy="556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1988840"/>
            <a:ext cx="48965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Fractional variation in circulation of outflow volume is small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  <a:latin typeface="+mn-lt"/>
              </a:rPr>
              <a:t>Verifying that circulation is conserved even </a:t>
            </a:r>
            <a:r>
              <a:rPr lang="en-GB" dirty="0" smtClean="0">
                <a:solidFill>
                  <a:srgbClr val="C00000"/>
                </a:solidFill>
              </a:rPr>
              <a:t>though </a:t>
            </a:r>
            <a:r>
              <a:rPr lang="en-GB" dirty="0" err="1" smtClean="0">
                <a:solidFill>
                  <a:srgbClr val="C00000"/>
                </a:solidFill>
              </a:rPr>
              <a:t>diabatic</a:t>
            </a:r>
            <a:r>
              <a:rPr lang="en-GB" dirty="0" smtClean="0">
                <a:solidFill>
                  <a:srgbClr val="C00000"/>
                </a:solidFill>
              </a:rPr>
              <a:t> processes are strong</a:t>
            </a:r>
          </a:p>
          <a:p>
            <a:r>
              <a:rPr lang="en-GB" dirty="0">
                <a:solidFill>
                  <a:srgbClr val="C00000"/>
                </a:solidFill>
              </a:rPr>
              <a:t>w</a:t>
            </a:r>
            <a:r>
              <a:rPr lang="en-GB" dirty="0" smtClean="0">
                <a:solidFill>
                  <a:srgbClr val="C00000"/>
                </a:solidFill>
                <a:latin typeface="+mn-lt"/>
              </a:rPr>
              <a:t>ithin WCB</a:t>
            </a:r>
            <a:endParaRPr lang="en-GB" dirty="0">
              <a:solidFill>
                <a:srgbClr val="C00000"/>
              </a:solidFill>
              <a:latin typeface="+mn-lt"/>
            </a:endParaRPr>
          </a:p>
          <a:p>
            <a:endParaRPr lang="en-GB" dirty="0" smtClean="0"/>
          </a:p>
          <a:p>
            <a:endParaRPr lang="en-GB" dirty="0">
              <a:solidFill>
                <a:schemeClr val="tx2"/>
              </a:solidFill>
              <a:latin typeface="+mn-lt"/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Large increase in mass of outflow volume (x2) by </a:t>
            </a:r>
            <a:r>
              <a:rPr lang="en-GB" dirty="0" err="1" smtClean="0">
                <a:solidFill>
                  <a:srgbClr val="002060"/>
                </a:solidFill>
              </a:rPr>
              <a:t>diabatic</a:t>
            </a:r>
            <a:r>
              <a:rPr lang="en-GB" dirty="0" smtClean="0">
                <a:solidFill>
                  <a:srgbClr val="002060"/>
                </a:solidFill>
              </a:rPr>
              <a:t> mass transport from below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95936" y="5298974"/>
                <a:ext cx="2686954" cy="725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/>
                              <a:ea typeface="Cambria Math"/>
                              <a:sym typeface="Symbol"/>
                            </a:rPr>
                            <m:t>∆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  <a:sym typeface="Symbol"/>
                            </a:rPr>
                            <m:t>𝑴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>
                                  <a:latin typeface="Cambria Math"/>
                                  <a:ea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/>
                                  <a:ea typeface="Cambria Math"/>
                                  <a:sym typeface="Symbol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/>
                                  <a:ea typeface="Cambria Math"/>
                                  <a:sym typeface="Symbol"/>
                                </a:rPr>
                                <m:t>𝟐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/>
                              <a:ea typeface="Cambria Math"/>
                              <a:sym typeface="Symbol"/>
                            </a:rPr>
                            <m:t>(</m:t>
                          </m:r>
                          <m:r>
                            <a:rPr lang="en-GB" b="1" i="1" smtClean="0">
                              <a:latin typeface="Cambria Math"/>
                              <a:ea typeface="Cambria Math"/>
                              <a:sym typeface="Symbol"/>
                            </a:rPr>
                            <m:t>𝝉</m:t>
                          </m:r>
                          <m:r>
                            <a:rPr lang="en-GB" b="1" i="1" smtClean="0">
                              <a:latin typeface="Cambria Math"/>
                              <a:ea typeface="Cambria Math"/>
                              <a:sym typeface="Symbol"/>
                            </a:rPr>
                            <m:t>)</m:t>
                          </m:r>
                        </m:den>
                      </m:f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=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𝟎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.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𝟒𝟒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±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𝟎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.</m:t>
                      </m:r>
                      <m:r>
                        <a:rPr lang="en-GB" b="1" i="1" smtClean="0">
                          <a:latin typeface="Cambria Math"/>
                          <a:ea typeface="Cambria Math"/>
                          <a:sym typeface="Symbol"/>
                        </a:rPr>
                        <m:t>𝟎𝟐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298974"/>
                <a:ext cx="2686954" cy="7251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655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Circulation and mass of outflow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04" y="3212976"/>
            <a:ext cx="5844792" cy="3300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397" y="1221720"/>
            <a:ext cx="81370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Fractional variation in circulation of outflow volume is small.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Integral of </a:t>
            </a:r>
            <a:r>
              <a:rPr lang="en-GB" i="1" dirty="0" smtClean="0">
                <a:solidFill>
                  <a:srgbClr val="C00000"/>
                </a:solidFill>
              </a:rPr>
              <a:t>planetary vorticity </a:t>
            </a:r>
            <a:r>
              <a:rPr lang="en-GB" dirty="0" smtClean="0">
                <a:solidFill>
                  <a:srgbClr val="C00000"/>
                </a:solidFill>
              </a:rPr>
              <a:t>increases (poleward motion of circuit)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Compensating decrease in integral of </a:t>
            </a:r>
            <a:r>
              <a:rPr lang="en-GB" i="1" dirty="0" smtClean="0">
                <a:solidFill>
                  <a:srgbClr val="002060"/>
                </a:solidFill>
              </a:rPr>
              <a:t>relative vorticity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 smtClean="0"/>
              <a:t>As expected in </a:t>
            </a:r>
            <a:r>
              <a:rPr lang="en-GB" dirty="0" err="1" smtClean="0"/>
              <a:t>Rossby</a:t>
            </a:r>
            <a:r>
              <a:rPr lang="en-GB" dirty="0" smtClean="0"/>
              <a:t> wave – but here with strong </a:t>
            </a:r>
            <a:r>
              <a:rPr lang="en-GB" dirty="0" err="1" smtClean="0"/>
              <a:t>diabatic</a:t>
            </a:r>
            <a:r>
              <a:rPr lang="en-GB" dirty="0" smtClean="0"/>
              <a:t> transport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878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When does PV outflow = PV inflow?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397" y="1221720"/>
            <a:ext cx="813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Under what conditions does average PV of outflow = PV of inflow?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76056" y="1609055"/>
                <a:ext cx="22422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609055"/>
                <a:ext cx="2242280" cy="307777"/>
              </a:xfrm>
              <a:prstGeom prst="rect">
                <a:avLst/>
              </a:prstGeom>
              <a:blipFill rotWithShape="0">
                <a:blip r:embed="rId2"/>
                <a:stretch>
                  <a:fillRect b="-2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48083" y="2149793"/>
                <a:ext cx="2676245" cy="631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083" y="2149793"/>
                <a:ext cx="2676245" cy="6311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7544" y="2791956"/>
                <a:ext cx="813705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0070C0"/>
                    </a:solidFill>
                  </a:rPr>
                  <a:t>Define outflow volume to encompass the air that has experienced substantial heating by </a:t>
                </a:r>
                <a:r>
                  <a:rPr lang="en-GB" dirty="0">
                    <a:solidFill>
                      <a:srgbClr val="0070C0"/>
                    </a:solidFill>
                  </a:rPr>
                  <a:t>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aseline="-25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   </a:t>
                </a:r>
                <a:r>
                  <a:rPr lang="en-GB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→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rgbClr val="0070C0"/>
                  </a:solidFill>
                </a:endParaRPr>
              </a:p>
              <a:p>
                <a:endParaRPr lang="en-GB" dirty="0" smtClean="0">
                  <a:solidFill>
                    <a:srgbClr val="000000"/>
                  </a:solidFill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Conservation of circulation for upper volume: </a:t>
                </a:r>
                <a:endParaRPr lang="en-GB" dirty="0">
                  <a:solidFill>
                    <a:srgbClr val="000000"/>
                  </a:solidFill>
                </a:endParaRPr>
              </a:p>
              <a:p>
                <a:endParaRPr lang="en-GB" dirty="0" smtClean="0">
                  <a:solidFill>
                    <a:srgbClr val="000000"/>
                  </a:solidFill>
                </a:endParaRPr>
              </a:p>
              <a:p>
                <a:r>
                  <a:rPr lang="en-GB" dirty="0" smtClean="0">
                    <a:solidFill>
                      <a:srgbClr val="0070C0"/>
                    </a:solidFill>
                  </a:rPr>
                  <a:t>Define lateral boundaries of inflow and outflow volumes to match,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𝑡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≥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GB" dirty="0" smtClean="0">
                  <a:solidFill>
                    <a:srgbClr val="0070C0"/>
                  </a:solidFill>
                </a:endParaRPr>
              </a:p>
              <a:p>
                <a:r>
                  <a:rPr lang="en-GB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→ </a:t>
                </a:r>
                <a:r>
                  <a:rPr lang="en-GB" dirty="0" err="1" smtClean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V</a:t>
                </a:r>
                <a:r>
                  <a:rPr lang="en-GB" baseline="-25000" dirty="0" err="1" smtClean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b</a:t>
                </a:r>
                <a:r>
                  <a:rPr lang="en-GB" baseline="-25000" dirty="0" smtClean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and thus circulation must match</a:t>
                </a:r>
              </a:p>
              <a:p>
                <a:r>
                  <a:rPr lang="en-GB" dirty="0" smtClean="0"/>
                  <a:t>Appears justified comparing 3D and isentropic trajectories from outflow volume (backwards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 smtClean="0"/>
                  <a:t>)</a:t>
                </a:r>
              </a:p>
              <a:p>
                <a:endParaRPr lang="en-GB" dirty="0" smtClean="0">
                  <a:solidFill>
                    <a:srgbClr val="0070C0"/>
                  </a:solidFill>
                </a:endParaRPr>
              </a:p>
              <a:p>
                <a:r>
                  <a:rPr lang="en-GB" dirty="0" smtClean="0">
                    <a:solidFill>
                      <a:srgbClr val="C00000"/>
                    </a:solidFill>
                  </a:rPr>
                  <a:t>If we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i.e., </a:t>
                </a:r>
                <a:r>
                  <a:rPr lang="en-GB" i="1" dirty="0" smtClean="0">
                    <a:solidFill>
                      <a:srgbClr val="C00000"/>
                    </a:solidFill>
                  </a:rPr>
                  <a:t>initial mass inflow = final mass outflow 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then PV relation satisfied subject only to  depth</a:t>
                </a:r>
                <a:r>
                  <a:rPr lang="en-GB" i="1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GB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i="1" dirty="0" smtClean="0">
                    <a:solidFill>
                      <a:srgbClr val="C00000"/>
                    </a:solidFill>
                  </a:rPr>
                  <a:t>   </a:t>
                </a:r>
                <a:endParaRPr lang="en-GB" i="1" dirty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91956"/>
                <a:ext cx="8137051" cy="4093428"/>
              </a:xfrm>
              <a:prstGeom prst="rect">
                <a:avLst/>
              </a:prstGeom>
              <a:blipFill rotWithShape="1">
                <a:blip r:embed="rId4"/>
                <a:stretch>
                  <a:fillRect l="-824" t="-745" r="-2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60032" y="5301208"/>
                <a:ext cx="28164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301208"/>
                <a:ext cx="2816412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732" t="-2000" r="-3247" b="-3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68144" y="3717032"/>
                <a:ext cx="1787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717032"/>
                <a:ext cx="178702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3413" r="-5461" b="-3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079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Advection by divergent outflow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397" y="1221720"/>
            <a:ext cx="8497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Outflow circulation approximately unchanged by </a:t>
            </a:r>
            <a:r>
              <a:rPr lang="en-GB" dirty="0" err="1" smtClean="0">
                <a:solidFill>
                  <a:srgbClr val="000000"/>
                </a:solidFill>
              </a:rPr>
              <a:t>diabatic</a:t>
            </a:r>
            <a:r>
              <a:rPr lang="en-GB" dirty="0" smtClean="0">
                <a:solidFill>
                  <a:srgbClr val="000000"/>
                </a:solidFill>
              </a:rPr>
              <a:t> processes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But, divergence in outflow layer expands outflow area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Stronger net heating </a:t>
            </a:r>
            <a:r>
              <a:rPr lang="en-GB" dirty="0" smtClean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en-GB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higher outflow and stronger divergence</a:t>
            </a:r>
            <a:endParaRPr lang="en-GB" i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" y="2563732"/>
            <a:ext cx="2699843" cy="194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0" y="4941168"/>
            <a:ext cx="7751132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2924944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e.g.,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latin typeface="+mn-lt"/>
              </a:rPr>
              <a:t>Teubler</a:t>
            </a:r>
            <a:r>
              <a:rPr lang="en-GB" dirty="0" smtClean="0">
                <a:solidFill>
                  <a:srgbClr val="0070C0"/>
                </a:solidFill>
                <a:latin typeface="+mn-lt"/>
              </a:rPr>
              <a:t> and Riemer (2016) </a:t>
            </a:r>
            <a:r>
              <a:rPr lang="en-GB" i="1" dirty="0" smtClean="0">
                <a:solidFill>
                  <a:srgbClr val="0070C0"/>
                </a:solidFill>
                <a:latin typeface="+mn-lt"/>
              </a:rPr>
              <a:t>JAS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 Divergent wind </a:t>
            </a:r>
            <a:r>
              <a:rPr lang="en-GB" dirty="0" smtClean="0"/>
              <a:t>expanding ridge area and </a:t>
            </a:r>
            <a:r>
              <a:rPr lang="en-GB" dirty="0" err="1" smtClean="0"/>
              <a:t>advecting</a:t>
            </a:r>
            <a:r>
              <a:rPr lang="en-GB" dirty="0" smtClean="0"/>
              <a:t> tropopause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430529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</a:t>
            </a:r>
            <a:r>
              <a:rPr lang="en-GB" dirty="0" err="1" smtClean="0"/>
              <a:t>f</a:t>
            </a:r>
            <a:r>
              <a:rPr lang="en-GB" dirty="0" smtClean="0"/>
              <a:t>, advection by </a:t>
            </a:r>
            <a:r>
              <a:rPr lang="en-GB" i="1" dirty="0" smtClean="0"/>
              <a:t>self-induced</a:t>
            </a:r>
            <a:r>
              <a:rPr lang="en-GB" dirty="0" smtClean="0"/>
              <a:t> </a:t>
            </a:r>
            <a:r>
              <a:rPr lang="en-GB" i="1" dirty="0" smtClean="0"/>
              <a:t>rotational wind</a:t>
            </a:r>
            <a:r>
              <a:rPr lang="en-GB" dirty="0" smtClean="0"/>
              <a:t> obtained by inversion of upper level PV train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067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7" y="332692"/>
            <a:ext cx="6192837" cy="573087"/>
          </a:xfrm>
        </p:spPr>
        <p:txBody>
          <a:bodyPr/>
          <a:lstStyle/>
          <a:p>
            <a:r>
              <a:rPr lang="en-GB" altLang="en-US" cap="none" dirty="0" smtClean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88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51520" y="1196758"/>
                <a:ext cx="8712971" cy="4611687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  <a:defRPr/>
                </a:pPr>
                <a:r>
                  <a:rPr lang="en-GB" dirty="0" smtClean="0"/>
                  <a:t>Key ingredients to a WCB  </a:t>
                </a:r>
                <a:r>
                  <a:rPr lang="en-GB" i="1" dirty="0" smtClean="0"/>
                  <a:t>(even with embedded convection</a:t>
                </a:r>
                <a:r>
                  <a:rPr lang="en-GB" i="1" dirty="0" smtClean="0">
                    <a:sym typeface="Wingdings" panose="05000000000000000000" pitchFamily="2" charset="2"/>
                  </a:rPr>
                  <a:t>):</a:t>
                </a:r>
                <a:endParaRPr lang="en-GB" i="1" dirty="0" smtClean="0"/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lphaLcPeriod"/>
                  <a:defRPr/>
                </a:pP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Net heating (</a:t>
                </a:r>
                <a:r>
                  <a:rPr lang="el-GR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Δ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) is large </a:t>
                </a:r>
                <a:r>
                  <a:rPr lang="en-GB" dirty="0" err="1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cf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 range of  in “i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nflow” and “outflow”</a:t>
                </a:r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lphaLcPeriod"/>
                  <a:defRPr/>
                </a:pP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Horizontal advection on each isentropic surface is dominated by the “resolved flow”</a:t>
                </a:r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lphaLcPeriod"/>
                  <a:defRPr/>
                </a:pPr>
                <a:endParaRPr lang="en-GB" dirty="0">
                  <a:solidFill>
                    <a:srgbClr val="C00000"/>
                  </a:solidFill>
                </a:endParaRPr>
              </a:p>
              <a:p>
                <a:pPr marL="457200" lvl="0" indent="-457200">
                  <a:buClr>
                    <a:srgbClr val="D2002E"/>
                  </a:buClr>
                  <a:buFont typeface="+mj-lt"/>
                  <a:buAutoNum type="arabicPeriod"/>
                </a:pPr>
                <a:r>
                  <a:rPr lang="en-GB" b="1" dirty="0">
                    <a:solidFill>
                      <a:srgbClr val="000000"/>
                    </a:solidFill>
                  </a:rPr>
                  <a:t>Influence of latent heating </a:t>
                </a:r>
                <a:r>
                  <a:rPr lang="en-GB" dirty="0">
                    <a:solidFill>
                      <a:srgbClr val="000000"/>
                    </a:solidFill>
                  </a:rPr>
                  <a:t>on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level and mass of WCB </a:t>
                </a:r>
                <a:r>
                  <a:rPr lang="en-GB" dirty="0">
                    <a:solidFill>
                      <a:srgbClr val="000000"/>
                    </a:solidFill>
                  </a:rPr>
                  <a:t>outflow </a:t>
                </a:r>
                <a:endParaRPr lang="en-GB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0070C0"/>
                    </a:solidFill>
                    <a:sym typeface="Symbol"/>
                  </a:rPr>
                  <a:t>Circulation in outflow layer </a:t>
                </a:r>
                <a:r>
                  <a:rPr lang="en-GB" dirty="0" smtClean="0">
                    <a:solidFill>
                      <a:srgbClr val="0070C0"/>
                    </a:solidFill>
                    <a:sym typeface="Symbol"/>
                  </a:rPr>
                  <a:t>is unchanged </a:t>
                </a:r>
                <a:r>
                  <a:rPr lang="en-GB" dirty="0">
                    <a:solidFill>
                      <a:srgbClr val="0070C0"/>
                    </a:solidFill>
                    <a:sym typeface="Symbol"/>
                  </a:rPr>
                  <a:t>(by direct </a:t>
                </a:r>
                <a:r>
                  <a:rPr lang="en-GB" dirty="0" err="1">
                    <a:solidFill>
                      <a:srgbClr val="0070C0"/>
                    </a:solidFill>
                    <a:sym typeface="Symbol"/>
                  </a:rPr>
                  <a:t>diabatic</a:t>
                </a:r>
                <a:r>
                  <a:rPr lang="en-GB" dirty="0">
                    <a:solidFill>
                      <a:srgbClr val="0070C0"/>
                    </a:solidFill>
                    <a:sym typeface="Symbol"/>
                  </a:rPr>
                  <a:t> effects)</a:t>
                </a:r>
              </a:p>
              <a:p>
                <a:pPr lvl="1"/>
                <a:r>
                  <a:rPr lang="en-GB" dirty="0" smtClean="0">
                    <a:solidFill>
                      <a:srgbClr val="C00000"/>
                    </a:solidFill>
                  </a:rPr>
                  <a:t>Average </a:t>
                </a:r>
                <a:r>
                  <a:rPr lang="en-GB" dirty="0">
                    <a:solidFill>
                      <a:srgbClr val="C00000"/>
                    </a:solidFill>
                  </a:rPr>
                  <a:t>PV of outflow = PV of the inflow </a:t>
                </a:r>
                <a:r>
                  <a:rPr lang="en-GB" i="1" dirty="0">
                    <a:solidFill>
                      <a:srgbClr val="C00000"/>
                    </a:solidFill>
                  </a:rPr>
                  <a:t>(from PV </a:t>
                </a:r>
                <a:r>
                  <a:rPr lang="en-GB" i="1" dirty="0" err="1">
                    <a:solidFill>
                      <a:srgbClr val="C00000"/>
                    </a:solidFill>
                  </a:rPr>
                  <a:t>impermeability</a:t>
                </a:r>
                <a:r>
                  <a:rPr lang="en-GB" i="1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lvl="2"/>
                <a:r>
                  <a:rPr lang="en-GB" i="1" dirty="0" smtClean="0">
                    <a:solidFill>
                      <a:srgbClr val="0070C0"/>
                    </a:solidFill>
                  </a:rPr>
                  <a:t>Applies because in horizontal projection, boundary of outflow volume encompasses 3D coherent ensemble of trajectories defining WCB </a:t>
                </a:r>
                <a:endParaRPr lang="en-GB" i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GB" dirty="0" smtClean="0">
                    <a:solidFill>
                      <a:srgbClr val="C00000"/>
                    </a:solidFill>
                    <a:sym typeface="Symbol"/>
                  </a:rPr>
                  <a:t>BUT, </a:t>
                </a:r>
                <a:r>
                  <a:rPr lang="en-GB" dirty="0" err="1" smtClean="0">
                    <a:solidFill>
                      <a:srgbClr val="C00000"/>
                    </a:solidFill>
                    <a:sym typeface="Symbol"/>
                  </a:rPr>
                  <a:t>diabatic</a:t>
                </a:r>
                <a:r>
                  <a:rPr lang="en-GB" dirty="0" smtClean="0">
                    <a:solidFill>
                      <a:srgbClr val="C00000"/>
                    </a:solidFill>
                    <a:sym typeface="Symbol"/>
                  </a:rPr>
                  <a:t> mass transport and divergent outflow expands ridge area        </a:t>
                </a:r>
                <a:r>
                  <a:rPr lang="en-GB" i="1" dirty="0" smtClean="0">
                    <a:solidFill>
                      <a:srgbClr val="0070C0"/>
                    </a:solidFill>
                    <a:sym typeface="Symbol"/>
                  </a:rPr>
                  <a:t> Outflow relative  vorticity more anticyclonic and isentropic density greater</a:t>
                </a:r>
              </a:p>
              <a:p>
                <a:pPr marL="360000" lvl="1" indent="0">
                  <a:buNone/>
                </a:pPr>
                <a:endParaRPr lang="en-GB" i="1" dirty="0">
                  <a:sym typeface="Symbol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b="1" dirty="0" smtClean="0">
                    <a:sym typeface="Symbol"/>
                  </a:rPr>
                  <a:t>Magnitude of mass transport (and influence)</a:t>
                </a:r>
              </a:p>
              <a:p>
                <a:pPr marL="360000" lvl="1" indent="0">
                  <a:buNone/>
                </a:pPr>
                <a:r>
                  <a:rPr lang="en-GB" b="1" dirty="0" smtClean="0">
                    <a:ea typeface="Cambria Math"/>
                    <a:sym typeface="Symbol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/>
                            <a:ea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/>
                            <a:ea typeface="Cambria Math"/>
                            <a:sym typeface="Symbol"/>
                          </a:rPr>
                          <m:t>∆</m:t>
                        </m:r>
                        <m:r>
                          <a:rPr lang="en-GB" b="1" i="1" smtClean="0">
                            <a:latin typeface="Cambria Math"/>
                            <a:ea typeface="Cambria Math"/>
                            <a:sym typeface="Symbol"/>
                          </a:rPr>
                          <m:t>𝑴</m:t>
                        </m:r>
                      </m:num>
                      <m:den>
                        <m:sSub>
                          <m:sSubPr>
                            <m:ctrlPr>
                              <a:rPr lang="en-GB" b="1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𝑴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𝟎</m:t>
                            </m:r>
                          </m:sub>
                        </m:sSub>
                      </m:den>
                    </m:f>
                    <m:r>
                      <a:rPr lang="en-GB" b="1" i="1" smtClean="0">
                        <a:latin typeface="Cambria Math"/>
                        <a:ea typeface="Cambria Math"/>
                        <a:sym typeface="Symbol"/>
                      </a:rPr>
                      <m:t>≤</m:t>
                    </m:r>
                    <m:f>
                      <m:fPr>
                        <m:ctrlPr>
                          <a:rPr lang="en-GB" b="1" i="1" smtClean="0">
                            <a:latin typeface="Cambria Math"/>
                            <a:ea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/>
                            <a:ea typeface="Cambria Math"/>
                            <a:sym typeface="Symbol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/>
                            <a:ea typeface="Cambria Math"/>
                            <a:sym typeface="Symbol"/>
                          </a:rPr>
                          <m:t>𝟐</m:t>
                        </m:r>
                      </m:den>
                    </m:f>
                    <m:r>
                      <a:rPr lang="en-GB" b="1" i="0" smtClean="0">
                        <a:latin typeface="Cambria Math"/>
                        <a:ea typeface="Cambria Math"/>
                        <a:sym typeface="Symbol"/>
                      </a:rPr>
                      <m:t>     </m:t>
                    </m:r>
                  </m:oMath>
                </a14:m>
                <a:r>
                  <a:rPr lang="en-GB" i="1" dirty="0" smtClean="0">
                    <a:sym typeface="Symbol"/>
                  </a:rPr>
                  <a:t>Important </a:t>
                </a:r>
                <a:r>
                  <a:rPr lang="en-GB" i="1" dirty="0">
                    <a:sym typeface="Symbol"/>
                  </a:rPr>
                  <a:t>modification of the usual </a:t>
                </a:r>
                <a:r>
                  <a:rPr lang="en-GB" i="1" dirty="0" err="1">
                    <a:sym typeface="Symbol"/>
                  </a:rPr>
                  <a:t>Rossby</a:t>
                </a:r>
                <a:r>
                  <a:rPr lang="en-GB" i="1" dirty="0">
                    <a:sym typeface="Symbol"/>
                  </a:rPr>
                  <a:t> wave </a:t>
                </a:r>
                <a:r>
                  <a:rPr lang="en-GB" i="1" dirty="0" smtClean="0">
                    <a:sym typeface="Symbol"/>
                  </a:rPr>
                  <a:t>propagation</a:t>
                </a:r>
                <a:endParaRPr lang="en-GB" i="1" dirty="0">
                  <a:sym typeface="Symbol"/>
                </a:endParaRPr>
              </a:p>
              <a:p>
                <a:pPr lvl="1"/>
                <a:endParaRPr lang="en-GB" i="1" dirty="0" smtClean="0">
                  <a:solidFill>
                    <a:srgbClr val="0070C0"/>
                  </a:solidFill>
                  <a:sym typeface="Symbol"/>
                </a:endParaRPr>
              </a:p>
              <a:p>
                <a:pPr marL="0" indent="0">
                  <a:lnSpc>
                    <a:spcPct val="90000"/>
                  </a:lnSpc>
                  <a:buNone/>
                  <a:defRPr/>
                </a:pPr>
                <a:endParaRPr lang="en-GB" dirty="0" smtClean="0">
                  <a:sym typeface="Symbol"/>
                </a:endParaRP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 startAt="2"/>
                  <a:defRPr/>
                </a:pPr>
                <a:endParaRPr lang="en-GB" dirty="0" smtClean="0">
                  <a:sym typeface="Symbol"/>
                </a:endParaRPr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rabicPeriod"/>
                  <a:defRPr/>
                </a:pPr>
                <a:endParaRPr lang="en-GB" dirty="0"/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 startAt="2"/>
                  <a:defRPr/>
                </a:pPr>
                <a:endParaRPr lang="en-GB" dirty="0" smtClean="0"/>
              </a:p>
            </p:txBody>
          </p:sp>
        </mc:Choice>
        <mc:Fallback xmlns="">
          <p:sp>
            <p:nvSpPr>
              <p:cNvPr id="2088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1520" y="1196758"/>
                <a:ext cx="8712971" cy="4611687"/>
              </a:xfrm>
              <a:blipFill rotWithShape="1">
                <a:blip r:embed="rId2"/>
                <a:stretch>
                  <a:fillRect l="-1748" t="-2378" r="-1259" b="-158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197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20" y="2745016"/>
            <a:ext cx="8280000" cy="828000"/>
          </a:xfrm>
        </p:spPr>
        <p:txBody>
          <a:bodyPr/>
          <a:lstStyle/>
          <a:p>
            <a:r>
              <a:rPr lang="en-GB" cap="none" dirty="0" smtClean="0"/>
              <a:t>Thankyou for your attention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18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0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7972" y="5129910"/>
            <a:ext cx="328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Temporal evolution of potential temperature (in K) for all three cases, where OCT is divided into convective and non-convective trajectories.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40580" y="56846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Histograms of potential temperature (in K) for all three cases, where OCT is divided into convective and non-convective trajectories.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1" y="2147718"/>
            <a:ext cx="2564892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41" y="1384303"/>
            <a:ext cx="5744048" cy="4300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9" y="188640"/>
            <a:ext cx="82890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Trajectory ascent in convection-permitting </a:t>
            </a:r>
            <a:r>
              <a:rPr lang="en-US" sz="3200" dirty="0" smtClean="0"/>
              <a:t>COSMO simulations (2.8 km grid)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Rasp </a:t>
            </a:r>
            <a:r>
              <a:rPr lang="en-GB" sz="2400" i="1" dirty="0" smtClean="0">
                <a:solidFill>
                  <a:srgbClr val="C00000"/>
                </a:solidFill>
              </a:rPr>
              <a:t>et al, MWR </a:t>
            </a:r>
            <a:r>
              <a:rPr lang="en-GB" sz="2400" dirty="0" smtClean="0">
                <a:solidFill>
                  <a:srgbClr val="C00000"/>
                </a:solidFill>
              </a:rPr>
              <a:t>(2016)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12768"/>
            <a:ext cx="8251656" cy="828000"/>
          </a:xfrm>
        </p:spPr>
        <p:txBody>
          <a:bodyPr/>
          <a:lstStyle/>
          <a:p>
            <a:r>
              <a:rPr lang="en-GB" sz="3200" cap="none" dirty="0" smtClean="0"/>
              <a:t>Influences of latent heat release</a:t>
            </a:r>
            <a:br>
              <a:rPr lang="en-GB" sz="3200" cap="none" dirty="0" smtClean="0"/>
            </a:br>
            <a:r>
              <a:rPr lang="en-GB" sz="3200" cap="none" dirty="0" smtClean="0"/>
              <a:t>on development of weather systems</a:t>
            </a:r>
            <a:endParaRPr lang="en-GB" sz="32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629240"/>
            <a:ext cx="8280000" cy="396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err="1" smtClean="0"/>
              <a:t>Diabatic</a:t>
            </a:r>
            <a:r>
              <a:rPr lang="en-GB" dirty="0" smtClean="0"/>
              <a:t> heating intensifies ascent, vortex stretching and </a:t>
            </a:r>
            <a:r>
              <a:rPr lang="en-GB" dirty="0" err="1" smtClean="0"/>
              <a:t>baroclinic</a:t>
            </a:r>
            <a:r>
              <a:rPr lang="en-GB" dirty="0" smtClean="0"/>
              <a:t> growth rate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Majority of ascent occurs in “</a:t>
            </a:r>
            <a:r>
              <a:rPr lang="en-GB" i="1" dirty="0" smtClean="0"/>
              <a:t>warm conveyor belt</a:t>
            </a:r>
            <a:r>
              <a:rPr lang="en-GB" dirty="0" smtClean="0"/>
              <a:t>” (WCB) of cyclones (poleward moving, warm, moist air)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Heating enables ascent across surfaces of constant potential temperature (</a:t>
            </a:r>
            <a:r>
              <a:rPr lang="en-GB" dirty="0" smtClean="0">
                <a:sym typeface="Symbol"/>
              </a:rPr>
              <a:t>)  - </a:t>
            </a:r>
            <a:r>
              <a:rPr lang="en-GB" i="1" dirty="0" err="1" smtClean="0">
                <a:sym typeface="Symbol"/>
              </a:rPr>
              <a:t>diabatic</a:t>
            </a:r>
            <a:r>
              <a:rPr lang="en-GB" i="1" dirty="0" smtClean="0">
                <a:sym typeface="Symbol"/>
              </a:rPr>
              <a:t> mass transport</a:t>
            </a:r>
          </a:p>
          <a:p>
            <a:pPr marL="457200" indent="-457200">
              <a:buFont typeface="+mj-lt"/>
              <a:buAutoNum type="arabicPeriod"/>
            </a:pPr>
            <a:endParaRPr lang="en-GB" i="1" dirty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ym typeface="Symbol"/>
              </a:rPr>
              <a:t>Mass outflow of WCBs into the upper troposphere in the </a:t>
            </a:r>
            <a:r>
              <a:rPr lang="en-GB" i="1" dirty="0" smtClean="0">
                <a:sym typeface="Symbol"/>
              </a:rPr>
              <a:t>ridges of meandering jet stream</a:t>
            </a:r>
          </a:p>
          <a:p>
            <a:pPr marL="457200" indent="-457200">
              <a:buFont typeface="+mj-lt"/>
              <a:buAutoNum type="arabicPeriod"/>
            </a:pPr>
            <a:endParaRPr lang="en-GB" i="1" dirty="0">
              <a:solidFill>
                <a:schemeClr val="accent5">
                  <a:lumMod val="50000"/>
                </a:schemeClr>
              </a:solidFill>
              <a:sym typeface="Symbol"/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Q.1  What fraction of mass in a ridge arrives by </a:t>
            </a:r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diabatic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 transport?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Q.2  What influence does it have on </a:t>
            </a:r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Rossby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 wave activity?</a:t>
            </a:r>
            <a:endParaRPr lang="en-GB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89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868" y="305530"/>
            <a:ext cx="7472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Evolution of PV for trajectory ensemble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46" y="3562217"/>
            <a:ext cx="2564892" cy="256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2536"/>
            <a:ext cx="5522652" cy="55128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84170" y="1196765"/>
            <a:ext cx="297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PV against time. Thick lines represent the average value, the shaded area represents the 5</a:t>
            </a:r>
            <a:r>
              <a:rPr lang="en-US" sz="1600" baseline="30000" dirty="0" smtClean="0">
                <a:solidFill>
                  <a:prstClr val="black"/>
                </a:solidFill>
                <a:latin typeface="NimbusRomNo9L" charset="0"/>
              </a:rPr>
              <a:t>th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 – 95</a:t>
            </a:r>
            <a:r>
              <a:rPr lang="en-US" sz="1600" baseline="30000" dirty="0" smtClean="0">
                <a:solidFill>
                  <a:prstClr val="black"/>
                </a:solidFill>
                <a:latin typeface="NimbusRomNo9L" charset="0"/>
              </a:rPr>
              <a:t>th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 percentile range.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280000" cy="5040120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Lagrangian</a:t>
            </a:r>
            <a:r>
              <a:rPr lang="en-GB" dirty="0" smtClean="0"/>
              <a:t> form of </a:t>
            </a:r>
            <a:r>
              <a:rPr lang="en-GB" dirty="0" err="1" smtClean="0"/>
              <a:t>Ertel</a:t>
            </a:r>
            <a:r>
              <a:rPr lang="en-GB" dirty="0" smtClean="0"/>
              <a:t> PV equation: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PV increases below heating maximum (and decreases above it).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However, there is not an obvious constraint on PV values.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Now consider flux (or local conservation) form of PV equation: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342900" lvl="0" indent="-342900">
              <a:spcBef>
                <a:spcPct val="0"/>
              </a:spcBef>
              <a:buClrTx/>
              <a:buFont typeface="Symbol"/>
              <a:buChar char="Þ"/>
            </a:pPr>
            <a:r>
              <a:rPr lang="en-GB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GB" b="1" i="1" dirty="0" smtClean="0"/>
              <a:t> </a:t>
            </a:r>
            <a:r>
              <a:rPr lang="en-GB" dirty="0" smtClean="0"/>
              <a:t>  </a:t>
            </a:r>
            <a:r>
              <a:rPr lang="en-GB" dirty="0"/>
              <a:t>=</a:t>
            </a:r>
            <a:r>
              <a:rPr lang="en-GB" dirty="0" smtClean="0"/>
              <a:t> </a:t>
            </a:r>
            <a:r>
              <a:rPr lang="en-GB" i="1" dirty="0" smtClean="0"/>
              <a:t>“non-</a:t>
            </a:r>
            <a:r>
              <a:rPr lang="en-GB" i="1" dirty="0" err="1" smtClean="0"/>
              <a:t>advective</a:t>
            </a:r>
            <a:r>
              <a:rPr lang="en-GB" i="1" dirty="0" smtClean="0"/>
              <a:t> PV flux”  </a:t>
            </a:r>
            <a:r>
              <a:rPr lang="en-GB" dirty="0" smtClean="0"/>
              <a:t>arising</a:t>
            </a:r>
            <a:r>
              <a:rPr lang="en-GB" i="1" dirty="0" smtClean="0"/>
              <a:t> </a:t>
            </a:r>
            <a:r>
              <a:rPr lang="en-GB" dirty="0" smtClean="0"/>
              <a:t>from non-conservative processes </a:t>
            </a:r>
            <a:r>
              <a:rPr lang="en-GB" i="1" kern="1200" dirty="0">
                <a:solidFill>
                  <a:srgbClr val="000000"/>
                </a:solidFill>
              </a:rPr>
              <a:t> </a:t>
            </a:r>
            <a:endParaRPr lang="en-GB" i="1" kern="1200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GB" i="1" kern="12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</a:t>
            </a:r>
            <a:r>
              <a:rPr lang="en-GB" i="1" kern="1200" dirty="0" smtClean="0">
                <a:solidFill>
                  <a:srgbClr val="0070C0"/>
                </a:solidFill>
              </a:rPr>
              <a:t> (</a:t>
            </a:r>
            <a:r>
              <a:rPr lang="en-GB" i="1" kern="1200" dirty="0">
                <a:solidFill>
                  <a:srgbClr val="0070C0"/>
                </a:solidFill>
              </a:rPr>
              <a:t>Haynes &amp; McIntyre, 1987, JAS)</a:t>
            </a:r>
          </a:p>
          <a:p>
            <a:pPr marL="0" indent="0">
              <a:buNone/>
            </a:pPr>
            <a:endParaRPr lang="en-GB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21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87" y="1613310"/>
            <a:ext cx="30511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2" y="3777289"/>
            <a:ext cx="44227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395" y="-315416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48344" y="3933056"/>
                <a:ext cx="1037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44" y="3933056"/>
                <a:ext cx="1037848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358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1" y="908720"/>
            <a:ext cx="8539688" cy="39600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write the flux form PV equation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Using                                            and partitioning velocity into cross-isentropic and along-isentropic components 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22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" y="908720"/>
            <a:ext cx="835718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04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(II)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21" y="4948740"/>
            <a:ext cx="1341884" cy="7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9" y="4509138"/>
            <a:ext cx="18510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13" y="5185453"/>
            <a:ext cx="12795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02" y="3801095"/>
            <a:ext cx="4743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532" y="5765193"/>
                <a:ext cx="77768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/>
                  <a:buChar char="Þ"/>
                </a:pPr>
                <a:r>
                  <a:rPr lang="en-GB" b="1" i="1" dirty="0" smtClean="0">
                    <a:solidFill>
                      <a:srgbClr val="000000"/>
                    </a:solidFill>
                  </a:rPr>
                  <a:t>PV </a:t>
                </a:r>
                <a:r>
                  <a:rPr lang="en-GB" b="1" i="1" dirty="0" err="1" smtClean="0">
                    <a:solidFill>
                      <a:srgbClr val="000000"/>
                    </a:solidFill>
                  </a:rPr>
                  <a:t>impermeability</a:t>
                </a:r>
                <a:r>
                  <a:rPr lang="en-GB" b="1" i="1" dirty="0" smtClean="0">
                    <a:solidFill>
                      <a:srgbClr val="000000"/>
                    </a:solidFill>
                  </a:rPr>
                  <a:t> theorem </a:t>
                </a:r>
                <a:r>
                  <a:rPr lang="en-GB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GB" i="1" dirty="0" smtClean="0">
                    <a:solidFill>
                      <a:srgbClr val="0070C0"/>
                    </a:solidFill>
                  </a:rPr>
                  <a:t>(Haynes &amp; McIntyre, 1990, JAS)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  <m:acc>
                          <m:accPr>
                            <m:chr m:val="̃"/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.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=0</m:t>
                    </m:r>
                    <m:r>
                      <a:rPr lang="en-GB" smtClean="0">
                        <a:solidFill>
                          <a:srgbClr val="C00000"/>
                        </a:solidFill>
                        <a:latin typeface="Cambria Math"/>
                      </a:rPr>
                      <m:t>      </m:t>
                    </m:r>
                  </m:oMath>
                </a14:m>
                <a:r>
                  <a:rPr lang="en-GB" b="1" dirty="0" smtClean="0">
                    <a:solidFill>
                      <a:srgbClr val="C00000"/>
                    </a:solidFill>
                  </a:rPr>
                  <a:t>There </a:t>
                </a:r>
                <a:r>
                  <a:rPr lang="en-GB" b="1" dirty="0">
                    <a:solidFill>
                      <a:srgbClr val="C00000"/>
                    </a:solidFill>
                  </a:rPr>
                  <a:t>is no PV flux across isentropic </a:t>
                </a:r>
                <a:r>
                  <a:rPr lang="en-GB" b="1" dirty="0" smtClean="0">
                    <a:solidFill>
                      <a:srgbClr val="C00000"/>
                    </a:solidFill>
                  </a:rPr>
                  <a:t>surfaces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32" y="5765193"/>
                <a:ext cx="7776862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784" t="-6034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6136" y="4005064"/>
                <a:ext cx="10985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005064"/>
                <a:ext cx="1098570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1111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803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395672" cy="165574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Back to an alternative </a:t>
            </a:r>
            <a:r>
              <a:rPr lang="en-GB" dirty="0" err="1" smtClean="0"/>
              <a:t>Lagrangian</a:t>
            </a:r>
            <a:r>
              <a:rPr lang="en-GB" dirty="0" smtClean="0"/>
              <a:t> form of PV equation</a:t>
            </a:r>
          </a:p>
          <a:p>
            <a:pPr marL="0" indent="0">
              <a:buNone/>
            </a:pPr>
            <a:r>
              <a:rPr lang="en-GB" dirty="0" smtClean="0"/>
              <a:t>Evolution following flow within an isentropic layer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23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(III)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211"/>
            <a:ext cx="4389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42" y="1522809"/>
            <a:ext cx="1885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683895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</a:pPr>
            <a:r>
              <a:rPr lang="en-GB" kern="0" dirty="0" smtClean="0">
                <a:solidFill>
                  <a:srgbClr val="C00000"/>
                </a:solidFill>
              </a:rPr>
              <a:t>Negative </a:t>
            </a:r>
            <a:r>
              <a:rPr lang="en-GB" kern="0" dirty="0">
                <a:solidFill>
                  <a:srgbClr val="C00000"/>
                </a:solidFill>
              </a:rPr>
              <a:t>PV cannot arise through </a:t>
            </a:r>
            <a:r>
              <a:rPr lang="en-GB" kern="0" dirty="0" err="1">
                <a:solidFill>
                  <a:srgbClr val="C00000"/>
                </a:solidFill>
              </a:rPr>
              <a:t>diabatic</a:t>
            </a:r>
            <a:r>
              <a:rPr lang="en-GB" kern="0" dirty="0">
                <a:solidFill>
                  <a:srgbClr val="C00000"/>
                </a:solidFill>
              </a:rPr>
              <a:t> mass flux convergence</a:t>
            </a:r>
          </a:p>
          <a:p>
            <a:pPr>
              <a:spcBef>
                <a:spcPct val="20000"/>
              </a:spcBef>
              <a:buClr>
                <a:srgbClr val="D2002E"/>
              </a:buClr>
            </a:pPr>
            <a:r>
              <a:rPr lang="en-GB" b="1" kern="0" dirty="0">
                <a:solidFill>
                  <a:srgbClr val="C00000"/>
                </a:solidFill>
              </a:rPr>
              <a:t>If P&gt;0 initially, it must remain positive through the first term on right.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3976" y="2708920"/>
            <a:ext cx="4359768" cy="2773374"/>
            <a:chOff x="393976" y="3538526"/>
            <a:chExt cx="4359768" cy="2773374"/>
          </a:xfrm>
        </p:grpSpPr>
        <p:grpSp>
          <p:nvGrpSpPr>
            <p:cNvPr id="9" name="Group 8"/>
            <p:cNvGrpSpPr/>
            <p:nvPr/>
          </p:nvGrpSpPr>
          <p:grpSpPr>
            <a:xfrm>
              <a:off x="393976" y="4559300"/>
              <a:ext cx="1890000" cy="1752600"/>
              <a:chOff x="11964826" y="4467225"/>
              <a:chExt cx="2520000" cy="17526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2543789" y="4762500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11964826" y="62198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1964826" y="586740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1964826" y="55149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1964826" y="51720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1964826" y="481965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1964826" y="44672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0" name="Freeform 59"/>
              <p:cNvSpPr/>
              <p:nvPr/>
            </p:nvSpPr>
            <p:spPr>
              <a:xfrm>
                <a:off x="11988164" y="4814428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1986576" y="5865495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1990386" y="5172075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1967526" y="5521221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12261122" y="4923673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3" name="Arc 82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4" name="Arc 83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5" name="Arc 84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0" name="Arc 7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1" name="Arc 8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2" name="Arc 8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65" name="Group 64"/>
              <p:cNvGrpSpPr/>
              <p:nvPr/>
            </p:nvGrpSpPr>
            <p:grpSpPr>
              <a:xfrm>
                <a:off x="12312423" y="5172075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5" name="Arc 74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2" name="Arc 7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3" name="Arc 7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4" name="Arc 7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sp>
            <p:nvSpPr>
              <p:cNvPr id="66" name="Can 65"/>
              <p:cNvSpPr/>
              <p:nvPr/>
            </p:nvSpPr>
            <p:spPr>
              <a:xfrm>
                <a:off x="13106387" y="5520697"/>
                <a:ext cx="236878" cy="620249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Can 66"/>
              <p:cNvSpPr/>
              <p:nvPr/>
            </p:nvSpPr>
            <p:spPr>
              <a:xfrm>
                <a:off x="12892919" y="4628923"/>
                <a:ext cx="663815" cy="291480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679139" y="4618731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679139" y="5408544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527089" y="4559300"/>
              <a:ext cx="1890000" cy="1752600"/>
              <a:chOff x="10444230" y="7104061"/>
              <a:chExt cx="2520000" cy="17526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1023193" y="7399336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0444230" y="88566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0444230" y="850423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444230" y="81518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444230" y="78089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0444230" y="745648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0444230" y="71040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5" name="Freeform 24"/>
              <p:cNvSpPr/>
              <p:nvPr/>
            </p:nvSpPr>
            <p:spPr>
              <a:xfrm>
                <a:off x="10467568" y="7451264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0465980" y="8502331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469790" y="7808911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0446930" y="8158057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0740526" y="7560509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50" name="Arc 4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1" name="Arc 5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2" name="Arc 5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47" name="Arc 46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9" name="Arc 48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10791827" y="7808911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42" name="Arc 4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Arc 4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39" name="Arc 38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0" name="Arc 39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1" name="Arc 40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11122479" y="7752798"/>
                <a:ext cx="1163503" cy="485775"/>
                <a:chOff x="9075311" y="3201437"/>
                <a:chExt cx="1163503" cy="485775"/>
              </a:xfrm>
            </p:grpSpPr>
            <p:sp>
              <p:nvSpPr>
                <p:cNvPr id="35" name="Can 34"/>
                <p:cNvSpPr/>
                <p:nvPr/>
              </p:nvSpPr>
              <p:spPr>
                <a:xfrm rot="18202338">
                  <a:off x="9141986" y="3208132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" name="Can 35"/>
                <p:cNvSpPr/>
                <p:nvPr/>
              </p:nvSpPr>
              <p:spPr>
                <a:xfrm rot="20767950">
                  <a:off x="9886389" y="3201437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1063193" y="7397526"/>
                <a:ext cx="1282074" cy="1125172"/>
                <a:chOff x="9068781" y="2846165"/>
                <a:chExt cx="1282074" cy="1125172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9068781" y="2855256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848351" y="2846165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1000848" y="3799967"/>
              <a:ext cx="685800" cy="574764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 fontScale="92500" lnSpcReduction="10000"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kern="0" dirty="0" smtClean="0">
                  <a:solidFill>
                    <a:srgbClr val="FF0000"/>
                  </a:solidFill>
                  <a:latin typeface="Calibri" panose="020F0502020204030204"/>
                </a:rPr>
                <a:t>Concentration/dilution of PV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kern="0" dirty="0" smtClean="0">
                  <a:solidFill>
                    <a:srgbClr val="FF0000"/>
                  </a:solidFill>
                  <a:latin typeface="Calibri" panose="020F0502020204030204"/>
                </a:rPr>
                <a:t>above/below heating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067944" y="3630487"/>
                  <a:ext cx="685800" cy="914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Non-</a:t>
                  </a:r>
                  <a:r>
                    <a:rPr lang="en-GB" sz="1800" kern="0" dirty="0" err="1" smtClean="0">
                      <a:solidFill>
                        <a:srgbClr val="FF0000"/>
                      </a:solidFill>
                      <a:latin typeface="Calibri" panose="020F0502020204030204"/>
                    </a:rPr>
                    <a:t>advective</a:t>
                  </a:r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 transport of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PV along </a:t>
                  </a:r>
                  <a14:m>
                    <m:oMath xmlns:m="http://schemas.openxmlformats.org/officeDocument/2006/math">
                      <m:r>
                        <a:rPr lang="en-GB" sz="1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 surfaces</a:t>
                  </a:r>
                </a:p>
              </p:txBody>
            </p:sp>
          </mc:Choice>
          <mc:Fallback xmlns="">
            <p:sp>
              <p:nvSpPr>
                <p:cNvPr id="182" name="TextBox 1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944" y="3630486"/>
                  <a:ext cx="685800" cy="9144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6637" r="-15663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2051604" y="3538526"/>
              <a:ext cx="216142" cy="32253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1262753" y="4323238"/>
              <a:ext cx="22578" cy="20300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 flipH="1">
              <a:off x="3988834" y="4374733"/>
              <a:ext cx="79110" cy="13277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869902" y="3585418"/>
              <a:ext cx="198057" cy="21456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9693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31"/>
            <a:ext cx="8892480" cy="801511"/>
          </a:xfrm>
        </p:spPr>
        <p:txBody>
          <a:bodyPr>
            <a:normAutofit/>
          </a:bodyPr>
          <a:lstStyle/>
          <a:p>
            <a:r>
              <a:rPr lang="en-GB" dirty="0" smtClean="0"/>
              <a:t>PV tracers for Thor ridge development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30" y="724605"/>
            <a:ext cx="4917196" cy="5998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4249" y="1268760"/>
            <a:ext cx="23397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PV and PV tracers in NAWDEX Thor case</a:t>
            </a:r>
          </a:p>
          <a:p>
            <a:endParaRPr lang="en-GB" sz="1600" dirty="0"/>
          </a:p>
          <a:p>
            <a:r>
              <a:rPr lang="en-GB" dirty="0" smtClean="0">
                <a:solidFill>
                  <a:srgbClr val="FF0000"/>
                </a:solidFill>
              </a:rPr>
              <a:t>Calculated online in operational Met Office forecasts by Claudio Sanchez</a:t>
            </a:r>
          </a:p>
          <a:p>
            <a:endParaRPr lang="en-GB" dirty="0"/>
          </a:p>
          <a:p>
            <a:r>
              <a:rPr lang="en-GB" dirty="0" smtClean="0"/>
              <a:t>Effects of non-conservation by dynamical core calculated explicitly</a:t>
            </a:r>
          </a:p>
          <a:p>
            <a:endParaRPr lang="en-GB" dirty="0"/>
          </a:p>
          <a:p>
            <a:r>
              <a:rPr lang="en-GB" sz="1600" dirty="0" err="1" smtClean="0"/>
              <a:t>Saffin</a:t>
            </a:r>
            <a:r>
              <a:rPr lang="en-GB" sz="1600" dirty="0" smtClean="0"/>
              <a:t> </a:t>
            </a:r>
            <a:r>
              <a:rPr lang="en-GB" sz="1600" i="1" dirty="0" smtClean="0"/>
              <a:t>et al </a:t>
            </a:r>
            <a:r>
              <a:rPr lang="en-GB" sz="1600" dirty="0" smtClean="0"/>
              <a:t>(2016), QJ</a:t>
            </a:r>
            <a:endParaRPr lang="en-GB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47665" y="4077072"/>
            <a:ext cx="1368152" cy="5760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1" y="4409817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Net effect of </a:t>
            </a:r>
            <a:r>
              <a:rPr lang="en-GB" dirty="0" err="1" smtClean="0"/>
              <a:t>diabatic</a:t>
            </a:r>
            <a:r>
              <a:rPr lang="en-GB" dirty="0" smtClean="0"/>
              <a:t> physics processes </a:t>
            </a:r>
            <a:r>
              <a:rPr lang="en-GB" dirty="0">
                <a:sym typeface="Symbol"/>
              </a:rPr>
              <a:t></a:t>
            </a:r>
            <a:r>
              <a:rPr lang="en-GB" dirty="0" smtClean="0"/>
              <a:t> lower PV in 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2"/>
          <a:stretch>
            <a:fillRect/>
          </a:stretch>
        </p:blipFill>
        <p:spPr>
          <a:xfrm>
            <a:off x="468315" y="908050"/>
            <a:ext cx="7339012" cy="5005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476" y="369924"/>
            <a:ext cx="7996238" cy="466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defRPr/>
            </a:pPr>
            <a:r>
              <a:rPr lang="en-GB" b="1" baseline="0" smtClean="0">
                <a:solidFill>
                  <a:srgbClr val="0D0D0D"/>
                </a:solidFill>
                <a:latin typeface="Times New Roman" pitchFamily="18" charset="0"/>
              </a:rPr>
              <a:t>Total diabatic PV in section across tropopause fold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0390" y="5054636"/>
            <a:ext cx="71072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Positive </a:t>
            </a:r>
            <a:r>
              <a:rPr lang="en-GB" altLang="en-US" sz="2000" i="1" dirty="0" err="1" smtClean="0">
                <a:solidFill>
                  <a:srgbClr val="CC0000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CC0000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above (on </a:t>
            </a:r>
            <a:r>
              <a:rPr lang="en-GB" altLang="en-US" sz="2000" dirty="0" err="1" smtClean="0">
                <a:solidFill>
                  <a:srgbClr val="CC0000"/>
                </a:solidFill>
                <a:cs typeface="Arial" pitchFamily="34" charset="0"/>
              </a:rPr>
              <a:t>strat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Negative </a:t>
            </a:r>
            <a:r>
              <a:rPr lang="en-GB" altLang="en-US" sz="2000" i="1" dirty="0" err="1" smtClean="0">
                <a:solidFill>
                  <a:srgbClr val="0033CC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0033CC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beneath (on trop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BF0071"/>
                </a:solidFill>
                <a:cs typeface="Arial" pitchFamily="34" charset="0"/>
              </a:rPr>
              <a:t>Tropopause elevation not significantly altered by 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direct </a:t>
            </a:r>
            <a:r>
              <a:rPr lang="en-GB" altLang="en-US" sz="2000" b="1" dirty="0" err="1" smtClean="0">
                <a:solidFill>
                  <a:srgbClr val="BF0071"/>
                </a:solidFill>
                <a:cs typeface="Arial" pitchFamily="34" charset="0"/>
              </a:rPr>
              <a:t>diabatic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 PV modification</a:t>
            </a:r>
            <a:endParaRPr lang="en-GB" altLang="en-US" sz="2000" b="1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03593" y="6416711"/>
            <a:ext cx="626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smtClean="0">
                <a:solidFill>
                  <a:srgbClr val="000000"/>
                </a:solidFill>
                <a:cs typeface="Arial" pitchFamily="34" charset="0"/>
              </a:rPr>
              <a:t>Chagnon, Gray and Methven (2013), </a:t>
            </a:r>
            <a:r>
              <a:rPr lang="en-GB" altLang="en-US" sz="2000" i="1" smtClean="0">
                <a:solidFill>
                  <a:srgbClr val="000000"/>
                </a:solidFill>
                <a:cs typeface="Arial" pitchFamily="34" charset="0"/>
              </a:rPr>
              <a:t>Q J R Met S</a:t>
            </a:r>
            <a:endParaRPr lang="en-GB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Observed warm conveyor belts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1340768"/>
            <a:ext cx="4435232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WCB has two branches identified with precipitation and cloud features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Example from case 24/11/09</a:t>
            </a:r>
          </a:p>
          <a:p>
            <a:pPr marL="0" indent="0">
              <a:buNone/>
            </a:pPr>
            <a:r>
              <a:rPr lang="en-GB" sz="2400" dirty="0" err="1" smtClean="0">
                <a:solidFill>
                  <a:srgbClr val="0070C0"/>
                </a:solidFill>
              </a:rPr>
              <a:t>Martínez</a:t>
            </a:r>
            <a:r>
              <a:rPr lang="en-GB" sz="2400" dirty="0" smtClean="0">
                <a:solidFill>
                  <a:srgbClr val="0070C0"/>
                </a:solidFill>
              </a:rPr>
              <a:t>-Alvarado </a:t>
            </a:r>
            <a:r>
              <a:rPr lang="en-GB" sz="2400" i="1" dirty="0" smtClean="0">
                <a:solidFill>
                  <a:srgbClr val="0070C0"/>
                </a:solidFill>
              </a:rPr>
              <a:t>et al, </a:t>
            </a:r>
            <a:r>
              <a:rPr lang="en-GB" sz="2400" dirty="0" smtClean="0">
                <a:solidFill>
                  <a:srgbClr val="0070C0"/>
                </a:solidFill>
              </a:rPr>
              <a:t>2014, QJ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T-NAWDEX Pilot flight (3)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96752"/>
            <a:ext cx="4248472" cy="55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95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Air mass changes following WCB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340768"/>
            <a:ext cx="3859168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1800" dirty="0" smtClean="0"/>
              <a:t>WCB frequently defined as a </a:t>
            </a:r>
            <a:r>
              <a:rPr lang="en-GB" sz="1800" i="1" dirty="0" smtClean="0"/>
              <a:t>coherent ensemble of trajectories </a:t>
            </a:r>
            <a:r>
              <a:rPr lang="en-GB" sz="1800" dirty="0" smtClean="0"/>
              <a:t>(following the resolved flow)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/>
              <a:t> </a:t>
            </a:r>
            <a:r>
              <a:rPr lang="en-GB" sz="1800" dirty="0" smtClean="0"/>
              <a:t>Climatology from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70C0"/>
                </a:solidFill>
                <a:sym typeface="Symbol"/>
              </a:rPr>
              <a:t>      Madonna </a:t>
            </a:r>
            <a:r>
              <a:rPr lang="en-GB" sz="1800" i="1" dirty="0">
                <a:solidFill>
                  <a:srgbClr val="0070C0"/>
                </a:solidFill>
                <a:sym typeface="Symbol"/>
              </a:rPr>
              <a:t>et al, 2014, J. Climate</a:t>
            </a:r>
            <a:endParaRPr lang="en-GB" sz="1800" dirty="0" smtClean="0"/>
          </a:p>
          <a:p>
            <a:pPr marL="342900" indent="-342900">
              <a:buFont typeface="+mj-lt"/>
              <a:buAutoNum type="alphaUcPeriod"/>
            </a:pPr>
            <a:r>
              <a:rPr lang="en-GB" sz="1800" dirty="0">
                <a:sym typeface="Symbol"/>
              </a:rPr>
              <a:t></a:t>
            </a:r>
            <a:r>
              <a:rPr lang="en-GB" sz="1800" dirty="0" smtClean="0"/>
              <a:t> increases by greater than isentropic spread of the inflow or outflow layer of the CET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800" dirty="0" smtClean="0"/>
              <a:t>Although PV increases below heating maximum, it decreases again above.                                                      </a:t>
            </a:r>
            <a:r>
              <a:rPr lang="en-GB" sz="1800" dirty="0" smtClean="0">
                <a:solidFill>
                  <a:srgbClr val="FF0000"/>
                </a:solidFill>
              </a:rPr>
              <a:t>PV of outflow </a:t>
            </a:r>
            <a:r>
              <a:rPr lang="en-GB" sz="1800" dirty="0" smtClean="0">
                <a:solidFill>
                  <a:srgbClr val="FF0000"/>
                </a:solidFill>
                <a:sym typeface="Symbol"/>
              </a:rPr>
              <a:t> PV of inflow</a:t>
            </a:r>
          </a:p>
          <a:p>
            <a:pPr marL="0" indent="0">
              <a:buNone/>
            </a:pPr>
            <a:endParaRPr lang="en-GB" sz="1800" dirty="0">
              <a:sym typeface="Symbo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>
                <a:sym typeface="Symbol"/>
              </a:rPr>
              <a:t> Why is PV constrained in this way?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ym typeface="Symbol"/>
              </a:rPr>
              <a:t> </a:t>
            </a:r>
            <a:r>
              <a:rPr lang="en-GB" sz="1800" dirty="0" smtClean="0">
                <a:sym typeface="Symbol"/>
              </a:rPr>
              <a:t>Implications for role of heating?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8640"/>
            <a:ext cx="4176481" cy="2726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" y="1087501"/>
            <a:ext cx="4075209" cy="2726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" y="3814205"/>
            <a:ext cx="4219208" cy="27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21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796823"/>
            <a:ext cx="7164288" cy="351253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in warm conveyor belts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6"/>
            <a:ext cx="7705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Consider two volumes, in isentropic layers representing the inflow and outflow of a warm conveyor belt.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Heating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b="1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b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 mass transport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from lower to upper volume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Concentrates PV substance of “inflow volume” and dilutes outflow PVS</a:t>
            </a:r>
            <a:endParaRPr lang="en-GB" altLang="en-US" sz="2000" i="1" dirty="0" smtClean="0">
              <a:solidFill>
                <a:srgbClr val="006600"/>
              </a:solidFill>
              <a:latin typeface="Effr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en-GB" sz="32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7898" y="6341258"/>
            <a:ext cx="43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EF7945"/>
                </a:solidFill>
              </a:rPr>
              <a:t>Methven, </a:t>
            </a:r>
            <a:r>
              <a:rPr lang="en-GB" i="1" dirty="0" smtClean="0">
                <a:solidFill>
                  <a:srgbClr val="EF7945"/>
                </a:solidFill>
              </a:rPr>
              <a:t>Q. J. Royal Met. Soc. (2015)</a:t>
            </a:r>
            <a:endParaRPr lang="en-GB" dirty="0" smtClean="0">
              <a:solidFill>
                <a:srgbClr val="EF7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50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624"/>
            <a:ext cx="8280000" cy="828000"/>
          </a:xfrm>
        </p:spPr>
        <p:txBody>
          <a:bodyPr/>
          <a:lstStyle/>
          <a:p>
            <a:r>
              <a:rPr lang="en-GB" sz="3200" cap="none" dirty="0" smtClean="0"/>
              <a:t>Integral PV conservation (circulation)</a:t>
            </a:r>
            <a:endParaRPr lang="en-GB" sz="3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6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" y="3611375"/>
            <a:ext cx="55324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11" y="5729025"/>
            <a:ext cx="32686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8" y="134076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Integrate PV equation over control volume (lateral boundary velocity </a:t>
            </a:r>
            <a:r>
              <a:rPr lang="en-GB" b="1" dirty="0" err="1" smtClean="0"/>
              <a:t>V</a:t>
            </a:r>
            <a:r>
              <a:rPr lang="en-GB" baseline="-25000" dirty="0" err="1" smtClean="0"/>
              <a:t>b</a:t>
            </a:r>
            <a:r>
              <a:rPr lang="en-GB" baseline="-25000" dirty="0" smtClean="0"/>
              <a:t> </a:t>
            </a:r>
            <a:r>
              <a:rPr lang="en-GB" dirty="0" smtClean="0"/>
              <a:t>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1" y="2638653"/>
            <a:ext cx="2664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Circulation conservation</a:t>
            </a:r>
          </a:p>
          <a:p>
            <a:r>
              <a:rPr lang="en-GB" sz="1800" dirty="0" smtClean="0"/>
              <a:t>(if </a:t>
            </a:r>
            <a:r>
              <a:rPr lang="en-GB" sz="1800" dirty="0" err="1" smtClean="0">
                <a:latin typeface="Palatino Linotype" panose="02040502050505030304" pitchFamily="18" charset="0"/>
              </a:rPr>
              <a:t>V</a:t>
            </a:r>
            <a:r>
              <a:rPr lang="en-GB" sz="1800" baseline="-25000" dirty="0" err="1" smtClean="0">
                <a:latin typeface="Palatino Linotype" panose="02040502050505030304" pitchFamily="18" charset="0"/>
              </a:rPr>
              <a:t>b</a:t>
            </a:r>
            <a:r>
              <a:rPr lang="en-GB" sz="1800" dirty="0" smtClean="0">
                <a:latin typeface="Palatino Linotype" panose="02040502050505030304" pitchFamily="18" charset="0"/>
              </a:rPr>
              <a:t>=V</a:t>
            </a:r>
            <a:r>
              <a:rPr lang="en-GB" sz="1800" dirty="0" smtClean="0"/>
              <a:t> &amp; </a:t>
            </a:r>
            <a:r>
              <a:rPr lang="en-GB" sz="1800" dirty="0" smtClean="0">
                <a:latin typeface="Palatino Linotype" panose="02040502050505030304" pitchFamily="18" charset="0"/>
              </a:rPr>
              <a:t>J’-integral=0</a:t>
            </a:r>
            <a:r>
              <a:rPr lang="en-GB" sz="1800" dirty="0" smtClean="0"/>
              <a:t>)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8" y="331692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Integrate mass continuity over control volume 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741" y="5733292"/>
            <a:ext cx="459633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Mass-weighted average PV or          </a:t>
            </a:r>
            <a:r>
              <a:rPr lang="en-GB" i="1" dirty="0" smtClean="0"/>
              <a:t>amount of PV substance</a:t>
            </a:r>
            <a:r>
              <a:rPr lang="en-GB" dirty="0" smtClean="0"/>
              <a:t> divided by mass</a:t>
            </a:r>
          </a:p>
          <a:p>
            <a:r>
              <a:rPr lang="en-GB" dirty="0" smtClean="0"/>
              <a:t>(Haynes &amp; McIntyre, 1990) </a:t>
            </a:r>
            <a:endParaRPr lang="en-GB" i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879" y="4881934"/>
            <a:ext cx="26205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/>
              <a:t>Diabatic</a:t>
            </a:r>
            <a:r>
              <a:rPr lang="en-GB" sz="1800" dirty="0" smtClean="0"/>
              <a:t> mass flux convergence “dilutes” average PV</a:t>
            </a:r>
            <a:endParaRPr lang="en-GB" sz="1800" i="1" dirty="0" smtClean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004051" y="5373216"/>
            <a:ext cx="1008113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0" y="1700808"/>
            <a:ext cx="2132551" cy="800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9" y="1733558"/>
            <a:ext cx="4464496" cy="759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853" y="2597654"/>
            <a:ext cx="2780138" cy="7313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46000" y="2780928"/>
            <a:ext cx="28803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6748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306289"/>
            <a:ext cx="6192837" cy="1143001"/>
          </a:xfrm>
        </p:spPr>
        <p:txBody>
          <a:bodyPr/>
          <a:lstStyle/>
          <a:p>
            <a:r>
              <a:rPr lang="en-GB" altLang="en-US" sz="2800" cap="none" dirty="0"/>
              <a:t>I</a:t>
            </a:r>
            <a:r>
              <a:rPr lang="en-GB" altLang="en-US" sz="2800" cap="none" dirty="0" smtClean="0"/>
              <a:t>s this conceptual picture realised?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574545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Examine NAWDEX case 3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IR satellite image and corresponding PV map:   12UT 23/9/2016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08935"/>
            <a:ext cx="4560460" cy="39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573">
            <a:off x="754247" y="1556792"/>
            <a:ext cx="42706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0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306289"/>
            <a:ext cx="6192837" cy="1143001"/>
          </a:xfrm>
        </p:spPr>
        <p:txBody>
          <a:bodyPr/>
          <a:lstStyle/>
          <a:p>
            <a:r>
              <a:rPr lang="en-GB" altLang="en-US" sz="2800" cap="none" dirty="0" smtClean="0"/>
              <a:t>Defining outflow volume using net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3" y="908720"/>
            <a:ext cx="8401795" cy="4653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2373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Black contour = lateral boundary of “outflow volume” on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θ</a:t>
            </a:r>
            <a:r>
              <a:rPr lang="en-GB" dirty="0">
                <a:solidFill>
                  <a:srgbClr val="000000"/>
                </a:solidFill>
              </a:rPr>
              <a:t>-</a:t>
            </a:r>
            <a:r>
              <a:rPr lang="en-GB" dirty="0" smtClean="0">
                <a:solidFill>
                  <a:srgbClr val="000000"/>
                </a:solidFill>
              </a:rPr>
              <a:t>surface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373216"/>
            <a:ext cx="6520662" cy="692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0032" y="5805264"/>
            <a:ext cx="1872210" cy="400110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02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Outflow volume at outflow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032"/>
            <a:ext cx="9144000" cy="4653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Black 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Yellow  = release locations of 3D back trajectories from outflow volume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Green contour = tropopause on 325K</a:t>
            </a:r>
          </a:p>
        </p:txBody>
      </p:sp>
    </p:spTree>
    <p:extLst>
      <p:ext uri="{BB962C8B-B14F-4D97-AF65-F5344CB8AC3E}">
        <p14:creationId xmlns:p14="http://schemas.microsoft.com/office/powerpoint/2010/main" val="326044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2155</TotalTime>
  <Words>1640</Words>
  <Application>Microsoft Office PowerPoint</Application>
  <PresentationFormat>On-screen Show (4:3)</PresentationFormat>
  <Paragraphs>200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Arial</vt:lpstr>
      <vt:lpstr>Effra</vt:lpstr>
      <vt:lpstr>NimbusRomNo9L</vt:lpstr>
      <vt:lpstr>Effra Heavy</vt:lpstr>
      <vt:lpstr>Times New Roman</vt:lpstr>
      <vt:lpstr>Palatino Linotype</vt:lpstr>
      <vt:lpstr>Symbol</vt:lpstr>
      <vt:lpstr>AngsanaUPC</vt:lpstr>
      <vt:lpstr>Wingdings</vt:lpstr>
      <vt:lpstr>Effra Bold</vt:lpstr>
      <vt:lpstr>Tahoma</vt:lpstr>
      <vt:lpstr>Effra Light</vt:lpstr>
      <vt:lpstr>Calibri Light</vt:lpstr>
      <vt:lpstr>Cambria Math</vt:lpstr>
      <vt:lpstr>Calibri</vt:lpstr>
      <vt:lpstr>hoskinsat70_intro</vt:lpstr>
      <vt:lpstr>UoR Theme</vt:lpstr>
      <vt:lpstr>1_UoR Theme</vt:lpstr>
      <vt:lpstr>1_hoskinsat70_intro</vt:lpstr>
      <vt:lpstr>2_hoskinsat70_intro</vt:lpstr>
      <vt:lpstr>3_hoskinsat70_intro</vt:lpstr>
      <vt:lpstr>1_Office Theme</vt:lpstr>
      <vt:lpstr>2_Office Theme</vt:lpstr>
      <vt:lpstr>3_Office Theme</vt:lpstr>
      <vt:lpstr>4_hoskinsat70_intro</vt:lpstr>
      <vt:lpstr>Diabatic Influence on Tropopause Rossby Waves</vt:lpstr>
      <vt:lpstr>Influences of latent heat release on development of weather systems</vt:lpstr>
      <vt:lpstr>Observed warm conveyor belts</vt:lpstr>
      <vt:lpstr>Air mass changes following WCB</vt:lpstr>
      <vt:lpstr>PV in warm conveyor belts</vt:lpstr>
      <vt:lpstr>Integral PV conservation (circulation)</vt:lpstr>
      <vt:lpstr>Is this conceptual picture realised?</vt:lpstr>
      <vt:lpstr>Defining outflow volume using net heating</vt:lpstr>
      <vt:lpstr>Outflow volume at outflow time</vt:lpstr>
      <vt:lpstr>Following backwards (T-18)</vt:lpstr>
      <vt:lpstr>Following backwards (T-30)</vt:lpstr>
      <vt:lpstr>PV in warm conveyor belts</vt:lpstr>
      <vt:lpstr>Circulation and mass of outflow</vt:lpstr>
      <vt:lpstr>Circulation and mass of outflow</vt:lpstr>
      <vt:lpstr>When does PV outflow = PV inflow?</vt:lpstr>
      <vt:lpstr>Advection by divergent outflow</vt:lpstr>
      <vt:lpstr>Conclusions</vt:lpstr>
      <vt:lpstr>Thankyou for your attention</vt:lpstr>
      <vt:lpstr>PowerPoint Presentation</vt:lpstr>
      <vt:lpstr>PowerPoint Presentation</vt:lpstr>
      <vt:lpstr>PV evolution equation (I)</vt:lpstr>
      <vt:lpstr>PV evolution equation (II)</vt:lpstr>
      <vt:lpstr>PV evolution equation (III)</vt:lpstr>
      <vt:lpstr>PV tracers for Thor ridge development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155</cp:revision>
  <cp:lastPrinted>2006-09-19T14:59:33Z</cp:lastPrinted>
  <dcterms:created xsi:type="dcterms:W3CDTF">2015-06-14T21:18:40Z</dcterms:created>
  <dcterms:modified xsi:type="dcterms:W3CDTF">2018-10-21T23:47:18Z</dcterms:modified>
</cp:coreProperties>
</file>