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17" r:id="rId2"/>
    <p:sldMasterId id="2147483756" r:id="rId3"/>
    <p:sldMasterId id="2147483821" r:id="rId4"/>
  </p:sldMasterIdLst>
  <p:notesMasterIdLst>
    <p:notesMasterId r:id="rId7"/>
  </p:notesMasterIdLst>
  <p:handoutMasterIdLst>
    <p:handoutMasterId r:id="rId8"/>
  </p:handoutMasterIdLst>
  <p:sldIdLst>
    <p:sldId id="283" r:id="rId5"/>
    <p:sldId id="314" r:id="rId6"/>
  </p:sldIdLst>
  <p:sldSz cx="9144000" cy="6858000" type="screen4x3"/>
  <p:notesSz cx="6718300" cy="9867900"/>
  <p:embeddedFontLst>
    <p:embeddedFont>
      <p:font typeface="Effra Bold" panose="020B0604020202020204" charset="0"/>
      <p:bold r:id="rId9"/>
    </p:embeddedFont>
    <p:embeddedFont>
      <p:font typeface="AngsanaUPC" panose="02020603050405020304" pitchFamily="18" charset="-34"/>
      <p:regular r:id="rId10"/>
      <p:bold r:id="rId11"/>
      <p:italic r:id="rId12"/>
      <p:boldItalic r:id="rId13"/>
    </p:embeddedFont>
    <p:embeddedFont>
      <p:font typeface="Microsoft YaHei" panose="020B0503020204020204" pitchFamily="34" charset="-122"/>
      <p:regular r:id="rId14"/>
      <p:bold r:id="rId15"/>
    </p:embeddedFont>
    <p:embeddedFont>
      <p:font typeface="Effra" panose="020B0604020202020204" charset="0"/>
      <p:regular r:id="rId16"/>
      <p:bold r:id="rId17"/>
      <p:italic r:id="rId18"/>
      <p:boldItalic r:id="rId19"/>
    </p:embeddedFont>
    <p:embeddedFont>
      <p:font typeface="Effra Light" panose="020B0604020202020204" charset="0"/>
      <p:regular r:id="rId20"/>
      <p:italic r:id="rId21"/>
    </p:embeddedFont>
    <p:embeddedFont>
      <p:font typeface="Effra Heavy" panose="020B0604020202020204" charset="0"/>
      <p:bold r:id="rId22"/>
      <p:boldItalic r:id="rId23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BF0071"/>
    <a:srgbClr val="000000"/>
    <a:srgbClr val="FDFDFD"/>
    <a:srgbClr val="F3F3F3"/>
    <a:srgbClr val="D799A1"/>
    <a:srgbClr val="7EAF35"/>
    <a:srgbClr val="F0F0F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5990" autoAdjust="0"/>
  </p:normalViewPr>
  <p:slideViewPr>
    <p:cSldViewPr showGuides="1">
      <p:cViewPr>
        <p:scale>
          <a:sx n="100" d="100"/>
          <a:sy n="100" d="100"/>
        </p:scale>
        <p:origin x="-420" y="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3" d="100"/>
          <a:sy n="113" d="100"/>
        </p:scale>
        <p:origin x="-1326" y="-102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3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DFEE3-A1B0-46B9-9E9E-C7C52605C240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6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80000" cy="82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4B5D5-B9C8-4E03-8773-2C358072F055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26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EBBA8-D943-4B6B-9E78-FD41BAE8725F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59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C568D-5AEC-443B-B70D-AD363CE4587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80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6DC3-F0E0-4082-9A6F-78CC3E13E78A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10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2932-59FE-492B-8B71-BC28BF04D807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64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E13F1-546B-4911-B0D9-78FE20F41A78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08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444FD-82EB-461D-A5BC-2CD20AB09B6D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059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DDBAC-BCE8-4099-AA8E-661F75832E4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24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B2521-0DC1-4715-ACBD-799E00793C19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97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DBA6F-92BD-4397-A609-E305E2B42C4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9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/>
              <a:t>Copyright University of Reading</a:t>
            </a:r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9D9B8-E329-4DC7-9779-ED250F05A574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054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07484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80000" cy="82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835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995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8716857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190386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3102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2429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3566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374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0772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86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407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256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99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3621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30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348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759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5289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7EA26-17D7-4B62-BA02-C8329877671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0291402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484438" y="6524625"/>
            <a:ext cx="633571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smtClean="0">
              <a:solidFill>
                <a:srgbClr val="000000"/>
              </a:solidFill>
              <a:latin typeface="Eff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66725-1441-40BE-AF89-F8F3239BBFB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428998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813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10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973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1928813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425450" y="6646863"/>
            <a:ext cx="20161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D2002E"/>
              </a:buClr>
              <a:buFont typeface="Arial" pitchFamily="34" charset="0"/>
              <a:buNone/>
              <a:defRPr/>
            </a:pPr>
            <a:r>
              <a:rPr lang="en-GB" altLang="en-US" sz="800" smtClean="0">
                <a:solidFill>
                  <a:srgbClr val="E0E0E1"/>
                </a:solidFill>
                <a:latin typeface="Effra"/>
              </a:rPr>
              <a:t>Copyright University of Reading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4" name="Rectangle 13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 algn="r">
              <a:defRPr sz="1200">
                <a:solidFill>
                  <a:srgbClr val="E0E0E1"/>
                </a:solidFill>
                <a:latin typeface="+mn-lt"/>
              </a:defRPr>
            </a:lvl1pPr>
          </a:lstStyle>
          <a:p>
            <a:pPr>
              <a:defRPr/>
            </a:pPr>
            <a:fld id="{3F833833-6827-428A-B6F5-FFC71967744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18"/>
          </p:nvPr>
        </p:nvSpPr>
        <p:spPr>
          <a:xfrm>
            <a:off x="425450" y="6237288"/>
            <a:ext cx="2133600" cy="2524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E0E0E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Wednesday, 11 June 2014</a:t>
            </a:r>
          </a:p>
        </p:txBody>
      </p:sp>
    </p:spTree>
    <p:extLst>
      <p:ext uri="{BB962C8B-B14F-4D97-AF65-F5344CB8AC3E}">
        <p14:creationId xmlns:p14="http://schemas.microsoft.com/office/powerpoint/2010/main" val="4084064171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928813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10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973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425450" y="6646863"/>
            <a:ext cx="20161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D2002E"/>
              </a:buClr>
              <a:buFont typeface="Arial" pitchFamily="34" charset="0"/>
              <a:buNone/>
              <a:defRPr/>
            </a:pPr>
            <a:r>
              <a:rPr lang="en-GB" altLang="en-US" sz="800" smtClean="0">
                <a:solidFill>
                  <a:srgbClr val="E0E0E1"/>
                </a:solidFill>
                <a:latin typeface="Effra"/>
              </a:rPr>
              <a:t>Copyright University of Reading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 algn="r">
              <a:defRPr sz="1200">
                <a:solidFill>
                  <a:srgbClr val="E0E0E1"/>
                </a:solidFill>
                <a:latin typeface="+mn-lt"/>
              </a:defRPr>
            </a:lvl1pPr>
          </a:lstStyle>
          <a:p>
            <a:pPr>
              <a:defRPr/>
            </a:pPr>
            <a:fld id="{6266B188-DF1A-4F3D-BB5F-065485C28836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3124200" y="6237288"/>
            <a:ext cx="2895600" cy="2524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E0E0E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Copyright University of Reading</a:t>
            </a:r>
            <a:endParaRPr lang="en-GB" dirty="0"/>
          </a:p>
        </p:txBody>
      </p:sp>
      <p:sp>
        <p:nvSpPr>
          <p:cNvPr id="16" name="Date Placeholder 1"/>
          <p:cNvSpPr>
            <a:spLocks noGrp="1"/>
          </p:cNvSpPr>
          <p:nvPr>
            <p:ph type="dt" sz="half" idx="19"/>
          </p:nvPr>
        </p:nvSpPr>
        <p:spPr>
          <a:xfrm>
            <a:off x="425450" y="6237288"/>
            <a:ext cx="2133600" cy="2524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E0E0E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Wednesday, 11 June 2014</a:t>
            </a:r>
          </a:p>
        </p:txBody>
      </p:sp>
    </p:spTree>
    <p:extLst>
      <p:ext uri="{BB962C8B-B14F-4D97-AF65-F5344CB8AC3E}">
        <p14:creationId xmlns:p14="http://schemas.microsoft.com/office/powerpoint/2010/main" val="2604109377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928813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79F7306-8C4E-49B4-A4CB-07CDDF64E68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24083717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1928813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2133D56-194E-4877-BB83-F9D233546E5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1480095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43CA2-5856-4C38-B6AC-751D40B5C82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234897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BD518-B271-46F4-91C2-C8EE3950BCB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113850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-252413" y="3841750"/>
            <a:ext cx="10202863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3548718-7F7C-4E40-B350-C942BB7B82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368186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-238125" y="3841750"/>
            <a:ext cx="10202863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5B554-5602-4B73-991D-77DC5683DD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7394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1520" y="5785870"/>
            <a:ext cx="8568952" cy="955498"/>
          </a:xfrm>
        </p:spPr>
        <p:txBody>
          <a:bodyPr wrap="square" anchor="t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AE80F48-5A06-4CFC-9012-7F9AA7A62C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563584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1520" y="5785870"/>
            <a:ext cx="8568952" cy="955498"/>
          </a:xfrm>
        </p:spPr>
        <p:txBody>
          <a:bodyPr wrap="square" anchor="t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A0B8F3E-543A-486E-AA8B-FDA6EFDFBC7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125510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1520" y="5785870"/>
            <a:ext cx="8568952" cy="955498"/>
          </a:xfrm>
        </p:spPr>
        <p:txBody>
          <a:bodyPr wrap="square" anchor="t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63E7A9-A40B-4923-9610-E66B31088DC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7212908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6096000" y="0"/>
            <a:ext cx="3044825" cy="6877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mtClean="0">
              <a:solidFill>
                <a:srgbClr val="FFFFFF"/>
              </a:solidFill>
              <a:latin typeface="Effra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827B0F3-DBA5-40F3-8F7A-DC36CD588A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028511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6096000" y="0"/>
            <a:ext cx="3044825" cy="6877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mtClean="0">
              <a:solidFill>
                <a:srgbClr val="FFFFFF"/>
              </a:solidFill>
              <a:latin typeface="Effra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09C7739-B2B7-4893-9F8C-7988A158F2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5638473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6096000" y="0"/>
            <a:ext cx="3044825" cy="6877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mtClean="0">
              <a:solidFill>
                <a:srgbClr val="FFFFFF"/>
              </a:solidFill>
              <a:latin typeface="Effra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2A581D6-D7BD-41B4-8C39-C8B86FC256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984048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196975"/>
            <a:ext cx="9144000" cy="566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mtClean="0">
              <a:solidFill>
                <a:srgbClr val="FFFFFF"/>
              </a:solidFill>
              <a:latin typeface="Effr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955498"/>
          </a:xfrm>
        </p:spPr>
        <p:txBody>
          <a:bodyPr wrap="square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60487390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196975"/>
            <a:ext cx="9144000" cy="566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mtClean="0">
              <a:solidFill>
                <a:srgbClr val="FFFFFF"/>
              </a:solidFill>
              <a:latin typeface="Effr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955498"/>
          </a:xfrm>
        </p:spPr>
        <p:txBody>
          <a:bodyPr wrap="square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60954004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196975"/>
            <a:ext cx="9144000" cy="566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mtClean="0">
              <a:solidFill>
                <a:srgbClr val="FFFFFF"/>
              </a:solidFill>
              <a:latin typeface="Effr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955498"/>
          </a:xfrm>
        </p:spPr>
        <p:txBody>
          <a:bodyPr wrap="square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4787854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2627313" y="6453188"/>
            <a:ext cx="62658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GB" altLang="en-US" sz="2000" smtClean="0">
              <a:solidFill>
                <a:srgbClr val="FDFDFD"/>
              </a:solidFill>
              <a:latin typeface="Effra"/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91DAD-6A5D-4F01-BBCC-F8916288AA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34729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696" r:id="rId3"/>
    <p:sldLayoutId id="2147483698" r:id="rId4"/>
    <p:sldLayoutId id="2147483700" r:id="rId5"/>
    <p:sldLayoutId id="2147483701" r:id="rId6"/>
    <p:sldLayoutId id="2147483702" r:id="rId7"/>
    <p:sldLayoutId id="2147483706" r:id="rId8"/>
    <p:sldLayoutId id="2147483707" r:id="rId9"/>
    <p:sldLayoutId id="2147483708" r:id="rId10"/>
    <p:sldLayoutId id="2147483713" r:id="rId11"/>
    <p:sldLayoutId id="2147483709" r:id="rId12"/>
    <p:sldLayoutId id="2147483710" r:id="rId13"/>
    <p:sldLayoutId id="2147483711" r:id="rId14"/>
    <p:sldLayoutId id="2147483712" r:id="rId15"/>
    <p:sldLayoutId id="2147483714" r:id="rId16"/>
    <p:sldLayoutId id="2147483715" r:id="rId17"/>
    <p:sldLayoutId id="2147483716" r:id="rId18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E7DD5B8-035D-4446-B830-634630BB31CE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87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76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1235075"/>
            <a:ext cx="8278813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5450" y="2214563"/>
            <a:ext cx="8278813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237288"/>
            <a:ext cx="676275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50535A"/>
                </a:solidFill>
                <a:latin typeface="+mn-lt"/>
              </a:defRPr>
            </a:lvl1pPr>
          </a:lstStyle>
          <a:p>
            <a:pPr>
              <a:defRPr/>
            </a:pPr>
            <a:fld id="{EEF3E206-3EC2-4CD4-977E-F3403D6B59F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pic>
        <p:nvPicPr>
          <p:cNvPr id="5126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813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85423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cap="all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Effra Bold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Effra Bold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Effra Bold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Effra Bold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539750" indent="-179388" algn="l" rtl="0" eaLnBrk="0" fontAlgn="base" hangingPunct="0">
        <a:spcBef>
          <a:spcPct val="20000"/>
        </a:spcBef>
        <a:spcAft>
          <a:spcPct val="0"/>
        </a:spcAft>
        <a:buClr>
          <a:srgbClr val="63656A"/>
        </a:buClr>
        <a:buFont typeface="Effra" charset="0"/>
        <a:buChar char="•"/>
        <a:defRPr sz="2000">
          <a:solidFill>
            <a:schemeClr val="tx2"/>
          </a:solidFill>
          <a:latin typeface="+mn-lt"/>
        </a:defRPr>
      </a:lvl2pPr>
      <a:lvl3pPr marL="898525" indent="-179388" algn="l" rtl="0" eaLnBrk="0" fontAlgn="base" hangingPunct="0">
        <a:spcBef>
          <a:spcPct val="20000"/>
        </a:spcBef>
        <a:spcAft>
          <a:spcPct val="0"/>
        </a:spcAft>
        <a:buFont typeface="Effra" charset="0"/>
        <a:buChar char="•"/>
        <a:defRPr sz="2000">
          <a:solidFill>
            <a:schemeClr val="tx2"/>
          </a:solidFill>
          <a:latin typeface="+mn-lt"/>
        </a:defRPr>
      </a:lvl3pPr>
      <a:lvl4pPr marL="1258888" indent="-179388" algn="l" rtl="0" eaLnBrk="0" fontAlgn="base" hangingPunct="0">
        <a:spcBef>
          <a:spcPct val="20000"/>
        </a:spcBef>
        <a:spcAft>
          <a:spcPct val="0"/>
        </a:spcAft>
        <a:buFont typeface="Effra" charset="0"/>
        <a:buChar char="&gt;"/>
        <a:defRPr sz="2000">
          <a:solidFill>
            <a:schemeClr val="tx2"/>
          </a:solidFill>
          <a:latin typeface="+mn-lt"/>
        </a:defRPr>
      </a:lvl4pPr>
      <a:lvl5pPr marL="1619250" indent="-179388" algn="l" rtl="0" eaLnBrk="0" fontAlgn="base" hangingPunct="0">
        <a:spcBef>
          <a:spcPct val="20000"/>
        </a:spcBef>
        <a:spcAft>
          <a:spcPct val="0"/>
        </a:spcAft>
        <a:buFont typeface="Effra" charset="0"/>
        <a:buChar char="-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6954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smtClean="0">
              <a:solidFill>
                <a:srgbClr val="000000"/>
              </a:solidFill>
            </a:endParaRPr>
          </a:p>
        </p:txBody>
      </p:sp>
      <p:pic>
        <p:nvPicPr>
          <p:cNvPr id="55300" name="Picture 20" descr="Z:\riviere\Projets\NAWDEX\Science_Plan\NAWDEX_sch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5549"/>
            <a:ext cx="8150349" cy="448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21"/>
          <p:cNvSpPr>
            <a:spLocks noChangeArrowheads="1"/>
          </p:cNvSpPr>
          <p:nvPr/>
        </p:nvSpPr>
        <p:spPr bwMode="auto">
          <a:xfrm>
            <a:off x="611560" y="6043438"/>
            <a:ext cx="79994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ea typeface="Microsoft YaHei" pitchFamily="34" charset="-122"/>
              </a:rPr>
              <a:t>F</a:t>
            </a:r>
            <a:r>
              <a:rPr lang="en-GB" altLang="en-US" sz="2400" dirty="0" smtClean="0">
                <a:solidFill>
                  <a:srgbClr val="000000"/>
                </a:solidFill>
                <a:ea typeface="Microsoft YaHei" pitchFamily="34" charset="-122"/>
              </a:rPr>
              <a:t>eatures related to the meandering tropopause and jet stream        </a:t>
            </a:r>
            <a:r>
              <a:rPr lang="en-GB" altLang="en-US" sz="2000" dirty="0" smtClean="0">
                <a:solidFill>
                  <a:srgbClr val="000000"/>
                </a:solidFill>
                <a:ea typeface="Microsoft YaHei" pitchFamily="34" charset="-122"/>
              </a:rPr>
              <a:t>(orange is stratospheric air; cyan marks upper tropospheric PV anomalies). </a:t>
            </a:r>
            <a:endParaRPr lang="en-GB" alt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88640"/>
            <a:ext cx="8287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 i="1" dirty="0">
                <a:solidFill>
                  <a:srgbClr val="000000"/>
                </a:solidFill>
              </a:rPr>
              <a:t>Overarching scientific aim of </a:t>
            </a:r>
            <a:r>
              <a:rPr lang="en-GB" altLang="en-US" b="1" i="1" dirty="0" smtClean="0">
                <a:solidFill>
                  <a:srgbClr val="000000"/>
                </a:solidFill>
              </a:rPr>
              <a:t>NAWDEX</a:t>
            </a:r>
            <a:r>
              <a:rPr lang="en-GB" altLang="en-US" dirty="0" smtClean="0">
                <a:solidFill>
                  <a:srgbClr val="000000"/>
                </a:solidFill>
              </a:rPr>
              <a:t>:                                                           to </a:t>
            </a:r>
            <a:r>
              <a:rPr lang="en-GB" altLang="en-US" dirty="0">
                <a:solidFill>
                  <a:srgbClr val="000000"/>
                </a:solidFill>
              </a:rPr>
              <a:t>quantify the effects of </a:t>
            </a:r>
            <a:r>
              <a:rPr lang="en-GB" altLang="en-US" dirty="0" err="1">
                <a:solidFill>
                  <a:srgbClr val="000000"/>
                </a:solidFill>
              </a:rPr>
              <a:t>diabatic</a:t>
            </a:r>
            <a:r>
              <a:rPr lang="en-GB" altLang="en-US" dirty="0">
                <a:solidFill>
                  <a:srgbClr val="000000"/>
                </a:solidFill>
              </a:rPr>
              <a:t> processes on disturbances to the jet stream near North </a:t>
            </a:r>
            <a:r>
              <a:rPr lang="en-GB" altLang="en-US" dirty="0" smtClean="0">
                <a:solidFill>
                  <a:srgbClr val="000000"/>
                </a:solidFill>
              </a:rPr>
              <a:t>America, </a:t>
            </a:r>
            <a:r>
              <a:rPr lang="en-GB" altLang="en-US" dirty="0">
                <a:solidFill>
                  <a:srgbClr val="000000"/>
                </a:solidFill>
              </a:rPr>
              <a:t>their influence on downstream propagation across the North Atlantic, and consequences for high-impact weather in Europe.</a:t>
            </a:r>
          </a:p>
        </p:txBody>
      </p:sp>
    </p:spTree>
    <p:extLst>
      <p:ext uri="{BB962C8B-B14F-4D97-AF65-F5344CB8AC3E}">
        <p14:creationId xmlns:p14="http://schemas.microsoft.com/office/powerpoint/2010/main" val="255363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</a:t>
            </a:fld>
            <a:endParaRPr lang="en-GB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14401"/>
            <a:ext cx="2226417" cy="159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14402"/>
            <a:ext cx="2226418" cy="159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28687"/>
            <a:ext cx="2230429" cy="16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15" y="828687"/>
            <a:ext cx="2196689" cy="158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6296" y="116632"/>
            <a:ext cx="1800200" cy="697769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96" y="116632"/>
            <a:ext cx="9036496" cy="584775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   </a:t>
            </a:r>
          </a:p>
          <a:p>
            <a:r>
              <a:rPr lang="en-GB" sz="1600" dirty="0" smtClean="0"/>
              <a:t>  1) TRIGGER                                   2) INTERACTION                      3) DEVELOPMENT                 4) IMPACT</a:t>
            </a:r>
            <a:endParaRPr lang="en-GB" sz="1600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8" y="2924944"/>
            <a:ext cx="2208236" cy="157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22336"/>
            <a:ext cx="2226418" cy="158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674" y="2921486"/>
            <a:ext cx="2233764" cy="158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956" y="2930935"/>
            <a:ext cx="2211896" cy="157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8" y="4968474"/>
            <a:ext cx="2208235" cy="157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968475"/>
            <a:ext cx="2226418" cy="159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46" y="4981462"/>
            <a:ext cx="2186410" cy="156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981462"/>
            <a:ext cx="2192588" cy="15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96" y="2370366"/>
            <a:ext cx="9105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A: </a:t>
            </a:r>
            <a:r>
              <a:rPr lang="en-GB" sz="1600" dirty="0" smtClean="0"/>
              <a:t>ex-TS Karl                                re-intensification                     downstream jet streak        heavy rain on Norway</a:t>
            </a:r>
            <a:endParaRPr lang="en-GB" sz="16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496" y="4458598"/>
            <a:ext cx="9105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B</a:t>
            </a:r>
            <a:r>
              <a:rPr lang="en-GB" sz="1600" b="1" smtClean="0"/>
              <a:t>: </a:t>
            </a:r>
            <a:r>
              <a:rPr lang="en-GB" sz="1600" smtClean="0"/>
              <a:t>vortex </a:t>
            </a:r>
            <a:r>
              <a:rPr lang="en-GB" sz="1600" smtClean="0"/>
              <a:t>roll-up                     </a:t>
            </a:r>
            <a:r>
              <a:rPr lang="en-GB" sz="1600" smtClean="0"/>
              <a:t>    strong </a:t>
            </a:r>
            <a:r>
              <a:rPr lang="en-GB" sz="1600" dirty="0" smtClean="0"/>
              <a:t>cyclogenesis               second cyclone                         European block forms</a:t>
            </a:r>
            <a:endParaRPr lang="en-GB" sz="16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496" y="6474822"/>
            <a:ext cx="9105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</a:t>
            </a:r>
            <a:r>
              <a:rPr lang="en-GB" sz="1600" b="1" dirty="0" smtClean="0"/>
              <a:t>:</a:t>
            </a:r>
            <a:r>
              <a:rPr lang="en-GB" sz="1600" dirty="0" smtClean="0"/>
              <a:t> cyclone S     TPV                    vortex roll-up                               meridional extension           heavy rain in W. Med.</a:t>
            </a:r>
            <a:endParaRPr lang="en-GB" sz="1600" dirty="0" smtClean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611560" y="3714036"/>
            <a:ext cx="288032" cy="789093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1157795" y="4005064"/>
            <a:ext cx="101837" cy="103518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1148704" y="4005064"/>
            <a:ext cx="110928" cy="103518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8316416" y="4108582"/>
            <a:ext cx="144016" cy="184514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8316416" y="4108582"/>
            <a:ext cx="144016" cy="184514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" name="Oval 17"/>
          <p:cNvSpPr/>
          <p:nvPr/>
        </p:nvSpPr>
        <p:spPr>
          <a:xfrm>
            <a:off x="395536" y="3140968"/>
            <a:ext cx="360040" cy="720080"/>
          </a:xfrm>
          <a:prstGeom prst="ellipse">
            <a:avLst/>
          </a:prstGeom>
          <a:noFill/>
          <a:ln w="38100">
            <a:solidFill>
              <a:srgbClr val="000000"/>
            </a:solidFill>
            <a:prstDash val="sysDash"/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28384" y="5157192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endParaRPr lang="en-GB" sz="1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5569495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endParaRPr lang="en-GB" sz="1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44408" y="5785519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24128" y="5713511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03848" y="5661248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88024" y="6021288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N</a:t>
            </a:r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64288" y="5949280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N</a:t>
            </a:r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11760" y="6093296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N</a:t>
            </a:r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9512" y="6021288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N</a:t>
            </a:r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39752" y="5733256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</a:rPr>
              <a:t>M</a:t>
            </a:r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59632" y="110499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707904" y="110499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84168" y="1177007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5576" y="155679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275856" y="134076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915816" y="155679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436096" y="146503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244408" y="1393031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475656" y="3337247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347864" y="3337247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R5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796136" y="328498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08104" y="362527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R6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884368" y="314096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R6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11960" y="314096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516216" y="299695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699792" y="3553271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R6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9552" y="328498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48064" y="105273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308304" y="110499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R5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668344" y="112474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627784" y="105273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R4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99592" y="321297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339752" y="105273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</a:t>
            </a:r>
            <a:endParaRPr lang="en-GB" sz="1400" dirty="0" smtClean="0"/>
          </a:p>
        </p:txBody>
      </p:sp>
      <p:sp>
        <p:nvSpPr>
          <p:cNvPr id="67" name="TextBox 66"/>
          <p:cNvSpPr txBox="1"/>
          <p:nvPr/>
        </p:nvSpPr>
        <p:spPr>
          <a:xfrm>
            <a:off x="4716016" y="120513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</a:t>
            </a:r>
            <a:endParaRPr lang="en-GB" sz="1400" dirty="0" smtClean="0"/>
          </a:p>
        </p:txBody>
      </p:sp>
      <p:sp>
        <p:nvSpPr>
          <p:cNvPr id="68" name="TextBox 67"/>
          <p:cNvSpPr txBox="1"/>
          <p:nvPr/>
        </p:nvSpPr>
        <p:spPr>
          <a:xfrm>
            <a:off x="6804248" y="126876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</a:t>
            </a:r>
            <a:endParaRPr lang="en-GB" sz="1400" dirty="0" smtClean="0"/>
          </a:p>
        </p:txBody>
      </p:sp>
      <p:sp>
        <p:nvSpPr>
          <p:cNvPr id="69" name="TextBox 68"/>
          <p:cNvSpPr txBox="1"/>
          <p:nvPr/>
        </p:nvSpPr>
        <p:spPr>
          <a:xfrm>
            <a:off x="-36512" y="340925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</a:t>
            </a:r>
            <a:endParaRPr lang="en-GB" sz="1400" dirty="0" smtClean="0"/>
          </a:p>
        </p:txBody>
      </p:sp>
      <p:sp>
        <p:nvSpPr>
          <p:cNvPr id="70" name="TextBox 69"/>
          <p:cNvSpPr txBox="1"/>
          <p:nvPr/>
        </p:nvSpPr>
        <p:spPr>
          <a:xfrm>
            <a:off x="2339752" y="335699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</a:t>
            </a:r>
            <a:endParaRPr lang="en-GB" sz="1400" dirty="0" smtClean="0"/>
          </a:p>
        </p:txBody>
      </p:sp>
      <p:sp>
        <p:nvSpPr>
          <p:cNvPr id="71" name="TextBox 70"/>
          <p:cNvSpPr txBox="1"/>
          <p:nvPr/>
        </p:nvSpPr>
        <p:spPr>
          <a:xfrm>
            <a:off x="4788024" y="3553271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</a:t>
            </a:r>
            <a:endParaRPr lang="en-GB" sz="1400" dirty="0" smtClean="0"/>
          </a:p>
        </p:txBody>
      </p:sp>
      <p:sp>
        <p:nvSpPr>
          <p:cNvPr id="72" name="TextBox 71"/>
          <p:cNvSpPr txBox="1"/>
          <p:nvPr/>
        </p:nvSpPr>
        <p:spPr>
          <a:xfrm>
            <a:off x="7164288" y="3553271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</a:t>
            </a:r>
            <a:endParaRPr lang="en-GB" sz="1400" dirty="0" smtClean="0"/>
          </a:p>
        </p:txBody>
      </p:sp>
      <p:sp>
        <p:nvSpPr>
          <p:cNvPr id="73" name="TextBox 72"/>
          <p:cNvSpPr txBox="1"/>
          <p:nvPr/>
        </p:nvSpPr>
        <p:spPr>
          <a:xfrm>
            <a:off x="323528" y="573325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</a:t>
            </a:r>
            <a:endParaRPr lang="en-GB" sz="1400" dirty="0" smtClean="0"/>
          </a:p>
        </p:txBody>
      </p:sp>
      <p:sp>
        <p:nvSpPr>
          <p:cNvPr id="74" name="TextBox 73"/>
          <p:cNvSpPr txBox="1"/>
          <p:nvPr/>
        </p:nvSpPr>
        <p:spPr>
          <a:xfrm>
            <a:off x="539552" y="580526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187624" y="522920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R6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563888" y="515719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R6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012160" y="5281463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347864" y="558924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24128" y="537321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R8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059832" y="5569495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endParaRPr lang="en-GB" sz="1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732512" y="5721895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endParaRPr lang="en-GB" sz="1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020272" y="4057327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N</a:t>
            </a:r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788024" y="4129335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N</a:t>
            </a:r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79512" y="4221088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</a:rPr>
              <a:t>M</a:t>
            </a:r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-36512" y="5785519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</a:rPr>
              <a:t>M</a:t>
            </a:r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092280" y="2113111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</a:rPr>
              <a:t>M</a:t>
            </a:r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004048" y="2185119"/>
            <a:ext cx="14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</a:rPr>
              <a:t>M</a:t>
            </a:r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380312" y="335699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R7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95536" y="5137447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R7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932040" y="328498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R7</a:t>
            </a:r>
          </a:p>
        </p:txBody>
      </p:sp>
    </p:spTree>
    <p:extLst>
      <p:ext uri="{BB962C8B-B14F-4D97-AF65-F5344CB8AC3E}">
        <p14:creationId xmlns:p14="http://schemas.microsoft.com/office/powerpoint/2010/main" val="12067143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hoskinsat70_intro 1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E5AAAD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skinsat70_intro 2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FFFFFF"/>
        </a:accent3>
        <a:accent4>
          <a:srgbClr val="43464C"/>
        </a:accent4>
        <a:accent5>
          <a:srgbClr val="F6BEB0"/>
        </a:accent5>
        <a:accent6>
          <a:srgbClr val="BE0029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skinsat70_intro 3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AACAC2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skinsat70_intro 4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C4DBAC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skinsat70_intro 5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AAD3F6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skinsat70_intro 6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BEB8CB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skinsat70_intro 7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FFFFFF"/>
        </a:accent3>
        <a:accent4>
          <a:srgbClr val="43464C"/>
        </a:accent4>
        <a:accent5>
          <a:srgbClr val="F0AAC0"/>
        </a:accent5>
        <a:accent6>
          <a:srgbClr val="D96D3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hoskinsat70_intro</Template>
  <TotalTime>847</TotalTime>
  <Words>174</Words>
  <Application>Microsoft Office PowerPoint</Application>
  <PresentationFormat>On-screen Show (4:3)</PresentationFormat>
  <Paragraphs>65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</vt:i4>
      </vt:variant>
    </vt:vector>
  </HeadingPairs>
  <TitlesOfParts>
    <vt:vector size="14" baseType="lpstr">
      <vt:lpstr>Arial</vt:lpstr>
      <vt:lpstr>Effra Bold</vt:lpstr>
      <vt:lpstr>Times New Roman</vt:lpstr>
      <vt:lpstr>AngsanaUPC</vt:lpstr>
      <vt:lpstr>Microsoft YaHei</vt:lpstr>
      <vt:lpstr>Effra</vt:lpstr>
      <vt:lpstr>Effra Light</vt:lpstr>
      <vt:lpstr>Effra Heavy</vt:lpstr>
      <vt:lpstr>hoskinsat70_intro</vt:lpstr>
      <vt:lpstr>Modèle par défaut</vt:lpstr>
      <vt:lpstr>1_hoskinsat70_intro</vt:lpstr>
      <vt:lpstr>2_hoskinsat70_intro</vt:lpstr>
      <vt:lpstr>PowerPoint Presentation</vt:lpstr>
      <vt:lpstr>PowerPoint Presentation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Origin of THeses</dc:title>
  <dc:creator>John Methven</dc:creator>
  <cp:lastModifiedBy>John Methven</cp:lastModifiedBy>
  <cp:revision>89</cp:revision>
  <cp:lastPrinted>2006-09-19T14:59:33Z</cp:lastPrinted>
  <dcterms:created xsi:type="dcterms:W3CDTF">2015-06-14T21:18:40Z</dcterms:created>
  <dcterms:modified xsi:type="dcterms:W3CDTF">2017-06-23T08:35:45Z</dcterms:modified>
</cp:coreProperties>
</file>