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handoutMasterIdLst>
    <p:handoutMasterId r:id="rId22"/>
  </p:handoutMasterIdLst>
  <p:sldIdLst>
    <p:sldId id="427" r:id="rId2"/>
    <p:sldId id="387" r:id="rId3"/>
    <p:sldId id="397" r:id="rId4"/>
    <p:sldId id="416" r:id="rId5"/>
    <p:sldId id="466" r:id="rId6"/>
    <p:sldId id="409" r:id="rId7"/>
    <p:sldId id="467" r:id="rId8"/>
    <p:sldId id="468" r:id="rId9"/>
    <p:sldId id="470" r:id="rId10"/>
    <p:sldId id="469" r:id="rId11"/>
    <p:sldId id="471" r:id="rId12"/>
    <p:sldId id="472" r:id="rId13"/>
    <p:sldId id="475" r:id="rId14"/>
    <p:sldId id="443" r:id="rId15"/>
    <p:sldId id="463" r:id="rId16"/>
    <p:sldId id="477" r:id="rId17"/>
    <p:sldId id="478" r:id="rId18"/>
    <p:sldId id="476" r:id="rId19"/>
    <p:sldId id="465" r:id="rId20"/>
  </p:sldIdLst>
  <p:sldSz cx="9144000" cy="6858000" type="screen4x3"/>
  <p:notesSz cx="9926638" cy="6797675"/>
  <p:defaultTextStyle>
    <a:defPPr>
      <a:defRPr lang="en-GB"/>
    </a:defPPr>
    <a:lvl1pPr algn="l" rtl="0" fontAlgn="base">
      <a:spcBef>
        <a:spcPct val="50000"/>
      </a:spcBef>
      <a:spcAft>
        <a:spcPct val="0"/>
      </a:spcAft>
      <a:defRPr sz="1200" b="1" kern="1200">
        <a:solidFill>
          <a:srgbClr val="0000FF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50000"/>
      </a:spcBef>
      <a:spcAft>
        <a:spcPct val="0"/>
      </a:spcAft>
      <a:defRPr sz="1200" b="1" kern="1200">
        <a:solidFill>
          <a:srgbClr val="0000FF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50000"/>
      </a:spcBef>
      <a:spcAft>
        <a:spcPct val="0"/>
      </a:spcAft>
      <a:defRPr sz="1200" b="1" kern="1200">
        <a:solidFill>
          <a:srgbClr val="0000FF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50000"/>
      </a:spcBef>
      <a:spcAft>
        <a:spcPct val="0"/>
      </a:spcAft>
      <a:defRPr sz="1200" b="1" kern="1200">
        <a:solidFill>
          <a:srgbClr val="0000FF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50000"/>
      </a:spcBef>
      <a:spcAft>
        <a:spcPct val="0"/>
      </a:spcAft>
      <a:defRPr sz="1200" b="1" kern="1200">
        <a:solidFill>
          <a:srgbClr val="0000FF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b="1" kern="1200">
        <a:solidFill>
          <a:srgbClr val="0000FF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1200" b="1" kern="1200">
        <a:solidFill>
          <a:srgbClr val="0000FF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1200" b="1" kern="1200">
        <a:solidFill>
          <a:srgbClr val="0000FF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1200" b="1" kern="1200">
        <a:solidFill>
          <a:srgbClr val="0000FF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2C805C"/>
    <a:srgbClr val="E97127"/>
    <a:srgbClr val="EEB500"/>
    <a:srgbClr val="CC00CC"/>
    <a:srgbClr val="FFC305"/>
    <a:srgbClr val="FFCC00"/>
    <a:srgbClr val="FFFF66"/>
    <a:srgbClr val="C898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067" autoAdjust="0"/>
    <p:restoredTop sz="92481" autoAdjust="0"/>
  </p:normalViewPr>
  <p:slideViewPr>
    <p:cSldViewPr>
      <p:cViewPr>
        <p:scale>
          <a:sx n="77" d="100"/>
          <a:sy n="77" d="100"/>
        </p:scale>
        <p:origin x="-948" y="19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41" d="100"/>
        <a:sy n="41" d="100"/>
      </p:scale>
      <p:origin x="0" y="-115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301330" cy="3389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256" tIns="46128" rIns="92256" bIns="46128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b="0"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5625309" y="0"/>
            <a:ext cx="4301330" cy="3389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256" tIns="46128" rIns="92256" bIns="46128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b="0"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41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6458756"/>
            <a:ext cx="4301330" cy="3389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256" tIns="46128" rIns="92256" bIns="46128" numCol="1" anchor="b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b="0"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41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5625309" y="6458756"/>
            <a:ext cx="4301330" cy="3389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256" tIns="46128" rIns="92256" bIns="46128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b="0"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4CA5A4D1-31EF-470B-A61B-E66690133EB8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9693406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4270949" cy="3164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256" tIns="46128" rIns="92256" bIns="46128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b="0"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5618912" y="0"/>
            <a:ext cx="4269350" cy="3164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256" tIns="46128" rIns="92256" bIns="46128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b="0"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324225" y="525463"/>
            <a:ext cx="3359150" cy="25209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403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1347964" y="3204481"/>
            <a:ext cx="7304266" cy="3101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256" tIns="46128" rIns="92256" bIns="4612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smtClean="0"/>
              <a:t>Click to edit Master text styles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  <a:p>
            <a:pPr lvl="3"/>
            <a:r>
              <a:rPr lang="en-GB" noProof="0" smtClean="0"/>
              <a:t>Fourth level</a:t>
            </a:r>
          </a:p>
          <a:p>
            <a:pPr lvl="4"/>
            <a:r>
              <a:rPr lang="en-GB" noProof="0" smtClean="0"/>
              <a:t>Fifth level</a:t>
            </a:r>
          </a:p>
        </p:txBody>
      </p:sp>
      <p:sp>
        <p:nvSpPr>
          <p:cNvPr id="4403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6465181"/>
            <a:ext cx="4270949" cy="3132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256" tIns="46128" rIns="92256" bIns="46128" numCol="1" anchor="b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b="0"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403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618912" y="6465181"/>
            <a:ext cx="4269350" cy="3132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256" tIns="46128" rIns="92256" bIns="46128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b="0"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3B2480F7-EAEE-4F35-8385-A5E409F74F5A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3689062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5536" y="692696"/>
            <a:ext cx="8604956" cy="1080120"/>
          </a:xfrm>
        </p:spPr>
        <p:txBody>
          <a:bodyPr/>
          <a:lstStyle/>
          <a:p>
            <a:r>
              <a:rPr lang="en-GB" sz="2800" b="1" dirty="0" smtClean="0">
                <a:solidFill>
                  <a:srgbClr val="C00000"/>
                </a:solidFill>
              </a:rPr>
              <a:t>Linking </a:t>
            </a:r>
            <a:r>
              <a:rPr lang="en-GB" sz="2800" b="1" dirty="0">
                <a:solidFill>
                  <a:srgbClr val="C00000"/>
                </a:solidFill>
              </a:rPr>
              <a:t>African </a:t>
            </a:r>
            <a:r>
              <a:rPr lang="en-GB" sz="2800" b="1" dirty="0" smtClean="0">
                <a:solidFill>
                  <a:srgbClr val="C00000"/>
                </a:solidFill>
              </a:rPr>
              <a:t>Easterly Wave activity with </a:t>
            </a:r>
            <a:r>
              <a:rPr lang="en-GB" sz="2800" b="1" dirty="0">
                <a:solidFill>
                  <a:srgbClr val="C00000"/>
                </a:solidFill>
              </a:rPr>
              <a:t>equatorial waves </a:t>
            </a:r>
            <a:r>
              <a:rPr lang="en-GB" sz="2800" b="1" dirty="0" smtClean="0">
                <a:solidFill>
                  <a:srgbClr val="C00000"/>
                </a:solidFill>
              </a:rPr>
              <a:t>and </a:t>
            </a:r>
            <a:r>
              <a:rPr lang="en-GB" sz="2800" b="1" dirty="0">
                <a:solidFill>
                  <a:srgbClr val="C00000"/>
                </a:solidFill>
              </a:rPr>
              <a:t>the influence </a:t>
            </a:r>
            <a:r>
              <a:rPr lang="en-GB" sz="2800" b="1" dirty="0" smtClean="0">
                <a:solidFill>
                  <a:srgbClr val="C00000"/>
                </a:solidFill>
              </a:rPr>
              <a:t>of </a:t>
            </a:r>
            <a:r>
              <a:rPr lang="en-GB" sz="2800" b="1" dirty="0" err="1" smtClean="0">
                <a:solidFill>
                  <a:srgbClr val="C00000"/>
                </a:solidFill>
              </a:rPr>
              <a:t>Rossby</a:t>
            </a:r>
            <a:r>
              <a:rPr lang="en-GB" sz="2800" b="1" dirty="0" smtClean="0">
                <a:solidFill>
                  <a:srgbClr val="C00000"/>
                </a:solidFill>
              </a:rPr>
              <a:t> waves from the SH</a:t>
            </a:r>
            <a:r>
              <a:rPr lang="en-GB" sz="2800" b="1" i="1" dirty="0">
                <a:solidFill>
                  <a:srgbClr val="C00000"/>
                </a:solidFill>
              </a:rPr>
              <a:t/>
            </a:r>
            <a:br>
              <a:rPr lang="en-GB" sz="2800" b="1" i="1" dirty="0">
                <a:solidFill>
                  <a:srgbClr val="C00000"/>
                </a:solidFill>
              </a:rPr>
            </a:br>
            <a:r>
              <a:rPr lang="en-GB" sz="2800" dirty="0">
                <a:solidFill>
                  <a:srgbClr val="C00000"/>
                </a:solidFill>
              </a:rPr>
              <a:t> </a:t>
            </a:r>
            <a:br>
              <a:rPr lang="en-GB" sz="2800" dirty="0">
                <a:solidFill>
                  <a:srgbClr val="C00000"/>
                </a:solidFill>
              </a:rPr>
            </a:br>
            <a:endParaRPr lang="en-GB" sz="2800" dirty="0">
              <a:solidFill>
                <a:srgbClr val="C000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55576" y="2780928"/>
            <a:ext cx="7520880" cy="1152128"/>
          </a:xfrm>
        </p:spPr>
        <p:txBody>
          <a:bodyPr/>
          <a:lstStyle/>
          <a:p>
            <a:r>
              <a:rPr lang="en-US" sz="2400" dirty="0"/>
              <a:t>Gui-Ying </a:t>
            </a:r>
            <a:r>
              <a:rPr lang="en-US" sz="2400" dirty="0" smtClean="0"/>
              <a:t>Yang</a:t>
            </a:r>
            <a:r>
              <a:rPr lang="en-GB" sz="2400" dirty="0" smtClean="0"/>
              <a:t>, </a:t>
            </a:r>
            <a:r>
              <a:rPr lang="en-GB" sz="2400" dirty="0"/>
              <a:t>John </a:t>
            </a:r>
            <a:r>
              <a:rPr lang="en-GB" sz="2400" dirty="0" smtClean="0"/>
              <a:t>Methven, </a:t>
            </a:r>
            <a:r>
              <a:rPr lang="en-GB" sz="2400" dirty="0"/>
              <a:t>Steve </a:t>
            </a:r>
            <a:r>
              <a:rPr lang="en-GB" sz="2400" dirty="0" err="1" smtClean="0"/>
              <a:t>Woolnough</a:t>
            </a:r>
            <a:r>
              <a:rPr lang="en-GB" sz="2400" dirty="0" smtClean="0"/>
              <a:t>,</a:t>
            </a:r>
            <a:r>
              <a:rPr lang="en-GB" sz="2400" baseline="30000" dirty="0" smtClean="0"/>
              <a:t> </a:t>
            </a:r>
          </a:p>
          <a:p>
            <a:r>
              <a:rPr lang="en-GB" sz="2400" dirty="0" smtClean="0"/>
              <a:t>Kevin Hodges and Brian Hoskins</a:t>
            </a:r>
          </a:p>
          <a:p>
            <a:endParaRPr lang="en-GB" sz="2400" dirty="0"/>
          </a:p>
          <a:p>
            <a:r>
              <a:rPr lang="en-GB" sz="2400" i="1" dirty="0"/>
              <a:t> </a:t>
            </a:r>
            <a:endParaRPr lang="en-GB" sz="2400" dirty="0"/>
          </a:p>
          <a:p>
            <a:r>
              <a:rPr lang="en-GB" sz="2400" i="1" dirty="0"/>
              <a:t> </a:t>
            </a:r>
            <a:endParaRPr lang="en-GB" sz="2400" dirty="0"/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744457" y="4653136"/>
            <a:ext cx="7520880" cy="576064"/>
          </a:xfrm>
          <a:prstGeom prst="rect">
            <a:avLst/>
          </a:prstGeom>
        </p:spPr>
        <p:txBody>
          <a:bodyPr/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800">
                <a:solidFill>
                  <a:schemeClr val="tx1"/>
                </a:solidFill>
                <a:latin typeface="+mn-lt"/>
              </a:defRPr>
            </a:lvl2pPr>
            <a:lvl3pPr marL="9144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400">
                <a:solidFill>
                  <a:schemeClr val="tx1"/>
                </a:solidFill>
                <a:latin typeface="+mn-lt"/>
              </a:defRPr>
            </a:lvl3pPr>
            <a:lvl4pPr marL="13716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4pPr>
            <a:lvl5pPr marL="18288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5pPr>
            <a:lvl6pPr marL="22860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6pPr>
            <a:lvl7pPr marL="27432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7pPr>
            <a:lvl8pPr marL="32004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8pPr>
            <a:lvl9pPr marL="36576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GB" sz="2400" b="0" kern="0" dirty="0" smtClean="0"/>
              <a:t>HHH, 20 November </a:t>
            </a:r>
            <a:r>
              <a:rPr lang="en-GB" sz="2400" b="0" kern="0" dirty="0" smtClean="0"/>
              <a:t>2017</a:t>
            </a:r>
          </a:p>
          <a:p>
            <a:r>
              <a:rPr lang="en-GB" sz="2400" b="0" kern="0" dirty="0" smtClean="0"/>
              <a:t>Tropical Hour, 15 January 2018</a:t>
            </a:r>
          </a:p>
          <a:p>
            <a:r>
              <a:rPr lang="en-GB" sz="2400" b="0" i="1" kern="0" dirty="0" smtClean="0"/>
              <a:t> </a:t>
            </a:r>
            <a:endParaRPr lang="en-GB" sz="2400" b="0" kern="0" dirty="0" smtClean="0"/>
          </a:p>
          <a:p>
            <a:r>
              <a:rPr lang="en-GB" sz="2400" b="0" i="1" kern="0" dirty="0" smtClean="0"/>
              <a:t> </a:t>
            </a:r>
            <a:endParaRPr lang="en-GB" sz="2400" b="0" kern="0" dirty="0"/>
          </a:p>
        </p:txBody>
      </p:sp>
    </p:spTree>
    <p:extLst>
      <p:ext uri="{BB962C8B-B14F-4D97-AF65-F5344CB8AC3E}">
        <p14:creationId xmlns:p14="http://schemas.microsoft.com/office/powerpoint/2010/main" val="3514872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264468" y="322280"/>
            <a:ext cx="8535766" cy="514432"/>
          </a:xfrm>
        </p:spPr>
        <p:txBody>
          <a:bodyPr/>
          <a:lstStyle/>
          <a:p>
            <a:r>
              <a:rPr lang="en-GB" sz="2800" b="1" dirty="0" smtClean="0">
                <a:solidFill>
                  <a:srgbClr val="C00000"/>
                </a:solidFill>
              </a:rPr>
              <a:t>Regression onto amplitude of tracked vorticity centres</a:t>
            </a:r>
            <a:br>
              <a:rPr lang="en-GB" sz="2800" b="1" dirty="0" smtClean="0">
                <a:solidFill>
                  <a:srgbClr val="C00000"/>
                </a:solidFill>
              </a:rPr>
            </a:br>
            <a:r>
              <a:rPr lang="en-GB" sz="2800" b="1" dirty="0" smtClean="0">
                <a:solidFill>
                  <a:srgbClr val="C00000"/>
                </a:solidFill>
              </a:rPr>
              <a:t>(all JJAS seasons)</a:t>
            </a:r>
            <a:r>
              <a:rPr lang="en-GB" sz="2400" b="1" dirty="0" smtClean="0">
                <a:solidFill>
                  <a:srgbClr val="C00000"/>
                </a:solidFill>
              </a:rPr>
              <a:t/>
            </a:r>
            <a:br>
              <a:rPr lang="en-GB" sz="2400" b="1" dirty="0" smtClean="0">
                <a:solidFill>
                  <a:srgbClr val="C00000"/>
                </a:solidFill>
              </a:rPr>
            </a:br>
            <a:r>
              <a:rPr lang="en-GB" sz="2400" b="1" dirty="0" smtClean="0">
                <a:solidFill>
                  <a:srgbClr val="C00000"/>
                </a:solidFill>
              </a:rPr>
              <a:t/>
            </a:r>
            <a:br>
              <a:rPr lang="en-GB" sz="2400" b="1" dirty="0" smtClean="0">
                <a:solidFill>
                  <a:srgbClr val="C00000"/>
                </a:solidFill>
              </a:rPr>
            </a:br>
            <a:endParaRPr lang="en-GB" sz="2400" b="1" dirty="0">
              <a:solidFill>
                <a:srgbClr val="C0000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936" y="1523744"/>
            <a:ext cx="8690212" cy="51319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8121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264468" y="250272"/>
            <a:ext cx="8535766" cy="514432"/>
          </a:xfrm>
        </p:spPr>
        <p:txBody>
          <a:bodyPr/>
          <a:lstStyle/>
          <a:p>
            <a:r>
              <a:rPr lang="en-GB" sz="2800" b="1" dirty="0" smtClean="0">
                <a:solidFill>
                  <a:srgbClr val="C00000"/>
                </a:solidFill>
              </a:rPr>
              <a:t>Vertical structure of projected data</a:t>
            </a:r>
            <a:br>
              <a:rPr lang="en-GB" sz="2800" b="1" dirty="0" smtClean="0">
                <a:solidFill>
                  <a:srgbClr val="C00000"/>
                </a:solidFill>
              </a:rPr>
            </a:br>
            <a:r>
              <a:rPr lang="en-GB" sz="2800" b="1" dirty="0" smtClean="0">
                <a:solidFill>
                  <a:srgbClr val="002060"/>
                </a:solidFill>
              </a:rPr>
              <a:t>Broad-band filter </a:t>
            </a:r>
            <a:r>
              <a:rPr lang="en-GB" sz="2800" b="1" dirty="0" smtClean="0">
                <a:solidFill>
                  <a:srgbClr val="002060"/>
                </a:solidFill>
                <a:sym typeface="Symbol"/>
              </a:rPr>
              <a:t> projection  </a:t>
            </a:r>
            <a:br>
              <a:rPr lang="en-GB" sz="2800" b="1" dirty="0" smtClean="0">
                <a:solidFill>
                  <a:srgbClr val="002060"/>
                </a:solidFill>
                <a:sym typeface="Symbol"/>
              </a:rPr>
            </a:br>
            <a:r>
              <a:rPr lang="en-GB" sz="2800" b="1" dirty="0" smtClean="0">
                <a:solidFill>
                  <a:srgbClr val="002060"/>
                </a:solidFill>
                <a:sym typeface="Symbol"/>
              </a:rPr>
              <a:t>regression onto vorticity centres (600 </a:t>
            </a:r>
            <a:r>
              <a:rPr lang="en-GB" sz="2800" b="1" dirty="0" err="1" smtClean="0">
                <a:solidFill>
                  <a:srgbClr val="002060"/>
                </a:solidFill>
                <a:sym typeface="Symbol"/>
              </a:rPr>
              <a:t>hPa</a:t>
            </a:r>
            <a:r>
              <a:rPr lang="en-GB" sz="2800" b="1" dirty="0" smtClean="0">
                <a:solidFill>
                  <a:srgbClr val="002060"/>
                </a:solidFill>
                <a:sym typeface="Symbol"/>
              </a:rPr>
              <a:t>, each sector)</a:t>
            </a:r>
            <a:r>
              <a:rPr lang="en-GB" sz="2400" b="1" dirty="0" smtClean="0">
                <a:solidFill>
                  <a:srgbClr val="C00000"/>
                </a:solidFill>
              </a:rPr>
              <a:t/>
            </a:r>
            <a:br>
              <a:rPr lang="en-GB" sz="2400" b="1" dirty="0" smtClean="0">
                <a:solidFill>
                  <a:srgbClr val="C00000"/>
                </a:solidFill>
              </a:rPr>
            </a:br>
            <a:r>
              <a:rPr lang="en-GB" sz="2400" b="1" dirty="0" smtClean="0">
                <a:solidFill>
                  <a:srgbClr val="C00000"/>
                </a:solidFill>
              </a:rPr>
              <a:t/>
            </a:r>
            <a:br>
              <a:rPr lang="en-GB" sz="2400" b="1" dirty="0" smtClean="0">
                <a:solidFill>
                  <a:srgbClr val="C00000"/>
                </a:solidFill>
              </a:rPr>
            </a:br>
            <a:endParaRPr lang="en-GB" sz="2400" b="1" dirty="0">
              <a:solidFill>
                <a:srgbClr val="C00000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628800"/>
            <a:ext cx="8977875" cy="5157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8447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264468" y="250272"/>
            <a:ext cx="8535766" cy="514432"/>
          </a:xfrm>
        </p:spPr>
        <p:txBody>
          <a:bodyPr/>
          <a:lstStyle/>
          <a:p>
            <a:r>
              <a:rPr lang="en-GB" sz="2800" b="1" dirty="0" smtClean="0">
                <a:solidFill>
                  <a:srgbClr val="C00000"/>
                </a:solidFill>
              </a:rPr>
              <a:t>Variance (of v) in years of strong/weak AEW activity </a:t>
            </a:r>
            <a:br>
              <a:rPr lang="en-GB" sz="2800" b="1" dirty="0" smtClean="0">
                <a:solidFill>
                  <a:srgbClr val="C00000"/>
                </a:solidFill>
              </a:rPr>
            </a:br>
            <a:r>
              <a:rPr lang="en-GB" sz="2800" b="1" dirty="0">
                <a:solidFill>
                  <a:srgbClr val="002060"/>
                </a:solidFill>
              </a:rPr>
              <a:t>w</a:t>
            </a:r>
            <a:r>
              <a:rPr lang="en-GB" sz="2800" b="1" dirty="0" smtClean="0">
                <a:solidFill>
                  <a:srgbClr val="002060"/>
                </a:solidFill>
              </a:rPr>
              <a:t>estward-filtered data</a:t>
            </a:r>
            <a:r>
              <a:rPr lang="en-GB" sz="2400" b="1" dirty="0" smtClean="0">
                <a:solidFill>
                  <a:srgbClr val="C00000"/>
                </a:solidFill>
              </a:rPr>
              <a:t/>
            </a:r>
            <a:br>
              <a:rPr lang="en-GB" sz="2400" b="1" dirty="0" smtClean="0">
                <a:solidFill>
                  <a:srgbClr val="C00000"/>
                </a:solidFill>
              </a:rPr>
            </a:br>
            <a:r>
              <a:rPr lang="en-GB" sz="2400" b="1" dirty="0" smtClean="0">
                <a:solidFill>
                  <a:srgbClr val="C00000"/>
                </a:solidFill>
              </a:rPr>
              <a:t/>
            </a:r>
            <a:br>
              <a:rPr lang="en-GB" sz="2400" b="1" dirty="0" smtClean="0">
                <a:solidFill>
                  <a:srgbClr val="C00000"/>
                </a:solidFill>
              </a:rPr>
            </a:br>
            <a:endParaRPr lang="en-GB" sz="2400" b="1" dirty="0">
              <a:solidFill>
                <a:srgbClr val="C0000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196752"/>
            <a:ext cx="8280920" cy="56487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0241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264468" y="44624"/>
            <a:ext cx="8535766" cy="514432"/>
          </a:xfrm>
        </p:spPr>
        <p:txBody>
          <a:bodyPr/>
          <a:lstStyle/>
          <a:p>
            <a:r>
              <a:rPr lang="en-GB" sz="2800" b="1" dirty="0" smtClean="0">
                <a:solidFill>
                  <a:srgbClr val="C00000"/>
                </a:solidFill>
              </a:rPr>
              <a:t>Mechanism </a:t>
            </a:r>
            <a:r>
              <a:rPr lang="en-GB" sz="2800" b="1" dirty="0" smtClean="0">
                <a:solidFill>
                  <a:srgbClr val="C00000"/>
                </a:solidFill>
              </a:rPr>
              <a:t>I</a:t>
            </a:r>
            <a:r>
              <a:rPr lang="en-GB" sz="2800" b="1" dirty="0" smtClean="0">
                <a:solidFill>
                  <a:srgbClr val="C00000"/>
                </a:solidFill>
              </a:rPr>
              <a:t>: </a:t>
            </a:r>
            <a:r>
              <a:rPr lang="en-GB" sz="2800" b="1" dirty="0" err="1" smtClean="0">
                <a:solidFill>
                  <a:srgbClr val="C00000"/>
                </a:solidFill>
              </a:rPr>
              <a:t>Rossby</a:t>
            </a:r>
            <a:r>
              <a:rPr lang="en-GB" sz="2800" b="1" dirty="0" smtClean="0">
                <a:solidFill>
                  <a:srgbClr val="C00000"/>
                </a:solidFill>
              </a:rPr>
              <a:t> waves in SH upper troposphere excite WMRG waves</a:t>
            </a:r>
            <a:br>
              <a:rPr lang="en-GB" sz="2800" b="1" dirty="0" smtClean="0">
                <a:solidFill>
                  <a:srgbClr val="C00000"/>
                </a:solidFill>
              </a:rPr>
            </a:br>
            <a:r>
              <a:rPr lang="en-GB" sz="2400" b="1" dirty="0" smtClean="0">
                <a:solidFill>
                  <a:srgbClr val="C00000"/>
                </a:solidFill>
              </a:rPr>
              <a:t/>
            </a:r>
            <a:br>
              <a:rPr lang="en-GB" sz="2400" b="1" dirty="0" smtClean="0">
                <a:solidFill>
                  <a:srgbClr val="C00000"/>
                </a:solidFill>
              </a:rPr>
            </a:br>
            <a:r>
              <a:rPr lang="en-GB" sz="2400" b="1" dirty="0" smtClean="0">
                <a:solidFill>
                  <a:srgbClr val="C00000"/>
                </a:solidFill>
              </a:rPr>
              <a:t/>
            </a:r>
            <a:br>
              <a:rPr lang="en-GB" sz="2400" b="1" dirty="0" smtClean="0">
                <a:solidFill>
                  <a:srgbClr val="C00000"/>
                </a:solidFill>
              </a:rPr>
            </a:br>
            <a:endParaRPr lang="en-GB" sz="2400" b="1" dirty="0">
              <a:solidFill>
                <a:srgbClr val="C0000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908720"/>
            <a:ext cx="4455262" cy="594928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498870" y="1395353"/>
            <a:ext cx="3537626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0" dirty="0" smtClean="0"/>
              <a:t>Full winds are regressed onto max(-v) in WMRG component.</a:t>
            </a:r>
          </a:p>
          <a:p>
            <a:r>
              <a:rPr lang="en-GB" sz="2000" b="0" dirty="0" smtClean="0"/>
              <a:t>Here shown at lag -1 day.</a:t>
            </a:r>
            <a:endParaRPr lang="en-GB" sz="2000" b="0" dirty="0"/>
          </a:p>
        </p:txBody>
      </p:sp>
      <p:sp>
        <p:nvSpPr>
          <p:cNvPr id="7" name="TextBox 6"/>
          <p:cNvSpPr txBox="1"/>
          <p:nvPr/>
        </p:nvSpPr>
        <p:spPr>
          <a:xfrm>
            <a:off x="5498870" y="4869160"/>
            <a:ext cx="3537626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0" dirty="0" smtClean="0"/>
              <a:t>NW-SE tilt </a:t>
            </a:r>
            <a:r>
              <a:rPr lang="en-GB" sz="2000" b="0" dirty="0" smtClean="0"/>
              <a:t>implies </a:t>
            </a:r>
            <a:r>
              <a:rPr lang="en-GB" sz="2000" b="0" dirty="0" smtClean="0"/>
              <a:t>[u</a:t>
            </a:r>
            <a:r>
              <a:rPr lang="en-GB" sz="2000" b="0" baseline="30000" dirty="0" smtClean="0"/>
              <a:t>*</a:t>
            </a:r>
            <a:r>
              <a:rPr lang="en-GB" sz="2000" b="0" dirty="0" smtClean="0"/>
              <a:t> v</a:t>
            </a:r>
            <a:r>
              <a:rPr lang="en-GB" sz="2000" b="0" baseline="30000" dirty="0" smtClean="0"/>
              <a:t>*</a:t>
            </a:r>
            <a:r>
              <a:rPr lang="en-GB" sz="2000" b="0" dirty="0" smtClean="0"/>
              <a:t> ] &lt; 0</a:t>
            </a:r>
          </a:p>
          <a:p>
            <a:r>
              <a:rPr lang="en-GB" sz="2000" b="0" dirty="0" smtClean="0">
                <a:sym typeface="Symbol"/>
              </a:rPr>
              <a:t> RW flux </a:t>
            </a:r>
            <a:r>
              <a:rPr lang="en-GB" sz="2000" b="0" i="1" dirty="0" err="1" smtClean="0">
                <a:sym typeface="Symbol"/>
              </a:rPr>
              <a:t>F</a:t>
            </a:r>
            <a:r>
              <a:rPr lang="en-GB" sz="2000" b="0" i="1" baseline="-25000" dirty="0" err="1" smtClean="0">
                <a:sym typeface="Symbol"/>
              </a:rPr>
              <a:t>y</a:t>
            </a:r>
            <a:r>
              <a:rPr lang="en-GB" sz="2000" b="0" i="1" baseline="-25000" dirty="0" smtClean="0">
                <a:sym typeface="Symbol"/>
              </a:rPr>
              <a:t> </a:t>
            </a:r>
            <a:r>
              <a:rPr lang="en-GB" sz="2000" b="0" i="1" dirty="0" smtClean="0">
                <a:sym typeface="Symbol"/>
              </a:rPr>
              <a:t> &gt; </a:t>
            </a:r>
            <a:r>
              <a:rPr lang="en-GB" sz="2000" b="0" dirty="0" smtClean="0">
                <a:sym typeface="Symbol"/>
              </a:rPr>
              <a:t>0 (northwards)</a:t>
            </a:r>
            <a:endParaRPr lang="en-GB" sz="2000" b="0" dirty="0" smtClean="0"/>
          </a:p>
          <a:p>
            <a:r>
              <a:rPr lang="en-GB" sz="2000" b="0" dirty="0"/>
              <a:t>a</a:t>
            </a:r>
            <a:r>
              <a:rPr lang="en-GB" sz="2000" b="0" dirty="0" smtClean="0"/>
              <a:t>nd flux convergence acts to accelerate easterlies</a:t>
            </a:r>
            <a:endParaRPr lang="en-GB" sz="2000" b="0" dirty="0"/>
          </a:p>
        </p:txBody>
      </p:sp>
      <p:sp>
        <p:nvSpPr>
          <p:cNvPr id="2" name="Freeform 1"/>
          <p:cNvSpPr/>
          <p:nvPr/>
        </p:nvSpPr>
        <p:spPr bwMode="auto">
          <a:xfrm>
            <a:off x="1767016" y="5745892"/>
            <a:ext cx="3002692" cy="259492"/>
          </a:xfrm>
          <a:custGeom>
            <a:avLst/>
            <a:gdLst>
              <a:gd name="connsiteX0" fmla="*/ 0 w 3002692"/>
              <a:gd name="connsiteY0" fmla="*/ 259492 h 259492"/>
              <a:gd name="connsiteX1" fmla="*/ 580768 w 3002692"/>
              <a:gd name="connsiteY1" fmla="*/ 160638 h 259492"/>
              <a:gd name="connsiteX2" fmla="*/ 1383957 w 3002692"/>
              <a:gd name="connsiteY2" fmla="*/ 98854 h 259492"/>
              <a:gd name="connsiteX3" fmla="*/ 2323070 w 3002692"/>
              <a:gd name="connsiteY3" fmla="*/ 61784 h 259492"/>
              <a:gd name="connsiteX4" fmla="*/ 2730843 w 3002692"/>
              <a:gd name="connsiteY4" fmla="*/ 37070 h 259492"/>
              <a:gd name="connsiteX5" fmla="*/ 2990335 w 3002692"/>
              <a:gd name="connsiteY5" fmla="*/ 0 h 259492"/>
              <a:gd name="connsiteX6" fmla="*/ 2990335 w 3002692"/>
              <a:gd name="connsiteY6" fmla="*/ 0 h 259492"/>
              <a:gd name="connsiteX7" fmla="*/ 3002692 w 3002692"/>
              <a:gd name="connsiteY7" fmla="*/ 0 h 2594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002692" h="259492">
                <a:moveTo>
                  <a:pt x="0" y="259492"/>
                </a:moveTo>
                <a:cubicBezTo>
                  <a:pt x="175054" y="223451"/>
                  <a:pt x="350109" y="187411"/>
                  <a:pt x="580768" y="160638"/>
                </a:cubicBezTo>
                <a:cubicBezTo>
                  <a:pt x="811428" y="133865"/>
                  <a:pt x="1093573" y="115330"/>
                  <a:pt x="1383957" y="98854"/>
                </a:cubicBezTo>
                <a:cubicBezTo>
                  <a:pt x="1674341" y="82378"/>
                  <a:pt x="2098589" y="72081"/>
                  <a:pt x="2323070" y="61784"/>
                </a:cubicBezTo>
                <a:cubicBezTo>
                  <a:pt x="2547551" y="51487"/>
                  <a:pt x="2619632" y="47367"/>
                  <a:pt x="2730843" y="37070"/>
                </a:cubicBezTo>
                <a:cubicBezTo>
                  <a:pt x="2842054" y="26773"/>
                  <a:pt x="2990335" y="0"/>
                  <a:pt x="2990335" y="0"/>
                </a:cubicBezTo>
                <a:lnTo>
                  <a:pt x="2990335" y="0"/>
                </a:lnTo>
                <a:lnTo>
                  <a:pt x="3002692" y="0"/>
                </a:lnTo>
              </a:path>
            </a:pathLst>
          </a:custGeom>
          <a:noFill/>
          <a:ln w="412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200" b="1" i="0" u="none" strike="noStrike" cap="none" normalizeH="0" baseline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51729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251520" y="249288"/>
                <a:ext cx="8568952" cy="6624736"/>
              </a:xfrm>
            </p:spPr>
            <p:txBody>
              <a:bodyPr/>
              <a:lstStyle/>
              <a:p>
                <a:pPr marL="0" indent="0" algn="ctr">
                  <a:buNone/>
                </a:pPr>
                <a:r>
                  <a:rPr lang="en-GB" sz="2800" b="1" dirty="0" smtClean="0">
                    <a:solidFill>
                      <a:srgbClr val="C00000"/>
                    </a:solidFill>
                  </a:rPr>
                  <a:t>Rossby wave propagation diagnostics</a:t>
                </a:r>
              </a:p>
              <a:p>
                <a:pPr marL="0" indent="0" algn="ctr">
                  <a:buNone/>
                </a:pPr>
                <a:endParaRPr lang="en-GB" sz="2800" b="1" dirty="0" smtClean="0">
                  <a:solidFill>
                    <a:srgbClr val="C00000"/>
                  </a:solidFill>
                </a:endParaRPr>
              </a:p>
              <a:p>
                <a:pPr marL="0" indent="0">
                  <a:buNone/>
                </a:pPr>
                <a:r>
                  <a:rPr lang="en-US" sz="2400" dirty="0" smtClean="0"/>
                  <a:t>Following Hoskins </a:t>
                </a:r>
                <a:r>
                  <a:rPr lang="en-US" sz="2400" dirty="0"/>
                  <a:t>and </a:t>
                </a:r>
                <a:r>
                  <a:rPr lang="en-US" sz="2400" dirty="0" err="1"/>
                  <a:t>Karoly</a:t>
                </a:r>
                <a:r>
                  <a:rPr lang="en-US" sz="2400" dirty="0"/>
                  <a:t> (</a:t>
                </a:r>
                <a:r>
                  <a:rPr lang="en-US" sz="2400" dirty="0" smtClean="0"/>
                  <a:t>1981), Rossby waves in </a:t>
                </a:r>
                <a:r>
                  <a:rPr lang="en-GB" sz="2400" dirty="0" smtClean="0"/>
                  <a:t>the </a:t>
                </a:r>
                <a:r>
                  <a:rPr lang="en-GB" sz="2400" dirty="0"/>
                  <a:t>Mercator projection </a:t>
                </a:r>
                <a:r>
                  <a:rPr lang="en-GB" sz="2400" dirty="0" smtClean="0"/>
                  <a:t>have the </a:t>
                </a:r>
                <a:r>
                  <a:rPr lang="en-GB" sz="2400" dirty="0"/>
                  <a:t>dispersion relation </a:t>
                </a:r>
                <a:r>
                  <a:rPr lang="en-GB" sz="2400" dirty="0" smtClean="0"/>
                  <a:t>:</a:t>
                </a:r>
                <a:endParaRPr lang="en-GB" sz="2400" dirty="0"/>
              </a:p>
              <a:p>
                <a:pPr marL="0" indent="0">
                  <a:buNone/>
                </a:pPr>
                <a:r>
                  <a:rPr lang="en-GB" sz="2400" b="1" dirty="0" smtClean="0"/>
                  <a:t>                        </a:t>
                </a:r>
                <a14:m>
                  <m:oMath xmlns:m="http://schemas.openxmlformats.org/officeDocument/2006/math">
                    <m:r>
                      <a:rPr lang="en-GB" sz="2400" b="1" i="1">
                        <a:latin typeface="Cambria Math" panose="02040503050406030204" pitchFamily="18" charset="0"/>
                      </a:rPr>
                      <m:t>𝝎</m:t>
                    </m:r>
                    <m:r>
                      <a:rPr lang="en-GB" sz="2400" b="1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GB" sz="2400" b="1" i="1">
                            <a:latin typeface="Cambria Math"/>
                          </a:rPr>
                        </m:ctrlPr>
                      </m:sSubPr>
                      <m:e>
                        <m:r>
                          <a:rPr lang="en-GB" sz="2400" b="1" i="1">
                            <a:latin typeface="Cambria Math" panose="02040503050406030204" pitchFamily="18" charset="0"/>
                          </a:rPr>
                          <m:t>𝑼</m:t>
                        </m:r>
                      </m:e>
                      <m:sub>
                        <m:r>
                          <a:rPr lang="en-GB" sz="2400" b="1" i="1">
                            <a:latin typeface="Cambria Math" panose="02040503050406030204" pitchFamily="18" charset="0"/>
                          </a:rPr>
                          <m:t>𝒎</m:t>
                        </m:r>
                      </m:sub>
                    </m:sSub>
                    <m:r>
                      <a:rPr lang="en-GB" sz="2400" b="1" i="1">
                        <a:latin typeface="Cambria Math" panose="02040503050406030204" pitchFamily="18" charset="0"/>
                      </a:rPr>
                      <m:t>𝒌</m:t>
                    </m:r>
                    <m:r>
                      <a:rPr lang="en-GB" sz="2400" b="1" i="1"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en-GB" sz="2400" b="1" i="1">
                            <a:latin typeface="Cambria Math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GB" sz="2400" b="1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GB" sz="2400" b="1" i="1">
                                <a:latin typeface="Cambria Math" panose="02040503050406030204" pitchFamily="18" charset="0"/>
                              </a:rPr>
                              <m:t>𝜷</m:t>
                            </m:r>
                          </m:e>
                          <m:sub>
                            <m:r>
                              <a:rPr lang="en-GB" sz="2400" b="1" i="1">
                                <a:latin typeface="Cambria Math" panose="02040503050406030204" pitchFamily="18" charset="0"/>
                              </a:rPr>
                              <m:t>𝒎</m:t>
                            </m:r>
                          </m:sub>
                        </m:sSub>
                        <m:r>
                          <a:rPr lang="en-GB" sz="2400" b="1" i="1">
                            <a:latin typeface="Cambria Math" panose="02040503050406030204" pitchFamily="18" charset="0"/>
                          </a:rPr>
                          <m:t>𝒌</m:t>
                        </m:r>
                      </m:num>
                      <m:den>
                        <m:sSup>
                          <m:sSupPr>
                            <m:ctrlPr>
                              <a:rPr lang="en-GB" sz="2400" b="1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GB" sz="2400" b="1" i="1">
                                <a:latin typeface="Cambria Math" panose="02040503050406030204" pitchFamily="18" charset="0"/>
                              </a:rPr>
                              <m:t>𝒌</m:t>
                            </m:r>
                          </m:e>
                          <m:sup>
                            <m:r>
                              <a:rPr lang="en-GB" sz="2400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en-GB" sz="2400" b="1" i="1">
                            <a:latin typeface="Cambria Math" panose="020405030504060302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en-GB" sz="2400" b="1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GB" sz="2400" b="1" i="1">
                                <a:latin typeface="Cambria Math" panose="02040503050406030204" pitchFamily="18" charset="0"/>
                              </a:rPr>
                              <m:t>𝒍</m:t>
                            </m:r>
                          </m:e>
                          <m:sup>
                            <m:r>
                              <a:rPr lang="en-GB" sz="2400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</m:den>
                    </m:f>
                  </m:oMath>
                </a14:m>
                <a:r>
                  <a:rPr lang="en-GB" sz="2400" b="1" dirty="0"/>
                  <a:t> </a:t>
                </a:r>
                <a:r>
                  <a:rPr lang="en-GB" sz="2400" b="1" dirty="0" smtClean="0"/>
                  <a:t>       (1)        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2400" b="1" i="1">
                            <a:latin typeface="Cambria Math"/>
                          </a:rPr>
                        </m:ctrlPr>
                      </m:sSupPr>
                      <m:e>
                        <m:r>
                          <a:rPr lang="en-GB" sz="2400" b="1" i="1">
                            <a:latin typeface="Cambria Math" panose="02040503050406030204" pitchFamily="18" charset="0"/>
                          </a:rPr>
                          <m:t>𝒌</m:t>
                        </m:r>
                      </m:e>
                      <m:sup>
                        <m:r>
                          <a:rPr lang="en-GB" sz="2400" b="1" i="1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GB" sz="2400" b="1" i="1"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GB" sz="2400" b="1" i="1">
                            <a:latin typeface="Cambria Math"/>
                          </a:rPr>
                        </m:ctrlPr>
                      </m:sSupPr>
                      <m:e>
                        <m:r>
                          <a:rPr lang="en-GB" sz="2400" b="1" i="1">
                            <a:latin typeface="Cambria Math" panose="02040503050406030204" pitchFamily="18" charset="0"/>
                          </a:rPr>
                          <m:t>𝒍</m:t>
                        </m:r>
                      </m:e>
                      <m:sup>
                        <m:r>
                          <a:rPr lang="en-GB" sz="2400" b="1" i="1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</m:oMath>
                </a14:m>
                <a:r>
                  <a:rPr lang="en-GB" sz="2400" b="1" dirty="0" smtClean="0"/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400" b="1" i="1">
                            <a:latin typeface="Cambria Math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GB" sz="2400" b="1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GB" sz="2400" b="1" i="1">
                                <a:latin typeface="Cambria Math" panose="02040503050406030204" pitchFamily="18" charset="0"/>
                              </a:rPr>
                              <m:t>𝜷</m:t>
                            </m:r>
                          </m:e>
                          <m:sub>
                            <m:r>
                              <a:rPr lang="en-GB" sz="2400" b="1" i="1">
                                <a:latin typeface="Cambria Math" panose="02040503050406030204" pitchFamily="18" charset="0"/>
                              </a:rPr>
                              <m:t>𝒎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GB" sz="2400" b="1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GB" sz="2400" b="1" i="1">
                                <a:latin typeface="Cambria Math" panose="02040503050406030204" pitchFamily="18" charset="0"/>
                              </a:rPr>
                              <m:t>𝑼</m:t>
                            </m:r>
                          </m:e>
                          <m:sub>
                            <m:r>
                              <a:rPr lang="en-GB" sz="2400" b="1" i="1">
                                <a:latin typeface="Cambria Math" panose="02040503050406030204" pitchFamily="18" charset="0"/>
                              </a:rPr>
                              <m:t>𝒎</m:t>
                            </m:r>
                          </m:sub>
                        </m:sSub>
                        <m:r>
                          <a:rPr lang="en-GB" sz="2400" b="1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GB" sz="2400" b="1" i="1">
                            <a:latin typeface="Cambria Math" panose="02040503050406030204" pitchFamily="18" charset="0"/>
                          </a:rPr>
                          <m:t>𝒄</m:t>
                        </m:r>
                        <m:r>
                          <m:rPr>
                            <m:nor/>
                          </m:rPr>
                          <a:rPr lang="en-GB" sz="2400" b="1" dirty="0"/>
                          <m:t> </m:t>
                        </m:r>
                      </m:den>
                    </m:f>
                  </m:oMath>
                </a14:m>
                <a:endParaRPr lang="en-GB" sz="2400" b="1" dirty="0" smtClean="0"/>
              </a:p>
              <a:p>
                <a:pPr marL="0" indent="0">
                  <a:buNone/>
                </a:pPr>
                <a:r>
                  <a:rPr lang="en-GB" sz="2400" b="1" dirty="0" smtClean="0"/>
                  <a:t>Following </a:t>
                </a:r>
                <a:r>
                  <a:rPr lang="en-GB" sz="2400" b="1" dirty="0"/>
                  <a:t>RW rays, </a:t>
                </a:r>
                <a:r>
                  <a:rPr lang="en-GB" sz="2400" b="1" i="1" dirty="0"/>
                  <a:t>ω</a:t>
                </a:r>
                <a:r>
                  <a:rPr lang="en-GB" sz="2400" b="1" dirty="0"/>
                  <a:t> and </a:t>
                </a:r>
                <a:r>
                  <a:rPr lang="en-GB" sz="2400" b="1" i="1" dirty="0"/>
                  <a:t>k</a:t>
                </a:r>
                <a:r>
                  <a:rPr lang="en-GB" sz="2400" b="1" dirty="0"/>
                  <a:t> are constants </a:t>
                </a:r>
                <a:r>
                  <a:rPr lang="en-GB" sz="2400" b="1" dirty="0" smtClean="0"/>
                  <a:t>and </a:t>
                </a:r>
                <a:r>
                  <a:rPr lang="en-GB" sz="2400" b="1" dirty="0"/>
                  <a:t>only </a:t>
                </a:r>
                <a:r>
                  <a:rPr lang="en-GB" sz="2400" b="1" i="1" dirty="0"/>
                  <a:t>l</a:t>
                </a:r>
                <a:r>
                  <a:rPr lang="en-GB" sz="2400" b="1" dirty="0"/>
                  <a:t> </a:t>
                </a:r>
                <a:r>
                  <a:rPr lang="en-GB" sz="2400" b="1" dirty="0" smtClean="0"/>
                  <a:t>varies. </a:t>
                </a:r>
              </a:p>
              <a:p>
                <a:pPr marL="0" indent="0">
                  <a:buNone/>
                </a:pPr>
                <a:r>
                  <a:rPr lang="en-GB" sz="2400" b="1" dirty="0"/>
                  <a:t>T</a:t>
                </a:r>
                <a:r>
                  <a:rPr lang="en-GB" sz="2400" b="1" dirty="0" smtClean="0"/>
                  <a:t>wo behaviours </a:t>
                </a:r>
                <a:r>
                  <a:rPr lang="en-GB" sz="2400" b="1" dirty="0"/>
                  <a:t>can occur:</a:t>
                </a:r>
              </a:p>
              <a:p>
                <a:pPr marL="514350" lvl="0" indent="-514350">
                  <a:buAutoNum type="romanLcParenR"/>
                </a:pPr>
                <a:r>
                  <a:rPr lang="en-GB" sz="2400" dirty="0" smtClean="0"/>
                  <a:t>The </a:t>
                </a:r>
                <a:r>
                  <a:rPr lang="en-GB" sz="2400" dirty="0"/>
                  <a:t>ray approaches a turning latitude </a:t>
                </a:r>
                <a:r>
                  <a:rPr lang="en-GB" sz="2400" dirty="0" smtClean="0"/>
                  <a:t>when </a:t>
                </a:r>
                <a:r>
                  <a:rPr lang="en-GB" sz="2400" i="1" dirty="0" smtClean="0"/>
                  <a:t>l </a:t>
                </a:r>
                <a:r>
                  <a:rPr lang="en-GB" sz="2400" dirty="0" smtClean="0">
                    <a:sym typeface="Wingdings" panose="05000000000000000000" pitchFamily="2" charset="2"/>
                  </a:rPr>
                  <a:t></a:t>
                </a:r>
                <a:r>
                  <a:rPr lang="en-GB" sz="2400" dirty="0" smtClean="0"/>
                  <a:t> 0, Eq.(1) reduces </a:t>
                </a:r>
                <a:r>
                  <a:rPr lang="en-GB" sz="2400" dirty="0"/>
                  <a:t>to the quadratic </a:t>
                </a:r>
                <a:r>
                  <a:rPr lang="en-US" sz="2400" i="1" dirty="0" smtClean="0"/>
                  <a:t>Uk</a:t>
                </a:r>
                <a:r>
                  <a:rPr lang="en-US" sz="2400" baseline="30000" dirty="0" smtClean="0"/>
                  <a:t>2</a:t>
                </a:r>
                <a:r>
                  <a:rPr lang="en-US" sz="2400" i="1" dirty="0" smtClean="0"/>
                  <a:t>-ωk-β</a:t>
                </a:r>
                <a:r>
                  <a:rPr lang="en-US" sz="2400" dirty="0" smtClean="0"/>
                  <a:t>=0</a:t>
                </a:r>
                <a:r>
                  <a:rPr lang="en-US" sz="2400" dirty="0"/>
                  <a:t>, which has two </a:t>
                </a:r>
                <a:r>
                  <a:rPr lang="en-US" sz="2400" dirty="0" smtClean="0"/>
                  <a:t>roots: </a:t>
                </a:r>
              </a:p>
              <a:p>
                <a:pPr marL="0" lvl="0" indent="0">
                  <a:buNone/>
                </a:pPr>
                <a:r>
                  <a:rPr lang="en-US" sz="2400" b="1" dirty="0" smtClean="0"/>
                  <a:t> 			</a:t>
                </a:r>
                <a14:m>
                  <m:oMath xmlns:m="http://schemas.openxmlformats.org/officeDocument/2006/math">
                    <m:r>
                      <a:rPr lang="en-GB" sz="2400" b="1" i="1">
                        <a:latin typeface="Cambria Math" panose="02040503050406030204" pitchFamily="18" charset="0"/>
                      </a:rPr>
                      <m:t>𝒌</m:t>
                    </m:r>
                    <m:r>
                      <a:rPr lang="en-GB" sz="2400" b="1" i="1" baseline="-25000">
                        <a:latin typeface="Cambria Math" panose="02040503050406030204" pitchFamily="18" charset="0"/>
                      </a:rPr>
                      <m:t>𝟏</m:t>
                    </m:r>
                    <m:r>
                      <a:rPr lang="en-GB" sz="2400" b="1" i="1" baseline="-25000">
                        <a:latin typeface="Cambria Math" panose="02040503050406030204" pitchFamily="18" charset="0"/>
                      </a:rPr>
                      <m:t>,</m:t>
                    </m:r>
                    <m:r>
                      <a:rPr lang="en-GB" sz="2400" b="1" i="1" baseline="-25000">
                        <a:latin typeface="Cambria Math" panose="02040503050406030204" pitchFamily="18" charset="0"/>
                      </a:rPr>
                      <m:t>𝟐</m:t>
                    </m:r>
                    <m:r>
                      <a:rPr lang="en-GB" sz="2400" b="1" i="1" baseline="-2500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GB" sz="2400" b="1" i="1">
                            <a:latin typeface="Cambria Math"/>
                          </a:rPr>
                        </m:ctrlPr>
                      </m:fPr>
                      <m:num>
                        <m:r>
                          <a:rPr lang="el-GR" sz="2400" b="1" i="1">
                            <a:latin typeface="Cambria Math" panose="02040503050406030204" pitchFamily="18" charset="0"/>
                          </a:rPr>
                          <m:t>𝝎</m:t>
                        </m:r>
                        <m:r>
                          <m:rPr>
                            <m:nor/>
                          </m:rPr>
                          <a:rPr lang="en-GB" sz="2400" b="1"/>
                          <m:t>∓</m:t>
                        </m:r>
                        <m:rad>
                          <m:radPr>
                            <m:degHide m:val="on"/>
                            <m:ctrlPr>
                              <a:rPr lang="en-GB" sz="2400" b="1" i="1">
                                <a:latin typeface="Cambria Math"/>
                              </a:rPr>
                            </m:ctrlPr>
                          </m:radPr>
                          <m:deg/>
                          <m:e>
                            <m:sSup>
                              <m:sSupPr>
                                <m:ctrlPr>
                                  <a:rPr lang="en-GB" sz="2400" b="1" i="1"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el-GR" sz="2400" b="1" i="1">
                                    <a:latin typeface="Cambria Math" panose="02040503050406030204" pitchFamily="18" charset="0"/>
                                  </a:rPr>
                                  <m:t>𝝎</m:t>
                                </m:r>
                              </m:e>
                              <m:sup>
                                <m:r>
                                  <a:rPr lang="en-GB" sz="2400" b="1" i="1"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sup>
                            </m:sSup>
                            <m:r>
                              <a:rPr lang="en-GB" sz="2400" b="1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GB" sz="2400" b="1" i="1">
                                <a:latin typeface="Cambria Math" panose="02040503050406030204" pitchFamily="18" charset="0"/>
                              </a:rPr>
                              <m:t>𝟒</m:t>
                            </m:r>
                            <m:r>
                              <a:rPr lang="el-GR" sz="2400" b="1" i="1">
                                <a:latin typeface="Cambria Math" panose="02040503050406030204" pitchFamily="18" charset="0"/>
                              </a:rPr>
                              <m:t>𝜷</m:t>
                            </m:r>
                            <m:r>
                              <a:rPr lang="en-GB" sz="2400" b="1" i="1">
                                <a:latin typeface="Cambria Math" panose="02040503050406030204" pitchFamily="18" charset="0"/>
                              </a:rPr>
                              <m:t>𝑼</m:t>
                            </m:r>
                          </m:e>
                        </m:rad>
                      </m:num>
                      <m:den>
                        <m:r>
                          <a:rPr lang="en-GB" sz="2400" b="1" i="1">
                            <a:latin typeface="Cambria Math" panose="02040503050406030204" pitchFamily="18" charset="0"/>
                          </a:rPr>
                          <m:t>𝟐</m:t>
                        </m:r>
                        <m:r>
                          <a:rPr lang="en-GB" sz="2400" b="1" i="1">
                            <a:latin typeface="Cambria Math" panose="02040503050406030204" pitchFamily="18" charset="0"/>
                          </a:rPr>
                          <m:t>𝑼</m:t>
                        </m:r>
                      </m:den>
                    </m:f>
                    <m:r>
                      <a:rPr lang="en-GB" sz="2400" b="1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GB" sz="2400" b="1" dirty="0" smtClean="0"/>
                  <a:t>      (2)</a:t>
                </a:r>
                <a:endParaRPr lang="en-GB" sz="2400" b="1" dirty="0"/>
              </a:p>
              <a:p>
                <a:pPr marL="0" indent="0">
                  <a:buNone/>
                </a:pPr>
                <a:r>
                  <a:rPr lang="en-US" sz="2400" dirty="0" smtClean="0"/>
                  <a:t>ii) The </a:t>
                </a:r>
                <a:r>
                  <a:rPr lang="en-US" sz="2400" dirty="0"/>
                  <a:t>ray approaches a critical line where </a:t>
                </a:r>
                <a:r>
                  <a:rPr lang="en-US" sz="2400" i="1" dirty="0" smtClean="0"/>
                  <a:t>c</a:t>
                </a:r>
                <a:r>
                  <a:rPr lang="en-US" sz="2400" dirty="0" smtClean="0"/>
                  <a:t>=</a:t>
                </a:r>
                <a:r>
                  <a:rPr lang="en-US" sz="2400" i="1" dirty="0" smtClean="0"/>
                  <a:t>ω</a:t>
                </a:r>
                <a:r>
                  <a:rPr lang="en-US" sz="2400" dirty="0" smtClean="0"/>
                  <a:t>/</a:t>
                </a:r>
                <a:r>
                  <a:rPr lang="en-US" sz="2400" i="1" dirty="0" smtClean="0"/>
                  <a:t>k</a:t>
                </a:r>
                <a:r>
                  <a:rPr lang="en-US" sz="2400" dirty="0" smtClean="0"/>
                  <a:t>=</a:t>
                </a:r>
                <a:r>
                  <a:rPr lang="en-US" sz="2400" i="1" dirty="0" smtClean="0"/>
                  <a:t>U</a:t>
                </a:r>
                <a:r>
                  <a:rPr lang="en-US" sz="2400" dirty="0" smtClean="0"/>
                  <a:t>,   </a:t>
                </a:r>
                <a:r>
                  <a:rPr lang="en-GB" sz="2400" i="1" dirty="0" smtClean="0"/>
                  <a:t>l</a:t>
                </a:r>
                <a:r>
                  <a:rPr lang="en-GB" sz="2400" dirty="0" smtClean="0"/>
                  <a:t> </a:t>
                </a:r>
                <a:r>
                  <a:rPr lang="en-GB" sz="2400" dirty="0" smtClean="0">
                    <a:sym typeface="Wingdings" panose="05000000000000000000" pitchFamily="2" charset="2"/>
                  </a:rPr>
                  <a:t> </a:t>
                </a:r>
                <a:r>
                  <a:rPr lang="en-GB" sz="2400" dirty="0" smtClean="0">
                    <a:cs typeface="Times New Roman" panose="02020603050405020304" pitchFamily="18" charset="0"/>
                    <a:sym typeface="Wingdings" panose="05000000000000000000" pitchFamily="2" charset="2"/>
                  </a:rPr>
                  <a:t>∞,</a:t>
                </a:r>
              </a:p>
              <a:p>
                <a:pPr marL="0" indent="0">
                  <a:buNone/>
                </a:pPr>
                <a:r>
                  <a:rPr lang="en-US" sz="2400" dirty="0" smtClean="0"/>
                  <a:t>      a </a:t>
                </a:r>
                <a:r>
                  <a:rPr lang="en-US" sz="2400" dirty="0"/>
                  <a:t>critical wavenumber </a:t>
                </a:r>
                <a:r>
                  <a:rPr lang="en-US" sz="2400" i="1" dirty="0"/>
                  <a:t>k</a:t>
                </a:r>
                <a:r>
                  <a:rPr lang="en-US" sz="2400" i="1" baseline="-25000" dirty="0"/>
                  <a:t>c</a:t>
                </a:r>
                <a:r>
                  <a:rPr lang="en-US" sz="2400" dirty="0"/>
                  <a:t>= </a:t>
                </a:r>
                <a:r>
                  <a:rPr lang="en-US" sz="2400" i="1" dirty="0"/>
                  <a:t>ω</a:t>
                </a:r>
                <a:r>
                  <a:rPr lang="en-US" sz="2400" dirty="0"/>
                  <a:t>/</a:t>
                </a:r>
                <a:r>
                  <a:rPr lang="en-US" sz="2400" i="1" dirty="0"/>
                  <a:t>U</a:t>
                </a:r>
                <a:r>
                  <a:rPr lang="en-US" sz="2400" dirty="0"/>
                  <a:t>. </a:t>
                </a:r>
                <a:endParaRPr lang="en-GB" sz="2400" dirty="0" smtClean="0"/>
              </a:p>
              <a:p>
                <a:pPr marL="0" indent="0">
                  <a:buNone/>
                </a:pPr>
                <a:endParaRPr lang="en-GB" sz="2400" dirty="0" smtClean="0"/>
              </a:p>
              <a:p>
                <a:pPr marL="0" indent="0">
                  <a:buNone/>
                </a:pPr>
                <a:endParaRPr lang="en-GB" sz="2400" dirty="0" smtClean="0"/>
              </a:p>
              <a:p>
                <a:pPr marL="0" indent="0">
                  <a:buNone/>
                </a:pPr>
                <a:endParaRPr lang="en-GB" sz="24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51520" y="249288"/>
                <a:ext cx="8568952" cy="6624736"/>
              </a:xfrm>
              <a:blipFill rotWithShape="1">
                <a:blip r:embed="rId2"/>
                <a:stretch>
                  <a:fillRect l="-1067" t="-92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5379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570" y="1198798"/>
            <a:ext cx="9144000" cy="561457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05782" y="245820"/>
            <a:ext cx="9324528" cy="590892"/>
          </a:xfrm>
        </p:spPr>
        <p:txBody>
          <a:bodyPr/>
          <a:lstStyle/>
          <a:p>
            <a:r>
              <a:rPr lang="en-GB" sz="2400" b="1" dirty="0" smtClean="0">
                <a:solidFill>
                  <a:srgbClr val="C00000"/>
                </a:solidFill>
              </a:rPr>
              <a:t>Wave dispersion (on flow 200-300 </a:t>
            </a:r>
            <a:r>
              <a:rPr lang="en-GB" sz="2400" b="1" dirty="0" err="1" smtClean="0">
                <a:solidFill>
                  <a:srgbClr val="C00000"/>
                </a:solidFill>
              </a:rPr>
              <a:t>hPa</a:t>
            </a:r>
            <a:r>
              <a:rPr lang="en-GB" sz="2400" b="1" dirty="0" smtClean="0">
                <a:solidFill>
                  <a:srgbClr val="C00000"/>
                </a:solidFill>
              </a:rPr>
              <a:t>, 75W-45E)</a:t>
            </a:r>
            <a:br>
              <a:rPr lang="en-GB" sz="2400" b="1" dirty="0" smtClean="0">
                <a:solidFill>
                  <a:srgbClr val="C00000"/>
                </a:solidFill>
              </a:rPr>
            </a:br>
            <a:endParaRPr lang="en-GB" sz="2400" b="1" dirty="0">
              <a:solidFill>
                <a:srgbClr val="C00000"/>
              </a:solidFill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699382" y="1124744"/>
            <a:ext cx="2648482" cy="4001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GB" sz="2000" b="0" dirty="0" smtClean="0">
                <a:solidFill>
                  <a:srgbClr val="C00000"/>
                </a:solidFill>
              </a:rPr>
              <a:t>Basic flow 200-300hPa</a:t>
            </a:r>
            <a:endParaRPr lang="en-GB" sz="2000" b="0" dirty="0">
              <a:solidFill>
                <a:srgbClr val="C00000"/>
              </a:solidFill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4908542" y="1124744"/>
            <a:ext cx="3228769" cy="4001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GB" sz="2000" b="0" dirty="0" smtClean="0">
                <a:solidFill>
                  <a:srgbClr val="C00000"/>
                </a:solidFill>
              </a:rPr>
              <a:t>Equatorial wave dispersion    </a:t>
            </a:r>
            <a:endParaRPr lang="en-GB" sz="2000" b="0" dirty="0">
              <a:solidFill>
                <a:srgbClr val="C00000"/>
              </a:solidFill>
            </a:endParaRPr>
          </a:p>
        </p:txBody>
      </p:sp>
      <p:cxnSp>
        <p:nvCxnSpPr>
          <p:cNvPr id="9" name="Straight Connector 8"/>
          <p:cNvCxnSpPr/>
          <p:nvPr/>
        </p:nvCxnSpPr>
        <p:spPr bwMode="auto">
          <a:xfrm>
            <a:off x="4908542" y="2924944"/>
            <a:ext cx="3551890" cy="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39" name="TextBox 38"/>
          <p:cNvSpPr txBox="1"/>
          <p:nvPr/>
        </p:nvSpPr>
        <p:spPr>
          <a:xfrm>
            <a:off x="3563467" y="5949280"/>
            <a:ext cx="1872629" cy="4001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GB" sz="2000" b="0" dirty="0" smtClean="0">
                <a:solidFill>
                  <a:srgbClr val="C00000"/>
                </a:solidFill>
              </a:rPr>
              <a:t>Period = -4 days</a:t>
            </a:r>
            <a:endParaRPr lang="en-GB" sz="2000" b="0" dirty="0">
              <a:solidFill>
                <a:srgbClr val="C0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99592" y="2780928"/>
            <a:ext cx="23042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800" dirty="0" smtClean="0">
                <a:solidFill>
                  <a:schemeClr val="tx1"/>
                </a:solidFill>
              </a:rPr>
              <a:t>Strong AEWs</a:t>
            </a:r>
            <a:endParaRPr lang="en-GB" sz="1800" dirty="0">
              <a:solidFill>
                <a:schemeClr val="tx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051720" y="2483604"/>
            <a:ext cx="23042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800" dirty="0" smtClean="0">
                <a:solidFill>
                  <a:schemeClr val="bg2"/>
                </a:solidFill>
              </a:rPr>
              <a:t>weak</a:t>
            </a:r>
            <a:endParaRPr lang="en-GB" sz="1800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10660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264468" y="250272"/>
            <a:ext cx="8535766" cy="514432"/>
          </a:xfrm>
        </p:spPr>
        <p:txBody>
          <a:bodyPr/>
          <a:lstStyle/>
          <a:p>
            <a:r>
              <a:rPr lang="en-GB" sz="2800" b="1" dirty="0" smtClean="0">
                <a:solidFill>
                  <a:srgbClr val="C00000"/>
                </a:solidFill>
              </a:rPr>
              <a:t>Mechanism </a:t>
            </a:r>
            <a:r>
              <a:rPr lang="en-GB" sz="2800" b="1" dirty="0" smtClean="0">
                <a:solidFill>
                  <a:srgbClr val="C00000"/>
                </a:solidFill>
              </a:rPr>
              <a:t>II: </a:t>
            </a:r>
            <a:r>
              <a:rPr lang="en-GB" sz="2800" b="1" dirty="0" smtClean="0">
                <a:solidFill>
                  <a:srgbClr val="C00000"/>
                </a:solidFill>
              </a:rPr>
              <a:t>WMRG wave component amplifies vorticity centres on the AEJ via vortex stretching </a:t>
            </a:r>
            <a:br>
              <a:rPr lang="en-GB" sz="2800" b="1" dirty="0" smtClean="0">
                <a:solidFill>
                  <a:srgbClr val="C00000"/>
                </a:solidFill>
              </a:rPr>
            </a:br>
            <a:r>
              <a:rPr lang="en-GB" sz="2400" b="1" dirty="0" smtClean="0">
                <a:solidFill>
                  <a:srgbClr val="C00000"/>
                </a:solidFill>
              </a:rPr>
              <a:t/>
            </a:r>
            <a:br>
              <a:rPr lang="en-GB" sz="2400" b="1" dirty="0" smtClean="0">
                <a:solidFill>
                  <a:srgbClr val="C00000"/>
                </a:solidFill>
              </a:rPr>
            </a:br>
            <a:r>
              <a:rPr lang="en-GB" sz="2400" b="1" dirty="0" smtClean="0">
                <a:solidFill>
                  <a:srgbClr val="C00000"/>
                </a:solidFill>
              </a:rPr>
              <a:t/>
            </a:r>
            <a:br>
              <a:rPr lang="en-GB" sz="2400" b="1" dirty="0" smtClean="0">
                <a:solidFill>
                  <a:srgbClr val="C00000"/>
                </a:solidFill>
              </a:rPr>
            </a:br>
            <a:endParaRPr lang="en-GB" sz="2400" b="1" dirty="0">
              <a:solidFill>
                <a:srgbClr val="C00000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358" y="1844824"/>
            <a:ext cx="7521167" cy="233240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4293096"/>
            <a:ext cx="7659973" cy="24282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391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264468" y="250272"/>
            <a:ext cx="8535766" cy="514432"/>
          </a:xfrm>
        </p:spPr>
        <p:txBody>
          <a:bodyPr/>
          <a:lstStyle/>
          <a:p>
            <a:r>
              <a:rPr lang="en-GB" sz="2800" b="1" dirty="0" smtClean="0">
                <a:solidFill>
                  <a:srgbClr val="C00000"/>
                </a:solidFill>
              </a:rPr>
              <a:t>Mechanism </a:t>
            </a:r>
            <a:r>
              <a:rPr lang="en-GB" sz="2800" b="1" dirty="0" smtClean="0">
                <a:solidFill>
                  <a:srgbClr val="C00000"/>
                </a:solidFill>
              </a:rPr>
              <a:t>III: </a:t>
            </a:r>
            <a:r>
              <a:rPr lang="en-GB" sz="2800" b="1" dirty="0" smtClean="0">
                <a:solidFill>
                  <a:srgbClr val="002060"/>
                </a:solidFill>
              </a:rPr>
              <a:t>WMRG wave component amplifies vorticity centres by meridional advection of moist air on eastern flank and latent heating in convection </a:t>
            </a:r>
            <a:r>
              <a:rPr lang="en-GB" sz="2800" b="1" dirty="0" smtClean="0">
                <a:solidFill>
                  <a:srgbClr val="C00000"/>
                </a:solidFill>
              </a:rPr>
              <a:t/>
            </a:r>
            <a:br>
              <a:rPr lang="en-GB" sz="2800" b="1" dirty="0" smtClean="0">
                <a:solidFill>
                  <a:srgbClr val="C00000"/>
                </a:solidFill>
              </a:rPr>
            </a:br>
            <a:r>
              <a:rPr lang="en-GB" sz="2400" b="1" dirty="0" smtClean="0">
                <a:solidFill>
                  <a:srgbClr val="C00000"/>
                </a:solidFill>
              </a:rPr>
              <a:t/>
            </a:r>
            <a:br>
              <a:rPr lang="en-GB" sz="2400" b="1" dirty="0" smtClean="0">
                <a:solidFill>
                  <a:srgbClr val="C00000"/>
                </a:solidFill>
              </a:rPr>
            </a:br>
            <a:r>
              <a:rPr lang="en-GB" sz="2400" b="1" dirty="0" smtClean="0">
                <a:solidFill>
                  <a:srgbClr val="C00000"/>
                </a:solidFill>
              </a:rPr>
              <a:t/>
            </a:r>
            <a:br>
              <a:rPr lang="en-GB" sz="2400" b="1" dirty="0" smtClean="0">
                <a:solidFill>
                  <a:srgbClr val="C00000"/>
                </a:solidFill>
              </a:rPr>
            </a:br>
            <a:endParaRPr lang="en-GB" sz="2400" b="1" dirty="0">
              <a:solidFill>
                <a:srgbClr val="C0000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23595"/>
            <a:ext cx="9144000" cy="4385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2188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9754" y="271556"/>
            <a:ext cx="8229600" cy="1141220"/>
          </a:xfrm>
        </p:spPr>
        <p:txBody>
          <a:bodyPr/>
          <a:lstStyle/>
          <a:p>
            <a:r>
              <a:rPr lang="en-GB" sz="3200" b="1" dirty="0" smtClean="0">
                <a:solidFill>
                  <a:srgbClr val="C00000"/>
                </a:solidFill>
              </a:rPr>
              <a:t>Conclusions</a:t>
            </a:r>
            <a:br>
              <a:rPr lang="en-GB" sz="3200" b="1" dirty="0" smtClean="0">
                <a:solidFill>
                  <a:srgbClr val="C00000"/>
                </a:solidFill>
              </a:rPr>
            </a:br>
            <a:endParaRPr lang="en-GB" sz="3200" b="1" dirty="0">
              <a:solidFill>
                <a:srgbClr val="C0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39553" y="1196752"/>
            <a:ext cx="8424936" cy="54784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b="0" dirty="0" smtClean="0">
                <a:solidFill>
                  <a:schemeClr val="tx1"/>
                </a:solidFill>
              </a:rPr>
              <a:t>Winds over W. Africa and Atlantic have strong projection on to WMRG structure and this evolves coherently and independently of AEWs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GB" sz="2000" b="0" dirty="0" smtClean="0">
                <a:solidFill>
                  <a:srgbClr val="0070C0"/>
                </a:solidFill>
              </a:rPr>
              <a:t>Faster westward phase speed &amp; distinct group speed (depending on </a:t>
            </a:r>
            <a:r>
              <a:rPr lang="en-GB" sz="2000" b="0" dirty="0" err="1" smtClean="0">
                <a:solidFill>
                  <a:srgbClr val="0070C0"/>
                </a:solidFill>
              </a:rPr>
              <a:t>bg</a:t>
            </a:r>
            <a:r>
              <a:rPr lang="en-GB" sz="2000" b="0" dirty="0" smtClean="0">
                <a:solidFill>
                  <a:srgbClr val="0070C0"/>
                </a:solidFill>
              </a:rPr>
              <a:t> flow)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b="0" dirty="0" err="1" smtClean="0">
                <a:solidFill>
                  <a:srgbClr val="7030A0"/>
                </a:solidFill>
              </a:rPr>
              <a:t>Interannual</a:t>
            </a:r>
            <a:r>
              <a:rPr lang="en-GB" sz="2000" b="0" dirty="0" smtClean="0">
                <a:solidFill>
                  <a:srgbClr val="7030A0"/>
                </a:solidFill>
              </a:rPr>
              <a:t> variability of AEWs is influenced non-locally by teleconnection from the southern Hemisphere involving propagating waves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b="0" dirty="0" smtClean="0">
                <a:solidFill>
                  <a:schemeClr val="tx1"/>
                </a:solidFill>
              </a:rPr>
              <a:t>Mechanisms: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GB" sz="2000" dirty="0" smtClean="0">
                <a:solidFill>
                  <a:schemeClr val="tx1"/>
                </a:solidFill>
              </a:rPr>
              <a:t>When zonal flow is sufficiently easterly</a:t>
            </a:r>
            <a:r>
              <a:rPr lang="en-GB" sz="2000" b="0" dirty="0" smtClean="0">
                <a:solidFill>
                  <a:schemeClr val="tx1"/>
                </a:solidFill>
              </a:rPr>
              <a:t>, RWs on flank of SH subtropical jet can propagate into tropical wave guide and excite WMRG via meridional advection of planetary vorticity (over Atlantic)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GB" sz="2000" b="0" dirty="0" smtClean="0">
                <a:solidFill>
                  <a:schemeClr val="tx1"/>
                </a:solidFill>
              </a:rPr>
              <a:t>WMRG wave packets propagate eastwards with wave energy convergence over Africa (due to Doppler shifting)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GB" sz="2000" b="0" dirty="0" smtClean="0">
                <a:solidFill>
                  <a:schemeClr val="tx1"/>
                </a:solidFill>
              </a:rPr>
              <a:t>WMRG waves can intensify vorticity within AEWs when in correct phase (stretching and/or LHR in moist flow)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GB" sz="2000" b="0" dirty="0" smtClean="0">
                <a:solidFill>
                  <a:schemeClr val="tx1"/>
                </a:solidFill>
              </a:rPr>
              <a:t>RW flux convergence maintains easterlies</a:t>
            </a:r>
          </a:p>
        </p:txBody>
      </p:sp>
    </p:spTree>
    <p:extLst>
      <p:ext uri="{BB962C8B-B14F-4D97-AF65-F5344CB8AC3E}">
        <p14:creationId xmlns:p14="http://schemas.microsoft.com/office/powerpoint/2010/main" val="537115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395536" y="548680"/>
                <a:ext cx="8496944" cy="6309320"/>
              </a:xfrm>
            </p:spPr>
            <p:txBody>
              <a:bodyPr/>
              <a:lstStyle/>
              <a:p>
                <a:pPr marL="0" indent="0">
                  <a:spcBef>
                    <a:spcPts val="600"/>
                  </a:spcBef>
                  <a:spcAft>
                    <a:spcPts val="0"/>
                  </a:spcAft>
                  <a:buNone/>
                </a:pPr>
                <a:r>
                  <a:rPr lang="en-US" sz="2800" dirty="0">
                    <a:ea typeface="Times New Roman" panose="02020603050405020304" pitchFamily="18" charset="0"/>
                  </a:rPr>
                  <a:t>For </a:t>
                </a:r>
                <a14:m>
                  <m:oMath xmlns:m="http://schemas.openxmlformats.org/officeDocument/2006/math">
                    <m:r>
                      <a:rPr lang="en-GB" sz="2800" i="1">
                        <a:latin typeface="Cambria Math" panose="02040503050406030204" pitchFamily="18" charset="0"/>
                      </a:rPr>
                      <m:t>𝛽</m:t>
                    </m:r>
                    <m:r>
                      <a:rPr lang="en-GB" sz="2800" i="1" smtClean="0">
                        <a:latin typeface="Cambria Math" panose="02040503050406030204" pitchFamily="18" charset="0"/>
                      </a:rPr>
                      <m:t>&gt;</m:t>
                    </m:r>
                  </m:oMath>
                </a14:m>
                <a:r>
                  <a:rPr lang="en-US" sz="2800" dirty="0" smtClean="0">
                    <a:ea typeface="Times New Roman" panose="02020603050405020304" pitchFamily="18" charset="0"/>
                  </a:rPr>
                  <a:t>0, RWs with </a:t>
                </a:r>
                <a:r>
                  <a:rPr lang="en-US" sz="2800" dirty="0" smtClean="0"/>
                  <a:t> </a:t>
                </a:r>
                <a:r>
                  <a:rPr lang="en-US" sz="2800" i="1" dirty="0">
                    <a:ea typeface="Times New Roman" panose="02020603050405020304" pitchFamily="18" charset="0"/>
                  </a:rPr>
                  <a:t>ω</a:t>
                </a:r>
                <a:r>
                  <a:rPr lang="en-US" sz="2800" dirty="0">
                    <a:ea typeface="Times New Roman" panose="02020603050405020304" pitchFamily="18" charset="0"/>
                  </a:rPr>
                  <a:t>&lt;0</a:t>
                </a:r>
                <a:r>
                  <a:rPr lang="en-US" sz="2800" i="1" dirty="0">
                    <a:ea typeface="Times New Roman" panose="02020603050405020304" pitchFamily="18" charset="0"/>
                  </a:rPr>
                  <a:t> (</a:t>
                </a:r>
                <a:r>
                  <a:rPr lang="en-US" sz="2800" dirty="0">
                    <a:ea typeface="Times New Roman" panose="02020603050405020304" pitchFamily="18" charset="0"/>
                  </a:rPr>
                  <a:t>westward moving) </a:t>
                </a:r>
                <a:r>
                  <a:rPr lang="en-US" sz="2800" dirty="0" smtClean="0">
                    <a:ea typeface="Times New Roman" panose="02020603050405020304" pitchFamily="18" charset="0"/>
                  </a:rPr>
                  <a:t>can propagate in both westerly and easterly.</a:t>
                </a:r>
              </a:p>
              <a:p>
                <a:pPr marL="0" indent="0">
                  <a:spcBef>
                    <a:spcPts val="600"/>
                  </a:spcBef>
                  <a:spcAft>
                    <a:spcPts val="0"/>
                  </a:spcAft>
                  <a:buNone/>
                </a:pPr>
                <a:endParaRPr lang="en-US" sz="2800" dirty="0" smtClean="0">
                  <a:ea typeface="Times New Roman" panose="02020603050405020304" pitchFamily="18" charset="0"/>
                </a:endParaRPr>
              </a:p>
              <a:p>
                <a:pPr marL="0" indent="0">
                  <a:spcBef>
                    <a:spcPts val="600"/>
                  </a:spcBef>
                  <a:spcAft>
                    <a:spcPts val="0"/>
                  </a:spcAft>
                  <a:buNone/>
                </a:pPr>
                <a:r>
                  <a:rPr lang="en-US" sz="2800" dirty="0">
                    <a:ea typeface="Times New Roman" panose="02020603050405020304" pitchFamily="18" charset="0"/>
                  </a:rPr>
                  <a:t>i</a:t>
                </a:r>
                <a:r>
                  <a:rPr lang="en-US" sz="2800" dirty="0" smtClean="0">
                    <a:ea typeface="Times New Roman" panose="02020603050405020304" pitchFamily="18" charset="0"/>
                  </a:rPr>
                  <a:t>. </a:t>
                </a:r>
                <a:r>
                  <a:rPr lang="en-US" sz="2800" dirty="0">
                    <a:ea typeface="Times New Roman" panose="02020603050405020304" pitchFamily="18" charset="0"/>
                  </a:rPr>
                  <a:t>For </a:t>
                </a:r>
                <a:r>
                  <a:rPr lang="en-US" sz="2800" dirty="0" smtClean="0">
                    <a:ea typeface="Times New Roman" panose="02020603050405020304" pitchFamily="18" charset="0"/>
                  </a:rPr>
                  <a:t>westerly, </a:t>
                </a:r>
                <a:r>
                  <a:rPr lang="en-US" sz="2800" i="1" dirty="0">
                    <a:ea typeface="Times New Roman" panose="02020603050405020304" pitchFamily="18" charset="0"/>
                  </a:rPr>
                  <a:t>U </a:t>
                </a:r>
                <a:r>
                  <a:rPr lang="en-US" sz="2800" dirty="0">
                    <a:ea typeface="Times New Roman" panose="02020603050405020304" pitchFamily="18" charset="0"/>
                  </a:rPr>
                  <a:t>&gt; </a:t>
                </a:r>
                <a:r>
                  <a:rPr lang="en-US" sz="2800" dirty="0" smtClean="0">
                    <a:ea typeface="Times New Roman" panose="02020603050405020304" pitchFamily="18" charset="0"/>
                  </a:rPr>
                  <a:t>0</a:t>
                </a:r>
                <a:endParaRPr lang="en-US" sz="2800" dirty="0">
                  <a:ea typeface="Times New Roman" panose="02020603050405020304" pitchFamily="18" charset="0"/>
                </a:endParaRPr>
              </a:p>
              <a:p>
                <a:pPr marL="0" indent="0">
                  <a:spcBef>
                    <a:spcPts val="600"/>
                  </a:spcBef>
                  <a:spcAft>
                    <a:spcPts val="0"/>
                  </a:spcAft>
                  <a:buNone/>
                </a:pPr>
                <a:r>
                  <a:rPr lang="en-US" sz="2800" dirty="0">
                    <a:ea typeface="Times New Roman" panose="02020603050405020304" pitchFamily="18" charset="0"/>
                  </a:rPr>
                  <a:t> </a:t>
                </a:r>
                <a:r>
                  <a:rPr lang="en-US" sz="2800" dirty="0" smtClean="0">
                    <a:ea typeface="Times New Roman" panose="02020603050405020304" pitchFamily="18" charset="0"/>
                  </a:rPr>
                  <a:t>   propagation </a:t>
                </a:r>
                <a:r>
                  <a:rPr lang="en-US" sz="2800" dirty="0">
                    <a:ea typeface="Times New Roman" panose="02020603050405020304" pitchFamily="18" charset="0"/>
                  </a:rPr>
                  <a:t>for any </a:t>
                </a:r>
                <a:r>
                  <a:rPr lang="en-US" sz="2800" i="1" dirty="0">
                    <a:ea typeface="Times New Roman" panose="02020603050405020304" pitchFamily="18" charset="0"/>
                  </a:rPr>
                  <a:t>k </a:t>
                </a:r>
                <a:r>
                  <a:rPr lang="en-US" sz="2800" dirty="0">
                    <a:ea typeface="Times New Roman" panose="02020603050405020304" pitchFamily="18" charset="0"/>
                  </a:rPr>
                  <a:t>&lt; </a:t>
                </a:r>
                <a:r>
                  <a:rPr lang="en-US" sz="2800" i="1" dirty="0" smtClean="0">
                    <a:ea typeface="Times New Roman" panose="02020603050405020304" pitchFamily="18" charset="0"/>
                  </a:rPr>
                  <a:t>k</a:t>
                </a:r>
                <a:r>
                  <a:rPr lang="en-US" sz="2800" baseline="-25000" dirty="0" smtClean="0">
                    <a:ea typeface="Times New Roman" panose="02020603050405020304" pitchFamily="18" charset="0"/>
                  </a:rPr>
                  <a:t>2 </a:t>
                </a:r>
                <a:r>
                  <a:rPr lang="en-US" sz="2800" dirty="0" smtClean="0">
                    <a:ea typeface="Times New Roman" panose="02020603050405020304" pitchFamily="18" charset="0"/>
                  </a:rPr>
                  <a:t>and no critical line</a:t>
                </a:r>
                <a:r>
                  <a:rPr lang="en-US" sz="2800" i="1" dirty="0" smtClean="0">
                    <a:ea typeface="Times New Roman" panose="02020603050405020304" pitchFamily="18" charset="0"/>
                  </a:rPr>
                  <a:t> </a:t>
                </a:r>
                <a:endParaRPr lang="en-US" sz="2800" i="1" baseline="-25000" dirty="0" smtClean="0">
                  <a:ea typeface="Times New Roman" panose="02020603050405020304" pitchFamily="18" charset="0"/>
                </a:endParaRPr>
              </a:p>
              <a:p>
                <a:pPr marL="0" indent="0">
                  <a:spcBef>
                    <a:spcPts val="600"/>
                  </a:spcBef>
                  <a:spcAft>
                    <a:spcPts val="0"/>
                  </a:spcAft>
                  <a:buNone/>
                </a:pPr>
                <a:endParaRPr lang="en-US" sz="2800" i="1" baseline="-25000" dirty="0" smtClean="0">
                  <a:ea typeface="Times New Roman" panose="02020603050405020304" pitchFamily="18" charset="0"/>
                </a:endParaRPr>
              </a:p>
              <a:p>
                <a:pPr marL="0" indent="0">
                  <a:spcBef>
                    <a:spcPts val="600"/>
                  </a:spcBef>
                  <a:spcAft>
                    <a:spcPts val="0"/>
                  </a:spcAft>
                  <a:buNone/>
                </a:pPr>
                <a:r>
                  <a:rPr lang="en-US" sz="2800" dirty="0" smtClean="0">
                    <a:ea typeface="Times New Roman" panose="02020603050405020304" pitchFamily="18" charset="0"/>
                  </a:rPr>
                  <a:t>ii. </a:t>
                </a:r>
                <a:r>
                  <a:rPr lang="en-US" sz="2800" dirty="0">
                    <a:ea typeface="Times New Roman" panose="02020603050405020304" pitchFamily="18" charset="0"/>
                  </a:rPr>
                  <a:t>For weak easterly, </a:t>
                </a:r>
                <a:r>
                  <a:rPr lang="en-US" sz="2800" i="1" dirty="0" err="1">
                    <a:ea typeface="Times New Roman" panose="02020603050405020304" pitchFamily="18" charset="0"/>
                  </a:rPr>
                  <a:t>U</a:t>
                </a:r>
                <a:r>
                  <a:rPr lang="en-US" sz="2800" i="1" baseline="-25000" dirty="0" err="1">
                    <a:ea typeface="Times New Roman" panose="02020603050405020304" pitchFamily="18" charset="0"/>
                  </a:rPr>
                  <a:t>e</a:t>
                </a:r>
                <a:r>
                  <a:rPr lang="en-US" sz="2800" i="1" dirty="0">
                    <a:ea typeface="Times New Roman" panose="02020603050405020304" pitchFamily="18" charset="0"/>
                  </a:rPr>
                  <a:t> </a:t>
                </a:r>
                <a:r>
                  <a:rPr lang="en-US" sz="2800" dirty="0" smtClean="0">
                    <a:ea typeface="Times New Roman" panose="02020603050405020304" pitchFamily="18" charset="0"/>
                  </a:rPr>
                  <a:t>&lt; </a:t>
                </a:r>
                <a:r>
                  <a:rPr lang="en-US" sz="2800" i="1" dirty="0">
                    <a:ea typeface="Times New Roman" panose="02020603050405020304" pitchFamily="18" charset="0"/>
                  </a:rPr>
                  <a:t>U </a:t>
                </a:r>
                <a:r>
                  <a:rPr lang="en-US" sz="2800" dirty="0">
                    <a:ea typeface="Times New Roman" panose="02020603050405020304" pitchFamily="18" charset="0"/>
                  </a:rPr>
                  <a:t>&lt; </a:t>
                </a:r>
                <a:r>
                  <a:rPr lang="en-US" sz="2800" dirty="0" smtClean="0">
                    <a:ea typeface="Times New Roman" panose="02020603050405020304" pitchFamily="18" charset="0"/>
                  </a:rPr>
                  <a:t>0, </a:t>
                </a:r>
                <a:r>
                  <a:rPr lang="en-US" sz="2800" i="1" dirty="0" err="1" smtClean="0">
                    <a:ea typeface="Times New Roman" panose="02020603050405020304" pitchFamily="18" charset="0"/>
                  </a:rPr>
                  <a:t>U</a:t>
                </a:r>
                <a:r>
                  <a:rPr lang="en-US" sz="2800" i="1" baseline="-25000" dirty="0" err="1" smtClean="0">
                    <a:ea typeface="Times New Roman" panose="02020603050405020304" pitchFamily="18" charset="0"/>
                  </a:rPr>
                  <a:t>e</a:t>
                </a:r>
                <a:r>
                  <a:rPr lang="en-US" sz="2800" i="1" dirty="0" smtClean="0">
                    <a:ea typeface="Times New Roman" panose="02020603050405020304" pitchFamily="18" charset="0"/>
                  </a:rPr>
                  <a:t> </a:t>
                </a:r>
                <a:r>
                  <a:rPr lang="en-US" sz="2800" dirty="0" smtClean="0">
                    <a:ea typeface="Times New Roman" panose="02020603050405020304" pitchFamily="18" charset="0"/>
                  </a:rPr>
                  <a:t>= -</a:t>
                </a:r>
                <a:r>
                  <a:rPr lang="en-US" sz="2800" i="1" dirty="0" smtClean="0">
                    <a:ea typeface="Times New Roman" panose="02020603050405020304" pitchFamily="18" charset="0"/>
                  </a:rPr>
                  <a:t>ω</a:t>
                </a:r>
                <a:r>
                  <a:rPr lang="en-US" sz="2800" baseline="-25000" dirty="0" smtClean="0">
                    <a:ea typeface="Times New Roman" panose="02020603050405020304" pitchFamily="18" charset="0"/>
                  </a:rPr>
                  <a:t>2</a:t>
                </a:r>
                <a:r>
                  <a:rPr lang="en-US" sz="2800" dirty="0" smtClean="0">
                    <a:ea typeface="Times New Roman" panose="02020603050405020304" pitchFamily="18" charset="0"/>
                  </a:rPr>
                  <a:t>/4</a:t>
                </a:r>
                <a:r>
                  <a:rPr lang="en-US" sz="2800" i="1" dirty="0" smtClean="0">
                    <a:ea typeface="Times New Roman" panose="02020603050405020304" pitchFamily="18" charset="0"/>
                  </a:rPr>
                  <a:t>β</a:t>
                </a:r>
                <a:endParaRPr lang="en-US" sz="2800" dirty="0">
                  <a:ea typeface="Times New Roman" panose="02020603050405020304" pitchFamily="18" charset="0"/>
                </a:endParaRPr>
              </a:p>
              <a:p>
                <a:pPr marL="0" indent="0">
                  <a:spcBef>
                    <a:spcPts val="600"/>
                  </a:spcBef>
                  <a:spcAft>
                    <a:spcPts val="0"/>
                  </a:spcAft>
                  <a:buNone/>
                </a:pPr>
                <a:r>
                  <a:rPr lang="en-US" sz="2800" dirty="0">
                    <a:ea typeface="Times New Roman" panose="02020603050405020304" pitchFamily="18" charset="0"/>
                  </a:rPr>
                  <a:t> </a:t>
                </a:r>
                <a:r>
                  <a:rPr lang="en-US" sz="2800" dirty="0" smtClean="0">
                    <a:ea typeface="Times New Roman" panose="02020603050405020304" pitchFamily="18" charset="0"/>
                  </a:rPr>
                  <a:t>   propagation for </a:t>
                </a:r>
                <a:r>
                  <a:rPr lang="en-US" sz="2800" i="1" dirty="0" smtClean="0">
                    <a:ea typeface="Times New Roman" panose="02020603050405020304" pitchFamily="18" charset="0"/>
                  </a:rPr>
                  <a:t>k </a:t>
                </a:r>
                <a:r>
                  <a:rPr lang="en-US" sz="2800" dirty="0" smtClean="0">
                    <a:ea typeface="Times New Roman" panose="02020603050405020304" pitchFamily="18" charset="0"/>
                  </a:rPr>
                  <a:t>&lt; </a:t>
                </a:r>
                <a:r>
                  <a:rPr lang="en-US" sz="2800" i="1" dirty="0" smtClean="0">
                    <a:ea typeface="Times New Roman" panose="02020603050405020304" pitchFamily="18" charset="0"/>
                  </a:rPr>
                  <a:t>k</a:t>
                </a:r>
                <a:r>
                  <a:rPr lang="en-US" sz="2800" baseline="-25000" dirty="0" smtClean="0">
                    <a:ea typeface="Times New Roman" panose="02020603050405020304" pitchFamily="18" charset="0"/>
                  </a:rPr>
                  <a:t>2</a:t>
                </a:r>
                <a:r>
                  <a:rPr lang="en-US" sz="2800" dirty="0" smtClean="0">
                    <a:ea typeface="Times New Roman" panose="02020603050405020304" pitchFamily="18" charset="0"/>
                  </a:rPr>
                  <a:t> and  </a:t>
                </a:r>
                <a:r>
                  <a:rPr lang="en-US" sz="2800" i="1" dirty="0" smtClean="0">
                    <a:ea typeface="Times New Roman" panose="02020603050405020304" pitchFamily="18" charset="0"/>
                  </a:rPr>
                  <a:t>k</a:t>
                </a:r>
                <a:r>
                  <a:rPr lang="en-US" sz="2800" baseline="-25000" dirty="0" smtClean="0">
                    <a:ea typeface="Times New Roman" panose="02020603050405020304" pitchFamily="18" charset="0"/>
                  </a:rPr>
                  <a:t>1</a:t>
                </a:r>
                <a:r>
                  <a:rPr lang="en-US" sz="2800" dirty="0" smtClean="0">
                    <a:ea typeface="Times New Roman" panose="02020603050405020304" pitchFamily="18" charset="0"/>
                  </a:rPr>
                  <a:t>&lt; </a:t>
                </a:r>
                <a:r>
                  <a:rPr lang="en-US" sz="2800" i="1" dirty="0" smtClean="0">
                    <a:ea typeface="Times New Roman" panose="02020603050405020304" pitchFamily="18" charset="0"/>
                  </a:rPr>
                  <a:t>k </a:t>
                </a:r>
                <a:r>
                  <a:rPr lang="en-US" sz="2800" dirty="0" smtClean="0">
                    <a:ea typeface="Times New Roman" panose="02020603050405020304" pitchFamily="18" charset="0"/>
                  </a:rPr>
                  <a:t>&lt; </a:t>
                </a:r>
                <a:r>
                  <a:rPr lang="en-US" sz="2800" i="1" dirty="0" smtClean="0">
                    <a:ea typeface="Times New Roman" panose="02020603050405020304" pitchFamily="18" charset="0"/>
                  </a:rPr>
                  <a:t>k</a:t>
                </a:r>
                <a:r>
                  <a:rPr lang="en-US" sz="2800" i="1" baseline="-25000" dirty="0" smtClean="0">
                    <a:ea typeface="Times New Roman" panose="02020603050405020304" pitchFamily="18" charset="0"/>
                  </a:rPr>
                  <a:t>c</a:t>
                </a:r>
                <a:r>
                  <a:rPr lang="en-US" sz="2800" dirty="0" smtClean="0">
                    <a:ea typeface="Times New Roman" panose="02020603050405020304" pitchFamily="18" charset="0"/>
                  </a:rPr>
                  <a:t> </a:t>
                </a:r>
              </a:p>
              <a:p>
                <a:pPr marL="0" indent="0">
                  <a:spcBef>
                    <a:spcPts val="600"/>
                  </a:spcBef>
                  <a:spcAft>
                    <a:spcPts val="0"/>
                  </a:spcAft>
                  <a:buNone/>
                </a:pPr>
                <a:endParaRPr lang="en-US" sz="2800" dirty="0" smtClean="0">
                  <a:ea typeface="Times New Roman" panose="02020603050405020304" pitchFamily="18" charset="0"/>
                </a:endParaRPr>
              </a:p>
              <a:p>
                <a:pPr marL="0" indent="0">
                  <a:spcBef>
                    <a:spcPts val="600"/>
                  </a:spcBef>
                  <a:spcAft>
                    <a:spcPts val="0"/>
                  </a:spcAft>
                  <a:buNone/>
                </a:pPr>
                <a:r>
                  <a:rPr lang="en-US" sz="2800" dirty="0" smtClean="0">
                    <a:ea typeface="Times New Roman" panose="02020603050405020304" pitchFamily="18" charset="0"/>
                  </a:rPr>
                  <a:t>iii. For strong easterly, </a:t>
                </a:r>
                <a:r>
                  <a:rPr lang="en-US" sz="2800" i="1" dirty="0" smtClean="0">
                    <a:ea typeface="Times New Roman" panose="02020603050405020304" pitchFamily="18" charset="0"/>
                  </a:rPr>
                  <a:t>U </a:t>
                </a:r>
                <a:r>
                  <a:rPr lang="en-US" sz="2800" dirty="0" smtClean="0">
                    <a:ea typeface="Times New Roman" panose="02020603050405020304" pitchFamily="18" charset="0"/>
                  </a:rPr>
                  <a:t>&lt; </a:t>
                </a:r>
                <a:r>
                  <a:rPr lang="en-US" sz="2800" i="1" dirty="0" err="1" smtClean="0">
                    <a:ea typeface="Times New Roman" panose="02020603050405020304" pitchFamily="18" charset="0"/>
                  </a:rPr>
                  <a:t>U</a:t>
                </a:r>
                <a:r>
                  <a:rPr lang="en-US" sz="2800" i="1" baseline="-25000" dirty="0" err="1" smtClean="0">
                    <a:ea typeface="Times New Roman" panose="02020603050405020304" pitchFamily="18" charset="0"/>
                  </a:rPr>
                  <a:t>e</a:t>
                </a:r>
                <a:r>
                  <a:rPr lang="en-US" sz="2800" dirty="0" smtClean="0">
                    <a:ea typeface="Times New Roman" panose="02020603050405020304" pitchFamily="18" charset="0"/>
                  </a:rPr>
                  <a:t> </a:t>
                </a:r>
              </a:p>
              <a:p>
                <a:pPr marL="0" indent="0">
                  <a:spcBef>
                    <a:spcPts val="600"/>
                  </a:spcBef>
                  <a:spcAft>
                    <a:spcPts val="0"/>
                  </a:spcAft>
                  <a:buNone/>
                </a:pPr>
                <a:r>
                  <a:rPr lang="en-US" sz="2800" dirty="0" smtClean="0">
                    <a:ea typeface="Times New Roman" panose="02020603050405020304" pitchFamily="18" charset="0"/>
                  </a:rPr>
                  <a:t>    propagation </a:t>
                </a:r>
                <a:r>
                  <a:rPr lang="en-US" sz="2800" dirty="0">
                    <a:ea typeface="Times New Roman" panose="02020603050405020304" pitchFamily="18" charset="0"/>
                  </a:rPr>
                  <a:t>for  </a:t>
                </a:r>
                <a:r>
                  <a:rPr lang="en-US" sz="2800" dirty="0" smtClean="0">
                    <a:ea typeface="Times New Roman" panose="02020603050405020304" pitchFamily="18" charset="0"/>
                  </a:rPr>
                  <a:t>any </a:t>
                </a:r>
                <a:r>
                  <a:rPr lang="en-US" sz="2800" i="1" dirty="0">
                    <a:ea typeface="Times New Roman" panose="02020603050405020304" pitchFamily="18" charset="0"/>
                  </a:rPr>
                  <a:t>k </a:t>
                </a:r>
                <a:r>
                  <a:rPr lang="en-US" sz="2800" dirty="0">
                    <a:ea typeface="Times New Roman" panose="02020603050405020304" pitchFamily="18" charset="0"/>
                  </a:rPr>
                  <a:t>&lt; </a:t>
                </a:r>
                <a:r>
                  <a:rPr lang="en-US" sz="2800" i="1" dirty="0" smtClean="0">
                    <a:ea typeface="Times New Roman" panose="02020603050405020304" pitchFamily="18" charset="0"/>
                  </a:rPr>
                  <a:t>k</a:t>
                </a:r>
                <a:r>
                  <a:rPr lang="en-US" sz="2800" i="1" baseline="-25000" dirty="0" smtClean="0">
                    <a:ea typeface="Times New Roman" panose="02020603050405020304" pitchFamily="18" charset="0"/>
                  </a:rPr>
                  <a:t>c</a:t>
                </a:r>
                <a:r>
                  <a:rPr lang="en-US" sz="2800" i="1" dirty="0">
                    <a:ea typeface="Times New Roman" panose="02020603050405020304" pitchFamily="18" charset="0"/>
                  </a:rPr>
                  <a:t> </a:t>
                </a:r>
                <a:r>
                  <a:rPr lang="en-US" sz="2800" dirty="0" smtClean="0">
                    <a:ea typeface="Times New Roman" panose="02020603050405020304" pitchFamily="18" charset="0"/>
                  </a:rPr>
                  <a:t>and</a:t>
                </a:r>
                <a:r>
                  <a:rPr lang="en-US" sz="2800" i="1" dirty="0" smtClean="0">
                    <a:ea typeface="Times New Roman" panose="02020603050405020304" pitchFamily="18" charset="0"/>
                  </a:rPr>
                  <a:t> </a:t>
                </a:r>
                <a:r>
                  <a:rPr lang="en-US" sz="2800" dirty="0" smtClean="0">
                    <a:ea typeface="Times New Roman" panose="02020603050405020304" pitchFamily="18" charset="0"/>
                  </a:rPr>
                  <a:t>no reflection lines</a:t>
                </a:r>
                <a:endParaRPr lang="en-US" sz="2800" baseline="-25000" dirty="0" smtClean="0">
                  <a:ea typeface="Times New Roman" panose="02020603050405020304" pitchFamily="18" charset="0"/>
                </a:endParaRPr>
              </a:p>
              <a:p>
                <a:pPr marL="0" indent="0">
                  <a:spcBef>
                    <a:spcPts val="600"/>
                  </a:spcBef>
                  <a:spcAft>
                    <a:spcPts val="0"/>
                  </a:spcAft>
                  <a:buNone/>
                </a:pPr>
                <a:endParaRPr lang="en-GB" baseline="-25000" dirty="0">
                  <a:ea typeface="Times New Roman" panose="02020603050405020304" pitchFamily="18" charset="0"/>
                </a:endParaRPr>
              </a:p>
              <a:p>
                <a:endParaRPr lang="en-GB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95536" y="548680"/>
                <a:ext cx="8496944" cy="6309320"/>
              </a:xfrm>
              <a:blipFill rotWithShape="1">
                <a:blip r:embed="rId2"/>
                <a:stretch>
                  <a:fillRect l="-1506" t="-96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23534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4468" y="322280"/>
            <a:ext cx="8535766" cy="514432"/>
          </a:xfrm>
        </p:spPr>
        <p:txBody>
          <a:bodyPr/>
          <a:lstStyle/>
          <a:p>
            <a:r>
              <a:rPr lang="en-GB" sz="2800" b="1" dirty="0" smtClean="0">
                <a:solidFill>
                  <a:srgbClr val="C00000"/>
                </a:solidFill>
              </a:rPr>
              <a:t>Climatology of African Easterly Waves</a:t>
            </a:r>
            <a:r>
              <a:rPr lang="en-GB" sz="2400" b="1" dirty="0" smtClean="0">
                <a:solidFill>
                  <a:srgbClr val="C00000"/>
                </a:solidFill>
              </a:rPr>
              <a:t/>
            </a:r>
            <a:br>
              <a:rPr lang="en-GB" sz="2400" b="1" dirty="0" smtClean="0">
                <a:solidFill>
                  <a:srgbClr val="C00000"/>
                </a:solidFill>
              </a:rPr>
            </a:br>
            <a:r>
              <a:rPr lang="en-GB" sz="2400" b="1" dirty="0" smtClean="0">
                <a:solidFill>
                  <a:srgbClr val="C00000"/>
                </a:solidFill>
              </a:rPr>
              <a:t/>
            </a:r>
            <a:br>
              <a:rPr lang="en-GB" sz="2400" b="1" dirty="0" smtClean="0">
                <a:solidFill>
                  <a:srgbClr val="C00000"/>
                </a:solidFill>
              </a:rPr>
            </a:br>
            <a:endParaRPr lang="en-GB" sz="2400" b="1" dirty="0">
              <a:solidFill>
                <a:srgbClr val="C0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00186" y="1876762"/>
            <a:ext cx="77048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>
                <a:solidFill>
                  <a:schemeClr val="tx1"/>
                </a:solidFill>
              </a:rPr>
              <a:t>Number of positive vorticity centres</a:t>
            </a:r>
            <a:endParaRPr lang="en-GB" sz="2000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5169382" y="1876762"/>
                <a:ext cx="3645040" cy="4264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000" dirty="0" smtClean="0">
                    <a:solidFill>
                      <a:schemeClr val="tx1"/>
                    </a:solidFill>
                  </a:rPr>
                  <a:t>Amplitude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200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GB" sz="2000" b="1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(</m:t>
                        </m:r>
                        <m:r>
                          <a:rPr lang="en-GB" sz="2000" b="1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𝟏𝟎</m:t>
                        </m:r>
                      </m:e>
                      <m:sup>
                        <m:r>
                          <a:rPr lang="en-GB" sz="2000" b="1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−</m:t>
                        </m:r>
                        <m:r>
                          <a:rPr lang="en-GB" sz="2000" b="1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𝟓</m:t>
                        </m:r>
                      </m:sup>
                    </m:sSup>
                    <m:sSup>
                      <m:sSupPr>
                        <m:ctrlPr>
                          <a:rPr lang="en-GB" sz="200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GB" sz="2000" b="1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𝒔</m:t>
                        </m:r>
                      </m:e>
                      <m:sup>
                        <m:r>
                          <a:rPr lang="en-GB" sz="2000" b="1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−</m:t>
                        </m:r>
                        <m:r>
                          <a:rPr lang="en-GB" sz="2000" b="1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𝟏</m:t>
                        </m:r>
                      </m:sup>
                    </m:sSup>
                    <m:r>
                      <a:rPr lang="en-GB" sz="2000" b="1" i="1" smtClean="0">
                        <a:solidFill>
                          <a:schemeClr val="tx1"/>
                        </a:solidFill>
                        <a:latin typeface="Cambria Math"/>
                      </a:rPr>
                      <m:t>)</m:t>
                    </m:r>
                  </m:oMath>
                </a14:m>
                <a:endParaRPr lang="en-GB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69382" y="1876762"/>
                <a:ext cx="3645040" cy="426463"/>
              </a:xfrm>
              <a:prstGeom prst="rect">
                <a:avLst/>
              </a:prstGeom>
              <a:blipFill rotWithShape="1">
                <a:blip r:embed="rId2"/>
                <a:stretch>
                  <a:fillRect l="-1839" t="-4286" b="-2142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Rectangle 9"/>
          <p:cNvSpPr/>
          <p:nvPr/>
        </p:nvSpPr>
        <p:spPr>
          <a:xfrm>
            <a:off x="3030136" y="1140253"/>
            <a:ext cx="184731" cy="3348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en-GB" sz="1600" b="0" dirty="0">
              <a:solidFill>
                <a:srgbClr val="C0000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258" y="2299578"/>
            <a:ext cx="9000742" cy="2569582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125271" y="3079993"/>
            <a:ext cx="143050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Centre:  30W</a:t>
            </a:r>
            <a:endParaRPr lang="en-GB" dirty="0"/>
          </a:p>
        </p:txBody>
      </p:sp>
      <p:sp>
        <p:nvSpPr>
          <p:cNvPr id="21" name="TextBox 20"/>
          <p:cNvSpPr txBox="1"/>
          <p:nvPr/>
        </p:nvSpPr>
        <p:spPr>
          <a:xfrm>
            <a:off x="2078009" y="3079993"/>
            <a:ext cx="62178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15W</a:t>
            </a:r>
            <a:endParaRPr lang="en-GB" dirty="0"/>
          </a:p>
        </p:txBody>
      </p:sp>
      <p:sp>
        <p:nvSpPr>
          <p:cNvPr id="22" name="TextBox 21"/>
          <p:cNvSpPr txBox="1"/>
          <p:nvPr/>
        </p:nvSpPr>
        <p:spPr>
          <a:xfrm>
            <a:off x="2582065" y="3224009"/>
            <a:ext cx="62178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0E</a:t>
            </a:r>
            <a:endParaRPr lang="en-GB" dirty="0"/>
          </a:p>
        </p:txBody>
      </p:sp>
      <p:sp>
        <p:nvSpPr>
          <p:cNvPr id="28" name="TextBox 27"/>
          <p:cNvSpPr txBox="1"/>
          <p:nvPr/>
        </p:nvSpPr>
        <p:spPr>
          <a:xfrm>
            <a:off x="3014113" y="3224009"/>
            <a:ext cx="62178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15E</a:t>
            </a:r>
            <a:endParaRPr lang="en-GB" dirty="0"/>
          </a:p>
        </p:txBody>
      </p:sp>
      <p:sp>
        <p:nvSpPr>
          <p:cNvPr id="29" name="TextBox 28"/>
          <p:cNvSpPr txBox="1"/>
          <p:nvPr/>
        </p:nvSpPr>
        <p:spPr>
          <a:xfrm>
            <a:off x="3446161" y="3224009"/>
            <a:ext cx="62178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30E</a:t>
            </a:r>
            <a:endParaRPr lang="en-GB" dirty="0"/>
          </a:p>
        </p:txBody>
      </p:sp>
      <p:sp>
        <p:nvSpPr>
          <p:cNvPr id="23" name="TextBox 22"/>
          <p:cNvSpPr txBox="1"/>
          <p:nvPr/>
        </p:nvSpPr>
        <p:spPr>
          <a:xfrm>
            <a:off x="323528" y="5301208"/>
            <a:ext cx="905373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0" dirty="0">
                <a:solidFill>
                  <a:srgbClr val="002060"/>
                </a:solidFill>
              </a:rPr>
              <a:t>The area where AEWs are most prevalent is divided into 5 </a:t>
            </a:r>
            <a:r>
              <a:rPr lang="en-GB" sz="2000" b="0" dirty="0" smtClean="0">
                <a:solidFill>
                  <a:srgbClr val="002060"/>
                </a:solidFill>
              </a:rPr>
              <a:t>regions:</a:t>
            </a:r>
          </a:p>
          <a:p>
            <a:r>
              <a:rPr lang="en-GB" sz="2000" b="0" dirty="0" smtClean="0">
                <a:solidFill>
                  <a:schemeClr val="tx1"/>
                </a:solidFill>
              </a:rPr>
              <a:t>Each spanning 15</a:t>
            </a:r>
            <a:r>
              <a:rPr lang="en-GB" sz="2000" b="0" baseline="30000" dirty="0" smtClean="0">
                <a:solidFill>
                  <a:schemeClr val="tx1"/>
                </a:solidFill>
              </a:rPr>
              <a:t>o</a:t>
            </a:r>
            <a:r>
              <a:rPr lang="en-GB" sz="2000" b="0" dirty="0" smtClean="0">
                <a:solidFill>
                  <a:schemeClr val="tx1"/>
                </a:solidFill>
              </a:rPr>
              <a:t> in longitude, centred at 30W, 15W, 0E, 15E and 30E,</a:t>
            </a:r>
          </a:p>
          <a:p>
            <a:r>
              <a:rPr lang="en-GB" sz="2000" b="0" dirty="0">
                <a:solidFill>
                  <a:schemeClr val="tx1"/>
                </a:solidFill>
              </a:rPr>
              <a:t>a</a:t>
            </a:r>
            <a:r>
              <a:rPr lang="en-GB" sz="2000" b="0" dirty="0" smtClean="0">
                <a:solidFill>
                  <a:schemeClr val="tx1"/>
                </a:solidFill>
              </a:rPr>
              <a:t>nd 10</a:t>
            </a:r>
            <a:r>
              <a:rPr lang="en-GB" sz="2000" b="0" baseline="30000" dirty="0" smtClean="0">
                <a:solidFill>
                  <a:schemeClr val="tx1"/>
                </a:solidFill>
              </a:rPr>
              <a:t>o</a:t>
            </a:r>
            <a:r>
              <a:rPr lang="en-GB" sz="2000" b="0" dirty="0" smtClean="0">
                <a:solidFill>
                  <a:schemeClr val="tx1"/>
                </a:solidFill>
              </a:rPr>
              <a:t> in latitude: 8-18</a:t>
            </a:r>
            <a:r>
              <a:rPr lang="en-GB" sz="2000" b="0" baseline="30000" dirty="0" smtClean="0">
                <a:solidFill>
                  <a:schemeClr val="tx1"/>
                </a:solidFill>
              </a:rPr>
              <a:t>o</a:t>
            </a:r>
            <a:r>
              <a:rPr lang="en-GB" sz="2000" b="0" dirty="0">
                <a:solidFill>
                  <a:schemeClr val="tx1"/>
                </a:solidFill>
              </a:rPr>
              <a:t>N for two west </a:t>
            </a:r>
            <a:r>
              <a:rPr lang="en-GB" sz="2000" b="0" dirty="0" smtClean="0">
                <a:solidFill>
                  <a:schemeClr val="tx1"/>
                </a:solidFill>
              </a:rPr>
              <a:t>regions and 5-15</a:t>
            </a:r>
            <a:r>
              <a:rPr lang="en-GB" sz="2000" b="0" baseline="30000" dirty="0" smtClean="0">
                <a:solidFill>
                  <a:schemeClr val="tx1"/>
                </a:solidFill>
              </a:rPr>
              <a:t>o</a:t>
            </a:r>
            <a:r>
              <a:rPr lang="en-GB" sz="2000" b="0" dirty="0" smtClean="0">
                <a:solidFill>
                  <a:schemeClr val="tx1"/>
                </a:solidFill>
              </a:rPr>
              <a:t>N for three east regions.</a:t>
            </a:r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251520" y="1412776"/>
            <a:ext cx="8535766" cy="514432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r>
              <a:rPr lang="en-GB" sz="2400" b="1" kern="0" dirty="0" smtClean="0">
                <a:solidFill>
                  <a:srgbClr val="002060"/>
                </a:solidFill>
              </a:rPr>
              <a:t>Vorticity tracks at 600 </a:t>
            </a:r>
            <a:r>
              <a:rPr lang="en-GB" sz="2400" b="1" kern="0" dirty="0" err="1" smtClean="0">
                <a:solidFill>
                  <a:srgbClr val="002060"/>
                </a:solidFill>
              </a:rPr>
              <a:t>hPa</a:t>
            </a:r>
            <a:r>
              <a:rPr lang="en-GB" sz="2400" b="1" kern="0" dirty="0" smtClean="0">
                <a:solidFill>
                  <a:srgbClr val="002060"/>
                </a:solidFill>
              </a:rPr>
              <a:t> in JJAS 1979-2010</a:t>
            </a:r>
            <a:r>
              <a:rPr lang="en-GB" sz="2400" b="1" kern="0" dirty="0" smtClean="0">
                <a:solidFill>
                  <a:srgbClr val="C00000"/>
                </a:solidFill>
              </a:rPr>
              <a:t/>
            </a:r>
            <a:br>
              <a:rPr lang="en-GB" sz="2400" b="1" kern="0" dirty="0" smtClean="0">
                <a:solidFill>
                  <a:srgbClr val="C00000"/>
                </a:solidFill>
              </a:rPr>
            </a:br>
            <a:r>
              <a:rPr lang="en-GB" sz="2400" b="1" kern="0" dirty="0" smtClean="0">
                <a:solidFill>
                  <a:srgbClr val="C00000"/>
                </a:solidFill>
              </a:rPr>
              <a:t/>
            </a:r>
            <a:br>
              <a:rPr lang="en-GB" sz="2400" b="1" kern="0" dirty="0" smtClean="0">
                <a:solidFill>
                  <a:srgbClr val="C00000"/>
                </a:solidFill>
              </a:rPr>
            </a:br>
            <a:endParaRPr lang="en-GB" sz="2400" b="1" kern="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7343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626887" y="375047"/>
            <a:ext cx="791582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 smtClean="0">
                <a:solidFill>
                  <a:srgbClr val="C00000"/>
                </a:solidFill>
              </a:rPr>
              <a:t>Power spectra for v at 5-18N, 75W-45E in JJAS 1979-2010</a:t>
            </a:r>
            <a:endParaRPr lang="en-GB" sz="2400" dirty="0">
              <a:solidFill>
                <a:srgbClr val="C00000"/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56704" y="1366088"/>
            <a:ext cx="8975114" cy="3071024"/>
            <a:chOff x="56704" y="634419"/>
            <a:chExt cx="8975114" cy="3071024"/>
          </a:xfrm>
        </p:grpSpPr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704" y="634419"/>
              <a:ext cx="8975114" cy="3071024"/>
            </a:xfrm>
            <a:prstGeom prst="rect">
              <a:avLst/>
            </a:prstGeom>
          </p:spPr>
        </p:pic>
        <p:sp>
          <p:nvSpPr>
            <p:cNvPr id="4" name="Rectangle 3"/>
            <p:cNvSpPr/>
            <p:nvPr/>
          </p:nvSpPr>
          <p:spPr bwMode="auto">
            <a:xfrm>
              <a:off x="4812424" y="1745003"/>
              <a:ext cx="1630476" cy="708504"/>
            </a:xfrm>
            <a:prstGeom prst="rect">
              <a:avLst/>
            </a:prstGeom>
            <a:noFill/>
            <a:ln w="9525" cap="flat" cmpd="sng" algn="ctr">
              <a:solidFill>
                <a:srgbClr val="00206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1200" b="1" i="0" u="none" strike="noStrike" cap="none" normalizeH="0" baseline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</a:endParaRPr>
            </a:p>
          </p:txBody>
        </p:sp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85635" y="1745003"/>
              <a:ext cx="1646063" cy="719390"/>
            </a:xfrm>
            <a:prstGeom prst="rect">
              <a:avLst/>
            </a:prstGeom>
          </p:spPr>
        </p:pic>
        <p:sp>
          <p:nvSpPr>
            <p:cNvPr id="7" name="TextBox 6"/>
            <p:cNvSpPr txBox="1"/>
            <p:nvPr/>
          </p:nvSpPr>
          <p:spPr>
            <a:xfrm>
              <a:off x="4812424" y="828008"/>
              <a:ext cx="379071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000" b="0" dirty="0" smtClean="0">
                  <a:solidFill>
                    <a:schemeClr val="tx1"/>
                  </a:solidFill>
                </a:rPr>
                <a:t>Filter box: k=3-40, </a:t>
              </a:r>
              <a:r>
                <a:rPr lang="el-GR" sz="2000" b="0" dirty="0" smtClean="0">
                  <a:solidFill>
                    <a:schemeClr val="tx1"/>
                  </a:solidFill>
                </a:rPr>
                <a:t>τ</a:t>
              </a:r>
              <a:r>
                <a:rPr lang="en-GB" sz="2000" b="0" dirty="0" smtClean="0">
                  <a:solidFill>
                    <a:schemeClr val="tx1"/>
                  </a:solidFill>
                </a:rPr>
                <a:t>=2.5-10 days</a:t>
              </a:r>
              <a:endParaRPr lang="en-GB" sz="2000" b="0" dirty="0">
                <a:solidFill>
                  <a:schemeClr val="tx1"/>
                </a:solidFill>
              </a:endParaRPr>
            </a:p>
          </p:txBody>
        </p:sp>
      </p:grpSp>
      <p:sp>
        <p:nvSpPr>
          <p:cNvPr id="5" name="Rectangle 4"/>
          <p:cNvSpPr/>
          <p:nvPr/>
        </p:nvSpPr>
        <p:spPr>
          <a:xfrm>
            <a:off x="472603" y="4883676"/>
            <a:ext cx="8275861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n-US" sz="2400" b="0" dirty="0">
                <a:solidFill>
                  <a:schemeClr val="tx1"/>
                </a:solidFill>
                <a:ea typeface="SimSun" panose="02010600030101010101" pitchFamily="2" charset="-122"/>
              </a:rPr>
              <a:t>W</a:t>
            </a:r>
            <a:r>
              <a:rPr lang="en-US" sz="2400" b="0" dirty="0" smtClean="0">
                <a:solidFill>
                  <a:schemeClr val="tx1"/>
                </a:solidFill>
                <a:ea typeface="SimSun" panose="02010600030101010101" pitchFamily="2" charset="-122"/>
              </a:rPr>
              <a:t>estward-moving </a:t>
            </a:r>
            <a:r>
              <a:rPr lang="en-US" sz="2400" b="0" dirty="0">
                <a:solidFill>
                  <a:schemeClr val="tx1"/>
                </a:solidFill>
                <a:ea typeface="SimSun" panose="02010600030101010101" pitchFamily="2" charset="-122"/>
              </a:rPr>
              <a:t>power </a:t>
            </a:r>
            <a:r>
              <a:rPr lang="en-US" sz="2400" b="0" dirty="0" smtClean="0">
                <a:solidFill>
                  <a:schemeClr val="tx1"/>
                </a:solidFill>
                <a:ea typeface="SimSun" panose="02010600030101010101" pitchFamily="2" charset="-122"/>
              </a:rPr>
              <a:t>dominates (k&lt;0)</a:t>
            </a:r>
          </a:p>
          <a:p>
            <a:pPr>
              <a:spcAft>
                <a:spcPts val="0"/>
              </a:spcAft>
            </a:pPr>
            <a:r>
              <a:rPr lang="en-US" sz="2400" b="0" dirty="0" smtClean="0">
                <a:solidFill>
                  <a:schemeClr val="tx1"/>
                </a:solidFill>
                <a:ea typeface="SimSun" panose="02010600030101010101" pitchFamily="2" charset="-122"/>
              </a:rPr>
              <a:t>At 700 </a:t>
            </a:r>
            <a:r>
              <a:rPr lang="en-US" sz="2400" b="0" dirty="0" err="1" smtClean="0">
                <a:solidFill>
                  <a:schemeClr val="tx1"/>
                </a:solidFill>
                <a:ea typeface="SimSun" panose="02010600030101010101" pitchFamily="2" charset="-122"/>
              </a:rPr>
              <a:t>hPa</a:t>
            </a:r>
            <a:r>
              <a:rPr lang="en-US" sz="2400" b="0" dirty="0" smtClean="0">
                <a:solidFill>
                  <a:schemeClr val="tx1"/>
                </a:solidFill>
                <a:ea typeface="SimSun" panose="02010600030101010101" pitchFamily="2" charset="-122"/>
              </a:rPr>
              <a:t> peak at </a:t>
            </a:r>
            <a:r>
              <a:rPr lang="el-GR" sz="2400" b="0" dirty="0" smtClean="0">
                <a:solidFill>
                  <a:schemeClr val="tx1"/>
                </a:solidFill>
                <a:ea typeface="SimSun" panose="02010600030101010101" pitchFamily="2" charset="-122"/>
              </a:rPr>
              <a:t>τ</a:t>
            </a:r>
            <a:r>
              <a:rPr lang="en-GB" sz="2400" b="0" dirty="0" smtClean="0">
                <a:solidFill>
                  <a:schemeClr val="tx1"/>
                </a:solidFill>
                <a:ea typeface="SimSun" panose="02010600030101010101" pitchFamily="2" charset="-122"/>
              </a:rPr>
              <a:t> = 4 days and k = 9-12 (the AEWs)</a:t>
            </a:r>
          </a:p>
          <a:p>
            <a:pPr>
              <a:spcAft>
                <a:spcPts val="0"/>
              </a:spcAft>
            </a:pPr>
            <a:r>
              <a:rPr lang="en-GB" sz="2400" b="0" dirty="0" smtClean="0">
                <a:solidFill>
                  <a:schemeClr val="tx1"/>
                </a:solidFill>
                <a:ea typeface="SimSun" panose="02010600030101010101" pitchFamily="2" charset="-122"/>
              </a:rPr>
              <a:t>Upper tropospheric peak slightly longer </a:t>
            </a:r>
            <a:r>
              <a:rPr lang="el-GR" sz="2400" b="0" dirty="0" smtClean="0">
                <a:solidFill>
                  <a:schemeClr val="tx1"/>
                </a:solidFill>
                <a:ea typeface="SimSun" panose="02010600030101010101" pitchFamily="2" charset="-122"/>
              </a:rPr>
              <a:t>τ</a:t>
            </a:r>
            <a:r>
              <a:rPr lang="en-GB" sz="2400" b="0" dirty="0" smtClean="0">
                <a:solidFill>
                  <a:schemeClr val="tx1"/>
                </a:solidFill>
                <a:ea typeface="SimSun" panose="02010600030101010101" pitchFamily="2" charset="-122"/>
              </a:rPr>
              <a:t> and wavelength </a:t>
            </a:r>
            <a:r>
              <a:rPr lang="en-US" sz="2400" b="0" dirty="0" smtClean="0">
                <a:solidFill>
                  <a:schemeClr val="tx1"/>
                </a:solidFill>
                <a:ea typeface="SimSun" panose="02010600030101010101" pitchFamily="2" charset="-122"/>
              </a:rPr>
              <a:t> </a:t>
            </a:r>
            <a:endParaRPr lang="en-GB" sz="2400" b="0" dirty="0">
              <a:solidFill>
                <a:schemeClr val="tx1"/>
              </a:solidFill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35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Title 1"/>
          <p:cNvSpPr txBox="1">
            <a:spLocks/>
          </p:cNvSpPr>
          <p:nvPr/>
        </p:nvSpPr>
        <p:spPr>
          <a:xfrm>
            <a:off x="439452" y="1332249"/>
            <a:ext cx="8229600" cy="800607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r>
              <a:rPr lang="en-GB" sz="2400" kern="0" dirty="0">
                <a:solidFill>
                  <a:srgbClr val="002060"/>
                </a:solidFill>
              </a:rPr>
              <a:t>A</a:t>
            </a:r>
            <a:r>
              <a:rPr lang="en-GB" sz="2400" b="1" kern="0" dirty="0" smtClean="0">
                <a:solidFill>
                  <a:srgbClr val="002060"/>
                </a:solidFill>
              </a:rPr>
              <a:t>mplitude anomaly of positive vorticity centres </a:t>
            </a:r>
            <a:r>
              <a:rPr lang="en-GB" sz="2400" kern="0" dirty="0" smtClean="0">
                <a:solidFill>
                  <a:srgbClr val="002060"/>
                </a:solidFill>
              </a:rPr>
              <a:t>in all regions</a:t>
            </a:r>
            <a:r>
              <a:rPr lang="en-GB" sz="2400" b="1" kern="0" dirty="0" smtClean="0">
                <a:solidFill>
                  <a:srgbClr val="C00000"/>
                </a:solidFill>
              </a:rPr>
              <a:t/>
            </a:r>
            <a:br>
              <a:rPr lang="en-GB" sz="2400" b="1" kern="0" dirty="0" smtClean="0">
                <a:solidFill>
                  <a:srgbClr val="C00000"/>
                </a:solidFill>
              </a:rPr>
            </a:br>
            <a:r>
              <a:rPr lang="en-GB" sz="2400" b="1" kern="0" dirty="0" smtClean="0">
                <a:solidFill>
                  <a:srgbClr val="C00000"/>
                </a:solidFill>
              </a:rPr>
              <a:t/>
            </a:r>
            <a:br>
              <a:rPr lang="en-GB" sz="2400" b="1" kern="0" dirty="0" smtClean="0">
                <a:solidFill>
                  <a:srgbClr val="C00000"/>
                </a:solidFill>
              </a:rPr>
            </a:br>
            <a:r>
              <a:rPr lang="en-GB" sz="2400" b="1" kern="0" dirty="0" smtClean="0">
                <a:solidFill>
                  <a:srgbClr val="C00000"/>
                </a:solidFill>
              </a:rPr>
              <a:t/>
            </a:r>
            <a:br>
              <a:rPr lang="en-GB" sz="2400" b="1" kern="0" dirty="0" smtClean="0">
                <a:solidFill>
                  <a:srgbClr val="C00000"/>
                </a:solidFill>
              </a:rPr>
            </a:br>
            <a:endParaRPr lang="en-GB" sz="2400" b="1" kern="0" dirty="0">
              <a:solidFill>
                <a:srgbClr val="C0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565920" y="3933056"/>
            <a:ext cx="59766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chemeClr val="tx1"/>
                </a:solidFill>
              </a:rPr>
              <a:t>6 strong  and 6 weak years with amplitude anomaly exceeding one standard deviation</a:t>
            </a:r>
            <a:endParaRPr lang="en-GB" sz="2400" dirty="0">
              <a:solidFill>
                <a:schemeClr val="tx1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8" y="1916832"/>
            <a:ext cx="8964488" cy="1690446"/>
          </a:xfrm>
          <a:prstGeom prst="rect">
            <a:avLst/>
          </a:prstGeom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264468" y="322280"/>
            <a:ext cx="8535766" cy="514432"/>
          </a:xfrm>
        </p:spPr>
        <p:txBody>
          <a:bodyPr/>
          <a:lstStyle/>
          <a:p>
            <a:r>
              <a:rPr lang="en-GB" sz="2800" b="1" dirty="0" err="1" smtClean="0">
                <a:solidFill>
                  <a:srgbClr val="C00000"/>
                </a:solidFill>
              </a:rPr>
              <a:t>Interannual</a:t>
            </a:r>
            <a:r>
              <a:rPr lang="en-GB" sz="2800" b="1" dirty="0" smtClean="0">
                <a:solidFill>
                  <a:srgbClr val="C00000"/>
                </a:solidFill>
              </a:rPr>
              <a:t> variability of African Easterly Waves</a:t>
            </a:r>
            <a:r>
              <a:rPr lang="en-GB" sz="2400" b="1" dirty="0" smtClean="0">
                <a:solidFill>
                  <a:srgbClr val="C00000"/>
                </a:solidFill>
              </a:rPr>
              <a:t/>
            </a:r>
            <a:br>
              <a:rPr lang="en-GB" sz="2400" b="1" dirty="0" smtClean="0">
                <a:solidFill>
                  <a:srgbClr val="C00000"/>
                </a:solidFill>
              </a:rPr>
            </a:br>
            <a:r>
              <a:rPr lang="en-GB" sz="2400" b="1" dirty="0" smtClean="0">
                <a:solidFill>
                  <a:srgbClr val="C00000"/>
                </a:solidFill>
              </a:rPr>
              <a:t/>
            </a:r>
            <a:br>
              <a:rPr lang="en-GB" sz="2400" b="1" dirty="0" smtClean="0">
                <a:solidFill>
                  <a:srgbClr val="C00000"/>
                </a:solidFill>
              </a:rPr>
            </a:br>
            <a:endParaRPr lang="en-GB" sz="24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0854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Title 1"/>
          <p:cNvSpPr txBox="1">
            <a:spLocks/>
          </p:cNvSpPr>
          <p:nvPr/>
        </p:nvSpPr>
        <p:spPr>
          <a:xfrm>
            <a:off x="439452" y="5796745"/>
            <a:ext cx="8229600" cy="800607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r>
              <a:rPr lang="en-GB" sz="2400" kern="0" dirty="0" smtClean="0">
                <a:solidFill>
                  <a:srgbClr val="002060"/>
                </a:solidFill>
              </a:rPr>
              <a:t>What does equatorial and SH upper tropospheric flow have to do with AEWs?</a:t>
            </a:r>
            <a:r>
              <a:rPr lang="en-GB" sz="2400" b="1" kern="0" dirty="0" smtClean="0">
                <a:solidFill>
                  <a:srgbClr val="C00000"/>
                </a:solidFill>
              </a:rPr>
              <a:t/>
            </a:r>
            <a:br>
              <a:rPr lang="en-GB" sz="2400" b="1" kern="0" dirty="0" smtClean="0">
                <a:solidFill>
                  <a:srgbClr val="C00000"/>
                </a:solidFill>
              </a:rPr>
            </a:br>
            <a:r>
              <a:rPr lang="en-GB" sz="2400" b="1" kern="0" dirty="0" smtClean="0">
                <a:solidFill>
                  <a:srgbClr val="C00000"/>
                </a:solidFill>
              </a:rPr>
              <a:t/>
            </a:r>
            <a:br>
              <a:rPr lang="en-GB" sz="2400" b="1" kern="0" dirty="0" smtClean="0">
                <a:solidFill>
                  <a:srgbClr val="C00000"/>
                </a:solidFill>
              </a:rPr>
            </a:br>
            <a:r>
              <a:rPr lang="en-GB" sz="2400" b="1" kern="0" dirty="0" smtClean="0">
                <a:solidFill>
                  <a:srgbClr val="C00000"/>
                </a:solidFill>
              </a:rPr>
              <a:t/>
            </a:r>
            <a:br>
              <a:rPr lang="en-GB" sz="2400" b="1" kern="0" dirty="0" smtClean="0">
                <a:solidFill>
                  <a:srgbClr val="C00000"/>
                </a:solidFill>
              </a:rPr>
            </a:br>
            <a:endParaRPr lang="en-GB" sz="2400" b="1" kern="0" dirty="0">
              <a:solidFill>
                <a:srgbClr val="C00000"/>
              </a:solidFill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264468" y="322280"/>
            <a:ext cx="8195964" cy="514432"/>
          </a:xfrm>
        </p:spPr>
        <p:txBody>
          <a:bodyPr/>
          <a:lstStyle/>
          <a:p>
            <a:r>
              <a:rPr lang="en-GB" sz="2800" b="1" dirty="0">
                <a:solidFill>
                  <a:srgbClr val="C00000"/>
                </a:solidFill>
              </a:rPr>
              <a:t>S</a:t>
            </a:r>
            <a:r>
              <a:rPr lang="en-GB" sz="2800" b="1" dirty="0" smtClean="0">
                <a:solidFill>
                  <a:srgbClr val="C00000"/>
                </a:solidFill>
              </a:rPr>
              <a:t>easonal-mean flow composited by strength of African Easterly Wave activity</a:t>
            </a:r>
            <a:r>
              <a:rPr lang="en-GB" sz="2400" b="1" dirty="0" smtClean="0">
                <a:solidFill>
                  <a:srgbClr val="C00000"/>
                </a:solidFill>
              </a:rPr>
              <a:t/>
            </a:r>
            <a:br>
              <a:rPr lang="en-GB" sz="2400" b="1" dirty="0" smtClean="0">
                <a:solidFill>
                  <a:srgbClr val="C00000"/>
                </a:solidFill>
              </a:rPr>
            </a:br>
            <a:r>
              <a:rPr lang="en-GB" sz="2400" b="1" dirty="0" smtClean="0">
                <a:solidFill>
                  <a:srgbClr val="C00000"/>
                </a:solidFill>
              </a:rPr>
              <a:t/>
            </a:r>
            <a:br>
              <a:rPr lang="en-GB" sz="2400" b="1" dirty="0" smtClean="0">
                <a:solidFill>
                  <a:srgbClr val="C00000"/>
                </a:solidFill>
              </a:rPr>
            </a:br>
            <a:endParaRPr lang="en-GB" sz="2400" b="1" dirty="0">
              <a:solidFill>
                <a:srgbClr val="C0000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5496" y="2128968"/>
            <a:ext cx="9144000" cy="3388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0695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9754" y="127540"/>
            <a:ext cx="8229600" cy="1141220"/>
          </a:xfrm>
        </p:spPr>
        <p:txBody>
          <a:bodyPr/>
          <a:lstStyle/>
          <a:p>
            <a:r>
              <a:rPr lang="en-GB" sz="3200" b="1" dirty="0" smtClean="0">
                <a:solidFill>
                  <a:srgbClr val="C00000"/>
                </a:solidFill>
              </a:rPr>
              <a:t>Horizontal structures of  three gravest</a:t>
            </a:r>
            <a:r>
              <a:rPr lang="en-GB" sz="3200" dirty="0">
                <a:solidFill>
                  <a:srgbClr val="C00000"/>
                </a:solidFill>
              </a:rPr>
              <a:t> </a:t>
            </a:r>
            <a:r>
              <a:rPr lang="en-GB" sz="3200" b="1" dirty="0" smtClean="0">
                <a:solidFill>
                  <a:srgbClr val="C00000"/>
                </a:solidFill>
              </a:rPr>
              <a:t>westward-moving equatorial waves</a:t>
            </a:r>
            <a:br>
              <a:rPr lang="en-GB" sz="3200" b="1" dirty="0" smtClean="0">
                <a:solidFill>
                  <a:srgbClr val="C00000"/>
                </a:solidFill>
              </a:rPr>
            </a:br>
            <a:endParaRPr lang="en-GB" sz="3200" b="1" dirty="0">
              <a:solidFill>
                <a:srgbClr val="C00000"/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187" y="2190354"/>
            <a:ext cx="8229600" cy="2174750"/>
          </a:xfrm>
        </p:spPr>
      </p:pic>
      <p:sp>
        <p:nvSpPr>
          <p:cNvPr id="5" name="TextBox 4"/>
          <p:cNvSpPr txBox="1"/>
          <p:nvPr/>
        </p:nvSpPr>
        <p:spPr>
          <a:xfrm>
            <a:off x="7812360" y="3391551"/>
            <a:ext cx="97815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err="1" smtClean="0">
                <a:solidFill>
                  <a:schemeClr val="tx1"/>
                </a:solidFill>
              </a:rPr>
              <a:t>Div</a:t>
            </a:r>
            <a:r>
              <a:rPr lang="en-GB" dirty="0" smtClean="0">
                <a:solidFill>
                  <a:schemeClr val="tx1"/>
                </a:solidFill>
              </a:rPr>
              <a:t>  10</a:t>
            </a:r>
            <a:r>
              <a:rPr lang="en-GB" baseline="30000" dirty="0" smtClean="0">
                <a:solidFill>
                  <a:schemeClr val="tx1"/>
                </a:solidFill>
              </a:rPr>
              <a:t>-7</a:t>
            </a:r>
            <a:r>
              <a:rPr lang="en-GB" dirty="0" smtClean="0">
                <a:solidFill>
                  <a:schemeClr val="tx1"/>
                </a:solidFill>
              </a:rPr>
              <a:t>  s</a:t>
            </a:r>
            <a:r>
              <a:rPr lang="en-GB" baseline="30000" dirty="0" smtClean="0">
                <a:solidFill>
                  <a:schemeClr val="tx1"/>
                </a:solidFill>
              </a:rPr>
              <a:t>-1</a:t>
            </a:r>
            <a:endParaRPr lang="en-GB" baseline="30000" dirty="0">
              <a:solidFill>
                <a:schemeClr val="tx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85535" y="4725144"/>
            <a:ext cx="8611001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0" dirty="0" smtClean="0">
                <a:solidFill>
                  <a:schemeClr val="tx1"/>
                </a:solidFill>
              </a:rPr>
              <a:t>ERA-Interim data is </a:t>
            </a:r>
            <a:r>
              <a:rPr lang="en-GB" sz="2000" dirty="0" smtClean="0">
                <a:solidFill>
                  <a:schemeClr val="tx1"/>
                </a:solidFill>
              </a:rPr>
              <a:t>broad-band filtered </a:t>
            </a:r>
            <a:r>
              <a:rPr lang="en-GB" sz="2000" b="0" dirty="0" smtClean="0">
                <a:solidFill>
                  <a:schemeClr val="tx1"/>
                </a:solidFill>
              </a:rPr>
              <a:t>(3 &lt; k &lt; 40, 2.5 &lt; </a:t>
            </a:r>
            <a:r>
              <a:rPr lang="el-GR" sz="2000" b="0" dirty="0" smtClean="0">
                <a:solidFill>
                  <a:schemeClr val="tx1"/>
                </a:solidFill>
              </a:rPr>
              <a:t>τ</a:t>
            </a:r>
            <a:r>
              <a:rPr lang="en-GB" sz="2000" b="0" dirty="0" smtClean="0">
                <a:solidFill>
                  <a:schemeClr val="tx1"/>
                </a:solidFill>
              </a:rPr>
              <a:t> &lt; 10 days)</a:t>
            </a:r>
          </a:p>
          <a:p>
            <a:r>
              <a:rPr lang="en-GB" sz="2000" b="0" dirty="0">
                <a:solidFill>
                  <a:schemeClr val="tx1"/>
                </a:solidFill>
              </a:rPr>
              <a:t>D</a:t>
            </a:r>
            <a:r>
              <a:rPr lang="en-GB" sz="2000" b="0" dirty="0" smtClean="0">
                <a:solidFill>
                  <a:schemeClr val="tx1"/>
                </a:solidFill>
              </a:rPr>
              <a:t>ata is </a:t>
            </a:r>
            <a:r>
              <a:rPr lang="en-GB" sz="2000" dirty="0" smtClean="0">
                <a:solidFill>
                  <a:schemeClr val="tx1"/>
                </a:solidFill>
              </a:rPr>
              <a:t>projected</a:t>
            </a:r>
            <a:r>
              <a:rPr lang="en-GB" sz="2000" b="0" dirty="0" smtClean="0">
                <a:solidFill>
                  <a:schemeClr val="tx1"/>
                </a:solidFill>
              </a:rPr>
              <a:t> onto orthogonal equatorial wave basis</a:t>
            </a:r>
          </a:p>
          <a:p>
            <a:r>
              <a:rPr lang="en-GB" sz="2000" b="0" dirty="0" smtClean="0">
                <a:solidFill>
                  <a:schemeClr val="tx1"/>
                </a:solidFill>
              </a:rPr>
              <a:t>Projected data is </a:t>
            </a:r>
            <a:r>
              <a:rPr lang="en-GB" sz="2000" dirty="0" smtClean="0">
                <a:solidFill>
                  <a:schemeClr val="tx1"/>
                </a:solidFill>
              </a:rPr>
              <a:t>reconstructed</a:t>
            </a:r>
            <a:r>
              <a:rPr lang="en-GB" sz="2000" b="0" dirty="0" smtClean="0">
                <a:solidFill>
                  <a:schemeClr val="tx1"/>
                </a:solidFill>
              </a:rPr>
              <a:t> by Fourier transform from k back to longitude</a:t>
            </a:r>
          </a:p>
          <a:p>
            <a:r>
              <a:rPr lang="en-GB" sz="2000" b="0" dirty="0" smtClean="0">
                <a:solidFill>
                  <a:schemeClr val="tx1"/>
                </a:solidFill>
              </a:rPr>
              <a:t>Done on each pressure level independently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755576" y="1338132"/>
            <a:ext cx="287339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0"/>
              </a:spcBef>
            </a:pPr>
            <a:r>
              <a:rPr lang="en-GB" sz="2000" i="1" dirty="0">
                <a:solidFill>
                  <a:schemeClr val="tx1"/>
                </a:solidFill>
              </a:rPr>
              <a:t>n</a:t>
            </a:r>
            <a:r>
              <a:rPr lang="en-GB" sz="2000" dirty="0" smtClean="0">
                <a:solidFill>
                  <a:schemeClr val="tx1"/>
                </a:solidFill>
              </a:rPr>
              <a:t>=0 westward mixed </a:t>
            </a:r>
          </a:p>
          <a:p>
            <a:pPr>
              <a:spcBef>
                <a:spcPts val="0"/>
              </a:spcBef>
            </a:pPr>
            <a:r>
              <a:rPr lang="en-GB" sz="2000" dirty="0" smtClean="0">
                <a:solidFill>
                  <a:schemeClr val="tx1"/>
                </a:solidFill>
              </a:rPr>
              <a:t>Rossby-gravity wave </a:t>
            </a:r>
            <a:endParaRPr lang="en-GB" sz="2000" dirty="0">
              <a:solidFill>
                <a:schemeClr val="tx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760757" y="1512446"/>
            <a:ext cx="213391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i="1" dirty="0">
                <a:solidFill>
                  <a:schemeClr val="tx1"/>
                </a:solidFill>
              </a:rPr>
              <a:t>n</a:t>
            </a:r>
            <a:r>
              <a:rPr lang="en-GB" sz="2000" dirty="0" smtClean="0">
                <a:solidFill>
                  <a:schemeClr val="tx1"/>
                </a:solidFill>
              </a:rPr>
              <a:t>=1 Rossby wave </a:t>
            </a:r>
            <a:endParaRPr lang="en-GB" sz="2000" dirty="0">
              <a:solidFill>
                <a:schemeClr val="tx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394329" y="1521553"/>
            <a:ext cx="219803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i="1" dirty="0" smtClean="0">
                <a:solidFill>
                  <a:schemeClr val="tx1"/>
                </a:solidFill>
              </a:rPr>
              <a:t>n</a:t>
            </a:r>
            <a:r>
              <a:rPr lang="en-GB" sz="2000" dirty="0" smtClean="0">
                <a:solidFill>
                  <a:schemeClr val="tx1"/>
                </a:solidFill>
              </a:rPr>
              <a:t>=2 Rossby wave </a:t>
            </a:r>
            <a:endParaRPr lang="en-GB" sz="2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4837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264468" y="322280"/>
            <a:ext cx="8535766" cy="514432"/>
          </a:xfrm>
        </p:spPr>
        <p:txBody>
          <a:bodyPr/>
          <a:lstStyle/>
          <a:p>
            <a:r>
              <a:rPr lang="en-GB" sz="2800" b="1" dirty="0" smtClean="0">
                <a:solidFill>
                  <a:srgbClr val="C00000"/>
                </a:solidFill>
              </a:rPr>
              <a:t>Case study, August 1995</a:t>
            </a:r>
            <a:r>
              <a:rPr lang="en-GB" sz="2400" b="1" dirty="0" smtClean="0">
                <a:solidFill>
                  <a:srgbClr val="C00000"/>
                </a:solidFill>
              </a:rPr>
              <a:t/>
            </a:r>
            <a:br>
              <a:rPr lang="en-GB" sz="2400" b="1" dirty="0" smtClean="0">
                <a:solidFill>
                  <a:srgbClr val="C00000"/>
                </a:solidFill>
              </a:rPr>
            </a:br>
            <a:r>
              <a:rPr lang="en-GB" sz="2400" b="1" dirty="0" smtClean="0">
                <a:solidFill>
                  <a:srgbClr val="C00000"/>
                </a:solidFill>
              </a:rPr>
              <a:t/>
            </a:r>
            <a:br>
              <a:rPr lang="en-GB" sz="2400" b="1" dirty="0" smtClean="0">
                <a:solidFill>
                  <a:srgbClr val="C00000"/>
                </a:solidFill>
              </a:rPr>
            </a:br>
            <a:endParaRPr lang="en-GB" sz="2400" b="1" dirty="0">
              <a:solidFill>
                <a:srgbClr val="C0000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42" y="1510109"/>
            <a:ext cx="9144000" cy="515925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71508" y="1340768"/>
            <a:ext cx="382848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i="1" dirty="0" smtClean="0">
                <a:solidFill>
                  <a:schemeClr val="tx1"/>
                </a:solidFill>
              </a:rPr>
              <a:t>Westward-filtered data at 700 </a:t>
            </a:r>
            <a:r>
              <a:rPr lang="en-GB" sz="2000" i="1" dirty="0" err="1" smtClean="0">
                <a:solidFill>
                  <a:schemeClr val="tx1"/>
                </a:solidFill>
              </a:rPr>
              <a:t>hPa</a:t>
            </a:r>
            <a:r>
              <a:rPr lang="en-GB" sz="2000" dirty="0" smtClean="0">
                <a:solidFill>
                  <a:schemeClr val="tx1"/>
                </a:solidFill>
              </a:rPr>
              <a:t> </a:t>
            </a:r>
            <a:endParaRPr lang="en-GB" sz="2000" dirty="0">
              <a:solidFill>
                <a:schemeClr val="tx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502632" y="1340768"/>
            <a:ext cx="281378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i="1" dirty="0" smtClean="0">
                <a:solidFill>
                  <a:schemeClr val="tx1"/>
                </a:solidFill>
              </a:rPr>
              <a:t>Projection on to WMRG</a:t>
            </a:r>
            <a:r>
              <a:rPr lang="en-GB" sz="2000" dirty="0" smtClean="0">
                <a:solidFill>
                  <a:schemeClr val="tx1"/>
                </a:solidFill>
              </a:rPr>
              <a:t> </a:t>
            </a:r>
            <a:endParaRPr lang="en-GB" sz="2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4004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264468" y="322280"/>
            <a:ext cx="8535766" cy="514432"/>
          </a:xfrm>
        </p:spPr>
        <p:txBody>
          <a:bodyPr/>
          <a:lstStyle/>
          <a:p>
            <a:r>
              <a:rPr lang="en-GB" sz="2800" b="1" dirty="0" smtClean="0">
                <a:solidFill>
                  <a:srgbClr val="C00000"/>
                </a:solidFill>
              </a:rPr>
              <a:t>Case study, August 1995</a:t>
            </a:r>
            <a:r>
              <a:rPr lang="en-GB" sz="2400" b="1" dirty="0" smtClean="0">
                <a:solidFill>
                  <a:srgbClr val="C00000"/>
                </a:solidFill>
              </a:rPr>
              <a:t/>
            </a:r>
            <a:br>
              <a:rPr lang="en-GB" sz="2400" b="1" dirty="0" smtClean="0">
                <a:solidFill>
                  <a:srgbClr val="C00000"/>
                </a:solidFill>
              </a:rPr>
            </a:br>
            <a:r>
              <a:rPr lang="en-GB" sz="2400" b="1" dirty="0" smtClean="0">
                <a:solidFill>
                  <a:srgbClr val="C00000"/>
                </a:solidFill>
              </a:rPr>
              <a:t/>
            </a:r>
            <a:br>
              <a:rPr lang="en-GB" sz="2400" b="1" dirty="0" smtClean="0">
                <a:solidFill>
                  <a:srgbClr val="C00000"/>
                </a:solidFill>
              </a:rPr>
            </a:br>
            <a:endParaRPr lang="en-GB" sz="2400" b="1" dirty="0">
              <a:solidFill>
                <a:srgbClr val="C0000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42" y="1523744"/>
            <a:ext cx="9144000" cy="513198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71508" y="1340768"/>
            <a:ext cx="382848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i="1" dirty="0" smtClean="0">
                <a:solidFill>
                  <a:schemeClr val="tx1"/>
                </a:solidFill>
              </a:rPr>
              <a:t>Westward-filtered data at 200 </a:t>
            </a:r>
            <a:r>
              <a:rPr lang="en-GB" sz="2000" i="1" dirty="0" err="1" smtClean="0">
                <a:solidFill>
                  <a:schemeClr val="tx1"/>
                </a:solidFill>
              </a:rPr>
              <a:t>hPa</a:t>
            </a:r>
            <a:r>
              <a:rPr lang="en-GB" sz="2000" dirty="0" smtClean="0">
                <a:solidFill>
                  <a:schemeClr val="tx1"/>
                </a:solidFill>
              </a:rPr>
              <a:t> </a:t>
            </a:r>
            <a:endParaRPr lang="en-GB" sz="2000" dirty="0">
              <a:solidFill>
                <a:schemeClr val="tx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502632" y="1340768"/>
            <a:ext cx="281378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i="1" dirty="0" smtClean="0">
                <a:solidFill>
                  <a:schemeClr val="tx1"/>
                </a:solidFill>
              </a:rPr>
              <a:t>Projection on to WMRG</a:t>
            </a:r>
            <a:r>
              <a:rPr lang="en-GB" sz="2000" dirty="0" smtClean="0">
                <a:solidFill>
                  <a:schemeClr val="tx1"/>
                </a:solidFill>
              </a:rPr>
              <a:t> </a:t>
            </a:r>
            <a:endParaRPr lang="en-GB" sz="2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4901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901" y="0"/>
            <a:ext cx="8848198" cy="6858000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27207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GB" sz="1200" b="1" i="0" u="none" strike="noStrike" cap="none" normalizeH="0" baseline="0" smtClean="0">
            <a:ln>
              <a:noFill/>
            </a:ln>
            <a:solidFill>
              <a:srgbClr val="0000FF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GB" sz="1200" b="1" i="0" u="none" strike="noStrike" cap="none" normalizeH="0" baseline="0" smtClean="0">
            <a:ln>
              <a:noFill/>
            </a:ln>
            <a:solidFill>
              <a:srgbClr val="0000FF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79969</TotalTime>
  <Words>800</Words>
  <Application>Microsoft Office PowerPoint</Application>
  <PresentationFormat>On-screen Show (4:3)</PresentationFormat>
  <Paragraphs>95</Paragraphs>
  <Slides>19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Default Design</vt:lpstr>
      <vt:lpstr>Linking African Easterly Wave activity with equatorial waves and the influence of Rossby waves from the SH   </vt:lpstr>
      <vt:lpstr>Climatology of African Easterly Waves  </vt:lpstr>
      <vt:lpstr>PowerPoint Presentation</vt:lpstr>
      <vt:lpstr>Interannual variability of African Easterly Waves  </vt:lpstr>
      <vt:lpstr>Seasonal-mean flow composited by strength of African Easterly Wave activity  </vt:lpstr>
      <vt:lpstr>Horizontal structures of  three gravest westward-moving equatorial waves </vt:lpstr>
      <vt:lpstr>Case study, August 1995  </vt:lpstr>
      <vt:lpstr>Case study, August 1995  </vt:lpstr>
      <vt:lpstr>PowerPoint Presentation</vt:lpstr>
      <vt:lpstr>Regression onto amplitude of tracked vorticity centres (all JJAS seasons)  </vt:lpstr>
      <vt:lpstr>Vertical structure of projected data Broad-band filter  projection   regression onto vorticity centres (600 hPa, each sector)  </vt:lpstr>
      <vt:lpstr>Variance (of v) in years of strong/weak AEW activity  westward-filtered data  </vt:lpstr>
      <vt:lpstr>Mechanism I: Rossby waves in SH upper troposphere excite WMRG waves   </vt:lpstr>
      <vt:lpstr>PowerPoint Presentation</vt:lpstr>
      <vt:lpstr>Wave dispersion (on flow 200-300 hPa, 75W-45E) </vt:lpstr>
      <vt:lpstr>Mechanism II: WMRG wave component amplifies vorticity centres on the AEJ via vortex stretching    </vt:lpstr>
      <vt:lpstr>Mechanism III: WMRG wave component amplifies vorticity centres by meridional advection of moist air on eastern flank and latent heating in convection    </vt:lpstr>
      <vt:lpstr>Conclusions 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structure of convectively coupled equatorial waves</dc:title>
  <dc:creator>swsyangg</dc:creator>
  <cp:lastModifiedBy>John Methven</cp:lastModifiedBy>
  <cp:revision>1295</cp:revision>
  <cp:lastPrinted>2016-06-03T15:38:45Z</cp:lastPrinted>
  <dcterms:created xsi:type="dcterms:W3CDTF">2004-09-01T08:38:11Z</dcterms:created>
  <dcterms:modified xsi:type="dcterms:W3CDTF">2018-01-15T10:26:55Z</dcterms:modified>
</cp:coreProperties>
</file>