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57" r:id="rId3"/>
  </p:sldMasterIdLst>
  <p:notesMasterIdLst>
    <p:notesMasterId r:id="rId48"/>
  </p:notesMasterIdLst>
  <p:handoutMasterIdLst>
    <p:handoutMasterId r:id="rId49"/>
  </p:handoutMasterIdLst>
  <p:sldIdLst>
    <p:sldId id="321" r:id="rId4"/>
    <p:sldId id="387" r:id="rId5"/>
    <p:sldId id="400" r:id="rId6"/>
    <p:sldId id="401" r:id="rId7"/>
    <p:sldId id="377" r:id="rId8"/>
    <p:sldId id="388" r:id="rId9"/>
    <p:sldId id="378" r:id="rId10"/>
    <p:sldId id="379" r:id="rId11"/>
    <p:sldId id="389" r:id="rId12"/>
    <p:sldId id="390" r:id="rId13"/>
    <p:sldId id="391" r:id="rId14"/>
    <p:sldId id="392" r:id="rId15"/>
    <p:sldId id="370" r:id="rId16"/>
    <p:sldId id="394" r:id="rId17"/>
    <p:sldId id="372" r:id="rId18"/>
    <p:sldId id="395" r:id="rId19"/>
    <p:sldId id="396" r:id="rId20"/>
    <p:sldId id="369" r:id="rId21"/>
    <p:sldId id="345" r:id="rId22"/>
    <p:sldId id="341" r:id="rId23"/>
    <p:sldId id="381" r:id="rId24"/>
    <p:sldId id="365" r:id="rId25"/>
    <p:sldId id="363" r:id="rId26"/>
    <p:sldId id="364" r:id="rId27"/>
    <p:sldId id="411" r:id="rId28"/>
    <p:sldId id="397" r:id="rId29"/>
    <p:sldId id="398" r:id="rId30"/>
    <p:sldId id="399" r:id="rId31"/>
    <p:sldId id="382" r:id="rId32"/>
    <p:sldId id="385" r:id="rId33"/>
    <p:sldId id="386" r:id="rId34"/>
    <p:sldId id="407" r:id="rId35"/>
    <p:sldId id="406" r:id="rId36"/>
    <p:sldId id="384" r:id="rId37"/>
    <p:sldId id="409" r:id="rId38"/>
    <p:sldId id="360" r:id="rId39"/>
    <p:sldId id="402" r:id="rId40"/>
    <p:sldId id="380" r:id="rId41"/>
    <p:sldId id="362" r:id="rId42"/>
    <p:sldId id="367" r:id="rId43"/>
    <p:sldId id="413" r:id="rId44"/>
    <p:sldId id="404" r:id="rId45"/>
    <p:sldId id="408" r:id="rId46"/>
    <p:sldId id="412" r:id="rId47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3333FF"/>
    <a:srgbClr val="00FF00"/>
    <a:srgbClr val="6699CC"/>
    <a:srgbClr val="FFFF99"/>
    <a:srgbClr val="99FF99"/>
    <a:srgbClr val="66CCFF"/>
    <a:srgbClr val="006600"/>
    <a:srgbClr val="993300"/>
    <a:srgbClr val="CC99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575" autoAdjust="0"/>
  </p:normalViewPr>
  <p:slideViewPr>
    <p:cSldViewPr snapToObjects="1" showGuides="1">
      <p:cViewPr varScale="1">
        <p:scale>
          <a:sx n="86" d="100"/>
          <a:sy n="86" d="100"/>
        </p:scale>
        <p:origin x="102" y="65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11/20/2018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5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7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270C-FB42-C54A-AC71-B4EEB4FA7F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79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4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tabLst>
                <a:tab pos="355600" algn="l"/>
              </a:tabLst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412" y="6300926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412" y="6300926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412" y="6308255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5984877"/>
            <a:ext cx="2846713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7780449" y="5984877"/>
            <a:ext cx="224915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>
                <a:solidFill>
                  <a:srgbClr val="064E83"/>
                </a:solidFill>
              </a:rPr>
              <a:t>© ECMWF </a:t>
            </a:r>
            <a:fld id="{D4C56AD5-C73F-B44A-96CB-E8BE2C5CB95A}" type="datetime4">
              <a:rPr lang="en-US" sz="900" smtClean="0">
                <a:solidFill>
                  <a:srgbClr val="064E83"/>
                </a:solidFill>
              </a:rPr>
              <a:pPr>
                <a:defRPr/>
              </a:pPr>
              <a:t>November 20, 2018</a:t>
            </a:fld>
            <a:endParaRPr lang="en-US" sz="900" dirty="0">
              <a:solidFill>
                <a:srgbClr val="064E83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1" y="1294198"/>
            <a:ext cx="7869599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1" y="1980000"/>
            <a:ext cx="7869599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1" y="2700003"/>
            <a:ext cx="7869599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1" y="3121226"/>
            <a:ext cx="7869599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1" y="3429000"/>
            <a:ext cx="7869599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08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308257"/>
            <a:ext cx="178935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1" y="360000"/>
            <a:ext cx="786959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000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179388" indent="-179388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1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1" y="6308257"/>
            <a:ext cx="1789359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1" y="360000"/>
            <a:ext cx="1002959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1" y="936000"/>
            <a:ext cx="10029599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20" y="6308257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z="900" dirty="0">
                <a:solidFill>
                  <a:prstClr val="white"/>
                </a:solidFill>
              </a:rPr>
              <a:t>October 29, 2014</a:t>
            </a:r>
          </a:p>
        </p:txBody>
      </p:sp>
    </p:spTree>
    <p:extLst>
      <p:ext uri="{BB962C8B-B14F-4D97-AF65-F5344CB8AC3E}">
        <p14:creationId xmlns:p14="http://schemas.microsoft.com/office/powerpoint/2010/main" val="2799668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>
            <a:off x="281445" y="762000"/>
            <a:ext cx="11632286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9198" y="114300"/>
            <a:ext cx="11236573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459198" y="1143000"/>
            <a:ext cx="11259850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>
              <a:lnSpc>
                <a:spcPts val="2400"/>
              </a:lnSpc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</a:defRPr>
            </a:lvl1pPr>
            <a:lvl2pPr marL="536575" indent="-268288">
              <a:lnSpc>
                <a:spcPts val="2400"/>
              </a:lnSpc>
              <a:spcAft>
                <a:spcPts val="300"/>
              </a:spcAft>
              <a:buClr>
                <a:srgbClr val="0000FF"/>
              </a:buClr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806450" indent="-269875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324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0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hf hdr="0" ft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43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hf hdr="0" ft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ky-backdrop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280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81444" y="6367464"/>
            <a:ext cx="8775530" cy="268287"/>
          </a:xfrm>
          <a:prstGeom prst="parallelogram">
            <a:avLst>
              <a:gd name="adj" fmla="val 47600"/>
            </a:avLst>
          </a:prstGeom>
          <a:solidFill>
            <a:srgbClr val="1F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000000"/>
              </a:solidFill>
              <a:ea typeface="ＭＳ Ｐゴシック" pitchFamily="36" charset="-128"/>
              <a:cs typeface="Arial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9198" y="114300"/>
            <a:ext cx="1123657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87738" y="6351588"/>
            <a:ext cx="8190259" cy="274434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689225" algn="l"/>
              </a:tabLst>
            </a:pPr>
            <a:r>
              <a:rPr lang="en-GB" sz="1200" dirty="0">
                <a:solidFill>
                  <a:srgbClr val="FFFFFF"/>
                </a:solidFill>
                <a:latin typeface="Calibri" pitchFamily="36" charset="0"/>
                <a:ea typeface="ＭＳ Ｐゴシック" pitchFamily="36" charset="-128"/>
                <a:cs typeface="Arial" charset="0"/>
              </a:rPr>
              <a:t>Slide </a:t>
            </a:r>
            <a:fld id="{A3574E8F-E847-4A12-92EF-D28CD44F7559}" type="slidenum">
              <a:rPr lang="en-GB" sz="1200" smtClean="0">
                <a:solidFill>
                  <a:srgbClr val="FFFFFF"/>
                </a:solidFill>
                <a:latin typeface="Calibri" pitchFamily="36" charset="0"/>
                <a:ea typeface="ＭＳ Ｐゴシック" pitchFamily="36" charset="-128"/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89225" algn="l"/>
                </a:tabLst>
              </a:pPr>
              <a:t>‹#›</a:t>
            </a:fld>
            <a:r>
              <a:rPr lang="en-GB" sz="1200" dirty="0">
                <a:solidFill>
                  <a:srgbClr val="FFFFFF"/>
                </a:solidFill>
                <a:latin typeface="Calibri" pitchFamily="36" charset="0"/>
                <a:ea typeface="ＭＳ Ｐゴシック" pitchFamily="36" charset="-128"/>
                <a:cs typeface="Arial" charset="0"/>
              </a:rPr>
              <a:t>                      ECMWF Annual Seminar, September 2015	                   ©ECMWF</a:t>
            </a:r>
          </a:p>
        </p:txBody>
      </p:sp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477" y="6319838"/>
            <a:ext cx="2526642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40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1F3692"/>
          </a:solidFill>
          <a:latin typeface="Calibri" pitchFamily="39" charset="0"/>
          <a:ea typeface="ＭＳ Ｐゴシック" pitchFamily="39" charset="-128"/>
          <a:cs typeface="ＭＳ Ｐゴシック" pitchFamily="39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00279F"/>
          </a:solidFill>
          <a:latin typeface="Arial Black" charset="0"/>
        </a:defRPr>
      </a:lvl9pPr>
    </p:titleStyle>
    <p:bodyStyle>
      <a:lvl1pPr marL="268288" indent="-268288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3366FF"/>
        </a:buClr>
        <a:buSzPct val="90000"/>
        <a:buFont typeface="Wingdings" pitchFamily="36" charset="2"/>
        <a:buChar char=""/>
        <a:defRPr sz="2000">
          <a:solidFill>
            <a:schemeClr val="tx1"/>
          </a:solidFill>
          <a:latin typeface="Calibri"/>
          <a:ea typeface="ＭＳ Ｐゴシック" pitchFamily="39" charset="-128"/>
          <a:cs typeface="ＭＳ Ｐゴシック" pitchFamily="39" charset="-128"/>
        </a:defRPr>
      </a:lvl1pPr>
      <a:lvl2pPr marL="5397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lr>
          <a:srgbClr val="1F3692"/>
        </a:buClr>
        <a:buSzPct val="100000"/>
        <a:buFont typeface="Lucida Grande CE" pitchFamily="36" charset="-18"/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806450" indent="-269875" algn="l" rtl="0" eaLnBrk="0" fontAlgn="base" hangingPunct="0">
        <a:lnSpc>
          <a:spcPts val="2400"/>
        </a:lnSpc>
        <a:spcBef>
          <a:spcPct val="0"/>
        </a:spcBef>
        <a:spcAft>
          <a:spcPts val="600"/>
        </a:spcAft>
        <a:buChar char="•"/>
        <a:defRPr sz="2000">
          <a:solidFill>
            <a:schemeClr val="tx1"/>
          </a:solidFill>
          <a:latin typeface="Calibri"/>
          <a:ea typeface="ＭＳ Ｐゴシック" charset="-128"/>
        </a:defRPr>
      </a:lvl3pPr>
      <a:lvl4pPr marL="1581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002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4574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3718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29050" indent="-17145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pn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emf"/><Relationship Id="rId5" Type="http://schemas.openxmlformats.org/officeDocument/2006/relationships/image" Target="../media/image14.wmf"/><Relationship Id="rId10" Type="http://schemas.openxmlformats.org/officeDocument/2006/relationships/image" Target="../media/image16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419914B-F2A1-4E00-9616-66EC772B4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2" y="-33916"/>
            <a:ext cx="12188825" cy="79989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58412" y="765000"/>
            <a:ext cx="9144000" cy="153888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represent the 3D interaction of radiation with clouds, cities and forests in global models?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578129" y="2670799"/>
            <a:ext cx="10080000" cy="1538883"/>
          </a:xfrm>
        </p:spPr>
        <p:txBody>
          <a:bodyPr/>
          <a:lstStyle/>
          <a:p>
            <a:r>
              <a:rPr lang="en-GB" u="sng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Robin Hogan</a:t>
            </a:r>
            <a:r>
              <a:rPr lang="en-GB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, ECMWF</a:t>
            </a:r>
          </a:p>
          <a:p>
            <a:r>
              <a:rPr lang="en-GB" i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Cloud collaborators: </a:t>
            </a:r>
            <a:r>
              <a:rPr lang="en-GB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Mark Fielding, Howard Barker, </a:t>
            </a:r>
            <a:r>
              <a:rPr lang="en-GB" dirty="0" err="1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Najda</a:t>
            </a:r>
            <a:r>
              <a:rPr lang="en-GB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GB" dirty="0" err="1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Villefranque</a:t>
            </a:r>
            <a:r>
              <a:rPr lang="en-GB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, Sophia Schaefer</a:t>
            </a:r>
          </a:p>
          <a:p>
            <a:r>
              <a:rPr lang="en-GB" i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Urban collaborators: </a:t>
            </a:r>
            <a:r>
              <a:rPr lang="en-GB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Sue </a:t>
            </a:r>
            <a:r>
              <a:rPr lang="en-GB" dirty="0" err="1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Grimmond</a:t>
            </a:r>
            <a:r>
              <a:rPr lang="en-GB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, Will Morrison, Meg Stretton</a:t>
            </a:r>
          </a:p>
          <a:p>
            <a:r>
              <a:rPr lang="en-GB" i="1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Vegetation collaborators: </a:t>
            </a:r>
            <a:r>
              <a:rPr lang="en-GB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Tristan </a:t>
            </a:r>
            <a:r>
              <a:rPr lang="en-GB" dirty="0" err="1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Quaife</a:t>
            </a:r>
            <a:r>
              <a:rPr lang="en-GB" dirty="0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, Renato </a:t>
            </a:r>
            <a:r>
              <a:rPr lang="en-GB" dirty="0" err="1">
                <a:solidFill>
                  <a:schemeClr val="bg1"/>
                </a:solidFill>
                <a:effectLst>
                  <a:outerShdw blurRad="76200" dist="38100" dir="2700000" algn="tl">
                    <a:srgbClr val="000000">
                      <a:alpha val="70000"/>
                    </a:srgbClr>
                  </a:outerShdw>
                </a:effectLst>
              </a:rPr>
              <a:t>Braghiere</a:t>
            </a:r>
            <a:endParaRPr lang="en-GB" dirty="0">
              <a:solidFill>
                <a:schemeClr val="bg1"/>
              </a:solidFill>
              <a:effectLst>
                <a:outerShdw blurRad="76200" dist="38100" dir="2700000" algn="tl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8973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746780" y="5740576"/>
            <a:ext cx="3673606" cy="9353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24" y="292888"/>
            <a:ext cx="7524159" cy="369332"/>
          </a:xfrm>
        </p:spPr>
        <p:txBody>
          <a:bodyPr/>
          <a:lstStyle/>
          <a:p>
            <a:r>
              <a:rPr lang="en-GB" dirty="0"/>
              <a:t>The SPARTACUS method applied to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92790" y="831863"/>
            <a:ext cx="8378058" cy="5283084"/>
          </a:xfrm>
        </p:spPr>
        <p:txBody>
          <a:bodyPr/>
          <a:lstStyle/>
          <a:p>
            <a:r>
              <a:rPr lang="en-GB" dirty="0"/>
              <a:t>Idea: apply the two-stream equations in each of two or three regions </a:t>
            </a:r>
            <a:r>
              <a:rPr lang="en-GB" i="1" dirty="0"/>
              <a:t>a–c</a:t>
            </a:r>
          </a:p>
          <a:p>
            <a:r>
              <a:rPr lang="en-GB" dirty="0"/>
              <a:t>New terms represent horizontal exchange of radiation between regions: if trees are randomly distributed then they are a function only of </a:t>
            </a:r>
            <a:r>
              <a:rPr lang="en-GB" i="1" dirty="0"/>
              <a:t>effective tree diameter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Define each flux component as a vector and solve system of nine ODEs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" r="136" b="1849"/>
          <a:stretch/>
        </p:blipFill>
        <p:spPr>
          <a:xfrm>
            <a:off x="1127350" y="1973218"/>
            <a:ext cx="8082269" cy="243559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83" y="5204030"/>
            <a:ext cx="1371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81" y="5229829"/>
            <a:ext cx="25241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 rot="10800000">
            <a:off x="5983802" y="2918946"/>
            <a:ext cx="327171" cy="704676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 rot="10800000">
            <a:off x="7027225" y="2918947"/>
            <a:ext cx="327171" cy="704675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chemeClr val="accent6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962829" y="358242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FF0000"/>
                </a:solidFill>
              </a:rPr>
              <a:t>u</a:t>
            </a:r>
            <a:r>
              <a:rPr lang="en-GB" i="1" baseline="30000" dirty="0" err="1">
                <a:solidFill>
                  <a:srgbClr val="FF0000"/>
                </a:solidFill>
              </a:rPr>
              <a:t>a</a:t>
            </a:r>
            <a:endParaRPr lang="en-GB" i="1" baseline="30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7226" y="359991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FF0000"/>
                </a:solidFill>
              </a:rPr>
              <a:t>u</a:t>
            </a:r>
            <a:r>
              <a:rPr lang="en-GB" i="1" baseline="30000" dirty="0" err="1">
                <a:solidFill>
                  <a:srgbClr val="FF0000"/>
                </a:solidFill>
              </a:rPr>
              <a:t>b</a:t>
            </a:r>
            <a:endParaRPr lang="en-GB" i="1" baseline="30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591905" y="3160349"/>
            <a:ext cx="446626" cy="381953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50293" y="303950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f</a:t>
            </a:r>
            <a:r>
              <a:rPr lang="en-GB" i="1" baseline="30000" dirty="0">
                <a:solidFill>
                  <a:srgbClr val="FF0000"/>
                </a:solidFill>
              </a:rPr>
              <a:t>ab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9444249" y="292888"/>
            <a:ext cx="25794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SPARTACUS = Speedy Algorithm for </a:t>
            </a:r>
            <a:r>
              <a:rPr lang="en-GB" altLang="en-US" sz="1800" dirty="0" err="1">
                <a:solidFill>
                  <a:srgbClr val="FF0000"/>
                </a:solidFill>
                <a:latin typeface="Arial Narrow" pitchFamily="34" charset="0"/>
              </a:rPr>
              <a:t>Radiative</a:t>
            </a:r>
            <a:r>
              <a:rPr lang="en-GB" altLang="en-US" sz="1800" dirty="0">
                <a:solidFill>
                  <a:srgbClr val="FF0000"/>
                </a:solidFill>
                <a:latin typeface="Arial Narrow" pitchFamily="34" charset="0"/>
              </a:rPr>
              <a:t> Transfer through Cloud Sides (Hogan et al. 2016)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AB6F17-2AD8-4EAC-8E37-30F56A18B22A}"/>
              </a:ext>
            </a:extLst>
          </p:cNvPr>
          <p:cNvCxnSpPr/>
          <p:nvPr/>
        </p:nvCxnSpPr>
        <p:spPr>
          <a:xfrm>
            <a:off x="3905356" y="5788650"/>
            <a:ext cx="1904209" cy="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13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491" y="1077708"/>
            <a:ext cx="30861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B1BAEA-59DB-4230-AABA-F295479D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96" t="47539"/>
          <a:stretch/>
        </p:blipFill>
        <p:spPr>
          <a:xfrm>
            <a:off x="5102044" y="2453932"/>
            <a:ext cx="3755563" cy="935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965" y="360000"/>
            <a:ext cx="8298293" cy="369332"/>
          </a:xfrm>
        </p:spPr>
        <p:txBody>
          <a:bodyPr/>
          <a:lstStyle/>
          <a:p>
            <a:r>
              <a:rPr lang="en-GB" dirty="0"/>
              <a:t>How do we relate exchange matrix to vegetation properties?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274939" y="4661425"/>
            <a:ext cx="2079352" cy="1121673"/>
            <a:chOff x="5453657" y="5107056"/>
            <a:chExt cx="2079352" cy="1121673"/>
          </a:xfrm>
        </p:grpSpPr>
        <p:sp>
          <p:nvSpPr>
            <p:cNvPr id="19" name="Oval 18"/>
            <p:cNvSpPr/>
            <p:nvPr/>
          </p:nvSpPr>
          <p:spPr>
            <a:xfrm>
              <a:off x="5510524" y="5107056"/>
              <a:ext cx="312948" cy="299136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Arrow Connector 20"/>
            <p:cNvCxnSpPr>
              <a:stCxn id="19" idx="4"/>
            </p:cNvCxnSpPr>
            <p:nvPr/>
          </p:nvCxnSpPr>
          <p:spPr>
            <a:xfrm>
              <a:off x="5666998" y="5406192"/>
              <a:ext cx="0" cy="426602"/>
            </a:xfrm>
            <a:prstGeom prst="straightConnector1">
              <a:avLst/>
            </a:prstGeom>
            <a:ln>
              <a:headEnd type="triangl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453657" y="5859397"/>
              <a:ext cx="2079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Effective tree diameter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10825" y="4334449"/>
            <a:ext cx="2930552" cy="369332"/>
            <a:chOff x="5701131" y="4779768"/>
            <a:chExt cx="2930552" cy="369332"/>
          </a:xfrm>
        </p:grpSpPr>
        <p:sp>
          <p:nvSpPr>
            <p:cNvPr id="20" name="Oval 19"/>
            <p:cNvSpPr/>
            <p:nvPr/>
          </p:nvSpPr>
          <p:spPr>
            <a:xfrm>
              <a:off x="5701131" y="4813986"/>
              <a:ext cx="312948" cy="299136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Arrow Connector 24"/>
            <p:cNvCxnSpPr>
              <a:stCxn id="20" idx="6"/>
            </p:cNvCxnSpPr>
            <p:nvPr/>
          </p:nvCxnSpPr>
          <p:spPr>
            <a:xfrm>
              <a:off x="6014079" y="4963554"/>
              <a:ext cx="375044" cy="0"/>
            </a:xfrm>
            <a:prstGeom prst="straightConnector1">
              <a:avLst/>
            </a:prstGeom>
            <a:ln>
              <a:headEnd type="triangl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357471" y="4779768"/>
              <a:ext cx="2274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Vegetation cover fraction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617490" y="6240324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Hogan et al. (GMD 2018)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7BAED8-AF52-464F-ACFE-EF24C2439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461" y="1149828"/>
            <a:ext cx="2675258" cy="50703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910413" y="936000"/>
            <a:ext cx="8280000" cy="4986000"/>
          </a:xfrm>
        </p:spPr>
        <p:txBody>
          <a:bodyPr/>
          <a:lstStyle/>
          <a:p>
            <a:r>
              <a:rPr lang="en-GB" dirty="0"/>
              <a:t>Write as: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Rate of change of diffuse radiation along its path is sum of old and new terms: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Assume that the rate of exchange (per unit height) is proportional to the length of the interface, </a:t>
            </a:r>
            <a:r>
              <a:rPr lang="en-GB" i="1" dirty="0"/>
              <a:t>L</a:t>
            </a:r>
            <a:r>
              <a:rPr lang="en-GB" i="1" baseline="30000" dirty="0"/>
              <a:t>ab</a:t>
            </a:r>
            <a:r>
              <a:rPr lang="en-GB" dirty="0"/>
              <a:t>, between regions </a:t>
            </a:r>
            <a:r>
              <a:rPr lang="en-GB" i="1" dirty="0"/>
              <a:t>a</a:t>
            </a:r>
            <a:r>
              <a:rPr lang="en-GB" dirty="0"/>
              <a:t> and </a:t>
            </a:r>
            <a:r>
              <a:rPr lang="en-GB" i="1" dirty="0"/>
              <a:t>b</a:t>
            </a:r>
            <a:r>
              <a:rPr lang="en-GB" dirty="0"/>
              <a:t>, valid if trees are randomly separated: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8189" b="49471"/>
          <a:stretch/>
        </p:blipFill>
        <p:spPr>
          <a:xfrm>
            <a:off x="1558412" y="2492896"/>
            <a:ext cx="3543632" cy="90093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74939" y="1403978"/>
            <a:ext cx="457217" cy="409688"/>
          </a:xfrm>
          <a:prstGeom prst="ellipse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cxnSpLocks/>
            <a:stCxn id="10" idx="3"/>
          </p:cNvCxnSpPr>
          <p:nvPr/>
        </p:nvCxnSpPr>
        <p:spPr>
          <a:xfrm flipH="1">
            <a:off x="1846413" y="1753669"/>
            <a:ext cx="1495484" cy="96390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778515" y="2449413"/>
            <a:ext cx="457217" cy="409688"/>
          </a:xfrm>
          <a:prstGeom prst="ellipse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>
            <a:cxnSpLocks/>
            <a:stCxn id="14" idx="3"/>
          </p:cNvCxnSpPr>
          <p:nvPr/>
        </p:nvCxnSpPr>
        <p:spPr>
          <a:xfrm flipH="1">
            <a:off x="1918412" y="2799104"/>
            <a:ext cx="3927061" cy="169800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608491" y="4342358"/>
                <a:ext cx="2219134" cy="608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diff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𝑎𝑏</m:t>
                          </m:r>
                        </m:sup>
                      </m:sSubSup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491" y="4342358"/>
                <a:ext cx="2219134" cy="6083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F73A623-A203-4E9F-88C4-34E9ED083A16}"/>
              </a:ext>
            </a:extLst>
          </p:cNvPr>
          <p:cNvCxnSpPr>
            <a:cxnSpLocks/>
          </p:cNvCxnSpPr>
          <p:nvPr/>
        </p:nvCxnSpPr>
        <p:spPr>
          <a:xfrm flipV="1">
            <a:off x="10360258" y="1165605"/>
            <a:ext cx="702154" cy="1733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71F65D6-E23F-4627-928A-61123F376701}"/>
              </a:ext>
            </a:extLst>
          </p:cNvPr>
          <p:cNvSpPr txBox="1"/>
          <p:nvPr/>
        </p:nvSpPr>
        <p:spPr>
          <a:xfrm>
            <a:off x="10892935" y="837000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trees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0FA737-1759-4F86-B804-F9EC5DF9D11C}"/>
              </a:ext>
            </a:extLst>
          </p:cNvPr>
          <p:cNvGrpSpPr/>
          <p:nvPr/>
        </p:nvGrpSpPr>
        <p:grpSpPr>
          <a:xfrm>
            <a:off x="1584202" y="4703868"/>
            <a:ext cx="1584088" cy="1079230"/>
            <a:chOff x="5768714" y="4929715"/>
            <a:chExt cx="1584088" cy="107923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5116F60-882E-4FDB-B38B-15D070BABB6D}"/>
                </a:ext>
              </a:extLst>
            </p:cNvPr>
            <p:cNvSpPr/>
            <p:nvPr/>
          </p:nvSpPr>
          <p:spPr>
            <a:xfrm>
              <a:off x="6840355" y="4929715"/>
              <a:ext cx="312948" cy="299136"/>
            </a:xfrm>
            <a:prstGeom prst="ellipse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46CCCDF-FD1B-42F7-A67C-CE8833B941B3}"/>
                </a:ext>
              </a:extLst>
            </p:cNvPr>
            <p:cNvCxnSpPr>
              <a:stCxn id="37" idx="4"/>
            </p:cNvCxnSpPr>
            <p:nvPr/>
          </p:nvCxnSpPr>
          <p:spPr>
            <a:xfrm>
              <a:off x="6996829" y="5228851"/>
              <a:ext cx="0" cy="426602"/>
            </a:xfrm>
            <a:prstGeom prst="straightConnector1">
              <a:avLst/>
            </a:prstGeom>
            <a:ln>
              <a:headEnd type="triangl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B4CEF3-7281-4F40-9639-A9F14AC7B302}"/>
                </a:ext>
              </a:extLst>
            </p:cNvPr>
            <p:cNvSpPr txBox="1"/>
            <p:nvPr/>
          </p:nvSpPr>
          <p:spPr>
            <a:xfrm>
              <a:off x="5768714" y="5639613"/>
              <a:ext cx="1584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Clear-air fraction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0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Exact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982412" y="936000"/>
            <a:ext cx="10512000" cy="4986000"/>
          </a:xfrm>
        </p:spPr>
        <p:txBody>
          <a:bodyPr/>
          <a:lstStyle/>
          <a:p>
            <a:r>
              <a:rPr lang="en-GB" dirty="0"/>
              <a:t>Solve coupled ODEs in each layer using matrix-exponential or </a:t>
            </a:r>
            <a:r>
              <a:rPr lang="en-GB" dirty="0" err="1"/>
              <a:t>eigendecomposition</a:t>
            </a:r>
            <a:r>
              <a:rPr lang="en-GB" dirty="0"/>
              <a:t> methods to obtain reflectance and transmittance matrices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dirty="0"/>
              <a:t> and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dirty="0"/>
              <a:t>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Use matrix version of Adding Method to step up through canopy computing albedo matrix of entire scene beneath each half level, then step down computing flux profile: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864" y="1847983"/>
            <a:ext cx="2952328" cy="1124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1612" t="4618" r="136" b="1849"/>
          <a:stretch/>
        </p:blipFill>
        <p:spPr>
          <a:xfrm>
            <a:off x="6670412" y="1281717"/>
            <a:ext cx="3720780" cy="221142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231610" y="1831205"/>
            <a:ext cx="574072" cy="496942"/>
          </a:xfrm>
          <a:prstGeom prst="ellipse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3" idx="6"/>
          </p:cNvCxnSpPr>
          <p:nvPr/>
        </p:nvCxnSpPr>
        <p:spPr>
          <a:xfrm flipV="1">
            <a:off x="3805683" y="1724140"/>
            <a:ext cx="2983549" cy="355536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4C43A2F-09D5-4A6C-BD3A-493FD111047F}"/>
              </a:ext>
            </a:extLst>
          </p:cNvPr>
          <p:cNvSpPr/>
          <p:nvPr/>
        </p:nvSpPr>
        <p:spPr>
          <a:xfrm>
            <a:off x="4305744" y="5569816"/>
            <a:ext cx="2923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/>
              <a:t>Diffuse albedo matrix </a:t>
            </a:r>
            <a:r>
              <a:rPr lang="en-GB" altLang="en-US" b="1" dirty="0"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latin typeface="Times New Roman" pitchFamily="18" charset="0"/>
                <a:sym typeface="Symbol" pitchFamily="18" charset="2"/>
              </a:rPr>
              <a:t>1/2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A2B512-5B2E-4EBE-9598-4C851C2A6851}"/>
              </a:ext>
            </a:extLst>
          </p:cNvPr>
          <p:cNvSpPr/>
          <p:nvPr/>
        </p:nvSpPr>
        <p:spPr>
          <a:xfrm>
            <a:off x="4322701" y="4521549"/>
            <a:ext cx="785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b="1" dirty="0"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latin typeface="Times New Roman" pitchFamily="18" charset="0"/>
                <a:sym typeface="Symbol" pitchFamily="18" charset="2"/>
              </a:rPr>
              <a:t>i – </a:t>
            </a:r>
            <a:r>
              <a:rPr lang="en-GB" altLang="en-US" baseline="-25000" dirty="0">
                <a:latin typeface="Times New Roman" pitchFamily="18" charset="0"/>
                <a:sym typeface="Symbol" pitchFamily="18" charset="2"/>
              </a:rPr>
              <a:t>1/2 </a:t>
            </a:r>
            <a:r>
              <a:rPr lang="en-GB" altLang="en-US" dirty="0">
                <a:latin typeface="Times New Roman" pitchFamily="18" charset="0"/>
                <a:sym typeface="Symbol" pitchFamily="18" charset="2"/>
              </a:rPr>
              <a:t>=</a:t>
            </a:r>
            <a:r>
              <a:rPr lang="en-GB" altLang="en-US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b="1" dirty="0"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 baseline="-25000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dirty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b="1" dirty="0" err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 err="1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baseline="-25000" dirty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b="1" dirty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b="1" dirty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solidFill>
                  <a:srgbClr val="3333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GB" altLang="en-US" i="1" dirty="0">
                <a:solidFill>
                  <a:srgbClr val="008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b="1" dirty="0" err="1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 err="1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b="1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b="1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b="1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b="1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solidFill>
                  <a:srgbClr val="66CCFF"/>
                </a:solidFill>
                <a:latin typeface="Times New Roman" pitchFamily="18" charset="0"/>
                <a:sym typeface="Symbol" pitchFamily="18" charset="2"/>
              </a:rPr>
              <a:t> +…</a:t>
            </a:r>
            <a:r>
              <a:rPr lang="en-GB" altLang="en-US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dirty="0">
                <a:latin typeface="Times New Roman" pitchFamily="18" charset="0"/>
                <a:sym typeface="Symbol" pitchFamily="18" charset="2"/>
              </a:rPr>
              <a:t>= </a:t>
            </a:r>
            <a:r>
              <a:rPr lang="en-GB" altLang="en-US" b="1" dirty="0"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 baseline="-25000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latin typeface="Times New Roman" pitchFamily="18" charset="0"/>
                <a:sym typeface="Symbol" pitchFamily="18" charset="2"/>
              </a:rPr>
              <a:t> +</a:t>
            </a:r>
            <a:r>
              <a:rPr lang="en-GB" altLang="en-US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b="1" dirty="0" err="1"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 err="1"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i="1" baseline="-25000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GB" altLang="en-US" dirty="0">
                <a:latin typeface="Times New Roman" pitchFamily="18" charset="0"/>
                <a:sym typeface="Symbol" pitchFamily="18" charset="2"/>
              </a:rPr>
              <a:t>(</a:t>
            </a:r>
            <a:r>
              <a:rPr lang="en-GB" altLang="en-US" b="1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latin typeface="Times New Roman" pitchFamily="18" charset="0"/>
                <a:sym typeface="Symbol" pitchFamily="18" charset="2"/>
              </a:rPr>
              <a:t> – </a:t>
            </a:r>
            <a:r>
              <a:rPr lang="en-GB" altLang="en-US" b="1" dirty="0"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b="1" dirty="0">
                <a:latin typeface="Times New Roman" pitchFamily="18" charset="0"/>
                <a:sym typeface="Symbol" pitchFamily="18" charset="2"/>
              </a:rPr>
              <a:t>R</a:t>
            </a:r>
            <a:r>
              <a:rPr lang="en-GB" altLang="en-US" i="1" baseline="-25000" dirty="0">
                <a:latin typeface="Times New Roman" pitchFamily="18" charset="0"/>
                <a:sym typeface="Symbol" pitchFamily="18" charset="2"/>
              </a:rPr>
              <a:t>i</a:t>
            </a:r>
            <a:r>
              <a:rPr lang="en-GB" altLang="en-US" dirty="0">
                <a:latin typeface="Times New Roman" pitchFamily="18" charset="0"/>
                <a:sym typeface="Symbol" pitchFamily="18" charset="2"/>
              </a:rPr>
              <a:t>)</a:t>
            </a:r>
            <a:r>
              <a:rPr lang="en-GB" altLang="en-US" baseline="30000" dirty="0">
                <a:latin typeface="Times New Roman" pitchFamily="18" charset="0"/>
                <a:sym typeface="Symbol" pitchFamily="18" charset="2"/>
              </a:rPr>
              <a:t>–1</a:t>
            </a:r>
            <a:r>
              <a:rPr lang="en-GB" altLang="en-US" b="1" dirty="0">
                <a:latin typeface="Times New Roman" pitchFamily="18" charset="0"/>
                <a:sym typeface="Symbol" pitchFamily="18" charset="2"/>
              </a:rPr>
              <a:t>A</a:t>
            </a:r>
            <a:r>
              <a:rPr lang="en-GB" altLang="en-US" i="1" baseline="-25000" dirty="0">
                <a:latin typeface="Times New Roman" pitchFamily="18" charset="0"/>
                <a:sym typeface="Symbol" pitchFamily="18" charset="2"/>
              </a:rPr>
              <a:t>i+</a:t>
            </a:r>
            <a:r>
              <a:rPr lang="en-GB" altLang="en-US" baseline="-25000" dirty="0">
                <a:latin typeface="Times New Roman" pitchFamily="18" charset="0"/>
                <a:sym typeface="Symbol" pitchFamily="18" charset="2"/>
              </a:rPr>
              <a:t>1/2</a:t>
            </a:r>
            <a:r>
              <a:rPr lang="en-GB" altLang="en-US" b="1" dirty="0">
                <a:latin typeface="Times New Roman" pitchFamily="18" charset="0"/>
                <a:sym typeface="Symbol" pitchFamily="18" charset="2"/>
              </a:rPr>
              <a:t>T</a:t>
            </a:r>
            <a:r>
              <a:rPr lang="en-GB" altLang="en-US" i="1" baseline="-25000" dirty="0">
                <a:latin typeface="Times New Roman" pitchFamily="18" charset="0"/>
                <a:sym typeface="Symbol" pitchFamily="18" charset="2"/>
              </a:rPr>
              <a:t>i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FB6BD-E540-4699-B91A-A8EBFC106EE0}"/>
              </a:ext>
            </a:extLst>
          </p:cNvPr>
          <p:cNvGrpSpPr/>
          <p:nvPr/>
        </p:nvGrpSpPr>
        <p:grpSpPr>
          <a:xfrm>
            <a:off x="1361215" y="4542301"/>
            <a:ext cx="2961486" cy="1695011"/>
            <a:chOff x="1361215" y="4542301"/>
            <a:chExt cx="2961486" cy="1695011"/>
          </a:xfrm>
        </p:grpSpPr>
        <p:sp>
          <p:nvSpPr>
            <p:cNvPr id="19" name="Rectangle 24">
              <a:extLst>
                <a:ext uri="{FF2B5EF4-FFF2-40B4-BE49-F238E27FC236}">
                  <a16:creationId xmlns:a16="http://schemas.microsoft.com/office/drawing/2014/main" id="{4B383CD4-95DC-4944-A4A1-593A623D9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300" y="4591853"/>
              <a:ext cx="2957629" cy="289399"/>
            </a:xfrm>
            <a:prstGeom prst="rect">
              <a:avLst/>
            </a:prstGeom>
            <a:solidFill>
              <a:srgbClr val="EAEAEA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endParaRPr lang="en-US" altLang="en-US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382B8BEE-7A0D-40E3-90CA-719240285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301" y="5759334"/>
              <a:ext cx="2957629" cy="289399"/>
            </a:xfrm>
            <a:prstGeom prst="rect">
              <a:avLst/>
            </a:prstGeom>
            <a:solidFill>
              <a:srgbClr val="EAEAEA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endParaRPr lang="en-US" altLang="en-US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1" name="Rectangle 24">
              <a:extLst>
                <a:ext uri="{FF2B5EF4-FFF2-40B4-BE49-F238E27FC236}">
                  <a16:creationId xmlns:a16="http://schemas.microsoft.com/office/drawing/2014/main" id="{2E6F27AC-83AF-4A20-9EB9-CB013231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4302" y="4890882"/>
              <a:ext cx="2957629" cy="863600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endParaRPr lang="en-US" altLang="en-US"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2" name="Rectangle 55">
              <a:extLst>
                <a:ext uri="{FF2B5EF4-FFF2-40B4-BE49-F238E27FC236}">
                  <a16:creationId xmlns:a16="http://schemas.microsoft.com/office/drawing/2014/main" id="{78D01308-320B-4BB4-8E8B-FF1417DFE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569" y="5119958"/>
              <a:ext cx="1179512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GB" altLang="en-US" b="1" dirty="0"/>
                <a:t>Layer </a:t>
              </a:r>
              <a:r>
                <a:rPr lang="en-GB" altLang="en-US" b="1" i="1" dirty="0" err="1"/>
                <a:t>i</a:t>
              </a:r>
              <a:endParaRPr lang="en-US" altLang="en-US" b="1" i="1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79F9E1E-C2FE-467D-BAF0-86C81506BBA2}"/>
                </a:ext>
              </a:extLst>
            </p:cNvPr>
            <p:cNvCxnSpPr/>
            <p:nvPr/>
          </p:nvCxnSpPr>
          <p:spPr>
            <a:xfrm flipH="1">
              <a:off x="1364302" y="4591853"/>
              <a:ext cx="1" cy="145688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2AC1EEB-2E70-4E9D-89E2-0FF48D34F7D7}"/>
                </a:ext>
              </a:extLst>
            </p:cNvPr>
            <p:cNvCxnSpPr/>
            <p:nvPr/>
          </p:nvCxnSpPr>
          <p:spPr>
            <a:xfrm flipH="1">
              <a:off x="4322700" y="4591853"/>
              <a:ext cx="1" cy="145688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55">
              <a:extLst>
                <a:ext uri="{FF2B5EF4-FFF2-40B4-BE49-F238E27FC236}">
                  <a16:creationId xmlns:a16="http://schemas.microsoft.com/office/drawing/2014/main" id="{20BAD0BB-7CE5-40CB-B304-94838E3F3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1215" y="4542301"/>
              <a:ext cx="1179512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GB" altLang="en-US" b="1" dirty="0"/>
                <a:t>Layer </a:t>
              </a:r>
              <a:r>
                <a:rPr lang="en-GB" altLang="en-US" b="1" i="1" dirty="0" err="1"/>
                <a:t>i</a:t>
              </a:r>
              <a:r>
                <a:rPr lang="en-GB" altLang="en-US" b="1" dirty="0"/>
                <a:t>–1 </a:t>
              </a:r>
              <a:endParaRPr lang="en-US" altLang="en-US" b="1" dirty="0"/>
            </a:p>
          </p:txBody>
        </p:sp>
        <p:sp>
          <p:nvSpPr>
            <p:cNvPr id="26" name="Rectangle 55">
              <a:extLst>
                <a:ext uri="{FF2B5EF4-FFF2-40B4-BE49-F238E27FC236}">
                  <a16:creationId xmlns:a16="http://schemas.microsoft.com/office/drawing/2014/main" id="{AF435BC9-13B7-476A-8D82-7D318B9C2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569" y="5721375"/>
              <a:ext cx="1303948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GB" altLang="en-US" b="1" dirty="0"/>
                <a:t>Layer </a:t>
              </a:r>
              <a:r>
                <a:rPr lang="en-GB" altLang="en-US" b="1" i="1" dirty="0"/>
                <a:t>i</a:t>
              </a:r>
              <a:r>
                <a:rPr lang="en-GB" altLang="en-US" b="1" dirty="0"/>
                <a:t>+1 </a:t>
              </a:r>
              <a:endParaRPr lang="en-US" altLang="en-US" b="1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1488B4-0452-443A-94FE-EA4846075E7D}"/>
              </a:ext>
            </a:extLst>
          </p:cNvPr>
          <p:cNvGrpSpPr/>
          <p:nvPr/>
        </p:nvGrpSpPr>
        <p:grpSpPr>
          <a:xfrm>
            <a:off x="2306477" y="4286518"/>
            <a:ext cx="907787" cy="963723"/>
            <a:chOff x="2306477" y="4286518"/>
            <a:chExt cx="907787" cy="963723"/>
          </a:xfrm>
        </p:grpSpPr>
        <p:sp>
          <p:nvSpPr>
            <p:cNvPr id="28" name="Line 28">
              <a:extLst>
                <a:ext uri="{FF2B5EF4-FFF2-40B4-BE49-F238E27FC236}">
                  <a16:creationId xmlns:a16="http://schemas.microsoft.com/office/drawing/2014/main" id="{8B0B0C77-3DF6-4FA3-A98F-7F29E6B6CD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5690" y="4473350"/>
              <a:ext cx="448574" cy="7768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8">
              <a:extLst>
                <a:ext uri="{FF2B5EF4-FFF2-40B4-BE49-F238E27FC236}">
                  <a16:creationId xmlns:a16="http://schemas.microsoft.com/office/drawing/2014/main" id="{BBFA8B6E-8E39-472A-9D37-3E94FAA56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6477" y="4286518"/>
              <a:ext cx="459187" cy="9637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olid"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04CF50-ABEB-4760-BBA3-0CD7B2BBE0F8}"/>
              </a:ext>
            </a:extLst>
          </p:cNvPr>
          <p:cNvGrpSpPr/>
          <p:nvPr/>
        </p:nvGrpSpPr>
        <p:grpSpPr>
          <a:xfrm>
            <a:off x="2765690" y="4473343"/>
            <a:ext cx="977884" cy="1281139"/>
            <a:chOff x="2765690" y="4473343"/>
            <a:chExt cx="977884" cy="1281139"/>
          </a:xfrm>
        </p:grpSpPr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C261FA80-C594-4FFF-BDDA-D675EB7736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5690" y="5250241"/>
              <a:ext cx="233188" cy="504241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prstDash val="solid"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653C82E3-26D3-488A-A14A-4A78E86092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8399" y="4473343"/>
              <a:ext cx="755175" cy="1261879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prstDash val="solid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1AAA16-DE09-405E-B1F8-35CBA8B3015D}"/>
              </a:ext>
            </a:extLst>
          </p:cNvPr>
          <p:cNvGrpSpPr/>
          <p:nvPr/>
        </p:nvGrpSpPr>
        <p:grpSpPr>
          <a:xfrm>
            <a:off x="3277173" y="4497859"/>
            <a:ext cx="988363" cy="1261879"/>
            <a:chOff x="3277173" y="4497859"/>
            <a:chExt cx="988363" cy="1261879"/>
          </a:xfrm>
        </p:grpSpPr>
        <p:sp>
          <p:nvSpPr>
            <p:cNvPr id="32" name="Line 28">
              <a:extLst>
                <a:ext uri="{FF2B5EF4-FFF2-40B4-BE49-F238E27FC236}">
                  <a16:creationId xmlns:a16="http://schemas.microsoft.com/office/drawing/2014/main" id="{AD23339B-EFEC-4232-890F-D710526EB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7173" y="5240611"/>
              <a:ext cx="233188" cy="504241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prstDash val="solid"/>
              <a:round/>
              <a:headEnd/>
              <a:tailEnd type="non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B6103A90-A949-437A-B813-C4984ECB60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0361" y="4497859"/>
              <a:ext cx="755175" cy="1261879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prstDash val="solid"/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1065E36-21C4-4BF2-95BE-0024F6887A75}"/>
              </a:ext>
            </a:extLst>
          </p:cNvPr>
          <p:cNvSpPr/>
          <p:nvPr/>
        </p:nvSpPr>
        <p:spPr>
          <a:xfrm>
            <a:off x="5446412" y="4497859"/>
            <a:ext cx="1152000" cy="443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0D8088-B961-400E-A4EE-9398E02E106A}"/>
              </a:ext>
            </a:extLst>
          </p:cNvPr>
          <p:cNvSpPr/>
          <p:nvPr/>
        </p:nvSpPr>
        <p:spPr>
          <a:xfrm>
            <a:off x="6626038" y="4561626"/>
            <a:ext cx="2420374" cy="443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32F24E-AB32-476C-8568-B9DA4B08EC97}"/>
              </a:ext>
            </a:extLst>
          </p:cNvPr>
          <p:cNvSpPr/>
          <p:nvPr/>
        </p:nvSpPr>
        <p:spPr>
          <a:xfrm>
            <a:off x="8910904" y="4570200"/>
            <a:ext cx="3265229" cy="443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2DC8A9-483D-4CB8-9ADF-23203BDAAB2B}"/>
              </a:ext>
            </a:extLst>
          </p:cNvPr>
          <p:cNvSpPr/>
          <p:nvPr/>
        </p:nvSpPr>
        <p:spPr>
          <a:xfrm>
            <a:off x="9207662" y="4950961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rgbClr val="FF0000"/>
                </a:solidFill>
                <a:latin typeface="Arial Narrow" pitchFamily="34" charset="0"/>
              </a:rPr>
              <a:t>Geometric series of matrices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00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 animBg="1"/>
      <p:bldP spid="35" grpId="0" animBg="1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5DCC1-8A65-409A-8E16-E26E1FC5C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278AC1-34A9-4936-A644-60F84EC8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762" y="1437340"/>
            <a:ext cx="4305300" cy="951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95241C-0371-4F4E-A649-75F909C68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13" y="3076959"/>
            <a:ext cx="10800000" cy="3576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36F62-9015-4D09-9731-E889D7F2B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066" y="1319778"/>
            <a:ext cx="3086100" cy="126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5AE67-EAB2-44FD-AABF-E1C2E09E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313" y="-1899000"/>
            <a:ext cx="1714500" cy="15987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0FD181-2A52-4AA1-9B31-802029C30341}"/>
              </a:ext>
            </a:extLst>
          </p:cNvPr>
          <p:cNvSpPr txBox="1">
            <a:spLocks/>
          </p:cNvSpPr>
          <p:nvPr/>
        </p:nvSpPr>
        <p:spPr>
          <a:xfrm>
            <a:off x="7047137" y="-1619493"/>
            <a:ext cx="3744000" cy="1764202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tabLst>
                <a:tab pos="3556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Write differential equation relating fluxes in a single layer, where matrix </a:t>
            </a:r>
            <a:r>
              <a:rPr lang="en-GB" b="1" dirty="0">
                <a:latin typeface="Symbol" panose="05050102010706020507" pitchFamily="18" charset="2"/>
              </a:rPr>
              <a:t>G</a:t>
            </a:r>
            <a:r>
              <a:rPr lang="en-GB" dirty="0"/>
              <a:t> describes absorption, exchange between regions etc.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7FBEA0-7D0C-45C7-8943-AF839C52748C}"/>
              </a:ext>
            </a:extLst>
          </p:cNvPr>
          <p:cNvGrpSpPr/>
          <p:nvPr/>
        </p:nvGrpSpPr>
        <p:grpSpPr>
          <a:xfrm>
            <a:off x="2638413" y="2421000"/>
            <a:ext cx="6192000" cy="1695854"/>
            <a:chOff x="2626800" y="2597616"/>
            <a:chExt cx="7056000" cy="16896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4F1C93-06A8-4A5B-9502-C4725A35D042}"/>
                </a:ext>
              </a:extLst>
            </p:cNvPr>
            <p:cNvSpPr txBox="1"/>
            <p:nvPr/>
          </p:nvSpPr>
          <p:spPr>
            <a:xfrm rot="20338402">
              <a:off x="3276628" y="2928265"/>
              <a:ext cx="1841827" cy="71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Segoe Print" panose="02000600000000000000" pitchFamily="2" charset="0"/>
                </a:rPr>
                <a:t>Solve in each layer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228618A-9964-4DC6-B336-E0FD6BD8720A}"/>
                </a:ext>
              </a:extLst>
            </p:cNvPr>
            <p:cNvSpPr/>
            <p:nvPr/>
          </p:nvSpPr>
          <p:spPr>
            <a:xfrm>
              <a:off x="2626800" y="2597616"/>
              <a:ext cx="7056000" cy="1689673"/>
            </a:xfrm>
            <a:custGeom>
              <a:avLst/>
              <a:gdLst>
                <a:gd name="connsiteX0" fmla="*/ 6958361 w 6958361"/>
                <a:gd name="connsiteY0" fmla="*/ 0 h 1572322"/>
                <a:gd name="connsiteX1" fmla="*/ 5452946 w 6958361"/>
                <a:gd name="connsiteY1" fmla="*/ 501805 h 1572322"/>
                <a:gd name="connsiteX2" fmla="*/ 1773043 w 6958361"/>
                <a:gd name="connsiteY2" fmla="*/ 512956 h 1572322"/>
                <a:gd name="connsiteX3" fmla="*/ 0 w 6958361"/>
                <a:gd name="connsiteY3" fmla="*/ 1572322 h 157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8361" h="1572322">
                  <a:moveTo>
                    <a:pt x="6958361" y="0"/>
                  </a:moveTo>
                  <a:cubicBezTo>
                    <a:pt x="6637763" y="208156"/>
                    <a:pt x="6317166" y="416312"/>
                    <a:pt x="5452946" y="501805"/>
                  </a:cubicBezTo>
                  <a:cubicBezTo>
                    <a:pt x="4588726" y="587298"/>
                    <a:pt x="2681867" y="334537"/>
                    <a:pt x="1773043" y="512956"/>
                  </a:cubicBezTo>
                  <a:cubicBezTo>
                    <a:pt x="864219" y="691375"/>
                    <a:pt x="432109" y="1131848"/>
                    <a:pt x="0" y="157232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D8118-7353-48F6-8D0F-A733F65075E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4804" y="-1930225"/>
            <a:ext cx="2691362" cy="1764202"/>
          </a:xfrm>
        </p:spPr>
        <p:txBody>
          <a:bodyPr/>
          <a:lstStyle/>
          <a:p>
            <a:r>
              <a:rPr lang="en-GB" dirty="0"/>
              <a:t>Define fluxes as vectors, e.g. upwelling diffuse in 4 stream case has two terms, and in this example two regions: </a:t>
            </a:r>
            <a:r>
              <a:rPr lang="en-GB" u="sng" dirty="0"/>
              <a:t>a</a:t>
            </a:r>
            <a:r>
              <a:rPr lang="en-GB" dirty="0"/>
              <a:t>ir and </a:t>
            </a:r>
            <a:r>
              <a:rPr lang="en-GB" u="sng" dirty="0"/>
              <a:t>v</a:t>
            </a:r>
            <a:r>
              <a:rPr lang="en-GB" dirty="0"/>
              <a:t>egetation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C519F-F1ED-4838-A573-307C445B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12" y="360000"/>
            <a:ext cx="7869600" cy="369332"/>
          </a:xfrm>
        </p:spPr>
        <p:txBody>
          <a:bodyPr/>
          <a:lstStyle/>
          <a:p>
            <a:r>
              <a:rPr lang="en-GB" dirty="0"/>
              <a:t>Flowchart of SPARTACUS algorithm for surface problems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BA5F61-898D-4FC2-AB17-87E554D62E53}"/>
              </a:ext>
            </a:extLst>
          </p:cNvPr>
          <p:cNvSpPr txBox="1"/>
          <p:nvPr/>
        </p:nvSpPr>
        <p:spPr>
          <a:xfrm>
            <a:off x="1818319" y="961198"/>
            <a:ext cx="766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egoe Print" panose="02000600000000000000" pitchFamily="2" charset="0"/>
              </a:rPr>
              <a:t>Shortwave:								Longwave: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416C43-E43A-4CD3-B737-1E39164E9EAC}"/>
              </a:ext>
            </a:extLst>
          </p:cNvPr>
          <p:cNvSpPr txBox="1"/>
          <p:nvPr/>
        </p:nvSpPr>
        <p:spPr>
          <a:xfrm>
            <a:off x="9766412" y="509382"/>
            <a:ext cx="1288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Segoe Print" panose="02000600000000000000" pitchFamily="2" charset="0"/>
              </a:rPr>
              <a:t>Thermal emission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EDFABD-BBFD-4A78-AF22-50393D3EDF66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10167842" y="1155713"/>
            <a:ext cx="243022" cy="4581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04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7B382-F0B3-485B-91CA-42DB05FA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60000"/>
            <a:ext cx="4654412" cy="369332"/>
          </a:xfrm>
        </p:spPr>
        <p:txBody>
          <a:bodyPr/>
          <a:lstStyle/>
          <a:p>
            <a:r>
              <a:rPr lang="en-GB" dirty="0"/>
              <a:t>RAMI4PILPS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D7EE1-7416-45B4-92DB-41DF1D80B8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412" y="936000"/>
            <a:ext cx="4205665" cy="4986000"/>
          </a:xfrm>
        </p:spPr>
        <p:txBody>
          <a:bodyPr/>
          <a:lstStyle/>
          <a:p>
            <a:r>
              <a:rPr lang="en-GB" dirty="0"/>
              <a:t>Compare to Monte Carlo calculations for idealized representations of forests</a:t>
            </a:r>
          </a:p>
          <a:p>
            <a:r>
              <a:rPr lang="en-GB" dirty="0"/>
              <a:t>Most vegetation models assume homogeneous canopies (Sellers 1985): </a:t>
            </a:r>
            <a:r>
              <a:rPr lang="en-GB" i="1" dirty="0"/>
              <a:t>photosynthesis rates overestimated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SPARTACUS with 2 or 3 regions: </a:t>
            </a:r>
            <a:r>
              <a:rPr lang="en-GB" i="1" dirty="0"/>
              <a:t>agrees much better with Monte Carlo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0E05D-32A6-4043-8BD4-1B732CF81F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43188" y="6308255"/>
            <a:ext cx="2159224" cy="216000"/>
          </a:xfrm>
        </p:spPr>
        <p:txBody>
          <a:bodyPr/>
          <a:lstStyle/>
          <a:p>
            <a:fld id="{E4AB80EA-DB86-D849-B86F-15DAF31F047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51476-CE3E-4378-A052-F07E24E05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91"/>
          <a:stretch/>
        </p:blipFill>
        <p:spPr>
          <a:xfrm>
            <a:off x="5838341" y="1265763"/>
            <a:ext cx="2657716" cy="5547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B24FE-D9F4-4437-B718-6D02C4A51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40"/>
          <a:stretch/>
        </p:blipFill>
        <p:spPr>
          <a:xfrm>
            <a:off x="8479295" y="1254288"/>
            <a:ext cx="2607147" cy="55472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A6F8CE-8EF4-4DDA-9385-A244FCEF607E}"/>
              </a:ext>
            </a:extLst>
          </p:cNvPr>
          <p:cNvSpPr/>
          <p:nvPr/>
        </p:nvSpPr>
        <p:spPr>
          <a:xfrm rot="16200000">
            <a:off x="3426979" y="3804158"/>
            <a:ext cx="4429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Snow surface		 Bare-soil surface</a:t>
            </a:r>
            <a:endParaRPr lang="en-GB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953B0C60-166A-44B5-A43E-30FE7F3F4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65" y="117579"/>
            <a:ext cx="1803792" cy="115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DF2EC0-F7D4-41AC-869E-1BF6B47D77A4}"/>
              </a:ext>
            </a:extLst>
          </p:cNvPr>
          <p:cNvSpPr txBox="1"/>
          <p:nvPr/>
        </p:nvSpPr>
        <p:spPr>
          <a:xfrm>
            <a:off x="6445943" y="88448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10% tree cover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3F5CC-E819-40CA-80DB-44D3F3B84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461" y="81429"/>
            <a:ext cx="1825752" cy="117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96DC3B-4DE8-4B38-8843-F9A8B970709E}"/>
              </a:ext>
            </a:extLst>
          </p:cNvPr>
          <p:cNvSpPr txBox="1"/>
          <p:nvPr/>
        </p:nvSpPr>
        <p:spPr>
          <a:xfrm>
            <a:off x="9105095" y="87482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50% tree cover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1516D0-FCEE-4F80-BB4B-34D1FB29BBA7}"/>
              </a:ext>
            </a:extLst>
          </p:cNvPr>
          <p:cNvSpPr/>
          <p:nvPr/>
        </p:nvSpPr>
        <p:spPr>
          <a:xfrm>
            <a:off x="1804924" y="2591325"/>
            <a:ext cx="1584000" cy="936000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FAA55-2B83-4058-B80D-AC5B0DC0C1F3}"/>
              </a:ext>
            </a:extLst>
          </p:cNvPr>
          <p:cNvSpPr/>
          <p:nvPr/>
        </p:nvSpPr>
        <p:spPr>
          <a:xfrm>
            <a:off x="1804924" y="2811525"/>
            <a:ext cx="1584000" cy="495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9356FA-27A6-44AE-8C22-0B9C10775CCC}"/>
              </a:ext>
            </a:extLst>
          </p:cNvPr>
          <p:cNvSpPr/>
          <p:nvPr/>
        </p:nvSpPr>
        <p:spPr>
          <a:xfrm>
            <a:off x="790306" y="4524863"/>
            <a:ext cx="1584001" cy="936000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C395C8-0567-4BAC-A26B-89A7C2706096}"/>
              </a:ext>
            </a:extLst>
          </p:cNvPr>
          <p:cNvSpPr/>
          <p:nvPr/>
        </p:nvSpPr>
        <p:spPr>
          <a:xfrm>
            <a:off x="1222074" y="4727213"/>
            <a:ext cx="720465" cy="4956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246BDA-41A8-4ECF-8858-FC09A4C7CA74}"/>
              </a:ext>
            </a:extLst>
          </p:cNvPr>
          <p:cNvSpPr/>
          <p:nvPr/>
        </p:nvSpPr>
        <p:spPr>
          <a:xfrm>
            <a:off x="2939372" y="4524863"/>
            <a:ext cx="1584001" cy="93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B2BA6B-CA25-4361-AF02-5B237EC32706}"/>
              </a:ext>
            </a:extLst>
          </p:cNvPr>
          <p:cNvSpPr/>
          <p:nvPr/>
        </p:nvSpPr>
        <p:spPr>
          <a:xfrm>
            <a:off x="3371140" y="4727213"/>
            <a:ext cx="720465" cy="495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486B41-47F8-44D2-A526-5FCB9AE27A8F}"/>
              </a:ext>
            </a:extLst>
          </p:cNvPr>
          <p:cNvSpPr/>
          <p:nvPr/>
        </p:nvSpPr>
        <p:spPr>
          <a:xfrm>
            <a:off x="3539267" y="4727213"/>
            <a:ext cx="372221" cy="4956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D79711-C40C-47EE-8EA4-509DBA079344}"/>
              </a:ext>
            </a:extLst>
          </p:cNvPr>
          <p:cNvCxnSpPr/>
          <p:nvPr/>
        </p:nvCxnSpPr>
        <p:spPr>
          <a:xfrm>
            <a:off x="2585462" y="3307125"/>
            <a:ext cx="0" cy="220200"/>
          </a:xfrm>
          <a:prstGeom prst="line">
            <a:avLst/>
          </a:prstGeom>
          <a:ln w="38100">
            <a:solidFill>
              <a:srgbClr val="99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F3370B-3A6F-4C44-BAC5-17E567C16F79}"/>
              </a:ext>
            </a:extLst>
          </p:cNvPr>
          <p:cNvCxnSpPr/>
          <p:nvPr/>
        </p:nvCxnSpPr>
        <p:spPr>
          <a:xfrm>
            <a:off x="1582306" y="5232337"/>
            <a:ext cx="0" cy="220200"/>
          </a:xfrm>
          <a:prstGeom prst="line">
            <a:avLst/>
          </a:prstGeom>
          <a:ln w="38100">
            <a:solidFill>
              <a:srgbClr val="99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199372-70F6-4D86-B1E5-CDBD58A516A4}"/>
              </a:ext>
            </a:extLst>
          </p:cNvPr>
          <p:cNvCxnSpPr/>
          <p:nvPr/>
        </p:nvCxnSpPr>
        <p:spPr>
          <a:xfrm>
            <a:off x="3729857" y="5232337"/>
            <a:ext cx="0" cy="220200"/>
          </a:xfrm>
          <a:prstGeom prst="line">
            <a:avLst/>
          </a:prstGeom>
          <a:ln w="38100">
            <a:solidFill>
              <a:srgbClr val="99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8FAA0BD-7243-4EE5-8EE8-56AA91BA6299}"/>
              </a:ext>
            </a:extLst>
          </p:cNvPr>
          <p:cNvSpPr txBox="1"/>
          <p:nvPr/>
        </p:nvSpPr>
        <p:spPr>
          <a:xfrm>
            <a:off x="2432123" y="6273735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Hogan et al. (GMD 2018)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FF31F5-3252-4283-B85B-5F8334647BB6}"/>
              </a:ext>
            </a:extLst>
          </p:cNvPr>
          <p:cNvGrpSpPr/>
          <p:nvPr/>
        </p:nvGrpSpPr>
        <p:grpSpPr>
          <a:xfrm>
            <a:off x="6364478" y="4815995"/>
            <a:ext cx="5561934" cy="1062792"/>
            <a:chOff x="6364478" y="4815995"/>
            <a:chExt cx="5561934" cy="10627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132161-B6D4-41C7-97CF-2E06404FDC53}"/>
                </a:ext>
              </a:extLst>
            </p:cNvPr>
            <p:cNvSpPr/>
            <p:nvPr/>
          </p:nvSpPr>
          <p:spPr>
            <a:xfrm>
              <a:off x="9014167" y="5688355"/>
              <a:ext cx="1976245" cy="190432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4033D3-3B4C-4A60-B077-4DBB0749FCC8}"/>
                </a:ext>
              </a:extLst>
            </p:cNvPr>
            <p:cNvSpPr/>
            <p:nvPr/>
          </p:nvSpPr>
          <p:spPr>
            <a:xfrm>
              <a:off x="10160283" y="4815995"/>
              <a:ext cx="1766129" cy="73866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6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accent6"/>
                  </a:solidFill>
                  <a:latin typeface="Arial Narrow" panose="020B0606020202030204" pitchFamily="34" charset="0"/>
                  <a:cs typeface="MV Boli" panose="02000500030200090000" pitchFamily="2" charset="0"/>
                </a:rPr>
                <a:t>Reflectance of forests over snow in IFS (Dutra et al. 2010)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B69754-C70F-4B78-AC61-C6F0AF85FDBA}"/>
                </a:ext>
              </a:extLst>
            </p:cNvPr>
            <p:cNvSpPr/>
            <p:nvPr/>
          </p:nvSpPr>
          <p:spPr>
            <a:xfrm>
              <a:off x="6364478" y="5688355"/>
              <a:ext cx="1976245" cy="190432"/>
            </a:xfrm>
            <a:prstGeom prst="rect">
              <a:avLst/>
            </a:prstGeom>
            <a:solidFill>
              <a:schemeClr val="accent6">
                <a:alpha val="3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8A251CD-5F7A-4C20-99C3-6200C9CBF451}"/>
              </a:ext>
            </a:extLst>
          </p:cNvPr>
          <p:cNvGrpSpPr/>
          <p:nvPr/>
        </p:nvGrpSpPr>
        <p:grpSpPr>
          <a:xfrm>
            <a:off x="7576573" y="5783571"/>
            <a:ext cx="2117839" cy="463838"/>
            <a:chOff x="7576573" y="5783571"/>
            <a:chExt cx="2117839" cy="46383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B811B3-7513-4E51-A40C-2C27882CAE1E}"/>
                </a:ext>
              </a:extLst>
            </p:cNvPr>
            <p:cNvSpPr/>
            <p:nvPr/>
          </p:nvSpPr>
          <p:spPr>
            <a:xfrm>
              <a:off x="9478412" y="5783571"/>
              <a:ext cx="216000" cy="41996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3EAD31-050C-4D0C-A282-AFDDF75E4BCF}"/>
                </a:ext>
              </a:extLst>
            </p:cNvPr>
            <p:cNvSpPr/>
            <p:nvPr/>
          </p:nvSpPr>
          <p:spPr>
            <a:xfrm>
              <a:off x="7576573" y="5939632"/>
              <a:ext cx="1832553" cy="30777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Arial Narrow" panose="020B0606020202030204" pitchFamily="34" charset="0"/>
                  <a:cs typeface="MV Boli" panose="02000500030200090000" pitchFamily="2" charset="0"/>
                </a:rPr>
                <a:t>Scope for improvement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16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029" y="360000"/>
            <a:ext cx="9977383" cy="369332"/>
          </a:xfrm>
        </p:spPr>
        <p:txBody>
          <a:bodyPr/>
          <a:lstStyle/>
          <a:p>
            <a:r>
              <a:rPr lang="en-GB" dirty="0"/>
              <a:t>Beyond two 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94412" y="981000"/>
            <a:ext cx="4896000" cy="5173662"/>
          </a:xfrm>
        </p:spPr>
        <p:txBody>
          <a:bodyPr/>
          <a:lstStyle/>
          <a:p>
            <a:r>
              <a:rPr lang="en-GB" dirty="0"/>
              <a:t>Two-stream approximation limited by assumption that diffuse radiation all travels at same zenith angle (60° or </a:t>
            </a:r>
            <a:r>
              <a:rPr lang="en-GB" i="1" dirty="0">
                <a:latin typeface="Symbol" panose="05050102010706020507" pitchFamily="18" charset="2"/>
              </a:rPr>
              <a:t>m</a:t>
            </a:r>
            <a:r>
              <a:rPr lang="en-GB" baseline="-25000" dirty="0"/>
              <a:t>1</a:t>
            </a:r>
            <a:r>
              <a:rPr lang="en-GB" dirty="0"/>
              <a:t>=0.5)</a:t>
            </a:r>
          </a:p>
          <a:p>
            <a:r>
              <a:rPr lang="en-GB" b="1" dirty="0"/>
              <a:t>Discrete Ordinate </a:t>
            </a:r>
            <a:r>
              <a:rPr lang="en-GB" dirty="0"/>
              <a:t>method</a:t>
            </a:r>
            <a:r>
              <a:rPr lang="en-GB" b="1" dirty="0"/>
              <a:t> </a:t>
            </a:r>
            <a:r>
              <a:rPr lang="en-GB" dirty="0"/>
              <a:t>generalizes to 2</a:t>
            </a:r>
            <a:r>
              <a:rPr lang="en-GB" i="1" dirty="0"/>
              <a:t>N</a:t>
            </a:r>
            <a:r>
              <a:rPr lang="en-GB" dirty="0"/>
              <a:t> streams and underpins DISORT (</a:t>
            </a:r>
            <a:r>
              <a:rPr lang="en-GB" dirty="0" err="1"/>
              <a:t>Stamnes</a:t>
            </a:r>
            <a:r>
              <a:rPr lang="en-GB" dirty="0"/>
              <a:t> et al. 1988) and many other accurate radiative transfer solvers</a:t>
            </a:r>
          </a:p>
          <a:p>
            <a:r>
              <a:rPr lang="en-GB" dirty="0"/>
              <a:t>Choose angles using Gaussian Quadrature in each hemisphere (Sykes 1951)</a:t>
            </a:r>
          </a:p>
          <a:p>
            <a:r>
              <a:rPr lang="en-GB" dirty="0"/>
              <a:t>When SPARTACUS is generalized in this way it predicts the reflectance and </a:t>
            </a:r>
            <a:r>
              <a:rPr lang="en-GB" dirty="0" err="1"/>
              <a:t>absorptance</a:t>
            </a:r>
            <a:r>
              <a:rPr lang="en-GB" dirty="0"/>
              <a:t> of trees over snow more accurately</a:t>
            </a:r>
          </a:p>
          <a:p>
            <a:r>
              <a:rPr lang="en-GB" dirty="0"/>
              <a:t>Four streams appears to be sufficient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0760C5-6C04-4854-B3EC-8B22B3D9D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3" y="2589275"/>
            <a:ext cx="5892284" cy="4054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4F1FEC-E989-4BE9-A46C-8AB869836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9634" b="1849"/>
          <a:stretch/>
        </p:blipFill>
        <p:spPr>
          <a:xfrm>
            <a:off x="8092443" y="557479"/>
            <a:ext cx="3023170" cy="18063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207B14-4B97-4929-9255-E8B6A787CACE}"/>
              </a:ext>
            </a:extLst>
          </p:cNvPr>
          <p:cNvSpPr/>
          <p:nvPr/>
        </p:nvSpPr>
        <p:spPr>
          <a:xfrm>
            <a:off x="6454412" y="1469918"/>
            <a:ext cx="1657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Upward diffuse radiation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23C1CC-558A-4886-88FB-39FDF0FB1F32}"/>
              </a:ext>
            </a:extLst>
          </p:cNvPr>
          <p:cNvGrpSpPr/>
          <p:nvPr/>
        </p:nvGrpSpPr>
        <p:grpSpPr>
          <a:xfrm>
            <a:off x="9272786" y="203294"/>
            <a:ext cx="1586953" cy="1941778"/>
            <a:chOff x="4507460" y="804337"/>
            <a:chExt cx="1586953" cy="194177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1120DE4-89CF-4EEE-BA71-FC57144853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7460" y="2061712"/>
              <a:ext cx="720772" cy="6844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7EEB027-876A-48E3-B94D-CDB48DBACFDF}"/>
                </a:ext>
              </a:extLst>
            </p:cNvPr>
            <p:cNvSpPr/>
            <p:nvPr/>
          </p:nvSpPr>
          <p:spPr>
            <a:xfrm>
              <a:off x="4830926" y="804337"/>
              <a:ext cx="1263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Segoe Print" panose="02000600000000000000" pitchFamily="2" charset="0"/>
                  <a:cs typeface="MV Boli" panose="02000500030200090000" pitchFamily="2" charset="0"/>
                </a:rPr>
                <a:t>2 stream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5701011-24BA-40F2-A5DE-F6371E371C36}"/>
              </a:ext>
            </a:extLst>
          </p:cNvPr>
          <p:cNvGrpSpPr/>
          <p:nvPr/>
        </p:nvGrpSpPr>
        <p:grpSpPr>
          <a:xfrm>
            <a:off x="9199461" y="203294"/>
            <a:ext cx="1660278" cy="1940750"/>
            <a:chOff x="4435074" y="805366"/>
            <a:chExt cx="1660278" cy="194075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D609B9E-8A92-4CC4-A35A-C758D9A9AB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5074" y="1064220"/>
              <a:ext cx="793158" cy="16818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7DCD46-0DDB-47E6-B7C6-86BBDB4B28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7460" y="2483992"/>
              <a:ext cx="720772" cy="2621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FE30CB6-0E10-4CBF-B166-3CC26A6689C8}"/>
                </a:ext>
              </a:extLst>
            </p:cNvPr>
            <p:cNvSpPr/>
            <p:nvPr/>
          </p:nvSpPr>
          <p:spPr>
            <a:xfrm>
              <a:off x="4831865" y="805366"/>
              <a:ext cx="1263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FF0000"/>
                  </a:solidFill>
                  <a:latin typeface="Segoe Print" panose="02000600000000000000" pitchFamily="2" charset="0"/>
                  <a:cs typeface="MV Boli" panose="02000500030200090000" pitchFamily="2" charset="0"/>
                </a:rPr>
                <a:t>4 stream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174933-88E4-44CA-8418-AAE7B245AE22}"/>
              </a:ext>
            </a:extLst>
          </p:cNvPr>
          <p:cNvCxnSpPr>
            <a:cxnSpLocks/>
          </p:cNvCxnSpPr>
          <p:nvPr/>
        </p:nvCxnSpPr>
        <p:spPr>
          <a:xfrm flipV="1">
            <a:off x="9766412" y="5373000"/>
            <a:ext cx="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68E73D-08E7-4306-9EC2-362F6BA16CC8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50649" y="3467100"/>
            <a:ext cx="0" cy="216000"/>
          </a:xfrm>
          <a:prstGeom prst="straightConnector1">
            <a:avLst/>
          </a:prstGeom>
          <a:ln>
            <a:solidFill>
              <a:srgbClr val="00FF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67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F9E7A1E-9966-4BCA-8BED-B0FC2DA9B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249" y="1474384"/>
            <a:ext cx="3089163" cy="1796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9F5971-953A-4900-8AE7-50BBF8FD6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Radiative transfer in complex urban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02D15-6416-4164-ADCD-21DB42F613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80000" y="936000"/>
            <a:ext cx="5584203" cy="4986000"/>
          </a:xfrm>
        </p:spPr>
        <p:txBody>
          <a:bodyPr/>
          <a:lstStyle/>
          <a:p>
            <a:r>
              <a:rPr lang="en-GB" dirty="0"/>
              <a:t>We want to efficiently represent: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</a:rPr>
              <a:t>Street trees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>
                <a:solidFill>
                  <a:srgbClr val="00B050"/>
                </a:solidFill>
              </a:rPr>
              <a:t>Variable building height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Realistic building layout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Atmospheric absorption and emission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Spectral coupling to the atmosphere above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Contrasting neighbourhoods that interact radiatively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>
                <a:solidFill>
                  <a:srgbClr val="FF0000"/>
                </a:solidFill>
              </a:rPr>
              <a:t>Pitched roofs</a:t>
            </a:r>
          </a:p>
          <a:p>
            <a:r>
              <a:rPr lang="en-GB" dirty="0"/>
              <a:t>Typically we simplify the geometry and solve analytically, but can then only do 1 and 2 above</a:t>
            </a:r>
          </a:p>
          <a:p>
            <a:pPr lvl="1"/>
            <a:r>
              <a:rPr lang="en-GB" dirty="0"/>
              <a:t>Complex models with vegetation still assume infinitely long street canyons</a:t>
            </a:r>
          </a:p>
          <a:p>
            <a:pPr lvl="1"/>
            <a:r>
              <a:rPr lang="en-GB" dirty="0"/>
              <a:t>Some can only incorporate more complex features by partial use of Monte Carlo techniques, too slow for most operational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C54CF-B66F-42C2-9708-3A8D96489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5C0FA4-479B-4F53-882A-30A19F41347F}"/>
              </a:ext>
            </a:extLst>
          </p:cNvPr>
          <p:cNvGrpSpPr/>
          <p:nvPr/>
        </p:nvGrpSpPr>
        <p:grpSpPr>
          <a:xfrm>
            <a:off x="7351496" y="314924"/>
            <a:ext cx="3241058" cy="1240560"/>
            <a:chOff x="5641007" y="460596"/>
            <a:chExt cx="4321058" cy="171584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8FF14F-53E8-4DE0-95F5-58CAE0F014C4}"/>
                </a:ext>
              </a:extLst>
            </p:cNvPr>
            <p:cNvSpPr/>
            <p:nvPr/>
          </p:nvSpPr>
          <p:spPr>
            <a:xfrm>
              <a:off x="8882065" y="460596"/>
              <a:ext cx="1080000" cy="108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FCB7648-9009-4693-8E8C-0EB72D200A0B}"/>
                </a:ext>
              </a:extLst>
            </p:cNvPr>
            <p:cNvSpPr/>
            <p:nvPr/>
          </p:nvSpPr>
          <p:spPr>
            <a:xfrm>
              <a:off x="5641007" y="460596"/>
              <a:ext cx="1080000" cy="108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544A1EFE-554B-49E1-98F6-387AEC05FFBD}"/>
                </a:ext>
              </a:extLst>
            </p:cNvPr>
            <p:cNvSpPr/>
            <p:nvPr/>
          </p:nvSpPr>
          <p:spPr>
            <a:xfrm>
              <a:off x="6721007" y="461142"/>
              <a:ext cx="1080000" cy="1080000"/>
            </a:xfrm>
            <a:prstGeom prst="rtTriangl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F93B156F-7FB1-4EF6-A92D-763BF3BCB7A8}"/>
                </a:ext>
              </a:extLst>
            </p:cNvPr>
            <p:cNvSpPr/>
            <p:nvPr/>
          </p:nvSpPr>
          <p:spPr>
            <a:xfrm flipH="1">
              <a:off x="7801007" y="460596"/>
              <a:ext cx="1080000" cy="1080000"/>
            </a:xfrm>
            <a:prstGeom prst="rtTriangl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2480168-2F80-423F-A487-8FB7DC03B764}"/>
                </a:ext>
              </a:extLst>
            </p:cNvPr>
            <p:cNvCxnSpPr/>
            <p:nvPr/>
          </p:nvCxnSpPr>
          <p:spPr>
            <a:xfrm>
              <a:off x="6721007" y="1719025"/>
              <a:ext cx="2169525" cy="0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09A963A-362C-47A7-9393-8045E7EB15A9}"/>
                </a:ext>
              </a:extLst>
            </p:cNvPr>
            <p:cNvCxnSpPr/>
            <p:nvPr/>
          </p:nvCxnSpPr>
          <p:spPr>
            <a:xfrm>
              <a:off x="9097007" y="480192"/>
              <a:ext cx="0" cy="1065168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67ADE6-5066-4A6A-97F7-4DAC135E42EF}"/>
                </a:ext>
              </a:extLst>
            </p:cNvPr>
            <p:cNvSpPr txBox="1"/>
            <p:nvPr/>
          </p:nvSpPr>
          <p:spPr>
            <a:xfrm>
              <a:off x="9081846" y="769764"/>
              <a:ext cx="468466" cy="510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>
                  <a:solidFill>
                    <a:schemeClr val="accent1"/>
                  </a:solidFill>
                </a:rPr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54C036-094A-4CA8-9091-D52315AE292B}"/>
                </a:ext>
              </a:extLst>
            </p:cNvPr>
            <p:cNvSpPr txBox="1"/>
            <p:nvPr/>
          </p:nvSpPr>
          <p:spPr>
            <a:xfrm>
              <a:off x="7563602" y="1665609"/>
              <a:ext cx="536855" cy="510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i="1" dirty="0">
                  <a:solidFill>
                    <a:schemeClr val="accent1"/>
                  </a:solidFill>
                </a:rPr>
                <a:t>W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0F8F716-656B-4829-9C27-FD402F4B3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135" y="4962080"/>
            <a:ext cx="3492170" cy="1763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67F1A9-1753-4974-AADA-D200917FA4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15" r="31570" b="12669"/>
          <a:stretch/>
        </p:blipFill>
        <p:spPr>
          <a:xfrm>
            <a:off x="6904243" y="3315819"/>
            <a:ext cx="3582170" cy="14184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B961A3-6C5B-4540-B577-CFA90DEC6C36}"/>
              </a:ext>
            </a:extLst>
          </p:cNvPr>
          <p:cNvSpPr txBox="1"/>
          <p:nvPr/>
        </p:nvSpPr>
        <p:spPr>
          <a:xfrm>
            <a:off x="10664421" y="364678"/>
            <a:ext cx="1539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Masson (2000),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Harman et al. (2004)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etc...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8EF0FB-AFB0-4B07-9961-83764EB6CD09}"/>
              </a:ext>
            </a:extLst>
          </p:cNvPr>
          <p:cNvSpPr txBox="1"/>
          <p:nvPr/>
        </p:nvSpPr>
        <p:spPr>
          <a:xfrm>
            <a:off x="10587955" y="5325124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Redon et al. (2017)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8ED9C7-9DE7-4A90-AF67-293C05FD5538}"/>
              </a:ext>
            </a:extLst>
          </p:cNvPr>
          <p:cNvSpPr txBox="1"/>
          <p:nvPr/>
        </p:nvSpPr>
        <p:spPr>
          <a:xfrm>
            <a:off x="10486772" y="3671172"/>
            <a:ext cx="172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Krayenhoff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et al. (2013)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5D1714-9391-4652-9F12-1588ECC8D9A1}"/>
              </a:ext>
            </a:extLst>
          </p:cNvPr>
          <p:cNvSpPr txBox="1"/>
          <p:nvPr/>
        </p:nvSpPr>
        <p:spPr>
          <a:xfrm>
            <a:off x="10507033" y="1960217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Kanda et al. (2005)</a:t>
            </a:r>
          </a:p>
        </p:txBody>
      </p:sp>
    </p:spTree>
    <p:extLst>
      <p:ext uri="{BB962C8B-B14F-4D97-AF65-F5344CB8AC3E}">
        <p14:creationId xmlns:p14="http://schemas.microsoft.com/office/powerpoint/2010/main" val="417235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932453-0D5E-424E-AD3D-43108BD44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41"/>
          <a:stretch/>
        </p:blipFill>
        <p:spPr>
          <a:xfrm>
            <a:off x="7030412" y="1717780"/>
            <a:ext cx="4590266" cy="35200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0F2CC5-D8D5-4158-85EE-EFEA0086A21F}"/>
              </a:ext>
            </a:extLst>
          </p:cNvPr>
          <p:cNvSpPr txBox="1">
            <a:spLocks/>
          </p:cNvSpPr>
          <p:nvPr/>
        </p:nvSpPr>
        <p:spPr>
          <a:xfrm>
            <a:off x="6886412" y="837000"/>
            <a:ext cx="5027826" cy="5255255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tabLst>
                <a:tab pos="3556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70C0"/>
                </a:solidFill>
              </a:rPr>
              <a:t>Discrete-ordinate method uses one stream for direct solar radiation and 2</a:t>
            </a:r>
            <a:r>
              <a:rPr lang="en-GB" i="1" dirty="0">
                <a:solidFill>
                  <a:srgbClr val="0070C0"/>
                </a:solidFill>
              </a:rPr>
              <a:t>N</a:t>
            </a:r>
            <a:r>
              <a:rPr lang="en-GB" dirty="0">
                <a:solidFill>
                  <a:srgbClr val="0070C0"/>
                </a:solidFill>
              </a:rPr>
              <a:t> streams for the diffuse radiation field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Rate of radiation interception by buildings uses same geometry arguments as with trees (is this valid?) with some being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specularly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reflected, some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isotropically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reflected and some absorbed</a:t>
            </a:r>
            <a:endParaRPr lang="en-GB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FD3A4-65D0-4CEA-B3E5-28E3CC8787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0" r="42048"/>
          <a:stretch/>
        </p:blipFill>
        <p:spPr>
          <a:xfrm>
            <a:off x="244397" y="3327561"/>
            <a:ext cx="6492455" cy="352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33A15E-A74B-4C75-98E4-8AEBC85D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412" y="360000"/>
            <a:ext cx="4734266" cy="369332"/>
          </a:xfrm>
        </p:spPr>
        <p:txBody>
          <a:bodyPr/>
          <a:lstStyle/>
          <a:p>
            <a:r>
              <a:rPr lang="en-GB" dirty="0"/>
              <a:t>Towards “SPARTACUS-Urban”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A7BD3-32D6-4D4D-A110-838169F36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D9423-75D2-46CA-BFE8-3E0BC328190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9721" y="1066653"/>
            <a:ext cx="5376691" cy="1484999"/>
          </a:xfrm>
        </p:spPr>
        <p:txBody>
          <a:bodyPr/>
          <a:lstStyle/>
          <a:p>
            <a:r>
              <a:rPr lang="en-GB" dirty="0"/>
              <a:t>We want net radiative fluxes into </a:t>
            </a:r>
            <a:r>
              <a:rPr lang="en-GB" i="1" dirty="0"/>
              <a:t>ground</a:t>
            </a:r>
            <a:r>
              <a:rPr lang="en-GB" dirty="0"/>
              <a:t>, </a:t>
            </a:r>
            <a:r>
              <a:rPr lang="en-GB" i="1" dirty="0"/>
              <a:t>walls</a:t>
            </a:r>
            <a:r>
              <a:rPr lang="en-GB" dirty="0"/>
              <a:t> </a:t>
            </a:r>
            <a:r>
              <a:rPr lang="en-GB" i="1" dirty="0"/>
              <a:t>roofs</a:t>
            </a:r>
            <a:r>
              <a:rPr lang="en-GB" dirty="0"/>
              <a:t>, </a:t>
            </a:r>
            <a:r>
              <a:rPr lang="en-GB" i="1" dirty="0"/>
              <a:t>vegetation</a:t>
            </a:r>
            <a:r>
              <a:rPr lang="en-GB" dirty="0"/>
              <a:t> and </a:t>
            </a:r>
            <a:r>
              <a:rPr lang="en-GB" i="1" dirty="0"/>
              <a:t>air</a:t>
            </a:r>
            <a:r>
              <a:rPr lang="en-GB" dirty="0"/>
              <a:t>, to be used in energy-balance calculations together with turbulent fluxes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4A9E69-D8EF-494D-B503-82705A10592D}"/>
              </a:ext>
            </a:extLst>
          </p:cNvPr>
          <p:cNvSpPr/>
          <p:nvPr/>
        </p:nvSpPr>
        <p:spPr>
          <a:xfrm rot="1326915">
            <a:off x="9271367" y="1851534"/>
            <a:ext cx="1152000" cy="1802699"/>
          </a:xfrm>
          <a:prstGeom prst="ellipse">
            <a:avLst/>
          </a:prstGeom>
          <a:noFill/>
          <a:ln w="317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784298-02A6-4BAB-82CD-225B8DE629B3}"/>
              </a:ext>
            </a:extLst>
          </p:cNvPr>
          <p:cNvSpPr/>
          <p:nvPr/>
        </p:nvSpPr>
        <p:spPr>
          <a:xfrm>
            <a:off x="8590585" y="3266787"/>
            <a:ext cx="767654" cy="746998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04BBBAED-DC6B-449A-BED5-2D69F8241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0" t="4348" r="3159" b="6521"/>
          <a:stretch/>
        </p:blipFill>
        <p:spPr>
          <a:xfrm>
            <a:off x="303388" y="116999"/>
            <a:ext cx="6186203" cy="32105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E4BAE3-62B5-4BD5-9FB5-998413F02421}"/>
              </a:ext>
            </a:extLst>
          </p:cNvPr>
          <p:cNvSpPr/>
          <p:nvPr/>
        </p:nvSpPr>
        <p:spPr>
          <a:xfrm>
            <a:off x="278172" y="6339589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Russell Square area of London</a:t>
            </a:r>
          </a:p>
        </p:txBody>
      </p:sp>
    </p:spTree>
    <p:extLst>
      <p:ext uri="{BB962C8B-B14F-4D97-AF65-F5344CB8AC3E}">
        <p14:creationId xmlns:p14="http://schemas.microsoft.com/office/powerpoint/2010/main" val="416152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E54A1-4D8E-4361-B19C-CAD8F384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182" y="417496"/>
            <a:ext cx="3168000" cy="369332"/>
          </a:xfrm>
        </p:spPr>
        <p:txBody>
          <a:bodyPr/>
          <a:lstStyle/>
          <a:p>
            <a:r>
              <a:rPr lang="en-GB" dirty="0"/>
              <a:t>Atmospheric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869BD-13AE-4780-9802-FDDC552028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2667" y="972556"/>
            <a:ext cx="4968002" cy="4688444"/>
          </a:xfrm>
        </p:spPr>
        <p:txBody>
          <a:bodyPr/>
          <a:lstStyle/>
          <a:p>
            <a:r>
              <a:rPr lang="en-GB" dirty="0"/>
              <a:t>Rate of change of radiation passing through a layer in a discrete direction is governed by </a:t>
            </a:r>
            <a:r>
              <a:rPr lang="en-GB" dirty="0" err="1"/>
              <a:t>d</a:t>
            </a:r>
            <a:r>
              <a:rPr lang="en-GB" i="1" dirty="0" err="1"/>
              <a:t>F</a:t>
            </a:r>
            <a:r>
              <a:rPr lang="en-GB" i="1" dirty="0"/>
              <a:t>/</a:t>
            </a:r>
            <a:r>
              <a:rPr lang="en-GB" dirty="0" err="1"/>
              <a:t>d</a:t>
            </a:r>
            <a:r>
              <a:rPr lang="en-GB" i="1" dirty="0" err="1"/>
              <a:t>z</a:t>
            </a:r>
            <a:r>
              <a:rPr lang="en-GB" i="1" dirty="0"/>
              <a:t> </a:t>
            </a:r>
            <a:r>
              <a:rPr lang="en-GB" dirty="0"/>
              <a:t>= −</a:t>
            </a:r>
            <a:r>
              <a:rPr lang="en-GB" i="1" dirty="0">
                <a:latin typeface="Symbol" panose="05050102010706020507" pitchFamily="18" charset="2"/>
              </a:rPr>
              <a:t>s</a:t>
            </a:r>
            <a:r>
              <a:rPr lang="en-GB" i="1" dirty="0"/>
              <a:t>/</a:t>
            </a:r>
            <a:r>
              <a:rPr lang="en-GB" dirty="0" err="1"/>
              <a:t>cos</a:t>
            </a:r>
            <a:r>
              <a:rPr lang="en-GB" i="1" dirty="0" err="1">
                <a:latin typeface="Symbol" panose="05050102010706020507" pitchFamily="18" charset="2"/>
              </a:rPr>
              <a:t>q</a:t>
            </a:r>
            <a:r>
              <a:rPr lang="en-GB" dirty="0"/>
              <a:t>, where </a:t>
            </a:r>
            <a:r>
              <a:rPr lang="en-GB" i="1" dirty="0">
                <a:latin typeface="Symbol" panose="05050102010706020507" pitchFamily="18" charset="2"/>
              </a:rPr>
              <a:t>s</a:t>
            </a:r>
            <a:r>
              <a:rPr lang="en-GB" dirty="0"/>
              <a:t> is the height-independent volume-extinction coefficient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>
              <a:buFont typeface="Arial" panose="020B0604020202020204" pitchFamily="34" charset="0"/>
              <a:buChar char="→"/>
            </a:pPr>
            <a:r>
              <a:rPr lang="en-GB" b="1" dirty="0"/>
              <a:t> The Beer-Lambert law</a:t>
            </a:r>
            <a:endParaRPr lang="en-GB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F005E-1C03-4305-9E41-0B12BBA183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ECBCB7-4C6D-4C29-866D-2D8F3258373A}"/>
              </a:ext>
            </a:extLst>
          </p:cNvPr>
          <p:cNvSpPr/>
          <p:nvPr/>
        </p:nvSpPr>
        <p:spPr>
          <a:xfrm>
            <a:off x="1343928" y="2774985"/>
            <a:ext cx="2952000" cy="115200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1761F8-C0B5-4180-89A1-152FA07A5014}"/>
              </a:ext>
            </a:extLst>
          </p:cNvPr>
          <p:cNvCxnSpPr>
            <a:cxnSpLocks/>
          </p:cNvCxnSpPr>
          <p:nvPr/>
        </p:nvCxnSpPr>
        <p:spPr>
          <a:xfrm>
            <a:off x="2772164" y="2395935"/>
            <a:ext cx="0" cy="1142968"/>
          </a:xfrm>
          <a:prstGeom prst="straightConnector1">
            <a:avLst/>
          </a:prstGeom>
          <a:ln w="19050"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BC7531-790B-47C7-A280-7780773F9938}"/>
              </a:ext>
            </a:extLst>
          </p:cNvPr>
          <p:cNvSpPr txBox="1"/>
          <p:nvPr/>
        </p:nvSpPr>
        <p:spPr>
          <a:xfrm>
            <a:off x="2473732" y="2868267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ymbol" panose="05050102010706020507" pitchFamily="18" charset="2"/>
              </a:rPr>
              <a:t>q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33D441-2A7F-45BA-A361-3586BCB91133}"/>
              </a:ext>
            </a:extLst>
          </p:cNvPr>
          <p:cNvCxnSpPr>
            <a:cxnSpLocks/>
          </p:cNvCxnSpPr>
          <p:nvPr/>
        </p:nvCxnSpPr>
        <p:spPr>
          <a:xfrm>
            <a:off x="1127928" y="2784017"/>
            <a:ext cx="0" cy="114296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CAACF97-2118-461D-91EF-1C3C12C3138A}"/>
              </a:ext>
            </a:extLst>
          </p:cNvPr>
          <p:cNvSpPr txBox="1"/>
          <p:nvPr/>
        </p:nvSpPr>
        <p:spPr>
          <a:xfrm>
            <a:off x="742652" y="353890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7E7DB1-5B06-4926-9D3B-152281005087}"/>
                  </a:ext>
                </a:extLst>
              </p:cNvPr>
              <p:cNvSpPr txBox="1"/>
              <p:nvPr/>
            </p:nvSpPr>
            <p:spPr>
              <a:xfrm>
                <a:off x="1606466" y="2133217"/>
                <a:ext cx="538865" cy="453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4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7E7DB1-5B06-4926-9D3B-152281005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466" y="2133217"/>
                <a:ext cx="538865" cy="453137"/>
              </a:xfrm>
              <a:prstGeom prst="rect">
                <a:avLst/>
              </a:prstGeom>
              <a:blipFill>
                <a:blip r:embed="rId2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9380022-3297-4E3D-832D-9D193002E478}"/>
              </a:ext>
            </a:extLst>
          </p:cNvPr>
          <p:cNvCxnSpPr>
            <a:cxnSpLocks/>
          </p:cNvCxnSpPr>
          <p:nvPr/>
        </p:nvCxnSpPr>
        <p:spPr>
          <a:xfrm>
            <a:off x="2067640" y="2594882"/>
            <a:ext cx="1455503" cy="1926052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406F291-4200-4C0F-AF11-65E06E37C124}"/>
              </a:ext>
            </a:extLst>
          </p:cNvPr>
          <p:cNvGrpSpPr/>
          <p:nvPr/>
        </p:nvGrpSpPr>
        <p:grpSpPr>
          <a:xfrm>
            <a:off x="6238412" y="417496"/>
            <a:ext cx="5349710" cy="5459503"/>
            <a:chOff x="6238412" y="417496"/>
            <a:chExt cx="5349710" cy="5459503"/>
          </a:xfrm>
        </p:grpSpPr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5B6503AC-004E-4F35-91C7-44DD6C392BD0}"/>
                </a:ext>
              </a:extLst>
            </p:cNvPr>
            <p:cNvSpPr txBox="1">
              <a:spLocks/>
            </p:cNvSpPr>
            <p:nvPr/>
          </p:nvSpPr>
          <p:spPr>
            <a:xfrm>
              <a:off x="6238412" y="964862"/>
              <a:ext cx="5158769" cy="4912137"/>
            </a:xfrm>
            <a:prstGeom prst="rect">
              <a:avLst/>
            </a:prstGeom>
          </p:spPr>
          <p:txBody>
            <a:bodyPr lIns="0" tIns="0" rIns="0" bIns="0"/>
            <a:lstStyle>
              <a:lvl1pPr marL="179388" indent="-179388" algn="l" defTabSz="457200" rtl="0" eaLnBrk="1" latinLnBrk="0" hangingPunct="1">
                <a:lnSpc>
                  <a:spcPts val="2200"/>
                </a:lnSpc>
                <a:spcBef>
                  <a:spcPts val="1100"/>
                </a:spcBef>
                <a:buClr>
                  <a:srgbClr val="064E83"/>
                </a:buClr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30000" indent="-270000" algn="l" defTabSz="457200" rtl="0" eaLnBrk="1" latinLnBrk="0" hangingPunct="1">
                <a:lnSpc>
                  <a:spcPts val="2000"/>
                </a:lnSpc>
                <a:spcBef>
                  <a:spcPts val="1000"/>
                </a:spcBef>
                <a:buClr>
                  <a:srgbClr val="064E83"/>
                </a:buClr>
                <a:buFont typeface="Arial"/>
                <a:buChar char="–"/>
                <a:tabLst>
                  <a:tab pos="355600" algn="l"/>
                </a:tabLst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0000" indent="-270000" algn="l" defTabSz="457200" rtl="0" eaLnBrk="1" latinLnBrk="0" hangingPunct="1">
                <a:lnSpc>
                  <a:spcPts val="1800"/>
                </a:lnSpc>
                <a:spcBef>
                  <a:spcPts val="900"/>
                </a:spcBef>
                <a:buClr>
                  <a:srgbClr val="064E83"/>
                </a:buClr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50000" indent="-270000" algn="l" defTabSz="457200" rtl="0" eaLnBrk="1" latinLnBrk="0" hangingPunct="1">
                <a:lnSpc>
                  <a:spcPts val="1600"/>
                </a:lnSpc>
                <a:spcBef>
                  <a:spcPts val="800"/>
                </a:spcBef>
                <a:buClr>
                  <a:srgbClr val="064E83"/>
                </a:buClr>
                <a:buFont typeface="Arial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10000" indent="-270000" algn="l" defTabSz="457200" rtl="0" eaLnBrk="1" latinLnBrk="0" hangingPunct="1">
                <a:lnSpc>
                  <a:spcPts val="1400"/>
                </a:lnSpc>
                <a:spcBef>
                  <a:spcPts val="700"/>
                </a:spcBef>
                <a:buClr>
                  <a:srgbClr val="064E83"/>
                </a:buClr>
                <a:buFont typeface="Arial"/>
                <a:buChar char="»"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The same behaviour will be observed if the probability distribution of wall-to-wall separations is </a:t>
              </a:r>
              <a:r>
                <a:rPr lang="en-GB" b="1" dirty="0"/>
                <a:t>exponential</a:t>
              </a:r>
              <a:r>
                <a:rPr lang="en-GB" dirty="0"/>
                <a:t>: </a:t>
              </a:r>
              <a:r>
                <a:rPr lang="en-GB" i="1" dirty="0" err="1"/>
                <a:t>p</a:t>
              </a:r>
              <a:r>
                <a:rPr lang="en-GB" baseline="-25000" dirty="0" err="1"/>
                <a:t>ww</a:t>
              </a:r>
              <a:r>
                <a:rPr lang="en-GB" dirty="0"/>
                <a:t>(</a:t>
              </a:r>
              <a:r>
                <a:rPr lang="en-GB" i="1" dirty="0"/>
                <a:t>x</a:t>
              </a:r>
              <a:r>
                <a:rPr lang="en-GB" dirty="0"/>
                <a:t>) = </a:t>
              </a:r>
              <a:r>
                <a:rPr lang="en-GB" dirty="0" err="1"/>
                <a:t>exp</a:t>
              </a:r>
              <a:r>
                <a:rPr lang="en-GB" dirty="0"/>
                <a:t>(−</a:t>
              </a:r>
              <a:r>
                <a:rPr lang="en-GB" i="1" dirty="0"/>
                <a:t>x/X</a:t>
              </a:r>
              <a:r>
                <a:rPr lang="en-GB" dirty="0"/>
                <a:t>)</a:t>
              </a:r>
              <a:r>
                <a:rPr lang="en-GB" i="1" dirty="0"/>
                <a:t>/X</a:t>
              </a:r>
              <a:r>
                <a:rPr lang="en-GB" dirty="0"/>
                <a:t>, where </a:t>
              </a:r>
              <a:r>
                <a:rPr lang="en-GB" i="1" dirty="0"/>
                <a:t>X</a:t>
              </a:r>
              <a:r>
                <a:rPr lang="en-GB" dirty="0"/>
                <a:t> is the e-folding (or mean) building separation distance</a:t>
              </a:r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pPr>
                <a:buFont typeface="Arial" panose="020B0604020202020204" pitchFamily="34" charset="0"/>
                <a:buChar char="→"/>
              </a:pPr>
              <a:r>
                <a:rPr lang="en-GB" b="1" dirty="0"/>
                <a:t> Need to compute </a:t>
              </a:r>
              <a:r>
                <a:rPr lang="en-GB" b="1" i="1" dirty="0" err="1"/>
                <a:t>p</a:t>
              </a:r>
              <a:r>
                <a:rPr lang="en-GB" b="1" baseline="-25000" dirty="0" err="1"/>
                <a:t>ww</a:t>
              </a:r>
              <a:r>
                <a:rPr lang="en-GB" b="1" dirty="0"/>
                <a:t>(</a:t>
              </a:r>
              <a:r>
                <a:rPr lang="en-GB" b="1" i="1" dirty="0"/>
                <a:t>x</a:t>
              </a:r>
              <a:r>
                <a:rPr lang="en-GB" b="1" dirty="0"/>
                <a:t>) in real cities</a:t>
              </a:r>
              <a:endParaRPr lang="en-GB" b="1" dirty="0"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69D71D-34B4-4679-B5E6-E3370A141190}"/>
                </a:ext>
              </a:extLst>
            </p:cNvPr>
            <p:cNvSpPr/>
            <p:nvPr/>
          </p:nvSpPr>
          <p:spPr>
            <a:xfrm>
              <a:off x="6374005" y="2774985"/>
              <a:ext cx="5027396" cy="115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2C5C30-976A-417B-BA11-12ED196D3F09}"/>
                </a:ext>
              </a:extLst>
            </p:cNvPr>
            <p:cNvSpPr/>
            <p:nvPr/>
          </p:nvSpPr>
          <p:spPr>
            <a:xfrm>
              <a:off x="6339151" y="2775390"/>
              <a:ext cx="737079" cy="11520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EC86A7-D4D7-44BE-8989-F380A868619C}"/>
                </a:ext>
              </a:extLst>
            </p:cNvPr>
            <p:cNvSpPr/>
            <p:nvPr/>
          </p:nvSpPr>
          <p:spPr>
            <a:xfrm>
              <a:off x="10724122" y="2774580"/>
              <a:ext cx="864000" cy="11520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EE3DF5-40D2-498A-987B-1F7C5938B133}"/>
                </a:ext>
              </a:extLst>
            </p:cNvPr>
            <p:cNvSpPr/>
            <p:nvPr/>
          </p:nvSpPr>
          <p:spPr>
            <a:xfrm>
              <a:off x="8267648" y="2774580"/>
              <a:ext cx="719647" cy="11520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C877D07-E271-4923-A008-58B545586E4C}"/>
                </a:ext>
              </a:extLst>
            </p:cNvPr>
            <p:cNvCxnSpPr>
              <a:cxnSpLocks/>
            </p:cNvCxnSpPr>
            <p:nvPr/>
          </p:nvCxnSpPr>
          <p:spPr>
            <a:xfrm>
              <a:off x="6972038" y="2594882"/>
              <a:ext cx="1447514" cy="190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22FEAA1-16C2-454C-976D-396BB1DF4C66}"/>
                </a:ext>
              </a:extLst>
            </p:cNvPr>
            <p:cNvCxnSpPr>
              <a:cxnSpLocks/>
            </p:cNvCxnSpPr>
            <p:nvPr/>
          </p:nvCxnSpPr>
          <p:spPr>
            <a:xfrm>
              <a:off x="7228134" y="2594882"/>
              <a:ext cx="1431607" cy="190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93793A9-DD11-49DB-ADD0-45B1A820E5A1}"/>
                </a:ext>
              </a:extLst>
            </p:cNvPr>
            <p:cNvCxnSpPr>
              <a:cxnSpLocks/>
            </p:cNvCxnSpPr>
            <p:nvPr/>
          </p:nvCxnSpPr>
          <p:spPr>
            <a:xfrm>
              <a:off x="8903928" y="2594882"/>
              <a:ext cx="1440000" cy="190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DDC091B-6507-41B6-AC3E-E231DBA53572}"/>
                </a:ext>
              </a:extLst>
            </p:cNvPr>
            <p:cNvCxnSpPr>
              <a:cxnSpLocks/>
            </p:cNvCxnSpPr>
            <p:nvPr/>
          </p:nvCxnSpPr>
          <p:spPr>
            <a:xfrm>
              <a:off x="9119928" y="2594882"/>
              <a:ext cx="1474766" cy="190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93906B-1D4A-437B-A51B-A2204D7B3747}"/>
                </a:ext>
              </a:extLst>
            </p:cNvPr>
            <p:cNvCxnSpPr>
              <a:cxnSpLocks/>
            </p:cNvCxnSpPr>
            <p:nvPr/>
          </p:nvCxnSpPr>
          <p:spPr>
            <a:xfrm>
              <a:off x="9428512" y="2594882"/>
              <a:ext cx="1416295" cy="190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8DC1189-0A36-4A7D-9B51-B6F9E8895591}"/>
                </a:ext>
              </a:extLst>
            </p:cNvPr>
            <p:cNvCxnSpPr>
              <a:cxnSpLocks/>
            </p:cNvCxnSpPr>
            <p:nvPr/>
          </p:nvCxnSpPr>
          <p:spPr>
            <a:xfrm>
              <a:off x="9684608" y="2594882"/>
              <a:ext cx="1409583" cy="190810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55E1A55-6030-4F91-9F49-7F20BC6B38E1}"/>
                </a:ext>
              </a:extLst>
            </p:cNvPr>
            <p:cNvCxnSpPr>
              <a:cxnSpLocks/>
            </p:cNvCxnSpPr>
            <p:nvPr/>
          </p:nvCxnSpPr>
          <p:spPr>
            <a:xfrm>
              <a:off x="7474420" y="2594882"/>
              <a:ext cx="793228" cy="106926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CB29C2E-2BA4-4D1D-A57E-7BD2CA9DAFEB}"/>
                </a:ext>
              </a:extLst>
            </p:cNvPr>
            <p:cNvCxnSpPr>
              <a:cxnSpLocks/>
            </p:cNvCxnSpPr>
            <p:nvPr/>
          </p:nvCxnSpPr>
          <p:spPr>
            <a:xfrm>
              <a:off x="7751928" y="2594882"/>
              <a:ext cx="488197" cy="6939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31E5669-ABBE-430B-961C-DDF7A891F3D1}"/>
                </a:ext>
              </a:extLst>
            </p:cNvPr>
            <p:cNvCxnSpPr>
              <a:cxnSpLocks/>
            </p:cNvCxnSpPr>
            <p:nvPr/>
          </p:nvCxnSpPr>
          <p:spPr>
            <a:xfrm>
              <a:off x="7967928" y="2594882"/>
              <a:ext cx="280223" cy="3770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3FD0390-CC4F-4872-A08E-0172C1760390}"/>
                </a:ext>
              </a:extLst>
            </p:cNvPr>
            <p:cNvCxnSpPr>
              <a:cxnSpLocks/>
            </p:cNvCxnSpPr>
            <p:nvPr/>
          </p:nvCxnSpPr>
          <p:spPr>
            <a:xfrm>
              <a:off x="9930894" y="2594882"/>
              <a:ext cx="793228" cy="10688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2AB03AD-4D1B-4DEB-8009-2A0BD02A90CD}"/>
                </a:ext>
              </a:extLst>
            </p:cNvPr>
            <p:cNvCxnSpPr>
              <a:cxnSpLocks/>
            </p:cNvCxnSpPr>
            <p:nvPr/>
          </p:nvCxnSpPr>
          <p:spPr>
            <a:xfrm>
              <a:off x="10199928" y="2594882"/>
              <a:ext cx="496671" cy="6934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D32E3C2-480E-45AD-8469-DEF9A057F5D3}"/>
                </a:ext>
              </a:extLst>
            </p:cNvPr>
            <p:cNvCxnSpPr>
              <a:cxnSpLocks/>
            </p:cNvCxnSpPr>
            <p:nvPr/>
          </p:nvCxnSpPr>
          <p:spPr>
            <a:xfrm>
              <a:off x="10415928" y="2594882"/>
              <a:ext cx="288697" cy="3766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3A4DD8B-4498-4FC7-8114-C3BD52C3472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579" y="4106882"/>
              <a:ext cx="109054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3CDE5AF-2A7A-4524-953C-50EDC89241BA}"/>
                </a:ext>
              </a:extLst>
            </p:cNvPr>
            <p:cNvSpPr txBox="1"/>
            <p:nvPr/>
          </p:nvSpPr>
          <p:spPr>
            <a:xfrm>
              <a:off x="7545887" y="403404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dirty="0"/>
                <a:t>x</a:t>
              </a:r>
            </a:p>
          </p:txBody>
        </p:sp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D3BE9E6B-B6FC-4B33-A151-603C4D8731A3}"/>
                </a:ext>
              </a:extLst>
            </p:cNvPr>
            <p:cNvSpPr txBox="1">
              <a:spLocks/>
            </p:cNvSpPr>
            <p:nvPr/>
          </p:nvSpPr>
          <p:spPr>
            <a:xfrm>
              <a:off x="6670412" y="417496"/>
              <a:ext cx="3168000" cy="369332"/>
            </a:xfrm>
            <a:prstGeom prst="rect">
              <a:avLst/>
            </a:prstGeom>
          </p:spPr>
          <p:txBody>
            <a:bodyPr lIns="0" tIns="0" rIns="0" bIns="0"/>
            <a:lstStyle>
              <a:lvl1pPr algn="l" defTabSz="457200" rtl="0" eaLnBrk="1" latinLnBrk="0" hangingPunct="1">
                <a:lnSpc>
                  <a:spcPts val="2800"/>
                </a:lnSpc>
                <a:spcBef>
                  <a:spcPct val="0"/>
                </a:spcBef>
                <a:buNone/>
                <a:defRPr sz="2400" kern="1200">
                  <a:solidFill>
                    <a:srgbClr val="064E8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dirty="0"/>
                <a:t>Urban canopy layer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6CC6716-D73C-4749-8979-50945EFA72D7}"/>
                    </a:ext>
                  </a:extLst>
                </p:cNvPr>
                <p:cNvSpPr txBox="1"/>
                <p:nvPr/>
              </p:nvSpPr>
              <p:spPr>
                <a:xfrm>
                  <a:off x="7943937" y="4487781"/>
                  <a:ext cx="3570786" cy="6450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GB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en-GB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GB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</m:func>
                    </m:oMath>
                  </a14:m>
                  <a:r>
                    <a:rPr lang="en-GB" sz="2400" baseline="-250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6CC6716-D73C-4749-8979-50945EFA72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3937" y="4487781"/>
                  <a:ext cx="3570786" cy="6450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2AE5FA6-2AD3-411D-8347-D06E62A25163}"/>
                  </a:ext>
                </a:extLst>
              </p:cNvPr>
              <p:cNvSpPr txBox="1"/>
              <p:nvPr/>
            </p:nvSpPr>
            <p:spPr>
              <a:xfrm>
                <a:off x="1782290" y="4567424"/>
                <a:ext cx="3263650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GB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GB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GB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en-GB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en-GB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GB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GB" sz="2400" baseline="-250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2AE5FA6-2AD3-411D-8347-D06E62A25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290" y="4567424"/>
                <a:ext cx="3263650" cy="6450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616E2E90-9C65-4071-B624-7520C81A5A53}"/>
              </a:ext>
            </a:extLst>
          </p:cNvPr>
          <p:cNvSpPr/>
          <p:nvPr/>
        </p:nvSpPr>
        <p:spPr>
          <a:xfrm>
            <a:off x="7627424" y="6339589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Hogan (BLM 2018, in press)</a:t>
            </a:r>
          </a:p>
        </p:txBody>
      </p:sp>
    </p:spTree>
    <p:extLst>
      <p:ext uri="{BB962C8B-B14F-4D97-AF65-F5344CB8AC3E}">
        <p14:creationId xmlns:p14="http://schemas.microsoft.com/office/powerpoint/2010/main" val="226247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412" y="360000"/>
            <a:ext cx="4392000" cy="369332"/>
          </a:xfrm>
        </p:spPr>
        <p:txBody>
          <a:bodyPr/>
          <a:lstStyle/>
          <a:p>
            <a:r>
              <a:rPr lang="en-GB" dirty="0"/>
              <a:t>Geometry of real 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102412" y="936000"/>
            <a:ext cx="4896000" cy="1125000"/>
          </a:xfrm>
        </p:spPr>
        <p:txBody>
          <a:bodyPr/>
          <a:lstStyle/>
          <a:p>
            <a:r>
              <a:rPr lang="en-GB" dirty="0"/>
              <a:t>Compute </a:t>
            </a:r>
            <a:r>
              <a:rPr lang="en-GB" i="1" dirty="0" err="1"/>
              <a:t>p</a:t>
            </a:r>
            <a:r>
              <a:rPr lang="en-GB" baseline="-25000" dirty="0" err="1"/>
              <a:t>ww</a:t>
            </a:r>
            <a:r>
              <a:rPr lang="en-GB" dirty="0"/>
              <a:t>(</a:t>
            </a:r>
            <a:r>
              <a:rPr lang="en-GB" i="1" dirty="0"/>
              <a:t>x</a:t>
            </a:r>
            <a:r>
              <a:rPr lang="en-GB" dirty="0"/>
              <a:t>) from “strips” in four directions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49D4B6-F939-4D74-802E-A399AD775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1"/>
          <a:stretch/>
        </p:blipFill>
        <p:spPr>
          <a:xfrm>
            <a:off x="334413" y="189000"/>
            <a:ext cx="6120000" cy="6468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FCC49-B23A-477C-8E8E-EA76D983F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1" t="87706" r="28257"/>
          <a:stretch/>
        </p:blipFill>
        <p:spPr>
          <a:xfrm>
            <a:off x="6670411" y="5445000"/>
            <a:ext cx="2977455" cy="11249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4AD473-47CB-4633-8E4A-37B4A6196075}"/>
              </a:ext>
            </a:extLst>
          </p:cNvPr>
          <p:cNvGrpSpPr/>
          <p:nvPr/>
        </p:nvGrpSpPr>
        <p:grpSpPr>
          <a:xfrm>
            <a:off x="1913094" y="1206332"/>
            <a:ext cx="9561355" cy="4093835"/>
            <a:chOff x="1913094" y="1206332"/>
            <a:chExt cx="9561355" cy="40938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D71E89-6AB7-4806-AB7E-400F4CBF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75" r="52821"/>
            <a:stretch/>
          </p:blipFill>
          <p:spPr>
            <a:xfrm>
              <a:off x="7442449" y="1413000"/>
              <a:ext cx="4032000" cy="388716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754C58-E9E8-4276-9E64-907B071433A1}"/>
                </a:ext>
              </a:extLst>
            </p:cNvPr>
            <p:cNvSpPr/>
            <p:nvPr/>
          </p:nvSpPr>
          <p:spPr>
            <a:xfrm>
              <a:off x="1913094" y="1211289"/>
              <a:ext cx="108000" cy="97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9C90C6B-0CE4-443E-AFFD-E3CD2C52F5EF}"/>
                </a:ext>
              </a:extLst>
            </p:cNvPr>
            <p:cNvCxnSpPr>
              <a:cxnSpLocks/>
            </p:cNvCxnSpPr>
            <p:nvPr/>
          </p:nvCxnSpPr>
          <p:spPr>
            <a:xfrm>
              <a:off x="1913094" y="1308489"/>
              <a:ext cx="5693318" cy="392051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336210-A9F9-4BE3-9AD1-9014B108D277}"/>
                </a:ext>
              </a:extLst>
            </p:cNvPr>
            <p:cNvCxnSpPr>
              <a:cxnSpLocks/>
            </p:cNvCxnSpPr>
            <p:nvPr/>
          </p:nvCxnSpPr>
          <p:spPr>
            <a:xfrm>
              <a:off x="2021094" y="1206332"/>
              <a:ext cx="5585318" cy="254557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085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A55DA-4183-45E9-A81B-7DB724EB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A5DE6-8BF5-4238-9726-C18F960F18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26412" y="981000"/>
            <a:ext cx="8307733" cy="4941000"/>
          </a:xfrm>
        </p:spPr>
        <p:txBody>
          <a:bodyPr/>
          <a:lstStyle/>
          <a:p>
            <a:r>
              <a:rPr lang="en-GB" dirty="0"/>
              <a:t>The new IFS radiation scheme “</a:t>
            </a:r>
            <a:r>
              <a:rPr lang="en-GB" dirty="0" err="1"/>
              <a:t>ecRad</a:t>
            </a:r>
            <a:r>
              <a:rPr lang="en-GB" dirty="0"/>
              <a:t>”</a:t>
            </a:r>
          </a:p>
          <a:p>
            <a:r>
              <a:rPr lang="en-GB" dirty="0"/>
              <a:t>Efficient radiative transfer in the presence of 3D objects: “SPARTACUS”</a:t>
            </a:r>
          </a:p>
          <a:p>
            <a:r>
              <a:rPr lang="en-GB" dirty="0"/>
              <a:t>Application to forests</a:t>
            </a:r>
          </a:p>
          <a:p>
            <a:pPr lvl="1"/>
            <a:r>
              <a:rPr lang="en-GB" i="1" dirty="0"/>
              <a:t>Weather forecasts sensitive to forest albedo; ESMs need photosynthesis rates</a:t>
            </a:r>
          </a:p>
          <a:p>
            <a:r>
              <a:rPr lang="en-GB" dirty="0"/>
              <a:t>Application to cities</a:t>
            </a:r>
          </a:p>
          <a:p>
            <a:pPr lvl="1"/>
            <a:r>
              <a:rPr lang="en-GB" i="1" dirty="0"/>
              <a:t>Needed to compute urban heat island effect</a:t>
            </a:r>
          </a:p>
          <a:p>
            <a:pPr lvl="1"/>
            <a:r>
              <a:rPr lang="en-GB" dirty="0"/>
              <a:t>The exponential model of urban geometry</a:t>
            </a:r>
          </a:p>
          <a:p>
            <a:pPr lvl="1"/>
            <a:r>
              <a:rPr lang="en-GB" dirty="0"/>
              <a:t>How important is atmospheric absorption between buildings?</a:t>
            </a:r>
          </a:p>
          <a:p>
            <a:r>
              <a:rPr lang="en-GB" dirty="0"/>
              <a:t>Application to clouds</a:t>
            </a:r>
          </a:p>
          <a:p>
            <a:pPr lvl="1"/>
            <a:r>
              <a:rPr lang="en-GB" i="1" dirty="0"/>
              <a:t>Climate simulations sensitive to representation of cloud structure</a:t>
            </a:r>
          </a:p>
          <a:p>
            <a:pPr lvl="1"/>
            <a:r>
              <a:rPr lang="en-GB" dirty="0"/>
              <a:t>The “entrapment” mechanism</a:t>
            </a:r>
          </a:p>
          <a:p>
            <a:pPr lvl="1"/>
            <a:r>
              <a:rPr lang="en-GB" dirty="0"/>
              <a:t>Towards an estimate of the global impact of 3D radiative transfer</a:t>
            </a:r>
          </a:p>
          <a:p>
            <a:r>
              <a:rPr lang="en-GB" dirty="0"/>
              <a:t>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67464-B9F7-4879-8A5A-7F8873BE9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54FFC-AB46-40B8-AC94-65288350B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616" y="1269000"/>
            <a:ext cx="1982766" cy="2643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E2F7D-F2FB-4977-B631-33C5C64C867B}"/>
              </a:ext>
            </a:extLst>
          </p:cNvPr>
          <p:cNvSpPr txBox="1"/>
          <p:nvPr/>
        </p:nvSpPr>
        <p:spPr>
          <a:xfrm>
            <a:off x="9414482" y="3912688"/>
            <a:ext cx="224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 Narrow" panose="020B0606020202030204" pitchFamily="34" charset="0"/>
              </a:rPr>
              <a:t>Speedy Algorithm for Radiative Transfer through Cloud Sides</a:t>
            </a:r>
          </a:p>
        </p:txBody>
      </p:sp>
    </p:spTree>
    <p:extLst>
      <p:ext uri="{BB962C8B-B14F-4D97-AF65-F5344CB8AC3E}">
        <p14:creationId xmlns:p14="http://schemas.microsoft.com/office/powerpoint/2010/main" val="1669187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3112371-C855-4BD0-9E10-B416539541D9}"/>
              </a:ext>
            </a:extLst>
          </p:cNvPr>
          <p:cNvGrpSpPr/>
          <p:nvPr/>
        </p:nvGrpSpPr>
        <p:grpSpPr>
          <a:xfrm>
            <a:off x="309369" y="3406990"/>
            <a:ext cx="11325543" cy="2742501"/>
            <a:chOff x="309369" y="3406990"/>
            <a:chExt cx="11325543" cy="27425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13"/>
            <a:stretch/>
          </p:blipFill>
          <p:spPr>
            <a:xfrm>
              <a:off x="1800349" y="3406990"/>
              <a:ext cx="9834563" cy="274250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76328" y="4584199"/>
              <a:ext cx="15613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3333FF"/>
                  </a:solidFill>
                </a:rPr>
                <a:t>Exponential</a:t>
              </a:r>
              <a:r>
                <a:rPr lang="en-GB" sz="1600" dirty="0"/>
                <a:t> </a:t>
              </a:r>
              <a:r>
                <a:rPr lang="en-GB" sz="1600" dirty="0">
                  <a:solidFill>
                    <a:srgbClr val="3333FF"/>
                  </a:solidFill>
                </a:rPr>
                <a:t>model</a:t>
              </a:r>
              <a:r>
                <a:rPr lang="en-GB" sz="1600" dirty="0"/>
                <a:t> predicts direct-beam much better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FD3FD6-4DE9-4C3D-B9E7-C0FBD14D66E0}"/>
                </a:ext>
              </a:extLst>
            </p:cNvPr>
            <p:cNvSpPr/>
            <p:nvPr/>
          </p:nvSpPr>
          <p:spPr>
            <a:xfrm>
              <a:off x="309369" y="4023993"/>
              <a:ext cx="145709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b="1" i="1" dirty="0"/>
                <a:t>Fraction of direct beam reaching street</a:t>
              </a:r>
              <a:endParaRPr lang="en-GB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902" y="302620"/>
            <a:ext cx="10142934" cy="369332"/>
          </a:xfrm>
        </p:spPr>
        <p:txBody>
          <a:bodyPr/>
          <a:lstStyle/>
          <a:p>
            <a:r>
              <a:rPr lang="en-GB" dirty="0"/>
              <a:t>Real urban areas are very well fitted by the exponential model!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590075" y="936000"/>
            <a:ext cx="7869601" cy="4986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75"/>
          <a:stretch/>
        </p:blipFill>
        <p:spPr>
          <a:xfrm>
            <a:off x="1774412" y="781164"/>
            <a:ext cx="9834563" cy="28320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0488" y="2781000"/>
            <a:ext cx="1507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3333FF"/>
                </a:solidFill>
              </a:rPr>
              <a:t>X</a:t>
            </a:r>
            <a:r>
              <a:rPr lang="en-GB" sz="1600" dirty="0">
                <a:solidFill>
                  <a:srgbClr val="3333FF"/>
                </a:solidFill>
              </a:rPr>
              <a:t>=38 m</a:t>
            </a:r>
            <a:endParaRPr lang="en-GB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A62551-86AC-462A-BB43-C109B1BD8BA2}"/>
              </a:ext>
            </a:extLst>
          </p:cNvPr>
          <p:cNvSpPr/>
          <p:nvPr/>
        </p:nvSpPr>
        <p:spPr>
          <a:xfrm>
            <a:off x="7627424" y="6339589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Hogan (BLM 2018, in press)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BD362-E02C-4B49-84CC-1A3E425BC6F4}"/>
              </a:ext>
            </a:extLst>
          </p:cNvPr>
          <p:cNvSpPr txBox="1"/>
          <p:nvPr/>
        </p:nvSpPr>
        <p:spPr>
          <a:xfrm>
            <a:off x="4960477" y="2781000"/>
            <a:ext cx="1507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3333FF"/>
                </a:solidFill>
              </a:rPr>
              <a:t>X</a:t>
            </a:r>
            <a:r>
              <a:rPr lang="en-GB" sz="1600" dirty="0">
                <a:solidFill>
                  <a:srgbClr val="3333FF"/>
                </a:solidFill>
              </a:rPr>
              <a:t>=53 m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C72B8A-C795-4952-B56F-5B7956E860B7}"/>
              </a:ext>
            </a:extLst>
          </p:cNvPr>
          <p:cNvSpPr txBox="1"/>
          <p:nvPr/>
        </p:nvSpPr>
        <p:spPr>
          <a:xfrm>
            <a:off x="7390817" y="2781000"/>
            <a:ext cx="1507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3333FF"/>
                </a:solidFill>
              </a:rPr>
              <a:t>X</a:t>
            </a:r>
            <a:r>
              <a:rPr lang="en-GB" sz="1600" dirty="0">
                <a:solidFill>
                  <a:srgbClr val="3333FF"/>
                </a:solidFill>
              </a:rPr>
              <a:t>=57 m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52EDDB-D06D-4FFC-997D-B5311924BF38}"/>
              </a:ext>
            </a:extLst>
          </p:cNvPr>
          <p:cNvSpPr txBox="1"/>
          <p:nvPr/>
        </p:nvSpPr>
        <p:spPr>
          <a:xfrm>
            <a:off x="9856719" y="2781000"/>
            <a:ext cx="1507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3333FF"/>
                </a:solidFill>
              </a:rPr>
              <a:t>X</a:t>
            </a:r>
            <a:r>
              <a:rPr lang="en-GB" sz="1600" dirty="0">
                <a:solidFill>
                  <a:srgbClr val="3333FF"/>
                </a:solidFill>
              </a:rPr>
              <a:t>=50 m</a:t>
            </a:r>
            <a:endParaRPr lang="en-GB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9DF37D-35EF-400B-B0C1-5EB486B5649D}"/>
              </a:ext>
            </a:extLst>
          </p:cNvPr>
          <p:cNvSpPr/>
          <p:nvPr/>
        </p:nvSpPr>
        <p:spPr>
          <a:xfrm>
            <a:off x="813600" y="1629000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p</a:t>
            </a:r>
            <a:r>
              <a:rPr lang="en-GB" b="1" baseline="-25000" dirty="0" err="1"/>
              <a:t>ww</a:t>
            </a:r>
            <a:r>
              <a:rPr lang="en-GB" b="1" dirty="0"/>
              <a:t>(</a:t>
            </a:r>
            <a:r>
              <a:rPr lang="en-GB" b="1" i="1" dirty="0"/>
              <a:t>x</a:t>
            </a:r>
            <a:r>
              <a:rPr lang="en-GB" b="1" dirty="0"/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CC193F-6D8B-4471-AABD-F18A2A70E645}"/>
              </a:ext>
            </a:extLst>
          </p:cNvPr>
          <p:cNvSpPr txBox="1"/>
          <p:nvPr/>
        </p:nvSpPr>
        <p:spPr>
          <a:xfrm>
            <a:off x="5192179" y="1066406"/>
            <a:ext cx="132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rgbClr val="FF0000"/>
                </a:solidFill>
              </a:rPr>
              <a:t>The infinite-street model is a poor fit</a:t>
            </a:r>
          </a:p>
        </p:txBody>
      </p:sp>
    </p:spTree>
    <p:extLst>
      <p:ext uri="{BB962C8B-B14F-4D97-AF65-F5344CB8AC3E}">
        <p14:creationId xmlns:p14="http://schemas.microsoft.com/office/powerpoint/2010/main" val="135581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1ACF-E18B-4208-A45F-01AFDA86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2" y="360000"/>
            <a:ext cx="8975188" cy="369332"/>
          </a:xfrm>
        </p:spPr>
        <p:txBody>
          <a:bodyPr/>
          <a:lstStyle/>
          <a:p>
            <a:r>
              <a:rPr lang="en-GB" dirty="0"/>
              <a:t>Diffuse radiative exchange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E1C7E-5AA7-4088-B1F3-FF97154F82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30412" y="477000"/>
            <a:ext cx="4752000" cy="1705821"/>
          </a:xfrm>
        </p:spPr>
        <p:txBody>
          <a:bodyPr/>
          <a:lstStyle/>
          <a:p>
            <a:r>
              <a:rPr lang="en-GB" dirty="0"/>
              <a:t>Does difference between infinite-street and exponential models matter? Can’t we simply adjust </a:t>
            </a:r>
            <a:r>
              <a:rPr lang="en-GB" i="1" dirty="0"/>
              <a:t>H/W</a:t>
            </a:r>
            <a:r>
              <a:rPr lang="en-GB" dirty="0"/>
              <a:t> ratio to get </a:t>
            </a:r>
            <a:r>
              <a:rPr lang="en-GB" i="1" dirty="0" err="1"/>
              <a:t>F</a:t>
            </a:r>
            <a:r>
              <a:rPr lang="en-GB" i="1" baseline="-25000" dirty="0" err="1"/>
              <a:t>gs</a:t>
            </a:r>
            <a:r>
              <a:rPr lang="en-GB" dirty="0"/>
              <a:t> exactly?</a:t>
            </a:r>
          </a:p>
          <a:p>
            <a:r>
              <a:rPr lang="en-GB" dirty="0"/>
              <a:t>Yes but then </a:t>
            </a:r>
            <a:r>
              <a:rPr lang="en-GB" i="1" dirty="0" err="1"/>
              <a:t>F</a:t>
            </a:r>
            <a:r>
              <a:rPr lang="en-GB" i="1" baseline="-25000" dirty="0" err="1"/>
              <a:t>ww</a:t>
            </a:r>
            <a:r>
              <a:rPr lang="en-GB" dirty="0"/>
              <a:t> will be overestimated; only exponential model gets both accurately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A3DC1-6F2F-4BBD-9414-8FFE2336FC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AD48D-FC70-478E-A33C-160628BC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287" y="2065635"/>
            <a:ext cx="4538125" cy="4620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15E06-3CD6-45C5-B043-1FE86C2A0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02" r="66330"/>
          <a:stretch/>
        </p:blipFill>
        <p:spPr>
          <a:xfrm>
            <a:off x="578621" y="1244806"/>
            <a:ext cx="2984147" cy="304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6E594-1AA9-417D-BAF0-FA241DEBE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50" t="7963"/>
          <a:stretch/>
        </p:blipFill>
        <p:spPr>
          <a:xfrm>
            <a:off x="3670684" y="1213600"/>
            <a:ext cx="2946923" cy="30647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81EDDC-3287-4CA6-B799-F6D9DA6DFA2C}"/>
              </a:ext>
            </a:extLst>
          </p:cNvPr>
          <p:cNvSpPr>
            <a:spLocks noChangeAspect="1"/>
          </p:cNvSpPr>
          <p:nvPr/>
        </p:nvSpPr>
        <p:spPr>
          <a:xfrm>
            <a:off x="4396595" y="4648091"/>
            <a:ext cx="1296000" cy="1296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75D8B7-D3C7-4A3D-9956-428DF9106C42}"/>
              </a:ext>
            </a:extLst>
          </p:cNvPr>
          <p:cNvSpPr>
            <a:spLocks noChangeAspect="1"/>
          </p:cNvSpPr>
          <p:nvPr/>
        </p:nvSpPr>
        <p:spPr>
          <a:xfrm>
            <a:off x="507325" y="4648091"/>
            <a:ext cx="1296000" cy="1296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035FCC-CD03-4BE1-9587-B4F3C1DCA6B3}"/>
              </a:ext>
            </a:extLst>
          </p:cNvPr>
          <p:cNvSpPr>
            <a:spLocks noChangeAspect="1"/>
          </p:cNvSpPr>
          <p:nvPr/>
        </p:nvSpPr>
        <p:spPr>
          <a:xfrm>
            <a:off x="507325" y="4648091"/>
            <a:ext cx="5185270" cy="12960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CDBF07-4C6C-4DE4-829B-D1962ED50E6A}"/>
              </a:ext>
            </a:extLst>
          </p:cNvPr>
          <p:cNvGrpSpPr/>
          <p:nvPr/>
        </p:nvGrpSpPr>
        <p:grpSpPr>
          <a:xfrm>
            <a:off x="2509327" y="4124036"/>
            <a:ext cx="1391395" cy="2328964"/>
            <a:chOff x="2500102" y="3264945"/>
            <a:chExt cx="1391395" cy="232896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8FEF22E-9B80-4842-8EDE-B9AFB96A02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6000" y="3634288"/>
              <a:ext cx="475024" cy="14507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D174CD-07C3-4BCF-81AA-E8308B5F70C2}"/>
                </a:ext>
              </a:extLst>
            </p:cNvPr>
            <p:cNvSpPr txBox="1"/>
            <p:nvPr/>
          </p:nvSpPr>
          <p:spPr>
            <a:xfrm>
              <a:off x="2999637" y="3264945"/>
              <a:ext cx="601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 err="1">
                  <a:latin typeface="Segoe Print" panose="02000600000000000000" pitchFamily="2" charset="0"/>
                </a:rPr>
                <a:t>F</a:t>
              </a:r>
              <a:r>
                <a:rPr lang="en-GB" sz="2000" baseline="-25000" dirty="0" err="1">
                  <a:latin typeface="Segoe Print" panose="02000600000000000000" pitchFamily="2" charset="0"/>
                </a:rPr>
                <a:t>gs</a:t>
              </a:r>
              <a:endParaRPr lang="en-GB" sz="2000" baseline="-25000" dirty="0">
                <a:latin typeface="Segoe Print" panose="020006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63656E-CE61-4246-A392-FAE91A321E2C}"/>
                </a:ext>
              </a:extLst>
            </p:cNvPr>
            <p:cNvSpPr txBox="1"/>
            <p:nvPr/>
          </p:nvSpPr>
          <p:spPr>
            <a:xfrm>
              <a:off x="2500102" y="5193799"/>
              <a:ext cx="1391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Segoe Print" panose="02000600000000000000" pitchFamily="2" charset="0"/>
                </a:rPr>
                <a:t>Ground</a:t>
              </a:r>
              <a:endParaRPr lang="en-GB" sz="2000" b="1" baseline="-25000" dirty="0">
                <a:latin typeface="Segoe Print" panose="020006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F1E886-E29F-4DE7-B035-9A27E458DE45}"/>
              </a:ext>
            </a:extLst>
          </p:cNvPr>
          <p:cNvGrpSpPr/>
          <p:nvPr/>
        </p:nvGrpSpPr>
        <p:grpSpPr>
          <a:xfrm>
            <a:off x="1819141" y="4887831"/>
            <a:ext cx="3431636" cy="883089"/>
            <a:chOff x="1809916" y="4028740"/>
            <a:chExt cx="3431636" cy="8830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11F8254-2457-432A-A1EB-76E75DE41F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9916" y="4220488"/>
              <a:ext cx="2570863" cy="69134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8DFE2E-86EE-422B-85D4-CE6FFC845104}"/>
                </a:ext>
              </a:extLst>
            </p:cNvPr>
            <p:cNvSpPr txBox="1"/>
            <p:nvPr/>
          </p:nvSpPr>
          <p:spPr>
            <a:xfrm>
              <a:off x="3178180" y="4028740"/>
              <a:ext cx="729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 err="1">
                  <a:solidFill>
                    <a:srgbClr val="FF0000"/>
                  </a:solidFill>
                  <a:latin typeface="Segoe Print" panose="02000600000000000000" pitchFamily="2" charset="0"/>
                </a:rPr>
                <a:t>F</a:t>
              </a:r>
              <a:r>
                <a:rPr lang="en-GB" sz="2000" baseline="-25000" dirty="0" err="1">
                  <a:solidFill>
                    <a:srgbClr val="FF0000"/>
                  </a:solidFill>
                  <a:latin typeface="Segoe Print" panose="02000600000000000000" pitchFamily="2" charset="0"/>
                </a:rPr>
                <a:t>ww</a:t>
              </a:r>
              <a:endParaRPr lang="en-GB" sz="2000" baseline="-25000" dirty="0">
                <a:solidFill>
                  <a:srgbClr val="FF00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50DCDB-F1DA-46CE-8E7B-06BFBA71B5C6}"/>
                </a:ext>
              </a:extLst>
            </p:cNvPr>
            <p:cNvSpPr txBox="1"/>
            <p:nvPr/>
          </p:nvSpPr>
          <p:spPr>
            <a:xfrm>
              <a:off x="4330918" y="4083483"/>
              <a:ext cx="91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0000"/>
                  </a:solidFill>
                  <a:latin typeface="Segoe Print" panose="02000600000000000000" pitchFamily="2" charset="0"/>
                </a:rPr>
                <a:t>Wall</a:t>
              </a:r>
              <a:endParaRPr lang="en-GB" sz="2000" b="1" baseline="-25000" dirty="0">
                <a:solidFill>
                  <a:srgbClr val="FF0000"/>
                </a:solidFill>
                <a:latin typeface="Segoe Print" panose="02000600000000000000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877E879-C10A-42E8-BA82-300752C003F6}"/>
              </a:ext>
            </a:extLst>
          </p:cNvPr>
          <p:cNvSpPr txBox="1"/>
          <p:nvPr/>
        </p:nvSpPr>
        <p:spPr>
          <a:xfrm>
            <a:off x="2782412" y="1421760"/>
            <a:ext cx="60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err="1">
                <a:latin typeface="Segoe Print" panose="02000600000000000000" pitchFamily="2" charset="0"/>
              </a:rPr>
              <a:t>F</a:t>
            </a:r>
            <a:r>
              <a:rPr lang="en-GB" sz="2000" baseline="-25000" dirty="0" err="1">
                <a:latin typeface="Segoe Print" panose="02000600000000000000" pitchFamily="2" charset="0"/>
              </a:rPr>
              <a:t>gs</a:t>
            </a:r>
            <a:endParaRPr lang="en-GB" sz="2000" baseline="-25000" dirty="0">
              <a:latin typeface="Segoe Print" panose="020006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4FE6A4-7A4B-4234-89F7-A2C391C16D2C}"/>
              </a:ext>
            </a:extLst>
          </p:cNvPr>
          <p:cNvSpPr txBox="1"/>
          <p:nvPr/>
        </p:nvSpPr>
        <p:spPr>
          <a:xfrm>
            <a:off x="4315153" y="1421760"/>
            <a:ext cx="729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err="1">
                <a:solidFill>
                  <a:srgbClr val="FF0000"/>
                </a:solidFill>
                <a:latin typeface="Segoe Print" panose="02000600000000000000" pitchFamily="2" charset="0"/>
              </a:rPr>
              <a:t>F</a:t>
            </a:r>
            <a:r>
              <a:rPr lang="en-GB" sz="2000" baseline="-25000" dirty="0" err="1">
                <a:solidFill>
                  <a:srgbClr val="FF0000"/>
                </a:solidFill>
                <a:latin typeface="Segoe Print" panose="02000600000000000000" pitchFamily="2" charset="0"/>
              </a:rPr>
              <a:t>ww</a:t>
            </a:r>
            <a:endParaRPr lang="en-GB" sz="2000" baseline="-25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9CDD0C9-DCB9-4840-B6EC-15CFBBAE2FB3}"/>
              </a:ext>
            </a:extLst>
          </p:cNvPr>
          <p:cNvGrpSpPr/>
          <p:nvPr/>
        </p:nvGrpSpPr>
        <p:grpSpPr>
          <a:xfrm>
            <a:off x="1284360" y="823876"/>
            <a:ext cx="2016050" cy="376472"/>
            <a:chOff x="1284360" y="823876"/>
            <a:chExt cx="2016050" cy="37647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A38635-4DDF-44CC-BA8D-9EDBE16332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7321" y="823876"/>
              <a:ext cx="141006" cy="3764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AD70C90-AD48-461B-9948-AAEC8EBFD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9404" y="823876"/>
              <a:ext cx="141006" cy="3764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D83170A-88C3-4BEF-9F3C-FFAE8D5F49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4360" y="1089202"/>
              <a:ext cx="130052" cy="1111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BC89A88-1C76-4AD5-BC6F-9614B1EC7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1307" y="1089202"/>
              <a:ext cx="130052" cy="1037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56A220A-88A3-4BE0-8216-522B049C092B}"/>
                </a:ext>
              </a:extLst>
            </p:cNvPr>
            <p:cNvCxnSpPr>
              <a:cxnSpLocks/>
              <a:stCxn id="35" idx="2"/>
              <a:endCxn id="38" idx="2"/>
            </p:cNvCxnSpPr>
            <p:nvPr/>
          </p:nvCxnSpPr>
          <p:spPr>
            <a:xfrm flipV="1">
              <a:off x="1349386" y="1192980"/>
              <a:ext cx="696947" cy="7367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A7CDC6B-73FC-4BD8-A302-1CC081A5798F}"/>
                </a:ext>
              </a:extLst>
            </p:cNvPr>
            <p:cNvCxnSpPr>
              <a:cxnSpLocks/>
              <a:stCxn id="33" idx="2"/>
              <a:endCxn id="34" idx="2"/>
            </p:cNvCxnSpPr>
            <p:nvPr/>
          </p:nvCxnSpPr>
          <p:spPr>
            <a:xfrm>
              <a:off x="3007824" y="1200348"/>
              <a:ext cx="2220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AC540D8-6C6E-4FDF-975F-B72670DC8252}"/>
              </a:ext>
            </a:extLst>
          </p:cNvPr>
          <p:cNvGrpSpPr/>
          <p:nvPr/>
        </p:nvGrpSpPr>
        <p:grpSpPr>
          <a:xfrm>
            <a:off x="4396595" y="820353"/>
            <a:ext cx="2016050" cy="376472"/>
            <a:chOff x="1284360" y="823876"/>
            <a:chExt cx="2016050" cy="37647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6BAB79-496B-42FF-9711-0FDF7E91B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7321" y="823876"/>
              <a:ext cx="141006" cy="3764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A23843-0329-49DB-8D3B-E178EEDBDB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9404" y="823876"/>
              <a:ext cx="141006" cy="3764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3B06FB7-5564-4E90-B43C-06A7A06C0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4360" y="1089202"/>
              <a:ext cx="130052" cy="1111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07E949F-DA95-4427-B8B9-1E153752B2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1307" y="1089202"/>
              <a:ext cx="130052" cy="1037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160006B-408B-4AD4-9C1F-11E9E5B09AA4}"/>
                </a:ext>
              </a:extLst>
            </p:cNvPr>
            <p:cNvCxnSpPr>
              <a:cxnSpLocks/>
              <a:stCxn id="52" idx="2"/>
              <a:endCxn id="53" idx="2"/>
            </p:cNvCxnSpPr>
            <p:nvPr/>
          </p:nvCxnSpPr>
          <p:spPr>
            <a:xfrm flipV="1">
              <a:off x="1349386" y="1192980"/>
              <a:ext cx="696947" cy="7367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9E528F2-71A5-4DF7-BBEB-8EB55434582B}"/>
                </a:ext>
              </a:extLst>
            </p:cNvPr>
            <p:cNvCxnSpPr>
              <a:cxnSpLocks/>
              <a:stCxn id="50" idx="2"/>
              <a:endCxn id="51" idx="2"/>
            </p:cNvCxnSpPr>
            <p:nvPr/>
          </p:nvCxnSpPr>
          <p:spPr>
            <a:xfrm>
              <a:off x="3007824" y="1200348"/>
              <a:ext cx="2220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45A30F9-7C73-4596-AA8D-0702A70D6331}"/>
              </a:ext>
            </a:extLst>
          </p:cNvPr>
          <p:cNvCxnSpPr>
            <a:cxnSpLocks/>
          </p:cNvCxnSpPr>
          <p:nvPr/>
        </p:nvCxnSpPr>
        <p:spPr>
          <a:xfrm flipV="1">
            <a:off x="10029600" y="4524147"/>
            <a:ext cx="0" cy="158863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8D5E901-CA21-4CC6-A23E-94F9618699BF}"/>
              </a:ext>
            </a:extLst>
          </p:cNvPr>
          <p:cNvCxnSpPr>
            <a:cxnSpLocks/>
          </p:cNvCxnSpPr>
          <p:nvPr/>
        </p:nvCxnSpPr>
        <p:spPr>
          <a:xfrm flipH="1">
            <a:off x="7822412" y="5162165"/>
            <a:ext cx="219274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5BCD48B-9143-4A26-A56B-41AC8B47C0BA}"/>
              </a:ext>
            </a:extLst>
          </p:cNvPr>
          <p:cNvCxnSpPr>
            <a:cxnSpLocks/>
          </p:cNvCxnSpPr>
          <p:nvPr/>
        </p:nvCxnSpPr>
        <p:spPr>
          <a:xfrm flipH="1">
            <a:off x="7822412" y="4523068"/>
            <a:ext cx="2207188" cy="1078"/>
          </a:xfrm>
          <a:prstGeom prst="straightConnector1">
            <a:avLst/>
          </a:prstGeom>
          <a:ln w="25400">
            <a:solidFill>
              <a:srgbClr val="3333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0AB7E79-B81B-4085-BBDF-7C236A7E369F}"/>
              </a:ext>
            </a:extLst>
          </p:cNvPr>
          <p:cNvCxnSpPr>
            <a:cxnSpLocks/>
          </p:cNvCxnSpPr>
          <p:nvPr/>
        </p:nvCxnSpPr>
        <p:spPr>
          <a:xfrm>
            <a:off x="5943066" y="4648091"/>
            <a:ext cx="0" cy="1296000"/>
          </a:xfrm>
          <a:prstGeom prst="straightConnector1">
            <a:avLst/>
          </a:prstGeom>
          <a:ln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3C20E34-C1F8-48B2-A775-D12F6B4ECE88}"/>
              </a:ext>
            </a:extLst>
          </p:cNvPr>
          <p:cNvSpPr txBox="1"/>
          <p:nvPr/>
        </p:nvSpPr>
        <p:spPr>
          <a:xfrm>
            <a:off x="5940409" y="510327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chemeClr val="accent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9878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4BD62B-9C9F-480C-882C-B184F8CD6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864" y="801783"/>
            <a:ext cx="5704282" cy="4297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E9978-0126-47AA-83CB-983395B0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3" y="360000"/>
            <a:ext cx="9191187" cy="369332"/>
          </a:xfrm>
        </p:spPr>
        <p:txBody>
          <a:bodyPr/>
          <a:lstStyle/>
          <a:p>
            <a:r>
              <a:rPr lang="en-GB" dirty="0"/>
              <a:t>Longwave evaluation: constant-height buildings in vacuum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307AD-1561-4101-9E54-FA94404CFA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413" y="981000"/>
            <a:ext cx="5317996" cy="4941000"/>
          </a:xfrm>
        </p:spPr>
        <p:txBody>
          <a:bodyPr/>
          <a:lstStyle/>
          <a:p>
            <a:r>
              <a:rPr lang="en-GB" dirty="0"/>
              <a:t>From </a:t>
            </a:r>
            <a:r>
              <a:rPr lang="en-GB" i="1" dirty="0"/>
              <a:t>H</a:t>
            </a:r>
            <a:r>
              <a:rPr lang="en-GB" dirty="0"/>
              <a:t> and mean building separation </a:t>
            </a:r>
            <a:r>
              <a:rPr lang="en-GB" i="1" dirty="0"/>
              <a:t>X</a:t>
            </a:r>
            <a:r>
              <a:rPr lang="en-GB" dirty="0"/>
              <a:t> we can compute fraction of radiation emitted from each facet (sky, walls and ground) that intercepts each other facet</a:t>
            </a:r>
          </a:p>
          <a:p>
            <a:r>
              <a:rPr lang="en-GB" dirty="0"/>
              <a:t>Harman et al. (2004) described matrix inversion method to obtain net flux out of each facet (only works in vacuum with very simple geometry):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61DB3-2B80-4C81-A1D6-52822901B9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7F008-C462-4B7A-9E94-92934877B534}"/>
              </a:ext>
            </a:extLst>
          </p:cNvPr>
          <p:cNvSpPr>
            <a:spLocks noChangeAspect="1"/>
          </p:cNvSpPr>
          <p:nvPr/>
        </p:nvSpPr>
        <p:spPr>
          <a:xfrm>
            <a:off x="4396595" y="4648091"/>
            <a:ext cx="1296000" cy="1296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05CDB8-74A4-4132-9CB1-F54D209A2E70}"/>
              </a:ext>
            </a:extLst>
          </p:cNvPr>
          <p:cNvSpPr>
            <a:spLocks noChangeAspect="1"/>
          </p:cNvSpPr>
          <p:nvPr/>
        </p:nvSpPr>
        <p:spPr>
          <a:xfrm>
            <a:off x="507325" y="4648091"/>
            <a:ext cx="1296000" cy="1296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505FB8-7FDC-4CB0-B4E5-174E10AF83DA}"/>
              </a:ext>
            </a:extLst>
          </p:cNvPr>
          <p:cNvSpPr>
            <a:spLocks noChangeAspect="1"/>
          </p:cNvSpPr>
          <p:nvPr/>
        </p:nvSpPr>
        <p:spPr>
          <a:xfrm>
            <a:off x="507325" y="4648091"/>
            <a:ext cx="5185270" cy="12960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D26730-BC1B-41E6-8447-CCCAEC85186F}"/>
              </a:ext>
            </a:extLst>
          </p:cNvPr>
          <p:cNvGrpSpPr/>
          <p:nvPr/>
        </p:nvGrpSpPr>
        <p:grpSpPr>
          <a:xfrm>
            <a:off x="2509327" y="4124036"/>
            <a:ext cx="1937129" cy="2328964"/>
            <a:chOff x="2500102" y="3264945"/>
            <a:chExt cx="1937129" cy="232896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3769615-59E4-4523-AD55-BA8BD79887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6000" y="3634288"/>
              <a:ext cx="475024" cy="14507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A30B46-76B6-461C-971E-348C29A539DA}"/>
                </a:ext>
              </a:extLst>
            </p:cNvPr>
            <p:cNvSpPr txBox="1"/>
            <p:nvPr/>
          </p:nvSpPr>
          <p:spPr>
            <a:xfrm>
              <a:off x="2999637" y="3264945"/>
              <a:ext cx="601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 err="1">
                  <a:latin typeface="Segoe Print" panose="02000600000000000000" pitchFamily="2" charset="0"/>
                </a:rPr>
                <a:t>F</a:t>
              </a:r>
              <a:r>
                <a:rPr lang="en-GB" sz="2000" baseline="-25000" dirty="0" err="1">
                  <a:latin typeface="Segoe Print" panose="02000600000000000000" pitchFamily="2" charset="0"/>
                </a:rPr>
                <a:t>gs</a:t>
              </a:r>
              <a:endParaRPr lang="en-GB" sz="2000" baseline="-25000" dirty="0">
                <a:latin typeface="Segoe Print" panose="02000600000000000000" pitchFamily="2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A1C6BF4-649D-48B1-AC50-FB68FB26B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8044" y="4562076"/>
              <a:ext cx="838551" cy="5229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9DD4B6-7FBF-46B5-A9D0-7AF9C7805C32}"/>
                </a:ext>
              </a:extLst>
            </p:cNvPr>
            <p:cNvSpPr txBox="1"/>
            <p:nvPr/>
          </p:nvSpPr>
          <p:spPr>
            <a:xfrm>
              <a:off x="3836151" y="4724132"/>
              <a:ext cx="601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 err="1">
                  <a:latin typeface="Segoe Print" panose="02000600000000000000" pitchFamily="2" charset="0"/>
                </a:rPr>
                <a:t>F</a:t>
              </a:r>
              <a:r>
                <a:rPr lang="en-GB" sz="2000" baseline="-25000" dirty="0" err="1">
                  <a:latin typeface="Segoe Print" panose="02000600000000000000" pitchFamily="2" charset="0"/>
                </a:rPr>
                <a:t>gs</a:t>
              </a:r>
              <a:endParaRPr lang="en-GB" sz="2000" baseline="-25000" dirty="0">
                <a:latin typeface="Segoe Print" panose="02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EA329F-D6B8-4690-9E90-0AAAB5B5D93D}"/>
                </a:ext>
              </a:extLst>
            </p:cNvPr>
            <p:cNvSpPr txBox="1"/>
            <p:nvPr/>
          </p:nvSpPr>
          <p:spPr>
            <a:xfrm>
              <a:off x="2500102" y="5193799"/>
              <a:ext cx="1391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Segoe Print" panose="02000600000000000000" pitchFamily="2" charset="0"/>
                </a:rPr>
                <a:t>Ground</a:t>
              </a:r>
              <a:endParaRPr lang="en-GB" sz="2000" b="1" baseline="-25000" dirty="0">
                <a:latin typeface="Segoe Print" panose="02000600000000000000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8401C67-078A-4026-A443-CEEABED8DD51}"/>
              </a:ext>
            </a:extLst>
          </p:cNvPr>
          <p:cNvGrpSpPr/>
          <p:nvPr/>
        </p:nvGrpSpPr>
        <p:grpSpPr>
          <a:xfrm>
            <a:off x="1803325" y="4077000"/>
            <a:ext cx="1575296" cy="1867091"/>
            <a:chOff x="1803325" y="3217909"/>
            <a:chExt cx="1575296" cy="186709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7860073-786B-4C08-A824-A211106AF0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3325" y="3577909"/>
              <a:ext cx="706002" cy="802712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79F47A3-4595-4D3B-9595-A2DCA3CB7F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5086" y="3634288"/>
              <a:ext cx="314832" cy="1450712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252F437-0A6E-492F-8962-39BA76012F35}"/>
                </a:ext>
              </a:extLst>
            </p:cNvPr>
            <p:cNvSpPr txBox="1"/>
            <p:nvPr/>
          </p:nvSpPr>
          <p:spPr>
            <a:xfrm>
              <a:off x="2472474" y="3871723"/>
              <a:ext cx="601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 err="1">
                  <a:solidFill>
                    <a:srgbClr val="FFC000"/>
                  </a:solidFill>
                  <a:latin typeface="Segoe Print" panose="02000600000000000000" pitchFamily="2" charset="0"/>
                </a:rPr>
                <a:t>F</a:t>
              </a:r>
              <a:r>
                <a:rPr lang="en-GB" sz="2000" baseline="-25000" dirty="0" err="1">
                  <a:solidFill>
                    <a:srgbClr val="FFC000"/>
                  </a:solidFill>
                  <a:latin typeface="Segoe Print" panose="02000600000000000000" pitchFamily="2" charset="0"/>
                </a:rPr>
                <a:t>sg</a:t>
              </a:r>
              <a:endParaRPr lang="en-GB" sz="2000" baseline="-25000" dirty="0">
                <a:solidFill>
                  <a:srgbClr val="FFC0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A78AEA-68BD-48EB-B0FA-986862F8A078}"/>
                </a:ext>
              </a:extLst>
            </p:cNvPr>
            <p:cNvSpPr txBox="1"/>
            <p:nvPr/>
          </p:nvSpPr>
          <p:spPr>
            <a:xfrm>
              <a:off x="1871724" y="3368909"/>
              <a:ext cx="601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 err="1">
                  <a:solidFill>
                    <a:srgbClr val="FFC000"/>
                  </a:solidFill>
                  <a:latin typeface="Segoe Print" panose="02000600000000000000" pitchFamily="2" charset="0"/>
                </a:rPr>
                <a:t>F</a:t>
              </a:r>
              <a:r>
                <a:rPr lang="en-GB" sz="2000" baseline="-25000" dirty="0" err="1">
                  <a:solidFill>
                    <a:srgbClr val="FFC000"/>
                  </a:solidFill>
                  <a:latin typeface="Segoe Print" panose="02000600000000000000" pitchFamily="2" charset="0"/>
                </a:rPr>
                <a:t>sw</a:t>
              </a:r>
              <a:endParaRPr lang="en-GB" sz="2000" baseline="-25000" dirty="0">
                <a:solidFill>
                  <a:srgbClr val="FFC0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F26A754-4314-4C7F-8486-93123B036773}"/>
                </a:ext>
              </a:extLst>
            </p:cNvPr>
            <p:cNvSpPr txBox="1"/>
            <p:nvPr/>
          </p:nvSpPr>
          <p:spPr>
            <a:xfrm>
              <a:off x="1987226" y="3217909"/>
              <a:ext cx="1391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C000"/>
                  </a:solidFill>
                  <a:latin typeface="Segoe Print" panose="02000600000000000000" pitchFamily="2" charset="0"/>
                </a:rPr>
                <a:t>Sky</a:t>
              </a:r>
              <a:endParaRPr lang="en-GB" sz="2000" b="1" baseline="-25000" dirty="0">
                <a:solidFill>
                  <a:srgbClr val="FFC000"/>
                </a:solidFill>
                <a:latin typeface="Segoe Print" panose="020006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C5E000-9616-4C78-ABFB-E3B55FBB97AE}"/>
              </a:ext>
            </a:extLst>
          </p:cNvPr>
          <p:cNvGrpSpPr/>
          <p:nvPr/>
        </p:nvGrpSpPr>
        <p:grpSpPr>
          <a:xfrm>
            <a:off x="1819141" y="4169498"/>
            <a:ext cx="3431636" cy="1774593"/>
            <a:chOff x="1809916" y="3310407"/>
            <a:chExt cx="3431636" cy="1774593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4EC55A-A8F2-4F08-BBD0-CAF4C985FC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9916" y="4220488"/>
              <a:ext cx="2570863" cy="69134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CC62FD-09B2-4919-854F-2E082C33F47D}"/>
                </a:ext>
              </a:extLst>
            </p:cNvPr>
            <p:cNvSpPr txBox="1"/>
            <p:nvPr/>
          </p:nvSpPr>
          <p:spPr>
            <a:xfrm>
              <a:off x="3178180" y="4028740"/>
              <a:ext cx="729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 err="1">
                  <a:solidFill>
                    <a:srgbClr val="FF0000"/>
                  </a:solidFill>
                  <a:latin typeface="Segoe Print" panose="02000600000000000000" pitchFamily="2" charset="0"/>
                </a:rPr>
                <a:t>F</a:t>
              </a:r>
              <a:r>
                <a:rPr lang="en-GB" sz="2000" baseline="-25000" dirty="0" err="1">
                  <a:solidFill>
                    <a:srgbClr val="FF0000"/>
                  </a:solidFill>
                  <a:latin typeface="Segoe Print" panose="02000600000000000000" pitchFamily="2" charset="0"/>
                </a:rPr>
                <a:t>ww</a:t>
              </a:r>
              <a:endParaRPr lang="en-GB" sz="2000" baseline="-25000" dirty="0">
                <a:solidFill>
                  <a:srgbClr val="FF0000"/>
                </a:solidFill>
                <a:latin typeface="Segoe Print" panose="02000600000000000000" pitchFamily="2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897A6B8-509E-439D-AE70-8AB2B6B60F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4412" y="4372888"/>
              <a:ext cx="1166367" cy="71211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8B699F3-3C34-4EFD-B273-BDF04DD502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99549" y="3634288"/>
              <a:ext cx="587822" cy="37071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FD4D31-DBEE-4D3A-8DFD-969AF7B923BE}"/>
                </a:ext>
              </a:extLst>
            </p:cNvPr>
            <p:cNvSpPr txBox="1"/>
            <p:nvPr/>
          </p:nvSpPr>
          <p:spPr>
            <a:xfrm>
              <a:off x="3840559" y="3310407"/>
              <a:ext cx="601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 err="1">
                  <a:solidFill>
                    <a:srgbClr val="FF0000"/>
                  </a:solidFill>
                  <a:latin typeface="Segoe Print" panose="02000600000000000000" pitchFamily="2" charset="0"/>
                </a:rPr>
                <a:t>F</a:t>
              </a:r>
              <a:r>
                <a:rPr lang="en-GB" sz="2000" baseline="-25000" dirty="0" err="1">
                  <a:solidFill>
                    <a:srgbClr val="FF0000"/>
                  </a:solidFill>
                  <a:latin typeface="Segoe Print" panose="02000600000000000000" pitchFamily="2" charset="0"/>
                </a:rPr>
                <a:t>ws</a:t>
              </a:r>
              <a:endParaRPr lang="en-GB" sz="2000" baseline="-25000" dirty="0">
                <a:solidFill>
                  <a:srgbClr val="FF00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C8684B4-A2A0-4872-8BC6-DF932D1E398B}"/>
                </a:ext>
              </a:extLst>
            </p:cNvPr>
            <p:cNvSpPr txBox="1"/>
            <p:nvPr/>
          </p:nvSpPr>
          <p:spPr>
            <a:xfrm>
              <a:off x="4330918" y="4083483"/>
              <a:ext cx="9106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0000"/>
                  </a:solidFill>
                  <a:latin typeface="Segoe Print" panose="02000600000000000000" pitchFamily="2" charset="0"/>
                </a:rPr>
                <a:t>Wall</a:t>
              </a:r>
              <a:endParaRPr lang="en-GB" sz="2000" b="1" baseline="-25000" dirty="0">
                <a:solidFill>
                  <a:srgbClr val="FF0000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5FBAD18-44C6-4AB0-A609-B508E4824845}"/>
                </a:ext>
              </a:extLst>
            </p:cNvPr>
            <p:cNvSpPr txBox="1"/>
            <p:nvPr/>
          </p:nvSpPr>
          <p:spPr>
            <a:xfrm>
              <a:off x="3001764" y="4485392"/>
              <a:ext cx="729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i="1" dirty="0" err="1">
                  <a:solidFill>
                    <a:srgbClr val="FF0000"/>
                  </a:solidFill>
                  <a:latin typeface="Segoe Print" panose="02000600000000000000" pitchFamily="2" charset="0"/>
                </a:rPr>
                <a:t>F</a:t>
              </a:r>
              <a:r>
                <a:rPr lang="en-GB" sz="2000" baseline="-25000" dirty="0" err="1">
                  <a:solidFill>
                    <a:srgbClr val="FF0000"/>
                  </a:solidFill>
                  <a:latin typeface="Segoe Print" panose="02000600000000000000" pitchFamily="2" charset="0"/>
                </a:rPr>
                <a:t>wg</a:t>
              </a:r>
              <a:endParaRPr lang="en-GB" sz="2000" baseline="-25000" dirty="0">
                <a:solidFill>
                  <a:srgbClr val="FF0000"/>
                </a:solidFill>
                <a:latin typeface="Segoe Print" panose="02000600000000000000" pitchFamily="2" charset="0"/>
              </a:endParaRPr>
            </a:p>
          </p:txBody>
        </p:sp>
      </p:grp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07EFE5F-7E30-4B5B-BB13-83628AD51E0B}"/>
              </a:ext>
            </a:extLst>
          </p:cNvPr>
          <p:cNvSpPr txBox="1">
            <a:spLocks/>
          </p:cNvSpPr>
          <p:nvPr/>
        </p:nvSpPr>
        <p:spPr>
          <a:xfrm>
            <a:off x="6542315" y="5254861"/>
            <a:ext cx="5497379" cy="1275463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tabLst>
                <a:tab pos="3556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Test with ground and walls 10 K warmer than air above, and use mid-latitude summer “sky” flux</a:t>
            </a:r>
          </a:p>
          <a:p>
            <a:r>
              <a:rPr lang="en-GB" dirty="0"/>
              <a:t>SPARTACUS agrees well with matrix-inversion method for 4 or more streams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9F730E-9444-464A-B7B7-3666AF259A0E}"/>
              </a:ext>
            </a:extLst>
          </p:cNvPr>
          <p:cNvSpPr txBox="1"/>
          <p:nvPr/>
        </p:nvSpPr>
        <p:spPr>
          <a:xfrm>
            <a:off x="8398412" y="4102764"/>
            <a:ext cx="150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3333FF"/>
                </a:solidFill>
              </a:rPr>
              <a:t>X</a:t>
            </a:r>
            <a:r>
              <a:rPr lang="en-GB" dirty="0">
                <a:solidFill>
                  <a:srgbClr val="3333FF"/>
                </a:solidFill>
              </a:rPr>
              <a:t>=50 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BC173-317C-40E9-97A6-BBAAC9777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06" y="3154091"/>
            <a:ext cx="5712992" cy="63997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4B291F5-4476-40B3-9008-6124B54C0C97}"/>
              </a:ext>
            </a:extLst>
          </p:cNvPr>
          <p:cNvCxnSpPr>
            <a:cxnSpLocks/>
          </p:cNvCxnSpPr>
          <p:nvPr/>
        </p:nvCxnSpPr>
        <p:spPr>
          <a:xfrm>
            <a:off x="5943066" y="4648091"/>
            <a:ext cx="0" cy="1296000"/>
          </a:xfrm>
          <a:prstGeom prst="straightConnector1">
            <a:avLst/>
          </a:prstGeom>
          <a:ln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1B031AC-7D00-4178-B0A7-719101DFB186}"/>
              </a:ext>
            </a:extLst>
          </p:cNvPr>
          <p:cNvSpPr txBox="1"/>
          <p:nvPr/>
        </p:nvSpPr>
        <p:spPr>
          <a:xfrm>
            <a:off x="5940409" y="510327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chemeClr val="accent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4283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64E0CC-3FE4-46D4-9399-337EBCCD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96" y="985975"/>
            <a:ext cx="6698566" cy="52120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CBBF2-C4F1-4C47-BB9D-76A97E8D7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3" y="360000"/>
            <a:ext cx="9191187" cy="369332"/>
          </a:xfrm>
        </p:spPr>
        <p:txBody>
          <a:bodyPr/>
          <a:lstStyle/>
          <a:p>
            <a:r>
              <a:rPr lang="en-GB" dirty="0"/>
              <a:t>Space between buildings is not a vacuum in longwave!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0435F-C672-4B26-B207-6AA849172C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413" y="1269000"/>
            <a:ext cx="3959999" cy="4653000"/>
          </a:xfrm>
        </p:spPr>
        <p:txBody>
          <a:bodyPr/>
          <a:lstStyle/>
          <a:p>
            <a:r>
              <a:rPr lang="en-GB" dirty="0"/>
              <a:t>All (?) current urban radiation schemes to ignore gas absorption and emission between the buildings</a:t>
            </a:r>
          </a:p>
          <a:p>
            <a:r>
              <a:rPr lang="en-GB" dirty="0"/>
              <a:t>Consider the gas concentrations and temperature of the typical “Mid-Latitude Summer” (MLS) standard atmosphere</a:t>
            </a:r>
          </a:p>
          <a:p>
            <a:r>
              <a:rPr lang="en-GB" dirty="0"/>
              <a:t>Over a third of the emitted energy is associated with a mean-free-path less than the typical building separation of 50 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CE879-2189-4C60-8B21-4B8737293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79094B-ADBB-488D-8A8E-6B426A6829FE}"/>
              </a:ext>
            </a:extLst>
          </p:cNvPr>
          <p:cNvSpPr/>
          <p:nvPr/>
        </p:nvSpPr>
        <p:spPr>
          <a:xfrm>
            <a:off x="7296796" y="774525"/>
            <a:ext cx="4478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egoe Print" panose="02000600000000000000" pitchFamily="2" charset="0"/>
              </a:rPr>
              <a:t>RRTM-G 140-pt gas optics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B49075-D47C-4258-AEF0-C091FDA571F8}"/>
              </a:ext>
            </a:extLst>
          </p:cNvPr>
          <p:cNvGrpSpPr/>
          <p:nvPr/>
        </p:nvGrpSpPr>
        <p:grpSpPr>
          <a:xfrm>
            <a:off x="6125132" y="3458697"/>
            <a:ext cx="4146236" cy="1943596"/>
            <a:chOff x="6125132" y="3458697"/>
            <a:chExt cx="4146236" cy="1943596"/>
          </a:xfrm>
        </p:grpSpPr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BA2FB09B-FD8E-48B1-82CE-4D2ABA69583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125132" y="3890292"/>
              <a:ext cx="3312000" cy="1512001"/>
            </a:xfrm>
            <a:prstGeom prst="bentConnector3">
              <a:avLst>
                <a:gd name="adj1" fmla="val 72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359F02-E4DE-42AB-8C26-2C28D6F78778}"/>
                </a:ext>
              </a:extLst>
            </p:cNvPr>
            <p:cNvSpPr/>
            <p:nvPr/>
          </p:nvSpPr>
          <p:spPr>
            <a:xfrm>
              <a:off x="9384587" y="4814949"/>
              <a:ext cx="8867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50 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0595F0-C955-47CE-98DC-7B696B7A94F8}"/>
                </a:ext>
              </a:extLst>
            </p:cNvPr>
            <p:cNvSpPr/>
            <p:nvPr/>
          </p:nvSpPr>
          <p:spPr>
            <a:xfrm>
              <a:off x="6410015" y="3458697"/>
              <a:ext cx="8018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37%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2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F0DFA20-4FA6-48C1-865A-1368DFFECA49}"/>
              </a:ext>
            </a:extLst>
          </p:cNvPr>
          <p:cNvSpPr txBox="1"/>
          <p:nvPr/>
        </p:nvSpPr>
        <p:spPr>
          <a:xfrm>
            <a:off x="6847452" y="4534568"/>
            <a:ext cx="166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 Narrow" panose="020B0606020202030204" pitchFamily="34" charset="0"/>
              </a:rPr>
              <a:t>Lowest atmospheric layer (20 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6C31BE-F433-4D53-8201-3237506DE7F1}"/>
              </a:ext>
            </a:extLst>
          </p:cNvPr>
          <p:cNvSpPr txBox="1"/>
          <p:nvPr/>
        </p:nvSpPr>
        <p:spPr>
          <a:xfrm>
            <a:off x="6405588" y="6165000"/>
            <a:ext cx="1632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T</a:t>
            </a:r>
            <a:r>
              <a:rPr lang="en-GB" sz="1600" baseline="-250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above</a:t>
            </a:r>
            <a:r>
              <a:rPr lang="en-GB" sz="1600" dirty="0">
                <a:solidFill>
                  <a:srgbClr val="3333FF"/>
                </a:solidFill>
                <a:latin typeface="Arial Narrow" panose="020B0606020202030204" pitchFamily="34" charset="0"/>
              </a:rPr>
              <a:t>	 </a:t>
            </a:r>
            <a:r>
              <a:rPr lang="en-GB" sz="16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T</a:t>
            </a:r>
            <a:r>
              <a:rPr lang="en-GB" sz="1600" baseline="-250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air</a:t>
            </a:r>
            <a:r>
              <a:rPr lang="en-GB" sz="1600" dirty="0">
                <a:solidFill>
                  <a:srgbClr val="3333FF"/>
                </a:solidFill>
                <a:latin typeface="Arial Narrow" panose="020B0606020202030204" pitchFamily="34" charset="0"/>
              </a:rPr>
              <a:t>	  </a:t>
            </a:r>
            <a:r>
              <a:rPr lang="en-GB" sz="16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T</a:t>
            </a:r>
            <a:r>
              <a:rPr lang="en-GB" sz="1600" baseline="-250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wall</a:t>
            </a:r>
            <a:endParaRPr lang="en-GB" sz="1600" dirty="0">
              <a:solidFill>
                <a:srgbClr val="3333F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72270-A5D8-4ECE-9B3D-0ACC9CD1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2" y="360000"/>
            <a:ext cx="11160000" cy="369332"/>
          </a:xfrm>
        </p:spPr>
        <p:txBody>
          <a:bodyPr/>
          <a:lstStyle/>
          <a:p>
            <a:r>
              <a:rPr lang="en-GB" dirty="0"/>
              <a:t>Longwave effect of gases in the urban canopy under MLS standard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7FD6E-9043-4414-94BE-49F5C3A2F1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4413" y="4680712"/>
            <a:ext cx="4962080" cy="1241287"/>
          </a:xfrm>
        </p:spPr>
        <p:txBody>
          <a:bodyPr/>
          <a:lstStyle/>
          <a:p>
            <a:r>
              <a:rPr lang="en-GB" dirty="0"/>
              <a:t>Consider ground and walls to be 10 K warmer than overlying air</a:t>
            </a:r>
          </a:p>
          <a:p>
            <a:r>
              <a:rPr lang="en-GB" dirty="0"/>
              <a:t>Strong dependence on temperature of the air in the canopy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D169B-43AE-45BD-AF8B-B78AC7A85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76690" y="6944639"/>
            <a:ext cx="2159224" cy="216000"/>
          </a:xfrm>
        </p:spPr>
        <p:txBody>
          <a:bodyPr/>
          <a:lstStyle/>
          <a:p>
            <a:fld id="{6B3B0B0F-E794-1244-9699-107C60B9C23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A6228-E759-4D23-BBC1-2A48AFDFB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02" y="836785"/>
            <a:ext cx="11183593" cy="34062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73D4A0-1464-47C7-B594-9A618F077F6F}"/>
              </a:ext>
            </a:extLst>
          </p:cNvPr>
          <p:cNvSpPr/>
          <p:nvPr/>
        </p:nvSpPr>
        <p:spPr>
          <a:xfrm>
            <a:off x="8617364" y="6006262"/>
            <a:ext cx="2798690" cy="1839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A868B8-5115-4952-909B-005D80978228}"/>
              </a:ext>
            </a:extLst>
          </p:cNvPr>
          <p:cNvSpPr/>
          <p:nvPr/>
        </p:nvSpPr>
        <p:spPr>
          <a:xfrm>
            <a:off x="10286165" y="5215260"/>
            <a:ext cx="792000" cy="792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6E7737-3FD4-499E-B5B4-C5A3E32E22F8}"/>
              </a:ext>
            </a:extLst>
          </p:cNvPr>
          <p:cNvSpPr/>
          <p:nvPr/>
        </p:nvSpPr>
        <p:spPr>
          <a:xfrm>
            <a:off x="8617364" y="5244756"/>
            <a:ext cx="1323366" cy="79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5DA8FA-5E57-4916-8134-F9266750F963}"/>
              </a:ext>
            </a:extLst>
          </p:cNvPr>
          <p:cNvCxnSpPr/>
          <p:nvPr/>
        </p:nvCxnSpPr>
        <p:spPr>
          <a:xfrm flipV="1">
            <a:off x="9712246" y="5555868"/>
            <a:ext cx="550412" cy="147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BAEAEC-DE6D-42B9-8DAE-AB7F7EBEEF13}"/>
              </a:ext>
            </a:extLst>
          </p:cNvPr>
          <p:cNvCxnSpPr/>
          <p:nvPr/>
        </p:nvCxnSpPr>
        <p:spPr>
          <a:xfrm flipV="1">
            <a:off x="10720896" y="5804999"/>
            <a:ext cx="0" cy="43200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A35083-DC75-477E-B40D-9CD9CCB88658}"/>
              </a:ext>
            </a:extLst>
          </p:cNvPr>
          <p:cNvCxnSpPr/>
          <p:nvPr/>
        </p:nvCxnSpPr>
        <p:spPr>
          <a:xfrm flipH="1" flipV="1">
            <a:off x="10342037" y="4854701"/>
            <a:ext cx="278651" cy="497439"/>
          </a:xfrm>
          <a:prstGeom prst="straightConnector1">
            <a:avLst/>
          </a:prstGeom>
          <a:ln w="38100">
            <a:solidFill>
              <a:srgbClr val="3333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85EF9-BB22-4872-BD58-FE9593469D2F}"/>
              </a:ext>
            </a:extLst>
          </p:cNvPr>
          <p:cNvSpPr/>
          <p:nvPr/>
        </p:nvSpPr>
        <p:spPr>
          <a:xfrm>
            <a:off x="8992071" y="5501127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+10 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C1C9F9-026F-4004-AB86-52A6B65E1EF9}"/>
              </a:ext>
            </a:extLst>
          </p:cNvPr>
          <p:cNvCxnSpPr>
            <a:cxnSpLocks/>
          </p:cNvCxnSpPr>
          <p:nvPr/>
        </p:nvCxnSpPr>
        <p:spPr>
          <a:xfrm>
            <a:off x="10946698" y="5624263"/>
            <a:ext cx="402791" cy="276974"/>
          </a:xfrm>
          <a:prstGeom prst="straightConnector1">
            <a:avLst/>
          </a:prstGeom>
          <a:ln w="38100">
            <a:solidFill>
              <a:srgbClr val="3333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E8D602-3313-4AE2-9E3C-6478B343E0C9}"/>
              </a:ext>
            </a:extLst>
          </p:cNvPr>
          <p:cNvCxnSpPr>
            <a:cxnSpLocks/>
          </p:cNvCxnSpPr>
          <p:nvPr/>
        </p:nvCxnSpPr>
        <p:spPr>
          <a:xfrm flipV="1">
            <a:off x="9940730" y="5244756"/>
            <a:ext cx="0" cy="77624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AA3CA4-BCE3-4D82-9998-58FF3EFA6C4E}"/>
              </a:ext>
            </a:extLst>
          </p:cNvPr>
          <p:cNvCxnSpPr>
            <a:cxnSpLocks/>
          </p:cNvCxnSpPr>
          <p:nvPr/>
        </p:nvCxnSpPr>
        <p:spPr>
          <a:xfrm>
            <a:off x="9925166" y="6021000"/>
            <a:ext cx="1490888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8AAEE55-B06F-4CDB-B00C-A9F14E12D15A}"/>
              </a:ext>
            </a:extLst>
          </p:cNvPr>
          <p:cNvSpPr/>
          <p:nvPr/>
        </p:nvSpPr>
        <p:spPr>
          <a:xfrm>
            <a:off x="10337257" y="6290823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Arial Narrow" panose="020B0606020202030204" pitchFamily="34" charset="0"/>
              </a:rPr>
              <a:t>+10 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08AF06-C326-403C-B7E7-9B83BD8C2769}"/>
              </a:ext>
            </a:extLst>
          </p:cNvPr>
          <p:cNvSpPr/>
          <p:nvPr/>
        </p:nvSpPr>
        <p:spPr>
          <a:xfrm>
            <a:off x="10520728" y="5403433"/>
            <a:ext cx="4451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T</a:t>
            </a:r>
            <a:r>
              <a:rPr lang="en-GB" sz="2000" baseline="-250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air</a:t>
            </a:r>
            <a:endParaRPr lang="en-GB" sz="2000" baseline="-25000" dirty="0">
              <a:solidFill>
                <a:srgbClr val="3333FF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B8F7F7-52FD-4BD6-AC36-7DF291E4F496}"/>
              </a:ext>
            </a:extLst>
          </p:cNvPr>
          <p:cNvSpPr/>
          <p:nvPr/>
        </p:nvSpPr>
        <p:spPr>
          <a:xfrm>
            <a:off x="10262658" y="4385305"/>
            <a:ext cx="674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T</a:t>
            </a:r>
            <a:r>
              <a:rPr lang="en-GB" sz="2000" baseline="-250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above</a:t>
            </a:r>
            <a:endParaRPr lang="en-GB" sz="2000" baseline="-25000" dirty="0">
              <a:solidFill>
                <a:srgbClr val="3333FF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4EECFF-5023-4769-A15D-19F16527DC3A}"/>
              </a:ext>
            </a:extLst>
          </p:cNvPr>
          <p:cNvCxnSpPr>
            <a:cxnSpLocks/>
          </p:cNvCxnSpPr>
          <p:nvPr/>
        </p:nvCxnSpPr>
        <p:spPr>
          <a:xfrm>
            <a:off x="6602463" y="4523773"/>
            <a:ext cx="489978" cy="706358"/>
          </a:xfrm>
          <a:prstGeom prst="line">
            <a:avLst/>
          </a:prstGeom>
          <a:ln w="50800">
            <a:solidFill>
              <a:srgbClr val="333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AB6BB7-1BDA-430E-B38D-59914490430A}"/>
              </a:ext>
            </a:extLst>
          </p:cNvPr>
          <p:cNvCxnSpPr>
            <a:cxnSpLocks/>
          </p:cNvCxnSpPr>
          <p:nvPr/>
        </p:nvCxnSpPr>
        <p:spPr>
          <a:xfrm flipV="1">
            <a:off x="6574893" y="6185098"/>
            <a:ext cx="1480359" cy="19726"/>
          </a:xfrm>
          <a:prstGeom prst="line">
            <a:avLst/>
          </a:prstGeom>
          <a:ln w="19050">
            <a:solidFill>
              <a:srgbClr val="3333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527E03-F44A-432A-A95B-35AD58DB5D8D}"/>
              </a:ext>
            </a:extLst>
          </p:cNvPr>
          <p:cNvCxnSpPr>
            <a:cxnSpLocks/>
          </p:cNvCxnSpPr>
          <p:nvPr/>
        </p:nvCxnSpPr>
        <p:spPr>
          <a:xfrm flipH="1">
            <a:off x="6612295" y="4257677"/>
            <a:ext cx="7404" cy="281783"/>
          </a:xfrm>
          <a:prstGeom prst="line">
            <a:avLst/>
          </a:prstGeom>
          <a:ln w="50800">
            <a:solidFill>
              <a:srgbClr val="333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BB1168-D257-4EEB-8421-D1833245EBD0}"/>
              </a:ext>
            </a:extLst>
          </p:cNvPr>
          <p:cNvCxnSpPr>
            <a:cxnSpLocks/>
          </p:cNvCxnSpPr>
          <p:nvPr/>
        </p:nvCxnSpPr>
        <p:spPr>
          <a:xfrm>
            <a:off x="7092441" y="5230131"/>
            <a:ext cx="0" cy="974693"/>
          </a:xfrm>
          <a:prstGeom prst="line">
            <a:avLst/>
          </a:prstGeom>
          <a:ln w="50800">
            <a:solidFill>
              <a:srgbClr val="333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A7193C-4F8E-42DB-B873-47B50A5577F5}"/>
              </a:ext>
            </a:extLst>
          </p:cNvPr>
          <p:cNvCxnSpPr>
            <a:cxnSpLocks/>
          </p:cNvCxnSpPr>
          <p:nvPr/>
        </p:nvCxnSpPr>
        <p:spPr>
          <a:xfrm flipH="1">
            <a:off x="6602463" y="4539460"/>
            <a:ext cx="7404" cy="1655501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F7F6265-C8AD-4C66-893E-A6BBB302C3E7}"/>
              </a:ext>
            </a:extLst>
          </p:cNvPr>
          <p:cNvSpPr txBox="1"/>
          <p:nvPr/>
        </p:nvSpPr>
        <p:spPr>
          <a:xfrm>
            <a:off x="6018213" y="6488073"/>
            <a:ext cx="2407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3333FF"/>
                </a:solidFill>
                <a:latin typeface="Arial Narrow" panose="020B0606020202030204" pitchFamily="34" charset="0"/>
              </a:rPr>
              <a:t>Air temperature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B1D6F6A-31C9-4DF7-930A-259C468132A2}"/>
              </a:ext>
            </a:extLst>
          </p:cNvPr>
          <p:cNvCxnSpPr/>
          <p:nvPr/>
        </p:nvCxnSpPr>
        <p:spPr>
          <a:xfrm flipH="1">
            <a:off x="6422428" y="4531616"/>
            <a:ext cx="64800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E20023-5298-4532-A1A3-84DC6C3FA755}"/>
              </a:ext>
            </a:extLst>
          </p:cNvPr>
          <p:cNvCxnSpPr>
            <a:cxnSpLocks/>
          </p:cNvCxnSpPr>
          <p:nvPr/>
        </p:nvCxnSpPr>
        <p:spPr>
          <a:xfrm flipH="1">
            <a:off x="6422428" y="5244756"/>
            <a:ext cx="219493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54FF5BD-D410-4FEC-B45C-A896983F0504}"/>
              </a:ext>
            </a:extLst>
          </p:cNvPr>
          <p:cNvSpPr txBox="1"/>
          <p:nvPr/>
        </p:nvSpPr>
        <p:spPr>
          <a:xfrm>
            <a:off x="7150638" y="5461304"/>
            <a:ext cx="1105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 Narrow" panose="020B0606020202030204" pitchFamily="34" charset="0"/>
              </a:rPr>
              <a:t>Urban canopy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3A05337-B0D9-49C1-B7EC-57C2F4D71381}"/>
              </a:ext>
            </a:extLst>
          </p:cNvPr>
          <p:cNvCxnSpPr>
            <a:cxnSpLocks/>
          </p:cNvCxnSpPr>
          <p:nvPr/>
        </p:nvCxnSpPr>
        <p:spPr>
          <a:xfrm>
            <a:off x="6847452" y="5517000"/>
            <a:ext cx="541148" cy="0"/>
          </a:xfrm>
          <a:prstGeom prst="line">
            <a:avLst/>
          </a:prstGeom>
          <a:ln w="19050">
            <a:solidFill>
              <a:srgbClr val="3333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286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9D31-9DE7-450A-AF1A-176655E8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profiles of flux and net absorption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F2454-6D6D-442B-BA09-6C3701C6E4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01943" y="835641"/>
            <a:ext cx="6382412" cy="1552706"/>
          </a:xfrm>
        </p:spPr>
        <p:txBody>
          <a:bodyPr/>
          <a:lstStyle/>
          <a:p>
            <a:r>
              <a:rPr lang="en-GB" i="1" dirty="0"/>
              <a:t>Meg Stretton’s PhD project: </a:t>
            </a:r>
            <a:r>
              <a:rPr lang="en-GB" dirty="0"/>
              <a:t>compare profiles to explicit calculations using DART model</a:t>
            </a:r>
          </a:p>
          <a:p>
            <a:r>
              <a:rPr lang="en-GB" dirty="0"/>
              <a:t>Which details of an urban scene really matter which can be safely ignored? What level of detail can be justified in a weather or climate model?</a:t>
            </a:r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69B45-F56C-48F9-8304-BD5FF9FA5F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33FB9E9-3366-47D0-8692-0AA761EE74EE}"/>
              </a:ext>
            </a:extLst>
          </p:cNvPr>
          <p:cNvSpPr txBox="1">
            <a:spLocks/>
          </p:cNvSpPr>
          <p:nvPr/>
        </p:nvSpPr>
        <p:spPr>
          <a:xfrm>
            <a:off x="9873486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ctr" defTabSz="457200" rtl="0" eaLnBrk="1" latinLnBrk="0" hangingPunct="1">
              <a:defRPr sz="900" b="1" kern="1200">
                <a:solidFill>
                  <a:srgbClr val="064E8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AB80EA-DB86-D849-B86F-15DAF31F047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C15C1E-0E1C-456C-82D0-713B67319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79" y="2555631"/>
            <a:ext cx="11601450" cy="4033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84D75C-A699-4AC3-A599-887BDC370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25" y="2557343"/>
            <a:ext cx="11601450" cy="4033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56C27-61F6-4AAC-AA43-D9DBD0BDD9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0" r="42048"/>
          <a:stretch/>
        </p:blipFill>
        <p:spPr>
          <a:xfrm>
            <a:off x="7534412" y="111222"/>
            <a:ext cx="4473451" cy="2430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6BB599-4CE1-4BC1-8A70-9F5D7F11F496}"/>
              </a:ext>
            </a:extLst>
          </p:cNvPr>
          <p:cNvSpPr txBox="1"/>
          <p:nvPr/>
        </p:nvSpPr>
        <p:spPr>
          <a:xfrm>
            <a:off x="1196838" y="2493000"/>
            <a:ext cx="2377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+mj-lt"/>
              </a:rPr>
              <a:t>2-m vertical resolution</a:t>
            </a:r>
          </a:p>
        </p:txBody>
      </p:sp>
    </p:spTree>
    <p:extLst>
      <p:ext uri="{BB962C8B-B14F-4D97-AF65-F5344CB8AC3E}">
        <p14:creationId xmlns:p14="http://schemas.microsoft.com/office/powerpoint/2010/main" val="40865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A15E-A74B-4C75-98E4-8AEBC85D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21" y="360000"/>
            <a:ext cx="9239879" cy="369332"/>
          </a:xfrm>
        </p:spPr>
        <p:txBody>
          <a:bodyPr/>
          <a:lstStyle/>
          <a:p>
            <a:r>
              <a:rPr lang="en-GB" dirty="0"/>
              <a:t>How could we represent pitched roofs?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A7BD3-32D6-4D4D-A110-838169F36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0057A-E962-4A69-8621-5556558FF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12" y="3538317"/>
            <a:ext cx="9623188" cy="31306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D9423-75D2-46CA-BFE8-3E0BC328190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14412" y="548999"/>
            <a:ext cx="5184000" cy="2592001"/>
          </a:xfrm>
        </p:spPr>
        <p:txBody>
          <a:bodyPr/>
          <a:lstStyle/>
          <a:p>
            <a:r>
              <a:rPr lang="en-GB" dirty="0"/>
              <a:t>Isotropic emission from a facet is proportional to cosine of wall normal</a:t>
            </a:r>
          </a:p>
          <a:p>
            <a:r>
              <a:rPr lang="en-GB" dirty="0"/>
              <a:t>Used to weight streams for emission or reflection from walls and flat roofs (4 streams shown here)</a:t>
            </a:r>
          </a:p>
          <a:p>
            <a:r>
              <a:rPr lang="en-GB" dirty="0"/>
              <a:t>Pitched roofs: probability of being scattered into another stream simply depends on roof angle</a:t>
            </a:r>
          </a:p>
          <a:p>
            <a:r>
              <a:rPr lang="en-GB" dirty="0"/>
              <a:t>More complex and costly because symmetry broken: upward and downward reflection matrix no longer equal, similarly for transmittance etc.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E7737-3FD4-499E-B5B4-C5A3E32E22F8}"/>
              </a:ext>
            </a:extLst>
          </p:cNvPr>
          <p:cNvSpPr/>
          <p:nvPr/>
        </p:nvSpPr>
        <p:spPr>
          <a:xfrm>
            <a:off x="1378412" y="1805460"/>
            <a:ext cx="1152000" cy="1152000"/>
          </a:xfrm>
          <a:prstGeom prst="rect">
            <a:avLst/>
          </a:prstGeom>
          <a:solidFill>
            <a:srgbClr val="E75A4B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2530412" y="2251041"/>
            <a:ext cx="0" cy="30941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500000">
            <a:off x="2643872" y="2605603"/>
            <a:ext cx="720000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10412" y="1805460"/>
            <a:ext cx="539908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-1500000">
            <a:off x="2643872" y="2200957"/>
            <a:ext cx="720000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-3900000">
            <a:off x="2430555" y="1924772"/>
            <a:ext cx="7200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-3900000">
            <a:off x="1782555" y="1300285"/>
            <a:ext cx="720000" cy="0"/>
          </a:xfrm>
          <a:prstGeom prst="straightConnector1">
            <a:avLst/>
          </a:prstGeom>
          <a:ln w="88900">
            <a:solidFill>
              <a:schemeClr val="tx2">
                <a:lumMod val="60000"/>
                <a:lumOff val="40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-1500000">
            <a:off x="2028683" y="1541871"/>
            <a:ext cx="720000" cy="0"/>
          </a:xfrm>
          <a:prstGeom prst="straightConnector1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2900000">
            <a:off x="1132580" y="1487783"/>
            <a:ext cx="720000" cy="0"/>
          </a:xfrm>
          <a:prstGeom prst="straightConnector1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14700000">
            <a:off x="1350555" y="1294358"/>
            <a:ext cx="720000" cy="0"/>
          </a:xfrm>
          <a:prstGeom prst="straightConnector1">
            <a:avLst/>
          </a:prstGeom>
          <a:ln w="88900">
            <a:solidFill>
              <a:schemeClr val="tx2">
                <a:lumMod val="60000"/>
                <a:lumOff val="40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3718412" y="1453063"/>
            <a:ext cx="2624811" cy="1504397"/>
            <a:chOff x="3718412" y="1453063"/>
            <a:chExt cx="2624811" cy="1504397"/>
          </a:xfrm>
        </p:grpSpPr>
        <p:sp>
          <p:nvSpPr>
            <p:cNvPr id="43" name="Isosceles Triangle 42"/>
            <p:cNvSpPr/>
            <p:nvPr/>
          </p:nvSpPr>
          <p:spPr>
            <a:xfrm>
              <a:off x="3718412" y="1805460"/>
              <a:ext cx="2304000" cy="11520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5289349" y="2200958"/>
              <a:ext cx="288000" cy="288000"/>
            </a:xfrm>
            <a:prstGeom prst="line">
              <a:avLst/>
            </a:prstGeom>
            <a:ln w="508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-1500000">
              <a:off x="5598015" y="2131191"/>
              <a:ext cx="720000" cy="0"/>
            </a:xfrm>
            <a:prstGeom prst="straightConnector1">
              <a:avLst/>
            </a:prstGeom>
            <a:ln w="88900">
              <a:solidFill>
                <a:srgbClr val="7030A0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-3900000">
              <a:off x="5315475" y="1852252"/>
              <a:ext cx="720000" cy="0"/>
            </a:xfrm>
            <a:prstGeom prst="straightConnector1">
              <a:avLst/>
            </a:prstGeom>
            <a:ln w="88900">
              <a:solidFill>
                <a:srgbClr val="7030A0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500000">
              <a:off x="5623223" y="2559729"/>
              <a:ext cx="720000" cy="0"/>
            </a:xfrm>
            <a:prstGeom prst="straightConnector1">
              <a:avLst/>
            </a:prstGeom>
            <a:ln w="44450">
              <a:solidFill>
                <a:srgbClr val="7030A0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4700000">
              <a:off x="4888395" y="1813063"/>
              <a:ext cx="720000" cy="0"/>
            </a:xfrm>
            <a:prstGeom prst="straightConnector1">
              <a:avLst/>
            </a:prstGeom>
            <a:ln w="44450">
              <a:solidFill>
                <a:srgbClr val="7030A0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1800538" y="1805460"/>
            <a:ext cx="288000" cy="0"/>
          </a:xfrm>
          <a:prstGeom prst="line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308483" y="3538317"/>
            <a:ext cx="5269063" cy="3319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/>
        </p:nvCxnSpPr>
        <p:spPr>
          <a:xfrm>
            <a:off x="910412" y="2957460"/>
            <a:ext cx="539908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3900000">
            <a:off x="2430555" y="2886729"/>
            <a:ext cx="7200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7F1DF0B-48FF-4257-BE45-0E5D389E4C0B}"/>
              </a:ext>
            </a:extLst>
          </p:cNvPr>
          <p:cNvSpPr/>
          <p:nvPr/>
        </p:nvSpPr>
        <p:spPr>
          <a:xfrm>
            <a:off x="3167107" y="6093089"/>
            <a:ext cx="2379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Town Hall Square, Reading</a:t>
            </a:r>
          </a:p>
        </p:txBody>
      </p:sp>
    </p:spTree>
    <p:extLst>
      <p:ext uri="{BB962C8B-B14F-4D97-AF65-F5344CB8AC3E}">
        <p14:creationId xmlns:p14="http://schemas.microsoft.com/office/powerpoint/2010/main" val="22526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powerpoint\hong_kong.png"/>
          <p:cNvPicPr>
            <a:picLocks noChangeAspect="1" noChangeArrowheads="1"/>
          </p:cNvPicPr>
          <p:nvPr/>
        </p:nvPicPr>
        <p:blipFill rotWithShape="1">
          <a:blip r:embed="rId2"/>
          <a:srcRect t="16078"/>
          <a:stretch/>
        </p:blipFill>
        <p:spPr bwMode="auto">
          <a:xfrm>
            <a:off x="0" y="0"/>
            <a:ext cx="12196078" cy="6858000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641EF6-3F69-43B1-9191-0F2606B8497C}"/>
              </a:ext>
            </a:extLst>
          </p:cNvPr>
          <p:cNvSpPr/>
          <p:nvPr/>
        </p:nvSpPr>
        <p:spPr>
          <a:xfrm rot="335934">
            <a:off x="8506261" y="1691500"/>
            <a:ext cx="4032000" cy="2958785"/>
          </a:xfrm>
          <a:prstGeom prst="roundRect">
            <a:avLst/>
          </a:prstGeom>
          <a:solidFill>
            <a:srgbClr val="0070C0">
              <a:alpha val="55000"/>
            </a:srgbClr>
          </a:solidFill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612" y="225364"/>
            <a:ext cx="2945035" cy="369332"/>
          </a:xfrm>
        </p:spPr>
        <p:txBody>
          <a:bodyPr/>
          <a:lstStyle/>
          <a:p>
            <a:pPr algn="ctr"/>
            <a:r>
              <a:rPr lang="en-GB" sz="1800" b="1" dirty="0">
                <a:solidFill>
                  <a:schemeClr val="bg1"/>
                </a:solidFill>
                <a:effectLst>
                  <a:outerShdw blurRad="38100" dist="76200" dir="2700000" algn="tl">
                    <a:srgbClr val="000000">
                      <a:alpha val="60000"/>
                    </a:srgbClr>
                  </a:outerShdw>
                </a:effectLst>
              </a:rPr>
              <a:t>3x3 km view of Hong Kong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5F5385-6BDC-431A-87BA-3D7C6F3CD8EF}"/>
              </a:ext>
            </a:extLst>
          </p:cNvPr>
          <p:cNvSpPr/>
          <p:nvPr/>
        </p:nvSpPr>
        <p:spPr>
          <a:xfrm rot="792041">
            <a:off x="872291" y="2210184"/>
            <a:ext cx="3833965" cy="831931"/>
          </a:xfrm>
          <a:prstGeom prst="ellipse">
            <a:avLst/>
          </a:prstGeom>
          <a:solidFill>
            <a:srgbClr val="00B050">
              <a:alpha val="50000"/>
            </a:srgbClr>
          </a:solidFill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BFE2FA-AC04-4AA8-8B14-AF8E7CF4082E}"/>
              </a:ext>
            </a:extLst>
          </p:cNvPr>
          <p:cNvSpPr/>
          <p:nvPr/>
        </p:nvSpPr>
        <p:spPr>
          <a:xfrm rot="1122190">
            <a:off x="9232336" y="4756534"/>
            <a:ext cx="3039619" cy="1442014"/>
          </a:xfrm>
          <a:prstGeom prst="ellipse">
            <a:avLst/>
          </a:prstGeom>
          <a:solidFill>
            <a:srgbClr val="00B050">
              <a:alpha val="50000"/>
            </a:srgbClr>
          </a:solidFill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64022C-AFCC-4275-8C62-222F9D3E76BD}"/>
              </a:ext>
            </a:extLst>
          </p:cNvPr>
          <p:cNvSpPr/>
          <p:nvPr/>
        </p:nvSpPr>
        <p:spPr>
          <a:xfrm rot="21345662">
            <a:off x="8842733" y="360285"/>
            <a:ext cx="3039619" cy="1296521"/>
          </a:xfrm>
          <a:prstGeom prst="ellipse">
            <a:avLst/>
          </a:prstGeom>
          <a:solidFill>
            <a:srgbClr val="00B050">
              <a:alpha val="50000"/>
            </a:srgbClr>
          </a:solidFill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882195-D2FE-44D1-8770-102A79E4A2B6}"/>
              </a:ext>
            </a:extLst>
          </p:cNvPr>
          <p:cNvSpPr/>
          <p:nvPr/>
        </p:nvSpPr>
        <p:spPr>
          <a:xfrm rot="3941802">
            <a:off x="4754758" y="3276133"/>
            <a:ext cx="1422304" cy="1296521"/>
          </a:xfrm>
          <a:prstGeom prst="ellipse">
            <a:avLst/>
          </a:prstGeom>
          <a:solidFill>
            <a:srgbClr val="00B050">
              <a:alpha val="50000"/>
            </a:srgbClr>
          </a:solidFill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ED1E3B-9EC1-4AE8-AD7A-9C1E3E817165}"/>
              </a:ext>
            </a:extLst>
          </p:cNvPr>
          <p:cNvSpPr/>
          <p:nvPr/>
        </p:nvSpPr>
        <p:spPr>
          <a:xfrm rot="335934">
            <a:off x="6714850" y="930267"/>
            <a:ext cx="1392176" cy="2658224"/>
          </a:xfrm>
          <a:prstGeom prst="roundRect">
            <a:avLst/>
          </a:prstGeom>
          <a:solidFill>
            <a:srgbClr val="0070C0">
              <a:alpha val="55000"/>
            </a:srgbClr>
          </a:solidFill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15CCC5-4528-4701-A450-000D45E76980}"/>
              </a:ext>
            </a:extLst>
          </p:cNvPr>
          <p:cNvSpPr/>
          <p:nvPr/>
        </p:nvSpPr>
        <p:spPr>
          <a:xfrm rot="738293">
            <a:off x="3158761" y="-281383"/>
            <a:ext cx="1985887" cy="1043201"/>
          </a:xfrm>
          <a:prstGeom prst="ellipse">
            <a:avLst/>
          </a:prstGeom>
          <a:solidFill>
            <a:srgbClr val="00B050">
              <a:alpha val="50000"/>
            </a:srgbClr>
          </a:solidFill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F65694-7042-4389-8609-763C1A04749A}"/>
              </a:ext>
            </a:extLst>
          </p:cNvPr>
          <p:cNvSpPr/>
          <p:nvPr/>
        </p:nvSpPr>
        <p:spPr>
          <a:xfrm rot="544723">
            <a:off x="1260955" y="876490"/>
            <a:ext cx="1985887" cy="785765"/>
          </a:xfrm>
          <a:prstGeom prst="ellipse">
            <a:avLst/>
          </a:prstGeom>
          <a:solidFill>
            <a:srgbClr val="00B050">
              <a:alpha val="50000"/>
            </a:srgbClr>
          </a:solidFill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107E33-A396-443E-9933-CD70719A4818}"/>
              </a:ext>
            </a:extLst>
          </p:cNvPr>
          <p:cNvSpPr/>
          <p:nvPr/>
        </p:nvSpPr>
        <p:spPr>
          <a:xfrm rot="2789173">
            <a:off x="1873218" y="5195964"/>
            <a:ext cx="1233587" cy="884475"/>
          </a:xfrm>
          <a:prstGeom prst="ellipse">
            <a:avLst/>
          </a:prstGeom>
          <a:solidFill>
            <a:srgbClr val="00B050">
              <a:alpha val="50000"/>
            </a:srgbClr>
          </a:solidFill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BB741F-285D-4958-99F4-B3D39DD30D3B}"/>
              </a:ext>
            </a:extLst>
          </p:cNvPr>
          <p:cNvSpPr/>
          <p:nvPr/>
        </p:nvSpPr>
        <p:spPr>
          <a:xfrm rot="6931670">
            <a:off x="5211109" y="2370318"/>
            <a:ext cx="683098" cy="534441"/>
          </a:xfrm>
          <a:prstGeom prst="ellipse">
            <a:avLst/>
          </a:prstGeom>
          <a:solidFill>
            <a:srgbClr val="00B050">
              <a:alpha val="50000"/>
            </a:srgbClr>
          </a:solidFill>
          <a:ln w="317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A9481A-7A69-41C2-ADFF-E01FB4EE90C8}"/>
              </a:ext>
            </a:extLst>
          </p:cNvPr>
          <p:cNvGrpSpPr/>
          <p:nvPr/>
        </p:nvGrpSpPr>
        <p:grpSpPr>
          <a:xfrm>
            <a:off x="4999786" y="3818875"/>
            <a:ext cx="793555" cy="582397"/>
            <a:chOff x="4999786" y="3818875"/>
            <a:chExt cx="793555" cy="5823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AA33237-4759-475C-8619-59AFD5CA0A6D}"/>
                </a:ext>
              </a:extLst>
            </p:cNvPr>
            <p:cNvSpPr/>
            <p:nvPr/>
          </p:nvSpPr>
          <p:spPr>
            <a:xfrm>
              <a:off x="5522090" y="4293272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5B833AF-529B-4DE6-BF25-9E31C6A42B26}"/>
                </a:ext>
              </a:extLst>
            </p:cNvPr>
            <p:cNvSpPr/>
            <p:nvPr/>
          </p:nvSpPr>
          <p:spPr>
            <a:xfrm>
              <a:off x="5529596" y="4040091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DD3524D-0EAA-4BB6-9DDA-A62DE85AA847}"/>
                </a:ext>
              </a:extLst>
            </p:cNvPr>
            <p:cNvSpPr/>
            <p:nvPr/>
          </p:nvSpPr>
          <p:spPr>
            <a:xfrm>
              <a:off x="5406909" y="4205383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4686956-D892-4FF6-B057-9CCFC82564B8}"/>
                </a:ext>
              </a:extLst>
            </p:cNvPr>
            <p:cNvSpPr/>
            <p:nvPr/>
          </p:nvSpPr>
          <p:spPr>
            <a:xfrm>
              <a:off x="5149172" y="4098284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97CB788-2893-40E3-8737-68E5F7A7BC11}"/>
                </a:ext>
              </a:extLst>
            </p:cNvPr>
            <p:cNvSpPr/>
            <p:nvPr/>
          </p:nvSpPr>
          <p:spPr>
            <a:xfrm>
              <a:off x="5107786" y="3956997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1C53853-7CBB-4EB9-A1CF-F22A027E06E1}"/>
                </a:ext>
              </a:extLst>
            </p:cNvPr>
            <p:cNvSpPr/>
            <p:nvPr/>
          </p:nvSpPr>
          <p:spPr>
            <a:xfrm>
              <a:off x="5203172" y="3848464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F975F8A-41A6-4116-A545-8092320E841F}"/>
                </a:ext>
              </a:extLst>
            </p:cNvPr>
            <p:cNvSpPr/>
            <p:nvPr/>
          </p:nvSpPr>
          <p:spPr>
            <a:xfrm>
              <a:off x="5315356" y="3860020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9CA1062-2E22-43E7-A93D-1EBDBCED9A3A}"/>
                </a:ext>
              </a:extLst>
            </p:cNvPr>
            <p:cNvSpPr/>
            <p:nvPr/>
          </p:nvSpPr>
          <p:spPr>
            <a:xfrm>
              <a:off x="5046605" y="4058300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62CE4F4-BF96-48AD-B7A0-92EC62F85869}"/>
                </a:ext>
              </a:extLst>
            </p:cNvPr>
            <p:cNvSpPr/>
            <p:nvPr/>
          </p:nvSpPr>
          <p:spPr>
            <a:xfrm>
              <a:off x="4999786" y="4170422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13A734A-8043-4AE5-8BA0-9BE13F88FC0E}"/>
                </a:ext>
              </a:extLst>
            </p:cNvPr>
            <p:cNvSpPr/>
            <p:nvPr/>
          </p:nvSpPr>
          <p:spPr>
            <a:xfrm>
              <a:off x="5460909" y="3867391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E62FB08-5979-4F29-B5DB-E55EAA4488F0}"/>
                </a:ext>
              </a:extLst>
            </p:cNvPr>
            <p:cNvSpPr/>
            <p:nvPr/>
          </p:nvSpPr>
          <p:spPr>
            <a:xfrm>
              <a:off x="5685341" y="3818875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A901B66-E3E3-4D1A-94EE-19CBD5B3C25C}"/>
                </a:ext>
              </a:extLst>
            </p:cNvPr>
            <p:cNvSpPr/>
            <p:nvPr/>
          </p:nvSpPr>
          <p:spPr>
            <a:xfrm>
              <a:off x="5129691" y="4245033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B768DD8-3FF9-4989-A866-3756DD5596BB}"/>
              </a:ext>
            </a:extLst>
          </p:cNvPr>
          <p:cNvSpPr txBox="1"/>
          <p:nvPr/>
        </p:nvSpPr>
        <p:spPr>
          <a:xfrm rot="296151">
            <a:off x="8891162" y="1832750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Low-rise area: 2-3 storeys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2971E68-3848-43FE-8989-D1E8DFAB440D}"/>
              </a:ext>
            </a:extLst>
          </p:cNvPr>
          <p:cNvSpPr txBox="1"/>
          <p:nvPr/>
        </p:nvSpPr>
        <p:spPr>
          <a:xfrm>
            <a:off x="2699112" y="249911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344BB5-1B98-44E8-9ECE-5FFAC446C225}"/>
              </a:ext>
            </a:extLst>
          </p:cNvPr>
          <p:cNvSpPr txBox="1"/>
          <p:nvPr/>
        </p:nvSpPr>
        <p:spPr>
          <a:xfrm>
            <a:off x="2373632" y="169452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60000"/>
                    </a:srgbClr>
                  </a:outerShdw>
                </a:effectLst>
              </a:rPr>
              <a:t>High-rise area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EFAD66A-1AC2-4340-856D-54D3702153DA}"/>
              </a:ext>
            </a:extLst>
          </p:cNvPr>
          <p:cNvGrpSpPr/>
          <p:nvPr/>
        </p:nvGrpSpPr>
        <p:grpSpPr>
          <a:xfrm>
            <a:off x="9952738" y="3332231"/>
            <a:ext cx="1628214" cy="1307175"/>
            <a:chOff x="9952738" y="3332231"/>
            <a:chExt cx="1628214" cy="130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386A1D-2778-4C5F-B203-19DC57AF9552}"/>
                </a:ext>
              </a:extLst>
            </p:cNvPr>
            <p:cNvSpPr/>
            <p:nvPr/>
          </p:nvSpPr>
          <p:spPr>
            <a:xfrm rot="1515524">
              <a:off x="10529765" y="3418664"/>
              <a:ext cx="130713" cy="23211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874791-3FC0-4205-81D0-B94E212E7C08}"/>
                </a:ext>
              </a:extLst>
            </p:cNvPr>
            <p:cNvSpPr/>
            <p:nvPr/>
          </p:nvSpPr>
          <p:spPr>
            <a:xfrm rot="1515524">
              <a:off x="10725263" y="3518826"/>
              <a:ext cx="130713" cy="19730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424E465-9201-45B8-8A9B-2B92DC374508}"/>
                </a:ext>
              </a:extLst>
            </p:cNvPr>
            <p:cNvSpPr/>
            <p:nvPr/>
          </p:nvSpPr>
          <p:spPr>
            <a:xfrm rot="1515524">
              <a:off x="10904441" y="3574634"/>
              <a:ext cx="130713" cy="21492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DBBAC2-9C45-43BA-A892-3976E262EFCE}"/>
                </a:ext>
              </a:extLst>
            </p:cNvPr>
            <p:cNvSpPr/>
            <p:nvPr/>
          </p:nvSpPr>
          <p:spPr>
            <a:xfrm rot="1515524">
              <a:off x="10391496" y="3669753"/>
              <a:ext cx="130713" cy="33743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D95EB0-F31E-4CEA-A9F5-01A809892802}"/>
                </a:ext>
              </a:extLst>
            </p:cNvPr>
            <p:cNvSpPr/>
            <p:nvPr/>
          </p:nvSpPr>
          <p:spPr>
            <a:xfrm rot="1515524">
              <a:off x="10523890" y="3844106"/>
              <a:ext cx="173788" cy="24782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91D21A0-E03C-4B23-8221-48FD28CB822C}"/>
                </a:ext>
              </a:extLst>
            </p:cNvPr>
            <p:cNvSpPr/>
            <p:nvPr/>
          </p:nvSpPr>
          <p:spPr>
            <a:xfrm rot="1515524">
              <a:off x="9952738" y="3867279"/>
              <a:ext cx="173788" cy="38204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972152-9CA1-4F15-A4D3-507D3E4E8752}"/>
                </a:ext>
              </a:extLst>
            </p:cNvPr>
            <p:cNvSpPr/>
            <p:nvPr/>
          </p:nvSpPr>
          <p:spPr>
            <a:xfrm rot="1515524">
              <a:off x="10120305" y="3601267"/>
              <a:ext cx="173788" cy="2311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C98E35-C700-46CB-960E-354B2BB9BB85}"/>
                </a:ext>
              </a:extLst>
            </p:cNvPr>
            <p:cNvSpPr/>
            <p:nvPr/>
          </p:nvSpPr>
          <p:spPr>
            <a:xfrm rot="1515524">
              <a:off x="10256838" y="3332231"/>
              <a:ext cx="173788" cy="2311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9E046A-5AFE-4967-B118-A4D021C7AEFF}"/>
                </a:ext>
              </a:extLst>
            </p:cNvPr>
            <p:cNvSpPr/>
            <p:nvPr/>
          </p:nvSpPr>
          <p:spPr>
            <a:xfrm rot="1515524">
              <a:off x="10200207" y="4036967"/>
              <a:ext cx="173788" cy="2886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C2877D-071D-46D3-8BCE-3B58DFA33117}"/>
                </a:ext>
              </a:extLst>
            </p:cNvPr>
            <p:cNvSpPr/>
            <p:nvPr/>
          </p:nvSpPr>
          <p:spPr>
            <a:xfrm rot="1515524">
              <a:off x="10362548" y="4247313"/>
              <a:ext cx="81420" cy="21718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E77A5FA-4D02-431A-AB8F-56151ED8B5D8}"/>
                </a:ext>
              </a:extLst>
            </p:cNvPr>
            <p:cNvSpPr/>
            <p:nvPr/>
          </p:nvSpPr>
          <p:spPr>
            <a:xfrm rot="1515524">
              <a:off x="10465354" y="4113276"/>
              <a:ext cx="173788" cy="15009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F7A0C9-00D9-4E88-8870-A87E35EA154E}"/>
                </a:ext>
              </a:extLst>
            </p:cNvPr>
            <p:cNvSpPr/>
            <p:nvPr/>
          </p:nvSpPr>
          <p:spPr>
            <a:xfrm rot="1515524">
              <a:off x="10772360" y="3781061"/>
              <a:ext cx="97331" cy="28066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E32268B-72EA-4551-9012-3366CA9FDA38}"/>
                </a:ext>
              </a:extLst>
            </p:cNvPr>
            <p:cNvSpPr/>
            <p:nvPr/>
          </p:nvSpPr>
          <p:spPr>
            <a:xfrm>
              <a:off x="11235624" y="3784469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E823069-9E31-4D59-ADD4-22D64532345B}"/>
                </a:ext>
              </a:extLst>
            </p:cNvPr>
            <p:cNvSpPr/>
            <p:nvPr/>
          </p:nvSpPr>
          <p:spPr>
            <a:xfrm>
              <a:off x="11005191" y="4224422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EB297C0-A0D4-4860-ADD3-04A677183F3F}"/>
                </a:ext>
              </a:extLst>
            </p:cNvPr>
            <p:cNvSpPr/>
            <p:nvPr/>
          </p:nvSpPr>
          <p:spPr>
            <a:xfrm>
              <a:off x="10767025" y="4454937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A21DCA8-E5DE-4E43-AD7E-B2E5BCCB5419}"/>
                </a:ext>
              </a:extLst>
            </p:cNvPr>
            <p:cNvSpPr/>
            <p:nvPr/>
          </p:nvSpPr>
          <p:spPr>
            <a:xfrm rot="796562">
              <a:off x="10763580" y="4200826"/>
              <a:ext cx="173788" cy="1708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8B002B1-9AAF-4ADF-AD81-94916835B1E6}"/>
                </a:ext>
              </a:extLst>
            </p:cNvPr>
            <p:cNvSpPr/>
            <p:nvPr/>
          </p:nvSpPr>
          <p:spPr>
            <a:xfrm rot="1515524">
              <a:off x="10914203" y="3843149"/>
              <a:ext cx="96086" cy="3084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DF1E832-0F70-4DE0-BB9B-ABE8AE4860C9}"/>
                </a:ext>
              </a:extLst>
            </p:cNvPr>
            <p:cNvSpPr/>
            <p:nvPr/>
          </p:nvSpPr>
          <p:spPr>
            <a:xfrm rot="304703">
              <a:off x="10989580" y="4486467"/>
              <a:ext cx="344128" cy="15293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892AFEC-AE5B-4912-B562-0DB646F341C6}"/>
                </a:ext>
              </a:extLst>
            </p:cNvPr>
            <p:cNvSpPr/>
            <p:nvPr/>
          </p:nvSpPr>
          <p:spPr>
            <a:xfrm rot="1338635">
              <a:off x="11172208" y="4329357"/>
              <a:ext cx="228923" cy="1091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79FD7E7-DB63-497C-A78A-5911E3C23D1F}"/>
                </a:ext>
              </a:extLst>
            </p:cNvPr>
            <p:cNvSpPr/>
            <p:nvPr/>
          </p:nvSpPr>
          <p:spPr>
            <a:xfrm rot="1388487">
              <a:off x="11234329" y="3674609"/>
              <a:ext cx="260766" cy="1104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2F0A6F8-D56B-4DC9-9366-B48232161639}"/>
                </a:ext>
              </a:extLst>
            </p:cNvPr>
            <p:cNvSpPr/>
            <p:nvPr/>
          </p:nvSpPr>
          <p:spPr>
            <a:xfrm>
              <a:off x="11415865" y="3813391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C5F41C7-2022-4392-884B-8B5114A3DFAA}"/>
                </a:ext>
              </a:extLst>
            </p:cNvPr>
            <p:cNvSpPr/>
            <p:nvPr/>
          </p:nvSpPr>
          <p:spPr>
            <a:xfrm>
              <a:off x="11134171" y="3627562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E47A816-188C-4AFE-AF35-8FEF14DE3BAA}"/>
                </a:ext>
              </a:extLst>
            </p:cNvPr>
            <p:cNvSpPr/>
            <p:nvPr/>
          </p:nvSpPr>
          <p:spPr>
            <a:xfrm rot="1388487">
              <a:off x="11320186" y="4023276"/>
              <a:ext cx="260766" cy="8339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50800" dir="2700000" algn="tl" rotWithShape="0">
                <a:prstClr val="black">
                  <a:alpha val="5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302C9E8-8D05-4FFF-A97A-D8A59E541566}"/>
              </a:ext>
            </a:extLst>
          </p:cNvPr>
          <p:cNvGrpSpPr/>
          <p:nvPr/>
        </p:nvGrpSpPr>
        <p:grpSpPr>
          <a:xfrm>
            <a:off x="6362031" y="4807587"/>
            <a:ext cx="1129186" cy="1593648"/>
            <a:chOff x="6362031" y="4807587"/>
            <a:chExt cx="1129186" cy="159364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C0992F6-92A4-46F4-B682-85EA342B2828}"/>
                </a:ext>
              </a:extLst>
            </p:cNvPr>
            <p:cNvSpPr/>
            <p:nvPr/>
          </p:nvSpPr>
          <p:spPr>
            <a:xfrm>
              <a:off x="6816306" y="5947884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3543451-08AD-409E-A9FD-E2CDD6A162EE}"/>
                </a:ext>
              </a:extLst>
            </p:cNvPr>
            <p:cNvSpPr/>
            <p:nvPr/>
          </p:nvSpPr>
          <p:spPr>
            <a:xfrm>
              <a:off x="6644635" y="5973738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35D2660-209E-4D20-9BB1-E01486539B1D}"/>
                </a:ext>
              </a:extLst>
            </p:cNvPr>
            <p:cNvSpPr/>
            <p:nvPr/>
          </p:nvSpPr>
          <p:spPr>
            <a:xfrm>
              <a:off x="6607236" y="6133266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E33BAD1-2DF9-4509-A570-4AC00E3BFEE1}"/>
                </a:ext>
              </a:extLst>
            </p:cNvPr>
            <p:cNvSpPr/>
            <p:nvPr/>
          </p:nvSpPr>
          <p:spPr>
            <a:xfrm>
              <a:off x="7383217" y="5704374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C1648B8-1224-4127-9CDB-F9782EF00215}"/>
                </a:ext>
              </a:extLst>
            </p:cNvPr>
            <p:cNvSpPr/>
            <p:nvPr/>
          </p:nvSpPr>
          <p:spPr>
            <a:xfrm>
              <a:off x="6633532" y="4815477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142A826-040C-4CAB-9C23-56906CA57717}"/>
                </a:ext>
              </a:extLst>
            </p:cNvPr>
            <p:cNvSpPr/>
            <p:nvPr/>
          </p:nvSpPr>
          <p:spPr>
            <a:xfrm>
              <a:off x="6687532" y="5112172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6A97AC4-7844-4D54-AA3A-C0EDCE342AE7}"/>
                </a:ext>
              </a:extLst>
            </p:cNvPr>
            <p:cNvSpPr/>
            <p:nvPr/>
          </p:nvSpPr>
          <p:spPr>
            <a:xfrm rot="21275631">
              <a:off x="6918686" y="6166640"/>
              <a:ext cx="148228" cy="23459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E016E39-010A-43E9-9E70-28CC16011FCE}"/>
                </a:ext>
              </a:extLst>
            </p:cNvPr>
            <p:cNvSpPr/>
            <p:nvPr/>
          </p:nvSpPr>
          <p:spPr>
            <a:xfrm rot="1342506">
              <a:off x="7139201" y="6097995"/>
              <a:ext cx="148228" cy="23459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BDC0ED6-3AC2-489C-90D3-D5172C50222A}"/>
                </a:ext>
              </a:extLst>
            </p:cNvPr>
            <p:cNvSpPr/>
            <p:nvPr/>
          </p:nvSpPr>
          <p:spPr>
            <a:xfrm>
              <a:off x="6644635" y="6256131"/>
              <a:ext cx="108000" cy="108000"/>
            </a:xfrm>
            <a:prstGeom prst="ellipse">
              <a:avLst/>
            </a:prstGeom>
            <a:solidFill>
              <a:srgbClr val="006600"/>
            </a:solidFill>
            <a:ln w="15875">
              <a:solidFill>
                <a:schemeClr val="bg1"/>
              </a:solidFill>
            </a:ln>
            <a:effectLst>
              <a:outerShdw blurRad="12700" dist="508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3A1B5D-F821-489C-9115-69AB6DFA2B43}"/>
                </a:ext>
              </a:extLst>
            </p:cNvPr>
            <p:cNvSpPr/>
            <p:nvPr/>
          </p:nvSpPr>
          <p:spPr>
            <a:xfrm rot="21365199">
              <a:off x="6781631" y="5296829"/>
              <a:ext cx="248338" cy="4359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B2DD6B7-665F-4FDA-87DA-46F59239C3FC}"/>
                </a:ext>
              </a:extLst>
            </p:cNvPr>
            <p:cNvSpPr/>
            <p:nvPr/>
          </p:nvSpPr>
          <p:spPr>
            <a:xfrm rot="21365199">
              <a:off x="6362031" y="4840010"/>
              <a:ext cx="179474" cy="43001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C87534-009D-4B6B-A255-F85067C143B0}"/>
                </a:ext>
              </a:extLst>
            </p:cNvPr>
            <p:cNvSpPr/>
            <p:nvPr/>
          </p:nvSpPr>
          <p:spPr>
            <a:xfrm>
              <a:off x="7028961" y="4815153"/>
              <a:ext cx="136334" cy="43990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CD462CB-9CF6-4D4E-A454-84FED2B4BF3D}"/>
                </a:ext>
              </a:extLst>
            </p:cNvPr>
            <p:cNvSpPr/>
            <p:nvPr/>
          </p:nvSpPr>
          <p:spPr>
            <a:xfrm rot="21283028">
              <a:off x="6516112" y="5553449"/>
              <a:ext cx="136334" cy="3335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A0CC39-E7C9-4F5F-97BC-AFB60D805B74}"/>
                </a:ext>
              </a:extLst>
            </p:cNvPr>
            <p:cNvSpPr/>
            <p:nvPr/>
          </p:nvSpPr>
          <p:spPr>
            <a:xfrm rot="21365199">
              <a:off x="6450486" y="5318849"/>
              <a:ext cx="179474" cy="1713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792FA71-BE6F-49B2-9DD9-83969EEDB3FF}"/>
                </a:ext>
              </a:extLst>
            </p:cNvPr>
            <p:cNvSpPr/>
            <p:nvPr/>
          </p:nvSpPr>
          <p:spPr>
            <a:xfrm>
              <a:off x="6849487" y="5783918"/>
              <a:ext cx="179474" cy="17136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595F8FE-0062-448D-87CC-F77B2723F203}"/>
                </a:ext>
              </a:extLst>
            </p:cNvPr>
            <p:cNvSpPr/>
            <p:nvPr/>
          </p:nvSpPr>
          <p:spPr>
            <a:xfrm rot="683858">
              <a:off x="7072570" y="5314588"/>
              <a:ext cx="408062" cy="1395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EA80B1E-EEF0-432E-8C0E-20F8F405294B}"/>
                </a:ext>
              </a:extLst>
            </p:cNvPr>
            <p:cNvSpPr/>
            <p:nvPr/>
          </p:nvSpPr>
          <p:spPr>
            <a:xfrm rot="893823">
              <a:off x="7306505" y="5521487"/>
              <a:ext cx="154959" cy="1473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5C03B52-B89A-4C89-A76D-22A17E585754}"/>
                </a:ext>
              </a:extLst>
            </p:cNvPr>
            <p:cNvSpPr/>
            <p:nvPr/>
          </p:nvSpPr>
          <p:spPr>
            <a:xfrm>
              <a:off x="7097128" y="5477711"/>
              <a:ext cx="179474" cy="24534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29CBA24-B3B0-41F4-954C-9A6D92797BF3}"/>
                </a:ext>
              </a:extLst>
            </p:cNvPr>
            <p:cNvSpPr/>
            <p:nvPr/>
          </p:nvSpPr>
          <p:spPr>
            <a:xfrm rot="893823">
              <a:off x="7123045" y="5794080"/>
              <a:ext cx="252201" cy="23459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273334-9912-4A03-98D6-E9184A51BB1F}"/>
                </a:ext>
              </a:extLst>
            </p:cNvPr>
            <p:cNvSpPr/>
            <p:nvPr/>
          </p:nvSpPr>
          <p:spPr>
            <a:xfrm rot="21062391">
              <a:off x="6748078" y="4807587"/>
              <a:ext cx="179474" cy="41034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5">
              <a:solidFill>
                <a:schemeClr val="bg1"/>
              </a:solidFill>
            </a:ln>
            <a:effectLst>
              <a:outerShdw blurRad="12700" dist="76200" dir="27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05705DF-FD2E-4823-98B0-1BF911A88289}"/>
              </a:ext>
            </a:extLst>
          </p:cNvPr>
          <p:cNvSpPr txBox="1"/>
          <p:nvPr/>
        </p:nvSpPr>
        <p:spPr>
          <a:xfrm>
            <a:off x="417338" y="3436226"/>
            <a:ext cx="3713873" cy="1200329"/>
          </a:xfrm>
          <a:prstGeom prst="rect">
            <a:avLst/>
          </a:prstGeom>
          <a:solidFill>
            <a:srgbClr val="FFFF99"/>
          </a:solidFill>
          <a:ln w="317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Can we use SPARTACUS regions to represent radiative interactions between </a:t>
            </a:r>
            <a:r>
              <a:rPr lang="en-GB" i="1" dirty="0">
                <a:solidFill>
                  <a:schemeClr val="accent6"/>
                </a:solidFill>
              </a:rPr>
              <a:t>neighbourhoods</a:t>
            </a:r>
            <a:r>
              <a:rPr lang="en-GB" dirty="0">
                <a:solidFill>
                  <a:schemeClr val="accent6"/>
                </a:solidFill>
              </a:rPr>
              <a:t> as well as between buildings and trees?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B242850-0FDE-45E9-954D-7E8687521DA2}"/>
              </a:ext>
            </a:extLst>
          </p:cNvPr>
          <p:cNvCxnSpPr>
            <a:cxnSpLocks/>
          </p:cNvCxnSpPr>
          <p:nvPr/>
        </p:nvCxnSpPr>
        <p:spPr>
          <a:xfrm flipH="1">
            <a:off x="3070411" y="2057579"/>
            <a:ext cx="72000" cy="474885"/>
          </a:xfrm>
          <a:prstGeom prst="straightConnector1">
            <a:avLst/>
          </a:prstGeom>
          <a:ln w="508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56" grpId="0"/>
      <p:bldP spid="58" grpId="0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412" y="360000"/>
            <a:ext cx="10007999" cy="369332"/>
          </a:xfrm>
        </p:spPr>
        <p:txBody>
          <a:bodyPr/>
          <a:lstStyle/>
          <a:p>
            <a:r>
              <a:rPr lang="en-GB" dirty="0"/>
              <a:t>What is the global impact of 3D cloud-radiation interactions?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</p:spPr>
        <p:txBody>
          <a:bodyPr/>
          <a:lstStyle/>
          <a:p>
            <a:fld id="{E4AB80EA-DB86-D849-B86F-15DAF31F047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15295" y="909000"/>
            <a:ext cx="4169714" cy="5615255"/>
          </a:xfrm>
        </p:spPr>
        <p:txBody>
          <a:bodyPr/>
          <a:lstStyle/>
          <a:p>
            <a:r>
              <a:rPr lang="en-GB" dirty="0"/>
              <a:t>3D radiative effects ignored in all current weather and climate models</a:t>
            </a:r>
          </a:p>
          <a:p>
            <a:r>
              <a:rPr lang="en-GB" dirty="0"/>
              <a:t>Quantify in individual scenes by comparing </a:t>
            </a:r>
            <a:r>
              <a:rPr lang="en-GB" dirty="0">
                <a:solidFill>
                  <a:srgbClr val="0000FF"/>
                </a:solidFill>
              </a:rPr>
              <a:t>independent column approximation </a:t>
            </a:r>
            <a:r>
              <a:rPr lang="en-GB" dirty="0"/>
              <a:t>with </a:t>
            </a:r>
            <a:r>
              <a:rPr lang="en-GB" dirty="0">
                <a:solidFill>
                  <a:srgbClr val="FF0000"/>
                </a:solidFill>
              </a:rPr>
              <a:t>fully 3D Monte Carlo (too slow for a climate model)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/>
              <a:t>SPARTACUS solver in </a:t>
            </a:r>
            <a:r>
              <a:rPr lang="en-GB" dirty="0" err="1"/>
              <a:t>ecRad</a:t>
            </a:r>
            <a:r>
              <a:rPr lang="en-GB" dirty="0"/>
              <a:t> agrees well with (far slower) Monte Carlo for simple cumulus scene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3" b="50948"/>
          <a:stretch/>
        </p:blipFill>
        <p:spPr>
          <a:xfrm>
            <a:off x="5014412" y="1583439"/>
            <a:ext cx="5584090" cy="4614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634" y="2910518"/>
            <a:ext cx="2332777" cy="23327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78925" y="1231076"/>
            <a:ext cx="1426894" cy="123268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535929" y="2354823"/>
            <a:ext cx="0" cy="52796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17490" y="6240324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Hogan et al. (JGR 2016)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812934" y="2934398"/>
            <a:ext cx="1561843" cy="1260980"/>
            <a:chOff x="7431880" y="2512246"/>
            <a:chExt cx="1561843" cy="1260980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361"/>
            <a:stretch/>
          </p:blipFill>
          <p:spPr bwMode="auto">
            <a:xfrm>
              <a:off x="7431880" y="2512246"/>
              <a:ext cx="1561843" cy="12609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7457772" y="2549474"/>
              <a:ext cx="335599" cy="33633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9487929" y="3781938"/>
            <a:ext cx="0" cy="620786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10336517" y="1724671"/>
            <a:ext cx="18523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  <a:latin typeface="Segoe Print" panose="02000600000000000000" pitchFamily="2" charset="0"/>
              </a:rPr>
              <a:t>Higher reflectance due to cloud edges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8229806" y="981000"/>
            <a:ext cx="18523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FF0000"/>
                </a:solidFill>
                <a:latin typeface="Segoe Print" panose="02000600000000000000" pitchFamily="2" charset="0"/>
              </a:rPr>
              <a:t>Lower reflectance… why?</a:t>
            </a:r>
          </a:p>
        </p:txBody>
      </p:sp>
    </p:spTree>
    <p:extLst>
      <p:ext uri="{BB962C8B-B14F-4D97-AF65-F5344CB8AC3E}">
        <p14:creationId xmlns:p14="http://schemas.microsoft.com/office/powerpoint/2010/main" val="156542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9000">
              <a:schemeClr val="bg1">
                <a:lumMod val="85000"/>
              </a:schemeClr>
            </a:gs>
            <a:gs pos="81000">
              <a:schemeClr val="tx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repuscularRaysOctober2820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" b="-28"/>
          <a:stretch/>
        </p:blipFill>
        <p:spPr bwMode="auto">
          <a:xfrm>
            <a:off x="-25588" y="-530999"/>
            <a:ext cx="12188523" cy="81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981" y="2088435"/>
            <a:ext cx="1930431" cy="1916565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2926060" y="4538555"/>
            <a:ext cx="2664296" cy="2415481"/>
            <a:chOff x="2330792" y="4394538"/>
            <a:chExt cx="2664296" cy="2415481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330792" y="4394538"/>
              <a:ext cx="2664296" cy="2415481"/>
            </a:xfrm>
            <a:prstGeom prst="rect">
              <a:avLst/>
            </a:prstGeom>
            <a:solidFill>
              <a:srgbClr val="80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 fov="5100000">
                <a:rot lat="18804343" lon="2899481" rev="18356322"/>
              </a:camera>
              <a:lightRig rig="balanced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6" charset="-128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309978" y="5243967"/>
              <a:ext cx="757971" cy="818830"/>
            </a:xfrm>
            <a:prstGeom prst="rect">
              <a:avLst/>
            </a:prstGeom>
            <a:solidFill>
              <a:srgbClr val="FFCCC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 fov="5100000">
                <a:rot lat="18804343" lon="2899481" rev="18356322"/>
              </a:camera>
              <a:lightRig rig="balanced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6" charset="-128"/>
                <a:cs typeface="Arial" charset="0"/>
              </a:endParaRP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2926060" y="4541912"/>
            <a:ext cx="2664296" cy="24154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rgbClr val="FFCCCC"/>
              </a:gs>
              <a:gs pos="81000">
                <a:srgbClr val="800000"/>
              </a:gs>
            </a:gsLst>
            <a:path path="circle">
              <a:fillToRect l="50000" t="50000" r="50000" b="50000"/>
            </a:path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 fov="5100000">
              <a:rot lat="18804343" lon="2899481" rev="18356322"/>
            </a:camera>
            <a:lightRig rig="balanced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6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mechanisms for 3D 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412" y="529236"/>
            <a:ext cx="4968552" cy="2684015"/>
          </a:xfrm>
        </p:spPr>
        <p:txBody>
          <a:bodyPr/>
          <a:lstStyle/>
          <a:p>
            <a:pPr>
              <a:buClr>
                <a:schemeClr val="tx2">
                  <a:lumMod val="20000"/>
                  <a:lumOff val="80000"/>
                </a:schemeClr>
              </a:buClr>
            </a:pPr>
            <a:r>
              <a:rPr lang="en-GB" sz="2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Shortwave side illumination</a:t>
            </a:r>
          </a:p>
          <a:p>
            <a:pPr lvl="1">
              <a:buClr>
                <a:schemeClr val="tx2">
                  <a:lumMod val="20000"/>
                  <a:lumOff val="80000"/>
                </a:schemeClr>
              </a:buClr>
            </a:pPr>
            <a:r>
              <a:rPr lang="en-GB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Strongest when sun near horizon</a:t>
            </a:r>
          </a:p>
          <a:p>
            <a:pPr lvl="1">
              <a:buClr>
                <a:schemeClr val="tx2">
                  <a:lumMod val="20000"/>
                  <a:lumOff val="80000"/>
                </a:schemeClr>
              </a:buClr>
            </a:pPr>
            <a:r>
              <a:rPr lang="en-GB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Increases chance of sunlight intercepting cloud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 bwMode="auto">
          <a:xfrm>
            <a:off x="2278412" y="1698112"/>
            <a:ext cx="2038103" cy="16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92046" y="980729"/>
            <a:ext cx="4314366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marR="0" lvl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279F">
                  <a:lumMod val="20000"/>
                  <a:lumOff val="80000"/>
                </a:srgbClr>
              </a:buClr>
              <a:buSzPct val="110000"/>
              <a:buFont typeface="Lucida Grande CE"/>
              <a:buChar char="●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79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9" charset="-128"/>
                <a:cs typeface="Arial" charset="0"/>
              </a:rPr>
              <a:t>Shortwave entrapment (new!)</a:t>
            </a:r>
          </a:p>
          <a:p>
            <a:pPr marL="536575" marR="0" lvl="1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279F">
                  <a:lumMod val="20000"/>
                  <a:lumOff val="80000"/>
                </a:srgbClr>
              </a:buClr>
              <a:buSzPct val="100000"/>
              <a:buFont typeface="Lucida Grande"/>
              <a:buChar char="–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279F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ＭＳ Ｐゴシック" charset="-128"/>
                <a:cs typeface="Arial" charset="0"/>
              </a:rPr>
              <a:t>Horizontal transport beneath clouds makes reflection to space less likely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519109" y="3704710"/>
            <a:ext cx="1257580" cy="1729968"/>
            <a:chOff x="2923841" y="3560694"/>
            <a:chExt cx="1257580" cy="1729968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 flipH="1">
              <a:off x="2923841" y="4602212"/>
              <a:ext cx="429455" cy="68845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Straight Arrow Connector 36"/>
            <p:cNvCxnSpPr/>
            <p:nvPr/>
          </p:nvCxnSpPr>
          <p:spPr bwMode="auto">
            <a:xfrm>
              <a:off x="3791739" y="4602212"/>
              <a:ext cx="389682" cy="630445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3779917" y="3560694"/>
              <a:ext cx="270778" cy="82944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 flipV="1">
              <a:off x="3025395" y="3643676"/>
              <a:ext cx="452425" cy="716568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3" name="Straight Arrow Connector 12"/>
          <p:cNvCxnSpPr/>
          <p:nvPr/>
        </p:nvCxnSpPr>
        <p:spPr bwMode="auto">
          <a:xfrm flipH="1">
            <a:off x="4046664" y="5056470"/>
            <a:ext cx="184500" cy="676786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375185" y="4999073"/>
            <a:ext cx="182392" cy="852404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3655105" y="4360630"/>
            <a:ext cx="720080" cy="68513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HeroicExtremeLeftFacing">
              <a:rot lat="1086546" lon="2035770" rev="118222"/>
            </a:camera>
            <a:lightRig rig="soft" dir="t"/>
          </a:scene3d>
          <a:sp3d extrusionH="850900">
            <a:extrusionClr>
              <a:schemeClr val="bg1">
                <a:lumMod val="85000"/>
              </a:schemeClr>
            </a:extrusion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6" charset="-128"/>
              <a:cs typeface="Arial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492145" y="3871881"/>
            <a:ext cx="1749999" cy="2083794"/>
            <a:chOff x="2896876" y="3727865"/>
            <a:chExt cx="1749999" cy="2083794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2903994" y="3753590"/>
              <a:ext cx="539023" cy="70260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H="1">
              <a:off x="2896876" y="4648120"/>
              <a:ext cx="552638" cy="1163539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3935760" y="4620398"/>
              <a:ext cx="711115" cy="1191261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935761" y="3727865"/>
              <a:ext cx="508294" cy="702604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3905246" y="3573016"/>
            <a:ext cx="625782" cy="714400"/>
            <a:chOff x="3251607" y="3256776"/>
            <a:chExt cx="764612" cy="886624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 flipV="1">
              <a:off x="3707910" y="3318116"/>
              <a:ext cx="308309" cy="825284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H="1" flipV="1">
              <a:off x="3251607" y="3256776"/>
              <a:ext cx="259959" cy="859743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1" name="Rectangle 60"/>
          <p:cNvSpPr/>
          <p:nvPr/>
        </p:nvSpPr>
        <p:spPr>
          <a:xfrm>
            <a:off x="5927256" y="4397015"/>
            <a:ext cx="427161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marR="0" lvl="0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FF7C80"/>
              </a:buClr>
              <a:buSzPct val="110000"/>
              <a:buFont typeface="Lucida Grande CE"/>
              <a:buChar char="●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9" charset="-128"/>
                <a:cs typeface="Arial" charset="0"/>
              </a:rPr>
              <a:t>Longwave side emission</a:t>
            </a:r>
          </a:p>
          <a:p>
            <a:pPr marL="536575" marR="0" lvl="1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FF7C80"/>
              </a:buClr>
              <a:buSzPct val="100000"/>
              <a:buFont typeface="Lucida Grande"/>
              <a:buChar char="–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Arial"/>
                <a:ea typeface="ＭＳ Ｐゴシック" charset="-128"/>
                <a:cs typeface="Arial" charset="0"/>
              </a:rPr>
              <a:t>Radiation can now be emitted from the side of a cloud</a:t>
            </a:r>
          </a:p>
          <a:p>
            <a:pPr marL="536575" marR="0" lvl="1" indent="-268288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FF7C80"/>
              </a:buClr>
              <a:buSzPct val="100000"/>
              <a:buFont typeface="Lucida Grande"/>
              <a:buChar char="–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Arial"/>
                <a:ea typeface="ＭＳ Ｐゴシック" charset="-128"/>
                <a:cs typeface="Arial" charset="0"/>
              </a:rPr>
              <a:t>3D effects can increase surface cloud radiative effect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743471" y="1814869"/>
            <a:ext cx="454756" cy="417892"/>
          </a:xfrm>
          <a:prstGeom prst="rect">
            <a:avLst/>
          </a:prstGeom>
          <a:solidFill>
            <a:schemeClr val="bg1">
              <a:lumMod val="7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6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build="p"/>
      <p:bldP spid="9" grpId="0"/>
      <p:bldP spid="10" grpId="0" animBg="1"/>
      <p:bldP spid="61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142834" y="1802790"/>
            <a:ext cx="5903738" cy="374047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374" t="12647" r="52765" b="60782"/>
          <a:stretch/>
        </p:blipFill>
        <p:spPr>
          <a:xfrm>
            <a:off x="1773287" y="1370364"/>
            <a:ext cx="4267768" cy="1778234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6377" t="63174" r="52762" b="10255"/>
          <a:stretch/>
        </p:blipFill>
        <p:spPr>
          <a:xfrm>
            <a:off x="1773287" y="4107353"/>
            <a:ext cx="4267768" cy="1778234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6513" t="63202" r="2626" b="10227"/>
          <a:stretch/>
        </p:blipFill>
        <p:spPr>
          <a:xfrm>
            <a:off x="6150248" y="4108879"/>
            <a:ext cx="4267768" cy="1778234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6282" t="12487" r="2857" b="60942"/>
          <a:stretch/>
        </p:blipFill>
        <p:spPr>
          <a:xfrm>
            <a:off x="6150248" y="1367368"/>
            <a:ext cx="4267768" cy="1778234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433" y="220042"/>
            <a:ext cx="6895140" cy="1106266"/>
          </a:xfrm>
        </p:spPr>
        <p:txBody>
          <a:bodyPr/>
          <a:lstStyle/>
          <a:p>
            <a:r>
              <a:rPr lang="en-GB" dirty="0"/>
              <a:t>2-m temperature biases in</a:t>
            </a:r>
            <a:r>
              <a:rPr lang="en-GB" baseline="0" dirty="0"/>
              <a:t> ECMWF forecasts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89937"/>
          <a:stretch/>
        </p:blipFill>
        <p:spPr>
          <a:xfrm>
            <a:off x="2283627" y="840307"/>
            <a:ext cx="7664415" cy="49419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27301" y="1995672"/>
            <a:ext cx="4159084" cy="102279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ounded Rectangle 10"/>
          <p:cNvSpPr/>
          <p:nvPr/>
        </p:nvSpPr>
        <p:spPr>
          <a:xfrm>
            <a:off x="8849131" y="1481553"/>
            <a:ext cx="1512975" cy="36219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ounded Rectangle 11"/>
          <p:cNvSpPr/>
          <p:nvPr/>
        </p:nvSpPr>
        <p:spPr>
          <a:xfrm>
            <a:off x="7947712" y="4284623"/>
            <a:ext cx="901419" cy="34107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TextBox 12"/>
          <p:cNvSpPr txBox="1"/>
          <p:nvPr/>
        </p:nvSpPr>
        <p:spPr>
          <a:xfrm>
            <a:off x="2151432" y="3192072"/>
            <a:ext cx="15707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Tropics ~2 K too cold in the day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4584" y="3110150"/>
            <a:ext cx="2095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accent2"/>
                </a:solidFill>
              </a:rPr>
              <a:t>Boreal forests ~5 K too warm at night in winter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50630" b="44971"/>
          <a:stretch/>
        </p:blipFill>
        <p:spPr>
          <a:xfrm>
            <a:off x="2297288" y="3830184"/>
            <a:ext cx="7664415" cy="2160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29493" y="1113647"/>
            <a:ext cx="3995218" cy="195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Rounded Rectangle 20"/>
          <p:cNvSpPr/>
          <p:nvPr/>
        </p:nvSpPr>
        <p:spPr>
          <a:xfrm>
            <a:off x="1827302" y="4716035"/>
            <a:ext cx="4152919" cy="102821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/>
          <p:cNvSpPr txBox="1"/>
          <p:nvPr/>
        </p:nvSpPr>
        <p:spPr>
          <a:xfrm>
            <a:off x="6202441" y="3398072"/>
            <a:ext cx="24660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accent2"/>
                </a:solidFill>
              </a:rPr>
              <a:t>Europe ~0.5 K too cold,</a:t>
            </a:r>
          </a:p>
          <a:p>
            <a:r>
              <a:rPr lang="en-GB" sz="1350" dirty="0">
                <a:solidFill>
                  <a:schemeClr val="accent2"/>
                </a:solidFill>
              </a:rPr>
              <a:t>except summer </a:t>
            </a:r>
            <a:r>
              <a:rPr lang="en-GB" sz="1350" dirty="0" err="1">
                <a:solidFill>
                  <a:schemeClr val="accent2"/>
                </a:solidFill>
              </a:rPr>
              <a:t>T</a:t>
            </a:r>
            <a:r>
              <a:rPr lang="en-GB" sz="1350" baseline="-25000" dirty="0" err="1">
                <a:solidFill>
                  <a:schemeClr val="accent2"/>
                </a:solidFill>
              </a:rPr>
              <a:t>min</a:t>
            </a:r>
            <a:r>
              <a:rPr lang="en-GB" sz="1350" baseline="-25000" dirty="0">
                <a:solidFill>
                  <a:schemeClr val="accent2"/>
                </a:solidFill>
              </a:rPr>
              <a:t> </a:t>
            </a:r>
            <a:r>
              <a:rPr lang="en-GB" sz="1350" dirty="0">
                <a:solidFill>
                  <a:schemeClr val="accent2"/>
                </a:solidFill>
              </a:rPr>
              <a:t>too warm</a:t>
            </a:r>
          </a:p>
        </p:txBody>
      </p:sp>
    </p:spTree>
    <p:extLst>
      <p:ext uri="{BB962C8B-B14F-4D97-AF65-F5344CB8AC3E}">
        <p14:creationId xmlns:p14="http://schemas.microsoft.com/office/powerpoint/2010/main" val="244822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/>
      <p:bldP spid="21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743350-4790-4173-A906-01C3516F5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12" y="1352721"/>
            <a:ext cx="10981755" cy="3372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12" y="360000"/>
            <a:ext cx="8640000" cy="369332"/>
          </a:xfrm>
        </p:spPr>
        <p:txBody>
          <a:bodyPr/>
          <a:lstStyle/>
          <a:p>
            <a:r>
              <a:rPr lang="en-GB" dirty="0"/>
              <a:t>Representing three extremes of “entrapment” in SPARTACUS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332624" y="936000"/>
            <a:ext cx="7524159" cy="890408"/>
          </a:xfrm>
          <a:ln>
            <a:noFill/>
          </a:ln>
        </p:spPr>
        <p:txBody>
          <a:bodyPr/>
          <a:lstStyle/>
          <a:p>
            <a:r>
              <a:rPr lang="en-GB" dirty="0"/>
              <a:t>We need albedo matrix </a:t>
            </a:r>
            <a:r>
              <a:rPr lang="en-GB" b="1" dirty="0"/>
              <a:t>A</a:t>
            </a:r>
            <a:r>
              <a:rPr lang="en-GB" dirty="0"/>
              <a:t> at </a:t>
            </a:r>
            <a:r>
              <a:rPr lang="en-GB" dirty="0">
                <a:solidFill>
                  <a:srgbClr val="00B050"/>
                </a:solidFill>
              </a:rPr>
              <a:t>layer interfaces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82412" y="5479247"/>
                <a:ext cx="2749407" cy="4626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𝑎𝑎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𝑏𝑎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𝑎𝑏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𝑏𝑏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12" y="5479247"/>
                <a:ext cx="2749407" cy="4626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592795" y="5642179"/>
                <a:ext cx="1755352" cy="526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795" y="5642179"/>
                <a:ext cx="1755352" cy="526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>
            <a:cxnSpLocks/>
          </p:cNvCxnSpPr>
          <p:nvPr/>
        </p:nvCxnSpPr>
        <p:spPr>
          <a:xfrm>
            <a:off x="622412" y="2780457"/>
            <a:ext cx="10800000" cy="16778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57524" y="4725322"/>
            <a:ext cx="245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 3D effects requires matrix to be diagonal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87901" y="4725000"/>
            <a:ext cx="2902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2016 SPARTACUS: full horizontal homogenization of radiation under clouds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8757" y="4725000"/>
            <a:ext cx="2597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Better approach: compute RMS horizontal migration distance of light paths beneath cloud</a:t>
            </a:r>
          </a:p>
        </p:txBody>
      </p:sp>
      <p:sp>
        <p:nvSpPr>
          <p:cNvPr id="16" name="Freeform 15"/>
          <p:cNvSpPr/>
          <p:nvPr/>
        </p:nvSpPr>
        <p:spPr>
          <a:xfrm>
            <a:off x="2020668" y="2483459"/>
            <a:ext cx="633289" cy="839999"/>
          </a:xfrm>
          <a:custGeom>
            <a:avLst/>
            <a:gdLst>
              <a:gd name="connsiteX0" fmla="*/ 0 w 1069676"/>
              <a:gd name="connsiteY0" fmla="*/ 155276 h 760618"/>
              <a:gd name="connsiteX1" fmla="*/ 483079 w 1069676"/>
              <a:gd name="connsiteY1" fmla="*/ 759125 h 760618"/>
              <a:gd name="connsiteX2" fmla="*/ 1069676 w 1069676"/>
              <a:gd name="connsiteY2" fmla="*/ 0 h 76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9676" h="760618">
                <a:moveTo>
                  <a:pt x="0" y="155276"/>
                </a:moveTo>
                <a:cubicBezTo>
                  <a:pt x="152400" y="470140"/>
                  <a:pt x="304800" y="785004"/>
                  <a:pt x="483079" y="759125"/>
                </a:cubicBezTo>
                <a:cubicBezTo>
                  <a:pt x="661358" y="733246"/>
                  <a:pt x="865517" y="366623"/>
                  <a:pt x="1069676" y="0"/>
                </a:cubicBezTo>
              </a:path>
            </a:pathLst>
          </a:custGeom>
          <a:noFill/>
          <a:ln w="25400">
            <a:solidFill>
              <a:srgbClr val="FF0000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396346" y="2095846"/>
                <a:ext cx="6070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𝑏𝑎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346" y="2095846"/>
                <a:ext cx="607089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994C068-1D49-4060-A265-B77B4E494FF6}"/>
              </a:ext>
            </a:extLst>
          </p:cNvPr>
          <p:cNvSpPr txBox="1"/>
          <p:nvPr/>
        </p:nvSpPr>
        <p:spPr>
          <a:xfrm>
            <a:off x="786873" y="23927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Region </a:t>
            </a:r>
            <a:r>
              <a:rPr lang="en-GB" sz="16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531470-0EAE-4296-8699-04E4385E0E90}"/>
              </a:ext>
            </a:extLst>
          </p:cNvPr>
          <p:cNvSpPr txBox="1"/>
          <p:nvPr/>
        </p:nvSpPr>
        <p:spPr>
          <a:xfrm>
            <a:off x="2940294" y="2387468"/>
            <a:ext cx="893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Arial Narrow" panose="020B0606020202030204" pitchFamily="34" charset="0"/>
              </a:rPr>
              <a:t>Region </a:t>
            </a:r>
            <a:r>
              <a:rPr lang="en-GB" sz="1600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099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6" grpId="0" animBg="1"/>
      <p:bldP spid="17" grpId="0"/>
      <p:bldP spid="15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33B8-1815-404F-BF95-30C6FD89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12" y="359999"/>
            <a:ext cx="4864434" cy="787155"/>
          </a:xfrm>
        </p:spPr>
        <p:txBody>
          <a:bodyPr/>
          <a:lstStyle/>
          <a:p>
            <a:pPr algn="ctr"/>
            <a:r>
              <a:rPr lang="en-GB" dirty="0"/>
              <a:t>Computing horizontal migration distances within SPARTACUS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FD661-F5F6-42C4-AF81-18CDCBB55A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4412" y="1269000"/>
            <a:ext cx="4680000" cy="2183883"/>
          </a:xfrm>
        </p:spPr>
        <p:txBody>
          <a:bodyPr/>
          <a:lstStyle/>
          <a:p>
            <a:r>
              <a:rPr lang="en-GB" dirty="0"/>
              <a:t>At each height </a:t>
            </a:r>
            <a:r>
              <a:rPr lang="en-GB" i="1" dirty="0"/>
              <a:t>z</a:t>
            </a:r>
            <a:r>
              <a:rPr lang="en-GB" dirty="0"/>
              <a:t>, estimate mean horizontal distance travelled by reflected light </a:t>
            </a:r>
            <a:r>
              <a:rPr lang="en-GB" i="1" dirty="0" err="1">
                <a:solidFill>
                  <a:srgbClr val="3333FF"/>
                </a:solidFill>
              </a:rPr>
              <a:t>x</a:t>
            </a:r>
            <a:r>
              <a:rPr lang="en-GB" baseline="-25000" dirty="0" err="1">
                <a:solidFill>
                  <a:srgbClr val="3333FF"/>
                </a:solidFill>
              </a:rPr>
              <a:t>diff</a:t>
            </a:r>
            <a:r>
              <a:rPr lang="en-GB" dirty="0">
                <a:solidFill>
                  <a:srgbClr val="3333FF"/>
                </a:solidFill>
              </a:rPr>
              <a:t>(</a:t>
            </a:r>
            <a:r>
              <a:rPr lang="en-GB" i="1" dirty="0">
                <a:solidFill>
                  <a:srgbClr val="3333FF"/>
                </a:solidFill>
              </a:rPr>
              <a:t>z</a:t>
            </a:r>
            <a:r>
              <a:rPr lang="en-GB" dirty="0">
                <a:solidFill>
                  <a:srgbClr val="3333FF"/>
                </a:solidFill>
              </a:rPr>
              <a:t>) </a:t>
            </a:r>
            <a:r>
              <a:rPr lang="en-GB" dirty="0"/>
              <a:t>and</a:t>
            </a:r>
            <a:r>
              <a:rPr lang="en-GB" dirty="0">
                <a:solidFill>
                  <a:srgbClr val="3333FF"/>
                </a:solidFill>
              </a:rPr>
              <a:t> </a:t>
            </a:r>
            <a:r>
              <a:rPr lang="en-GB" i="1" dirty="0" err="1">
                <a:solidFill>
                  <a:srgbClr val="FF0000"/>
                </a:solidFill>
              </a:rPr>
              <a:t>x</a:t>
            </a:r>
            <a:r>
              <a:rPr lang="en-GB" baseline="-25000" dirty="0" err="1">
                <a:solidFill>
                  <a:srgbClr val="FF0000"/>
                </a:solidFill>
              </a:rPr>
              <a:t>dir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i="1" dirty="0">
                <a:solidFill>
                  <a:srgbClr val="FF0000"/>
                </a:solidFill>
              </a:rPr>
              <a:t>z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r>
              <a:rPr lang="en-GB" dirty="0"/>
              <a:t>By comparing to cloud effective size, estimate fraction of radiation reflected into base of another region, i.e. the off-diagonal elements of albedo matrix </a:t>
            </a:r>
            <a:r>
              <a:rPr lang="en-GB" b="1" dirty="0"/>
              <a:t>A</a:t>
            </a:r>
            <a:r>
              <a:rPr lang="en-GB" dirty="0"/>
              <a:t>(z)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3333FF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47548-D7C4-436E-849F-719ED96262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DD78A6-E833-44D7-AD9E-E4DEE820DF8A}"/>
              </a:ext>
            </a:extLst>
          </p:cNvPr>
          <p:cNvSpPr/>
          <p:nvPr/>
        </p:nvSpPr>
        <p:spPr>
          <a:xfrm>
            <a:off x="1682141" y="4048632"/>
            <a:ext cx="3071188" cy="1800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74DACD5E-02A4-4900-AAC3-44D14B8B7050}"/>
              </a:ext>
            </a:extLst>
          </p:cNvPr>
          <p:cNvSpPr/>
          <p:nvPr/>
        </p:nvSpPr>
        <p:spPr>
          <a:xfrm rot="374273">
            <a:off x="1785784" y="4483947"/>
            <a:ext cx="1282177" cy="696464"/>
          </a:xfrm>
          <a:prstGeom prst="cloudCallout">
            <a:avLst>
              <a:gd name="adj1" fmla="val 86079"/>
              <a:gd name="adj2" fmla="val -22631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8264187-4D2F-40B9-9252-3617E127E97C}"/>
              </a:ext>
            </a:extLst>
          </p:cNvPr>
          <p:cNvSpPr/>
          <p:nvPr/>
        </p:nvSpPr>
        <p:spPr>
          <a:xfrm rot="373571">
            <a:off x="3857610" y="4700926"/>
            <a:ext cx="747270" cy="471328"/>
          </a:xfrm>
          <a:prstGeom prst="cloudCallout">
            <a:avLst>
              <a:gd name="adj1" fmla="val -99337"/>
              <a:gd name="adj2" fmla="val 14093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FDF326-9042-40D6-9C6F-6EAAC03934D0}"/>
              </a:ext>
            </a:extLst>
          </p:cNvPr>
          <p:cNvCxnSpPr>
            <a:cxnSpLocks/>
          </p:cNvCxnSpPr>
          <p:nvPr/>
        </p:nvCxnSpPr>
        <p:spPr>
          <a:xfrm>
            <a:off x="1682141" y="4840632"/>
            <a:ext cx="307118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tar: 32 Points 22">
            <a:extLst>
              <a:ext uri="{FF2B5EF4-FFF2-40B4-BE49-F238E27FC236}">
                <a16:creationId xmlns:a16="http://schemas.microsoft.com/office/drawing/2014/main" id="{29540362-F76F-43E1-BE5F-85F10D8D5263}"/>
              </a:ext>
            </a:extLst>
          </p:cNvPr>
          <p:cNvSpPr/>
          <p:nvPr/>
        </p:nvSpPr>
        <p:spPr>
          <a:xfrm>
            <a:off x="896261" y="3540486"/>
            <a:ext cx="504000" cy="504000"/>
          </a:xfrm>
          <a:prstGeom prst="star32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094767F-C79F-4589-85B4-8E3383EE5C75}"/>
              </a:ext>
            </a:extLst>
          </p:cNvPr>
          <p:cNvGrpSpPr/>
          <p:nvPr/>
        </p:nvGrpSpPr>
        <p:grpSpPr>
          <a:xfrm>
            <a:off x="1466141" y="3909253"/>
            <a:ext cx="2061743" cy="1162289"/>
            <a:chOff x="7822412" y="3793621"/>
            <a:chExt cx="2061743" cy="116228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111BABA-C422-4DDA-B42F-049FC86CFF47}"/>
                </a:ext>
              </a:extLst>
            </p:cNvPr>
            <p:cNvCxnSpPr>
              <a:cxnSpLocks/>
            </p:cNvCxnSpPr>
            <p:nvPr/>
          </p:nvCxnSpPr>
          <p:spPr>
            <a:xfrm>
              <a:off x="7822412" y="3793621"/>
              <a:ext cx="965489" cy="8160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1547815-ED52-4D4B-A4E6-D151216D1AB7}"/>
                </a:ext>
              </a:extLst>
            </p:cNvPr>
            <p:cNvCxnSpPr>
              <a:cxnSpLocks/>
            </p:cNvCxnSpPr>
            <p:nvPr/>
          </p:nvCxnSpPr>
          <p:spPr>
            <a:xfrm>
              <a:off x="8786693" y="4608254"/>
              <a:ext cx="269613" cy="347656"/>
            </a:xfrm>
            <a:prstGeom prst="straightConnector1">
              <a:avLst/>
            </a:prstGeom>
            <a:ln w="19050">
              <a:solidFill>
                <a:srgbClr val="3333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2543788-06E2-4454-A584-E3329FE766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6412" y="4079193"/>
              <a:ext cx="837743" cy="869956"/>
            </a:xfrm>
            <a:prstGeom prst="straightConnector1">
              <a:avLst/>
            </a:prstGeom>
            <a:ln w="19050">
              <a:solidFill>
                <a:srgbClr val="3333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3C47019-CA22-4A2E-987A-84BBF61EB37A}"/>
              </a:ext>
            </a:extLst>
          </p:cNvPr>
          <p:cNvGrpSpPr/>
          <p:nvPr/>
        </p:nvGrpSpPr>
        <p:grpSpPr>
          <a:xfrm>
            <a:off x="1322141" y="4048632"/>
            <a:ext cx="2450726" cy="1800000"/>
            <a:chOff x="7678412" y="3933000"/>
            <a:chExt cx="2450726" cy="180000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02C84F7-ACEA-40E4-8EFF-5BC95552D5FA}"/>
                </a:ext>
              </a:extLst>
            </p:cNvPr>
            <p:cNvCxnSpPr>
              <a:cxnSpLocks/>
            </p:cNvCxnSpPr>
            <p:nvPr/>
          </p:nvCxnSpPr>
          <p:spPr>
            <a:xfrm>
              <a:off x="7678412" y="3933000"/>
              <a:ext cx="2105290" cy="1800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C7E082E-AFE8-46C6-9173-1C0E4A8B93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4019" y="4346767"/>
              <a:ext cx="355119" cy="1371576"/>
            </a:xfrm>
            <a:prstGeom prst="straightConnector1">
              <a:avLst/>
            </a:prstGeom>
            <a:ln w="19050">
              <a:solidFill>
                <a:srgbClr val="3333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685DB4-7E49-4B96-90D8-3174DD439A1A}"/>
              </a:ext>
            </a:extLst>
          </p:cNvPr>
          <p:cNvCxnSpPr>
            <a:cxnSpLocks/>
          </p:cNvCxnSpPr>
          <p:nvPr/>
        </p:nvCxnSpPr>
        <p:spPr>
          <a:xfrm>
            <a:off x="2258141" y="4734766"/>
            <a:ext cx="0" cy="139899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A77B927-B287-4C6F-A76C-229629D9F8D1}"/>
              </a:ext>
            </a:extLst>
          </p:cNvPr>
          <p:cNvCxnSpPr>
            <a:cxnSpLocks/>
          </p:cNvCxnSpPr>
          <p:nvPr/>
        </p:nvCxnSpPr>
        <p:spPr>
          <a:xfrm>
            <a:off x="3673329" y="4723886"/>
            <a:ext cx="0" cy="139899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1302EFC-5762-417B-9DC2-6FF4696F852B}"/>
              </a:ext>
            </a:extLst>
          </p:cNvPr>
          <p:cNvCxnSpPr>
            <a:cxnSpLocks/>
          </p:cNvCxnSpPr>
          <p:nvPr/>
        </p:nvCxnSpPr>
        <p:spPr>
          <a:xfrm>
            <a:off x="2528572" y="3792486"/>
            <a:ext cx="0" cy="118406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8FD93B0-42CD-4311-8C1D-15F8D9B4AA64}"/>
              </a:ext>
            </a:extLst>
          </p:cNvPr>
          <p:cNvCxnSpPr>
            <a:cxnSpLocks/>
          </p:cNvCxnSpPr>
          <p:nvPr/>
        </p:nvCxnSpPr>
        <p:spPr>
          <a:xfrm>
            <a:off x="2906141" y="3792486"/>
            <a:ext cx="0" cy="118406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8210D31-F41E-4AA3-B91D-BB3E952193C1}"/>
              </a:ext>
            </a:extLst>
          </p:cNvPr>
          <p:cNvCxnSpPr>
            <a:cxnSpLocks/>
          </p:cNvCxnSpPr>
          <p:nvPr/>
        </p:nvCxnSpPr>
        <p:spPr>
          <a:xfrm>
            <a:off x="2258141" y="6001032"/>
            <a:ext cx="1415188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CC22431-6355-4299-97CE-6FF56910B3F8}"/>
              </a:ext>
            </a:extLst>
          </p:cNvPr>
          <p:cNvCxnSpPr>
            <a:cxnSpLocks/>
          </p:cNvCxnSpPr>
          <p:nvPr/>
        </p:nvCxnSpPr>
        <p:spPr>
          <a:xfrm>
            <a:off x="2528572" y="3905172"/>
            <a:ext cx="377569" cy="0"/>
          </a:xfrm>
          <a:prstGeom prst="straightConnector1">
            <a:avLst/>
          </a:prstGeom>
          <a:ln w="44450">
            <a:solidFill>
              <a:srgbClr val="3333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9453342-D935-43DF-A555-88E03E286117}"/>
              </a:ext>
            </a:extLst>
          </p:cNvPr>
          <p:cNvSpPr txBox="1"/>
          <p:nvPr/>
        </p:nvSpPr>
        <p:spPr>
          <a:xfrm>
            <a:off x="1388140" y="46475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z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0B4E91-E3AB-4BEB-B4BB-BC83D6B3335B}"/>
              </a:ext>
            </a:extLst>
          </p:cNvPr>
          <p:cNvSpPr txBox="1"/>
          <p:nvPr/>
        </p:nvSpPr>
        <p:spPr>
          <a:xfrm>
            <a:off x="2618141" y="599263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FF0000"/>
                </a:solidFill>
              </a:rPr>
              <a:t>x</a:t>
            </a:r>
            <a:r>
              <a:rPr lang="en-GB" baseline="-25000" dirty="0" err="1">
                <a:solidFill>
                  <a:srgbClr val="FF0000"/>
                </a:solidFill>
              </a:rPr>
              <a:t>dir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i="1" dirty="0">
                <a:solidFill>
                  <a:srgbClr val="FF0000"/>
                </a:solidFill>
              </a:rPr>
              <a:t>z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A018B58-1ABC-447E-AD88-2C74536834E0}"/>
              </a:ext>
            </a:extLst>
          </p:cNvPr>
          <p:cNvSpPr txBox="1"/>
          <p:nvPr/>
        </p:nvSpPr>
        <p:spPr>
          <a:xfrm>
            <a:off x="2388572" y="3429000"/>
            <a:ext cx="77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rgbClr val="3333FF"/>
                </a:solidFill>
              </a:rPr>
              <a:t>x</a:t>
            </a:r>
            <a:r>
              <a:rPr lang="en-GB" baseline="-25000" dirty="0" err="1">
                <a:solidFill>
                  <a:srgbClr val="3333FF"/>
                </a:solidFill>
              </a:rPr>
              <a:t>diff</a:t>
            </a:r>
            <a:r>
              <a:rPr lang="en-GB" dirty="0">
                <a:solidFill>
                  <a:srgbClr val="3333FF"/>
                </a:solidFill>
              </a:rPr>
              <a:t>(</a:t>
            </a:r>
            <a:r>
              <a:rPr lang="en-GB" i="1" dirty="0">
                <a:solidFill>
                  <a:srgbClr val="3333FF"/>
                </a:solidFill>
              </a:rPr>
              <a:t>z</a:t>
            </a:r>
            <a:r>
              <a:rPr lang="en-GB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84F33D-9E3A-4A98-80E7-0A3394E35C2E}"/>
              </a:ext>
            </a:extLst>
          </p:cNvPr>
          <p:cNvSpPr/>
          <p:nvPr/>
        </p:nvSpPr>
        <p:spPr>
          <a:xfrm rot="18844505">
            <a:off x="2807804" y="4147052"/>
            <a:ext cx="633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-25000" dirty="0">
                <a:solidFill>
                  <a:srgbClr val="3333FF"/>
                </a:solidFill>
              </a:rPr>
              <a:t>diffuse</a:t>
            </a:r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03DBDCD-66C6-48C9-8822-808EA48480B8}"/>
              </a:ext>
            </a:extLst>
          </p:cNvPr>
          <p:cNvSpPr/>
          <p:nvPr/>
        </p:nvSpPr>
        <p:spPr>
          <a:xfrm rot="2417949">
            <a:off x="1226541" y="4087684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-25000" dirty="0">
                <a:solidFill>
                  <a:srgbClr val="FF0000"/>
                </a:solidFill>
              </a:rPr>
              <a:t>direct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872B08E-1DA7-40CB-AFB4-8AFED930C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73" b="97964"/>
          <a:stretch/>
        </p:blipFill>
        <p:spPr>
          <a:xfrm>
            <a:off x="5802589" y="261000"/>
            <a:ext cx="6074177" cy="1649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6F0995-D14B-4CE9-8347-C80FACA50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04" r="23518" b="1"/>
          <a:stretch/>
        </p:blipFill>
        <p:spPr>
          <a:xfrm>
            <a:off x="5802589" y="425959"/>
            <a:ext cx="6131440" cy="59835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D382B67-865D-413D-9BC5-DA647BA7629C}"/>
              </a:ext>
            </a:extLst>
          </p:cNvPr>
          <p:cNvSpPr txBox="1"/>
          <p:nvPr/>
        </p:nvSpPr>
        <p:spPr>
          <a:xfrm>
            <a:off x="2411034" y="6381097"/>
            <a:ext cx="411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Monte Carlo calculations by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Najda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Villefranque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3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90FB-7D87-42C2-8DAB-F9AE8667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Evaluating fluxes using Monte Carlo calculations on 100x100km scenes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12632-D9AB-43EC-9D38-60C14872AA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80000" y="936000"/>
            <a:ext cx="10029600" cy="729137"/>
          </a:xfrm>
        </p:spPr>
        <p:txBody>
          <a:bodyPr/>
          <a:lstStyle/>
          <a:p>
            <a:r>
              <a:rPr lang="en-GB" dirty="0"/>
              <a:t>SPARTACUS with </a:t>
            </a:r>
            <a:r>
              <a:rPr lang="en-GB" b="1" dirty="0">
                <a:solidFill>
                  <a:srgbClr val="FF0000"/>
                </a:solidFill>
              </a:rPr>
              <a:t>explicit entrapment </a:t>
            </a:r>
            <a:r>
              <a:rPr lang="en-GB" dirty="0"/>
              <a:t>matches </a:t>
            </a:r>
            <a:r>
              <a:rPr lang="en-GB" b="1" dirty="0"/>
              <a:t>Monte Carlo </a:t>
            </a:r>
            <a:r>
              <a:rPr lang="en-GB" dirty="0"/>
              <a:t>well, on average</a:t>
            </a:r>
          </a:p>
          <a:p>
            <a:r>
              <a:rPr lang="en-GB" dirty="0"/>
              <a:t>Huge difference between </a:t>
            </a:r>
            <a:r>
              <a:rPr lang="en-GB" b="1" dirty="0">
                <a:solidFill>
                  <a:srgbClr val="00FF00"/>
                </a:solidFill>
              </a:rPr>
              <a:t>maximum entrapment </a:t>
            </a:r>
            <a:r>
              <a:rPr lang="en-GB" dirty="0"/>
              <a:t>and </a:t>
            </a:r>
            <a:r>
              <a:rPr lang="en-GB" b="1" dirty="0">
                <a:solidFill>
                  <a:srgbClr val="3333FF"/>
                </a:solidFill>
              </a:rPr>
              <a:t>zero entrapment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942E3-007C-44D3-AF3C-F40AF1E4EC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014FC-A3CD-4795-B721-ED20029CD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29"/>
          <a:stretch/>
        </p:blipFill>
        <p:spPr>
          <a:xfrm>
            <a:off x="310442" y="3040853"/>
            <a:ext cx="11687970" cy="350065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5F1A1D-1987-4D03-9949-147D7427B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444"/>
          <a:stretch/>
        </p:blipFill>
        <p:spPr>
          <a:xfrm>
            <a:off x="31732" y="1787463"/>
            <a:ext cx="6079617" cy="122476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88905FC-6137-4A46-A863-D98C81E05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74" b="1"/>
          <a:stretch/>
        </p:blipFill>
        <p:spPr>
          <a:xfrm>
            <a:off x="6111349" y="1787462"/>
            <a:ext cx="6079617" cy="1224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A66A80-DE72-44DE-9485-C6EBE46D99A9}"/>
              </a:ext>
            </a:extLst>
          </p:cNvPr>
          <p:cNvSpPr txBox="1"/>
          <p:nvPr/>
        </p:nvSpPr>
        <p:spPr>
          <a:xfrm rot="1346363">
            <a:off x="3873185" y="5380843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3333FF"/>
                </a:solidFill>
                <a:latin typeface="Arial Narrow" panose="020B0606020202030204" pitchFamily="34" charset="0"/>
              </a:rPr>
              <a:t>Zero entrapment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B1943-EF67-4383-8E5B-E1ED342370B2}"/>
              </a:ext>
            </a:extLst>
          </p:cNvPr>
          <p:cNvSpPr txBox="1"/>
          <p:nvPr/>
        </p:nvSpPr>
        <p:spPr>
          <a:xfrm rot="4108265">
            <a:off x="4700446" y="4243216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FF00"/>
                </a:solidFill>
                <a:latin typeface="Arial Narrow" panose="020B0606020202030204" pitchFamily="34" charset="0"/>
              </a:rPr>
              <a:t>Maximum entrapment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9E586-7331-4460-9A66-2F1B2FB668BE}"/>
              </a:ext>
            </a:extLst>
          </p:cNvPr>
          <p:cNvSpPr txBox="1"/>
          <p:nvPr/>
        </p:nvSpPr>
        <p:spPr>
          <a:xfrm rot="2365238">
            <a:off x="3749215" y="3947722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Best explicit entrapment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160BB-9041-4486-A1EA-F47EE5F15477}"/>
              </a:ext>
            </a:extLst>
          </p:cNvPr>
          <p:cNvSpPr txBox="1"/>
          <p:nvPr/>
        </p:nvSpPr>
        <p:spPr>
          <a:xfrm rot="1995795">
            <a:off x="3900067" y="4140471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 Narrow" panose="020B0606020202030204" pitchFamily="34" charset="0"/>
              </a:rPr>
              <a:t>Monte Carlo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C7DB25-E93A-407F-86E2-7273436FA4DA}"/>
              </a:ext>
            </a:extLst>
          </p:cNvPr>
          <p:cNvSpPr txBox="1"/>
          <p:nvPr/>
        </p:nvSpPr>
        <p:spPr>
          <a:xfrm>
            <a:off x="10304344" y="732461"/>
            <a:ext cx="1694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Monte Carlo calculations by Howard Barker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D3BDF9-54B0-42FB-81A7-B7482B502D32}"/>
              </a:ext>
            </a:extLst>
          </p:cNvPr>
          <p:cNvSpPr/>
          <p:nvPr/>
        </p:nvSpPr>
        <p:spPr>
          <a:xfrm>
            <a:off x="1414412" y="3059668"/>
            <a:ext cx="102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Cumulus				Frontal cloud			 Stratocumulus			     Decaying </a:t>
            </a:r>
            <a:r>
              <a:rPr lang="en-GB" b="1" dirty="0" err="1"/>
              <a:t>Cb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3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90FC-F81F-4DC4-AF69-563142ED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412" y="360000"/>
            <a:ext cx="9047188" cy="369332"/>
          </a:xfrm>
        </p:spPr>
        <p:txBody>
          <a:bodyPr/>
          <a:lstStyle/>
          <a:p>
            <a:r>
              <a:rPr lang="en-GB" dirty="0"/>
              <a:t>Evaluating fluxes using all 65 scenes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C1193-4AF3-4BC1-8084-5AE95B7003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62412" y="936000"/>
            <a:ext cx="8352000" cy="4986000"/>
          </a:xfrm>
        </p:spPr>
        <p:txBody>
          <a:bodyPr/>
          <a:lstStyle/>
          <a:p>
            <a:r>
              <a:rPr lang="en-GB" dirty="0"/>
              <a:t>3D radiative effect predicted by SPARTACUS agrees quite well with Monte Carlo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 entrapment mechanism appears to win over side-illumination, implying shortwave 3D effects warm the climate system</a:t>
            </a:r>
          </a:p>
          <a:p>
            <a:r>
              <a:rPr lang="en-GB" dirty="0"/>
              <a:t>Very dependent on </a:t>
            </a:r>
            <a:r>
              <a:rPr lang="en-GB" i="1" dirty="0"/>
              <a:t>cloud size</a:t>
            </a:r>
            <a:r>
              <a:rPr lang="en-GB" dirty="0"/>
              <a:t>, which might not be realistic for these CRM scenes but needs to be parameterized in any global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BADBA-65EA-4934-8E31-40E062198D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EF5A9-6CF0-45CC-BCAA-DE09EC10A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81"/>
          <a:stretch/>
        </p:blipFill>
        <p:spPr>
          <a:xfrm>
            <a:off x="833072" y="1485000"/>
            <a:ext cx="10302240" cy="3206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3DC2D-D08B-4914-BF26-57A556436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200"/>
          <a:stretch/>
        </p:blipFill>
        <p:spPr>
          <a:xfrm>
            <a:off x="905144" y="1428637"/>
            <a:ext cx="10302240" cy="1858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86161C-89CA-4C95-81E0-23540B489597}"/>
              </a:ext>
            </a:extLst>
          </p:cNvPr>
          <p:cNvSpPr txBox="1"/>
          <p:nvPr/>
        </p:nvSpPr>
        <p:spPr>
          <a:xfrm>
            <a:off x="9435768" y="2139167"/>
            <a:ext cx="1549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Segoe Print" panose="02000600000000000000" pitchFamily="2" charset="0"/>
              </a:rPr>
              <a:t>Entrapment wins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89E3B9-ED55-49BC-8FB7-C394991D158B}"/>
              </a:ext>
            </a:extLst>
          </p:cNvPr>
          <p:cNvSpPr txBox="1"/>
          <p:nvPr/>
        </p:nvSpPr>
        <p:spPr>
          <a:xfrm>
            <a:off x="7528174" y="4691942"/>
            <a:ext cx="2720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333FF"/>
                </a:solidFill>
                <a:latin typeface="Segoe Print" panose="02000600000000000000" pitchFamily="2" charset="0"/>
              </a:rPr>
              <a:t>Side-illumination wins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20DA55-9B60-4ADF-83A8-B20B26468DF8}"/>
              </a:ext>
            </a:extLst>
          </p:cNvPr>
          <p:cNvCxnSpPr>
            <a:cxnSpLocks/>
          </p:cNvCxnSpPr>
          <p:nvPr/>
        </p:nvCxnSpPr>
        <p:spPr>
          <a:xfrm flipH="1">
            <a:off x="8326412" y="3892062"/>
            <a:ext cx="792000" cy="799880"/>
          </a:xfrm>
          <a:prstGeom prst="line">
            <a:avLst/>
          </a:prstGeom>
          <a:ln>
            <a:solidFill>
              <a:srgbClr val="3333FF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EABEFF5-8808-40DA-8DFF-139E8B41DC37}"/>
              </a:ext>
            </a:extLst>
          </p:cNvPr>
          <p:cNvSpPr/>
          <p:nvPr/>
        </p:nvSpPr>
        <p:spPr>
          <a:xfrm>
            <a:off x="9387362" y="1701000"/>
            <a:ext cx="1646475" cy="1646475"/>
          </a:xfrm>
          <a:prstGeom prst="rect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BB027-F1A6-42D8-9600-FB73A48231CF}"/>
              </a:ext>
            </a:extLst>
          </p:cNvPr>
          <p:cNvSpPr/>
          <p:nvPr/>
        </p:nvSpPr>
        <p:spPr>
          <a:xfrm>
            <a:off x="8561463" y="3347475"/>
            <a:ext cx="825900" cy="819774"/>
          </a:xfrm>
          <a:prstGeom prst="rect">
            <a:avLst/>
          </a:prstGeom>
          <a:solidFill>
            <a:srgbClr val="3333FF">
              <a:alpha val="20000"/>
            </a:srgbClr>
          </a:solidFill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166644-26F1-4FCF-81E6-AC1E1F9D7130}"/>
              </a:ext>
            </a:extLst>
          </p:cNvPr>
          <p:cNvSpPr/>
          <p:nvPr/>
        </p:nvSpPr>
        <p:spPr>
          <a:xfrm>
            <a:off x="5518413" y="1701000"/>
            <a:ext cx="1987424" cy="1943999"/>
          </a:xfrm>
          <a:prstGeom prst="rect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848CA0-B74E-488A-B312-B78EDD464604}"/>
              </a:ext>
            </a:extLst>
          </p:cNvPr>
          <p:cNvSpPr/>
          <p:nvPr/>
        </p:nvSpPr>
        <p:spPr>
          <a:xfrm>
            <a:off x="5033462" y="3644999"/>
            <a:ext cx="484950" cy="522249"/>
          </a:xfrm>
          <a:prstGeom prst="rect">
            <a:avLst/>
          </a:prstGeom>
          <a:solidFill>
            <a:srgbClr val="3333FF">
              <a:alpha val="20000"/>
            </a:srgbClr>
          </a:solidFill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50E119-8B2E-466B-AB32-8067B5303C2C}"/>
              </a:ext>
            </a:extLst>
          </p:cNvPr>
          <p:cNvSpPr/>
          <p:nvPr/>
        </p:nvSpPr>
        <p:spPr>
          <a:xfrm>
            <a:off x="1846412" y="1699342"/>
            <a:ext cx="2131425" cy="2089657"/>
          </a:xfrm>
          <a:prstGeom prst="rect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B025FE-B9F4-42BE-9028-A1D2BB50E31B}"/>
              </a:ext>
            </a:extLst>
          </p:cNvPr>
          <p:cNvSpPr/>
          <p:nvPr/>
        </p:nvSpPr>
        <p:spPr>
          <a:xfrm>
            <a:off x="1505463" y="3788999"/>
            <a:ext cx="340949" cy="376591"/>
          </a:xfrm>
          <a:prstGeom prst="rect">
            <a:avLst/>
          </a:prstGeom>
          <a:solidFill>
            <a:srgbClr val="3333FF">
              <a:alpha val="20000"/>
            </a:srgbClr>
          </a:solidFill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3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412" y="360000"/>
            <a:ext cx="9479188" cy="369332"/>
          </a:xfrm>
        </p:spPr>
        <p:txBody>
          <a:bodyPr/>
          <a:lstStyle/>
          <a:p>
            <a:r>
              <a:rPr lang="en-GB" dirty="0"/>
              <a:t>Global impact of the specification of cloud structure and 3D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78413" y="936000"/>
            <a:ext cx="3455999" cy="4986000"/>
          </a:xfrm>
        </p:spPr>
        <p:txBody>
          <a:bodyPr/>
          <a:lstStyle/>
          <a:p>
            <a:r>
              <a:rPr lang="en-GB" dirty="0" err="1"/>
              <a:t>Shonk</a:t>
            </a:r>
            <a:r>
              <a:rPr lang="en-GB" dirty="0"/>
              <a:t> and Hogan (2010) estimated the instantaneous change to cloud radiative effect of sub-grid cloud structure and overlap (W m</a:t>
            </a:r>
            <a:r>
              <a:rPr lang="en-GB" baseline="30000" dirty="0"/>
              <a:t>-2</a:t>
            </a:r>
            <a:r>
              <a:rPr lang="en-GB" dirty="0"/>
              <a:t>)</a:t>
            </a:r>
          </a:p>
          <a:p>
            <a:r>
              <a:rPr lang="en-GB" dirty="0">
                <a:solidFill>
                  <a:srgbClr val="FF0000"/>
                </a:solidFill>
              </a:rPr>
              <a:t>Best estimate from SPARTACUS suggests </a:t>
            </a:r>
            <a:r>
              <a:rPr lang="en-GB" i="1" dirty="0">
                <a:solidFill>
                  <a:srgbClr val="FF0000"/>
                </a:solidFill>
              </a:rPr>
              <a:t>3D effects have similar net impact to overlap decorrelation, but opposite sign</a:t>
            </a:r>
            <a:endParaRPr lang="en-GB" dirty="0"/>
          </a:p>
          <a:p>
            <a:r>
              <a:rPr lang="en-GB" dirty="0"/>
              <a:t>Impact of turning on 3D effects in a free-running coupled simulation of the ECMWF model (5 member 20 years, average final 5 years): </a:t>
            </a:r>
            <a:r>
              <a:rPr lang="en-GB" i="1" dirty="0"/>
              <a:t>warm the surface by around 1 K, improve Arctic sea-ice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04026" y="880277"/>
          <a:ext cx="7750386" cy="2404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7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8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5220"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Mechanism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Shortwave surface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Longwave surface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Net surface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780">
                <a:tc>
                  <a:txBody>
                    <a:bodyPr/>
                    <a:lstStyle/>
                    <a:p>
                      <a:r>
                        <a:rPr lang="en-GB" dirty="0"/>
                        <a:t>Add horizontal 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+6.7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-2.9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+3.8 (±2)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en-GB" dirty="0"/>
                        <a:t>Add overlap</a:t>
                      </a:r>
                      <a:r>
                        <a:rPr lang="en-GB" baseline="0" dirty="0"/>
                        <a:t> decorrelation (EXP-RAN minus MAX-RAN)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-4.1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+2.2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-1.9 (±0.2)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72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Add 3D effects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+0.9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+1.2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+2.1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00" b="52050"/>
          <a:stretch/>
        </p:blipFill>
        <p:spPr>
          <a:xfrm>
            <a:off x="4064778" y="3721145"/>
            <a:ext cx="3990004" cy="2587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41" y="3788254"/>
            <a:ext cx="3686858" cy="24904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2874" y="3634963"/>
            <a:ext cx="2605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(b) Atmospheric temperature (°C)</a:t>
            </a:r>
          </a:p>
        </p:txBody>
      </p:sp>
    </p:spTree>
    <p:extLst>
      <p:ext uri="{BB962C8B-B14F-4D97-AF65-F5344CB8AC3E}">
        <p14:creationId xmlns:p14="http://schemas.microsoft.com/office/powerpoint/2010/main" val="17171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8629-9DBE-4C65-9626-F6694E12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5BE34-318D-48C4-8FFD-8A2F7372377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b="1" dirty="0" err="1"/>
              <a:t>ecRad</a:t>
            </a:r>
            <a:r>
              <a:rPr lang="en-GB" b="1" dirty="0"/>
              <a:t>:</a:t>
            </a:r>
            <a:r>
              <a:rPr lang="en-GB" dirty="0"/>
              <a:t> fast and flexible new radiation scheme for the IFS has improved weather forecasts</a:t>
            </a:r>
          </a:p>
          <a:p>
            <a:r>
              <a:rPr lang="en-GB" b="1" dirty="0"/>
              <a:t>SPARTACUS</a:t>
            </a:r>
            <a:r>
              <a:rPr lang="en-GB" dirty="0"/>
              <a:t> is a general technique for radiative transfer in the presence of 3D obstacles</a:t>
            </a:r>
          </a:p>
          <a:p>
            <a:r>
              <a:rPr lang="en-GB" b="1" dirty="0"/>
              <a:t>SPARTACUS-Vegetation:</a:t>
            </a:r>
            <a:r>
              <a:rPr lang="en-GB" dirty="0"/>
              <a:t> much better than state-of-the-art for radiative transfer in forests</a:t>
            </a:r>
          </a:p>
          <a:p>
            <a:r>
              <a:rPr lang="en-GB" b="1" dirty="0"/>
              <a:t>Exponential model </a:t>
            </a:r>
            <a:r>
              <a:rPr lang="en-GB" dirty="0"/>
              <a:t>fits building separations very well in cities of very different character, and should replace the infinite street canyon model; </a:t>
            </a:r>
            <a:r>
              <a:rPr lang="en-GB" dirty="0">
                <a:solidFill>
                  <a:srgbClr val="3333FF"/>
                </a:solidFill>
              </a:rPr>
              <a:t>need to characterise the e-folding wall-to-wall separation distance X for difference cities around the world </a:t>
            </a:r>
          </a:p>
          <a:p>
            <a:r>
              <a:rPr lang="en-GB" b="1" dirty="0"/>
              <a:t>SPARTACUS-Urban</a:t>
            </a:r>
            <a:r>
              <a:rPr lang="en-GB" dirty="0"/>
              <a:t> can represent realistic buildings geometry, vegetation, specular reflection, atmospheric effects between buildings and potentially more; </a:t>
            </a:r>
            <a:r>
              <a:rPr lang="en-GB" dirty="0">
                <a:solidFill>
                  <a:srgbClr val="3333FF"/>
                </a:solidFill>
              </a:rPr>
              <a:t>next step is detailed evaluation on complex scenes, and implementation into </a:t>
            </a:r>
            <a:r>
              <a:rPr lang="en-GB" dirty="0" err="1">
                <a:solidFill>
                  <a:srgbClr val="3333FF"/>
                </a:solidFill>
              </a:rPr>
              <a:t>ecRad</a:t>
            </a:r>
            <a:endParaRPr lang="en-GB" dirty="0">
              <a:solidFill>
                <a:srgbClr val="3333FF"/>
              </a:solidFill>
            </a:endParaRPr>
          </a:p>
          <a:p>
            <a:r>
              <a:rPr lang="en-GB" b="1" dirty="0"/>
              <a:t>Longwave atmospheric effects </a:t>
            </a:r>
            <a:r>
              <a:rPr lang="en-GB" dirty="0"/>
              <a:t>between buildings cannot be ignored</a:t>
            </a:r>
          </a:p>
          <a:p>
            <a:r>
              <a:rPr lang="en-GB" b="1" dirty="0"/>
              <a:t>Entrapment</a:t>
            </a:r>
            <a:r>
              <a:rPr lang="en-GB" dirty="0"/>
              <a:t> is a key mechanism for interaction of clouds with shortwave radiation</a:t>
            </a:r>
          </a:p>
          <a:p>
            <a:r>
              <a:rPr lang="en-GB" b="1" dirty="0"/>
              <a:t>Global impact of 3D radiation </a:t>
            </a:r>
            <a:r>
              <a:rPr lang="en-GB" dirty="0"/>
              <a:t>appears to be in the sense of warming the Earth system, but </a:t>
            </a:r>
            <a:r>
              <a:rPr lang="en-GB" dirty="0">
                <a:solidFill>
                  <a:srgbClr val="3333FF"/>
                </a:solidFill>
              </a:rPr>
              <a:t>need to be able to parameterize cloud size in order to predict whether entrapment or side illumination win on a global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91B27-AB22-484B-B3BC-D5B30E9CE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994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748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24" y="360000"/>
            <a:ext cx="8082269" cy="369332"/>
          </a:xfrm>
        </p:spPr>
        <p:txBody>
          <a:bodyPr/>
          <a:lstStyle/>
          <a:p>
            <a:r>
              <a:rPr lang="en-GB" dirty="0"/>
              <a:t>How reliable are cloud radiative effects in climate models?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65" y="830370"/>
            <a:ext cx="3356799" cy="4398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673" y="836712"/>
            <a:ext cx="5339986" cy="432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186" t="91073" r="19474"/>
          <a:stretch/>
        </p:blipFill>
        <p:spPr>
          <a:xfrm>
            <a:off x="5370540" y="4725144"/>
            <a:ext cx="5044352" cy="58444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4294967295"/>
          </p:nvPr>
        </p:nvSpPr>
        <p:spPr>
          <a:xfrm>
            <a:off x="1773932" y="5184984"/>
            <a:ext cx="3596608" cy="879393"/>
          </a:xfrm>
          <a:prstGeom prst="rect">
            <a:avLst/>
          </a:prstGeom>
        </p:spPr>
        <p:txBody>
          <a:bodyPr/>
          <a:lstStyle/>
          <a:p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Some outliers but global agreement is reasonable</a:t>
            </a:r>
          </a:p>
          <a:p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</a:rPr>
              <a:t>Data from Wang et al. (2014)</a:t>
            </a: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5671017" y="5279111"/>
            <a:ext cx="4743875" cy="879393"/>
          </a:xfrm>
          <a:prstGeom prst="rect">
            <a:avLst/>
          </a:prstGeom>
        </p:spPr>
        <p:txBody>
          <a:bodyPr/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90000"/>
              <a:buFont typeface="Wingdings" pitchFamily="36" charset="2"/>
              <a:buChar char=""/>
              <a:defRPr sz="200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97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rgbClr val="1F3692"/>
              </a:buClr>
              <a:buSzPct val="100000"/>
              <a:buFont typeface="Lucida Grande CE" pitchFamily="36" charset="-18"/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kern="0" dirty="0"/>
              <a:t>Massive differences in cloud water content </a:t>
            </a:r>
          </a:p>
          <a:p>
            <a:pPr marL="0" indent="0">
              <a:buNone/>
            </a:pPr>
            <a:r>
              <a:rPr lang="en-GB" i="1" kern="0" dirty="0"/>
              <a:t>Lauer and Hamilton (2013)</a:t>
            </a:r>
          </a:p>
        </p:txBody>
      </p:sp>
    </p:spTree>
    <p:extLst>
      <p:ext uri="{BB962C8B-B14F-4D97-AF65-F5344CB8AC3E}">
        <p14:creationId xmlns:p14="http://schemas.microsoft.com/office/powerpoint/2010/main" val="110870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Middle atmosphere warm bias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79345" y="936000"/>
            <a:ext cx="11097462" cy="4986000"/>
          </a:xfrm>
        </p:spPr>
        <p:txBody>
          <a:bodyPr/>
          <a:lstStyle/>
          <a:p>
            <a:r>
              <a:rPr lang="en-GB" dirty="0"/>
              <a:t>Historically, IFS has had a huge warm bias in upper stratosphere and above</a:t>
            </a:r>
          </a:p>
          <a:p>
            <a:r>
              <a:rPr lang="en-GB" dirty="0"/>
              <a:t>Improved in recent cycles (better longwave in </a:t>
            </a:r>
            <a:r>
              <a:rPr lang="en-GB" dirty="0" err="1"/>
              <a:t>ecRad</a:t>
            </a:r>
            <a:r>
              <a:rPr lang="en-GB" dirty="0"/>
              <a:t>, CAMS ozone, better solar zenith averaging)</a:t>
            </a:r>
          </a:p>
          <a:p>
            <a:r>
              <a:rPr lang="en-GB" dirty="0"/>
              <a:t>Remaining bias could be removed in stratosphere by updating solar UV which is 7-8% too high in IFS</a:t>
            </a:r>
          </a:p>
          <a:p>
            <a:r>
              <a:rPr lang="en-GB" dirty="0"/>
              <a:t>Lower mesosphere could be improved with a diurnal cycle of ozone (even if approximate)</a:t>
            </a:r>
          </a:p>
          <a:p>
            <a:r>
              <a:rPr lang="en-GB" i="1" dirty="0"/>
              <a:t>But resolution-dependence of lower stratosphere temperature (due to waves) needs to be addressed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86" y="3182281"/>
            <a:ext cx="9895045" cy="3443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28538" y="3847369"/>
            <a:ext cx="12891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0000"/>
                </a:solidFill>
                <a:latin typeface="Arial Narrow" panose="020B0606020202030204" pitchFamily="34" charset="0"/>
              </a:rPr>
              <a:t>IFS Cycle 41R1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28538" y="4430165"/>
            <a:ext cx="12891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33CCFF"/>
                </a:solidFill>
                <a:latin typeface="Arial Narrow" panose="020B0606020202030204" pitchFamily="34" charset="0"/>
              </a:rPr>
              <a:t>IFS Cycle 43R3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28538" y="4219137"/>
            <a:ext cx="19527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3333FF"/>
                </a:solidFill>
                <a:latin typeface="Arial Narrow" panose="020B0606020202030204" pitchFamily="34" charset="0"/>
              </a:rPr>
              <a:t>Hogan &amp; </a:t>
            </a:r>
            <a:r>
              <a:rPr lang="en-GB" sz="15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Hirahara</a:t>
            </a:r>
            <a:r>
              <a:rPr lang="en-GB" sz="1500" dirty="0">
                <a:solidFill>
                  <a:srgbClr val="3333FF"/>
                </a:solidFill>
                <a:latin typeface="Arial Narrow" panose="020B0606020202030204" pitchFamily="34" charset="0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43908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DA6E-C86F-4D0A-A3BD-AB3602BC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0DBBC-A641-4387-83A0-0B55230A2F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F1A8A-486A-4C79-8AF5-298C1DDDFB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11CB3-07A1-417E-BC5D-FCB40C91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11" y="826338"/>
            <a:ext cx="10248901" cy="52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6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400" y="174152"/>
            <a:ext cx="7724011" cy="277071"/>
          </a:xfrm>
        </p:spPr>
        <p:txBody>
          <a:bodyPr/>
          <a:lstStyle/>
          <a:p>
            <a:r>
              <a:rPr lang="en-GB" dirty="0"/>
              <a:t>What is the cause of near-surface temperature errors at individual sites?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935329" y="3249769"/>
            <a:ext cx="4951854" cy="1739812"/>
          </a:xfrm>
        </p:spPr>
        <p:txBody>
          <a:bodyPr/>
          <a:lstStyle/>
          <a:p>
            <a:r>
              <a:rPr lang="en-GB" dirty="0"/>
              <a:t>Some locations more difficult than others!</a:t>
            </a:r>
          </a:p>
          <a:p>
            <a:pPr lvl="1"/>
            <a:r>
              <a:rPr lang="en-GB" dirty="0"/>
              <a:t>Sapporo is a large city, by the coast, surrounded by mountains, with large annual snowfall</a:t>
            </a:r>
          </a:p>
          <a:p>
            <a:r>
              <a:rPr lang="en-GB" dirty="0"/>
              <a:t>Many processes involved, but there are obvious areas where radiation scheme could be improved, e.g. forests, urban areas and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046571" y="6346355"/>
            <a:ext cx="1619840" cy="216000"/>
          </a:xfrm>
        </p:spPr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919"/>
          <a:stretch/>
        </p:blipFill>
        <p:spPr>
          <a:xfrm>
            <a:off x="7012653" y="1201842"/>
            <a:ext cx="3536375" cy="3314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0293"/>
          <a:stretch/>
        </p:blipFill>
        <p:spPr>
          <a:xfrm>
            <a:off x="1893269" y="1224492"/>
            <a:ext cx="4993915" cy="189485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824997" y="3821528"/>
            <a:ext cx="0" cy="540141"/>
          </a:xfrm>
          <a:prstGeom prst="straightConnector1">
            <a:avLst/>
          </a:prstGeom>
          <a:ln w="44450">
            <a:solidFill>
              <a:srgbClr val="3333FF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220082" y="3821528"/>
            <a:ext cx="0" cy="432113"/>
          </a:xfrm>
          <a:prstGeom prst="straightConnector1">
            <a:avLst/>
          </a:prstGeom>
          <a:ln w="44450">
            <a:solidFill>
              <a:srgbClr val="3333FF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659340" y="3821527"/>
            <a:ext cx="0" cy="378098"/>
          </a:xfrm>
          <a:prstGeom prst="straightConnector1">
            <a:avLst/>
          </a:prstGeom>
          <a:ln w="44450">
            <a:solidFill>
              <a:srgbClr val="3333FF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2653" y="4641243"/>
            <a:ext cx="3402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3333FF"/>
                </a:solidFill>
                <a:latin typeface="Arial Narrow" panose="020B0606020202030204" pitchFamily="34" charset="0"/>
              </a:rPr>
              <a:t>Far too little </a:t>
            </a:r>
            <a:r>
              <a:rPr lang="en-GB" sz="1350" dirty="0" err="1">
                <a:solidFill>
                  <a:srgbClr val="3333FF"/>
                </a:solidFill>
                <a:latin typeface="Arial Narrow" panose="020B0606020202030204" pitchFamily="34" charset="0"/>
              </a:rPr>
              <a:t>downwelling</a:t>
            </a:r>
            <a:r>
              <a:rPr lang="en-GB" sz="1350" dirty="0">
                <a:solidFill>
                  <a:srgbClr val="3333FF"/>
                </a:solidFill>
                <a:latin typeface="Arial Narrow" panose="020B0606020202030204" pitchFamily="34" charset="0"/>
              </a:rPr>
              <a:t> LW: not enough cloud?</a:t>
            </a:r>
          </a:p>
          <a:p>
            <a:pPr marL="214370" indent="-21437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3333FF"/>
                </a:solidFill>
                <a:latin typeface="Arial Narrow" panose="020B0606020202030204" pitchFamily="34" charset="0"/>
              </a:rPr>
              <a:t>Early evening error could also be signature of urban heat island (</a:t>
            </a:r>
            <a:r>
              <a:rPr lang="en-GB" sz="1350" dirty="0" err="1">
                <a:solidFill>
                  <a:srgbClr val="3333FF"/>
                </a:solidFill>
                <a:latin typeface="Arial Narrow" panose="020B0606020202030204" pitchFamily="34" charset="0"/>
              </a:rPr>
              <a:t>Oke</a:t>
            </a:r>
            <a:r>
              <a:rPr lang="en-GB" sz="1350" dirty="0">
                <a:solidFill>
                  <a:srgbClr val="3333FF"/>
                </a:solidFill>
                <a:latin typeface="Arial Narrow" panose="020B0606020202030204" pitchFamily="34" charset="0"/>
              </a:rPr>
              <a:t> 1982), not in model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93269" y="1201840"/>
            <a:ext cx="150089" cy="243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 17"/>
          <p:cNvSpPr/>
          <p:nvPr/>
        </p:nvSpPr>
        <p:spPr>
          <a:xfrm>
            <a:off x="4419977" y="1179213"/>
            <a:ext cx="150089" cy="243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ectangle 18"/>
          <p:cNvSpPr/>
          <p:nvPr/>
        </p:nvSpPr>
        <p:spPr>
          <a:xfrm>
            <a:off x="7012651" y="1140765"/>
            <a:ext cx="204632" cy="243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/>
          <p:cNvSpPr/>
          <p:nvPr/>
        </p:nvSpPr>
        <p:spPr>
          <a:xfrm>
            <a:off x="7012651" y="2886005"/>
            <a:ext cx="204632" cy="243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81227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5518D-1D84-417D-A6F8-DEB1FDC8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13" y="360000"/>
            <a:ext cx="4751999" cy="369332"/>
          </a:xfrm>
        </p:spPr>
        <p:txBody>
          <a:bodyPr/>
          <a:lstStyle/>
          <a:p>
            <a:r>
              <a:rPr lang="en-GB" dirty="0"/>
              <a:t>Meg Stretton’s PhD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5EB49-24CF-467A-B715-CC0D7A9C86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413" y="936000"/>
            <a:ext cx="4751999" cy="4986000"/>
          </a:xfrm>
        </p:spPr>
        <p:txBody>
          <a:bodyPr/>
          <a:lstStyle/>
          <a:p>
            <a:r>
              <a:rPr lang="en-GB" dirty="0"/>
              <a:t>Compare multi-layer multi-region multi-stream SPARTACUS-Urban with explicit calculations by “DART” model for a 2x2 km London scene at various levels of detail</a:t>
            </a:r>
          </a:p>
          <a:p>
            <a:r>
              <a:rPr lang="en-GB" dirty="0"/>
              <a:t>What improvements are needed to SPARTACUS-Urban?</a:t>
            </a:r>
          </a:p>
          <a:p>
            <a:r>
              <a:rPr lang="en-GB" dirty="0"/>
              <a:t>Which details of an urban scene really matter which can be safely ignored?</a:t>
            </a:r>
          </a:p>
          <a:p>
            <a:r>
              <a:rPr lang="en-GB" dirty="0"/>
              <a:t>What level of detail can be justified in a weather or climate model?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A46C2-C9A0-4B5F-AC86-96FE45662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C90CCF2-0B59-47E0-9179-4C9ABB360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459" y="3461104"/>
            <a:ext cx="5977588" cy="3362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EE320-89D9-4B01-A71A-4A5C5D16B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635" y="53626"/>
            <a:ext cx="5974411" cy="33606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707A58-3EE7-47EA-BD68-9F9194838CF5}"/>
              </a:ext>
            </a:extLst>
          </p:cNvPr>
          <p:cNvSpPr/>
          <p:nvPr/>
        </p:nvSpPr>
        <p:spPr>
          <a:xfrm>
            <a:off x="2508163" y="623158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Image courtesy of Will Morrison</a:t>
            </a:r>
          </a:p>
        </p:txBody>
      </p:sp>
    </p:spTree>
    <p:extLst>
      <p:ext uri="{BB962C8B-B14F-4D97-AF65-F5344CB8AC3E}">
        <p14:creationId xmlns:p14="http://schemas.microsoft.com/office/powerpoint/2010/main" val="2743017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24" y="318055"/>
            <a:ext cx="7524159" cy="369332"/>
          </a:xfrm>
        </p:spPr>
        <p:txBody>
          <a:bodyPr/>
          <a:lstStyle/>
          <a:p>
            <a:r>
              <a:rPr lang="en-GB" dirty="0"/>
              <a:t>Idealized calculation: what is the albedo of this scene?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741809" y="791274"/>
            <a:ext cx="4772769" cy="1205880"/>
          </a:xfrm>
          <a:prstGeom prst="rect">
            <a:avLst/>
          </a:prstGeom>
        </p:spPr>
        <p:txBody>
          <a:bodyPr/>
          <a:lstStyle/>
          <a:p>
            <a:pPr marL="268288" indent="-268288">
              <a:buClrTx/>
              <a:buSzPct val="110000"/>
              <a:buFont typeface="MS Reference Sans Serif" panose="020B0604030504040204" pitchFamily="34" charset="0"/>
              <a:buChar char="●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Surface albedo = 0</a:t>
            </a:r>
          </a:p>
          <a:p>
            <a:pPr marL="268288" indent="-268288">
              <a:buClrTx/>
              <a:buSzPct val="110000"/>
              <a:buFont typeface="MS Reference Sans Serif" panose="020B0604030504040204" pitchFamily="34" charset="0"/>
              <a:buChar char="●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Reflectance of each cloud: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</a:rPr>
              <a:t>R</a:t>
            </a:r>
          </a:p>
          <a:p>
            <a:pPr marL="268288" indent="-268288">
              <a:buClrTx/>
              <a:buSzPct val="110000"/>
              <a:buFont typeface="MS Reference Sans Serif" panose="020B0604030504040204" pitchFamily="34" charset="0"/>
              <a:buChar char="●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No absorption so transmittance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</a:rPr>
              <a:t>T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 = 1 – </a:t>
            </a:r>
            <a:r>
              <a:rPr lang="en-GB" sz="2000" i="1" dirty="0">
                <a:solidFill>
                  <a:schemeClr val="tx1"/>
                </a:solidFill>
                <a:latin typeface="Calibri" panose="020F0502020204030204" pitchFamily="34" charset="0"/>
              </a:rPr>
              <a:t>R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030516" y="1124744"/>
            <a:ext cx="2880320" cy="1800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041592" y="1468270"/>
            <a:ext cx="1440160" cy="36004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61672" y="2204864"/>
            <a:ext cx="1440160" cy="36004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b="1">
              <a:latin typeface="Arial" charset="0"/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1834864" y="1966860"/>
            <a:ext cx="4763604" cy="22591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b="1" kern="0" dirty="0">
                <a:solidFill>
                  <a:srgbClr val="0000FF"/>
                </a:solidFill>
              </a:rPr>
              <a:t>Independent column approximation</a:t>
            </a:r>
            <a:endParaRPr lang="en-GB" b="1" i="1" kern="0" dirty="0">
              <a:solidFill>
                <a:srgbClr val="0000FF"/>
              </a:solidFill>
            </a:endParaRPr>
          </a:p>
          <a:p>
            <a:pPr>
              <a:buClr>
                <a:srgbClr val="0000FF"/>
              </a:buClr>
            </a:pPr>
            <a:r>
              <a:rPr lang="en-GB" kern="0" dirty="0">
                <a:solidFill>
                  <a:srgbClr val="0000FF"/>
                </a:solidFill>
              </a:rPr>
              <a:t>Reflectance of 2 non-absorbing clouds</a:t>
            </a:r>
          </a:p>
          <a:p>
            <a:pPr lvl="1"/>
            <a:r>
              <a:rPr lang="en-GB" kern="0" dirty="0">
                <a:solidFill>
                  <a:srgbClr val="0000FF"/>
                </a:solidFill>
              </a:rPr>
              <a:t>Adding method with </a:t>
            </a:r>
            <a:r>
              <a:rPr lang="en-GB" i="1" kern="0" dirty="0">
                <a:solidFill>
                  <a:srgbClr val="0000FF"/>
                </a:solidFill>
              </a:rPr>
              <a:t>R</a:t>
            </a:r>
            <a:r>
              <a:rPr lang="en-GB" kern="0" dirty="0">
                <a:solidFill>
                  <a:srgbClr val="0000FF"/>
                </a:solidFill>
              </a:rPr>
              <a:t>* = 2</a:t>
            </a:r>
            <a:r>
              <a:rPr lang="en-GB" i="1" kern="0" dirty="0">
                <a:solidFill>
                  <a:srgbClr val="0000FF"/>
                </a:solidFill>
              </a:rPr>
              <a:t>R</a:t>
            </a:r>
            <a:r>
              <a:rPr lang="en-GB" kern="0" dirty="0">
                <a:solidFill>
                  <a:srgbClr val="0000FF"/>
                </a:solidFill>
              </a:rPr>
              <a:t>/(1+</a:t>
            </a:r>
            <a:r>
              <a:rPr lang="en-GB" i="1" kern="0" dirty="0">
                <a:solidFill>
                  <a:srgbClr val="0000FF"/>
                </a:solidFill>
              </a:rPr>
              <a:t>R</a:t>
            </a:r>
            <a:r>
              <a:rPr lang="en-GB" kern="0" dirty="0">
                <a:solidFill>
                  <a:srgbClr val="0000FF"/>
                </a:solidFill>
              </a:rPr>
              <a:t>)</a:t>
            </a:r>
          </a:p>
          <a:p>
            <a:pPr>
              <a:buClr>
                <a:srgbClr val="0000FF"/>
              </a:buClr>
            </a:pPr>
            <a:r>
              <a:rPr lang="en-GB" kern="0" dirty="0">
                <a:solidFill>
                  <a:srgbClr val="0000FF"/>
                </a:solidFill>
              </a:rPr>
              <a:t>Reflectance of scene </a:t>
            </a:r>
          </a:p>
          <a:p>
            <a:pPr lvl="1"/>
            <a:r>
              <a:rPr lang="en-GB" kern="0" dirty="0">
                <a:solidFill>
                  <a:srgbClr val="0000FF"/>
                </a:solidFill>
              </a:rPr>
              <a:t>Weighted average </a:t>
            </a:r>
            <a:r>
              <a:rPr lang="en-GB" i="1" kern="0" dirty="0" err="1">
                <a:solidFill>
                  <a:srgbClr val="0000FF"/>
                </a:solidFill>
              </a:rPr>
              <a:t>R</a:t>
            </a:r>
            <a:r>
              <a:rPr lang="en-GB" kern="0" baseline="-25000" dirty="0" err="1">
                <a:solidFill>
                  <a:srgbClr val="0000FF"/>
                </a:solidFill>
              </a:rPr>
              <a:t>scene</a:t>
            </a:r>
            <a:r>
              <a:rPr lang="en-GB" kern="0" dirty="0">
                <a:solidFill>
                  <a:srgbClr val="0000FF"/>
                </a:solidFill>
              </a:rPr>
              <a:t> = </a:t>
            </a:r>
            <a:r>
              <a:rPr lang="en-GB" i="1" kern="0" dirty="0">
                <a:solidFill>
                  <a:srgbClr val="0000FF"/>
                </a:solidFill>
              </a:rPr>
              <a:t>R</a:t>
            </a:r>
            <a:r>
              <a:rPr lang="en-GB" kern="0" dirty="0">
                <a:solidFill>
                  <a:srgbClr val="0000FF"/>
                </a:solidFill>
              </a:rPr>
              <a:t>/2 + </a:t>
            </a:r>
            <a:r>
              <a:rPr lang="en-GB" i="1" kern="0" dirty="0">
                <a:solidFill>
                  <a:srgbClr val="0000FF"/>
                </a:solidFill>
              </a:rPr>
              <a:t>R</a:t>
            </a:r>
            <a:r>
              <a:rPr lang="en-GB" kern="0" dirty="0">
                <a:solidFill>
                  <a:srgbClr val="0000FF"/>
                </a:solidFill>
              </a:rPr>
              <a:t>*/4 = </a:t>
            </a:r>
            <a:r>
              <a:rPr lang="en-GB" i="1" kern="0" dirty="0">
                <a:solidFill>
                  <a:srgbClr val="0000FF"/>
                </a:solidFill>
              </a:rPr>
              <a:t>R</a:t>
            </a:r>
            <a:r>
              <a:rPr lang="en-GB" kern="0" dirty="0">
                <a:solidFill>
                  <a:srgbClr val="0000FF"/>
                </a:solidFill>
              </a:rPr>
              <a:t>(1+</a:t>
            </a:r>
            <a:r>
              <a:rPr lang="en-GB" i="1" kern="0" dirty="0">
                <a:solidFill>
                  <a:srgbClr val="0000FF"/>
                </a:solidFill>
              </a:rPr>
              <a:t>R</a:t>
            </a:r>
            <a:r>
              <a:rPr lang="en-GB" kern="0" dirty="0">
                <a:solidFill>
                  <a:srgbClr val="0000FF"/>
                </a:solidFill>
              </a:rPr>
              <a:t>/2)/(1+</a:t>
            </a:r>
            <a:r>
              <a:rPr lang="en-GB" i="1" kern="0" dirty="0">
                <a:solidFill>
                  <a:srgbClr val="0000FF"/>
                </a:solidFill>
              </a:rPr>
              <a:t>R</a:t>
            </a:r>
            <a:r>
              <a:rPr lang="en-GB" kern="0" dirty="0">
                <a:solidFill>
                  <a:srgbClr val="0000FF"/>
                </a:solidFill>
              </a:rPr>
              <a:t>)</a:t>
            </a:r>
          </a:p>
          <a:p>
            <a:pPr>
              <a:buClr>
                <a:srgbClr val="0000FF"/>
              </a:buClr>
            </a:pPr>
            <a:r>
              <a:rPr lang="en-GB" kern="0" dirty="0">
                <a:solidFill>
                  <a:srgbClr val="0000FF"/>
                </a:solidFill>
              </a:rPr>
              <a:t>Optically thick limit: </a:t>
            </a:r>
            <a:r>
              <a:rPr lang="en-GB" i="1" kern="0" dirty="0" err="1">
                <a:solidFill>
                  <a:srgbClr val="0000FF"/>
                </a:solidFill>
              </a:rPr>
              <a:t>R</a:t>
            </a:r>
            <a:r>
              <a:rPr lang="en-GB" kern="0" baseline="-25000" dirty="0" err="1">
                <a:solidFill>
                  <a:srgbClr val="0000FF"/>
                </a:solidFill>
              </a:rPr>
              <a:t>scene</a:t>
            </a:r>
            <a:r>
              <a:rPr lang="en-GB" kern="0" dirty="0">
                <a:solidFill>
                  <a:srgbClr val="0000FF"/>
                </a:solidFill>
              </a:rPr>
              <a:t> = 3/4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1834864" y="4127100"/>
            <a:ext cx="4763604" cy="22591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  <a:latin typeface="Calibri"/>
                <a:ea typeface="ＭＳ Ｐゴシック" pitchFamily="39" charset="-128"/>
                <a:cs typeface="ＭＳ Ｐゴシック" pitchFamily="39" charset="-128"/>
              </a:defRPr>
            </a:lvl1pPr>
            <a:lvl2pPr marL="536575" indent="-268288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>
                <a:srgbClr val="0000FF"/>
              </a:buClr>
              <a:buSzPct val="100000"/>
              <a:buFont typeface="Lucida Grande"/>
              <a:buChar char="–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2pPr>
            <a:lvl3pPr marL="806450" indent="-269875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1600" b="0">
                <a:solidFill>
                  <a:schemeClr val="tx1"/>
                </a:solidFill>
                <a:latin typeface="Arial Narrow" panose="020B0606020202030204" pitchFamily="34" charset="0"/>
                <a:ea typeface="ＭＳ Ｐゴシック" charset="-128"/>
              </a:defRPr>
            </a:lvl3pPr>
            <a:lvl4pPr marL="1581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00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457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371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29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b="1" kern="0" dirty="0">
                <a:solidFill>
                  <a:srgbClr val="FF0000"/>
                </a:solidFill>
              </a:rPr>
              <a:t>Horizontal transport in regions</a:t>
            </a:r>
            <a:endParaRPr lang="en-GB" b="1" i="1" kern="0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r>
              <a:rPr lang="en-GB" kern="0" dirty="0">
                <a:solidFill>
                  <a:srgbClr val="FF0000"/>
                </a:solidFill>
              </a:rPr>
              <a:t>Mean reflectance of layer = </a:t>
            </a:r>
            <a:r>
              <a:rPr lang="en-GB" i="1" kern="0" dirty="0">
                <a:solidFill>
                  <a:srgbClr val="FF0000"/>
                </a:solidFill>
              </a:rPr>
              <a:t>R</a:t>
            </a:r>
            <a:r>
              <a:rPr lang="en-GB" kern="0" dirty="0">
                <a:solidFill>
                  <a:srgbClr val="FF0000"/>
                </a:solidFill>
              </a:rPr>
              <a:t>/2</a:t>
            </a:r>
          </a:p>
          <a:p>
            <a:pPr>
              <a:buClr>
                <a:srgbClr val="FF0000"/>
              </a:buClr>
            </a:pPr>
            <a:r>
              <a:rPr lang="en-GB" kern="0" dirty="0">
                <a:solidFill>
                  <a:srgbClr val="FF0000"/>
                </a:solidFill>
              </a:rPr>
              <a:t>Reflectance of scene </a:t>
            </a:r>
          </a:p>
          <a:p>
            <a:pPr lvl="1">
              <a:buClr>
                <a:srgbClr val="FF0000"/>
              </a:buClr>
            </a:pPr>
            <a:r>
              <a:rPr lang="en-GB" kern="0" dirty="0">
                <a:solidFill>
                  <a:srgbClr val="FF0000"/>
                </a:solidFill>
              </a:rPr>
              <a:t>Random overlap so apply adding method to mean </a:t>
            </a:r>
            <a:r>
              <a:rPr lang="en-GB" kern="0" dirty="0" err="1">
                <a:solidFill>
                  <a:srgbClr val="FF0000"/>
                </a:solidFill>
              </a:rPr>
              <a:t>reflectances</a:t>
            </a:r>
            <a:r>
              <a:rPr lang="en-GB" kern="0" dirty="0">
                <a:solidFill>
                  <a:srgbClr val="FF0000"/>
                </a:solidFill>
              </a:rPr>
              <a:t>:  </a:t>
            </a:r>
            <a:r>
              <a:rPr lang="en-GB" i="1" kern="0" dirty="0" err="1">
                <a:solidFill>
                  <a:srgbClr val="FF0000"/>
                </a:solidFill>
              </a:rPr>
              <a:t>R</a:t>
            </a:r>
            <a:r>
              <a:rPr lang="en-GB" kern="0" baseline="-25000" dirty="0" err="1">
                <a:solidFill>
                  <a:srgbClr val="FF0000"/>
                </a:solidFill>
              </a:rPr>
              <a:t>scene</a:t>
            </a:r>
            <a:r>
              <a:rPr lang="en-GB" kern="0" dirty="0">
                <a:solidFill>
                  <a:srgbClr val="FF0000"/>
                </a:solidFill>
              </a:rPr>
              <a:t> = 2(</a:t>
            </a:r>
            <a:r>
              <a:rPr lang="en-GB" i="1" kern="0" dirty="0">
                <a:solidFill>
                  <a:srgbClr val="FF0000"/>
                </a:solidFill>
              </a:rPr>
              <a:t>R</a:t>
            </a:r>
            <a:r>
              <a:rPr lang="en-GB" kern="0" dirty="0">
                <a:solidFill>
                  <a:srgbClr val="FF0000"/>
                </a:solidFill>
              </a:rPr>
              <a:t>/2)/(1+</a:t>
            </a:r>
            <a:r>
              <a:rPr lang="en-GB" i="1" kern="0" dirty="0">
                <a:solidFill>
                  <a:srgbClr val="FF0000"/>
                </a:solidFill>
              </a:rPr>
              <a:t>R</a:t>
            </a:r>
            <a:r>
              <a:rPr lang="en-GB" kern="0" dirty="0">
                <a:solidFill>
                  <a:srgbClr val="FF0000"/>
                </a:solidFill>
              </a:rPr>
              <a:t>/2) = 2</a:t>
            </a:r>
            <a:r>
              <a:rPr lang="en-GB" i="1" kern="0" dirty="0">
                <a:solidFill>
                  <a:srgbClr val="FF0000"/>
                </a:solidFill>
              </a:rPr>
              <a:t>R</a:t>
            </a:r>
            <a:r>
              <a:rPr lang="en-GB" kern="0" dirty="0">
                <a:solidFill>
                  <a:srgbClr val="FF0000"/>
                </a:solidFill>
              </a:rPr>
              <a:t>/(2+</a:t>
            </a:r>
            <a:r>
              <a:rPr lang="en-GB" i="1" kern="0" dirty="0">
                <a:solidFill>
                  <a:srgbClr val="FF0000"/>
                </a:solidFill>
              </a:rPr>
              <a:t>R</a:t>
            </a:r>
            <a:r>
              <a:rPr lang="en-GB" kern="0" dirty="0">
                <a:solidFill>
                  <a:srgbClr val="FF0000"/>
                </a:solidFill>
              </a:rPr>
              <a:t>)</a:t>
            </a:r>
          </a:p>
          <a:p>
            <a:pPr>
              <a:buClr>
                <a:srgbClr val="FF0000"/>
              </a:buClr>
            </a:pPr>
            <a:r>
              <a:rPr lang="en-GB" kern="0" dirty="0">
                <a:solidFill>
                  <a:srgbClr val="FF0000"/>
                </a:solidFill>
              </a:rPr>
              <a:t>Optically thick limit: </a:t>
            </a:r>
            <a:r>
              <a:rPr lang="en-GB" i="1" kern="0" dirty="0" err="1">
                <a:solidFill>
                  <a:srgbClr val="FF0000"/>
                </a:solidFill>
              </a:rPr>
              <a:t>R</a:t>
            </a:r>
            <a:r>
              <a:rPr lang="en-GB" kern="0" baseline="-25000" dirty="0" err="1">
                <a:solidFill>
                  <a:srgbClr val="FF0000"/>
                </a:solidFill>
              </a:rPr>
              <a:t>scene</a:t>
            </a:r>
            <a:r>
              <a:rPr lang="en-GB" kern="0" dirty="0">
                <a:solidFill>
                  <a:srgbClr val="FF0000"/>
                </a:solidFill>
              </a:rPr>
              <a:t> = 2/3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70" y="3224558"/>
            <a:ext cx="3570991" cy="308476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761672" y="1052736"/>
            <a:ext cx="1440160" cy="1944216"/>
            <a:chOff x="6239260" y="836712"/>
            <a:chExt cx="1440160" cy="1944216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6239260" y="836712"/>
              <a:ext cx="0" cy="19442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959340" y="836712"/>
              <a:ext cx="0" cy="19442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7679420" y="836712"/>
              <a:ext cx="0" cy="194421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6958508" y="1476396"/>
            <a:ext cx="3024336" cy="1088509"/>
            <a:chOff x="5436096" y="1260371"/>
            <a:chExt cx="3024336" cy="1088509"/>
          </a:xfrm>
        </p:grpSpPr>
        <p:cxnSp>
          <p:nvCxnSpPr>
            <p:cNvPr id="19" name="Straight Connector 18"/>
            <p:cNvCxnSpPr/>
            <p:nvPr/>
          </p:nvCxnSpPr>
          <p:spPr bwMode="auto">
            <a:xfrm flipH="1">
              <a:off x="5436096" y="2348880"/>
              <a:ext cx="30243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5436096" y="1988840"/>
              <a:ext cx="30243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>
              <a:off x="5436096" y="1620254"/>
              <a:ext cx="30243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5436096" y="1260371"/>
              <a:ext cx="302433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Rectangle 3"/>
          <p:cNvSpPr/>
          <p:nvPr/>
        </p:nvSpPr>
        <p:spPr>
          <a:xfrm>
            <a:off x="7174532" y="727592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kern="0" dirty="0">
                <a:solidFill>
                  <a:srgbClr val="0000FF"/>
                </a:solidFill>
              </a:rPr>
              <a:t>R      R</a:t>
            </a:r>
            <a:r>
              <a:rPr lang="en-GB" sz="2400" kern="0" dirty="0">
                <a:solidFill>
                  <a:srgbClr val="0000FF"/>
                </a:solidFill>
              </a:rPr>
              <a:t>*     </a:t>
            </a:r>
            <a:r>
              <a:rPr lang="en-GB" sz="2400" i="1" kern="0" dirty="0">
                <a:solidFill>
                  <a:srgbClr val="0000FF"/>
                </a:solidFill>
              </a:rPr>
              <a:t>R     </a:t>
            </a:r>
            <a:r>
              <a:rPr lang="en-GB" sz="2400" kern="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895582" y="1434344"/>
            <a:ext cx="770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kern="0" dirty="0">
                <a:solidFill>
                  <a:srgbClr val="FF0000"/>
                </a:solidFill>
              </a:rPr>
              <a:t>R</a:t>
            </a:r>
            <a:r>
              <a:rPr lang="en-GB" sz="2400" kern="0" dirty="0">
                <a:solidFill>
                  <a:srgbClr val="FF0000"/>
                </a:solidFill>
              </a:rPr>
              <a:t>/2</a:t>
            </a:r>
          </a:p>
          <a:p>
            <a:endParaRPr lang="en-GB" sz="2400" i="1" kern="0" dirty="0">
              <a:solidFill>
                <a:srgbClr val="FF0000"/>
              </a:solidFill>
            </a:endParaRPr>
          </a:p>
          <a:p>
            <a:r>
              <a:rPr lang="en-GB" sz="2400" i="1" kern="0" dirty="0">
                <a:solidFill>
                  <a:srgbClr val="FF0000"/>
                </a:solidFill>
              </a:rPr>
              <a:t>R</a:t>
            </a:r>
            <a:r>
              <a:rPr lang="en-GB" sz="2400" kern="0" dirty="0">
                <a:solidFill>
                  <a:srgbClr val="FF0000"/>
                </a:solidFill>
              </a:rPr>
              <a:t>/2</a:t>
            </a:r>
            <a:endParaRPr lang="en-GB" sz="2400" i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6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A9481-D558-4925-ACDB-207D0139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F6C22-35BD-441E-A29A-33F1A866ECD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67EF5-69FE-41C9-8673-188D3D29DB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CE513-810C-434F-BA29-2A8E4362C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12" y="294905"/>
            <a:ext cx="60769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5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90FC-F81F-4DC4-AF69-563142ED9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C1193-4AF3-4BC1-8084-5AE95B70036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BADBA-65EA-4934-8E31-40E062198D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3DC2D-D08B-4914-BF26-57A556436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12" y="240516"/>
            <a:ext cx="9118800" cy="58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04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26" y="909625"/>
            <a:ext cx="7769027" cy="57020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in 4x 1-year 80-km uncoupled simulations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78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1D00B-A7FF-44A0-A7B3-672299F9A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12" y="260427"/>
            <a:ext cx="4464000" cy="6082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37" y="405000"/>
            <a:ext cx="3432875" cy="647999"/>
          </a:xfrm>
        </p:spPr>
        <p:txBody>
          <a:bodyPr/>
          <a:lstStyle/>
          <a:p>
            <a:r>
              <a:rPr lang="en-GB" dirty="0"/>
              <a:t>From </a:t>
            </a:r>
            <a:r>
              <a:rPr lang="en-GB" dirty="0" err="1"/>
              <a:t>McRad</a:t>
            </a:r>
            <a:r>
              <a:rPr lang="en-GB" dirty="0"/>
              <a:t> to </a:t>
            </a:r>
            <a:r>
              <a:rPr lang="en-GB" dirty="0" err="1"/>
              <a:t>ecRad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29536" y="1341000"/>
            <a:ext cx="3432876" cy="4804400"/>
          </a:xfrm>
        </p:spPr>
        <p:txBody>
          <a:bodyPr/>
          <a:lstStyle/>
          <a:p>
            <a:r>
              <a:rPr lang="en-GB" dirty="0"/>
              <a:t>Gas optics</a:t>
            </a:r>
          </a:p>
          <a:p>
            <a:pPr lvl="1"/>
            <a:r>
              <a:rPr lang="en-GB" dirty="0"/>
              <a:t>RRTM-G (as before)</a:t>
            </a:r>
          </a:p>
          <a:p>
            <a:pPr lvl="1"/>
            <a:r>
              <a:rPr lang="en-GB" i="1" dirty="0"/>
              <a:t>Plan to develop new scheme with fewer spectral intervals</a:t>
            </a:r>
          </a:p>
          <a:p>
            <a:r>
              <a:rPr lang="en-GB" dirty="0"/>
              <a:t>Aerosol optics</a:t>
            </a:r>
          </a:p>
          <a:p>
            <a:pPr lvl="1"/>
            <a:r>
              <a:rPr lang="en-GB" dirty="0"/>
              <a:t>Number of species and optical properties set at run time </a:t>
            </a:r>
          </a:p>
          <a:p>
            <a:pPr lvl="1"/>
            <a:r>
              <a:rPr lang="en-GB" dirty="0"/>
              <a:t>Supports prognostic &amp; diagnostic aerosol</a:t>
            </a:r>
          </a:p>
          <a:p>
            <a:r>
              <a:rPr lang="en-GB" dirty="0"/>
              <a:t>Cloud optics</a:t>
            </a:r>
          </a:p>
          <a:p>
            <a:pPr lvl="1"/>
            <a:r>
              <a:rPr lang="en-GB" dirty="0"/>
              <a:t>Liquid clouds: more accurate SOCRATES scheme</a:t>
            </a:r>
          </a:p>
          <a:p>
            <a:pPr lvl="1"/>
            <a:r>
              <a:rPr lang="en-GB" dirty="0"/>
              <a:t>Ice clouds: Fu by default, Baran and Yi available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66907" y="405001"/>
            <a:ext cx="3392692" cy="6074240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457200" rtl="0" eaLnBrk="1" latinLnBrk="0" hangingPunct="1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270000" algn="l" defTabSz="457200" rtl="0" eaLnBrk="1" latinLnBrk="0" hangingPunct="1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buFont typeface="Arial"/>
              <a:buChar char="–"/>
              <a:tabLst>
                <a:tab pos="3556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000" indent="-270000" algn="l" defTabSz="457200" rtl="0" eaLnBrk="1" latinLnBrk="0" hangingPunct="1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0000" indent="-270000" algn="l" defTabSz="457200" rtl="0" eaLnBrk="1" latinLnBrk="0" hangingPunct="1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270000" algn="l" defTabSz="457200" rtl="0" eaLnBrk="1" latinLnBrk="0" hangingPunct="1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buFont typeface="Arial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/>
              <a:t>Surface under development!</a:t>
            </a:r>
          </a:p>
          <a:p>
            <a:r>
              <a:rPr lang="en-GB" dirty="0"/>
              <a:t>Solver</a:t>
            </a:r>
          </a:p>
          <a:p>
            <a:pPr lvl="1"/>
            <a:r>
              <a:rPr lang="en-GB" dirty="0" err="1"/>
              <a:t>McICA</a:t>
            </a:r>
            <a:r>
              <a:rPr lang="en-GB" dirty="0"/>
              <a:t>, </a:t>
            </a:r>
            <a:r>
              <a:rPr lang="en-GB" dirty="0" err="1"/>
              <a:t>Tripleclouds</a:t>
            </a:r>
            <a:r>
              <a:rPr lang="en-GB" dirty="0"/>
              <a:t> or SPARTACUS solvers</a:t>
            </a:r>
          </a:p>
          <a:p>
            <a:pPr lvl="1"/>
            <a:r>
              <a:rPr lang="en-GB" dirty="0"/>
              <a:t>SPARTACUS makes the IFS the only global model that can do 3D radiative effects</a:t>
            </a:r>
          </a:p>
          <a:p>
            <a:pPr lvl="1"/>
            <a:r>
              <a:rPr lang="en-GB" dirty="0"/>
              <a:t>Better solution to longwave equations improves tropopause &amp; </a:t>
            </a:r>
            <a:r>
              <a:rPr lang="en-GB" dirty="0" err="1"/>
              <a:t>stratopause</a:t>
            </a:r>
            <a:endParaRPr lang="en-GB" dirty="0"/>
          </a:p>
          <a:p>
            <a:pPr lvl="1"/>
            <a:r>
              <a:rPr lang="en-GB" dirty="0"/>
              <a:t>Longwave scattering optional</a:t>
            </a:r>
          </a:p>
          <a:p>
            <a:pPr lvl="1"/>
            <a:r>
              <a:rPr lang="en-GB" dirty="0"/>
              <a:t>Can configure cloud overlap,  width and shape of PDF</a:t>
            </a:r>
          </a:p>
          <a:p>
            <a:r>
              <a:rPr lang="en-GB" dirty="0"/>
              <a:t>Implemented in </a:t>
            </a:r>
            <a:r>
              <a:rPr lang="en-GB" dirty="0" err="1"/>
              <a:t>Meso</a:t>
            </a:r>
            <a:r>
              <a:rPr lang="en-GB" dirty="0"/>
              <a:t>-NH; ICON coming soon</a:t>
            </a:r>
          </a:p>
          <a:p>
            <a:r>
              <a:rPr lang="en-GB" dirty="0"/>
              <a:t>Offline version available for non-commercial use under </a:t>
            </a:r>
            <a:r>
              <a:rPr lang="en-GB" dirty="0" err="1"/>
              <a:t>OpenIFS</a:t>
            </a:r>
            <a:r>
              <a:rPr lang="en-GB" dirty="0"/>
              <a:t> license</a:t>
            </a:r>
          </a:p>
        </p:txBody>
      </p:sp>
    </p:spTree>
    <p:extLst>
      <p:ext uri="{BB962C8B-B14F-4D97-AF65-F5344CB8AC3E}">
        <p14:creationId xmlns:p14="http://schemas.microsoft.com/office/powerpoint/2010/main" val="182589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2124-051D-4F81-98AF-36EC6CE1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13" y="360000"/>
            <a:ext cx="3743999" cy="369332"/>
          </a:xfrm>
        </p:spPr>
        <p:txBody>
          <a:bodyPr/>
          <a:lstStyle/>
          <a:p>
            <a:r>
              <a:rPr lang="en-GB" dirty="0"/>
              <a:t>Reduced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0796C-0838-4C2F-8700-BDF50DF47B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413" y="936000"/>
            <a:ext cx="3167999" cy="4986000"/>
          </a:xfrm>
        </p:spPr>
        <p:txBody>
          <a:bodyPr/>
          <a:lstStyle/>
          <a:p>
            <a:r>
              <a:rPr lang="en-GB" dirty="0" err="1"/>
              <a:t>McICA</a:t>
            </a:r>
            <a:r>
              <a:rPr lang="en-GB" dirty="0"/>
              <a:t> scheme represents cloud heterogeneity by presenting a different cloud realization to each spectral interval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ecRad</a:t>
            </a:r>
            <a:r>
              <a:rPr lang="en-GB" dirty="0"/>
              <a:t> implementation of </a:t>
            </a:r>
            <a:r>
              <a:rPr lang="en-GB" dirty="0" err="1"/>
              <a:t>McICA</a:t>
            </a:r>
            <a:r>
              <a:rPr lang="en-GB" dirty="0"/>
              <a:t> samples partially cloudy scenes better than the older </a:t>
            </a:r>
            <a:r>
              <a:rPr lang="en-GB" b="1" dirty="0" err="1">
                <a:solidFill>
                  <a:srgbClr val="FF5050"/>
                </a:solidFill>
              </a:rPr>
              <a:t>McRad</a:t>
            </a:r>
            <a:r>
              <a:rPr lang="en-GB" dirty="0"/>
              <a:t> scheme and uses fewer random numbers</a:t>
            </a:r>
          </a:p>
          <a:p>
            <a:r>
              <a:rPr lang="en-GB" dirty="0"/>
              <a:t>Reduced noise compared to  noise-free but more expensive </a:t>
            </a:r>
            <a:r>
              <a:rPr lang="en-GB" b="1" dirty="0" err="1"/>
              <a:t>Tripleclouds</a:t>
            </a:r>
            <a:r>
              <a:rPr lang="en-GB" dirty="0"/>
              <a:t> solver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C5935-28A8-4C09-A131-EF07FDA8C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9F3EF-3DA7-4B2F-8D67-540C6BC0D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078" y="639668"/>
            <a:ext cx="7430717" cy="57576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D3F314-1EAE-4D81-B001-A56B982195E0}"/>
              </a:ext>
            </a:extLst>
          </p:cNvPr>
          <p:cNvSpPr/>
          <p:nvPr/>
        </p:nvSpPr>
        <p:spPr>
          <a:xfrm>
            <a:off x="5950412" y="293550"/>
            <a:ext cx="500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Shortwave						Longwave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DBCCEE-AB96-4B7C-9215-C9C17F6361D2}"/>
              </a:ext>
            </a:extLst>
          </p:cNvPr>
          <p:cNvSpPr/>
          <p:nvPr/>
        </p:nvSpPr>
        <p:spPr>
          <a:xfrm rot="16200000">
            <a:off x="1715686" y="3226291"/>
            <a:ext cx="530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Global IFS snapshot			Single IFS profile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07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1" y="663238"/>
            <a:ext cx="8139141" cy="5531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60000"/>
            <a:ext cx="9389520" cy="369332"/>
          </a:xfrm>
        </p:spPr>
        <p:txBody>
          <a:bodyPr/>
          <a:lstStyle/>
          <a:p>
            <a:r>
              <a:rPr lang="en-GB" dirty="0"/>
              <a:t>Improved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8974412" y="663238"/>
            <a:ext cx="3006291" cy="5285762"/>
          </a:xfrm>
        </p:spPr>
        <p:txBody>
          <a:bodyPr/>
          <a:lstStyle/>
          <a:p>
            <a:r>
              <a:rPr lang="en-GB" sz="1600" dirty="0"/>
              <a:t>Much faster than original scheme in operational configuration</a:t>
            </a:r>
          </a:p>
          <a:p>
            <a:r>
              <a:rPr lang="en-GB" sz="1600" dirty="0"/>
              <a:t>Longwave scattering by clouds but not aerosols only slightly more expensive (for 46R1)</a:t>
            </a:r>
          </a:p>
          <a:p>
            <a:r>
              <a:rPr lang="en-GB" sz="1600" dirty="0"/>
              <a:t>3D radiation is more expensive, but feasible in research mode</a:t>
            </a:r>
          </a:p>
          <a:p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Cloud treatment is much faster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894412" y="1197000"/>
            <a:ext cx="884810" cy="288000"/>
          </a:xfrm>
          <a:prstGeom prst="rect">
            <a:avLst/>
          </a:prstGeom>
          <a:noFill/>
          <a:ln w="25400">
            <a:solidFill>
              <a:srgbClr val="00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894412" y="2368050"/>
            <a:ext cx="884810" cy="288000"/>
          </a:xfrm>
          <a:prstGeom prst="rect">
            <a:avLst/>
          </a:prstGeom>
          <a:noFill/>
          <a:ln w="254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894412" y="4456050"/>
            <a:ext cx="884810" cy="609900"/>
          </a:xfrm>
          <a:prstGeom prst="rect">
            <a:avLst/>
          </a:prstGeom>
          <a:noFill/>
          <a:ln w="25400">
            <a:solidFill>
              <a:srgbClr val="00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15665-855D-40AB-BAE6-59DF7546C78B}"/>
              </a:ext>
            </a:extLst>
          </p:cNvPr>
          <p:cNvSpPr/>
          <p:nvPr/>
        </p:nvSpPr>
        <p:spPr>
          <a:xfrm>
            <a:off x="7894412" y="1502252"/>
            <a:ext cx="884810" cy="288000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7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414" y="360000"/>
            <a:ext cx="4176000" cy="369332"/>
          </a:xfrm>
        </p:spPr>
        <p:txBody>
          <a:bodyPr/>
          <a:lstStyle/>
          <a:p>
            <a:r>
              <a:rPr lang="en-GB" dirty="0"/>
              <a:t>Impact on forecast skill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22413" y="909000"/>
            <a:ext cx="4176000" cy="5184000"/>
          </a:xfrm>
        </p:spPr>
        <p:txBody>
          <a:bodyPr/>
          <a:lstStyle/>
          <a:p>
            <a:r>
              <a:rPr lang="en-GB" dirty="0"/>
              <a:t>Latest version of </a:t>
            </a:r>
            <a:r>
              <a:rPr lang="en-GB" dirty="0" err="1"/>
              <a:t>ecRad</a:t>
            </a:r>
            <a:r>
              <a:rPr lang="en-GB" dirty="0"/>
              <a:t> reduces temperature RMSE by ~0.5% compared to older </a:t>
            </a:r>
            <a:r>
              <a:rPr lang="en-GB" dirty="0" err="1"/>
              <a:t>McRad</a:t>
            </a:r>
            <a:r>
              <a:rPr lang="en-GB" dirty="0"/>
              <a:t> scheme</a:t>
            </a:r>
          </a:p>
          <a:p>
            <a:pPr lvl="1"/>
            <a:r>
              <a:rPr lang="en-GB" dirty="0"/>
              <a:t>Combination of longwave scattering, reduced biases and (possibly) reduced </a:t>
            </a:r>
            <a:r>
              <a:rPr lang="en-GB" dirty="0" err="1"/>
              <a:t>McICA</a:t>
            </a:r>
            <a:r>
              <a:rPr lang="en-GB" dirty="0"/>
              <a:t> noise</a:t>
            </a:r>
          </a:p>
          <a:p>
            <a:r>
              <a:rPr lang="en-GB" dirty="0"/>
              <a:t>All forecast model configurations except HRES call radiation every 3 h</a:t>
            </a:r>
          </a:p>
          <a:p>
            <a:r>
              <a:rPr lang="en-GB" dirty="0">
                <a:solidFill>
                  <a:srgbClr val="FF0000"/>
                </a:solidFill>
              </a:rPr>
              <a:t>Reinvest 40% speed-up by calling radiation every 2 h?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Temperature RMSE reduced by 1-2%, associated with better low clouds especially over tropical rainforests</a:t>
            </a:r>
          </a:p>
          <a:p>
            <a:r>
              <a:rPr lang="en-GB" dirty="0">
                <a:solidFill>
                  <a:srgbClr val="00FF00"/>
                </a:solidFill>
              </a:rPr>
              <a:t>Ensemble system will use 1 h radiation from operational cycle 46R1</a:t>
            </a:r>
          </a:p>
          <a:p>
            <a:pPr lvl="1"/>
            <a:r>
              <a:rPr lang="en-GB" dirty="0">
                <a:solidFill>
                  <a:srgbClr val="00FF00"/>
                </a:solidFill>
              </a:rPr>
              <a:t>Temperature RMSE down by 3%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1050"/>
          <a:stretch/>
        </p:blipFill>
        <p:spPr>
          <a:xfrm>
            <a:off x="4843957" y="2358993"/>
            <a:ext cx="7128811" cy="4387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5319"/>
          <a:stretch/>
        </p:blipFill>
        <p:spPr>
          <a:xfrm>
            <a:off x="4870412" y="0"/>
            <a:ext cx="7128811" cy="22122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F3D8E-C851-4BDC-BCF3-905C0B8CB11F}"/>
              </a:ext>
            </a:extLst>
          </p:cNvPr>
          <p:cNvSpPr txBox="1"/>
          <p:nvPr/>
        </p:nvSpPr>
        <p:spPr>
          <a:xfrm>
            <a:off x="694412" y="6176212"/>
            <a:ext cx="34560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Hogan &amp;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Bozzo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(JAMES 2018)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3D91F1-DA54-4667-A78B-E1EA956E2083}"/>
              </a:ext>
            </a:extLst>
          </p:cNvPr>
          <p:cNvCxnSpPr>
            <a:cxnSpLocks/>
          </p:cNvCxnSpPr>
          <p:nvPr/>
        </p:nvCxnSpPr>
        <p:spPr>
          <a:xfrm>
            <a:off x="8686412" y="2788143"/>
            <a:ext cx="0" cy="28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6E9239-B9E4-4E90-A58A-9D682136A3CE}"/>
              </a:ext>
            </a:extLst>
          </p:cNvPr>
          <p:cNvCxnSpPr>
            <a:cxnSpLocks/>
          </p:cNvCxnSpPr>
          <p:nvPr/>
        </p:nvCxnSpPr>
        <p:spPr>
          <a:xfrm>
            <a:off x="8852711" y="2788143"/>
            <a:ext cx="0" cy="696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E93A12-2BA5-4218-9E4D-E7A67A2AC48C}"/>
              </a:ext>
            </a:extLst>
          </p:cNvPr>
          <p:cNvCxnSpPr>
            <a:cxnSpLocks/>
          </p:cNvCxnSpPr>
          <p:nvPr/>
        </p:nvCxnSpPr>
        <p:spPr>
          <a:xfrm>
            <a:off x="9046412" y="2788143"/>
            <a:ext cx="0" cy="984190"/>
          </a:xfrm>
          <a:prstGeom prst="straightConnector1">
            <a:avLst/>
          </a:prstGeom>
          <a:ln w="38100">
            <a:solidFill>
              <a:srgbClr val="00FF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3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48" name="Title 1"/>
          <p:cNvSpPr>
            <a:spLocks noGrp="1"/>
          </p:cNvSpPr>
          <p:nvPr>
            <p:ph type="title"/>
          </p:nvPr>
        </p:nvSpPr>
        <p:spPr>
          <a:xfrm>
            <a:off x="2463799" y="360000"/>
            <a:ext cx="9463158" cy="369332"/>
          </a:xfrm>
        </p:spPr>
        <p:txBody>
          <a:bodyPr/>
          <a:lstStyle/>
          <a:p>
            <a:pPr eaLnBrk="1" hangingPunct="1"/>
            <a:r>
              <a:rPr lang="en-GB" altLang="en-US" dirty="0"/>
              <a:t>Beer-Lambert law for direct flux, two-stream equations for diffuse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249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742544" y="2877108"/>
                <a:ext cx="9539891" cy="3215581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GB" altLang="en-US" sz="2000" dirty="0">
                    <a:solidFill>
                      <a:schemeClr val="tx1"/>
                    </a:solidFill>
                  </a:rPr>
                  <a:t>    </a:t>
                </a:r>
                <a:r>
                  <a:rPr lang="en-GB" altLang="en-US" sz="2000" dirty="0" err="1">
                    <a:solidFill>
                      <a:schemeClr val="tx1"/>
                    </a:solidFill>
                  </a:rPr>
                  <a:t>Downwelling</a:t>
                </a:r>
                <a:r>
                  <a:rPr lang="en-GB" altLang="en-US" sz="2000" dirty="0">
                    <a:solidFill>
                      <a:schemeClr val="tx1"/>
                    </a:solidFill>
                  </a:rPr>
                  <a:t> direct flux:</a:t>
                </a:r>
              </a:p>
              <a:p>
                <a:pPr eaLnBrk="1" hangingPunct="1"/>
                <a:endParaRPr lang="en-GB" altLang="en-US" sz="2000" dirty="0">
                  <a:solidFill>
                    <a:schemeClr val="tx1"/>
                  </a:solidFill>
                </a:endParaRPr>
              </a:p>
              <a:p>
                <a:pPr eaLnBrk="1" hangingPunct="1"/>
                <a:r>
                  <a:rPr lang="en-GB" altLang="en-US" sz="2000" dirty="0">
                    <a:solidFill>
                      <a:schemeClr val="tx1"/>
                    </a:solidFill>
                  </a:rPr>
                  <a:t>    Upwelling diffuse flux:</a:t>
                </a:r>
              </a:p>
              <a:p>
                <a:pPr eaLnBrk="1" hangingPunct="1"/>
                <a:endParaRPr lang="en-GB" altLang="en-US" sz="2000" dirty="0">
                  <a:solidFill>
                    <a:schemeClr val="tx1"/>
                  </a:solidFill>
                </a:endParaRPr>
              </a:p>
              <a:p>
                <a:pPr eaLnBrk="1" hangingPunct="1"/>
                <a:r>
                  <a:rPr lang="en-GB" altLang="en-US" sz="2000" dirty="0">
                    <a:solidFill>
                      <a:schemeClr val="tx1"/>
                    </a:solidFill>
                  </a:rPr>
                  <a:t>    </a:t>
                </a:r>
                <a:r>
                  <a:rPr lang="en-GB" altLang="en-US" sz="2000" dirty="0" err="1">
                    <a:solidFill>
                      <a:schemeClr val="tx1"/>
                    </a:solidFill>
                  </a:rPr>
                  <a:t>Downwelling</a:t>
                </a:r>
                <a:r>
                  <a:rPr lang="en-GB" altLang="en-US" sz="2000" dirty="0">
                    <a:solidFill>
                      <a:schemeClr val="tx1"/>
                    </a:solidFill>
                  </a:rPr>
                  <a:t> diffuse flux:</a:t>
                </a:r>
              </a:p>
              <a:p>
                <a:pPr eaLnBrk="1" hangingPunct="1"/>
                <a:endParaRPr lang="en-GB" altLang="en-US" sz="2000" dirty="0">
                  <a:solidFill>
                    <a:schemeClr val="tx1"/>
                  </a:solidFill>
                </a:endParaRPr>
              </a:p>
              <a:p>
                <a:pPr marL="268288" indent="-268288">
                  <a:buClr>
                    <a:schemeClr val="accent1"/>
                  </a:buClr>
                </a:pPr>
                <a:r>
                  <a:rPr lang="en-GB" altLang="en-US" sz="2000" dirty="0">
                    <a:solidFill>
                      <a:schemeClr val="tx1"/>
                    </a:solidFill>
                  </a:rPr>
                  <a:t>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altLang="en-US" sz="2000" dirty="0">
                    <a:solidFill>
                      <a:schemeClr val="tx1"/>
                    </a:solidFill>
                  </a:rPr>
                  <a:t> to</a:t>
                </a:r>
                <a14:m>
                  <m:oMath xmlns:m="http://schemas.openxmlformats.org/officeDocument/2006/math">
                    <m:r>
                      <a:rPr lang="en-GB" alt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GB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altLang="en-US" sz="2000" dirty="0">
                    <a:solidFill>
                      <a:schemeClr val="tx1"/>
                    </a:solidFill>
                  </a:rPr>
                  <a:t> are simple functions of single scattering albedo (scattering / </a:t>
                </a:r>
                <a:r>
                  <a:rPr lang="en-GB" altLang="en-US" sz="2000" dirty="0" err="1">
                    <a:solidFill>
                      <a:schemeClr val="tx1"/>
                    </a:solidFill>
                  </a:rPr>
                  <a:t>scattering+absorption</a:t>
                </a:r>
                <a:r>
                  <a:rPr lang="en-GB" altLang="en-US" sz="2000" dirty="0">
                    <a:solidFill>
                      <a:schemeClr val="tx1"/>
                    </a:solidFill>
                  </a:rPr>
                  <a:t>) and asymmetry factor (mean cosine of scattering angle)</a:t>
                </a:r>
              </a:p>
              <a:p>
                <a:pPr marL="268288" indent="-268288">
                  <a:buClr>
                    <a:schemeClr val="accent1"/>
                  </a:buClr>
                </a:pPr>
                <a:r>
                  <a:rPr lang="en-GB" altLang="en-US" sz="2000" dirty="0">
                    <a:solidFill>
                      <a:schemeClr val="tx1"/>
                    </a:solidFill>
                  </a:rPr>
                  <a:t>Analytic solution to system of 3 coupled ODEs by Meador &amp; Weaver (1980)</a:t>
                </a:r>
              </a:p>
            </p:txBody>
          </p:sp>
        </mc:Choice>
        <mc:Fallback xmlns="">
          <p:sp>
            <p:nvSpPr>
              <p:cNvPr id="9024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742544" y="2877108"/>
                <a:ext cx="9539891" cy="3215581"/>
              </a:xfrm>
              <a:prstGeom prst="rect">
                <a:avLst/>
              </a:prstGeom>
              <a:blipFill rotWithShape="0">
                <a:blip r:embed="rId3"/>
                <a:stretch>
                  <a:fillRect l="-575" t="-949" b="-51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0246" name="Object 1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42825"/>
              </p:ext>
            </p:extLst>
          </p:nvPr>
        </p:nvGraphicFramePr>
        <p:xfrm>
          <a:off x="5575300" y="3433763"/>
          <a:ext cx="31654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Equation" r:id="rId4" imgW="1650960" imgH="393480" progId="Equation.DSMT4">
                  <p:embed/>
                </p:oleObj>
              </mc:Choice>
              <mc:Fallback>
                <p:oleObj name="Equation" r:id="rId4" imgW="1650960" imgH="393480" progId="Equation.DSMT4">
                  <p:embed/>
                  <p:pic>
                    <p:nvPicPr>
                      <p:cNvPr id="90246" name="Object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300" y="3433763"/>
                        <a:ext cx="3165475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247" name="Object 1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089160"/>
              </p:ext>
            </p:extLst>
          </p:nvPr>
        </p:nvGraphicFramePr>
        <p:xfrm>
          <a:off x="5786612" y="4186238"/>
          <a:ext cx="2971800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Equation" r:id="rId6" imgW="1549080" imgH="393480" progId="Equation.DSMT4">
                  <p:embed/>
                </p:oleObj>
              </mc:Choice>
              <mc:Fallback>
                <p:oleObj name="Equation" r:id="rId6" imgW="1549080" imgH="393480" progId="Equation.DSMT4">
                  <p:embed/>
                  <p:pic>
                    <p:nvPicPr>
                      <p:cNvPr id="90247" name="Object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612" y="4186238"/>
                        <a:ext cx="2971800" cy="75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250" name="TextBox 5"/>
          <p:cNvSpPr txBox="1">
            <a:spLocks noChangeArrowheads="1"/>
          </p:cNvSpPr>
          <p:nvPr/>
        </p:nvSpPr>
        <p:spPr bwMode="auto">
          <a:xfrm>
            <a:off x="3880749" y="1923900"/>
            <a:ext cx="2057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rgbClr val="FF9933"/>
                </a:solidFill>
                <a:latin typeface="Comic Sans MS" pitchFamily="66" charset="0"/>
              </a:rPr>
              <a:t>Gradient of flux with height</a:t>
            </a:r>
          </a:p>
        </p:txBody>
      </p:sp>
      <p:sp>
        <p:nvSpPr>
          <p:cNvPr id="90251" name="TextBox 6"/>
          <p:cNvSpPr txBox="1">
            <a:spLocks noChangeArrowheads="1"/>
          </p:cNvSpPr>
          <p:nvPr/>
        </p:nvSpPr>
        <p:spPr bwMode="auto">
          <a:xfrm>
            <a:off x="6841171" y="1931092"/>
            <a:ext cx="2057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rgbClr val="0000FF"/>
                </a:solidFill>
                <a:latin typeface="Comic Sans MS" pitchFamily="66" charset="0"/>
              </a:rPr>
              <a:t>Loss of flux by scattering or absorption</a:t>
            </a:r>
          </a:p>
        </p:txBody>
      </p:sp>
      <p:sp>
        <p:nvSpPr>
          <p:cNvPr id="90252" name="TextBox 7"/>
          <p:cNvSpPr txBox="1">
            <a:spLocks noChangeArrowheads="1"/>
          </p:cNvSpPr>
          <p:nvPr/>
        </p:nvSpPr>
        <p:spPr bwMode="auto">
          <a:xfrm>
            <a:off x="8655298" y="2520399"/>
            <a:ext cx="2057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 dirty="0">
                <a:solidFill>
                  <a:srgbClr val="008000"/>
                </a:solidFill>
                <a:latin typeface="Comic Sans MS" pitchFamily="66" charset="0"/>
              </a:rPr>
              <a:t>Gain in flux by scattering from other direction</a:t>
            </a:r>
          </a:p>
        </p:txBody>
      </p:sp>
      <p:sp>
        <p:nvSpPr>
          <p:cNvPr id="90253" name="TextBox 8"/>
          <p:cNvSpPr txBox="1">
            <a:spLocks noChangeArrowheads="1"/>
          </p:cNvSpPr>
          <p:nvPr/>
        </p:nvSpPr>
        <p:spPr bwMode="auto">
          <a:xfrm>
            <a:off x="9275941" y="3942463"/>
            <a:ext cx="213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 dirty="0">
                <a:solidFill>
                  <a:srgbClr val="6600CC"/>
                </a:solidFill>
                <a:latin typeface="Comic Sans MS" pitchFamily="66" charset="0"/>
              </a:rPr>
              <a:t>Gain from scattering of the direct solar beam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07953" y="2559838"/>
            <a:ext cx="580255" cy="397066"/>
          </a:xfrm>
          <a:prstGeom prst="straightConnector1">
            <a:avLst/>
          </a:prstGeom>
          <a:ln w="19050">
            <a:solidFill>
              <a:srgbClr val="FF99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058842" y="2839209"/>
            <a:ext cx="425224" cy="910188"/>
          </a:xfrm>
          <a:prstGeom prst="straightConnector1">
            <a:avLst/>
          </a:prstGeom>
          <a:ln w="19050">
            <a:solidFill>
              <a:srgbClr val="00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758928" y="3039710"/>
            <a:ext cx="962100" cy="671000"/>
          </a:xfrm>
          <a:prstGeom prst="straightConnector1">
            <a:avLst/>
          </a:prstGeom>
          <a:ln w="19050">
            <a:solidFill>
              <a:srgbClr val="008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489876" y="4011541"/>
            <a:ext cx="786065" cy="426320"/>
          </a:xfrm>
          <a:prstGeom prst="straightConnector1">
            <a:avLst/>
          </a:prstGeom>
          <a:ln w="19050">
            <a:solidFill>
              <a:srgbClr val="66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0"/>
          <p:cNvPicPr>
            <a:picLocks noChangeAspect="1" noChangeArrowheads="1"/>
          </p:cNvPicPr>
          <p:nvPr/>
        </p:nvPicPr>
        <p:blipFill rotWithShape="1">
          <a:blip r:embed="rId8"/>
          <a:srcRect b="11026"/>
          <a:stretch/>
        </p:blipFill>
        <p:spPr bwMode="auto">
          <a:xfrm>
            <a:off x="322561" y="341506"/>
            <a:ext cx="1625734" cy="224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4815896" y="1021840"/>
            <a:ext cx="307690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rgbClr val="FF0000"/>
                </a:solidFill>
                <a:latin typeface="Comic Sans MS" pitchFamily="66" charset="0"/>
              </a:rPr>
              <a:t>Extinction coefficient (gas, aerosol &amp; cloud optical depth per metre)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384560" y="1931092"/>
            <a:ext cx="176809" cy="9460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4234" y="2586590"/>
            <a:ext cx="1862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  <a:latin typeface="Arial Narrow" panose="020B0606020202030204" pitchFamily="34" charset="0"/>
              </a:rPr>
              <a:t>Original idea from Schuster (1905)</a:t>
            </a:r>
          </a:p>
        </p:txBody>
      </p:sp>
      <p:graphicFrame>
        <p:nvGraphicFramePr>
          <p:cNvPr id="20" name="Object 1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203718"/>
              </p:ext>
            </p:extLst>
          </p:nvPr>
        </p:nvGraphicFramePr>
        <p:xfrm>
          <a:off x="5783300" y="2681288"/>
          <a:ext cx="153511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Equation" r:id="rId9" imgW="799920" imgH="393480" progId="Equation.DSMT4">
                  <p:embed/>
                </p:oleObj>
              </mc:Choice>
              <mc:Fallback>
                <p:oleObj name="Equation" r:id="rId9" imgW="799920" imgH="393480" progId="Equation.DSMT4">
                  <p:embed/>
                  <p:pic>
                    <p:nvPicPr>
                      <p:cNvPr id="20" name="Object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300" y="2681288"/>
                        <a:ext cx="153511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BD901040-ACF1-4948-9BE7-48420FAFD6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97058" b="68812"/>
          <a:stretch/>
        </p:blipFill>
        <p:spPr>
          <a:xfrm>
            <a:off x="11532383" y="2707359"/>
            <a:ext cx="238110" cy="7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7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250" grpId="0"/>
      <p:bldP spid="90251" grpId="0"/>
      <p:bldP spid="90252" grpId="0"/>
      <p:bldP spid="90253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.potx" id="{6E553A05-1FF4-41A6-8DCD-4A16C4C52284}" vid="{CB9C2DB0-F904-43F7-8D0F-6F373F3FC069}"/>
    </a:ext>
  </a:extLst>
</a:theme>
</file>

<file path=ppt/theme/theme2.xml><?xml version="1.0" encoding="utf-8"?>
<a:theme xmlns:a="http://schemas.openxmlformats.org/drawingml/2006/main" name="1_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279F"/>
      </a:dk2>
      <a:lt2>
        <a:srgbClr val="919191"/>
      </a:lt2>
      <a:accent1>
        <a:srgbClr val="F95AB7"/>
      </a:accent1>
      <a:accent2>
        <a:srgbClr val="3365FB"/>
      </a:accent2>
      <a:accent3>
        <a:srgbClr val="FFFFFF"/>
      </a:accent3>
      <a:accent4>
        <a:srgbClr val="000000"/>
      </a:accent4>
      <a:accent5>
        <a:srgbClr val="FBB5D8"/>
      </a:accent5>
      <a:accent6>
        <a:srgbClr val="2D5BE3"/>
      </a:accent6>
      <a:hlink>
        <a:srgbClr val="919191"/>
      </a:hlink>
      <a:folHlink>
        <a:srgbClr val="51DC00"/>
      </a:folHlink>
    </a:clrScheme>
    <a:fontScheme name="Microsoft Office 98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ECMWF_16.9_light_blue</Template>
  <TotalTime>9316</TotalTime>
  <Words>3151</Words>
  <Application>Microsoft Office PowerPoint</Application>
  <PresentationFormat>Custom</PresentationFormat>
  <Paragraphs>473</Paragraphs>
  <Slides>44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ＭＳ Ｐゴシック</vt:lpstr>
      <vt:lpstr>Arial</vt:lpstr>
      <vt:lpstr>Arial Black</vt:lpstr>
      <vt:lpstr>Arial Narrow</vt:lpstr>
      <vt:lpstr>Calibri</vt:lpstr>
      <vt:lpstr>Cambria Math</vt:lpstr>
      <vt:lpstr>Comic Sans MS</vt:lpstr>
      <vt:lpstr>Lucida Grande</vt:lpstr>
      <vt:lpstr>Lucida Grande CE</vt:lpstr>
      <vt:lpstr>MS Reference Sans Serif</vt:lpstr>
      <vt:lpstr>MV Boli</vt:lpstr>
      <vt:lpstr>Segoe Print</vt:lpstr>
      <vt:lpstr>Symbol</vt:lpstr>
      <vt:lpstr>Times</vt:lpstr>
      <vt:lpstr>Times New Roman</vt:lpstr>
      <vt:lpstr>Wingdings</vt:lpstr>
      <vt:lpstr>ECMWF Light 16:9 blue</vt:lpstr>
      <vt:lpstr>1_ECMWF Light 4:3 blue</vt:lpstr>
      <vt:lpstr>Microsoft Office 98</vt:lpstr>
      <vt:lpstr>MathType 6.0 Equation</vt:lpstr>
      <vt:lpstr>PowerPoint Presentation</vt:lpstr>
      <vt:lpstr>Overview</vt:lpstr>
      <vt:lpstr>2-m temperature biases in ECMWF forecasts</vt:lpstr>
      <vt:lpstr>What is the cause of near-surface temperature errors at individual sites?</vt:lpstr>
      <vt:lpstr>From McRad to ecRad</vt:lpstr>
      <vt:lpstr>Reduced noise</vt:lpstr>
      <vt:lpstr>Improved efficiency</vt:lpstr>
      <vt:lpstr>Impact on forecast skill</vt:lpstr>
      <vt:lpstr>Beer-Lambert law for direct flux, two-stream equations for diffuse flux</vt:lpstr>
      <vt:lpstr>The SPARTACUS method applied to forests</vt:lpstr>
      <vt:lpstr>How do we relate exchange matrix to vegetation properties?</vt:lpstr>
      <vt:lpstr>Exact solution</vt:lpstr>
      <vt:lpstr>Flowchart of SPARTACUS algorithm for surface problems</vt:lpstr>
      <vt:lpstr>RAMI4PILPS evaluation</vt:lpstr>
      <vt:lpstr>Beyond two streams</vt:lpstr>
      <vt:lpstr>Radiative transfer in complex urban areas</vt:lpstr>
      <vt:lpstr>Towards “SPARTACUS-Urban”</vt:lpstr>
      <vt:lpstr>Atmospheric layer</vt:lpstr>
      <vt:lpstr>Geometry of real cities</vt:lpstr>
      <vt:lpstr>Real urban areas are very well fitted by the exponential model!</vt:lpstr>
      <vt:lpstr>Diffuse radiative exchange factors</vt:lpstr>
      <vt:lpstr>Longwave evaluation: constant-height buildings in vacuum</vt:lpstr>
      <vt:lpstr>Space between buildings is not a vacuum in longwave!</vt:lpstr>
      <vt:lpstr>Longwave effect of gases in the urban canopy under MLS standard atmosphere</vt:lpstr>
      <vt:lpstr>Example profiles of flux and net absorption</vt:lpstr>
      <vt:lpstr>How could we represent pitched roofs?</vt:lpstr>
      <vt:lpstr>3x3 km view of Hong Kong</vt:lpstr>
      <vt:lpstr>What is the global impact of 3D cloud-radiation interactions?</vt:lpstr>
      <vt:lpstr>Main mechanisms for 3D radiation</vt:lpstr>
      <vt:lpstr>Representing three extremes of “entrapment” in SPARTACUS</vt:lpstr>
      <vt:lpstr>Computing horizontal migration distances within SPARTACUS</vt:lpstr>
      <vt:lpstr>Evaluating fluxes using Monte Carlo calculations on 100x100km scenes</vt:lpstr>
      <vt:lpstr>Evaluating fluxes using all 65 scenes</vt:lpstr>
      <vt:lpstr>Global impact of the specification of cloud structure and 3D effects</vt:lpstr>
      <vt:lpstr>Summary</vt:lpstr>
      <vt:lpstr>PowerPoint Presentation</vt:lpstr>
      <vt:lpstr>How reliable are cloud radiative effects in climate models?</vt:lpstr>
      <vt:lpstr>Middle atmosphere warm bias</vt:lpstr>
      <vt:lpstr>PowerPoint Presentation</vt:lpstr>
      <vt:lpstr>Meg Stretton’s PhD project</vt:lpstr>
      <vt:lpstr>Idealized calculation: what is the albedo of this scene?</vt:lpstr>
      <vt:lpstr>PowerPoint Presentation</vt:lpstr>
      <vt:lpstr>PowerPoint Presentation</vt:lpstr>
      <vt:lpstr>Impact in 4x 1-year 80-km uncoupled simulations</vt:lpstr>
    </vt:vector>
  </TitlesOfParts>
  <Company>ECMWF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Hogan</dc:creator>
  <cp:lastModifiedBy>Robin Hogan</cp:lastModifiedBy>
  <cp:revision>706</cp:revision>
  <cp:lastPrinted>2014-11-19T12:15:44Z</cp:lastPrinted>
  <dcterms:created xsi:type="dcterms:W3CDTF">2017-09-20T07:47:39Z</dcterms:created>
  <dcterms:modified xsi:type="dcterms:W3CDTF">2018-11-20T13:37:56Z</dcterms:modified>
</cp:coreProperties>
</file>