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</p:sldMasterIdLst>
  <p:notesMasterIdLst>
    <p:notesMasterId r:id="rId46"/>
  </p:notesMasterIdLst>
  <p:handoutMasterIdLst>
    <p:handoutMasterId r:id="rId47"/>
  </p:handoutMasterIdLst>
  <p:sldIdLst>
    <p:sldId id="297" r:id="rId3"/>
    <p:sldId id="492" r:id="rId4"/>
    <p:sldId id="490" r:id="rId5"/>
    <p:sldId id="493" r:id="rId6"/>
    <p:sldId id="488" r:id="rId7"/>
    <p:sldId id="448" r:id="rId8"/>
    <p:sldId id="449" r:id="rId9"/>
    <p:sldId id="450" r:id="rId10"/>
    <p:sldId id="451" r:id="rId11"/>
    <p:sldId id="453" r:id="rId12"/>
    <p:sldId id="454" r:id="rId13"/>
    <p:sldId id="478" r:id="rId14"/>
    <p:sldId id="477" r:id="rId15"/>
    <p:sldId id="423" r:id="rId16"/>
    <p:sldId id="439" r:id="rId17"/>
    <p:sldId id="440" r:id="rId18"/>
    <p:sldId id="441" r:id="rId19"/>
    <p:sldId id="475" r:id="rId20"/>
    <p:sldId id="479" r:id="rId21"/>
    <p:sldId id="480" r:id="rId22"/>
    <p:sldId id="432" r:id="rId23"/>
    <p:sldId id="491" r:id="rId24"/>
    <p:sldId id="460" r:id="rId25"/>
    <p:sldId id="459" r:id="rId26"/>
    <p:sldId id="457" r:id="rId27"/>
    <p:sldId id="458" r:id="rId28"/>
    <p:sldId id="489" r:id="rId29"/>
    <p:sldId id="481" r:id="rId30"/>
    <p:sldId id="484" r:id="rId31"/>
    <p:sldId id="483" r:id="rId32"/>
    <p:sldId id="447" r:id="rId33"/>
    <p:sldId id="348" r:id="rId34"/>
    <p:sldId id="446" r:id="rId35"/>
    <p:sldId id="487" r:id="rId36"/>
    <p:sldId id="452" r:id="rId37"/>
    <p:sldId id="444" r:id="rId38"/>
    <p:sldId id="442" r:id="rId39"/>
    <p:sldId id="443" r:id="rId40"/>
    <p:sldId id="476" r:id="rId41"/>
    <p:sldId id="445" r:id="rId42"/>
    <p:sldId id="463" r:id="rId43"/>
    <p:sldId id="424" r:id="rId44"/>
    <p:sldId id="461" r:id="rId45"/>
  </p:sldIdLst>
  <p:sldSz cx="9144000" cy="6858000" type="screen4x3"/>
  <p:notesSz cx="6642100" cy="9779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FFCCCC"/>
    <a:srgbClr val="FFFFCC"/>
    <a:srgbClr val="FF00FF"/>
    <a:srgbClr val="1F3692"/>
    <a:srgbClr val="1F367E"/>
    <a:srgbClr val="0000FF"/>
    <a:srgbClr val="FF7C80"/>
    <a:srgbClr val="FF505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2" autoAdjust="0"/>
    <p:restoredTop sz="96491" autoAdjust="0"/>
  </p:normalViewPr>
  <p:slideViewPr>
    <p:cSldViewPr snapToObjects="1" showGuides="1">
      <p:cViewPr varScale="1">
        <p:scale>
          <a:sx n="110" d="100"/>
          <a:sy n="110" d="100"/>
        </p:scale>
        <p:origin x="108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1" d="100"/>
          <a:sy n="81" d="100"/>
        </p:scale>
        <p:origin x="30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928938" y="9318625"/>
            <a:ext cx="78422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 eaLnBrk="0" hangingPunct="0">
              <a:lnSpc>
                <a:spcPct val="90000"/>
              </a:lnSpc>
            </a:pPr>
            <a:r>
              <a:rPr lang="en-GB" sz="1200" b="0"/>
              <a:t>Page </a:t>
            </a:r>
            <a:fld id="{DC0682B9-FCC7-4DE0-892B-5220646C1B27}" type="slidenum">
              <a:rPr lang="en-GB" sz="1200" b="0"/>
              <a:pPr algn="ctr" defTabSz="868363" eaLnBrk="0" hangingPunct="0">
                <a:lnSpc>
                  <a:spcPct val="90000"/>
                </a:lnSpc>
              </a:pPr>
              <a:t>‹#›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497000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928938" y="9318625"/>
            <a:ext cx="78422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 eaLnBrk="0" hangingPunct="0">
              <a:lnSpc>
                <a:spcPct val="90000"/>
              </a:lnSpc>
            </a:pPr>
            <a:r>
              <a:rPr lang="en-GB" sz="1200" b="0"/>
              <a:t>Page </a:t>
            </a:r>
            <a:fld id="{A5D04323-F2C6-41B1-A200-4D0DAFA062C1}" type="slidenum">
              <a:rPr lang="en-GB" sz="1200" b="0"/>
              <a:pPr algn="ctr" defTabSz="868363" eaLnBrk="0" hangingPunct="0">
                <a:lnSpc>
                  <a:spcPct val="90000"/>
                </a:lnSpc>
              </a:pPr>
              <a:t>‹#›</a:t>
            </a:fld>
            <a:endParaRPr lang="en-GB" sz="1200" b="0"/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6638" y="852488"/>
            <a:ext cx="4568825" cy="342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06450" y="46482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Body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4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9" charset="-128"/>
        <a:cs typeface="ＭＳ Ｐゴシック" pitchFamily="39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11138" y="762000"/>
            <a:ext cx="8726487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344488" y="1143000"/>
            <a:ext cx="8447087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</a:defRPr>
            </a:lvl1pPr>
            <a:lvl2pPr marL="536575" indent="-268288">
              <a:lnSpc>
                <a:spcPts val="2400"/>
              </a:lnSpc>
              <a:spcAft>
                <a:spcPts val="300"/>
              </a:spcAft>
              <a:buClr>
                <a:srgbClr val="0000FF"/>
              </a:buClr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806450" indent="-269875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62693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64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11138" y="762000"/>
            <a:ext cx="8726487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344488" y="1143000"/>
            <a:ext cx="8447087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>
              <a:lnSpc>
                <a:spcPts val="2400"/>
              </a:lnSpc>
              <a:spcAft>
                <a:spcPts val="6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</a:defRPr>
            </a:lvl1pPr>
            <a:lvl2pPr marL="536575" indent="-268288">
              <a:lnSpc>
                <a:spcPts val="2400"/>
              </a:lnSpc>
              <a:spcAft>
                <a:spcPts val="600"/>
              </a:spcAft>
              <a:buClr>
                <a:srgbClr val="0000FF"/>
              </a:buClr>
              <a:buFont typeface="Lucida Grande"/>
              <a:buChar char="–"/>
              <a:defRPr sz="1800" b="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806450" indent="-269875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2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574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3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ky-backdrop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11138" y="6367463"/>
            <a:ext cx="6583362" cy="268287"/>
          </a:xfrm>
          <a:prstGeom prst="parallelogram">
            <a:avLst>
              <a:gd name="adj" fmla="val 47600"/>
            </a:avLst>
          </a:prstGeom>
          <a:solidFill>
            <a:srgbClr val="1F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ea typeface="+mn-ea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15938" y="6351588"/>
            <a:ext cx="6144294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2689225" algn="l"/>
              </a:tabLst>
            </a:pP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Slide </a:t>
            </a:r>
            <a:fld id="{A3574E8F-E847-4A12-92EF-D28CD44F7559}" type="slidenum">
              <a:rPr lang="en-GB" sz="1200" b="0" smtClean="0">
                <a:solidFill>
                  <a:srgbClr val="FFFFFF"/>
                </a:solidFill>
                <a:latin typeface="Calibri" pitchFamily="36" charset="0"/>
              </a:rPr>
              <a:pPr eaLnBrk="0" hangingPunct="0">
                <a:tabLst>
                  <a:tab pos="2689225" algn="l"/>
                </a:tabLst>
              </a:pPr>
              <a:t>‹#›</a:t>
            </a:fld>
            <a:r>
              <a:rPr lang="en-GB" sz="1200" b="0" baseline="0" dirty="0">
                <a:solidFill>
                  <a:srgbClr val="FFFFFF"/>
                </a:solidFill>
                <a:latin typeface="Calibri" pitchFamily="36" charset="0"/>
              </a:rPr>
              <a:t> </a:t>
            </a:r>
            <a:r>
              <a:rPr lang="en-GB" sz="1200" b="0" baseline="0" dirty="0" smtClean="0">
                <a:solidFill>
                  <a:srgbClr val="FFFFFF"/>
                </a:solidFill>
                <a:latin typeface="Calibri" pitchFamily="36" charset="0"/>
              </a:rPr>
              <a:t>           Robin Hogan, ERBE Workshop, October 2016 	           </a:t>
            </a: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©ECMWF</a:t>
            </a:r>
            <a:endParaRPr lang="en-GB" sz="1200" b="0" dirty="0">
              <a:solidFill>
                <a:srgbClr val="FFFFFF"/>
              </a:solidFill>
              <a:latin typeface="Calibri" pitchFamily="36" charset="0"/>
            </a:endParaRPr>
          </a:p>
        </p:txBody>
      </p:sp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6319838"/>
            <a:ext cx="1895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9pPr>
    </p:titleStyle>
    <p:bodyStyle>
      <a:lvl1pPr marL="268288" indent="-268288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3366FF"/>
        </a:buClr>
        <a:buSzPct val="90000"/>
        <a:buFont typeface="Wingdings" pitchFamily="36" charset="2"/>
        <a:buChar char=""/>
        <a:defRPr sz="2000">
          <a:solidFill>
            <a:schemeClr val="tx1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marL="5397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1F3692"/>
        </a:buClr>
        <a:buSzPct val="100000"/>
        <a:buFont typeface="Lucida Grande CE" pitchFamily="36" charset="-18"/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8064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har char="•"/>
        <a:defRPr sz="2000">
          <a:solidFill>
            <a:schemeClr val="tx1"/>
          </a:solidFill>
          <a:latin typeface="Calibri"/>
          <a:ea typeface="ＭＳ Ｐゴシック" charset="-128"/>
        </a:defRPr>
      </a:lvl3pPr>
      <a:lvl4pPr marL="1581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4574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3718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29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ky-backdrop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11138" y="6367463"/>
            <a:ext cx="6583362" cy="268287"/>
          </a:xfrm>
          <a:prstGeom prst="parallelogram">
            <a:avLst>
              <a:gd name="adj" fmla="val 47600"/>
            </a:avLst>
          </a:prstGeom>
          <a:solidFill>
            <a:srgbClr val="1F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114300"/>
            <a:ext cx="8429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15938" y="6351588"/>
            <a:ext cx="6144294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2689225" algn="l"/>
              </a:tabLst>
            </a:pPr>
            <a:r>
              <a:rPr lang="en-GB" sz="1200" b="0" dirty="0">
                <a:solidFill>
                  <a:srgbClr val="FFFFFF"/>
                </a:solidFill>
                <a:latin typeface="Calibri" pitchFamily="36" charset="0"/>
              </a:rPr>
              <a:t>Slide </a:t>
            </a:r>
            <a:fld id="{A3574E8F-E847-4A12-92EF-D28CD44F7559}" type="slidenum">
              <a:rPr lang="en-GB" sz="1200" b="0" smtClean="0">
                <a:solidFill>
                  <a:srgbClr val="FFFFFF"/>
                </a:solidFill>
                <a:latin typeface="Calibri" pitchFamily="36" charset="0"/>
              </a:rPr>
              <a:pPr eaLnBrk="0" hangingPunct="0">
                <a:tabLst>
                  <a:tab pos="2689225" algn="l"/>
                </a:tabLst>
              </a:pPr>
              <a:t>‹#›</a:t>
            </a:fld>
            <a:r>
              <a:rPr lang="en-GB" sz="1200" b="0" dirty="0">
                <a:solidFill>
                  <a:srgbClr val="FFFFFF"/>
                </a:solidFill>
                <a:latin typeface="Calibri" pitchFamily="36" charset="0"/>
              </a:rPr>
              <a:t> </a:t>
            </a:r>
            <a:r>
              <a:rPr lang="en-GB" sz="1200" b="0" baseline="0" dirty="0" smtClean="0">
                <a:solidFill>
                  <a:srgbClr val="FFFFFF"/>
                </a:solidFill>
                <a:latin typeface="Calibri" pitchFamily="36" charset="0"/>
              </a:rPr>
              <a:t>                   Robin Hogan, ERBE Workshop, October 2016</a:t>
            </a:r>
            <a:r>
              <a:rPr lang="en-GB" sz="1200" b="0" dirty="0" smtClean="0">
                <a:solidFill>
                  <a:srgbClr val="FFFFFF"/>
                </a:solidFill>
                <a:latin typeface="Calibri" pitchFamily="36" charset="0"/>
              </a:rPr>
              <a:t> 	©ECMWF</a:t>
            </a:r>
            <a:endParaRPr lang="en-GB" sz="1200" b="0" dirty="0">
              <a:solidFill>
                <a:srgbClr val="FFFFFF"/>
              </a:solidFill>
              <a:latin typeface="Calibri" pitchFamily="36" charset="0"/>
            </a:endParaRPr>
          </a:p>
        </p:txBody>
      </p:sp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6319838"/>
            <a:ext cx="1895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7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9pPr>
    </p:titleStyle>
    <p:bodyStyle>
      <a:lvl1pPr marL="268288" indent="-268288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3366FF"/>
        </a:buClr>
        <a:buSzPct val="90000"/>
        <a:buFont typeface="Wingdings" pitchFamily="36" charset="2"/>
        <a:buChar char=""/>
        <a:defRPr sz="2000">
          <a:solidFill>
            <a:schemeClr val="tx1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marL="5397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1F3692"/>
        </a:buClr>
        <a:buSzPct val="100000"/>
        <a:buFont typeface="Lucida Grande CE" pitchFamily="36" charset="-18"/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8064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har char="•"/>
        <a:defRPr sz="2000">
          <a:solidFill>
            <a:schemeClr val="tx1"/>
          </a:solidFill>
          <a:latin typeface="Calibri"/>
          <a:ea typeface="ＭＳ Ｐゴシック" charset="-128"/>
        </a:defRPr>
      </a:lvl3pPr>
      <a:lvl4pPr marL="1581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4574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3718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29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en-GB" dirty="0"/>
              <a:t> What is the impact of 3D </a:t>
            </a:r>
            <a:r>
              <a:rPr lang="en-GB" dirty="0" smtClean="0"/>
              <a:t>radiative </a:t>
            </a:r>
            <a:r>
              <a:rPr lang="en-GB" dirty="0"/>
              <a:t>effects on </a:t>
            </a:r>
            <a:r>
              <a:rPr lang="en-GB" dirty="0" smtClean="0"/>
              <a:t>the global radiation budget?</a:t>
            </a:r>
            <a:endParaRPr lang="en-GB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056" y="2636912"/>
            <a:ext cx="6543936" cy="3240360"/>
          </a:xfrm>
        </p:spPr>
        <p:txBody>
          <a:bodyPr/>
          <a:lstStyle/>
          <a:p>
            <a:r>
              <a:rPr lang="en-GB" sz="3200" dirty="0" smtClean="0"/>
              <a:t>Robin Hogan</a:t>
            </a:r>
          </a:p>
          <a:p>
            <a:r>
              <a:rPr lang="en-GB" sz="2000" dirty="0" smtClean="0"/>
              <a:t>ECMWF and the University of Reading</a:t>
            </a:r>
          </a:p>
          <a:p>
            <a:endParaRPr lang="en-GB" sz="2800" dirty="0"/>
          </a:p>
          <a:p>
            <a:r>
              <a:rPr lang="en-GB" sz="2000" i="1" u="sng" dirty="0" smtClean="0"/>
              <a:t>Contributions from</a:t>
            </a:r>
          </a:p>
          <a:p>
            <a:r>
              <a:rPr lang="en-GB" sz="2000" i="1" dirty="0" smtClean="0"/>
              <a:t>Sophia </a:t>
            </a:r>
            <a:r>
              <a:rPr lang="en-GB" sz="2000" i="1" dirty="0" err="1" smtClean="0"/>
              <a:t>Schäfer</a:t>
            </a:r>
            <a:r>
              <a:rPr lang="en-GB" sz="2000" i="1" dirty="0" smtClean="0"/>
              <a:t> and Christine Chiu (University of Reading, UK)</a:t>
            </a:r>
          </a:p>
          <a:p>
            <a:r>
              <a:rPr lang="en-GB" sz="2000" i="1" dirty="0" err="1" smtClean="0"/>
              <a:t>Carolin</a:t>
            </a:r>
            <a:r>
              <a:rPr lang="en-GB" sz="2000" i="1" dirty="0" smtClean="0"/>
              <a:t> Klinger and Bernhard Mayer (LMU, Germany)</a:t>
            </a:r>
          </a:p>
          <a:p>
            <a:r>
              <a:rPr lang="en-GB" sz="2000" i="1" dirty="0" err="1" smtClean="0"/>
              <a:t>Maike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Ahlgrimm</a:t>
            </a:r>
            <a:r>
              <a:rPr lang="en-GB" sz="2000" i="1" dirty="0" smtClean="0"/>
              <a:t>, Richard Forbes </a:t>
            </a:r>
            <a:r>
              <a:rPr lang="en-GB" sz="2000" i="1" dirty="0" smtClean="0"/>
              <a:t>and </a:t>
            </a:r>
            <a:r>
              <a:rPr lang="en-GB" sz="2000" i="1" dirty="0" err="1" smtClean="0"/>
              <a:t>Alessio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Bozzo</a:t>
            </a:r>
            <a:r>
              <a:rPr lang="en-GB" sz="2000" i="1" dirty="0" smtClean="0"/>
              <a:t> (ECMWF)</a:t>
            </a:r>
          </a:p>
        </p:txBody>
      </p:sp>
    </p:spTree>
    <p:extLst>
      <p:ext uri="{BB962C8B-B14F-4D97-AF65-F5344CB8AC3E}">
        <p14:creationId xmlns:p14="http://schemas.microsoft.com/office/powerpoint/2010/main" val="6860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Monte-Carlo Independent Column Approximation (</a:t>
            </a:r>
            <a:r>
              <a:rPr lang="en-GB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McICA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 – </a:t>
            </a:r>
            <a:r>
              <a:rPr lang="en-GB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Pincus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al. (2005)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1192256" y="847008"/>
          <a:ext cx="7207670" cy="47422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</a:tblGrid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Down Arrow 4"/>
          <p:cNvSpPr/>
          <p:nvPr/>
        </p:nvSpPr>
        <p:spPr bwMode="auto">
          <a:xfrm flipV="1">
            <a:off x="2721707" y="5163162"/>
            <a:ext cx="612068" cy="337207"/>
          </a:xfrm>
          <a:prstGeom prst="downArrow">
            <a:avLst/>
          </a:prstGeom>
          <a:solidFill>
            <a:srgbClr val="FF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 flipV="1">
            <a:off x="3398671" y="5157192"/>
            <a:ext cx="612068" cy="337207"/>
          </a:xfrm>
          <a:prstGeom prst="downArrow">
            <a:avLst/>
          </a:prstGeom>
          <a:solidFill>
            <a:srgbClr val="FFC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flipV="1">
            <a:off x="4136110" y="5158240"/>
            <a:ext cx="612068" cy="337207"/>
          </a:xfrm>
          <a:prstGeom prst="downArrow">
            <a:avLst/>
          </a:prstGeom>
          <a:solidFill>
            <a:srgbClr val="FFFF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flipV="1">
            <a:off x="4851600" y="5146955"/>
            <a:ext cx="612068" cy="337207"/>
          </a:xfrm>
          <a:prstGeom prst="downArrow">
            <a:avLst/>
          </a:prstGeom>
          <a:solidFill>
            <a:srgbClr val="00FF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flipV="1">
            <a:off x="5593461" y="5146956"/>
            <a:ext cx="612068" cy="337207"/>
          </a:xfrm>
          <a:prstGeom prst="downArrow">
            <a:avLst/>
          </a:prstGeom>
          <a:solidFill>
            <a:srgbClr val="0000FF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flipV="1">
            <a:off x="6321252" y="5146957"/>
            <a:ext cx="612068" cy="33720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192256" y="847008"/>
            <a:ext cx="0" cy="4742232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8399926" y="847008"/>
            <a:ext cx="0" cy="4742232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Placeholder 11"/>
          <p:cNvSpPr>
            <a:spLocks noGrp="1"/>
          </p:cNvSpPr>
          <p:nvPr>
            <p:ph type="body" idx="4294967295"/>
          </p:nvPr>
        </p:nvSpPr>
        <p:spPr>
          <a:xfrm>
            <a:off x="628650" y="5589240"/>
            <a:ext cx="7886700" cy="1152127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 required similar to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Tripleclouds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but computationally faster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stochastic cloud generator leads to some noise in fluxes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used in many (most?) global weather and climate models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Full Monte Carlo (being investigated by Barker et al.)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1192256" y="847008"/>
          <a:ext cx="7207670" cy="47422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  <a:gridCol w="720767"/>
              </a:tblGrid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5927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4" name="Straight Arrow Connector 13"/>
          <p:cNvCxnSpPr/>
          <p:nvPr/>
        </p:nvCxnSpPr>
        <p:spPr bwMode="auto">
          <a:xfrm flipH="1" flipV="1">
            <a:off x="1691680" y="1628800"/>
            <a:ext cx="320803" cy="804039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7391888" y="1611784"/>
            <a:ext cx="338009" cy="632885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220072" y="2996653"/>
            <a:ext cx="143715" cy="792387"/>
          </a:xfrm>
          <a:prstGeom prst="straightConnector1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339752" y="3045552"/>
            <a:ext cx="932858" cy="542571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876455" y="4603384"/>
            <a:ext cx="983577" cy="121760"/>
          </a:xfrm>
          <a:prstGeom prst="straightConnector1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5" name="Text Placeholder 24"/>
          <p:cNvSpPr>
            <a:spLocks noGrp="1"/>
          </p:cNvSpPr>
          <p:nvPr>
            <p:ph type="body" idx="4294967295"/>
          </p:nvPr>
        </p:nvSpPr>
        <p:spPr>
          <a:xfrm>
            <a:off x="628649" y="692696"/>
            <a:ext cx="8335839" cy="5904656"/>
          </a:xfrm>
          <a:prstGeom prst="rect">
            <a:avLst/>
          </a:prstGeom>
        </p:spPr>
        <p:txBody>
          <a:bodyPr/>
          <a:lstStyle/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“It’s better to solve the right problem approximately than the wrong problem exactly,” or “random errors are better than biases.” (for climate!)</a:t>
            </a: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cloud distribution generated by a stochastic model in each </a:t>
            </a:r>
            <a:r>
              <a:rPr lang="en-GB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gridbox</a:t>
            </a:r>
            <a:endParaRPr lang="en-GB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light rays are needed for random errors to be tolerable? 500?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NWP models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tolerate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errors much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than climate models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 Carlo at least provides good benchmark for approximate schemes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5363787" y="1340768"/>
            <a:ext cx="432349" cy="648072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1913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repuscularRaysOctober2820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" b="-28"/>
          <a:stretch/>
        </p:blipFill>
        <p:spPr bwMode="auto">
          <a:xfrm>
            <a:off x="-461486" y="0"/>
            <a:ext cx="10254098" cy="68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114300"/>
            <a:ext cx="8429625" cy="115446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Mechanisms for shortwave 3D effects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2278969"/>
            <a:ext cx="2715343" cy="2667000"/>
          </a:xfrm>
        </p:spPr>
        <p:txBody>
          <a:bodyPr/>
          <a:lstStyle/>
          <a:p>
            <a:pPr>
              <a:buClr>
                <a:srgbClr val="FFC000"/>
              </a:buClr>
            </a:pP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illumination</a:t>
            </a:r>
          </a:p>
          <a:p>
            <a:pPr lvl="1">
              <a:buClr>
                <a:srgbClr val="FFC000"/>
              </a:buClr>
            </a:pP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Strongest when sun near horizon</a:t>
            </a:r>
          </a:p>
          <a:p>
            <a:pPr lvl="1">
              <a:buClr>
                <a:srgbClr val="FFC000"/>
              </a:buClr>
            </a:pP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chance of sunlight intercepting cloud</a:t>
            </a:r>
          </a:p>
          <a:p>
            <a:pPr lvl="1">
              <a:buClr>
                <a:srgbClr val="FFC000"/>
              </a:buClr>
            </a:pP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FFC000"/>
              </a:buClr>
            </a:pP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337" y="4113237"/>
            <a:ext cx="8315325" cy="212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01628" y="2276872"/>
            <a:ext cx="2715343" cy="266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rgbClr val="FFC000"/>
              </a:buClr>
            </a:pPr>
            <a:r>
              <a:rPr lang="en-GB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escape</a:t>
            </a:r>
          </a:p>
          <a:p>
            <a:pPr lvl="1">
              <a:buClr>
                <a:srgbClr val="FFC000"/>
              </a:buClr>
            </a:pP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Strongest </a:t>
            </a:r>
            <a:r>
              <a:rPr lang="en-GB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overhead sun</a:t>
            </a:r>
            <a:endParaRPr lang="en-GB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FFC000"/>
              </a:buClr>
            </a:pP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Forward scattering leads to more sunlight </a:t>
            </a:r>
            <a:r>
              <a:rPr lang="en-GB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penetration</a:t>
            </a:r>
          </a:p>
          <a:p>
            <a:pPr lvl="1">
              <a:buClr>
                <a:srgbClr val="FFC000"/>
              </a:buClr>
            </a:pPr>
            <a:r>
              <a:rPr lang="en-GB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Second-order importance</a:t>
            </a:r>
          </a:p>
          <a:p>
            <a:pPr lvl="1">
              <a:buClr>
                <a:srgbClr val="FFC000"/>
              </a:buClr>
            </a:pPr>
            <a:endParaRPr lang="en-GB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69371" y="2276872"/>
            <a:ext cx="2715343" cy="266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rgbClr val="FFC000"/>
              </a:buClr>
            </a:pPr>
            <a:r>
              <a:rPr lang="en-GB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In-region transport</a:t>
            </a:r>
          </a:p>
          <a:p>
            <a:pPr lvl="1">
              <a:buClr>
                <a:srgbClr val="FFC000"/>
              </a:buClr>
            </a:pPr>
            <a:r>
              <a:rPr lang="en-GB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Systematically reduces reflectance for all solar zenith angles</a:t>
            </a:r>
          </a:p>
          <a:p>
            <a:pPr lvl="1">
              <a:buClr>
                <a:srgbClr val="FFC000"/>
              </a:buClr>
            </a:pPr>
            <a:endParaRPr lang="en-GB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40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Idealized calculation: what is the albedo of this scene?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3286" y="908720"/>
            <a:ext cx="4772769" cy="1205880"/>
          </a:xfrm>
        </p:spPr>
        <p:txBody>
          <a:bodyPr/>
          <a:lstStyle/>
          <a:p>
            <a:pPr>
              <a:buClrTx/>
            </a:pPr>
            <a:r>
              <a:rPr lang="en-GB" dirty="0"/>
              <a:t>Surface albedo = 0</a:t>
            </a:r>
          </a:p>
          <a:p>
            <a:pPr>
              <a:buClrTx/>
            </a:pPr>
            <a:r>
              <a:rPr lang="en-GB" dirty="0" smtClean="0"/>
              <a:t>Reflectance of each cloud: </a:t>
            </a:r>
            <a:r>
              <a:rPr lang="en-GB" i="1" dirty="0" smtClean="0"/>
              <a:t>R</a:t>
            </a:r>
          </a:p>
          <a:p>
            <a:pPr>
              <a:buClrTx/>
            </a:pPr>
            <a:r>
              <a:rPr lang="en-GB" dirty="0" smtClean="0"/>
              <a:t>No absorption so transmittance </a:t>
            </a:r>
            <a:r>
              <a:rPr lang="en-GB" i="1" dirty="0" smtClean="0"/>
              <a:t>T</a:t>
            </a:r>
            <a:r>
              <a:rPr lang="en-GB" dirty="0" smtClean="0"/>
              <a:t> = 1 – </a:t>
            </a:r>
            <a:r>
              <a:rPr lang="en-GB" i="1" dirty="0" smtClean="0"/>
              <a:t>R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508104" y="1124744"/>
            <a:ext cx="2880320" cy="1800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519180" y="1468270"/>
            <a:ext cx="1440160" cy="36004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239260" y="2204864"/>
            <a:ext cx="1440160" cy="36004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312452" y="2033972"/>
            <a:ext cx="4763604" cy="22591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b="1" kern="0" dirty="0" smtClean="0">
                <a:solidFill>
                  <a:srgbClr val="0000FF"/>
                </a:solidFill>
              </a:rPr>
              <a:t>Independent column approximation</a:t>
            </a:r>
            <a:endParaRPr lang="en-GB" b="1" i="1" kern="0" dirty="0" smtClean="0">
              <a:solidFill>
                <a:srgbClr val="0000FF"/>
              </a:solidFill>
            </a:endParaRPr>
          </a:p>
          <a:p>
            <a:pPr>
              <a:buClr>
                <a:srgbClr val="0000FF"/>
              </a:buClr>
            </a:pPr>
            <a:r>
              <a:rPr lang="en-GB" kern="0" dirty="0" smtClean="0">
                <a:solidFill>
                  <a:srgbClr val="0000FF"/>
                </a:solidFill>
              </a:rPr>
              <a:t>Reflectance of 2 non-absorbing clouds</a:t>
            </a:r>
          </a:p>
          <a:p>
            <a:pPr lvl="1"/>
            <a:r>
              <a:rPr lang="en-GB" kern="0" dirty="0" smtClean="0">
                <a:solidFill>
                  <a:srgbClr val="0000FF"/>
                </a:solidFill>
              </a:rPr>
              <a:t>Adding method with </a:t>
            </a:r>
            <a:r>
              <a:rPr lang="en-GB" i="1" kern="0" dirty="0" smtClean="0">
                <a:solidFill>
                  <a:srgbClr val="0000FF"/>
                </a:solidFill>
              </a:rPr>
              <a:t>R</a:t>
            </a:r>
            <a:r>
              <a:rPr lang="en-GB" kern="0" dirty="0" smtClean="0">
                <a:solidFill>
                  <a:srgbClr val="0000FF"/>
                </a:solidFill>
              </a:rPr>
              <a:t>* = 2</a:t>
            </a:r>
            <a:r>
              <a:rPr lang="en-GB" i="1" kern="0" dirty="0" smtClean="0">
                <a:solidFill>
                  <a:srgbClr val="0000FF"/>
                </a:solidFill>
              </a:rPr>
              <a:t>R</a:t>
            </a:r>
            <a:r>
              <a:rPr lang="en-GB" kern="0" dirty="0" smtClean="0">
                <a:solidFill>
                  <a:srgbClr val="0000FF"/>
                </a:solidFill>
              </a:rPr>
              <a:t>/(1+</a:t>
            </a:r>
            <a:r>
              <a:rPr lang="en-GB" i="1" kern="0" dirty="0" smtClean="0">
                <a:solidFill>
                  <a:srgbClr val="0000FF"/>
                </a:solidFill>
              </a:rPr>
              <a:t>R</a:t>
            </a:r>
            <a:r>
              <a:rPr lang="en-GB" kern="0" dirty="0" smtClean="0">
                <a:solidFill>
                  <a:srgbClr val="0000FF"/>
                </a:solidFill>
              </a:rPr>
              <a:t>)</a:t>
            </a:r>
          </a:p>
          <a:p>
            <a:pPr>
              <a:buClr>
                <a:srgbClr val="0000FF"/>
              </a:buClr>
            </a:pPr>
            <a:r>
              <a:rPr lang="en-GB" kern="0" dirty="0" smtClean="0">
                <a:solidFill>
                  <a:srgbClr val="0000FF"/>
                </a:solidFill>
              </a:rPr>
              <a:t>Reflectance of scene </a:t>
            </a:r>
          </a:p>
          <a:p>
            <a:pPr lvl="1"/>
            <a:r>
              <a:rPr lang="en-GB" kern="0" dirty="0" smtClean="0">
                <a:solidFill>
                  <a:srgbClr val="0000FF"/>
                </a:solidFill>
              </a:rPr>
              <a:t>Weighted average </a:t>
            </a:r>
            <a:r>
              <a:rPr lang="en-GB" i="1" kern="0" dirty="0" err="1" smtClean="0">
                <a:solidFill>
                  <a:srgbClr val="0000FF"/>
                </a:solidFill>
              </a:rPr>
              <a:t>R</a:t>
            </a:r>
            <a:r>
              <a:rPr lang="en-GB" kern="0" baseline="-25000" dirty="0" err="1" smtClean="0">
                <a:solidFill>
                  <a:srgbClr val="0000FF"/>
                </a:solidFill>
              </a:rPr>
              <a:t>scene</a:t>
            </a:r>
            <a:r>
              <a:rPr lang="en-GB" kern="0" dirty="0" smtClean="0">
                <a:solidFill>
                  <a:srgbClr val="0000FF"/>
                </a:solidFill>
              </a:rPr>
              <a:t> = </a:t>
            </a:r>
            <a:r>
              <a:rPr lang="en-GB" i="1" kern="0" dirty="0" smtClean="0">
                <a:solidFill>
                  <a:srgbClr val="0000FF"/>
                </a:solidFill>
              </a:rPr>
              <a:t>R</a:t>
            </a:r>
            <a:r>
              <a:rPr lang="en-GB" kern="0" dirty="0" smtClean="0">
                <a:solidFill>
                  <a:srgbClr val="0000FF"/>
                </a:solidFill>
              </a:rPr>
              <a:t>/2 + </a:t>
            </a:r>
            <a:r>
              <a:rPr lang="en-GB" i="1" kern="0" dirty="0" smtClean="0">
                <a:solidFill>
                  <a:srgbClr val="0000FF"/>
                </a:solidFill>
              </a:rPr>
              <a:t>R</a:t>
            </a:r>
            <a:r>
              <a:rPr lang="en-GB" kern="0" dirty="0" smtClean="0">
                <a:solidFill>
                  <a:srgbClr val="0000FF"/>
                </a:solidFill>
              </a:rPr>
              <a:t>*/4 = </a:t>
            </a:r>
            <a:r>
              <a:rPr lang="en-GB" i="1" kern="0" dirty="0" smtClean="0">
                <a:solidFill>
                  <a:srgbClr val="0000FF"/>
                </a:solidFill>
              </a:rPr>
              <a:t>R</a:t>
            </a:r>
            <a:r>
              <a:rPr lang="en-GB" kern="0" dirty="0" smtClean="0">
                <a:solidFill>
                  <a:srgbClr val="0000FF"/>
                </a:solidFill>
              </a:rPr>
              <a:t>(1+</a:t>
            </a:r>
            <a:r>
              <a:rPr lang="en-GB" i="1" kern="0" dirty="0" smtClean="0">
                <a:solidFill>
                  <a:srgbClr val="0000FF"/>
                </a:solidFill>
              </a:rPr>
              <a:t>R</a:t>
            </a:r>
            <a:r>
              <a:rPr lang="en-GB" kern="0" dirty="0" smtClean="0">
                <a:solidFill>
                  <a:srgbClr val="0000FF"/>
                </a:solidFill>
              </a:rPr>
              <a:t>/2)/(1+</a:t>
            </a:r>
            <a:r>
              <a:rPr lang="en-GB" i="1" kern="0" dirty="0" smtClean="0">
                <a:solidFill>
                  <a:srgbClr val="0000FF"/>
                </a:solidFill>
              </a:rPr>
              <a:t>R</a:t>
            </a:r>
            <a:r>
              <a:rPr lang="en-GB" kern="0" dirty="0" smtClean="0">
                <a:solidFill>
                  <a:srgbClr val="0000FF"/>
                </a:solidFill>
              </a:rPr>
              <a:t>)</a:t>
            </a:r>
          </a:p>
          <a:p>
            <a:pPr>
              <a:buClr>
                <a:srgbClr val="0000FF"/>
              </a:buClr>
            </a:pPr>
            <a:r>
              <a:rPr lang="en-GB" kern="0" dirty="0" smtClean="0">
                <a:solidFill>
                  <a:srgbClr val="0000FF"/>
                </a:solidFill>
              </a:rPr>
              <a:t>Optically thick limit: </a:t>
            </a:r>
            <a:r>
              <a:rPr lang="en-GB" i="1" kern="0" dirty="0" err="1" smtClean="0">
                <a:solidFill>
                  <a:srgbClr val="0000FF"/>
                </a:solidFill>
              </a:rPr>
              <a:t>R</a:t>
            </a:r>
            <a:r>
              <a:rPr lang="en-GB" kern="0" baseline="-25000" dirty="0" err="1" smtClean="0">
                <a:solidFill>
                  <a:srgbClr val="0000FF"/>
                </a:solidFill>
              </a:rPr>
              <a:t>scene</a:t>
            </a:r>
            <a:r>
              <a:rPr lang="en-GB" kern="0" dirty="0" smtClean="0">
                <a:solidFill>
                  <a:srgbClr val="0000FF"/>
                </a:solidFill>
              </a:rPr>
              <a:t> = 3/4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312452" y="4194212"/>
            <a:ext cx="4763604" cy="22591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b="1" kern="0" dirty="0" smtClean="0">
                <a:solidFill>
                  <a:srgbClr val="FF0000"/>
                </a:solidFill>
              </a:rPr>
              <a:t>Horizontal transport in regions</a:t>
            </a:r>
            <a:endParaRPr lang="en-GB" b="1" i="1" kern="0" dirty="0" smtClean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r>
              <a:rPr lang="en-GB" kern="0" dirty="0" smtClean="0">
                <a:solidFill>
                  <a:srgbClr val="FF0000"/>
                </a:solidFill>
              </a:rPr>
              <a:t>Mean reflectance of layer = </a:t>
            </a:r>
            <a:r>
              <a:rPr lang="en-GB" i="1" kern="0" dirty="0" smtClean="0">
                <a:solidFill>
                  <a:srgbClr val="FF0000"/>
                </a:solidFill>
              </a:rPr>
              <a:t>R</a:t>
            </a:r>
            <a:r>
              <a:rPr lang="en-GB" kern="0" dirty="0" smtClean="0">
                <a:solidFill>
                  <a:srgbClr val="FF0000"/>
                </a:solidFill>
              </a:rPr>
              <a:t>/2</a:t>
            </a:r>
          </a:p>
          <a:p>
            <a:pPr>
              <a:buClr>
                <a:srgbClr val="FF0000"/>
              </a:buClr>
            </a:pPr>
            <a:r>
              <a:rPr lang="en-GB" kern="0" dirty="0" smtClean="0">
                <a:solidFill>
                  <a:srgbClr val="FF0000"/>
                </a:solidFill>
              </a:rPr>
              <a:t>Reflectance of scene </a:t>
            </a:r>
          </a:p>
          <a:p>
            <a:pPr lvl="1">
              <a:buClr>
                <a:srgbClr val="FF0000"/>
              </a:buClr>
            </a:pPr>
            <a:r>
              <a:rPr lang="en-GB" kern="0" dirty="0" smtClean="0">
                <a:solidFill>
                  <a:srgbClr val="FF0000"/>
                </a:solidFill>
              </a:rPr>
              <a:t>Random overlap so apply adding method to mean </a:t>
            </a:r>
            <a:r>
              <a:rPr lang="en-GB" kern="0" dirty="0" err="1" smtClean="0">
                <a:solidFill>
                  <a:srgbClr val="FF0000"/>
                </a:solidFill>
              </a:rPr>
              <a:t>reflectances</a:t>
            </a:r>
            <a:r>
              <a:rPr lang="en-GB" kern="0" dirty="0" smtClean="0">
                <a:solidFill>
                  <a:srgbClr val="FF0000"/>
                </a:solidFill>
              </a:rPr>
              <a:t>:  </a:t>
            </a:r>
            <a:r>
              <a:rPr lang="en-GB" i="1" kern="0" dirty="0" err="1" smtClean="0">
                <a:solidFill>
                  <a:srgbClr val="FF0000"/>
                </a:solidFill>
              </a:rPr>
              <a:t>R</a:t>
            </a:r>
            <a:r>
              <a:rPr lang="en-GB" kern="0" baseline="-25000" dirty="0" err="1" smtClean="0">
                <a:solidFill>
                  <a:srgbClr val="FF0000"/>
                </a:solidFill>
              </a:rPr>
              <a:t>scene</a:t>
            </a:r>
            <a:r>
              <a:rPr lang="en-GB" kern="0" dirty="0" smtClean="0">
                <a:solidFill>
                  <a:srgbClr val="FF0000"/>
                </a:solidFill>
              </a:rPr>
              <a:t> = 2(</a:t>
            </a:r>
            <a:r>
              <a:rPr lang="en-GB" i="1" kern="0" dirty="0" smtClean="0">
                <a:solidFill>
                  <a:srgbClr val="FF0000"/>
                </a:solidFill>
              </a:rPr>
              <a:t>R</a:t>
            </a:r>
            <a:r>
              <a:rPr lang="en-GB" kern="0" dirty="0" smtClean="0">
                <a:solidFill>
                  <a:srgbClr val="FF0000"/>
                </a:solidFill>
              </a:rPr>
              <a:t>/2)/(1+</a:t>
            </a:r>
            <a:r>
              <a:rPr lang="en-GB" i="1" kern="0" dirty="0" smtClean="0">
                <a:solidFill>
                  <a:srgbClr val="FF0000"/>
                </a:solidFill>
              </a:rPr>
              <a:t>R</a:t>
            </a:r>
            <a:r>
              <a:rPr lang="en-GB" kern="0" dirty="0" smtClean="0">
                <a:solidFill>
                  <a:srgbClr val="FF0000"/>
                </a:solidFill>
              </a:rPr>
              <a:t>/2) = 2</a:t>
            </a:r>
            <a:r>
              <a:rPr lang="en-GB" i="1" kern="0" dirty="0" smtClean="0">
                <a:solidFill>
                  <a:srgbClr val="FF0000"/>
                </a:solidFill>
              </a:rPr>
              <a:t>R</a:t>
            </a:r>
            <a:r>
              <a:rPr lang="en-GB" kern="0" dirty="0" smtClean="0">
                <a:solidFill>
                  <a:srgbClr val="FF0000"/>
                </a:solidFill>
              </a:rPr>
              <a:t>/(2+</a:t>
            </a:r>
            <a:r>
              <a:rPr lang="en-GB" i="1" kern="0" dirty="0" smtClean="0">
                <a:solidFill>
                  <a:srgbClr val="FF0000"/>
                </a:solidFill>
              </a:rPr>
              <a:t>R</a:t>
            </a:r>
            <a:r>
              <a:rPr lang="en-GB" kern="0" dirty="0" smtClean="0">
                <a:solidFill>
                  <a:srgbClr val="FF0000"/>
                </a:solidFill>
              </a:rPr>
              <a:t>)</a:t>
            </a:r>
          </a:p>
          <a:p>
            <a:pPr>
              <a:buClr>
                <a:srgbClr val="FF0000"/>
              </a:buClr>
            </a:pPr>
            <a:r>
              <a:rPr lang="en-GB" kern="0" dirty="0" smtClean="0">
                <a:solidFill>
                  <a:srgbClr val="FF0000"/>
                </a:solidFill>
              </a:rPr>
              <a:t>Optically thick limit: </a:t>
            </a:r>
            <a:r>
              <a:rPr lang="en-GB" i="1" kern="0" dirty="0" err="1" smtClean="0">
                <a:solidFill>
                  <a:srgbClr val="FF0000"/>
                </a:solidFill>
              </a:rPr>
              <a:t>R</a:t>
            </a:r>
            <a:r>
              <a:rPr lang="en-GB" kern="0" baseline="-25000" dirty="0" err="1" smtClean="0">
                <a:solidFill>
                  <a:srgbClr val="FF0000"/>
                </a:solidFill>
              </a:rPr>
              <a:t>scene</a:t>
            </a:r>
            <a:r>
              <a:rPr lang="en-GB" kern="0" dirty="0" smtClean="0">
                <a:solidFill>
                  <a:srgbClr val="FF0000"/>
                </a:solidFill>
              </a:rPr>
              <a:t> = 2/3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57" y="3224558"/>
            <a:ext cx="3570991" cy="308476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239260" y="1052736"/>
            <a:ext cx="1440160" cy="1944216"/>
            <a:chOff x="6239260" y="836712"/>
            <a:chExt cx="1440160" cy="1944216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6239260" y="836712"/>
              <a:ext cx="0" cy="19442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959340" y="836712"/>
              <a:ext cx="0" cy="19442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7679420" y="836712"/>
              <a:ext cx="0" cy="19442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5436096" y="1476395"/>
            <a:ext cx="3024336" cy="1088509"/>
            <a:chOff x="5436096" y="1260371"/>
            <a:chExt cx="3024336" cy="1088509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5436096" y="2348880"/>
              <a:ext cx="30243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5436096" y="1988840"/>
              <a:ext cx="30243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5436096" y="1620254"/>
              <a:ext cx="30243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5436096" y="1260371"/>
              <a:ext cx="30243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Rectangle 3"/>
          <p:cNvSpPr/>
          <p:nvPr/>
        </p:nvSpPr>
        <p:spPr>
          <a:xfrm>
            <a:off x="5652120" y="727591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kern="0" dirty="0" smtClean="0">
                <a:solidFill>
                  <a:srgbClr val="0000FF"/>
                </a:solidFill>
              </a:rPr>
              <a:t>R      R</a:t>
            </a:r>
            <a:r>
              <a:rPr lang="en-GB" kern="0" dirty="0">
                <a:solidFill>
                  <a:srgbClr val="0000FF"/>
                </a:solidFill>
              </a:rPr>
              <a:t>* </a:t>
            </a:r>
            <a:r>
              <a:rPr lang="en-GB" kern="0" dirty="0" smtClean="0">
                <a:solidFill>
                  <a:srgbClr val="0000FF"/>
                </a:solidFill>
              </a:rPr>
              <a:t>    </a:t>
            </a:r>
            <a:r>
              <a:rPr lang="en-GB" i="1" kern="0" dirty="0" smtClean="0">
                <a:solidFill>
                  <a:srgbClr val="0000FF"/>
                </a:solidFill>
              </a:rPr>
              <a:t>R     </a:t>
            </a:r>
            <a:r>
              <a:rPr lang="en-GB" kern="0" dirty="0" smtClean="0">
                <a:solidFill>
                  <a:srgbClr val="0000FF"/>
                </a:solidFill>
              </a:rPr>
              <a:t>0</a:t>
            </a:r>
            <a:endParaRPr lang="en-GB" kern="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73169" y="1434343"/>
            <a:ext cx="770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kern="0" dirty="0" smtClean="0">
                <a:solidFill>
                  <a:srgbClr val="FF0000"/>
                </a:solidFill>
              </a:rPr>
              <a:t>R</a:t>
            </a:r>
            <a:r>
              <a:rPr lang="en-GB" kern="0" dirty="0" smtClean="0">
                <a:solidFill>
                  <a:srgbClr val="FF0000"/>
                </a:solidFill>
              </a:rPr>
              <a:t>/2</a:t>
            </a:r>
          </a:p>
          <a:p>
            <a:endParaRPr lang="en-GB" i="1" kern="0" dirty="0">
              <a:solidFill>
                <a:srgbClr val="FF0000"/>
              </a:solidFill>
            </a:endParaRPr>
          </a:p>
          <a:p>
            <a:r>
              <a:rPr lang="en-GB" i="1" kern="0" dirty="0" smtClean="0">
                <a:solidFill>
                  <a:srgbClr val="FF0000"/>
                </a:solidFill>
              </a:rPr>
              <a:t>R</a:t>
            </a:r>
            <a:r>
              <a:rPr lang="en-GB" kern="0" dirty="0" smtClean="0">
                <a:solidFill>
                  <a:srgbClr val="FF0000"/>
                </a:solidFill>
              </a:rPr>
              <a:t>/2</a:t>
            </a:r>
            <a:endParaRPr lang="en-GB" i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2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5724128" y="3890482"/>
            <a:ext cx="2664296" cy="2415481"/>
            <a:chOff x="2330792" y="4394538"/>
            <a:chExt cx="2664296" cy="241548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330792" y="4394538"/>
              <a:ext cx="2664296" cy="2415481"/>
            </a:xfrm>
            <a:prstGeom prst="rect">
              <a:avLst/>
            </a:prstGeom>
            <a:solidFill>
              <a:srgbClr val="80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 fov="5100000">
                <a:rot lat="18804343" lon="2899481" rev="18356322"/>
              </a:camera>
              <a:lightRig rig="balanced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309978" y="5243967"/>
              <a:ext cx="757971" cy="818830"/>
            </a:xfrm>
            <a:prstGeom prst="rect">
              <a:avLst/>
            </a:prstGeom>
            <a:solidFill>
              <a:srgbClr val="FFCCC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 fov="5100000">
                <a:rot lat="18804343" lon="2899481" rev="18356322"/>
              </a:camera>
              <a:lightRig rig="balanced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5724128" y="3893839"/>
            <a:ext cx="2664296" cy="24154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rgbClr val="FFCCCC"/>
              </a:gs>
              <a:gs pos="81000">
                <a:srgbClr val="800000"/>
              </a:gs>
            </a:gsLst>
            <a:path path="circle">
              <a:fillToRect l="50000" t="50000" r="50000" b="50000"/>
            </a:path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 fov="5100000">
              <a:rot lat="18804343" lon="2899481" rev="18356322"/>
            </a:camera>
            <a:lightRig rig="balanced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 smtClean="0">
                <a:solidFill>
                  <a:schemeClr val="tx2"/>
                </a:solidFill>
              </a:rPr>
              <a:t>Conceptual model for longwave 3D effects</a:t>
            </a:r>
            <a:endParaRPr lang="en-GB" sz="3200" dirty="0">
              <a:solidFill>
                <a:schemeClr val="tx2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6317177" y="3056638"/>
            <a:ext cx="1257580" cy="1729968"/>
            <a:chOff x="2923841" y="3560694"/>
            <a:chExt cx="1257580" cy="1729968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flipH="1">
              <a:off x="2923841" y="4602212"/>
              <a:ext cx="429455" cy="68845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3791739" y="4602212"/>
              <a:ext cx="389682" cy="630445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3779917" y="3560694"/>
              <a:ext cx="270778" cy="82944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 flipV="1">
              <a:off x="3025395" y="3643676"/>
              <a:ext cx="452425" cy="716568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3" name="Straight Arrow Connector 12"/>
          <p:cNvCxnSpPr/>
          <p:nvPr/>
        </p:nvCxnSpPr>
        <p:spPr bwMode="auto">
          <a:xfrm flipH="1">
            <a:off x="6844732" y="4408398"/>
            <a:ext cx="184500" cy="67678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173253" y="4351001"/>
            <a:ext cx="182392" cy="852404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6453173" y="3712557"/>
            <a:ext cx="720080" cy="68513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HeroicExtremeLeftFacing">
              <a:rot lat="1086546" lon="2035770" rev="118222"/>
            </a:camera>
            <a:lightRig rig="soft" dir="t"/>
          </a:scene3d>
          <a:sp3d extrusionH="850900">
            <a:extrusionClr>
              <a:schemeClr val="bg1">
                <a:lumMod val="85000"/>
              </a:schemeClr>
            </a:extrusion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290212" y="3223809"/>
            <a:ext cx="1749999" cy="2083794"/>
            <a:chOff x="2896876" y="3727865"/>
            <a:chExt cx="1749999" cy="2083794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2903994" y="3753590"/>
              <a:ext cx="539023" cy="70260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2896876" y="4648120"/>
              <a:ext cx="552638" cy="1163539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3935760" y="4620398"/>
              <a:ext cx="711115" cy="1191261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935761" y="3727865"/>
              <a:ext cx="508294" cy="702604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6703314" y="2924944"/>
            <a:ext cx="625782" cy="714400"/>
            <a:chOff x="3251607" y="3256776"/>
            <a:chExt cx="764612" cy="886624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 flipV="1">
              <a:off x="3707910" y="3318116"/>
              <a:ext cx="308309" cy="825284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H="1" flipV="1">
              <a:off x="3251607" y="3256776"/>
              <a:ext cx="259959" cy="85974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4488" y="1143000"/>
            <a:ext cx="8447087" cy="1501807"/>
          </a:xfrm>
        </p:spPr>
        <p:txBody>
          <a:bodyPr/>
          <a:lstStyle/>
          <a:p>
            <a:r>
              <a:rPr lang="en-GB" dirty="0" smtClean="0"/>
              <a:t>Radiation </a:t>
            </a:r>
            <a:r>
              <a:rPr lang="en-GB" dirty="0"/>
              <a:t>can now be emitted from the side of a </a:t>
            </a:r>
            <a:r>
              <a:rPr lang="en-GB" dirty="0" smtClean="0"/>
              <a:t>cloud, increasing </a:t>
            </a:r>
            <a:r>
              <a:rPr lang="en-GB" dirty="0" err="1" smtClean="0"/>
              <a:t>downwelling</a:t>
            </a:r>
            <a:r>
              <a:rPr lang="en-GB" dirty="0" smtClean="0"/>
              <a:t> at the surface</a:t>
            </a:r>
            <a:endParaRPr lang="en-GB" dirty="0"/>
          </a:p>
          <a:p>
            <a:r>
              <a:rPr lang="en-GB" dirty="0" smtClean="0"/>
              <a:t>A useful benchmark: </a:t>
            </a:r>
            <a:r>
              <a:rPr lang="en-GB" i="1" dirty="0" smtClean="0"/>
              <a:t>for </a:t>
            </a:r>
            <a:r>
              <a:rPr lang="en-GB" i="1" dirty="0"/>
              <a:t>an isolated, optically thick, cubic cloud in </a:t>
            </a:r>
            <a:r>
              <a:rPr lang="en-GB" i="1" dirty="0" smtClean="0"/>
              <a:t>vacuum, 3D effects increase </a:t>
            </a:r>
            <a:r>
              <a:rPr lang="en-GB" i="1" dirty="0" err="1" smtClean="0"/>
              <a:t>downwelling</a:t>
            </a:r>
            <a:r>
              <a:rPr lang="en-GB" i="1" dirty="0" smtClean="0"/>
              <a:t> flux at the surface by a factor of 3</a:t>
            </a:r>
            <a:endParaRPr lang="en-GB" i="1" dirty="0"/>
          </a:p>
          <a:p>
            <a:endParaRPr lang="en-GB" dirty="0"/>
          </a:p>
        </p:txBody>
      </p:sp>
      <p:sp>
        <p:nvSpPr>
          <p:cNvPr id="26" name="Content Placeholder 3"/>
          <p:cNvSpPr txBox="1">
            <a:spLocks/>
          </p:cNvSpPr>
          <p:nvPr/>
        </p:nvSpPr>
        <p:spPr bwMode="auto">
          <a:xfrm>
            <a:off x="348695" y="4509120"/>
            <a:ext cx="4367321" cy="15841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kern="0" dirty="0" smtClean="0"/>
              <a:t>Clouds are not cubes, the atmosphere is not a vacuum to longwave radiation: many radiation people assume 3D effects are negligible in the longwave… </a:t>
            </a:r>
            <a:r>
              <a:rPr lang="en-GB" i="1" kern="0" dirty="0" smtClean="0"/>
              <a:t>are they right?</a:t>
            </a:r>
          </a:p>
        </p:txBody>
      </p:sp>
    </p:spTree>
    <p:extLst>
      <p:ext uri="{BB962C8B-B14F-4D97-AF65-F5344CB8AC3E}">
        <p14:creationId xmlns:p14="http://schemas.microsoft.com/office/powerpoint/2010/main" val="263500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SPARTACUS </a:t>
            </a:r>
            <a:r>
              <a:rPr lang="en-GB" sz="2000" dirty="0" smtClean="0">
                <a:latin typeface="Arial Narrow" panose="020B0606020202030204" pitchFamily="34" charset="0"/>
              </a:rPr>
              <a:t>“Speedy Algorithm for Radiative Transfer through Cloud Sides”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4489" y="998984"/>
                <a:ext cx="6132388" cy="5238328"/>
              </a:xfrm>
            </p:spPr>
            <p:txBody>
              <a:bodyPr/>
              <a:lstStyle/>
              <a:p>
                <a:r>
                  <a:rPr lang="en-GB" dirty="0" smtClean="0"/>
                  <a:t>Starting point: “</a:t>
                </a:r>
                <a:r>
                  <a:rPr lang="en-GB" dirty="0" err="1" smtClean="0"/>
                  <a:t>Tripleclouds</a:t>
                </a:r>
                <a:r>
                  <a:rPr lang="en-GB" dirty="0" smtClean="0"/>
                  <a:t>” method</a:t>
                </a:r>
              </a:p>
              <a:p>
                <a:pPr lvl="1"/>
                <a:r>
                  <a:rPr lang="en-GB" dirty="0" smtClean="0"/>
                  <a:t>Represent cloud heterogeneity via three regions at each height</a:t>
                </a:r>
              </a:p>
              <a:p>
                <a:pPr lvl="1"/>
                <a:endParaRPr lang="en-GB" dirty="0" smtClean="0"/>
              </a:p>
              <a:p>
                <a:endParaRPr lang="en-GB" dirty="0"/>
              </a:p>
              <a:p>
                <a:r>
                  <a:rPr lang="en-GB" dirty="0" smtClean="0"/>
                  <a:t>Extra terms added to two-stream equations: </a:t>
                </a:r>
              </a:p>
              <a:p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𝑎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𝑑𝑧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GB" i="1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𝑎𝑏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en-GB" i="1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𝑏𝑎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endParaRPr lang="en-GB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𝑎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𝑑𝑧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GB" i="1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𝑎𝑏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en-GB" i="1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𝑏𝑎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endParaRPr lang="en-GB" dirty="0" smtClean="0"/>
              </a:p>
              <a:p>
                <a:r>
                  <a:rPr lang="en-GB" dirty="0" smtClean="0"/>
                  <a:t>Assuming clouds are </a:t>
                </a:r>
                <a:r>
                  <a:rPr lang="en-GB" i="1" dirty="0" smtClean="0"/>
                  <a:t>randomly distributed</a:t>
                </a:r>
                <a:r>
                  <a:rPr lang="en-GB" dirty="0" smtClean="0"/>
                  <a:t>, we obtain: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489" y="998984"/>
                <a:ext cx="6132388" cy="5238328"/>
              </a:xfrm>
              <a:blipFill rotWithShape="0">
                <a:blip r:embed="rId2"/>
                <a:stretch>
                  <a:fillRect l="-2687" t="-19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 bwMode="auto">
          <a:xfrm>
            <a:off x="6487036" y="1828825"/>
            <a:ext cx="2482850" cy="8667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sz="20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588224" y="836712"/>
            <a:ext cx="2386424" cy="201622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 anchorCtr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588224" y="1324000"/>
            <a:ext cx="1152127" cy="50482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361680" y="1324000"/>
            <a:ext cx="608206" cy="520824"/>
          </a:xfrm>
          <a:prstGeom prst="rect">
            <a:avLst/>
          </a:prstGeom>
          <a:solidFill>
            <a:schemeClr val="bg2"/>
          </a:solidFill>
          <a:ln w="254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c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380312" y="1844824"/>
            <a:ext cx="784959" cy="4846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b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8165271" y="1844824"/>
            <a:ext cx="804615" cy="484600"/>
          </a:xfrm>
          <a:prstGeom prst="rect">
            <a:avLst/>
          </a:prstGeom>
          <a:solidFill>
            <a:schemeClr val="bg2"/>
          </a:solidFill>
          <a:ln w="254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c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740352" y="1324000"/>
            <a:ext cx="620712" cy="52082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b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588224" y="1828825"/>
            <a:ext cx="792088" cy="50059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4249332" y="3212976"/>
            <a:ext cx="2954724" cy="1213745"/>
            <a:chOff x="4151340" y="3063730"/>
            <a:chExt cx="2953796" cy="1213471"/>
          </a:xfrm>
        </p:grpSpPr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4151340" y="3063730"/>
              <a:ext cx="2842054" cy="5272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Rectangle 15"/>
            <p:cNvSpPr>
              <a:spLocks noChangeArrowheads="1"/>
            </p:cNvSpPr>
            <p:nvPr/>
          </p:nvSpPr>
          <p:spPr bwMode="auto">
            <a:xfrm>
              <a:off x="4263082" y="3749979"/>
              <a:ext cx="2842054" cy="5272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6516216" y="3269982"/>
            <a:ext cx="23191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b="0" dirty="0" smtClean="0">
                <a:solidFill>
                  <a:srgbClr val="FF9900"/>
                </a:solidFill>
                <a:latin typeface="Arial Narrow" pitchFamily="34" charset="0"/>
              </a:rPr>
              <a:t>New terms representing exchange between regions</a:t>
            </a: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6578952" y="2329424"/>
            <a:ext cx="2395696" cy="52351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endParaRPr lang="en-US" altLang="en-US" sz="20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139952" y="2924944"/>
            <a:ext cx="2338892" cy="1624492"/>
          </a:xfrm>
          <a:prstGeom prst="ellipse">
            <a:avLst/>
          </a:prstGeom>
          <a:noFill/>
          <a:ln w="254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27829" y="1022256"/>
            <a:ext cx="1848982" cy="1224136"/>
            <a:chOff x="6527829" y="332656"/>
            <a:chExt cx="1848982" cy="122413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 flipV="1">
              <a:off x="7175901" y="764704"/>
              <a:ext cx="304050" cy="288032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6798090" y="764704"/>
              <a:ext cx="288032" cy="288032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49" name="Rectangle 48"/>
            <p:cNvSpPr/>
            <p:nvPr/>
          </p:nvSpPr>
          <p:spPr>
            <a:xfrm>
              <a:off x="7247909" y="332656"/>
              <a:ext cx="4924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0" i="1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u</a:t>
              </a:r>
              <a:r>
                <a:rPr lang="en-GB" sz="2800" b="0" i="1" baseline="30000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endParaRPr lang="en-GB" sz="2800" b="0" i="1" baseline="30000" dirty="0">
                <a:solidFill>
                  <a:srgbClr val="3365FB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527829" y="332656"/>
              <a:ext cx="4683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0" i="1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v</a:t>
              </a:r>
              <a:r>
                <a:rPr lang="en-GB" sz="2800" b="0" i="1" baseline="30000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endParaRPr lang="en-GB" sz="2800" b="0" i="1" baseline="30000" dirty="0">
                <a:solidFill>
                  <a:srgbClr val="3365FB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 flipV="1">
              <a:off x="7812360" y="1268760"/>
              <a:ext cx="304050" cy="288032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7506557" y="1268760"/>
              <a:ext cx="288032" cy="288032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54" name="Rectangle 53"/>
            <p:cNvSpPr/>
            <p:nvPr/>
          </p:nvSpPr>
          <p:spPr>
            <a:xfrm>
              <a:off x="7884368" y="836712"/>
              <a:ext cx="4924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0" i="1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u</a:t>
              </a:r>
              <a:r>
                <a:rPr lang="en-GB" sz="2800" b="0" i="1" baseline="30000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endParaRPr lang="en-GB" sz="2800" b="0" i="1" baseline="30000" dirty="0">
                <a:solidFill>
                  <a:srgbClr val="3365FB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236296" y="836712"/>
              <a:ext cx="4683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0" i="1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v</a:t>
              </a:r>
              <a:r>
                <a:rPr lang="en-GB" sz="2800" b="0" i="1" baseline="30000" dirty="0" err="1" smtClean="0">
                  <a:solidFill>
                    <a:srgbClr val="3365FB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endParaRPr lang="en-GB" sz="2800" b="0" i="1" baseline="30000" dirty="0">
                <a:solidFill>
                  <a:srgbClr val="3365F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55576" y="5157192"/>
                <a:ext cx="1341457" cy="691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b="0" i="1" baseline="-25000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</m:t>
                          </m:r>
                          <m:r>
                            <m:rPr>
                              <m:nor/>
                            </m:rPr>
                            <a:rPr lang="en-GB" b="0" baseline="300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GB" b="0" baseline="30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157192"/>
                <a:ext cx="1341457" cy="691600"/>
              </a:xfrm>
              <a:prstGeom prst="rect">
                <a:avLst/>
              </a:prstGeom>
              <a:blipFill rotWithShape="0">
                <a:blip r:embed="rId3"/>
                <a:stretch>
                  <a:fillRect b="-97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8"/>
          <p:cNvCxnSpPr>
            <a:cxnSpLocks noChangeShapeType="1"/>
          </p:cNvCxnSpPr>
          <p:nvPr/>
        </p:nvCxnSpPr>
        <p:spPr bwMode="auto">
          <a:xfrm flipH="1">
            <a:off x="2025120" y="5324233"/>
            <a:ext cx="915048" cy="5241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2940168" y="5126070"/>
            <a:ext cx="4131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Length of cloud perimeter per unit </a:t>
            </a:r>
            <a:r>
              <a:rPr lang="en-GB" altLang="en-US" sz="1800" b="0" dirty="0" err="1" smtClean="0">
                <a:solidFill>
                  <a:srgbClr val="FF0000"/>
                </a:solidFill>
                <a:latin typeface="Arial Narrow" pitchFamily="34" charset="0"/>
              </a:rPr>
              <a:t>gridbox</a:t>
            </a:r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 area</a:t>
            </a:r>
            <a:endParaRPr lang="en-GB" dirty="0"/>
          </a:p>
        </p:txBody>
      </p:sp>
      <p:sp>
        <p:nvSpPr>
          <p:cNvPr id="51" name="Rectangle 50"/>
          <p:cNvSpPr/>
          <p:nvPr/>
        </p:nvSpPr>
        <p:spPr>
          <a:xfrm>
            <a:off x="2940168" y="5691314"/>
            <a:ext cx="4633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Fraction of </a:t>
            </a:r>
            <a:r>
              <a:rPr lang="en-GB" altLang="en-US" sz="1800" b="0" dirty="0" err="1" smtClean="0">
                <a:solidFill>
                  <a:srgbClr val="FF0000"/>
                </a:solidFill>
                <a:latin typeface="Arial Narrow" pitchFamily="34" charset="0"/>
              </a:rPr>
              <a:t>gridbox</a:t>
            </a:r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 occupied by clear skies (region </a:t>
            </a:r>
            <a:r>
              <a:rPr lang="en-GB" altLang="en-US" sz="1800" b="0" i="1" dirty="0" smtClean="0">
                <a:solidFill>
                  <a:srgbClr val="FF0000"/>
                </a:solidFill>
                <a:latin typeface="Arial Narrow" pitchFamily="34" charset="0"/>
              </a:rPr>
              <a:t>a</a:t>
            </a:r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)</a:t>
            </a:r>
            <a:endParaRPr lang="en-GB" dirty="0"/>
          </a:p>
        </p:txBody>
      </p:sp>
      <p:cxnSp>
        <p:nvCxnSpPr>
          <p:cNvPr id="56" name="Straight Arrow Connector 8"/>
          <p:cNvCxnSpPr>
            <a:cxnSpLocks noChangeShapeType="1"/>
            <a:stCxn id="51" idx="1"/>
          </p:cNvCxnSpPr>
          <p:nvPr/>
        </p:nvCxnSpPr>
        <p:spPr bwMode="auto">
          <a:xfrm flipH="1" flipV="1">
            <a:off x="2025120" y="5780772"/>
            <a:ext cx="915048" cy="9520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2459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6" grpId="0" animBg="1"/>
      <p:bldP spid="4" grpId="0"/>
      <p:bldP spid="8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114300"/>
            <a:ext cx="8764016" cy="647700"/>
          </a:xfrm>
        </p:spPr>
        <p:txBody>
          <a:bodyPr/>
          <a:lstStyle/>
          <a:p>
            <a:r>
              <a:rPr lang="en-GB" dirty="0" smtClean="0"/>
              <a:t>Matrix solution in a single layer (shortwave)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888400"/>
            <a:ext cx="8447087" cy="5187280"/>
          </a:xfrm>
        </p:spPr>
        <p:txBody>
          <a:bodyPr/>
          <a:lstStyle/>
          <a:p>
            <a:r>
              <a:rPr lang="en-GB" dirty="0" smtClean="0"/>
              <a:t>Define diffuse upwelling, diffuse </a:t>
            </a:r>
            <a:r>
              <a:rPr lang="en-GB" dirty="0" err="1" smtClean="0"/>
              <a:t>downwelling</a:t>
            </a:r>
            <a:r>
              <a:rPr lang="en-GB" dirty="0" smtClean="0"/>
              <a:t> and direct </a:t>
            </a:r>
            <a:r>
              <a:rPr lang="en-GB" dirty="0" err="1" smtClean="0"/>
              <a:t>downwelling</a:t>
            </a:r>
            <a:r>
              <a:rPr lang="en-GB" dirty="0" smtClean="0"/>
              <a:t> as vectors </a:t>
            </a:r>
            <a:r>
              <a:rPr lang="en-GB" b="1" dirty="0" smtClean="0"/>
              <a:t>u</a:t>
            </a:r>
            <a:r>
              <a:rPr lang="en-GB" dirty="0" smtClean="0"/>
              <a:t>, </a:t>
            </a:r>
            <a:r>
              <a:rPr lang="en-GB" b="1" dirty="0" smtClean="0"/>
              <a:t>v</a:t>
            </a:r>
            <a:r>
              <a:rPr lang="en-GB" dirty="0" smtClean="0"/>
              <a:t> and </a:t>
            </a:r>
            <a:r>
              <a:rPr lang="en-GB" b="1" dirty="0" smtClean="0"/>
              <a:t>s: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Write two-stream equations as: 		</a:t>
            </a:r>
            <a:r>
              <a:rPr lang="en-GB" i="1" dirty="0" smtClean="0"/>
              <a:t>where 9x9 matrix is composed of 						known terms analogous to </a:t>
            </a:r>
            <a:r>
              <a:rPr lang="en-GB" i="1" dirty="0" smtClean="0">
                <a:latin typeface="Symbol" pitchFamily="18" charset="2"/>
              </a:rPr>
              <a:t>g</a:t>
            </a:r>
            <a:r>
              <a:rPr lang="en-GB" i="1" baseline="-25000" dirty="0" smtClean="0"/>
              <a:t>1</a:t>
            </a:r>
            <a:r>
              <a:rPr lang="en-GB" i="1" dirty="0" smtClean="0"/>
              <a:t>-</a:t>
            </a:r>
            <a:r>
              <a:rPr lang="en-GB" i="1" dirty="0" smtClean="0">
                <a:latin typeface="Symbol" pitchFamily="18" charset="2"/>
              </a:rPr>
              <a:t>g</a:t>
            </a:r>
            <a:r>
              <a:rPr lang="en-GB" i="1" baseline="-25000" dirty="0" smtClean="0"/>
              <a:t>4</a:t>
            </a:r>
            <a:r>
              <a:rPr lang="en-GB" i="1" dirty="0" smtClean="0"/>
              <a:t> in						the standard two-stream equations</a:t>
            </a:r>
            <a:r>
              <a:rPr lang="en-GB" dirty="0" smtClean="0"/>
              <a:t>: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Solution for layer of thickness </a:t>
            </a:r>
            <a:r>
              <a:rPr lang="en-GB" i="1" dirty="0" smtClean="0"/>
              <a:t>z</a:t>
            </a:r>
            <a:r>
              <a:rPr lang="en-GB" baseline="-25000" dirty="0" smtClean="0"/>
              <a:t>1</a:t>
            </a:r>
            <a:r>
              <a:rPr lang="en-GB" dirty="0" smtClean="0"/>
              <a:t>: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25241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1371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19232"/>
            <a:ext cx="30861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97152"/>
            <a:ext cx="35909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3347863" y="4873773"/>
            <a:ext cx="5760640" cy="1200329"/>
            <a:chOff x="6310227" y="2145837"/>
            <a:chExt cx="5759801" cy="1200113"/>
          </a:xfrm>
        </p:grpSpPr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7822175" y="2145837"/>
              <a:ext cx="4247853" cy="120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altLang="en-US" sz="1800" b="0" i="1" dirty="0" smtClean="0">
                  <a:solidFill>
                    <a:srgbClr val="FF0000"/>
                  </a:solidFill>
                  <a:latin typeface="Arial Narrow" pitchFamily="34" charset="0"/>
                </a:rPr>
                <a:t>Matrix exponential</a:t>
              </a:r>
            </a:p>
            <a:p>
              <a:pPr marL="285750" indent="-285750" eaLnBrk="1" hangingPunct="1">
                <a:buFont typeface="Arial" pitchFamily="34" charset="0"/>
                <a:buChar char="•"/>
              </a:pPr>
              <a:r>
                <a:rPr lang="en-GB" altLang="en-US" sz="1800" b="0" dirty="0" smtClean="0">
                  <a:solidFill>
                    <a:srgbClr val="FF0000"/>
                  </a:solidFill>
                  <a:latin typeface="Arial Narrow" pitchFamily="34" charset="0"/>
                </a:rPr>
                <a:t>Waterman (1981), </a:t>
              </a:r>
              <a:r>
                <a:rPr lang="en-GB" altLang="en-US" sz="1800" b="0" dirty="0" err="1" smtClean="0">
                  <a:solidFill>
                    <a:srgbClr val="FF0000"/>
                  </a:solidFill>
                  <a:latin typeface="Arial Narrow" pitchFamily="34" charset="0"/>
                </a:rPr>
                <a:t>Flatau</a:t>
              </a:r>
              <a:r>
                <a:rPr lang="en-GB" altLang="en-US" sz="1800" b="0" dirty="0" smtClean="0">
                  <a:solidFill>
                    <a:srgbClr val="FF0000"/>
                  </a:solidFill>
                  <a:latin typeface="Arial Narrow" pitchFamily="34" charset="0"/>
                </a:rPr>
                <a:t> &amp; Stephens (1998)</a:t>
              </a:r>
            </a:p>
            <a:p>
              <a:pPr marL="285750" indent="-285750" eaLnBrk="1" hangingPunct="1">
                <a:buFont typeface="Arial" pitchFamily="34" charset="0"/>
                <a:buChar char="•"/>
              </a:pPr>
              <a:r>
                <a:rPr lang="en-GB" altLang="en-US" sz="1800" b="0" dirty="0" smtClean="0">
                  <a:solidFill>
                    <a:srgbClr val="FF0000"/>
                  </a:solidFill>
                  <a:latin typeface="Arial Narrow" pitchFamily="34" charset="0"/>
                </a:rPr>
                <a:t>Can compute using </a:t>
              </a:r>
              <a:r>
                <a:rPr lang="en-GB" altLang="en-US" sz="1800" b="0" dirty="0" err="1" smtClean="0">
                  <a:solidFill>
                    <a:srgbClr val="FF0000"/>
                  </a:solidFill>
                  <a:latin typeface="Arial Narrow" pitchFamily="34" charset="0"/>
                </a:rPr>
                <a:t>Padé</a:t>
              </a:r>
              <a:r>
                <a:rPr lang="en-GB" altLang="en-US" sz="1800" b="0" dirty="0" smtClean="0">
                  <a:solidFill>
                    <a:srgbClr val="FF0000"/>
                  </a:solidFill>
                  <a:latin typeface="Arial Narrow" pitchFamily="34" charset="0"/>
                </a:rPr>
                <a:t> approximant plus scaling &amp; squaring method (Higham 2005)</a:t>
              </a:r>
              <a:endParaRPr lang="en-GB" altLang="en-US" sz="1800" b="0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cxnSp>
          <p:nvCxnSpPr>
            <p:cNvPr id="10" name="Straight Arrow Connector 8"/>
            <p:cNvCxnSpPr>
              <a:cxnSpLocks noChangeShapeType="1"/>
            </p:cNvCxnSpPr>
            <p:nvPr/>
          </p:nvCxnSpPr>
          <p:spPr bwMode="auto">
            <a:xfrm flipH="1">
              <a:off x="6310227" y="2357207"/>
              <a:ext cx="1511948" cy="199406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284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Reflection and </a:t>
            </a:r>
            <a:r>
              <a:rPr lang="en-GB" dirty="0"/>
              <a:t>t</a:t>
            </a:r>
            <a:r>
              <a:rPr lang="en-GB" dirty="0" smtClean="0"/>
              <a:t>ransmission matrices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924272"/>
            <a:ext cx="8447087" cy="4953000"/>
          </a:xfrm>
        </p:spPr>
        <p:txBody>
          <a:bodyPr/>
          <a:lstStyle/>
          <a:p>
            <a:r>
              <a:rPr lang="en-GB" dirty="0" smtClean="0"/>
              <a:t>We want relationships between fluxes of the form:</a:t>
            </a:r>
          </a:p>
          <a:p>
            <a:endParaRPr lang="en-GB" dirty="0"/>
          </a:p>
          <a:p>
            <a:r>
              <a:rPr lang="en-GB" dirty="0" smtClean="0"/>
              <a:t>Transmission matrix for 2 regions given by: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and likewise for </a:t>
            </a:r>
            <a:r>
              <a:rPr lang="en-GB" b="1" dirty="0" smtClean="0"/>
              <a:t>R</a:t>
            </a:r>
            <a:r>
              <a:rPr lang="en-GB" dirty="0" smtClean="0"/>
              <a:t> and </a:t>
            </a:r>
            <a:r>
              <a:rPr lang="en-GB" b="1" dirty="0" smtClean="0"/>
              <a:t>S</a:t>
            </a:r>
            <a:r>
              <a:rPr lang="en-GB" b="1" baseline="30000" dirty="0" smtClean="0"/>
              <a:t>±</a:t>
            </a:r>
            <a:endParaRPr lang="en-GB" dirty="0" smtClean="0"/>
          </a:p>
          <a:p>
            <a:r>
              <a:rPr lang="en-GB" dirty="0" smtClean="0"/>
              <a:t>If matrix exponential is decomposed as: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    then reflection and transmission matrices given by: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For scalars, get same answer as traditional Meador &amp; Weaver (1980) formulas</a:t>
            </a:r>
          </a:p>
          <a:p>
            <a:r>
              <a:rPr lang="en-GB" dirty="0" smtClean="0"/>
              <a:t>For speed, only use matrix exponential for partially cloudy layers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59857"/>
            <a:ext cx="20859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6216"/>
            <a:ext cx="3276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0312"/>
            <a:ext cx="34194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09" y="5082480"/>
            <a:ext cx="14763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96" y="5149154"/>
            <a:ext cx="1628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388219" y="1304280"/>
            <a:ext cx="1152127" cy="5048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540347" y="1304280"/>
            <a:ext cx="620712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7554658" y="1122040"/>
            <a:ext cx="304050" cy="288032"/>
          </a:xfrm>
          <a:prstGeom prst="straightConnector1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7422556" y="1626096"/>
            <a:ext cx="304050" cy="288032"/>
          </a:xfrm>
          <a:prstGeom prst="straightConnector1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7050602" y="1122040"/>
            <a:ext cx="288032" cy="288032"/>
          </a:xfrm>
          <a:prstGeom prst="straightConnector1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516216" y="1162680"/>
            <a:ext cx="77618" cy="346253"/>
          </a:xfrm>
          <a:prstGeom prst="straightConnector1">
            <a:avLst/>
          </a:pr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698674" y="762000"/>
            <a:ext cx="691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GB" b="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(0)</a:t>
            </a:r>
            <a:endParaRPr lang="en-GB" b="0" dirty="0">
              <a:solidFill>
                <a:srgbClr val="3365F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80312" y="1769785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GB" b="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GB" b="0" i="1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GB" b="0" baseline="-2500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GB" b="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GB" b="0" dirty="0">
              <a:solidFill>
                <a:srgbClr val="3365F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52349" y="762000"/>
            <a:ext cx="671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GB" b="0" dirty="0" smtClean="0">
                <a:solidFill>
                  <a:srgbClr val="3365FB"/>
                </a:solidFill>
                <a:latin typeface="Calibri" pitchFamily="34" charset="0"/>
                <a:cs typeface="Calibri" pitchFamily="34" charset="0"/>
              </a:rPr>
              <a:t>(0)</a:t>
            </a:r>
            <a:endParaRPr lang="en-GB" b="0" dirty="0">
              <a:solidFill>
                <a:srgbClr val="3365F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98727" y="758934"/>
            <a:ext cx="649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GB" b="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(0)</a:t>
            </a:r>
            <a:endParaRPr lang="en-GB" b="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44" y="2371298"/>
            <a:ext cx="3855033" cy="206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with I3RC cumulus cloud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879830"/>
            <a:ext cx="3867472" cy="604954"/>
          </a:xfrm>
        </p:spPr>
        <p:txBody>
          <a:bodyPr/>
          <a:lstStyle/>
          <a:p>
            <a:r>
              <a:rPr lang="en-GB" dirty="0" smtClean="0"/>
              <a:t>Fully 3D simulations with MYSTIC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3" y="1054312"/>
            <a:ext cx="4985553" cy="518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61" t="3254" r="50000" b="1643"/>
          <a:stretch/>
        </p:blipFill>
        <p:spPr>
          <a:xfrm>
            <a:off x="251520" y="1280637"/>
            <a:ext cx="2520279" cy="28595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78715" y="3934349"/>
            <a:ext cx="2520278" cy="2807690"/>
            <a:chOff x="1578715" y="3934349"/>
            <a:chExt cx="2520278" cy="28076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8715" y="4221761"/>
              <a:ext cx="2520278" cy="252027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>
              <a:off x="1900858" y="3934349"/>
              <a:ext cx="610043" cy="757011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36976" y="882344"/>
            <a:ext cx="3867472" cy="6049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SzPct val="100000"/>
              <a:buFont typeface="Lucida Grande"/>
              <a:buChar char="–"/>
              <a:defRPr sz="2000" b="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kern="0" dirty="0" smtClean="0"/>
              <a:t>Inputs needed by SPARTACUS</a:t>
            </a:r>
            <a:endParaRPr lang="en-GB" kern="0" dirty="0"/>
          </a:p>
        </p:txBody>
      </p:sp>
      <p:sp>
        <p:nvSpPr>
          <p:cNvPr id="12" name="Rectangle 11"/>
          <p:cNvSpPr/>
          <p:nvPr/>
        </p:nvSpPr>
        <p:spPr>
          <a:xfrm>
            <a:off x="-211579" y="4462080"/>
            <a:ext cx="18312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1" eaLnBrk="0" hangingPunct="0">
              <a:lnSpc>
                <a:spcPts val="2400"/>
              </a:lnSpc>
              <a:spcAft>
                <a:spcPts val="300"/>
              </a:spcAft>
              <a:buClr>
                <a:srgbClr val="0000FF"/>
              </a:buClr>
              <a:buSzPct val="100000"/>
            </a:pPr>
            <a:r>
              <a:rPr lang="en-GB" sz="1600" b="0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Thanks </a:t>
            </a:r>
            <a:r>
              <a:rPr lang="en-GB" sz="1600" b="0" kern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to </a:t>
            </a:r>
            <a:r>
              <a:rPr lang="en-GB" sz="1600" b="0" kern="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Carolin</a:t>
            </a:r>
            <a:r>
              <a:rPr lang="en-GB" sz="1600" b="0" kern="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</a:rPr>
              <a:t> Klinger &amp; Bernhard Mayer, LMU Munich</a:t>
            </a:r>
          </a:p>
        </p:txBody>
      </p:sp>
    </p:spTree>
    <p:extLst>
      <p:ext uri="{BB962C8B-B14F-4D97-AF65-F5344CB8AC3E}">
        <p14:creationId xmlns:p14="http://schemas.microsoft.com/office/powerpoint/2010/main" val="15286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Broadband shortwave SPARTACUS vs MYSTIC (Monte Carlo)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4489" y="1143000"/>
            <a:ext cx="2211288" cy="4953000"/>
          </a:xfrm>
        </p:spPr>
        <p:txBody>
          <a:bodyPr/>
          <a:lstStyle/>
          <a:p>
            <a:r>
              <a:rPr lang="en-GB" dirty="0" smtClean="0"/>
              <a:t>Good match!</a:t>
            </a:r>
          </a:p>
          <a:p>
            <a:r>
              <a:rPr lang="en-GB" dirty="0" smtClean="0"/>
              <a:t>Big difference in direct surface flux when sun low in the sky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18485"/>
            <a:ext cx="6336460" cy="5310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6" y="5895945"/>
            <a:ext cx="2610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Hogan et al. (JGR 2016)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0142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980728"/>
            <a:ext cx="8447087" cy="5115272"/>
          </a:xfrm>
        </p:spPr>
        <p:txBody>
          <a:bodyPr/>
          <a:lstStyle/>
          <a:p>
            <a:r>
              <a:rPr lang="en-GB" dirty="0" smtClean="0"/>
              <a:t>A </a:t>
            </a:r>
            <a:r>
              <a:rPr lang="en-GB" dirty="0" smtClean="0"/>
              <a:t>puzzling bias</a:t>
            </a:r>
          </a:p>
          <a:p>
            <a:r>
              <a:rPr lang="en-GB" dirty="0" smtClean="0"/>
              <a:t>Representing cloud structure in radiation schemes</a:t>
            </a:r>
          </a:p>
          <a:p>
            <a:r>
              <a:rPr lang="en-GB" dirty="0" smtClean="0"/>
              <a:t>Conceptual models for 3D cloud-radiation effects</a:t>
            </a:r>
          </a:p>
          <a:p>
            <a:r>
              <a:rPr lang="en-GB" dirty="0" smtClean="0"/>
              <a:t>The SPARTACUS solver</a:t>
            </a:r>
          </a:p>
          <a:p>
            <a:r>
              <a:rPr lang="en-GB" dirty="0" smtClean="0"/>
              <a:t>How big is a cloud?</a:t>
            </a:r>
          </a:p>
          <a:p>
            <a:r>
              <a:rPr lang="en-GB" dirty="0" smtClean="0"/>
              <a:t>An estimate of the global impact of 3D radiation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5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Broadband shortwave SPARTACUS vs MYSTIC (Monte Carlo)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143000"/>
            <a:ext cx="2211287" cy="4953000"/>
          </a:xfrm>
        </p:spPr>
        <p:txBody>
          <a:bodyPr/>
          <a:lstStyle/>
          <a:p>
            <a:r>
              <a:rPr lang="en-GB" dirty="0"/>
              <a:t>Good match!</a:t>
            </a:r>
          </a:p>
          <a:p>
            <a:r>
              <a:rPr lang="en-GB" dirty="0"/>
              <a:t>Big difference in direct surface flux when sun low in the sky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Change due to in-region horizontal transport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Change due to cloud edge effects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38" y="918484"/>
            <a:ext cx="6335806" cy="530989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419872" y="4206205"/>
            <a:ext cx="0" cy="780844"/>
          </a:xfrm>
          <a:prstGeom prst="straightConnector1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5113228" y="4581128"/>
            <a:ext cx="0" cy="376818"/>
          </a:xfrm>
          <a:prstGeom prst="straightConnector1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228456" y="4669914"/>
            <a:ext cx="0" cy="77531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275856" y="4077072"/>
            <a:ext cx="0" cy="15526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35496" y="5895945"/>
            <a:ext cx="2610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Hogan et al. (JGR 2016)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01658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effects in observations of direct/total </a:t>
            </a:r>
            <a:r>
              <a:rPr lang="en-GB" dirty="0" err="1" smtClean="0"/>
              <a:t>downwelling</a:t>
            </a:r>
            <a:r>
              <a:rPr lang="en-GB" dirty="0" smtClean="0"/>
              <a:t> flux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2225438"/>
            <a:ext cx="4320480" cy="34358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25438"/>
            <a:ext cx="4320479" cy="343581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628650" y="836712"/>
            <a:ext cx="8515350" cy="5544616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Troccoli</a:t>
            </a:r>
            <a:r>
              <a:rPr lang="en-GB" dirty="0"/>
              <a:t> &amp; </a:t>
            </a:r>
            <a:r>
              <a:rPr lang="en-GB" dirty="0" err="1"/>
              <a:t>Morcrette</a:t>
            </a:r>
            <a:r>
              <a:rPr lang="en-GB" dirty="0"/>
              <a:t> (2014</a:t>
            </a:r>
            <a:r>
              <a:rPr lang="en-GB" dirty="0" smtClean="0"/>
              <a:t>) reported biases in ECMWF direct solar radiation from, important </a:t>
            </a:r>
            <a:r>
              <a:rPr lang="en-GB" dirty="0"/>
              <a:t>for solar energy </a:t>
            </a:r>
            <a:r>
              <a:rPr lang="en-GB" dirty="0" smtClean="0"/>
              <a:t>industry</a:t>
            </a:r>
            <a:endParaRPr lang="en-GB" dirty="0"/>
          </a:p>
          <a:p>
            <a:r>
              <a:rPr lang="en-GB" dirty="0" smtClean="0"/>
              <a:t>Bin observations and model by solar zenith angle and cloud fraction, considering only cases of boundary-layer clouds (thanks to </a:t>
            </a:r>
            <a:r>
              <a:rPr lang="en-GB" dirty="0" err="1" smtClean="0"/>
              <a:t>Maike</a:t>
            </a:r>
            <a:r>
              <a:rPr lang="en-GB" dirty="0" smtClean="0"/>
              <a:t> </a:t>
            </a:r>
            <a:r>
              <a:rPr lang="en-GB" dirty="0" err="1" smtClean="0"/>
              <a:t>Ahlgrimm</a:t>
            </a:r>
            <a:r>
              <a:rPr lang="en-GB" dirty="0" smtClean="0"/>
              <a:t>):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Next step: apply new 3D radiation scheme to the ECMWF cloud fields to verify that differences are due to 3D effects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2334071"/>
            <a:ext cx="2337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ECMWF model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62893" y="2329727"/>
            <a:ext cx="279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ARM SGP (13 </a:t>
            </a:r>
            <a:r>
              <a:rPr lang="en-GB" dirty="0" err="1" smtClean="0"/>
              <a:t>yrs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1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Longwave…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891302"/>
            <a:ext cx="3006918" cy="5187280"/>
          </a:xfrm>
        </p:spPr>
        <p:txBody>
          <a:bodyPr/>
          <a:lstStyle/>
          <a:p>
            <a:r>
              <a:rPr lang="en-GB" dirty="0" smtClean="0"/>
              <a:t>Good 1D agreement</a:t>
            </a:r>
          </a:p>
          <a:p>
            <a:r>
              <a:rPr lang="en-GB" dirty="0" smtClean="0"/>
              <a:t>MYSTIC 3D effect: 30% (the same in broadband)</a:t>
            </a:r>
          </a:p>
          <a:p>
            <a:r>
              <a:rPr lang="en-GB" dirty="0" smtClean="0"/>
              <a:t>Too big in SPARTACUS?</a:t>
            </a:r>
          </a:p>
          <a:p>
            <a:r>
              <a:rPr lang="en-GB" dirty="0" smtClean="0"/>
              <a:t>Use </a:t>
            </a:r>
            <a:r>
              <a:rPr lang="en-GB" i="1" dirty="0" err="1" smtClean="0"/>
              <a:t>radiatively</a:t>
            </a:r>
            <a:r>
              <a:rPr lang="en-GB" dirty="0" smtClean="0"/>
              <a:t> </a:t>
            </a:r>
            <a:r>
              <a:rPr lang="en-GB" i="1" dirty="0" smtClean="0"/>
              <a:t>effective cloud edge length: </a:t>
            </a:r>
            <a:r>
              <a:rPr lang="en-GB" dirty="0" smtClean="0"/>
              <a:t>contour of a fitted ellipse</a:t>
            </a:r>
          </a:p>
          <a:p>
            <a:r>
              <a:rPr lang="en-GB" dirty="0" smtClean="0"/>
              <a:t>Consider full cloud field</a:t>
            </a:r>
          </a:p>
          <a:p>
            <a:r>
              <a:rPr lang="en-GB" dirty="0" smtClean="0"/>
              <a:t>Effective edge length not sufficient: </a:t>
            </a:r>
            <a:r>
              <a:rPr lang="en-GB" i="1" dirty="0" smtClean="0"/>
              <a:t>clustering </a:t>
            </a:r>
            <a:r>
              <a:rPr lang="en-GB" dirty="0" smtClean="0"/>
              <a:t>is also important</a:t>
            </a:r>
          </a:p>
          <a:p>
            <a:r>
              <a:rPr lang="en-GB" dirty="0" smtClean="0"/>
              <a:t>We know how to estimate the </a:t>
            </a:r>
            <a:r>
              <a:rPr lang="en-GB" dirty="0" err="1" smtClean="0"/>
              <a:t>radiatively</a:t>
            </a:r>
            <a:r>
              <a:rPr lang="en-GB" dirty="0" smtClean="0"/>
              <a:t> relevant edge length; clustering can only be represented approximately (multiply by 0.7 in this case) 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7" y="44624"/>
            <a:ext cx="5859596" cy="338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691" t="10508" r="7876" b="49843"/>
          <a:stretch/>
        </p:blipFill>
        <p:spPr>
          <a:xfrm>
            <a:off x="3275787" y="3642133"/>
            <a:ext cx="2704315" cy="1514404"/>
          </a:xfrm>
          <a:prstGeom prst="rect">
            <a:avLst/>
          </a:prstGeom>
          <a:ln w="25400">
            <a:noFill/>
            <a:prstDash val="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784" t="60235" r="7784"/>
          <a:stretch/>
        </p:blipFill>
        <p:spPr>
          <a:xfrm>
            <a:off x="3275855" y="5229339"/>
            <a:ext cx="2704247" cy="1518834"/>
          </a:xfrm>
          <a:prstGeom prst="rect">
            <a:avLst/>
          </a:prstGeom>
          <a:ln w="25400">
            <a:noFill/>
            <a:prstDash val="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55" t="9120" r="57413" b="50194"/>
          <a:stretch/>
        </p:blipFill>
        <p:spPr>
          <a:xfrm>
            <a:off x="6372200" y="3616850"/>
            <a:ext cx="2664296" cy="1531054"/>
          </a:xfrm>
          <a:prstGeom prst="rect">
            <a:avLst/>
          </a:prstGeom>
          <a:ln w="25400">
            <a:noFill/>
            <a:prstDash val="dash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07" t="58654" r="56772"/>
          <a:stretch/>
        </p:blipFill>
        <p:spPr>
          <a:xfrm>
            <a:off x="6372199" y="5229339"/>
            <a:ext cx="2664297" cy="1525370"/>
          </a:xfrm>
          <a:prstGeom prst="rect">
            <a:avLst/>
          </a:prstGeom>
          <a:ln w="25400">
            <a:noFill/>
            <a:prstDash val="dash"/>
          </a:ln>
        </p:spPr>
      </p:pic>
      <p:grpSp>
        <p:nvGrpSpPr>
          <p:cNvPr id="13" name="Group 12"/>
          <p:cNvGrpSpPr/>
          <p:nvPr/>
        </p:nvGrpSpPr>
        <p:grpSpPr>
          <a:xfrm>
            <a:off x="6300191" y="-74225"/>
            <a:ext cx="2952329" cy="3511614"/>
            <a:chOff x="6012160" y="-74225"/>
            <a:chExt cx="2952329" cy="3511614"/>
          </a:xfrm>
        </p:grpSpPr>
        <p:sp>
          <p:nvSpPr>
            <p:cNvPr id="10" name="Rectangle 9"/>
            <p:cNvSpPr/>
            <p:nvPr/>
          </p:nvSpPr>
          <p:spPr bwMode="auto">
            <a:xfrm>
              <a:off x="6012160" y="-74225"/>
              <a:ext cx="2779415" cy="2088232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062613" y="3010572"/>
              <a:ext cx="2779415" cy="426817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452321" y="1779626"/>
              <a:ext cx="1512168" cy="1230946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220" y="44304"/>
            <a:ext cx="5859596" cy="338437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5" name="Straight Arrow Connector 14"/>
          <p:cNvCxnSpPr/>
          <p:nvPr/>
        </p:nvCxnSpPr>
        <p:spPr bwMode="auto">
          <a:xfrm>
            <a:off x="4266549" y="2636912"/>
            <a:ext cx="360040" cy="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993548" y="2656898"/>
            <a:ext cx="502888" cy="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266549" y="2789312"/>
            <a:ext cx="648073" cy="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7993548" y="2833182"/>
            <a:ext cx="682908" cy="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4266549" y="2789637"/>
            <a:ext cx="360040" cy="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627784" y="1052736"/>
            <a:ext cx="1368152" cy="0"/>
          </a:xfrm>
          <a:prstGeom prst="straightConnector1">
            <a:avLst/>
          </a:prstGeom>
          <a:noFill/>
          <a:ln w="508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5221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can we characterize cloud edge length in a model?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15428"/>
            <a:ext cx="3839537" cy="5914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867" t="5864"/>
          <a:stretch/>
        </p:blipFill>
        <p:spPr>
          <a:xfrm>
            <a:off x="5133031" y="836712"/>
            <a:ext cx="3399409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06" y="4030506"/>
            <a:ext cx="3479415" cy="2711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8112" y="3284984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MSG infrared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8912" y="6279703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Cloud mask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781103" y="93638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Morcrette</a:t>
            </a:r>
            <a:r>
              <a:rPr lang="en-GB" sz="1800" dirty="0" smtClean="0"/>
              <a:t> (2012): MSG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364088" y="3500720"/>
            <a:ext cx="342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Jensen et al. (2006) data: MODIS stratocumulus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991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Characterizing cloud perimeter vs. cloud fraction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2736"/>
            <a:ext cx="8447087" cy="1440160"/>
          </a:xfrm>
        </p:spPr>
        <p:txBody>
          <a:bodyPr/>
          <a:lstStyle/>
          <a:p>
            <a:r>
              <a:rPr lang="en-GB" dirty="0" smtClean="0"/>
              <a:t>Jensen et al. (2006) proposed </a:t>
            </a:r>
            <a:r>
              <a:rPr lang="en-GB" i="1" dirty="0"/>
              <a:t>effective </a:t>
            </a:r>
            <a:r>
              <a:rPr lang="en-GB" i="1" dirty="0" smtClean="0"/>
              <a:t>cloud diameter D</a:t>
            </a:r>
            <a:r>
              <a:rPr lang="en-GB" dirty="0" smtClean="0"/>
              <a:t>: diameter of identical circular clouds that have the same perimeter and area as the actual cloud field</a:t>
            </a:r>
          </a:p>
          <a:p>
            <a:pPr lvl="1"/>
            <a:r>
              <a:rPr lang="en-GB" dirty="0" smtClean="0"/>
              <a:t>If cloud area </a:t>
            </a:r>
            <a:r>
              <a:rPr lang="en-GB" i="1" dirty="0" smtClean="0"/>
              <a:t>A</a:t>
            </a:r>
            <a:r>
              <a:rPr lang="en-GB" dirty="0" smtClean="0"/>
              <a:t> = 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dirty="0" smtClean="0"/>
              <a:t>(</a:t>
            </a:r>
            <a:r>
              <a:rPr lang="en-GB" i="1" dirty="0" smtClean="0"/>
              <a:t>D/</a:t>
            </a:r>
            <a:r>
              <a:rPr lang="en-GB" dirty="0" smtClean="0"/>
              <a:t>2)</a:t>
            </a:r>
            <a:r>
              <a:rPr lang="en-GB" baseline="30000" dirty="0" smtClean="0"/>
              <a:t>2</a:t>
            </a:r>
            <a:r>
              <a:rPr lang="en-GB" dirty="0" smtClean="0"/>
              <a:t> and perimeter </a:t>
            </a:r>
            <a:r>
              <a:rPr lang="en-GB" i="1" dirty="0" smtClean="0"/>
              <a:t>P</a:t>
            </a:r>
            <a:r>
              <a:rPr lang="en-GB" dirty="0" smtClean="0"/>
              <a:t> = </a:t>
            </a:r>
            <a:r>
              <a:rPr lang="en-GB" dirty="0" err="1" smtClean="0">
                <a:latin typeface="Symbol" panose="05050102010706020507" pitchFamily="18" charset="2"/>
              </a:rPr>
              <a:t>p</a:t>
            </a:r>
            <a:r>
              <a:rPr lang="en-GB" i="1" dirty="0" err="1" smtClean="0"/>
              <a:t>D</a:t>
            </a:r>
            <a:r>
              <a:rPr lang="en-GB" i="1" dirty="0" smtClean="0"/>
              <a:t> </a:t>
            </a:r>
            <a:r>
              <a:rPr lang="en-GB" dirty="0" smtClean="0"/>
              <a:t>then</a:t>
            </a:r>
          </a:p>
          <a:p>
            <a:pPr lvl="1"/>
            <a:r>
              <a:rPr lang="en-GB" dirty="0" smtClean="0"/>
              <a:t>Effective cloud diameter </a:t>
            </a:r>
            <a:r>
              <a:rPr lang="en-GB" i="1" dirty="0" smtClean="0"/>
              <a:t>D = </a:t>
            </a:r>
            <a:r>
              <a:rPr lang="en-GB" dirty="0" smtClean="0"/>
              <a:t>4</a:t>
            </a:r>
            <a:r>
              <a:rPr lang="en-GB" i="1" dirty="0" smtClean="0"/>
              <a:t>A/P = </a:t>
            </a:r>
            <a:r>
              <a:rPr lang="en-GB" dirty="0" smtClean="0"/>
              <a:t>4</a:t>
            </a:r>
            <a:r>
              <a:rPr lang="en-GB" i="1" dirty="0" smtClean="0"/>
              <a:t> </a:t>
            </a:r>
            <a:r>
              <a:rPr lang="en-GB" dirty="0" smtClean="0"/>
              <a:t>x cloud cover / normalized perimeter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9590" y="2492896"/>
            <a:ext cx="4072890" cy="3188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21518" y="5661248"/>
            <a:ext cx="342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Jensen et al. (2006) data: MODIS stratocumulus</a:t>
            </a:r>
            <a:endParaRPr lang="en-GB" sz="1800" dirty="0"/>
          </a:p>
        </p:txBody>
      </p:sp>
      <p:sp>
        <p:nvSpPr>
          <p:cNvPr id="9" name="Rectangle 8"/>
          <p:cNvSpPr/>
          <p:nvPr/>
        </p:nvSpPr>
        <p:spPr>
          <a:xfrm>
            <a:off x="252172" y="2564904"/>
            <a:ext cx="4319828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Problem with this concept is that effective cloud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diameter computed from real cloud fields </a:t>
            </a:r>
            <a:r>
              <a:rPr lang="en-GB" sz="2000" b="0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is strongly dependent on cloud cover</a:t>
            </a:r>
          </a:p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We seek an </a:t>
            </a: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effective cloud scale S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that is independent of cloud cover, and can be parameterized in GCMs</a:t>
            </a:r>
            <a:endParaRPr lang="en-GB" sz="2000" b="0" kern="0" dirty="0">
              <a:solidFill>
                <a:srgbClr val="000000"/>
              </a:solidFill>
              <a:latin typeface="Calibri"/>
              <a:ea typeface="ＭＳ Ｐゴシック" pitchFamily="3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82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Morcrette</a:t>
            </a:r>
            <a:r>
              <a:rPr lang="en-GB" dirty="0" smtClean="0"/>
              <a:t> (2012)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44488" y="980728"/>
            <a:ext cx="8447087" cy="5115272"/>
          </a:xfrm>
        </p:spPr>
        <p:txBody>
          <a:bodyPr/>
          <a:lstStyle/>
          <a:p>
            <a:r>
              <a:rPr lang="en-GB" dirty="0" smtClean="0"/>
              <a:t>Conceptual model: fill a checkerboard randomly with squares of size </a:t>
            </a:r>
            <a:r>
              <a:rPr lang="en-GB" i="1" dirty="0" smtClean="0"/>
              <a:t>S:</a:t>
            </a:r>
            <a:endParaRPr lang="en-GB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7" y="1631504"/>
            <a:ext cx="5311329" cy="1679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77" y="3503256"/>
            <a:ext cx="5631657" cy="222358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1259632" y="3310569"/>
            <a:ext cx="144016" cy="1486583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2051720" y="3284528"/>
            <a:ext cx="881105" cy="1296600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2627784" y="3284528"/>
            <a:ext cx="2160240" cy="1512624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1043608" y="5656446"/>
            <a:ext cx="4628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Simulations		   MSG data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6062624" y="2204864"/>
            <a:ext cx="2901864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 err="1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Morcrette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 (2012) found that perimeter simulated in this way behaves the same as in observations:</a:t>
            </a:r>
          </a:p>
          <a:p>
            <a:pPr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</a:pP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	P 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= 4</a:t>
            </a: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A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(1-</a:t>
            </a: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A</a:t>
            </a:r>
            <a:r>
              <a:rPr lang="en-GB" sz="2000" b="0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)/</a:t>
            </a:r>
            <a:r>
              <a:rPr lang="en-GB" sz="2000" b="0" i="1" kern="0" dirty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</a:t>
            </a:r>
          </a:p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His MSG data for all clouds yields </a:t>
            </a: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</a:t>
            </a: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 of around 10 km</a:t>
            </a:r>
          </a:p>
        </p:txBody>
      </p:sp>
    </p:spTree>
    <p:extLst>
      <p:ext uri="{BB962C8B-B14F-4D97-AF65-F5344CB8AC3E}">
        <p14:creationId xmlns:p14="http://schemas.microsoft.com/office/powerpoint/2010/main" val="20342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Apply concept to MODIS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143000"/>
            <a:ext cx="4093147" cy="2286000"/>
          </a:xfrm>
        </p:spPr>
        <p:txBody>
          <a:bodyPr/>
          <a:lstStyle/>
          <a:p>
            <a:r>
              <a:rPr lang="en-GB" dirty="0" smtClean="0"/>
              <a:t>1-km MODIS is higher resolution than MSG</a:t>
            </a:r>
          </a:p>
          <a:p>
            <a:r>
              <a:rPr lang="en-GB" dirty="0" smtClean="0"/>
              <a:t>Application to Jensen et al. stratocumulus data suggests effective cloud scale of around 10 km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36547"/>
            <a:ext cx="4072890" cy="3188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14" y="3466325"/>
            <a:ext cx="4015740" cy="3253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94" y="204798"/>
            <a:ext cx="4175760" cy="32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Estimates of effective cloud scale (</a:t>
            </a:r>
            <a:r>
              <a:rPr lang="en-GB" dirty="0" err="1" smtClean="0"/>
              <a:t>Schäfer</a:t>
            </a:r>
            <a:r>
              <a:rPr lang="en-GB" dirty="0" smtClean="0"/>
              <a:t> 2016, PhD thesis)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231223"/>
              </p:ext>
            </p:extLst>
          </p:nvPr>
        </p:nvGraphicFramePr>
        <p:xfrm>
          <a:off x="251519" y="3001962"/>
          <a:ext cx="4166243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174"/>
                <a:gridCol w="1493067"/>
                <a:gridCol w="794282"/>
                <a:gridCol w="121172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Type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Source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Res (m)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Cloud scale (km)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Cu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I3RC</a:t>
                      </a:r>
                      <a:r>
                        <a:rPr lang="en-GB" sz="1600" baseline="0" dirty="0" smtClean="0">
                          <a:latin typeface="Arial Narrow" panose="020B0606020202030204" pitchFamily="34" charset="0"/>
                        </a:rPr>
                        <a:t> CRM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67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0.8±0.2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Cu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Azores</a:t>
                      </a:r>
                      <a:r>
                        <a:rPr lang="en-GB" sz="1600" baseline="0" dirty="0" smtClean="0">
                          <a:latin typeface="Arial Narrow" panose="020B0606020202030204" pitchFamily="34" charset="0"/>
                        </a:rPr>
                        <a:t> radar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50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0.9±0.2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Arial Narrow" panose="020B0606020202030204" pitchFamily="34" charset="0"/>
                        </a:rPr>
                        <a:t>Sc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I3RC CRM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55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0.7±0.2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Sc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MODIS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1000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10±2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Ci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Stochastic</a:t>
                      </a:r>
                      <a:r>
                        <a:rPr lang="en-GB" sz="1600" baseline="0" dirty="0" smtClean="0">
                          <a:latin typeface="Arial Narrow" panose="020B0606020202030204" pitchFamily="34" charset="0"/>
                        </a:rPr>
                        <a:t> model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49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4±1.5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Arial Narrow" panose="020B0606020202030204" pitchFamily="34" charset="0"/>
                        </a:rPr>
                        <a:t>Cb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Radar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333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14±6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33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Arial Narrow" panose="020B0606020202030204" pitchFamily="34" charset="0"/>
                        </a:rPr>
                        <a:t>Cb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CRM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250-350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 Narrow" panose="020B0606020202030204" pitchFamily="34" charset="0"/>
                        </a:rPr>
                        <a:t>5-30</a:t>
                      </a:r>
                      <a:endParaRPr lang="en-GB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33CCFF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456" r="13913"/>
          <a:stretch/>
        </p:blipFill>
        <p:spPr>
          <a:xfrm>
            <a:off x="35496" y="834841"/>
            <a:ext cx="2637684" cy="1664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9" t="8170" r="50904" b="48218"/>
          <a:stretch/>
        </p:blipFill>
        <p:spPr>
          <a:xfrm>
            <a:off x="6660232" y="877084"/>
            <a:ext cx="2412434" cy="1622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618" y="808920"/>
            <a:ext cx="2282598" cy="1726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813" t="12595" r="8559" b="4320"/>
          <a:stretch/>
        </p:blipFill>
        <p:spPr>
          <a:xfrm>
            <a:off x="2713132" y="834842"/>
            <a:ext cx="1533741" cy="1725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249981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latin typeface="Arial Narrow" panose="020B0606020202030204" pitchFamily="34" charset="0"/>
              </a:rPr>
              <a:t>Cu: Fielding et al. (2014)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7763" y="2492896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latin typeface="Arial Narrow" panose="020B0606020202030204" pitchFamily="34" charset="0"/>
              </a:rPr>
              <a:t>Ci: Hogan &amp; Kew (2005)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3265" y="249981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err="1" smtClean="0">
                <a:latin typeface="Arial Narrow" panose="020B0606020202030204" pitchFamily="34" charset="0"/>
              </a:rPr>
              <a:t>Cb</a:t>
            </a:r>
            <a:r>
              <a:rPr lang="en-GB" sz="1800" b="0" dirty="0" smtClean="0">
                <a:latin typeface="Arial Narrow" panose="020B0606020202030204" pitchFamily="34" charset="0"/>
              </a:rPr>
              <a:t>: Stein et al. (2015)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2492896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err="1" smtClean="0">
                <a:latin typeface="Arial Narrow" panose="020B0606020202030204" pitchFamily="34" charset="0"/>
              </a:rPr>
              <a:t>Sc</a:t>
            </a:r>
            <a:r>
              <a:rPr lang="en-GB" sz="1800" b="0" dirty="0" smtClean="0">
                <a:latin typeface="Arial Narrow" panose="020B0606020202030204" pitchFamily="34" charset="0"/>
              </a:rPr>
              <a:t>: I3RC</a:t>
            </a:r>
            <a:endParaRPr lang="en-GB" sz="1800" b="0" dirty="0">
              <a:latin typeface="Arial Narrow" panose="020B0606020202030204" pitchFamily="34" charset="0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idx="4294967295"/>
          </p:nvPr>
        </p:nvSpPr>
        <p:spPr>
          <a:xfrm>
            <a:off x="4716016" y="3356991"/>
            <a:ext cx="4176464" cy="2819971"/>
          </a:xfrm>
          <a:prstGeom prst="rect">
            <a:avLst/>
          </a:prstGeom>
        </p:spPr>
        <p:txBody>
          <a:bodyPr/>
          <a:lstStyle/>
          <a:p>
            <a:pPr rtl="0" eaLnBrk="0" fontAlgn="base" hangingPunct="0"/>
            <a:r>
              <a:rPr lang="en-GB" sz="2000" dirty="0" smtClean="0">
                <a:solidFill>
                  <a:schemeClr val="tx1"/>
                </a:solidFill>
                <a:effectLst/>
                <a:latin typeface="Calibri"/>
                <a:ea typeface="ＭＳ Ｐゴシック" pitchFamily="39" charset="-128"/>
                <a:cs typeface="ＭＳ Ｐゴシック" pitchFamily="39" charset="-128"/>
              </a:rPr>
              <a:t>Cu &amp; </a:t>
            </a:r>
            <a:r>
              <a:rPr lang="en-GB" sz="2000" dirty="0" err="1" smtClean="0">
                <a:solidFill>
                  <a:schemeClr val="tx1"/>
                </a:solidFill>
                <a:effectLst/>
                <a:latin typeface="Calibri"/>
                <a:ea typeface="ＭＳ Ｐゴシック" pitchFamily="39" charset="-128"/>
                <a:cs typeface="ＭＳ Ｐゴシック" pitchFamily="39" charset="-128"/>
              </a:rPr>
              <a:t>Sc</a:t>
            </a:r>
            <a:r>
              <a:rPr lang="en-GB" sz="2000" dirty="0" smtClean="0">
                <a:solidFill>
                  <a:schemeClr val="tx1"/>
                </a:solidFill>
                <a:effectLst/>
                <a:latin typeface="Calibri"/>
                <a:ea typeface="ＭＳ Ｐゴシック" pitchFamily="39" charset="-128"/>
                <a:cs typeface="ＭＳ Ｐゴシック" pitchFamily="39" charset="-128"/>
              </a:rPr>
              <a:t>: 1 km (0.7–1.4 range)</a:t>
            </a:r>
            <a:endParaRPr lang="en-GB" sz="2000" dirty="0" smtClean="0">
              <a:effectLst/>
            </a:endParaRPr>
          </a:p>
          <a:p>
            <a:pPr lvl="1"/>
            <a:r>
              <a:rPr lang="en-GB" sz="18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ＭＳ Ｐゴシック" pitchFamily="39" charset="-128"/>
                <a:cs typeface="ＭＳ Ｐゴシック" pitchFamily="39" charset="-128"/>
              </a:rPr>
              <a:t>Approximate account for clustering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  <a:latin typeface="Arial Narrow" panose="020B0606020202030204" pitchFamily="34" charset="0"/>
                <a:ea typeface="ＭＳ Ｐゴシック" pitchFamily="39" charset="-128"/>
              </a:rPr>
              <a:t>MODIS too coarse</a:t>
            </a:r>
          </a:p>
          <a:p>
            <a:r>
              <a:rPr lang="en-GB" dirty="0" smtClean="0">
                <a:effectLst/>
                <a:latin typeface="Calibri" panose="020F0502020204030204" pitchFamily="34" charset="0"/>
              </a:rPr>
              <a:t>Non-BL clouds: 10 km (5–20 range)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r>
              <a:rPr lang="en-GB" dirty="0" smtClean="0">
                <a:effectLst/>
                <a:latin typeface="Calibri" panose="020F0502020204030204" pitchFamily="34" charset="0"/>
              </a:rPr>
              <a:t>Obviously further refinement is needed!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08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global impact of 3D radiative transfer?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69081"/>
            <a:ext cx="2984145" cy="5299748"/>
          </a:xfrm>
        </p:spPr>
        <p:txBody>
          <a:bodyPr/>
          <a:lstStyle/>
          <a:p>
            <a:r>
              <a:rPr lang="en-GB" dirty="0" smtClean="0"/>
              <a:t>Offline calculations 1 </a:t>
            </a:r>
            <a:r>
              <a:rPr lang="en-GB" dirty="0" err="1" smtClean="0"/>
              <a:t>yr</a:t>
            </a:r>
            <a:r>
              <a:rPr lang="en-GB" dirty="0" smtClean="0"/>
              <a:t> of ERA-Interim clouds</a:t>
            </a:r>
          </a:p>
          <a:p>
            <a:r>
              <a:rPr lang="en-GB" dirty="0" smtClean="0"/>
              <a:t>Compare </a:t>
            </a:r>
            <a:r>
              <a:rPr lang="en-GB" dirty="0" err="1" smtClean="0"/>
              <a:t>McICA</a:t>
            </a:r>
            <a:r>
              <a:rPr lang="en-GB" dirty="0" smtClean="0"/>
              <a:t> to SPARTACUS 3D solver (Hogan et al. 2016)</a:t>
            </a:r>
          </a:p>
          <a:p>
            <a:r>
              <a:rPr lang="en-GB" dirty="0" smtClean="0"/>
              <a:t>SW &amp; LW effects both act to warm the surface</a:t>
            </a:r>
          </a:p>
          <a:p>
            <a:r>
              <a:rPr lang="en-GB" dirty="0" smtClean="0"/>
              <a:t>Similar order to effect of cloud heterogeneity or doubling CO</a:t>
            </a:r>
            <a:r>
              <a:rPr lang="en-GB" baseline="-25000" dirty="0" smtClean="0"/>
              <a:t>2</a:t>
            </a:r>
          </a:p>
          <a:p>
            <a:pPr marL="0" indent="0">
              <a:buNone/>
            </a:pPr>
            <a:r>
              <a:rPr lang="en-GB" i="1" dirty="0" smtClean="0"/>
              <a:t>Sophia </a:t>
            </a:r>
            <a:r>
              <a:rPr lang="en-GB" i="1" dirty="0" err="1" smtClean="0"/>
              <a:t>Schäfer</a:t>
            </a:r>
            <a:r>
              <a:rPr lang="en-GB" i="1" dirty="0" smtClean="0"/>
              <a:t> (PhD thesis, 2016)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377" y="1052776"/>
            <a:ext cx="5383119" cy="514450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 rot="16200000">
            <a:off x="1119869" y="3208950"/>
            <a:ext cx="471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Total</a:t>
            </a:r>
            <a:r>
              <a:rPr lang="en-GB" sz="2000" dirty="0"/>
              <a:t> </a:t>
            </a:r>
            <a:r>
              <a:rPr lang="en-GB" sz="2000" dirty="0" smtClean="0"/>
              <a:t>           Longwave	     Shortwave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923928" y="1050072"/>
            <a:ext cx="1944216" cy="242964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16215" y="1033498"/>
            <a:ext cx="2102569" cy="242964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516216" y="2812906"/>
            <a:ext cx="2102569" cy="1602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13640" y="2812906"/>
            <a:ext cx="2102569" cy="1602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765575" y="4505094"/>
            <a:ext cx="2102569" cy="1602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413687" y="4505094"/>
            <a:ext cx="2334777" cy="154708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6873" y="869080"/>
            <a:ext cx="438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Top of atmosphere	      Surface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28320" y="1933167"/>
            <a:ext cx="126797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Mean</a:t>
            </a:r>
          </a:p>
          <a:p>
            <a:pPr algn="r"/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+3.0 W m</a:t>
            </a:r>
            <a:r>
              <a:rPr lang="en-GB" sz="2000" baseline="30000" dirty="0" smtClean="0">
                <a:solidFill>
                  <a:schemeClr val="accent2">
                    <a:lumMod val="75000"/>
                  </a:schemeClr>
                </a:solidFill>
              </a:rPr>
              <a:t>-2</a:t>
            </a:r>
            <a:endParaRPr lang="en-GB" sz="20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7194" y="2233618"/>
            <a:ext cx="5049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+2.3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3258" y="3895196"/>
            <a:ext cx="5049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+0.9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7816" y="3919667"/>
            <a:ext cx="5049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+2.1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590" y="5593771"/>
            <a:ext cx="5049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+3.9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7667" y="5600902"/>
            <a:ext cx="5049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+4.4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</a:t>
            </a:r>
            <a:r>
              <a:rPr lang="en-GB" dirty="0" smtClean="0"/>
              <a:t>of ECMWF model to CERES CRE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5239712"/>
            <a:ext cx="8447087" cy="925592"/>
          </a:xfrm>
        </p:spPr>
        <p:txBody>
          <a:bodyPr/>
          <a:lstStyle/>
          <a:p>
            <a:r>
              <a:rPr lang="en-GB" dirty="0" smtClean="0"/>
              <a:t>Introduction of </a:t>
            </a:r>
            <a:r>
              <a:rPr lang="en-GB" dirty="0" smtClean="0">
                <a:solidFill>
                  <a:srgbClr val="FF0000"/>
                </a:solidFill>
              </a:rPr>
              <a:t>3D effects </a:t>
            </a:r>
            <a:r>
              <a:rPr lang="en-GB" dirty="0" smtClean="0"/>
              <a:t>improves agreement with CERES in SW and LW</a:t>
            </a:r>
          </a:p>
          <a:p>
            <a:pPr lvl="1"/>
            <a:r>
              <a:rPr lang="en-GB" dirty="0" smtClean="0"/>
              <a:t>Is CERES longwave biased compared to model estimates </a:t>
            </a:r>
            <a:r>
              <a:rPr lang="en-GB" dirty="0"/>
              <a:t>(Allan and Ringer 2003)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6" y="952762"/>
            <a:ext cx="8604448" cy="40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ECMWF </a:t>
            </a:r>
            <a:r>
              <a:rPr lang="en-GB" dirty="0"/>
              <a:t>cycle </a:t>
            </a:r>
            <a:r>
              <a:rPr lang="en-GB" dirty="0" smtClean="0"/>
              <a:t>43R1: clouds in uncoupled model climate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62603"/>
            <a:ext cx="8447087" cy="4953000"/>
          </a:xfrm>
        </p:spPr>
        <p:txBody>
          <a:bodyPr/>
          <a:lstStyle/>
          <a:p>
            <a:endParaRPr lang="en-GB"/>
          </a:p>
        </p:txBody>
      </p:sp>
      <p:pic>
        <p:nvPicPr>
          <p:cNvPr id="1026" name="Picture 2" descr="file:///o:/scratch/rd/parr/climate/gj1y/clim_gj1y_tcc_modis_tcc_nens4_200009_nmon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8"/>
          <a:stretch/>
        </p:blipFill>
        <p:spPr bwMode="auto">
          <a:xfrm>
            <a:off x="179512" y="796245"/>
            <a:ext cx="2913712" cy="53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///o:/scratch/rd/parr/climate/gj1y/clim_gj1y_tclw_ssmi_nens4_200009_nmon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0"/>
          <a:stretch/>
        </p:blipFill>
        <p:spPr bwMode="auto">
          <a:xfrm>
            <a:off x="3093224" y="796245"/>
            <a:ext cx="2947268" cy="53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///o:/scratch/rd/parr/climate/gj1y/clim_gj1y_swcf_ceres_ebaf_nens4_200009_nmon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8"/>
          <a:stretch/>
        </p:blipFill>
        <p:spPr bwMode="auto">
          <a:xfrm>
            <a:off x="6048358" y="794248"/>
            <a:ext cx="2947353" cy="53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229" y="78148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Cloud cover: model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165116" y="781482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LWP: model</a:t>
            </a:r>
            <a:endParaRPr lang="en-GB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162739" y="81503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SW CRE: model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254722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Cloud cover: MODIS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1407" y="2547223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LWP: SSMI</a:t>
            </a:r>
            <a:endParaRPr lang="en-GB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169030" y="255561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SW CRE: CERES-EBAF</a:t>
            </a:r>
            <a:endParaRPr lang="en-GB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4284707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Cloud cover: difference</a:t>
            </a:r>
            <a:endParaRPr lang="en-GB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3171407" y="4284707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LWP: difference</a:t>
            </a:r>
            <a:endParaRPr lang="en-GB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6043115" y="4284707"/>
            <a:ext cx="3137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 Narrow" panose="020B0606020202030204" pitchFamily="34" charset="0"/>
              </a:rPr>
              <a:t>SW CRE: difference (mean 0.2 W m</a:t>
            </a:r>
            <a:r>
              <a:rPr lang="en-GB" sz="1600" baseline="30000" dirty="0" smtClean="0">
                <a:latin typeface="Arial Narrow" panose="020B0606020202030204" pitchFamily="34" charset="0"/>
              </a:rPr>
              <a:t>-2</a:t>
            </a:r>
            <a:r>
              <a:rPr lang="en-GB" sz="1600" dirty="0" smtClean="0">
                <a:latin typeface="Arial Narrow" panose="020B0606020202030204" pitchFamily="34" charset="0"/>
              </a:rPr>
              <a:t>)</a:t>
            </a:r>
            <a:endParaRPr lang="en-GB" sz="1600" dirty="0">
              <a:latin typeface="Arial Narrow" panose="020B0606020202030204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44488" y="5292819"/>
            <a:ext cx="699120" cy="4069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275856" y="5292819"/>
            <a:ext cx="699120" cy="4069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228184" y="5292819"/>
            <a:ext cx="699120" cy="4069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332" y="6000368"/>
            <a:ext cx="694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Cloud cover and LWP are too low, yet clouds are too reflective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on temperature (8x coupled 1-yr simulations)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5325364"/>
            <a:ext cx="8447087" cy="1055964"/>
          </a:xfrm>
        </p:spPr>
        <p:txBody>
          <a:bodyPr/>
          <a:lstStyle/>
          <a:p>
            <a:r>
              <a:rPr lang="en-GB" dirty="0" smtClean="0"/>
              <a:t>Impact on 2-m temperature over land compared to ECMWF IFS control:</a:t>
            </a:r>
          </a:p>
          <a:p>
            <a:pPr lvl="1"/>
            <a:r>
              <a:rPr lang="en-GB" dirty="0" smtClean="0"/>
              <a:t>Introducing realistic cloud overlap &amp; inhomogeneity: – 0.3 K</a:t>
            </a:r>
          </a:p>
          <a:p>
            <a:pPr lvl="1"/>
            <a:r>
              <a:rPr lang="en-GB" dirty="0" smtClean="0"/>
              <a:t>Introducing 3D radiation: + 0.4 K (so + 0.7 K due to 3D radiation) – </a:t>
            </a:r>
            <a:r>
              <a:rPr lang="en-GB" i="1" dirty="0" smtClean="0"/>
              <a:t>is this the missing physics?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"/>
          <a:stretch/>
        </p:blipFill>
        <p:spPr>
          <a:xfrm>
            <a:off x="379109" y="798888"/>
            <a:ext cx="4014224" cy="4489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"/>
          <a:stretch/>
        </p:blipFill>
        <p:spPr>
          <a:xfrm>
            <a:off x="4590224" y="798888"/>
            <a:ext cx="4014224" cy="45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Computational cost inside ECMWF model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78272"/>
            <a:ext cx="6579840" cy="392096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4488" y="5229200"/>
            <a:ext cx="8447087" cy="866800"/>
          </a:xfrm>
        </p:spPr>
        <p:txBody>
          <a:bodyPr/>
          <a:lstStyle/>
          <a:p>
            <a:r>
              <a:rPr lang="en-GB" dirty="0" smtClean="0"/>
              <a:t>New ECRAD radiation scheme with </a:t>
            </a:r>
            <a:r>
              <a:rPr lang="en-GB" dirty="0" err="1" smtClean="0"/>
              <a:t>McICA</a:t>
            </a:r>
            <a:r>
              <a:rPr lang="en-GB" dirty="0" smtClean="0"/>
              <a:t> solver is 30-35% faster</a:t>
            </a:r>
          </a:p>
          <a:p>
            <a:r>
              <a:rPr lang="en-GB" dirty="0" smtClean="0"/>
              <a:t>ECRAD with SPARTACUS solver: m</a:t>
            </a:r>
            <a:r>
              <a:rPr lang="en-GB" dirty="0" smtClean="0"/>
              <a:t>atrix </a:t>
            </a:r>
            <a:r>
              <a:rPr lang="en-GB" dirty="0"/>
              <a:t>exponential and other matrix operations are the main </a:t>
            </a:r>
            <a:r>
              <a:rPr lang="en-GB" dirty="0" smtClean="0"/>
              <a:t>cost</a:t>
            </a:r>
            <a:r>
              <a:rPr lang="en-GB" dirty="0"/>
              <a:t> </a:t>
            </a:r>
            <a:r>
              <a:rPr lang="en-GB" dirty="0" smtClean="0"/>
              <a:t>so</a:t>
            </a:r>
            <a:r>
              <a:rPr lang="en-GB" dirty="0" smtClean="0"/>
              <a:t> </a:t>
            </a:r>
            <a:r>
              <a:rPr lang="en-GB" dirty="0"/>
              <a:t>further optimization needed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56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outlook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4488" y="908720"/>
            <a:ext cx="8447087" cy="5187280"/>
          </a:xfrm>
        </p:spPr>
        <p:txBody>
          <a:bodyPr/>
          <a:lstStyle/>
          <a:p>
            <a:r>
              <a:rPr lang="en-GB" dirty="0" smtClean="0"/>
              <a:t>New </a:t>
            </a:r>
            <a:r>
              <a:rPr lang="en-GB" baseline="0" dirty="0" smtClean="0"/>
              <a:t>c</a:t>
            </a:r>
            <a:r>
              <a:rPr lang="en-GB" dirty="0" smtClean="0"/>
              <a:t>apability</a:t>
            </a:r>
            <a:r>
              <a:rPr lang="en-GB" baseline="0" dirty="0" smtClean="0"/>
              <a:t> to represent 3D radiative effects in a global model</a:t>
            </a:r>
          </a:p>
          <a:p>
            <a:r>
              <a:rPr lang="en-GB" dirty="0" smtClean="0"/>
              <a:t>First estimates suggest 4 W m</a:t>
            </a:r>
            <a:r>
              <a:rPr lang="en-GB" baseline="30000" dirty="0" smtClean="0"/>
              <a:t>-2</a:t>
            </a:r>
            <a:r>
              <a:rPr lang="en-GB" dirty="0" smtClean="0"/>
              <a:t> global impact on net fluxes at surface and TOA</a:t>
            </a:r>
          </a:p>
          <a:p>
            <a:pPr lvl="1"/>
            <a:r>
              <a:rPr lang="en-GB" baseline="0" dirty="0" smtClean="0"/>
              <a:t>Similar</a:t>
            </a:r>
            <a:r>
              <a:rPr lang="en-GB" dirty="0" smtClean="0"/>
              <a:t> to the impact of cloud inhomogeneity and overlap</a:t>
            </a:r>
          </a:p>
          <a:p>
            <a:pPr lvl="1"/>
            <a:r>
              <a:rPr lang="en-GB" dirty="0" smtClean="0"/>
              <a:t>Longwave effects are significant</a:t>
            </a:r>
          </a:p>
          <a:p>
            <a:pPr lvl="1"/>
            <a:r>
              <a:rPr lang="en-GB" dirty="0"/>
              <a:t>Could help explain the cold bias in the ECMWF </a:t>
            </a:r>
            <a:r>
              <a:rPr lang="en-GB" dirty="0" smtClean="0"/>
              <a:t>model? …but many other factors need constraining too!</a:t>
            </a:r>
            <a:endParaRPr lang="en-GB" dirty="0"/>
          </a:p>
          <a:p>
            <a:r>
              <a:rPr lang="en-GB" baseline="0" dirty="0" smtClean="0"/>
              <a:t>Further work required:</a:t>
            </a:r>
          </a:p>
          <a:p>
            <a:pPr lvl="1"/>
            <a:r>
              <a:rPr lang="en-GB" baseline="0" dirty="0" smtClean="0"/>
              <a:t>More analysis of high resolution cloud observations and CRMs to characterize </a:t>
            </a:r>
            <a:r>
              <a:rPr lang="en-GB" baseline="0" dirty="0" smtClean="0"/>
              <a:t>“effective </a:t>
            </a:r>
            <a:r>
              <a:rPr lang="en-GB" baseline="0" dirty="0" smtClean="0"/>
              <a:t>cloud </a:t>
            </a:r>
            <a:r>
              <a:rPr lang="en-GB" baseline="0" dirty="0" smtClean="0"/>
              <a:t>scale”</a:t>
            </a:r>
            <a:endParaRPr lang="en-GB" baseline="0" dirty="0" smtClean="0"/>
          </a:p>
          <a:p>
            <a:pPr lvl="1"/>
            <a:r>
              <a:rPr lang="en-GB" dirty="0" smtClean="0"/>
              <a:t>Comparison of SPARTACUS with full Monte Carlo calculations in a wide variety of scenes</a:t>
            </a:r>
          </a:p>
          <a:p>
            <a:pPr lvl="1"/>
            <a:r>
              <a:rPr lang="en-GB" dirty="0" smtClean="0"/>
              <a:t>Optimize SPARTACUS: </a:t>
            </a:r>
            <a:r>
              <a:rPr lang="en-GB" dirty="0"/>
              <a:t>perhaps </a:t>
            </a:r>
            <a:r>
              <a:rPr lang="en-GB" dirty="0" smtClean="0"/>
              <a:t>treat it as a </a:t>
            </a:r>
            <a:r>
              <a:rPr lang="en-GB" dirty="0"/>
              <a:t>benchmark for more approximate schemes to represent 3D effects, e.g. perturbing cloud overlap (Tompkins &amp; </a:t>
            </a:r>
            <a:r>
              <a:rPr lang="en-GB" dirty="0" err="1"/>
              <a:t>DiGuiseppe</a:t>
            </a:r>
            <a:r>
              <a:rPr lang="en-GB" dirty="0"/>
              <a:t>)</a:t>
            </a:r>
          </a:p>
          <a:p>
            <a:r>
              <a:rPr lang="en-GB" dirty="0" smtClean="0"/>
              <a:t>SPARTACUS is an option in new ECMWF radiation scheme “ECRAD”</a:t>
            </a:r>
          </a:p>
          <a:p>
            <a:pPr lvl="1"/>
            <a:r>
              <a:rPr lang="en-GB" dirty="0" smtClean="0"/>
              <a:t>Offline version to be released under the </a:t>
            </a:r>
            <a:r>
              <a:rPr lang="en-GB" dirty="0" err="1" smtClean="0"/>
              <a:t>OpenIFS</a:t>
            </a:r>
            <a:r>
              <a:rPr lang="en-GB" dirty="0" smtClean="0"/>
              <a:t> license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4933617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eaLnBrk="0" hangingPunct="0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</a:pPr>
            <a:r>
              <a:rPr lang="en-GB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SPARTACUS idea will also be used to compute 3D effects in urban and vegetation canopies</a:t>
            </a:r>
            <a:endParaRPr lang="en-GB" sz="2000" b="0" kern="0" dirty="0">
              <a:solidFill>
                <a:srgbClr val="000000"/>
              </a:solidFill>
              <a:latin typeface="Calibri"/>
              <a:ea typeface="ＭＳ Ｐゴシック" pitchFamily="39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796134" y="4800697"/>
            <a:ext cx="3088409" cy="1868663"/>
            <a:chOff x="5796134" y="4800697"/>
            <a:chExt cx="3088409" cy="1868663"/>
          </a:xfrm>
        </p:grpSpPr>
        <p:pic>
          <p:nvPicPr>
            <p:cNvPr id="1026" name="Picture 2" descr="https://upload.wikimedia.org/wikipedia/commons/b/bb/Madrid_sky_lin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09"/>
            <a:stretch/>
          </p:blipFill>
          <p:spPr bwMode="auto">
            <a:xfrm>
              <a:off x="5796136" y="4800697"/>
              <a:ext cx="3088407" cy="186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796135" y="4800697"/>
              <a:ext cx="3088407" cy="1868663"/>
              <a:chOff x="6084167" y="2629701"/>
              <a:chExt cx="3088407" cy="186866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6084167" y="2629701"/>
                <a:ext cx="3088407" cy="186866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t" anchorCtr="0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en-US" altLang="en-US" sz="2000" b="0" dirty="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6084168" y="3016408"/>
                <a:ext cx="3088406" cy="50482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en-US" altLang="en-US" sz="2000" b="0" dirty="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796134" y="6195516"/>
              <a:ext cx="3088406" cy="4738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 sz="2000" b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 flipH="1">
            <a:off x="7613754" y="5301208"/>
            <a:ext cx="288032" cy="216024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669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5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 subtle radiative effects really matter for an NWP centre?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980728"/>
            <a:ext cx="8447087" cy="5115272"/>
          </a:xfrm>
        </p:spPr>
        <p:txBody>
          <a:bodyPr/>
          <a:lstStyle/>
          <a:p>
            <a:r>
              <a:rPr lang="en-GB" dirty="0" smtClean="0"/>
              <a:t>Short to medium term</a:t>
            </a:r>
          </a:p>
          <a:p>
            <a:pPr lvl="1"/>
            <a:r>
              <a:rPr lang="en-GB" dirty="0" smtClean="0"/>
              <a:t>Surface temperature forecasts are of first-order importance</a:t>
            </a:r>
          </a:p>
          <a:p>
            <a:pPr lvl="1"/>
            <a:r>
              <a:rPr lang="en-GB" dirty="0" smtClean="0"/>
              <a:t>Solar energy industry increasingly using radiation diagnostics from NWP</a:t>
            </a:r>
          </a:p>
          <a:p>
            <a:r>
              <a:rPr lang="en-GB" dirty="0" smtClean="0"/>
              <a:t>Monthly to seasonal (both coupled)</a:t>
            </a:r>
          </a:p>
          <a:p>
            <a:pPr lvl="1"/>
            <a:r>
              <a:rPr lang="en-GB" dirty="0" smtClean="0"/>
              <a:t>Predictability on this timescale from stratosphere, MJO, ocean memory – all require accurate radiation</a:t>
            </a:r>
          </a:p>
          <a:p>
            <a:pPr lvl="1"/>
            <a:r>
              <a:rPr lang="en-GB" dirty="0" smtClean="0"/>
              <a:t>Difficult to get statistical significance when evaluating different seasonal forecast systems – but a pre-requisite for a skilful system is a model with a good </a:t>
            </a:r>
            <a:r>
              <a:rPr lang="en-GB" i="1" dirty="0" smtClean="0"/>
              <a:t>climate</a:t>
            </a:r>
          </a:p>
          <a:p>
            <a:pPr marL="0" indent="0">
              <a:buNone/>
            </a:pPr>
            <a:endParaRPr lang="en-GB" sz="2600" b="1" dirty="0" smtClean="0">
              <a:solidFill>
                <a:srgbClr val="1F3692"/>
              </a:solidFill>
            </a:endParaRPr>
          </a:p>
          <a:p>
            <a:pPr marL="0" indent="0">
              <a:buNone/>
            </a:pPr>
            <a:r>
              <a:rPr lang="en-GB" sz="2600" b="1" dirty="0" smtClean="0">
                <a:solidFill>
                  <a:srgbClr val="1F3692"/>
                </a:solidFill>
              </a:rPr>
              <a:t>Overview</a:t>
            </a:r>
          </a:p>
          <a:p>
            <a:r>
              <a:rPr lang="en-GB" dirty="0" smtClean="0"/>
              <a:t>A puzzling bias</a:t>
            </a:r>
          </a:p>
          <a:p>
            <a:r>
              <a:rPr lang="en-GB" dirty="0" smtClean="0"/>
              <a:t>Representing cloud structure in radiation schemes</a:t>
            </a:r>
          </a:p>
          <a:p>
            <a:r>
              <a:rPr lang="en-GB" dirty="0" smtClean="0"/>
              <a:t>Conceptual models for 3D cloud-radiation effects</a:t>
            </a:r>
          </a:p>
          <a:p>
            <a:r>
              <a:rPr lang="en-GB" dirty="0" smtClean="0"/>
              <a:t>The SPARTACUS solver</a:t>
            </a:r>
          </a:p>
          <a:p>
            <a:r>
              <a:rPr lang="en-GB" dirty="0" smtClean="0"/>
              <a:t>How big is a cloud?</a:t>
            </a:r>
          </a:p>
          <a:p>
            <a:r>
              <a:rPr lang="en-GB" dirty="0" smtClean="0"/>
              <a:t>An estimate of the global impact of 3D radiation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4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impact of cloud inhomogeneity and overlap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4437062"/>
            <a:ext cx="6811863" cy="1658938"/>
          </a:xfrm>
        </p:spPr>
        <p:txBody>
          <a:bodyPr/>
          <a:lstStyle/>
          <a:p>
            <a:r>
              <a:rPr lang="en-US" altLang="en-US" dirty="0"/>
              <a:t>Fixing just horizontal structure (</a:t>
            </a:r>
            <a:r>
              <a:rPr lang="en-US" altLang="en-US" dirty="0">
                <a:solidFill>
                  <a:srgbClr val="0000FF"/>
                </a:solidFill>
              </a:rPr>
              <a:t>blue</a:t>
            </a:r>
            <a:r>
              <a:rPr lang="en-US" altLang="en-US" dirty="0"/>
              <a:t> to </a:t>
            </a:r>
            <a:r>
              <a:rPr lang="en-US" altLang="en-US" dirty="0">
                <a:solidFill>
                  <a:srgbClr val="FF0000"/>
                </a:solidFill>
              </a:rPr>
              <a:t>red</a:t>
            </a:r>
            <a:r>
              <a:rPr lang="en-US" altLang="en-US" dirty="0"/>
              <a:t>) would overcompensate the error</a:t>
            </a:r>
          </a:p>
          <a:p>
            <a:r>
              <a:rPr lang="en-US" altLang="en-US" dirty="0"/>
              <a:t>Fixing just overlap (</a:t>
            </a:r>
            <a:r>
              <a:rPr lang="en-US" altLang="en-US" dirty="0">
                <a:solidFill>
                  <a:srgbClr val="0000FF"/>
                </a:solidFill>
              </a:rPr>
              <a:t>blue</a:t>
            </a:r>
            <a:r>
              <a:rPr lang="en-US" altLang="en-US" dirty="0"/>
              <a:t> to </a:t>
            </a:r>
            <a:r>
              <a:rPr lang="en-US" altLang="en-US" dirty="0">
                <a:solidFill>
                  <a:srgbClr val="00FFFF"/>
                </a:solidFill>
              </a:rPr>
              <a:t>cyan</a:t>
            </a:r>
            <a:r>
              <a:rPr lang="en-US" altLang="en-US" dirty="0"/>
              <a:t>) would increase the error</a:t>
            </a:r>
          </a:p>
          <a:p>
            <a:r>
              <a:rPr lang="en-US" altLang="en-US" i="1" dirty="0"/>
              <a:t>Need to fix both overlap and horizontal structure</a:t>
            </a:r>
          </a:p>
          <a:p>
            <a:endParaRPr lang="en-GB" dirty="0"/>
          </a:p>
        </p:txBody>
      </p:sp>
      <p:pic>
        <p:nvPicPr>
          <p:cNvPr id="4" name="Picture 3" descr="CRFmeanla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5964" r="7619" b="51138"/>
          <a:stretch/>
        </p:blipFill>
        <p:spPr bwMode="auto">
          <a:xfrm>
            <a:off x="1835696" y="1556792"/>
            <a:ext cx="7200354" cy="28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468313" y="5372100"/>
            <a:ext cx="431800" cy="1444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395288" y="5229225"/>
            <a:ext cx="1096962" cy="649288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576263" y="5516563"/>
            <a:ext cx="611187" cy="1444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468313" y="4075113"/>
            <a:ext cx="431800" cy="1444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395288" y="3932238"/>
            <a:ext cx="1096962" cy="649287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95288" y="4219575"/>
            <a:ext cx="611187" cy="1444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shade val="27451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468313" y="1644650"/>
            <a:ext cx="431800" cy="144463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395288" y="1484313"/>
            <a:ext cx="1096962" cy="666750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395288" y="1789113"/>
            <a:ext cx="611187" cy="144462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468313" y="2778125"/>
            <a:ext cx="431800" cy="144463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395288" y="2636838"/>
            <a:ext cx="1096962" cy="647700"/>
          </a:xfrm>
          <a:prstGeom prst="rect">
            <a:avLst/>
          </a:prstGeom>
          <a:noFill/>
          <a:ln w="19050" algn="ctr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576263" y="2922588"/>
            <a:ext cx="611187" cy="144462"/>
          </a:xfrm>
          <a:prstGeom prst="rect">
            <a:avLst/>
          </a:prstGeom>
          <a:solidFill>
            <a:srgbClr val="80808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217488" y="1027113"/>
            <a:ext cx="16902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Plane-parallel, maximum-random</a:t>
            </a:r>
            <a:endParaRPr lang="en-GB" altLang="en-US" sz="1400" dirty="0">
              <a:solidFill>
                <a:srgbClr val="00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217488" y="2362200"/>
            <a:ext cx="1474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 only overlap</a:t>
            </a: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217488" y="3441700"/>
            <a:ext cx="1474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 only inhomogeneity</a:t>
            </a:r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217488" y="4797425"/>
            <a:ext cx="1474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overlap and inhomogeneity</a:t>
            </a:r>
            <a:endParaRPr lang="en-GB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12519" y="5878513"/>
            <a:ext cx="2323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err="1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Shonk</a:t>
            </a:r>
            <a:r>
              <a:rPr lang="en-GB" sz="1800" kern="0" dirty="0" smtClean="0">
                <a:solidFill>
                  <a:srgbClr val="1F3692"/>
                </a:solidFill>
                <a:latin typeface="Calibri"/>
                <a:ea typeface="ＭＳ Ｐゴシック" pitchFamily="39" charset="-128"/>
              </a:rPr>
              <a:t> &amp; Hogan (2010)</a:t>
            </a:r>
            <a:endParaRPr lang="en-GB" sz="1800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771800" y="910633"/>
            <a:ext cx="554350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en-GB" altLang="en-US" b="1" dirty="0" smtClean="0">
                <a:latin typeface="Calibri" panose="020F0502020204030204" pitchFamily="34" charset="0"/>
              </a:rPr>
              <a:t>Top-of-atmosphere cloud radiative forcing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31840" y="1309287"/>
            <a:ext cx="1298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0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Shortwave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6876256" y="1304620"/>
            <a:ext cx="1231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0" kern="0" dirty="0" err="1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Longwave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4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Longwave</a:t>
            </a:r>
            <a:r>
              <a:rPr lang="en-GB" dirty="0" smtClean="0"/>
              <a:t> equivalent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836712"/>
            <a:ext cx="5955704" cy="5400600"/>
          </a:xfrm>
        </p:spPr>
        <p:txBody>
          <a:bodyPr/>
          <a:lstStyle/>
          <a:p>
            <a:r>
              <a:rPr lang="en-GB" dirty="0" smtClean="0"/>
              <a:t>Two-stream equations now look like this: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1800" dirty="0" smtClean="0">
                <a:latin typeface="Arial Narrow" panose="020B0606020202030204" pitchFamily="34" charset="0"/>
              </a:rPr>
              <a:t>(No solar beam and Planck function assumed to vary 	linearly in optical depth via inhomogeneous terms)</a:t>
            </a:r>
          </a:p>
          <a:p>
            <a:r>
              <a:rPr lang="en-GB" dirty="0" smtClean="0"/>
              <a:t>Solution is a bit more complex: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    where:</a:t>
            </a:r>
            <a:endParaRPr lang="en-GB" dirty="0"/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20560"/>
            <a:ext cx="495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49625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41168"/>
            <a:ext cx="35052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Extension to multiple layers: the adding method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The adding method (e.g. </a:t>
                </a:r>
                <a:r>
                  <a:rPr lang="en-GB" dirty="0" err="1" smtClean="0"/>
                  <a:t>Lacis</a:t>
                </a:r>
                <a:r>
                  <a:rPr lang="en-GB" dirty="0" smtClean="0"/>
                  <a:t> and Hansen 1974) can be used to combine the reflectance and transmittance matrices of pairs of layers</a:t>
                </a:r>
              </a:p>
              <a:p>
                <a:r>
                  <a:rPr lang="en-GB" dirty="0" smtClean="0"/>
                  <a:t>In </a:t>
                </a:r>
                <a:r>
                  <a:rPr lang="en-GB" i="1" dirty="0" smtClean="0"/>
                  <a:t>N</a:t>
                </a:r>
                <a:r>
                  <a:rPr lang="en-GB" dirty="0" smtClean="0"/>
                  <a:t>-stream </a:t>
                </a:r>
                <a:r>
                  <a:rPr lang="en-GB" dirty="0" err="1" smtClean="0"/>
                  <a:t>radiative</a:t>
                </a:r>
                <a:r>
                  <a:rPr lang="en-GB" dirty="0" smtClean="0"/>
                  <a:t> transfer (e.g. </a:t>
                </a:r>
                <a:r>
                  <a:rPr lang="en-GB" i="1" dirty="0" smtClean="0"/>
                  <a:t>N</a:t>
                </a:r>
                <a:r>
                  <a:rPr lang="en-GB" dirty="0" smtClean="0"/>
                  <a:t>=16), the elements of the flux vector would represent different </a:t>
                </a:r>
                <a:r>
                  <a:rPr lang="en-GB" i="1" dirty="0" smtClean="0"/>
                  <a:t>streams</a:t>
                </a:r>
                <a:r>
                  <a:rPr lang="en-GB" dirty="0" smtClean="0"/>
                  <a:t>, but the method works just as well for different </a:t>
                </a:r>
                <a:r>
                  <a:rPr lang="en-GB" i="1" dirty="0" smtClean="0"/>
                  <a:t>regions</a:t>
                </a:r>
              </a:p>
              <a:p>
                <a:r>
                  <a:rPr lang="en-GB" dirty="0" smtClean="0"/>
                  <a:t>We work up from the surface and compute the albedo of the </a:t>
                </a:r>
                <a:r>
                  <a:rPr lang="en-GB" i="1" dirty="0" smtClean="0"/>
                  <a:t>whole atmosphere </a:t>
                </a:r>
                <a:r>
                  <a:rPr lang="en-GB" dirty="0" smtClean="0"/>
                  <a:t>below each half-level</a:t>
                </a:r>
              </a:p>
              <a:p>
                <a:endParaRPr lang="en-GB" dirty="0"/>
              </a:p>
              <a:p>
                <a:r>
                  <a:rPr lang="en-US" altLang="en-US" dirty="0" smtClean="0"/>
                  <a:t>Albedo </a:t>
                </a:r>
                <a14:m>
                  <m:oMath xmlns:m="http://schemas.openxmlformats.org/officeDocument/2006/math">
                    <m:r>
                      <a:rPr lang="en-GB" altLang="en-US" b="1" i="0" smtClean="0">
                        <a:latin typeface="Cambria Math"/>
                      </a:rPr>
                      <m:t>𝐀</m:t>
                    </m:r>
                    <m:r>
                      <a:rPr lang="en-GB" alt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GB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𝑎𝑎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𝑏𝑎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𝑎𝑏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𝑏𝑏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en-US" dirty="0" smtClean="0"/>
              </a:p>
              <a:p>
                <a:endParaRPr lang="en-GB" dirty="0" smtClean="0"/>
              </a:p>
              <a:p>
                <a:endParaRPr lang="en-GB" dirty="0"/>
              </a:p>
              <a:p>
                <a:r>
                  <a:rPr lang="en-GB" dirty="0"/>
                  <a:t>After this we can head back down again to compute the fluxes</a:t>
                </a:r>
              </a:p>
              <a:p>
                <a:r>
                  <a:rPr lang="en-GB" dirty="0"/>
                  <a:t>For one region, this is exactly the same as solving a </a:t>
                </a:r>
                <a:r>
                  <a:rPr lang="en-GB" dirty="0" err="1"/>
                  <a:t>tridiagonal</a:t>
                </a:r>
                <a:r>
                  <a:rPr lang="en-GB" dirty="0"/>
                  <a:t> system with forward elimination followed by </a:t>
                </a:r>
                <a:r>
                  <a:rPr lang="en-GB" dirty="0" err="1"/>
                  <a:t>backsubstitution</a:t>
                </a:r>
                <a:r>
                  <a:rPr lang="en-GB" dirty="0"/>
                  <a:t>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49" t="-2094" b="-16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595366" y="4014359"/>
            <a:ext cx="12414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353941" y="4014360"/>
            <a:ext cx="1241425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5374497" y="3810666"/>
            <a:ext cx="267484" cy="411758"/>
          </a:xfrm>
          <a:custGeom>
            <a:avLst/>
            <a:gdLst>
              <a:gd name="connsiteX0" fmla="*/ 0 w 219456"/>
              <a:gd name="connsiteY0" fmla="*/ 9144 h 320051"/>
              <a:gd name="connsiteX1" fmla="*/ 91440 w 219456"/>
              <a:gd name="connsiteY1" fmla="*/ 320040 h 320051"/>
              <a:gd name="connsiteX2" fmla="*/ 219456 w 219456"/>
              <a:gd name="connsiteY2" fmla="*/ 0 h 320051"/>
              <a:gd name="connsiteX3" fmla="*/ 219456 w 219456"/>
              <a:gd name="connsiteY3" fmla="*/ 0 h 3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" h="320051">
                <a:moveTo>
                  <a:pt x="0" y="9144"/>
                </a:moveTo>
                <a:cubicBezTo>
                  <a:pt x="27432" y="165354"/>
                  <a:pt x="54864" y="321564"/>
                  <a:pt x="91440" y="320040"/>
                </a:cubicBezTo>
                <a:cubicBezTo>
                  <a:pt x="128016" y="318516"/>
                  <a:pt x="219456" y="0"/>
                  <a:pt x="219456" y="0"/>
                </a:cubicBezTo>
                <a:lnTo>
                  <a:pt x="219456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b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7534797" y="3798330"/>
            <a:ext cx="267484" cy="411758"/>
          </a:xfrm>
          <a:custGeom>
            <a:avLst/>
            <a:gdLst>
              <a:gd name="connsiteX0" fmla="*/ 0 w 219456"/>
              <a:gd name="connsiteY0" fmla="*/ 9144 h 320051"/>
              <a:gd name="connsiteX1" fmla="*/ 91440 w 219456"/>
              <a:gd name="connsiteY1" fmla="*/ 320040 h 320051"/>
              <a:gd name="connsiteX2" fmla="*/ 219456 w 219456"/>
              <a:gd name="connsiteY2" fmla="*/ 0 h 320051"/>
              <a:gd name="connsiteX3" fmla="*/ 219456 w 219456"/>
              <a:gd name="connsiteY3" fmla="*/ 0 h 3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" h="320051">
                <a:moveTo>
                  <a:pt x="0" y="9144"/>
                </a:moveTo>
                <a:cubicBezTo>
                  <a:pt x="27432" y="165354"/>
                  <a:pt x="54864" y="321564"/>
                  <a:pt x="91440" y="320040"/>
                </a:cubicBezTo>
                <a:cubicBezTo>
                  <a:pt x="128016" y="318516"/>
                  <a:pt x="219456" y="0"/>
                  <a:pt x="219456" y="0"/>
                </a:cubicBezTo>
                <a:lnTo>
                  <a:pt x="219456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b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362081" y="3860844"/>
            <a:ext cx="534904" cy="361580"/>
          </a:xfrm>
          <a:custGeom>
            <a:avLst/>
            <a:gdLst>
              <a:gd name="connsiteX0" fmla="*/ 0 w 219456"/>
              <a:gd name="connsiteY0" fmla="*/ 9144 h 320051"/>
              <a:gd name="connsiteX1" fmla="*/ 91440 w 219456"/>
              <a:gd name="connsiteY1" fmla="*/ 320040 h 320051"/>
              <a:gd name="connsiteX2" fmla="*/ 219456 w 219456"/>
              <a:gd name="connsiteY2" fmla="*/ 0 h 320051"/>
              <a:gd name="connsiteX3" fmla="*/ 219456 w 219456"/>
              <a:gd name="connsiteY3" fmla="*/ 0 h 3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" h="320051">
                <a:moveTo>
                  <a:pt x="0" y="9144"/>
                </a:moveTo>
                <a:cubicBezTo>
                  <a:pt x="27432" y="165354"/>
                  <a:pt x="54864" y="321564"/>
                  <a:pt x="91440" y="320040"/>
                </a:cubicBezTo>
                <a:cubicBezTo>
                  <a:pt x="128016" y="318516"/>
                  <a:pt x="219456" y="0"/>
                  <a:pt x="219456" y="0"/>
                </a:cubicBezTo>
                <a:lnTo>
                  <a:pt x="219456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b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 flipH="1">
            <a:off x="5997549" y="3819543"/>
            <a:ext cx="1107528" cy="635754"/>
          </a:xfrm>
          <a:custGeom>
            <a:avLst/>
            <a:gdLst>
              <a:gd name="connsiteX0" fmla="*/ 0 w 219456"/>
              <a:gd name="connsiteY0" fmla="*/ 9144 h 320051"/>
              <a:gd name="connsiteX1" fmla="*/ 91440 w 219456"/>
              <a:gd name="connsiteY1" fmla="*/ 320040 h 320051"/>
              <a:gd name="connsiteX2" fmla="*/ 219456 w 219456"/>
              <a:gd name="connsiteY2" fmla="*/ 0 h 320051"/>
              <a:gd name="connsiteX3" fmla="*/ 219456 w 219456"/>
              <a:gd name="connsiteY3" fmla="*/ 0 h 3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" h="320051">
                <a:moveTo>
                  <a:pt x="0" y="9144"/>
                </a:moveTo>
                <a:cubicBezTo>
                  <a:pt x="27432" y="165354"/>
                  <a:pt x="54864" y="321564"/>
                  <a:pt x="91440" y="320040"/>
                </a:cubicBezTo>
                <a:cubicBezTo>
                  <a:pt x="128016" y="318516"/>
                  <a:pt x="219456" y="0"/>
                  <a:pt x="219456" y="0"/>
                </a:cubicBezTo>
                <a:lnTo>
                  <a:pt x="219456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b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5292080" y="3501008"/>
            <a:ext cx="45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aa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7471293" y="3507724"/>
            <a:ext cx="45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bb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6913043" y="3510290"/>
            <a:ext cx="45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r>
              <a:rPr lang="en-GB" altLang="en-US" sz="1800" i="1" baseline="-25000" dirty="0" smtClean="0">
                <a:solidFill>
                  <a:srgbClr val="000000"/>
                </a:solidFill>
                <a:latin typeface="Arial Narrow" pitchFamily="34" charset="0"/>
              </a:rPr>
              <a:t>ba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6222869" y="3510290"/>
            <a:ext cx="45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A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ab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932040" y="4485777"/>
            <a:ext cx="3240360" cy="242935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3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deal with cloud overlap?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 smtClean="0"/>
                  <a:t>Edwards-</a:t>
                </a:r>
                <a:r>
                  <a:rPr lang="en-US" altLang="en-US" dirty="0" err="1" smtClean="0"/>
                  <a:t>Slingo</a:t>
                </a:r>
                <a:r>
                  <a:rPr lang="en-US" altLang="en-US" dirty="0" smtClean="0"/>
                  <a:t> method: overlap matrices</a:t>
                </a:r>
              </a:p>
              <a:p>
                <a:endParaRPr lang="en-US" altLang="en-US" dirty="0" smtClean="0"/>
              </a:p>
              <a:p>
                <a:r>
                  <a:rPr lang="en-US" altLang="en-US" dirty="0" smtClean="0"/>
                  <a:t>Downward overlap  </a:t>
                </a:r>
                <a14:m>
                  <m:oMath xmlns:m="http://schemas.openxmlformats.org/officeDocument/2006/math">
                    <m:r>
                      <a:rPr lang="en-GB" altLang="en-US" b="1" i="0" smtClean="0">
                        <a:latin typeface="Cambria Math"/>
                      </a:rPr>
                      <m:t>𝐕</m:t>
                    </m:r>
                    <m:r>
                      <a:rPr lang="en-GB" alt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GB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𝑉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𝑎𝑎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𝑉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𝑏𝑎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𝑉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𝑎𝑏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GB" altLang="en-US" b="0" i="1" smtClean="0">
                                  <a:latin typeface="Cambria Math"/>
                                </a:rPr>
                                <m:t>𝑉</m:t>
                              </m:r>
                              <m:r>
                                <a:rPr lang="en-GB" altLang="en-US" b="0" i="1" baseline="-25000" smtClean="0">
                                  <a:latin typeface="Cambria Math"/>
                                </a:rPr>
                                <m:t>𝑏𝑏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 smtClean="0"/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    (similarly for upward overlap </a:t>
                </a:r>
                <a:r>
                  <a:rPr lang="en-GB" b="1" dirty="0" smtClean="0"/>
                  <a:t>U</a:t>
                </a:r>
                <a:r>
                  <a:rPr lang="en-GB" dirty="0" smtClean="0"/>
                  <a:t>)</a:t>
                </a:r>
              </a:p>
              <a:p>
                <a:r>
                  <a:rPr lang="en-GB" dirty="0" smtClean="0"/>
                  <a:t>Matrix elements calculated from a </a:t>
                </a:r>
                <a:r>
                  <a:rPr lang="en-GB" dirty="0" err="1" smtClean="0"/>
                  <a:t>decorrelation</a:t>
                </a:r>
                <a:r>
                  <a:rPr lang="en-GB" dirty="0" smtClean="0"/>
                  <a:t> length following </a:t>
                </a:r>
                <a:r>
                  <a:rPr lang="en-GB" dirty="0" err="1" smtClean="0"/>
                  <a:t>Shonk</a:t>
                </a:r>
                <a:r>
                  <a:rPr lang="en-GB" dirty="0" smtClean="0"/>
                  <a:t> et al. (2010)</a:t>
                </a:r>
              </a:p>
              <a:p>
                <a:r>
                  <a:rPr lang="en-GB" dirty="0" smtClean="0"/>
                  <a:t>Albedo just above a half level (</a:t>
                </a:r>
                <a:r>
                  <a:rPr lang="en-GB" b="1" dirty="0" smtClean="0"/>
                  <a:t>A</a:t>
                </a:r>
                <a:r>
                  <a:rPr lang="en-GB" dirty="0" smtClean="0"/>
                  <a:t>) is related to albedo just below a half level (</a:t>
                </a:r>
                <a:r>
                  <a:rPr lang="en-GB" b="1" dirty="0" smtClean="0"/>
                  <a:t>B</a:t>
                </a:r>
                <a:r>
                  <a:rPr lang="en-GB" dirty="0" smtClean="0"/>
                  <a:t>) by </a:t>
                </a:r>
                <a:r>
                  <a:rPr lang="en-GB" b="1" dirty="0" smtClean="0"/>
                  <a:t>A</a:t>
                </a:r>
                <a:r>
                  <a:rPr lang="en-GB" dirty="0" smtClean="0"/>
                  <a:t>=</a:t>
                </a:r>
                <a:r>
                  <a:rPr lang="en-GB" b="1" dirty="0" smtClean="0"/>
                  <a:t>UBV</a:t>
                </a:r>
                <a:endParaRPr lang="en-GB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49" t="-2094" r="-16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685685" y="1766424"/>
            <a:ext cx="12414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444260" y="1766425"/>
            <a:ext cx="1241425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020919" y="2276085"/>
            <a:ext cx="12414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444260" y="2271629"/>
            <a:ext cx="576659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664600" y="1980162"/>
            <a:ext cx="36005" cy="5483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998554" y="2018837"/>
            <a:ext cx="0" cy="6117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6441073" y="1397093"/>
            <a:ext cx="4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aa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388530" y="1397093"/>
            <a:ext cx="452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ba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740440" y="1397093"/>
            <a:ext cx="452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bb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7164360" y="1397093"/>
            <a:ext cx="43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 err="1" smtClean="0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GB" altLang="en-US" sz="1800" i="1" baseline="-25000" dirty="0" err="1" smtClean="0">
                <a:solidFill>
                  <a:srgbClr val="000000"/>
                </a:solidFill>
                <a:latin typeface="Arial Narrow" pitchFamily="34" charset="0"/>
              </a:rPr>
              <a:t>ab</a:t>
            </a:r>
            <a:endParaRPr lang="en-GB" altLang="en-US" sz="1800" i="1" baseline="-25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5416363" y="2072753"/>
            <a:ext cx="1027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dirty="0" smtClean="0">
                <a:solidFill>
                  <a:srgbClr val="FF0000"/>
                </a:solidFill>
                <a:latin typeface="Arial Narrow" pitchFamily="34" charset="0"/>
              </a:rPr>
              <a:t>Half-level</a:t>
            </a:r>
            <a:endParaRPr lang="en-GB" altLang="en-US" sz="18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8259899" y="2271629"/>
            <a:ext cx="667211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7380390" y="2018836"/>
            <a:ext cx="0" cy="6117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8593504" y="2018837"/>
            <a:ext cx="0" cy="6117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3993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LW </a:t>
            </a:r>
            <a:r>
              <a:rPr lang="en-GB" i="1" dirty="0" err="1" smtClean="0"/>
              <a:t>radiatively</a:t>
            </a:r>
            <a:r>
              <a:rPr lang="en-GB" i="1" dirty="0" smtClean="0"/>
              <a:t> effective </a:t>
            </a:r>
            <a:r>
              <a:rPr lang="en-GB" dirty="0" smtClean="0"/>
              <a:t>cloud edge length?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764704"/>
            <a:ext cx="7171903" cy="42748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Single cloud				Full cloud field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784" t="60235" r="7784"/>
          <a:stretch/>
        </p:blipFill>
        <p:spPr>
          <a:xfrm>
            <a:off x="539552" y="4181690"/>
            <a:ext cx="3600401" cy="2022140"/>
          </a:xfrm>
          <a:prstGeom prst="rect">
            <a:avLst/>
          </a:prstGeom>
          <a:ln w="25400">
            <a:solidFill>
              <a:srgbClr val="FF00FF"/>
            </a:solidFill>
            <a:prstDash val="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137" t="4100" r="40381" b="40350"/>
          <a:stretch/>
        </p:blipFill>
        <p:spPr>
          <a:xfrm>
            <a:off x="9540552" y="224644"/>
            <a:ext cx="3240360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55" t="9120" r="57413" b="50194"/>
          <a:stretch/>
        </p:blipFill>
        <p:spPr>
          <a:xfrm>
            <a:off x="5338510" y="1124744"/>
            <a:ext cx="3600400" cy="2068942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2691" t="10508" r="7876" b="49843"/>
          <a:stretch/>
        </p:blipFill>
        <p:spPr>
          <a:xfrm>
            <a:off x="539552" y="1124744"/>
            <a:ext cx="3600401" cy="2016224"/>
          </a:xfrm>
          <a:prstGeom prst="rect">
            <a:avLst/>
          </a:prstGeom>
          <a:ln w="25400">
            <a:solidFill>
              <a:srgbClr val="0000FF"/>
            </a:solidFill>
            <a:prstDash val="dash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007" t="58654" r="56772"/>
          <a:stretch/>
        </p:blipFill>
        <p:spPr>
          <a:xfrm>
            <a:off x="5266502" y="4123674"/>
            <a:ext cx="3672408" cy="2102532"/>
          </a:xfrm>
          <a:prstGeom prst="rect">
            <a:avLst/>
          </a:prstGeom>
          <a:ln w="25400">
            <a:solidFill>
              <a:srgbClr val="FF0000"/>
            </a:solidFill>
            <a:prstDash val="dash"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 rot="16200000">
            <a:off x="-2340151" y="3342532"/>
            <a:ext cx="5295112" cy="427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SzPct val="100000"/>
              <a:buFont typeface="Lucida Grande"/>
              <a:buChar char="–"/>
              <a:defRPr sz="2000" b="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kern="0" dirty="0" smtClean="0"/>
              <a:t>“</a:t>
            </a:r>
            <a:r>
              <a:rPr lang="en-GB" kern="0" dirty="0" err="1" smtClean="0"/>
              <a:t>Ellipsified</a:t>
            </a:r>
            <a:r>
              <a:rPr lang="en-GB" kern="0" dirty="0" smtClean="0"/>
              <a:t>” clouds	         Original clouds</a:t>
            </a:r>
            <a:endParaRPr lang="en-GB" kern="0" dirty="0"/>
          </a:p>
        </p:txBody>
      </p:sp>
      <p:sp>
        <p:nvSpPr>
          <p:cNvPr id="11" name="Rectangle 10"/>
          <p:cNvSpPr/>
          <p:nvPr/>
        </p:nvSpPr>
        <p:spPr>
          <a:xfrm>
            <a:off x="-36512" y="3212976"/>
            <a:ext cx="2376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en-US" sz="1800" b="0" dirty="0" smtClean="0">
                <a:solidFill>
                  <a:srgbClr val="FF00FF"/>
                </a:solidFill>
                <a:latin typeface="Arial Narrow" pitchFamily="34" charset="0"/>
              </a:rPr>
              <a:t>Ellipses remove </a:t>
            </a:r>
            <a:r>
              <a:rPr lang="en-GB" altLang="en-US" sz="1800" b="0" dirty="0" err="1" smtClean="0">
                <a:solidFill>
                  <a:srgbClr val="FF00FF"/>
                </a:solidFill>
                <a:latin typeface="Arial Narrow" pitchFamily="34" charset="0"/>
              </a:rPr>
              <a:t>radiatively</a:t>
            </a:r>
            <a:r>
              <a:rPr lang="en-GB" altLang="en-US" sz="1800" b="0" dirty="0" smtClean="0">
                <a:solidFill>
                  <a:srgbClr val="FF00FF"/>
                </a:solidFill>
                <a:latin typeface="Arial Narrow" pitchFamily="34" charset="0"/>
              </a:rPr>
              <a:t> irrelevant small-scale structure</a:t>
            </a:r>
            <a:endParaRPr lang="en-GB" dirty="0">
              <a:solidFill>
                <a:srgbClr val="FF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5848" y="3204011"/>
            <a:ext cx="3348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800" b="0" dirty="0" smtClean="0">
                <a:solidFill>
                  <a:srgbClr val="FF0000"/>
                </a:solidFill>
                <a:latin typeface="Arial Narrow" pitchFamily="34" charset="0"/>
              </a:rPr>
              <a:t>Clustering reduces effective edge length (nearest-neighbour spacing is 280 m vs. random value of 430 m)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09194" y="1763694"/>
            <a:ext cx="3214934" cy="3715402"/>
            <a:chOff x="2509194" y="1763694"/>
            <a:chExt cx="3214934" cy="37154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60198"/>
            <a:stretch/>
          </p:blipFill>
          <p:spPr>
            <a:xfrm>
              <a:off x="2509194" y="1763694"/>
              <a:ext cx="3214934" cy="371540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101600" dir="8100000" algn="tr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413043" y="1900551"/>
              <a:ext cx="22202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0" dirty="0" smtClean="0">
                  <a:latin typeface="Arial Narrow" panose="020B0606020202030204" pitchFamily="34" charset="0"/>
                </a:rPr>
                <a:t>MYSTIC: solid lines</a:t>
              </a:r>
            </a:p>
            <a:p>
              <a:r>
                <a:rPr lang="en-GB" sz="1600" b="0" dirty="0" smtClean="0">
                  <a:latin typeface="Arial Narrow" panose="020B0606020202030204" pitchFamily="34" charset="0"/>
                </a:rPr>
                <a:t>SPARTACUS: dashed lines</a:t>
              </a:r>
              <a:endParaRPr lang="en-GB" sz="1600" b="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477487" y="61402"/>
            <a:ext cx="1584176" cy="721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b="0" i="1" kern="0" dirty="0" err="1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Schäfer</a:t>
            </a:r>
            <a:r>
              <a:rPr lang="en-GB" sz="2000" b="0" i="1" kern="0" dirty="0" smtClean="0">
                <a:solidFill>
                  <a:srgbClr val="000000"/>
                </a:solidFill>
                <a:latin typeface="Calibri"/>
                <a:ea typeface="ＭＳ Ｐゴシック" pitchFamily="39" charset="-128"/>
              </a:rPr>
              <a:t> et al. (JGR 2016)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6603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ile:///o:/scratch/rd/parr/climate/gl6j/clim_gl6j_swcf_ceres_ebaf_nens4_200009_nmon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5"/>
          <a:stretch/>
        </p:blipFill>
        <p:spPr bwMode="auto">
          <a:xfrm>
            <a:off x="6050000" y="793216"/>
            <a:ext cx="2940615" cy="53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///o:/scratch/rd/parr/climate/gl6j/clim_gl6j_tclw_ssmi_nens4_200009_nmon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9"/>
          <a:stretch/>
        </p:blipFill>
        <p:spPr bwMode="auto">
          <a:xfrm>
            <a:off x="3096178" y="792184"/>
            <a:ext cx="2915982" cy="53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///o:/scratch/rd/parr/climate/gl6j/clim_gl6j_tcc_modis_tcc_nens4_200009_nmon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7"/>
          <a:stretch/>
        </p:blipFill>
        <p:spPr bwMode="auto">
          <a:xfrm>
            <a:off x="183762" y="794248"/>
            <a:ext cx="2939369" cy="53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“Improvements”: less cloud overlap and less heterogeneity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8715" y="6085179"/>
            <a:ext cx="3511757" cy="49837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5229" y="78148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Cloud cover: model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165116" y="781482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LWP: model</a:t>
            </a:r>
            <a:endParaRPr lang="en-GB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162739" y="81503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SW CRE: model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254722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Cloud cover: MODIS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1407" y="2547223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LWP: SSMI</a:t>
            </a:r>
            <a:endParaRPr lang="en-GB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169030" y="255561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SW CRE: CERES-EBAF</a:t>
            </a:r>
            <a:endParaRPr lang="en-GB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4284707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Cloud cover: difference</a:t>
            </a:r>
            <a:endParaRPr lang="en-GB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3171407" y="4284707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LWP: difference</a:t>
            </a:r>
            <a:endParaRPr lang="en-GB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6043115" y="4284707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 Narrow" panose="020B0606020202030204" pitchFamily="34" charset="0"/>
              </a:rPr>
              <a:t>SW CRE: difference (mean -3.6 W m</a:t>
            </a:r>
            <a:r>
              <a:rPr lang="en-GB" sz="1600" baseline="30000" dirty="0" smtClean="0">
                <a:latin typeface="Arial Narrow" panose="020B0606020202030204" pitchFamily="34" charset="0"/>
              </a:rPr>
              <a:t>-2</a:t>
            </a:r>
            <a:r>
              <a:rPr lang="en-GB" sz="1600" dirty="0" smtClean="0">
                <a:latin typeface="Arial Narrow" panose="020B0606020202030204" pitchFamily="34" charset="0"/>
              </a:rPr>
              <a:t>)</a:t>
            </a:r>
            <a:endParaRPr lang="en-GB" sz="1600" dirty="0">
              <a:latin typeface="Arial Narrow" panose="020B0606020202030204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44488" y="5292819"/>
            <a:ext cx="699120" cy="4069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275856" y="5292819"/>
            <a:ext cx="699120" cy="4069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228184" y="5292819"/>
            <a:ext cx="699120" cy="4069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332" y="6000368"/>
            <a:ext cx="463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Cloud cover is better, SW CRE is </a:t>
            </a:r>
            <a:r>
              <a:rPr lang="en-GB" sz="1800" i="1" dirty="0" smtClean="0">
                <a:solidFill>
                  <a:srgbClr val="FF0000"/>
                </a:solidFill>
              </a:rPr>
              <a:t>worse</a:t>
            </a:r>
            <a:endParaRPr lang="en-GB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Heating-rate comparisons with MYSTIC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60" y="1109937"/>
            <a:ext cx="4247500" cy="38884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" y="893914"/>
            <a:ext cx="4262658" cy="4104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1814" y="83671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Shortwave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36296" y="836712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Longwave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628650" y="5157192"/>
            <a:ext cx="7886700" cy="1152127"/>
          </a:xfrm>
          <a:prstGeom prst="rect">
            <a:avLst/>
          </a:prstGeom>
        </p:spPr>
        <p:txBody>
          <a:bodyPr/>
          <a:lstStyle/>
          <a:p>
            <a:r>
              <a:rPr lang="en-GB" baseline="0" dirty="0" smtClean="0"/>
              <a:t>Clustering has a fairly small effect on atmospheric heating rates</a:t>
            </a:r>
          </a:p>
          <a:p>
            <a:r>
              <a:rPr lang="en-GB" baseline="0" dirty="0" smtClean="0"/>
              <a:t>3D effects increase</a:t>
            </a:r>
            <a:r>
              <a:rPr lang="en-GB" dirty="0" smtClean="0"/>
              <a:t> </a:t>
            </a:r>
            <a:r>
              <a:rPr lang="en-GB" dirty="0" err="1" smtClean="0"/>
              <a:t>longwave</a:t>
            </a:r>
            <a:r>
              <a:rPr lang="en-GB" dirty="0" smtClean="0"/>
              <a:t> CRF at surface by 30% in </a:t>
            </a:r>
            <a:r>
              <a:rPr lang="en-GB" dirty="0"/>
              <a:t>both </a:t>
            </a:r>
            <a:r>
              <a:rPr lang="en-GB" dirty="0" smtClean="0"/>
              <a:t>MYSTIC and SPARTACUS (42% in SPARTACUS if clustering effect not represented)</a:t>
            </a: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824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effective size of typical cumulus clouds?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4725144"/>
            <a:ext cx="4155504" cy="1370856"/>
          </a:xfrm>
        </p:spPr>
        <p:txBody>
          <a:bodyPr/>
          <a:lstStyle/>
          <a:p>
            <a:r>
              <a:rPr lang="en-GB" dirty="0" smtClean="0"/>
              <a:t>This study: between 0.5 and 1 km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9" y="1109500"/>
            <a:ext cx="3648075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04887"/>
            <a:ext cx="3836756" cy="360981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88024" y="4725144"/>
            <a:ext cx="4155504" cy="13708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kern="0" dirty="0" err="1" smtClean="0"/>
              <a:t>Neggers</a:t>
            </a:r>
            <a:r>
              <a:rPr lang="en-GB" kern="0" dirty="0" smtClean="0"/>
              <a:t> et al. (2003): cloud resolving model applied to a range of cumulus experiments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3507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Towards a global estimate of the impact of 3D effects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" y="3284983"/>
            <a:ext cx="3657035" cy="29132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14" y="788730"/>
            <a:ext cx="5151146" cy="249625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251520" y="980728"/>
            <a:ext cx="3600400" cy="519623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Instantaneous cloud radiative forcing applying SPARTACUS to one ERA-Interim clouds</a:t>
            </a:r>
          </a:p>
          <a:p>
            <a:r>
              <a:rPr lang="en-GB" dirty="0" smtClean="0"/>
              <a:t>To get cloud edge length, assume cumulus horizontal length scale is 750-m, all other clouds 10 km</a:t>
            </a:r>
            <a:endParaRPr lang="en-GB" i="1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3936214" y="3256516"/>
            <a:ext cx="5081059" cy="2517268"/>
            <a:chOff x="4010807" y="3256516"/>
            <a:chExt cx="5081059" cy="25172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807" y="3268377"/>
              <a:ext cx="5081059" cy="250540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596336" y="3256516"/>
              <a:ext cx="120417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0" dirty="0" smtClean="0">
                  <a:solidFill>
                    <a:srgbClr val="FF0000"/>
                  </a:solidFill>
                  <a:latin typeface="+mn-lt"/>
                  <a:cs typeface="Helvetica" panose="020B0604020202020204" pitchFamily="34" charset="0"/>
                </a:rPr>
                <a:t>Solar zenith angle</a:t>
              </a:r>
              <a:endParaRPr lang="en-GB" sz="1000" dirty="0">
                <a:latin typeface="+mn-lt"/>
                <a:cs typeface="Helvetica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3928" y="4364817"/>
            <a:ext cx="5109983" cy="1919723"/>
            <a:chOff x="3998521" y="4364817"/>
            <a:chExt cx="5109983" cy="1919723"/>
          </a:xfrm>
        </p:grpSpPr>
        <p:sp>
          <p:nvSpPr>
            <p:cNvPr id="8" name="TextBox 7"/>
            <p:cNvSpPr txBox="1"/>
            <p:nvPr/>
          </p:nvSpPr>
          <p:spPr>
            <a:xfrm>
              <a:off x="3998521" y="5694733"/>
              <a:ext cx="15662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Night-time: </a:t>
              </a:r>
              <a:r>
                <a:rPr lang="en-GB" sz="1600" b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positive LW effect</a:t>
              </a:r>
              <a:endParaRPr lang="en-GB" sz="1600" b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70256" y="5699765"/>
              <a:ext cx="1766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Low sun:</a:t>
              </a:r>
            </a:p>
            <a:p>
              <a:pPr algn="ctr"/>
              <a:r>
                <a:rPr lang="en-GB" sz="1600" b="0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negative SW effect</a:t>
              </a:r>
              <a:endParaRPr lang="en-GB" sz="1600" b="0" dirty="0">
                <a:solidFill>
                  <a:srgbClr val="0000FF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4781621" y="4725145"/>
              <a:ext cx="366443" cy="8978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3" name="Straight Arrow Connector 12"/>
            <p:cNvCxnSpPr>
              <a:stCxn id="10" idx="0"/>
            </p:cNvCxnSpPr>
            <p:nvPr/>
          </p:nvCxnSpPr>
          <p:spPr bwMode="auto">
            <a:xfrm flipH="1" flipV="1">
              <a:off x="6444208" y="4364817"/>
              <a:ext cx="1579188" cy="13313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 bwMode="auto">
            <a:xfrm flipH="1" flipV="1">
              <a:off x="6228184" y="4725145"/>
              <a:ext cx="125092" cy="97462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938287" y="5696209"/>
              <a:ext cx="21702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High sun: </a:t>
              </a:r>
            </a:p>
            <a:p>
              <a:pPr algn="ctr"/>
              <a:r>
                <a:rPr lang="en-GB" sz="1600" b="0" i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positive</a:t>
              </a:r>
              <a:r>
                <a:rPr lang="en-GB" sz="1600" b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SW effect</a:t>
              </a:r>
              <a:endParaRPr lang="en-GB" sz="1600" b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08520" y="3208584"/>
            <a:ext cx="9361040" cy="1525987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Effective size of deep convection (Stein et al., BAMS 2015)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4945862"/>
            <a:ext cx="7234662" cy="1291449"/>
          </a:xfrm>
        </p:spPr>
        <p:txBody>
          <a:bodyPr/>
          <a:lstStyle/>
          <a:p>
            <a:r>
              <a:rPr lang="en-GB" dirty="0" smtClean="0"/>
              <a:t>Radar observations suggest cores of UK storms around 10 km wide</a:t>
            </a:r>
          </a:p>
          <a:p>
            <a:r>
              <a:rPr lang="en-GB" dirty="0" smtClean="0"/>
              <a:t>Don’t trust size of storms in models with grid spacing larger than around 1 km (Met Office model in this case)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27" t="48845" r="52585" b="-167"/>
          <a:stretch/>
        </p:blipFill>
        <p:spPr>
          <a:xfrm>
            <a:off x="6095190" y="899293"/>
            <a:ext cx="2762485" cy="2281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9" t="650" r="388" b="48218"/>
          <a:stretch/>
        </p:blipFill>
        <p:spPr>
          <a:xfrm>
            <a:off x="269439" y="901370"/>
            <a:ext cx="5825021" cy="2257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0874" b="80430"/>
          <a:stretch/>
        </p:blipFill>
        <p:spPr>
          <a:xfrm>
            <a:off x="683568" y="3321539"/>
            <a:ext cx="2263790" cy="1115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90564" b="80008"/>
          <a:stretch/>
        </p:blipFill>
        <p:spPr>
          <a:xfrm>
            <a:off x="11710" y="3306192"/>
            <a:ext cx="733404" cy="1139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849" t="22034" r="589" b="61756"/>
          <a:stretch/>
        </p:blipFill>
        <p:spPr>
          <a:xfrm>
            <a:off x="3666986" y="3512561"/>
            <a:ext cx="2142229" cy="924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0400" r="90382" b="61756"/>
          <a:stretch/>
        </p:blipFill>
        <p:spPr>
          <a:xfrm>
            <a:off x="2915816" y="3419876"/>
            <a:ext cx="747550" cy="101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9484" t="76771"/>
          <a:stretch/>
        </p:blipFill>
        <p:spPr>
          <a:xfrm>
            <a:off x="6452825" y="3374802"/>
            <a:ext cx="2371800" cy="1324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76771" r="90509"/>
          <a:stretch/>
        </p:blipFill>
        <p:spPr>
          <a:xfrm>
            <a:off x="5885910" y="3366419"/>
            <a:ext cx="737693" cy="1324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9484" t="93995"/>
          <a:stretch/>
        </p:blipFill>
        <p:spPr>
          <a:xfrm>
            <a:off x="3486917" y="4373416"/>
            <a:ext cx="2371800" cy="342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9484" t="93995"/>
          <a:stretch/>
        </p:blipFill>
        <p:spPr>
          <a:xfrm>
            <a:off x="576561" y="4355677"/>
            <a:ext cx="2371800" cy="342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6867" t="4850" r="63868" b="83456"/>
          <a:stretch/>
        </p:blipFill>
        <p:spPr>
          <a:xfrm>
            <a:off x="8037153" y="4719061"/>
            <a:ext cx="720081" cy="66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le:///O:/my_scratch/iver/plots/43R1_ecrad_winter1516_T639/webplots/43R1_ecrad_winter1516_T639_fctime_rmse_z2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14194"/>
          <a:stretch/>
        </p:blipFill>
        <p:spPr bwMode="auto">
          <a:xfrm>
            <a:off x="3267720" y="853490"/>
            <a:ext cx="57007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2-m temperature bias (winter example)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1196752"/>
            <a:ext cx="2859360" cy="4104456"/>
          </a:xfrm>
        </p:spPr>
        <p:txBody>
          <a:bodyPr/>
          <a:lstStyle/>
          <a:p>
            <a:r>
              <a:rPr lang="en-GB" b="1" dirty="0" smtClean="0"/>
              <a:t>RMS </a:t>
            </a:r>
            <a:r>
              <a:rPr lang="en-GB" b="1" dirty="0" smtClean="0"/>
              <a:t>errors </a:t>
            </a:r>
            <a:r>
              <a:rPr lang="en-GB" dirty="0" smtClean="0"/>
              <a:t>are </a:t>
            </a:r>
            <a:r>
              <a:rPr lang="en-GB" dirty="0" smtClean="0"/>
              <a:t>one way to judge whether a new model version improves forecasts</a:t>
            </a:r>
          </a:p>
          <a:p>
            <a:endParaRPr lang="en-GB" dirty="0" smtClean="0"/>
          </a:p>
          <a:p>
            <a:r>
              <a:rPr lang="en-GB" b="1" dirty="0" smtClean="0"/>
              <a:t>Mean errors </a:t>
            </a:r>
            <a:r>
              <a:rPr lang="en-GB" dirty="0" smtClean="0"/>
              <a:t>are small but negative </a:t>
            </a:r>
            <a:r>
              <a:rPr lang="en-GB" dirty="0"/>
              <a:t>and grow during the forecast </a:t>
            </a:r>
            <a:r>
              <a:rPr lang="en-GB" dirty="0" smtClean="0"/>
              <a:t>towards the climatic biases</a:t>
            </a:r>
            <a:endParaRPr lang="en-GB" dirty="0"/>
          </a:p>
        </p:txBody>
      </p:sp>
      <p:pic>
        <p:nvPicPr>
          <p:cNvPr id="2050" name="Picture 2" descr="file:///O:/my_scratch/iver/plots/43R1_ecrad_winter1516_T639/webplots/43R1_ecrad_winter1516_T639_fctime_mean_z2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b="13636"/>
          <a:stretch/>
        </p:blipFill>
        <p:spPr bwMode="auto">
          <a:xfrm>
            <a:off x="3267720" y="2996952"/>
            <a:ext cx="570079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44488" y="5301208"/>
            <a:ext cx="8624024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kern="0" dirty="0" smtClean="0"/>
              <a:t>A related puzzle: global-mean shortwave cloud </a:t>
            </a:r>
            <a:r>
              <a:rPr lang="en-GB" kern="0" dirty="0" smtClean="0"/>
              <a:t>radiative effect is about right </a:t>
            </a:r>
            <a:r>
              <a:rPr lang="en-GB" kern="0" dirty="0" smtClean="0"/>
              <a:t>but temperatures </a:t>
            </a:r>
            <a:r>
              <a:rPr lang="en-GB" kern="0" dirty="0" smtClean="0"/>
              <a:t>are a little low</a:t>
            </a:r>
            <a:endParaRPr lang="en-GB" i="1" kern="0" dirty="0" smtClean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67076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How do we compute how this interacts with radiation?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7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Plane-parallel, maximum-random overlap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889346" y="4376666"/>
            <a:ext cx="4346950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87824" y="3794821"/>
            <a:ext cx="41764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51720" y="2647376"/>
            <a:ext cx="59766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67744" y="2068422"/>
            <a:ext cx="5544616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186264" y="1486577"/>
            <a:ext cx="3672408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858672" y="1484784"/>
            <a:ext cx="0" cy="58652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195257" y="148478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812360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267744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8028384" y="2647376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051720" y="2638705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53353" y="3223440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2987824" y="3800602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7163342" y="3794821"/>
            <a:ext cx="946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88934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723629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28649" y="868998"/>
            <a:ext cx="8145463" cy="530796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models circa 2000</a:t>
            </a: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variables needed: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fraction,</a:t>
            </a:r>
            <a:r>
              <a:rPr lang="en-GB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water content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 &amp; transmission computed for clear &amp; cloudy regions separately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Fluxes merged at layer interfaces according to cloud fraction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Down Arrow 27"/>
          <p:cNvSpPr/>
          <p:nvPr/>
        </p:nvSpPr>
        <p:spPr bwMode="auto">
          <a:xfrm flipV="1">
            <a:off x="2303748" y="3334569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 flipV="1">
            <a:off x="455930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Down Arrow 29"/>
          <p:cNvSpPr/>
          <p:nvPr/>
        </p:nvSpPr>
        <p:spPr bwMode="auto">
          <a:xfrm flipV="1">
            <a:off x="1583668" y="2169760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flipV="1">
            <a:off x="4139952" y="2169552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ight Brace 31"/>
          <p:cNvSpPr/>
          <p:nvPr/>
        </p:nvSpPr>
        <p:spPr bwMode="auto">
          <a:xfrm rot="16200000">
            <a:off x="3595716" y="1804118"/>
            <a:ext cx="290993" cy="2874929"/>
          </a:xfrm>
          <a:prstGeom prst="rightBrace">
            <a:avLst>
              <a:gd name="adj1" fmla="val 72343"/>
              <a:gd name="adj2" fmla="val 49534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ight Brace 32"/>
          <p:cNvSpPr/>
          <p:nvPr/>
        </p:nvSpPr>
        <p:spPr bwMode="auto">
          <a:xfrm rot="5400000">
            <a:off x="3058351" y="1136311"/>
            <a:ext cx="290993" cy="3024336"/>
          </a:xfrm>
          <a:prstGeom prst="rightBrace">
            <a:avLst>
              <a:gd name="adj1" fmla="val 72343"/>
              <a:gd name="adj2" fmla="val 32136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Down Arrow 33"/>
          <p:cNvSpPr/>
          <p:nvPr/>
        </p:nvSpPr>
        <p:spPr bwMode="auto">
          <a:xfrm flipV="1">
            <a:off x="3455876" y="2789946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Realistic overlap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89546" y="4376666"/>
            <a:ext cx="4346950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83968" y="3794821"/>
            <a:ext cx="41764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57757" y="2647376"/>
            <a:ext cx="5976664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06285" y="2068422"/>
            <a:ext cx="5544616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84376" y="1486577"/>
            <a:ext cx="3672408" cy="576064"/>
          </a:xfrm>
          <a:prstGeom prst="rect">
            <a:avLst/>
          </a:prstGeom>
          <a:solidFill>
            <a:schemeClr val="bg2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356784" y="1484784"/>
            <a:ext cx="0" cy="58652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693369" y="148478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450901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906285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834421" y="2647376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57757" y="2638705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53353" y="3223440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283968" y="3800602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459486" y="3794821"/>
            <a:ext cx="946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68954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903649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Down Arrow 24"/>
          <p:cNvSpPr/>
          <p:nvPr/>
        </p:nvSpPr>
        <p:spPr bwMode="auto">
          <a:xfrm flipV="1">
            <a:off x="1564598" y="3334569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 flipV="1">
            <a:off x="455930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 flipV="1">
            <a:off x="1053193" y="2169760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 flipV="1">
            <a:off x="3926310" y="2169552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ight Brace 2"/>
          <p:cNvSpPr/>
          <p:nvPr/>
        </p:nvSpPr>
        <p:spPr bwMode="auto">
          <a:xfrm rot="16200000">
            <a:off x="3216313" y="1424716"/>
            <a:ext cx="290993" cy="3633735"/>
          </a:xfrm>
          <a:prstGeom prst="rightBrace">
            <a:avLst>
              <a:gd name="adj1" fmla="val 72343"/>
              <a:gd name="adj2" fmla="val 49534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ight Brace 29"/>
          <p:cNvSpPr/>
          <p:nvPr/>
        </p:nvSpPr>
        <p:spPr bwMode="auto">
          <a:xfrm rot="5400000">
            <a:off x="2655957" y="890629"/>
            <a:ext cx="290993" cy="3515692"/>
          </a:xfrm>
          <a:prstGeom prst="rightBrace">
            <a:avLst>
              <a:gd name="adj1" fmla="val 72343"/>
              <a:gd name="adj2" fmla="val 33880"/>
            </a:avLst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 flipV="1">
            <a:off x="3059832" y="2789946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idx="4294967295"/>
          </p:nvPr>
        </p:nvSpPr>
        <p:spPr>
          <a:xfrm>
            <a:off x="628650" y="620688"/>
            <a:ext cx="8263830" cy="612068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cloud cover and hence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magnitude of cloud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radiative effect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impact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–1.9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</a:t>
            </a:r>
            <a:r>
              <a:rPr lang="en-GB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surface and TOA (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Shonk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Hogan 2010)</a:t>
            </a: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input</a:t>
            </a:r>
            <a:r>
              <a:rPr lang="en-GB" i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 </a:t>
            </a:r>
            <a:r>
              <a:rPr lang="en-GB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decorrelation</a:t>
            </a:r>
            <a:r>
              <a:rPr lang="en-GB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length </a:t>
            </a:r>
            <a:r>
              <a:rPr lang="en-GB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cloud radar ~2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Ground-based (Hogan &amp; Illingworth 2000, Mace &amp; Benson-Troth 2002)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CloudSat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(Barker 2008,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Shonk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2010)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43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7302"/>
            <a:ext cx="9159618" cy="6869714"/>
          </a:xfr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Tripleclouds</a:t>
            </a:r>
            <a:r>
              <a:rPr lang="en-GB" dirty="0" smtClean="0">
                <a:solidFill>
                  <a:schemeClr val="bg1"/>
                </a:solidFill>
              </a:rPr>
              <a:t> (</a:t>
            </a:r>
            <a:r>
              <a:rPr lang="en-GB" dirty="0" err="1" smtClean="0">
                <a:solidFill>
                  <a:schemeClr val="bg1"/>
                </a:solidFill>
              </a:rPr>
              <a:t>Shonk</a:t>
            </a:r>
            <a:r>
              <a:rPr lang="en-GB" dirty="0" smtClean="0">
                <a:solidFill>
                  <a:schemeClr val="bg1"/>
                </a:solidFill>
              </a:rPr>
              <a:t> &amp; Hogan 2008)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89546" y="4376666"/>
            <a:ext cx="4346950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83968" y="3794821"/>
            <a:ext cx="4176464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5856" y="3223440"/>
            <a:ext cx="3528392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57757" y="2647376"/>
            <a:ext cx="5976664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06285" y="2068422"/>
            <a:ext cx="5544616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84376" y="1486577"/>
            <a:ext cx="3672408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356784" y="1484784"/>
            <a:ext cx="0" cy="58652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693369" y="148478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450901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906285" y="2062641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834421" y="2647376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57757" y="2638705"/>
            <a:ext cx="0" cy="58473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64970" y="3218757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53353" y="3223440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283968" y="3800602"/>
            <a:ext cx="0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459486" y="3794821"/>
            <a:ext cx="946" cy="576064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68954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9036496" y="4370885"/>
            <a:ext cx="0" cy="581845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5302966" y="4382447"/>
            <a:ext cx="2077346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132412" y="3797832"/>
            <a:ext cx="1933330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236455" y="3218757"/>
            <a:ext cx="1549438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976068" y="2649169"/>
            <a:ext cx="2892076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336285" y="2067079"/>
            <a:ext cx="2421517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722881" y="1479664"/>
            <a:ext cx="1679476" cy="57606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3722881" y="148767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402357" y="1487674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3305993" y="2055067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5757802" y="2071312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937960" y="2654950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868144" y="2635119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198347" y="3218757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757802" y="3225233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5147058" y="3790258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065742" y="3800079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5302966" y="4374925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7380312" y="4370885"/>
            <a:ext cx="0" cy="583638"/>
          </a:xfrm>
          <a:prstGeom prst="lin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Down Arrow 42"/>
          <p:cNvSpPr/>
          <p:nvPr/>
        </p:nvSpPr>
        <p:spPr bwMode="auto">
          <a:xfrm flipV="1">
            <a:off x="2440957" y="3328629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Down Arrow 43"/>
          <p:cNvSpPr/>
          <p:nvPr/>
        </p:nvSpPr>
        <p:spPr bwMode="auto">
          <a:xfrm flipV="1">
            <a:off x="455930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Down Arrow 44"/>
          <p:cNvSpPr/>
          <p:nvPr/>
        </p:nvSpPr>
        <p:spPr bwMode="auto">
          <a:xfrm flipV="1">
            <a:off x="3463750" y="3322575"/>
            <a:ext cx="612068" cy="337207"/>
          </a:xfrm>
          <a:prstGeom prst="downArrow">
            <a:avLst/>
          </a:prstGeom>
          <a:gradFill flip="none" rotWithShape="1">
            <a:gsLst>
              <a:gs pos="18000">
                <a:srgbClr val="FF0000"/>
              </a:gs>
              <a:gs pos="43000">
                <a:srgbClr val="FFFF00"/>
              </a:gs>
              <a:gs pos="62000">
                <a:srgbClr val="00FF00"/>
              </a:gs>
              <a:gs pos="80000">
                <a:srgbClr val="0000FF"/>
              </a:gs>
            </a:gsLst>
            <a:lin ang="0" scaled="1"/>
            <a:tileRect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28650" y="692696"/>
            <a:ext cx="8263830" cy="5953726"/>
          </a:xfrm>
          <a:prstGeom prst="rect">
            <a:avLst/>
          </a:prstGeom>
        </p:spPr>
        <p:txBody>
          <a:bodyPr/>
          <a:lstStyle/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structure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cloud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impact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4.1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</a:t>
            </a:r>
            <a:r>
              <a:rPr lang="en-GB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(TOA),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3.8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</a:t>
            </a:r>
            <a:r>
              <a:rPr lang="en-GB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surf)</a:t>
            </a: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water fractional standard deviation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~0.75</a:t>
            </a:r>
          </a:p>
          <a:p>
            <a:pPr marL="614362" lvl="1" indent="-342900">
              <a:buClr>
                <a:srgbClr val="3366FF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 &amp; cloud radar (Barker,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Shonk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Cahalan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Oreopoulos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Rossow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…)</a:t>
            </a:r>
          </a:p>
          <a:p>
            <a:pPr marL="268288" marR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tabLst/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water </a:t>
            </a:r>
            <a:r>
              <a:rPr lang="en-GB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 </a:t>
            </a:r>
            <a:r>
              <a:rPr lang="en-GB" sz="2000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decorrelation</a:t>
            </a:r>
            <a:r>
              <a:rPr lang="en-GB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length </a:t>
            </a:r>
            <a:r>
              <a:rPr lang="en-GB" sz="20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 km</a:t>
            </a:r>
          </a:p>
          <a:p>
            <a:pPr marL="614362" lvl="1" indent="-342900">
              <a:buClr>
                <a:srgbClr val="3366FF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Ground-based cloud radar (e.g. Hogan &amp; Illingworth 2003)</a:t>
            </a:r>
          </a:p>
        </p:txBody>
      </p:sp>
      <p:pic>
        <p:nvPicPr>
          <p:cNvPr id="46" name="Picture 24" descr="albedo_schematic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3"/>
          <a:stretch/>
        </p:blipFill>
        <p:spPr bwMode="auto">
          <a:xfrm>
            <a:off x="6012161" y="77895"/>
            <a:ext cx="3055734" cy="2518321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ffectLst>
            <a:outerShdw blurRad="50800" dist="76200" dir="8100000" algn="tr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279F"/>
      </a:dk2>
      <a:lt2>
        <a:srgbClr val="919191"/>
      </a:lt2>
      <a:accent1>
        <a:srgbClr val="F95AB7"/>
      </a:accent1>
      <a:accent2>
        <a:srgbClr val="3365FB"/>
      </a:accent2>
      <a:accent3>
        <a:srgbClr val="FFFFFF"/>
      </a:accent3>
      <a:accent4>
        <a:srgbClr val="000000"/>
      </a:accent4>
      <a:accent5>
        <a:srgbClr val="FBB5D8"/>
      </a:accent5>
      <a:accent6>
        <a:srgbClr val="2D5BE3"/>
      </a:accent6>
      <a:hlink>
        <a:srgbClr val="919191"/>
      </a:hlink>
      <a:folHlink>
        <a:srgbClr val="51DC00"/>
      </a:folHlink>
    </a:clrScheme>
    <a:fontScheme name="Microsoft Office 98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icrosoft Office 98">
  <a:themeElements>
    <a:clrScheme name="">
      <a:dk1>
        <a:srgbClr val="000000"/>
      </a:dk1>
      <a:lt1>
        <a:srgbClr val="FFFFFF"/>
      </a:lt1>
      <a:dk2>
        <a:srgbClr val="00279F"/>
      </a:dk2>
      <a:lt2>
        <a:srgbClr val="919191"/>
      </a:lt2>
      <a:accent1>
        <a:srgbClr val="F95AB7"/>
      </a:accent1>
      <a:accent2>
        <a:srgbClr val="3365FB"/>
      </a:accent2>
      <a:accent3>
        <a:srgbClr val="FFFFFF"/>
      </a:accent3>
      <a:accent4>
        <a:srgbClr val="000000"/>
      </a:accent4>
      <a:accent5>
        <a:srgbClr val="FBB5D8"/>
      </a:accent5>
      <a:accent6>
        <a:srgbClr val="2D5BE3"/>
      </a:accent6>
      <a:hlink>
        <a:srgbClr val="919191"/>
      </a:hlink>
      <a:folHlink>
        <a:srgbClr val="51DC00"/>
      </a:folHlink>
    </a:clrScheme>
    <a:fontScheme name="Microsoft Office 98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11299</TotalTime>
  <Words>2509</Words>
  <Application>Microsoft Office PowerPoint</Application>
  <PresentationFormat>On-screen Show (4:3)</PresentationFormat>
  <Paragraphs>438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ＭＳ Ｐゴシック</vt:lpstr>
      <vt:lpstr>Arial</vt:lpstr>
      <vt:lpstr>Arial Black</vt:lpstr>
      <vt:lpstr>Arial Narrow</vt:lpstr>
      <vt:lpstr>Calibri</vt:lpstr>
      <vt:lpstr>Cambria Math</vt:lpstr>
      <vt:lpstr>Helvetica</vt:lpstr>
      <vt:lpstr>Lucida Grande</vt:lpstr>
      <vt:lpstr>Lucida Grande CE</vt:lpstr>
      <vt:lpstr>Symbol</vt:lpstr>
      <vt:lpstr>Times</vt:lpstr>
      <vt:lpstr>Verdana</vt:lpstr>
      <vt:lpstr>Wingdings</vt:lpstr>
      <vt:lpstr>Microsoft Office 98</vt:lpstr>
      <vt:lpstr>1_Microsoft Office 98</vt:lpstr>
      <vt:lpstr> What is the impact of 3D radiative effects on the global radiation budget?</vt:lpstr>
      <vt:lpstr>Overview</vt:lpstr>
      <vt:lpstr>ECMWF cycle 43R1: clouds in uncoupled model climate</vt:lpstr>
      <vt:lpstr>“Improvements”: less cloud overlap and less heterogeneity</vt:lpstr>
      <vt:lpstr>2-m temperature bias (winter example)</vt:lpstr>
      <vt:lpstr>How do we compute how this interacts with radiation?</vt:lpstr>
      <vt:lpstr>Plane-parallel, maximum-random overlap</vt:lpstr>
      <vt:lpstr>Realistic overlap</vt:lpstr>
      <vt:lpstr>Tripleclouds (Shonk &amp; Hogan 2008)</vt:lpstr>
      <vt:lpstr>Monte-Carlo Independent Column Approximation (McICA) – Pincus et al. (2005)</vt:lpstr>
      <vt:lpstr>Full Monte Carlo (being investigated by Barker et al.)</vt:lpstr>
      <vt:lpstr>Mechanisms for shortwave 3D effects</vt:lpstr>
      <vt:lpstr>Idealized calculation: what is the albedo of this scene?</vt:lpstr>
      <vt:lpstr>Conceptual model for longwave 3D effects</vt:lpstr>
      <vt:lpstr>SPARTACUS “Speedy Algorithm for Radiative Transfer through Cloud Sides”</vt:lpstr>
      <vt:lpstr>Matrix solution in a single layer (shortwave)</vt:lpstr>
      <vt:lpstr>Reflection and transmission matrices</vt:lpstr>
      <vt:lpstr>Test with I3RC cumulus cloud</vt:lpstr>
      <vt:lpstr>Broadband shortwave SPARTACUS vs MYSTIC (Monte Carlo)</vt:lpstr>
      <vt:lpstr>Broadband shortwave SPARTACUS vs MYSTIC (Monte Carlo)</vt:lpstr>
      <vt:lpstr>3D effects in observations of direct/total downwelling flux</vt:lpstr>
      <vt:lpstr>Longwave…</vt:lpstr>
      <vt:lpstr>How can we characterize cloud edge length in a model?</vt:lpstr>
      <vt:lpstr>Characterizing cloud perimeter vs. cloud fraction</vt:lpstr>
      <vt:lpstr>Morcrette (2012)</vt:lpstr>
      <vt:lpstr>Apply concept to MODIS data</vt:lpstr>
      <vt:lpstr>Estimates of effective cloud scale (Schäfer 2016, PhD thesis)</vt:lpstr>
      <vt:lpstr>What is the global impact of 3D radiative transfer?</vt:lpstr>
      <vt:lpstr>Comparison of ECMWF model to CERES CRE</vt:lpstr>
      <vt:lpstr>Impact on temperature (8x coupled 1-yr simulations)</vt:lpstr>
      <vt:lpstr>Computational cost inside ECMWF model</vt:lpstr>
      <vt:lpstr>Summary and outlook</vt:lpstr>
      <vt:lpstr>PowerPoint Presentation</vt:lpstr>
      <vt:lpstr>Do subtle radiative effects really matter for an NWP centre?</vt:lpstr>
      <vt:lpstr>Global impact of cloud inhomogeneity and overlap</vt:lpstr>
      <vt:lpstr>Longwave equivalent</vt:lpstr>
      <vt:lpstr>Extension to multiple layers: the adding method</vt:lpstr>
      <vt:lpstr>How do we deal with cloud overlap?</vt:lpstr>
      <vt:lpstr>What is LW radiatively effective cloud edge length? </vt:lpstr>
      <vt:lpstr>Heating-rate comparisons with MYSTIC</vt:lpstr>
      <vt:lpstr>What is the effective size of typical cumulus clouds?</vt:lpstr>
      <vt:lpstr>Towards a global estimate of the impact of 3D effects</vt:lpstr>
      <vt:lpstr>Effective size of deep convection (Stein et al., BAMS 2015)</vt:lpstr>
    </vt:vector>
  </TitlesOfParts>
  <Company>ECMWF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Hogan</dc:creator>
  <cp:lastModifiedBy>Robin Hogan</cp:lastModifiedBy>
  <cp:revision>1002</cp:revision>
  <cp:lastPrinted>2010-02-08T14:51:34Z</cp:lastPrinted>
  <dcterms:created xsi:type="dcterms:W3CDTF">2010-03-08T09:17:04Z</dcterms:created>
  <dcterms:modified xsi:type="dcterms:W3CDTF">2016-10-20T14:40:27Z</dcterms:modified>
</cp:coreProperties>
</file>