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1"/>
    <p:sldMasterId id="2147483898" r:id="rId2"/>
  </p:sldMasterIdLst>
  <p:notesMasterIdLst>
    <p:notesMasterId r:id="rId65"/>
  </p:notesMasterIdLst>
  <p:handoutMasterIdLst>
    <p:handoutMasterId r:id="rId66"/>
  </p:handoutMasterIdLst>
  <p:sldIdLst>
    <p:sldId id="285" r:id="rId3"/>
    <p:sldId id="288" r:id="rId4"/>
    <p:sldId id="346" r:id="rId5"/>
    <p:sldId id="305" r:id="rId6"/>
    <p:sldId id="419" r:id="rId7"/>
    <p:sldId id="470" r:id="rId8"/>
    <p:sldId id="464" r:id="rId9"/>
    <p:sldId id="463" r:id="rId10"/>
    <p:sldId id="465" r:id="rId11"/>
    <p:sldId id="407" r:id="rId12"/>
    <p:sldId id="1915" r:id="rId13"/>
    <p:sldId id="1916" r:id="rId14"/>
    <p:sldId id="420" r:id="rId15"/>
    <p:sldId id="372" r:id="rId16"/>
    <p:sldId id="301" r:id="rId17"/>
    <p:sldId id="302" r:id="rId18"/>
    <p:sldId id="1917" r:id="rId19"/>
    <p:sldId id="1918" r:id="rId20"/>
    <p:sldId id="398" r:id="rId21"/>
    <p:sldId id="396" r:id="rId22"/>
    <p:sldId id="313" r:id="rId23"/>
    <p:sldId id="282" r:id="rId24"/>
    <p:sldId id="304" r:id="rId25"/>
    <p:sldId id="294" r:id="rId26"/>
    <p:sldId id="330" r:id="rId27"/>
    <p:sldId id="384" r:id="rId28"/>
    <p:sldId id="259" r:id="rId29"/>
    <p:sldId id="320" r:id="rId30"/>
    <p:sldId id="376" r:id="rId31"/>
    <p:sldId id="314" r:id="rId32"/>
    <p:sldId id="273" r:id="rId33"/>
    <p:sldId id="421" r:id="rId34"/>
    <p:sldId id="339" r:id="rId35"/>
    <p:sldId id="348" r:id="rId36"/>
    <p:sldId id="422" r:id="rId37"/>
    <p:sldId id="423" r:id="rId38"/>
    <p:sldId id="424" r:id="rId39"/>
    <p:sldId id="446" r:id="rId40"/>
    <p:sldId id="425" r:id="rId41"/>
    <p:sldId id="359" r:id="rId42"/>
    <p:sldId id="1912" r:id="rId43"/>
    <p:sldId id="427" r:id="rId44"/>
    <p:sldId id="401" r:id="rId45"/>
    <p:sldId id="435" r:id="rId46"/>
    <p:sldId id="460" r:id="rId47"/>
    <p:sldId id="456" r:id="rId48"/>
    <p:sldId id="453" r:id="rId49"/>
    <p:sldId id="454" r:id="rId50"/>
    <p:sldId id="455" r:id="rId51"/>
    <p:sldId id="1911" r:id="rId52"/>
    <p:sldId id="387" r:id="rId53"/>
    <p:sldId id="457" r:id="rId54"/>
    <p:sldId id="389" r:id="rId55"/>
    <p:sldId id="458" r:id="rId56"/>
    <p:sldId id="270" r:id="rId57"/>
    <p:sldId id="271" r:id="rId58"/>
    <p:sldId id="337" r:id="rId59"/>
    <p:sldId id="416" r:id="rId60"/>
    <p:sldId id="258" r:id="rId61"/>
    <p:sldId id="303" r:id="rId62"/>
    <p:sldId id="437" r:id="rId63"/>
    <p:sldId id="390" r:id="rId64"/>
  </p:sldIdLst>
  <p:sldSz cx="12192000" cy="6858000"/>
  <p:notesSz cx="7104063" cy="10234613"/>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A50021"/>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1" autoAdjust="0"/>
    <p:restoredTop sz="83946" autoAdjust="0"/>
  </p:normalViewPr>
  <p:slideViewPr>
    <p:cSldViewPr>
      <p:cViewPr varScale="1">
        <p:scale>
          <a:sx n="66" d="100"/>
          <a:sy n="66" d="100"/>
        </p:scale>
        <p:origin x="883" y="58"/>
      </p:cViewPr>
      <p:guideLst>
        <p:guide orient="horz" pos="2160"/>
        <p:guide pos="3840"/>
      </p:guideLst>
    </p:cSldViewPr>
  </p:slideViewPr>
  <p:outlineViewPr>
    <p:cViewPr>
      <p:scale>
        <a:sx n="33" d="100"/>
        <a:sy n="33" d="100"/>
      </p:scale>
      <p:origin x="0" y="-4109"/>
    </p:cViewPr>
  </p:outlineViewPr>
  <p:notesTextViewPr>
    <p:cViewPr>
      <p:scale>
        <a:sx n="100" d="100"/>
        <a:sy n="100" d="100"/>
      </p:scale>
      <p:origin x="0" y="0"/>
    </p:cViewPr>
  </p:notesTextViewPr>
  <p:sorterViewPr>
    <p:cViewPr>
      <p:scale>
        <a:sx n="66" d="100"/>
        <a:sy n="66" d="100"/>
      </p:scale>
      <p:origin x="0" y="164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bwMode="auto">
          <a:xfrm>
            <a:off x="1" y="1"/>
            <a:ext cx="3078651" cy="512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82" tIns="47791" rIns="95582" bIns="47791" numCol="1" anchor="t" anchorCtr="0" compatLnSpc="1">
            <a:prstTxWarp prst="textNoShape">
              <a:avLst/>
            </a:prstTxWarp>
          </a:bodyPr>
          <a:lstStyle>
            <a:lvl1pPr>
              <a:defRPr sz="1300"/>
            </a:lvl1pPr>
          </a:lstStyle>
          <a:p>
            <a:endParaRPr lang="en-US" altLang="en-US"/>
          </a:p>
        </p:txBody>
      </p:sp>
      <p:sp>
        <p:nvSpPr>
          <p:cNvPr id="78851" name="Rectangle 3"/>
          <p:cNvSpPr>
            <a:spLocks noGrp="1" noChangeArrowheads="1"/>
          </p:cNvSpPr>
          <p:nvPr>
            <p:ph type="dt" sz="quarter" idx="1"/>
          </p:nvPr>
        </p:nvSpPr>
        <p:spPr bwMode="auto">
          <a:xfrm>
            <a:off x="4023734" y="1"/>
            <a:ext cx="3078651" cy="512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82" tIns="47791" rIns="95582" bIns="47791" numCol="1" anchor="t" anchorCtr="0" compatLnSpc="1">
            <a:prstTxWarp prst="textNoShape">
              <a:avLst/>
            </a:prstTxWarp>
          </a:bodyPr>
          <a:lstStyle>
            <a:lvl1pPr algn="r">
              <a:defRPr sz="1300"/>
            </a:lvl1pPr>
          </a:lstStyle>
          <a:p>
            <a:endParaRPr lang="en-US" altLang="en-US"/>
          </a:p>
        </p:txBody>
      </p:sp>
      <p:sp>
        <p:nvSpPr>
          <p:cNvPr id="78852" name="Rectangle 4"/>
          <p:cNvSpPr>
            <a:spLocks noGrp="1" noChangeArrowheads="1"/>
          </p:cNvSpPr>
          <p:nvPr>
            <p:ph type="ftr" sz="quarter" idx="2"/>
          </p:nvPr>
        </p:nvSpPr>
        <p:spPr bwMode="auto">
          <a:xfrm>
            <a:off x="1" y="9720907"/>
            <a:ext cx="3078651" cy="512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82" tIns="47791" rIns="95582" bIns="47791" numCol="1" anchor="b" anchorCtr="0" compatLnSpc="1">
            <a:prstTxWarp prst="textNoShape">
              <a:avLst/>
            </a:prstTxWarp>
          </a:bodyPr>
          <a:lstStyle>
            <a:lvl1pPr>
              <a:defRPr sz="1300"/>
            </a:lvl1pPr>
          </a:lstStyle>
          <a:p>
            <a:endParaRPr lang="en-US" altLang="en-US"/>
          </a:p>
        </p:txBody>
      </p:sp>
      <p:sp>
        <p:nvSpPr>
          <p:cNvPr id="78853" name="Rectangle 5"/>
          <p:cNvSpPr>
            <a:spLocks noGrp="1" noChangeArrowheads="1"/>
          </p:cNvSpPr>
          <p:nvPr>
            <p:ph type="sldNum" sz="quarter" idx="3"/>
          </p:nvPr>
        </p:nvSpPr>
        <p:spPr bwMode="auto">
          <a:xfrm>
            <a:off x="4023734" y="9720907"/>
            <a:ext cx="3078651" cy="512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82" tIns="47791" rIns="95582" bIns="47791" numCol="1" anchor="b" anchorCtr="0" compatLnSpc="1">
            <a:prstTxWarp prst="textNoShape">
              <a:avLst/>
            </a:prstTxWarp>
          </a:bodyPr>
          <a:lstStyle>
            <a:lvl1pPr algn="r">
              <a:defRPr sz="1300"/>
            </a:lvl1pPr>
          </a:lstStyle>
          <a:p>
            <a:fld id="{3EAD8B5E-CD1E-41FB-992A-8DF2DD8BAA16}" type="slidenum">
              <a:rPr lang="en-US" altLang="en-US"/>
              <a:pPr/>
              <a:t>‹#›</a:t>
            </a:fld>
            <a:endParaRPr lang="en-US" altLang="en-US"/>
          </a:p>
        </p:txBody>
      </p:sp>
    </p:spTree>
    <p:extLst>
      <p:ext uri="{BB962C8B-B14F-4D97-AF65-F5344CB8AC3E}">
        <p14:creationId xmlns:p14="http://schemas.microsoft.com/office/powerpoint/2010/main" val="20006871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1" y="1"/>
            <a:ext cx="3078651" cy="512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82" tIns="47791" rIns="95582" bIns="47791" numCol="1" anchor="t" anchorCtr="0" compatLnSpc="1">
            <a:prstTxWarp prst="textNoShape">
              <a:avLst/>
            </a:prstTxWarp>
          </a:bodyPr>
          <a:lstStyle>
            <a:lvl1pPr>
              <a:defRPr sz="1300"/>
            </a:lvl1pPr>
          </a:lstStyle>
          <a:p>
            <a:endParaRPr lang="en-US" altLang="en-US"/>
          </a:p>
        </p:txBody>
      </p:sp>
      <p:sp>
        <p:nvSpPr>
          <p:cNvPr id="8195" name="Rectangle 3"/>
          <p:cNvSpPr>
            <a:spLocks noGrp="1" noChangeArrowheads="1"/>
          </p:cNvSpPr>
          <p:nvPr>
            <p:ph type="dt" idx="1"/>
          </p:nvPr>
        </p:nvSpPr>
        <p:spPr bwMode="auto">
          <a:xfrm>
            <a:off x="4023734" y="1"/>
            <a:ext cx="3078651" cy="512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82" tIns="47791" rIns="95582" bIns="47791" numCol="1" anchor="t" anchorCtr="0" compatLnSpc="1">
            <a:prstTxWarp prst="textNoShape">
              <a:avLst/>
            </a:prstTxWarp>
          </a:bodyPr>
          <a:lstStyle>
            <a:lvl1pPr algn="r">
              <a:defRPr sz="1300"/>
            </a:lvl1pPr>
          </a:lstStyle>
          <a:p>
            <a:endParaRPr lang="en-US" altLang="en-US"/>
          </a:p>
        </p:txBody>
      </p:sp>
      <p:sp>
        <p:nvSpPr>
          <p:cNvPr id="8196" name="Rectangle 4"/>
          <p:cNvSpPr>
            <a:spLocks noGrp="1" noRot="1" noChangeAspect="1" noChangeArrowheads="1" noTextEdit="1"/>
          </p:cNvSpPr>
          <p:nvPr>
            <p:ph type="sldImg" idx="2"/>
          </p:nvPr>
        </p:nvSpPr>
        <p:spPr bwMode="auto">
          <a:xfrm>
            <a:off x="141288" y="766763"/>
            <a:ext cx="6821487" cy="3838575"/>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7" name="Rectangle 5"/>
          <p:cNvSpPr>
            <a:spLocks noGrp="1" noChangeArrowheads="1"/>
          </p:cNvSpPr>
          <p:nvPr>
            <p:ph type="body" sz="quarter" idx="3"/>
          </p:nvPr>
        </p:nvSpPr>
        <p:spPr bwMode="auto">
          <a:xfrm>
            <a:off x="710072" y="4862101"/>
            <a:ext cx="5683922" cy="4605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82" tIns="47791" rIns="95582" bIns="4779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198" name="Rectangle 6"/>
          <p:cNvSpPr>
            <a:spLocks noGrp="1" noChangeArrowheads="1"/>
          </p:cNvSpPr>
          <p:nvPr>
            <p:ph type="ftr" sz="quarter" idx="4"/>
          </p:nvPr>
        </p:nvSpPr>
        <p:spPr bwMode="auto">
          <a:xfrm>
            <a:off x="1" y="9720907"/>
            <a:ext cx="3078651" cy="512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82" tIns="47791" rIns="95582" bIns="47791" numCol="1" anchor="b" anchorCtr="0" compatLnSpc="1">
            <a:prstTxWarp prst="textNoShape">
              <a:avLst/>
            </a:prstTxWarp>
          </a:bodyPr>
          <a:lstStyle>
            <a:lvl1pPr>
              <a:defRPr sz="1300"/>
            </a:lvl1pPr>
          </a:lstStyle>
          <a:p>
            <a:endParaRPr lang="en-US" altLang="en-US"/>
          </a:p>
        </p:txBody>
      </p:sp>
      <p:sp>
        <p:nvSpPr>
          <p:cNvPr id="8199" name="Rectangle 7"/>
          <p:cNvSpPr>
            <a:spLocks noGrp="1" noChangeArrowheads="1"/>
          </p:cNvSpPr>
          <p:nvPr>
            <p:ph type="sldNum" sz="quarter" idx="5"/>
          </p:nvPr>
        </p:nvSpPr>
        <p:spPr bwMode="auto">
          <a:xfrm>
            <a:off x="4023734" y="9720907"/>
            <a:ext cx="3078651" cy="512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82" tIns="47791" rIns="95582" bIns="47791" numCol="1" anchor="b" anchorCtr="0" compatLnSpc="1">
            <a:prstTxWarp prst="textNoShape">
              <a:avLst/>
            </a:prstTxWarp>
          </a:bodyPr>
          <a:lstStyle>
            <a:lvl1pPr algn="r">
              <a:defRPr sz="1300"/>
            </a:lvl1pPr>
          </a:lstStyle>
          <a:p>
            <a:fld id="{0C489272-2740-4E8B-BD24-5A12CEE98301}" type="slidenum">
              <a:rPr lang="en-US" altLang="en-US"/>
              <a:pPr/>
              <a:t>‹#›</a:t>
            </a:fld>
            <a:endParaRPr lang="en-US" altLang="en-US"/>
          </a:p>
        </p:txBody>
      </p:sp>
    </p:spTree>
    <p:extLst>
      <p:ext uri="{BB962C8B-B14F-4D97-AF65-F5344CB8AC3E}">
        <p14:creationId xmlns:p14="http://schemas.microsoft.com/office/powerpoint/2010/main" val="416702180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8" y="766763"/>
            <a:ext cx="6821487" cy="3838575"/>
          </a:xfrm>
        </p:spPr>
      </p:sp>
      <p:sp>
        <p:nvSpPr>
          <p:cNvPr id="3" name="Notes Placeholder 2"/>
          <p:cNvSpPr>
            <a:spLocks noGrp="1"/>
          </p:cNvSpPr>
          <p:nvPr>
            <p:ph type="body" idx="1"/>
          </p:nvPr>
        </p:nvSpPr>
        <p:spPr/>
        <p:txBody>
          <a:bodyPr/>
          <a:lstStyle/>
          <a:p>
            <a:r>
              <a:rPr lang="en-GB" dirty="0"/>
              <a:t>Total</a:t>
            </a:r>
            <a:r>
              <a:rPr lang="en-GB" baseline="0" dirty="0"/>
              <a:t> mass of oceans ~1.4x10^21 kg</a:t>
            </a:r>
          </a:p>
          <a:p>
            <a:r>
              <a:rPr lang="en-GB" baseline="0" dirty="0"/>
              <a:t>Mean column water vapour ~24 kg/m^2</a:t>
            </a:r>
          </a:p>
          <a:p>
            <a:r>
              <a:rPr lang="en-GB" baseline="0" dirty="0"/>
              <a:t>Global area=5.1x10^14 m^2</a:t>
            </a:r>
            <a:endParaRPr lang="en-GB" dirty="0"/>
          </a:p>
        </p:txBody>
      </p:sp>
      <p:sp>
        <p:nvSpPr>
          <p:cNvPr id="4" name="Slide Number Placeholder 3"/>
          <p:cNvSpPr>
            <a:spLocks noGrp="1"/>
          </p:cNvSpPr>
          <p:nvPr>
            <p:ph type="sldNum" sz="quarter" idx="10"/>
          </p:nvPr>
        </p:nvSpPr>
        <p:spPr/>
        <p:txBody>
          <a:bodyPr/>
          <a:lstStyle/>
          <a:p>
            <a:fld id="{0C489272-2740-4E8B-BD24-5A12CEE98301}" type="slidenum">
              <a:rPr lang="en-US" altLang="en-US" smtClean="0"/>
              <a:pPr/>
              <a:t>3</a:t>
            </a:fld>
            <a:endParaRPr lang="en-US" altLang="en-US"/>
          </a:p>
        </p:txBody>
      </p:sp>
    </p:spTree>
    <p:extLst>
      <p:ext uri="{BB962C8B-B14F-4D97-AF65-F5344CB8AC3E}">
        <p14:creationId xmlns:p14="http://schemas.microsoft.com/office/powerpoint/2010/main" val="38791404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8" y="766763"/>
            <a:ext cx="6821487" cy="3838575"/>
          </a:xfrm>
        </p:spPr>
      </p:sp>
      <p:sp>
        <p:nvSpPr>
          <p:cNvPr id="3" name="Notes Placeholder 2"/>
          <p:cNvSpPr>
            <a:spLocks noGrp="1"/>
          </p:cNvSpPr>
          <p:nvPr>
            <p:ph type="body" idx="1"/>
          </p:nvPr>
        </p:nvSpPr>
        <p:spPr/>
        <p:txBody>
          <a:bodyPr/>
          <a:lstStyle/>
          <a:p>
            <a:r>
              <a:rPr lang="en-GB" dirty="0"/>
              <a:t>We know that the</a:t>
            </a:r>
            <a:r>
              <a:rPr lang="en-GB" baseline="0" dirty="0"/>
              <a:t> total global precipitation (including rain, hail and snow) will increase as the planet warms. The amount of warming and consequent increases in precipitation depend mostly on future emissions of greenhouse gases. The forcing factors that are currently heating (and cooling) the planet influence the details of how precipitation </a:t>
            </a:r>
            <a:r>
              <a:rPr lang="en-GB" baseline="0"/>
              <a:t>are currently changing.</a:t>
            </a:r>
            <a:endParaRPr lang="en-GB" dirty="0"/>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solidFill>
                  <a:srgbClr val="1F497D"/>
                </a:solidFill>
              </a:rPr>
              <a:pPr/>
              <a:t>34</a:t>
            </a:fld>
            <a:endParaRPr lang="en-GB" altLang="en-US" dirty="0">
              <a:solidFill>
                <a:srgbClr val="1F497D"/>
              </a:solidFill>
            </a:endParaRPr>
          </a:p>
        </p:txBody>
      </p:sp>
    </p:spTree>
    <p:extLst>
      <p:ext uri="{BB962C8B-B14F-4D97-AF65-F5344CB8AC3E}">
        <p14:creationId xmlns:p14="http://schemas.microsoft.com/office/powerpoint/2010/main" val="179208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8" y="766763"/>
            <a:ext cx="6821487" cy="3838575"/>
          </a:xfrm>
        </p:spPr>
      </p:sp>
      <p:sp>
        <p:nvSpPr>
          <p:cNvPr id="3" name="Notes Placeholder 2"/>
          <p:cNvSpPr>
            <a:spLocks noGrp="1"/>
          </p:cNvSpPr>
          <p:nvPr>
            <p:ph type="body" idx="1"/>
          </p:nvPr>
        </p:nvSpPr>
        <p:spPr/>
        <p:txBody>
          <a:bodyPr/>
          <a:lstStyle/>
          <a:p>
            <a:r>
              <a:rPr lang="en-GB" dirty="0"/>
              <a:t>Although we know global precipitation will increase with warming, more local changes are less coherent</a:t>
            </a:r>
            <a:r>
              <a:rPr lang="en-GB" baseline="0" dirty="0"/>
              <a:t> (bottom right). The moist tropics and higher latitude regions will indeed experience increased rainfall but many subtropical regions will experience diminishing precipitation and reduced soil moisture content (bottom right). Despite this mixed signal for annual and seasonal average precipitation, most land regions will experience an intensification of the heaviest rainfall events (top right).</a:t>
            </a:r>
            <a:endParaRPr lang="en-GB" dirty="0"/>
          </a:p>
          <a:p>
            <a:endParaRPr lang="en-GB" dirty="0"/>
          </a:p>
          <a:p>
            <a:r>
              <a:rPr lang="en-GB" dirty="0"/>
              <a:t>PRECIPITATION: [Tech </a:t>
            </a:r>
            <a:r>
              <a:rPr lang="en-GB" dirty="0" err="1"/>
              <a:t>Summ</a:t>
            </a:r>
            <a:r>
              <a:rPr lang="en-GB" dirty="0"/>
              <a:t> Fig. 2]</a:t>
            </a:r>
          </a:p>
          <a:p>
            <a:r>
              <a:rPr lang="en-GB" dirty="0"/>
              <a:t>RCP8.5 ANN: Multi-model CMIP5 average mm/day change. </a:t>
            </a:r>
          </a:p>
          <a:p>
            <a:r>
              <a:rPr lang="en-GB" dirty="0"/>
              <a:t>Hatching: multi-model mean change is small (&lt;1SD of internal variability)</a:t>
            </a:r>
          </a:p>
          <a:p>
            <a:r>
              <a:rPr lang="en-GB" dirty="0"/>
              <a:t>Stippling: multi-model mean change is big (&gt;2SD of internal variability and 90% of models agree on sign)</a:t>
            </a:r>
          </a:p>
          <a:p>
            <a:endParaRPr lang="en-GB" dirty="0"/>
          </a:p>
          <a:p>
            <a:r>
              <a:rPr lang="en-GB" dirty="0"/>
              <a:t>P INTENSITY:</a:t>
            </a:r>
          </a:p>
          <a:p>
            <a:r>
              <a:rPr lang="en-GB" dirty="0" err="1"/>
              <a:t>Percent</a:t>
            </a:r>
            <a:r>
              <a:rPr lang="en-GB" dirty="0"/>
              <a:t> change in annual maximum 5-day precipitation 2081-2100 relative to 1981-2000 for RCP8.5 CMIP5 ensemble.</a:t>
            </a:r>
          </a:p>
          <a:p>
            <a:r>
              <a:rPr lang="en-GB" dirty="0"/>
              <a:t>Fig. 12.26, Chapter 12.</a:t>
            </a:r>
          </a:p>
          <a:p>
            <a:r>
              <a:rPr lang="en-GB" dirty="0"/>
              <a:t>Stippling </a:t>
            </a:r>
            <a:r>
              <a:rPr lang="en-GB" dirty="0">
                <a:sym typeface="Wingdings" panose="05000000000000000000" pitchFamily="2" charset="2"/>
              </a:rPr>
              <a:t> significant change</a:t>
            </a:r>
            <a:r>
              <a:rPr lang="en-GB" dirty="0"/>
              <a:t> </a:t>
            </a:r>
          </a:p>
          <a:p>
            <a:endParaRPr lang="en-GB" dirty="0"/>
          </a:p>
          <a:p>
            <a:r>
              <a:rPr lang="en-GB" dirty="0"/>
              <a:t>SOIL MOISTURE: [Tech </a:t>
            </a:r>
            <a:r>
              <a:rPr lang="en-GB" dirty="0" err="1"/>
              <a:t>Summ</a:t>
            </a:r>
            <a:r>
              <a:rPr lang="en-GB" dirty="0"/>
              <a:t>, Fig. 2]</a:t>
            </a:r>
          </a:p>
          <a:p>
            <a:r>
              <a:rPr lang="en-GB" dirty="0"/>
              <a:t>RCP8.5 ANN change in %, Upper 10cm</a:t>
            </a:r>
          </a:p>
          <a:p>
            <a:r>
              <a:rPr lang="en-GB" dirty="0"/>
              <a:t>Hatching: multi-model mean change is small (&lt;1SD of internal variability)</a:t>
            </a:r>
          </a:p>
          <a:p>
            <a:r>
              <a:rPr lang="en-GB" dirty="0"/>
              <a:t>Stippling: multi-model mean change is big (&gt;2SD of internal variability and 90% of models agree on sign)</a:t>
            </a:r>
          </a:p>
          <a:p>
            <a:endParaRPr lang="en-GB" dirty="0"/>
          </a:p>
        </p:txBody>
      </p:sp>
      <p:sp>
        <p:nvSpPr>
          <p:cNvPr id="4" name="Slide Number Placeholder 3"/>
          <p:cNvSpPr>
            <a:spLocks noGrp="1"/>
          </p:cNvSpPr>
          <p:nvPr>
            <p:ph type="sldNum" sz="quarter" idx="10"/>
          </p:nvPr>
        </p:nvSpPr>
        <p:spPr/>
        <p:txBody>
          <a:bodyPr/>
          <a:lstStyle/>
          <a:p>
            <a:fld id="{29FDB257-6FD9-4ABC-A90E-F8C2E44FE70D}" type="slidenum">
              <a:rPr lang="en-GB" smtClean="0">
                <a:solidFill>
                  <a:srgbClr val="1F497D"/>
                </a:solidFill>
              </a:rPr>
              <a:pPr/>
              <a:t>35</a:t>
            </a:fld>
            <a:endParaRPr lang="en-GB">
              <a:solidFill>
                <a:srgbClr val="1F497D"/>
              </a:solidFill>
            </a:endParaRPr>
          </a:p>
        </p:txBody>
      </p:sp>
    </p:spTree>
    <p:extLst>
      <p:ext uri="{BB962C8B-B14F-4D97-AF65-F5344CB8AC3E}">
        <p14:creationId xmlns:p14="http://schemas.microsoft.com/office/powerpoint/2010/main" val="2060490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71247" indent="-296633">
              <a:defRPr>
                <a:solidFill>
                  <a:schemeClr val="tx1"/>
                </a:solidFill>
                <a:latin typeface="Arial" pitchFamily="34" charset="0"/>
              </a:defRPr>
            </a:lvl2pPr>
            <a:lvl3pPr marL="1186534" indent="-237307">
              <a:defRPr>
                <a:solidFill>
                  <a:schemeClr val="tx1"/>
                </a:solidFill>
                <a:latin typeface="Arial" pitchFamily="34" charset="0"/>
              </a:defRPr>
            </a:lvl3pPr>
            <a:lvl4pPr marL="1661148" indent="-237307">
              <a:defRPr>
                <a:solidFill>
                  <a:schemeClr val="tx1"/>
                </a:solidFill>
                <a:latin typeface="Arial" pitchFamily="34" charset="0"/>
              </a:defRPr>
            </a:lvl4pPr>
            <a:lvl5pPr marL="2135761" indent="-237307">
              <a:defRPr>
                <a:solidFill>
                  <a:schemeClr val="tx1"/>
                </a:solidFill>
                <a:latin typeface="Arial" pitchFamily="34" charset="0"/>
              </a:defRPr>
            </a:lvl5pPr>
            <a:lvl6pPr marL="2610374" indent="-237307" eaLnBrk="0" fontAlgn="base" hangingPunct="0">
              <a:spcBef>
                <a:spcPct val="0"/>
              </a:spcBef>
              <a:spcAft>
                <a:spcPct val="0"/>
              </a:spcAft>
              <a:defRPr>
                <a:solidFill>
                  <a:schemeClr val="tx1"/>
                </a:solidFill>
                <a:latin typeface="Arial" pitchFamily="34" charset="0"/>
              </a:defRPr>
            </a:lvl6pPr>
            <a:lvl7pPr marL="3084989" indent="-237307" eaLnBrk="0" fontAlgn="base" hangingPunct="0">
              <a:spcBef>
                <a:spcPct val="0"/>
              </a:spcBef>
              <a:spcAft>
                <a:spcPct val="0"/>
              </a:spcAft>
              <a:defRPr>
                <a:solidFill>
                  <a:schemeClr val="tx1"/>
                </a:solidFill>
                <a:latin typeface="Arial" pitchFamily="34" charset="0"/>
              </a:defRPr>
            </a:lvl7pPr>
            <a:lvl8pPr marL="3559602" indent="-237307" eaLnBrk="0" fontAlgn="base" hangingPunct="0">
              <a:spcBef>
                <a:spcPct val="0"/>
              </a:spcBef>
              <a:spcAft>
                <a:spcPct val="0"/>
              </a:spcAft>
              <a:defRPr>
                <a:solidFill>
                  <a:schemeClr val="tx1"/>
                </a:solidFill>
                <a:latin typeface="Arial" pitchFamily="34" charset="0"/>
              </a:defRPr>
            </a:lvl8pPr>
            <a:lvl9pPr marL="4034215" indent="-237307" eaLnBrk="0" fontAlgn="base" hangingPunct="0">
              <a:spcBef>
                <a:spcPct val="0"/>
              </a:spcBef>
              <a:spcAft>
                <a:spcPct val="0"/>
              </a:spcAft>
              <a:defRPr>
                <a:solidFill>
                  <a:schemeClr val="tx1"/>
                </a:solidFill>
                <a:latin typeface="Arial" pitchFamily="34" charset="0"/>
              </a:defRPr>
            </a:lvl9pPr>
          </a:lstStyle>
          <a:p>
            <a:fld id="{3E58BA86-68DE-4DBB-B4B6-6B531C433C14}" type="slidenum">
              <a:rPr lang="en-US" smtClean="0">
                <a:solidFill>
                  <a:prstClr val="black"/>
                </a:solidFill>
              </a:rPr>
              <a:pPr/>
              <a:t>36</a:t>
            </a:fld>
            <a:endParaRPr lang="en-US">
              <a:solidFill>
                <a:prstClr val="black"/>
              </a:solidFill>
            </a:endParaRPr>
          </a:p>
        </p:txBody>
      </p:sp>
      <p:sp>
        <p:nvSpPr>
          <p:cNvPr id="48131" name="Rectangle 2"/>
          <p:cNvSpPr>
            <a:spLocks noGrp="1" noRot="1" noChangeAspect="1" noChangeArrowheads="1" noTextEdit="1"/>
          </p:cNvSpPr>
          <p:nvPr>
            <p:ph type="sldImg"/>
          </p:nvPr>
        </p:nvSpPr>
        <p:spPr>
          <a:xfrm>
            <a:off x="141288" y="766763"/>
            <a:ext cx="6821487" cy="3838575"/>
          </a:xfrm>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170351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8" y="766763"/>
            <a:ext cx="6821487" cy="38385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489272-2740-4E8B-BD24-5A12CEE98301}" type="slidenum">
              <a:rPr lang="en-US" altLang="en-US" smtClean="0"/>
              <a:pPr/>
              <a:t>39</a:t>
            </a:fld>
            <a:endParaRPr lang="en-US" altLang="en-US"/>
          </a:p>
        </p:txBody>
      </p:sp>
    </p:spTree>
    <p:extLst>
      <p:ext uri="{BB962C8B-B14F-4D97-AF65-F5344CB8AC3E}">
        <p14:creationId xmlns:p14="http://schemas.microsoft.com/office/powerpoint/2010/main" val="1097296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txBox="1">
            <a:spLocks noGrp="1" noChangeArrowheads="1"/>
          </p:cNvSpPr>
          <p:nvPr/>
        </p:nvSpPr>
        <p:spPr bwMode="auto">
          <a:xfrm>
            <a:off x="4008206" y="9876014"/>
            <a:ext cx="3065779" cy="519176"/>
          </a:xfrm>
          <a:prstGeom prst="rect">
            <a:avLst/>
          </a:prstGeom>
          <a:noFill/>
          <a:ln w="9525">
            <a:noFill/>
            <a:miter lim="800000"/>
            <a:headEnd/>
            <a:tailEnd/>
          </a:ln>
        </p:spPr>
        <p:txBody>
          <a:bodyPr lIns="94923" tIns="47462" rIns="94923" bIns="47462" anchor="b"/>
          <a:lstStyle/>
          <a:p>
            <a:pPr algn="r"/>
            <a:fld id="{2FD2BB63-DB9F-48E4-B7F9-7D620C5CFE8D}" type="slidenum">
              <a:rPr lang="en-US" sz="1300">
                <a:solidFill>
                  <a:srgbClr val="000000"/>
                </a:solidFill>
                <a:latin typeface="Calibri"/>
              </a:rPr>
              <a:pPr algn="r"/>
              <a:t>40</a:t>
            </a:fld>
            <a:endParaRPr lang="en-US" sz="1300">
              <a:solidFill>
                <a:srgbClr val="000000"/>
              </a:solidFill>
              <a:latin typeface="Calibri"/>
            </a:endParaRPr>
          </a:p>
        </p:txBody>
      </p:sp>
      <p:sp>
        <p:nvSpPr>
          <p:cNvPr id="11267" name="Rectangle 2"/>
          <p:cNvSpPr>
            <a:spLocks noGrp="1" noRot="1" noChangeAspect="1" noChangeArrowheads="1" noTextEdit="1"/>
          </p:cNvSpPr>
          <p:nvPr>
            <p:ph type="sldImg"/>
          </p:nvPr>
        </p:nvSpPr>
        <p:spPr>
          <a:xfrm>
            <a:off x="150813" y="814388"/>
            <a:ext cx="6816725" cy="3835400"/>
          </a:xfrm>
          <a:ln/>
        </p:spPr>
      </p:sp>
      <p:sp>
        <p:nvSpPr>
          <p:cNvPr id="11268" name="Rectangle 3"/>
          <p:cNvSpPr>
            <a:spLocks noGrp="1" noChangeArrowheads="1"/>
          </p:cNvSpPr>
          <p:nvPr>
            <p:ph type="body" idx="1"/>
          </p:nvPr>
        </p:nvSpPr>
        <p:spPr>
          <a:xfrm>
            <a:off x="958989" y="4973784"/>
            <a:ext cx="5195759" cy="4649297"/>
          </a:xfrm>
          <a:noFill/>
          <a:ln/>
        </p:spPr>
        <p:txBody>
          <a:bodyPr/>
          <a:lstStyle/>
          <a:p>
            <a:pPr eaLnBrk="1" hangingPunct="1"/>
            <a:r>
              <a:rPr lang="en-GB" dirty="0">
                <a:latin typeface="Arial" charset="0"/>
              </a:rPr>
              <a:t>There is huge uncertainty in global precipitation projections, relating both to climate sensitivity and mitigation pathways.</a:t>
            </a:r>
          </a:p>
          <a:p>
            <a:pPr eaLnBrk="1" hangingPunct="1"/>
            <a:r>
              <a:rPr lang="en-GB" dirty="0">
                <a:latin typeface="Arial" charset="0"/>
              </a:rPr>
              <a:t>In PAGODA we are understanding</a:t>
            </a:r>
            <a:r>
              <a:rPr lang="en-GB" baseline="0" dirty="0">
                <a:latin typeface="Arial" charset="0"/>
              </a:rPr>
              <a:t> the precipitation changes at the largest scales relating both to the warming (in response to radiative </a:t>
            </a:r>
            <a:r>
              <a:rPr lang="en-GB" baseline="0" dirty="0" err="1">
                <a:latin typeface="Arial" charset="0"/>
              </a:rPr>
              <a:t>forcings</a:t>
            </a:r>
            <a:r>
              <a:rPr lang="en-GB" baseline="0" dirty="0">
                <a:latin typeface="Arial" charset="0"/>
              </a:rPr>
              <a:t>) and </a:t>
            </a:r>
            <a:r>
              <a:rPr lang="en-GB" baseline="0" dirty="0" err="1">
                <a:latin typeface="Arial" charset="0"/>
              </a:rPr>
              <a:t>and</a:t>
            </a:r>
            <a:r>
              <a:rPr lang="en-GB" baseline="0" dirty="0">
                <a:latin typeface="Arial" charset="0"/>
              </a:rPr>
              <a:t> also the direct effect of the radiative </a:t>
            </a:r>
            <a:r>
              <a:rPr lang="en-GB" baseline="0" dirty="0" err="1">
                <a:latin typeface="Arial" charset="0"/>
              </a:rPr>
              <a:t>forcings</a:t>
            </a:r>
            <a:r>
              <a:rPr lang="en-GB" baseline="0" dirty="0">
                <a:latin typeface="Arial" charset="0"/>
              </a:rPr>
              <a:t> themselves on precipitation.</a:t>
            </a:r>
            <a:endParaRPr lang="en-GB" dirty="0">
              <a:latin typeface="Arial" charset="0"/>
            </a:endParaRPr>
          </a:p>
        </p:txBody>
      </p:sp>
    </p:spTree>
    <p:extLst>
      <p:ext uri="{BB962C8B-B14F-4D97-AF65-F5344CB8AC3E}">
        <p14:creationId xmlns:p14="http://schemas.microsoft.com/office/powerpoint/2010/main" val="22402037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8" y="766763"/>
            <a:ext cx="6821487" cy="38385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489272-2740-4E8B-BD24-5A12CEE98301}" type="slidenum">
              <a:rPr lang="en-US" altLang="en-US" smtClean="0"/>
              <a:pPr/>
              <a:t>43</a:t>
            </a:fld>
            <a:endParaRPr lang="en-US" altLang="en-US"/>
          </a:p>
        </p:txBody>
      </p:sp>
    </p:spTree>
    <p:extLst>
      <p:ext uri="{BB962C8B-B14F-4D97-AF65-F5344CB8AC3E}">
        <p14:creationId xmlns:p14="http://schemas.microsoft.com/office/powerpoint/2010/main" val="491735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8D308E-92DE-6B47-AC2B-58506E19FD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49189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dirty="0"/>
              <a:t>Radiative cooling Q makes air subside, and how much (w) is determined by lapse rate </a:t>
            </a:r>
            <a:r>
              <a:rPr kumimoji="0" lang="ru-RU" sz="1200" b="0"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Г</a:t>
            </a:r>
            <a:r>
              <a:rPr kumimoji="0" lang="en-GB" sz="1200" b="0" i="0" u="none" strike="noStrike" kern="1200" cap="none" spc="0" normalizeH="0" baseline="0" noProof="0" dirty="0">
                <a:ln>
                  <a:noFill/>
                </a:ln>
                <a:solidFill>
                  <a:srgbClr val="000000"/>
                </a:solidFill>
                <a:effectLst/>
                <a:uLnTx/>
                <a:uFillTx/>
                <a:latin typeface="Arial"/>
                <a:ea typeface="+mn-ea"/>
                <a:cs typeface="Arial" pitchFamily="34" charset="0"/>
              </a:rPr>
              <a:t>. If </a:t>
            </a:r>
            <a:r>
              <a:rPr kumimoji="0" lang="ru-RU" sz="1200" b="0"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Г</a:t>
            </a:r>
            <a:r>
              <a:rPr kumimoji="0" lang="en-GB" sz="1200" b="0"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 follows moist adiabat, this reduces lapse rate with surface warming (more warming aloft) and so air needs to sink less to reach neutral buoyancy.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1200" b="0" i="0" kern="1200" dirty="0">
                <a:solidFill>
                  <a:schemeClr val="tx1"/>
                </a:solidFill>
                <a:effectLst/>
                <a:latin typeface="Arial" charset="0"/>
                <a:ea typeface="+mn-ea"/>
                <a:cs typeface="+mn-cs"/>
              </a:rPr>
              <a:t>Entrainment/detrainment and sub-cloud relative humidity complicates these conceptual relationships and reduced subsidence can manifest as changes in area of upward motion as well as velocity.</a:t>
            </a:r>
            <a:endParaRPr kumimoji="0" lang="en-GB" sz="1200" b="0" i="0" u="none" strike="noStrike" kern="1200" cap="none" spc="0" normalizeH="0" baseline="0" noProof="0" dirty="0">
              <a:ln>
                <a:noFill/>
              </a:ln>
              <a:solidFill>
                <a:srgbClr val="000000"/>
              </a:solidFill>
              <a:effectLst/>
              <a:uLnTx/>
              <a:uFillTx/>
              <a:latin typeface="Arial"/>
              <a:ea typeface="+mn-ea"/>
              <a:cs typeface="Arial" pitchFamily="34" charset="0"/>
            </a:endParaRPr>
          </a:p>
          <a:p>
            <a:endParaRPr lang="en-GB" dirty="0"/>
          </a:p>
        </p:txBody>
      </p:sp>
      <p:sp>
        <p:nvSpPr>
          <p:cNvPr id="4" name="Slide Number Placeholder 3"/>
          <p:cNvSpPr>
            <a:spLocks noGrp="1"/>
          </p:cNvSpPr>
          <p:nvPr>
            <p:ph type="sldNum" sz="quarter" idx="5"/>
          </p:nvPr>
        </p:nvSpPr>
        <p:spPr/>
        <p:txBody>
          <a:bodyPr/>
          <a:lstStyle/>
          <a:p>
            <a:fld id="{0C489272-2740-4E8B-BD24-5A12CEE98301}" type="slidenum">
              <a:rPr lang="en-US" altLang="en-US" smtClean="0"/>
              <a:pPr/>
              <a:t>52</a:t>
            </a:fld>
            <a:endParaRPr lang="en-US" altLang="en-US"/>
          </a:p>
        </p:txBody>
      </p:sp>
    </p:spTree>
    <p:extLst>
      <p:ext uri="{BB962C8B-B14F-4D97-AF65-F5344CB8AC3E}">
        <p14:creationId xmlns:p14="http://schemas.microsoft.com/office/powerpoint/2010/main" val="35312441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8" y="766763"/>
            <a:ext cx="6821487" cy="38385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489272-2740-4E8B-BD24-5A12CEE98301}" type="slidenum">
              <a:rPr lang="en-US" altLang="en-US" smtClean="0"/>
              <a:pPr/>
              <a:t>55</a:t>
            </a:fld>
            <a:endParaRPr lang="en-US" altLang="en-US"/>
          </a:p>
        </p:txBody>
      </p:sp>
    </p:spTree>
    <p:extLst>
      <p:ext uri="{BB962C8B-B14F-4D97-AF65-F5344CB8AC3E}">
        <p14:creationId xmlns:p14="http://schemas.microsoft.com/office/powerpoint/2010/main" val="33861209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8D308E-92DE-6B47-AC2B-58506E19FD14}" type="slidenum">
              <a:rPr lang="en-US" smtClean="0"/>
              <a:t>59</a:t>
            </a:fld>
            <a:endParaRPr lang="en-US"/>
          </a:p>
        </p:txBody>
      </p:sp>
    </p:spTree>
    <p:extLst>
      <p:ext uri="{BB962C8B-B14F-4D97-AF65-F5344CB8AC3E}">
        <p14:creationId xmlns:p14="http://schemas.microsoft.com/office/powerpoint/2010/main" val="3060462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sz="1200" dirty="0"/>
              <a:t>CHECK CAN CONVERT 28.9 Wm-2 to 1mm/day (and also 561,000 km</a:t>
            </a:r>
            <a:r>
              <a:rPr lang="en-GB" sz="1200" baseline="30000" dirty="0"/>
              <a:t>3</a:t>
            </a:r>
            <a:r>
              <a:rPr lang="en-GB" sz="1200" dirty="0"/>
              <a:t>/yr).</a:t>
            </a:r>
          </a:p>
          <a:p>
            <a:r>
              <a:rPr lang="en-GB" sz="1200" dirty="0"/>
              <a:t>3 mm/day=0.003 m/day=1.1m/yr=3.47x10</a:t>
            </a:r>
            <a:r>
              <a:rPr lang="en-GB" sz="1200" baseline="30000" dirty="0"/>
              <a:t>-8</a:t>
            </a:r>
            <a:r>
              <a:rPr lang="en-GB" sz="1200" dirty="0"/>
              <a:t> m/s</a:t>
            </a:r>
          </a:p>
          <a:p>
            <a:r>
              <a:rPr lang="en-GB" sz="1200" dirty="0"/>
              <a:t>Volume=1.1 m/yr x 5.1x1014 m</a:t>
            </a:r>
            <a:r>
              <a:rPr lang="en-GB" sz="1200" baseline="30000" dirty="0"/>
              <a:t>2</a:t>
            </a:r>
            <a:r>
              <a:rPr lang="en-GB" sz="1200" dirty="0"/>
              <a:t> = 5.6x10</a:t>
            </a:r>
            <a:r>
              <a:rPr lang="en-GB" sz="1200" baseline="30000" dirty="0"/>
              <a:t>14</a:t>
            </a:r>
            <a:r>
              <a:rPr lang="en-GB" sz="1200" dirty="0"/>
              <a:t> m</a:t>
            </a:r>
            <a:r>
              <a:rPr lang="en-GB" sz="1200" baseline="30000" dirty="0"/>
              <a:t>3</a:t>
            </a:r>
            <a:r>
              <a:rPr lang="en-GB" sz="1200" dirty="0"/>
              <a:t>/yr = 561,000 km</a:t>
            </a:r>
            <a:r>
              <a:rPr lang="en-GB" sz="1200" baseline="30000" dirty="0"/>
              <a:t>3</a:t>
            </a:r>
            <a:r>
              <a:rPr lang="en-GB" sz="1200" dirty="0"/>
              <a:t>/yr.</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t>Energy equivalent per m</a:t>
            </a:r>
            <a:r>
              <a:rPr lang="en-GB" sz="1200" baseline="30000" dirty="0"/>
              <a:t>2</a:t>
            </a:r>
            <a:r>
              <a:rPr lang="en-GB" sz="1200" dirty="0"/>
              <a:t>=3.47x10</a:t>
            </a:r>
            <a:r>
              <a:rPr lang="en-GB" sz="1200" baseline="30000" dirty="0"/>
              <a:t>-8</a:t>
            </a:r>
            <a:r>
              <a:rPr lang="en-GB" sz="1200" dirty="0"/>
              <a:t> m/s x 2.5x10</a:t>
            </a:r>
            <a:r>
              <a:rPr lang="en-GB" sz="1200" baseline="30000" dirty="0"/>
              <a:t>6</a:t>
            </a:r>
            <a:r>
              <a:rPr lang="en-GB" sz="1200" dirty="0"/>
              <a:t> J/kg x 1000 kg/m</a:t>
            </a:r>
            <a:r>
              <a:rPr lang="en-GB" sz="1200" baseline="30000" dirty="0"/>
              <a:t>3</a:t>
            </a:r>
            <a:r>
              <a:rPr lang="en-GB" sz="1200" dirty="0"/>
              <a:t> = 86.7 J/s/m</a:t>
            </a:r>
            <a:r>
              <a:rPr lang="en-GB" sz="1200" baseline="30000" dirty="0"/>
              <a:t>2</a:t>
            </a:r>
            <a:r>
              <a:rPr lang="en-GB" sz="1200" dirty="0"/>
              <a:t> = 86.7 Wm</a:t>
            </a:r>
            <a:r>
              <a:rPr lang="en-GB" sz="1200" baseline="30000" dirty="0"/>
              <a:t>-2</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aseline="0" dirty="0"/>
              <a:t>Residence time of water vapour=25mm/3mm/day = 8 days.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aseline="0" dirty="0"/>
              <a:t>Global atmospheric moisture store=25x10</a:t>
            </a:r>
            <a:r>
              <a:rPr lang="en-GB" sz="1200" baseline="30000" dirty="0"/>
              <a:t>-3</a:t>
            </a:r>
            <a:r>
              <a:rPr lang="en-GB" sz="1200" baseline="0" dirty="0"/>
              <a:t>m x 5.1x10</a:t>
            </a:r>
            <a:r>
              <a:rPr lang="en-GB" sz="1200" baseline="30000" dirty="0"/>
              <a:t>14</a:t>
            </a:r>
            <a:r>
              <a:rPr lang="en-GB" sz="1200" baseline="0" dirty="0"/>
              <a:t> m</a:t>
            </a:r>
            <a:r>
              <a:rPr lang="en-GB" sz="1200" baseline="30000" dirty="0"/>
              <a:t>2</a:t>
            </a:r>
            <a:r>
              <a:rPr lang="en-GB" sz="1200" baseline="0" dirty="0"/>
              <a:t> = 12.7x10</a:t>
            </a:r>
            <a:r>
              <a:rPr lang="en-GB" sz="1200" baseline="30000" dirty="0"/>
              <a:t>12</a:t>
            </a:r>
            <a:r>
              <a:rPr lang="en-GB" sz="1200" baseline="0" dirty="0"/>
              <a:t> m</a:t>
            </a:r>
            <a:r>
              <a:rPr lang="en-GB" sz="1200" baseline="30000" dirty="0"/>
              <a:t>3</a:t>
            </a:r>
            <a:r>
              <a:rPr lang="en-GB" sz="1200" baseline="0" dirty="0"/>
              <a:t> = 12,750 km</a:t>
            </a:r>
            <a:r>
              <a:rPr lang="en-GB" sz="1200" baseline="30000" dirty="0"/>
              <a:t>3</a:t>
            </a:r>
            <a:r>
              <a:rPr lang="en-GB" sz="1200" baseline="0" dirty="0"/>
              <a:t> ~ 13 thousand cubic km or water.</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aseline="0" dirty="0"/>
              <a:t>What about snow? If 0.3 mm/day ~ 10% </a:t>
            </a:r>
            <a:r>
              <a:rPr lang="en-GB" sz="1200" baseline="0" dirty="0" err="1"/>
              <a:t>Lf</a:t>
            </a:r>
            <a:r>
              <a:rPr lang="en-GB" sz="1200" baseline="0" dirty="0"/>
              <a:t>=3.3x10</a:t>
            </a:r>
            <a:r>
              <a:rPr lang="en-GB" sz="1200" baseline="30000" dirty="0"/>
              <a:t>6</a:t>
            </a:r>
            <a:r>
              <a:rPr lang="en-GB" sz="1200" baseline="0" dirty="0"/>
              <a:t> J/kg. </a:t>
            </a:r>
            <a:r>
              <a:rPr lang="en-GB" sz="1200" baseline="0" dirty="0" err="1"/>
              <a:t>Psn</a:t>
            </a:r>
            <a:r>
              <a:rPr lang="en-GB" sz="1200" baseline="0" dirty="0"/>
              <a:t>=0.1*</a:t>
            </a:r>
            <a:r>
              <a:rPr lang="en-GB" sz="1200" dirty="0"/>
              <a:t>3.47x10</a:t>
            </a:r>
            <a:r>
              <a:rPr lang="en-GB" sz="1200" baseline="30000" dirty="0"/>
              <a:t>-8</a:t>
            </a:r>
            <a:r>
              <a:rPr lang="en-GB" sz="1200" dirty="0"/>
              <a:t> m/s x 3.3x10</a:t>
            </a:r>
            <a:r>
              <a:rPr lang="en-GB" sz="1200" baseline="30000" dirty="0"/>
              <a:t>6</a:t>
            </a:r>
            <a:r>
              <a:rPr lang="en-GB" sz="1200" dirty="0"/>
              <a:t> J/kg x 1000 kg/m</a:t>
            </a:r>
            <a:r>
              <a:rPr lang="en-GB" sz="1200" baseline="30000" dirty="0"/>
              <a:t>3</a:t>
            </a:r>
            <a:r>
              <a:rPr lang="en-GB" sz="1200" dirty="0"/>
              <a:t> )= 11.5 Wm-2</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aseline="0" dirty="0"/>
              <a:t>So 90%x86.7 +11.5 = 89.5 Wm-2</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aseline="0" dirty="0"/>
              <a:t>Note Stephens estimates about 4Wm-2 which would correspond with around 0.15 mm/day</a:t>
            </a:r>
            <a:endParaRPr lang="en-GB" dirty="0"/>
          </a:p>
          <a:p>
            <a:endParaRPr lang="en-GB" dirty="0"/>
          </a:p>
        </p:txBody>
      </p:sp>
      <p:sp>
        <p:nvSpPr>
          <p:cNvPr id="4" name="Slide Number Placeholder 3"/>
          <p:cNvSpPr>
            <a:spLocks noGrp="1"/>
          </p:cNvSpPr>
          <p:nvPr>
            <p:ph type="sldNum" sz="quarter" idx="5"/>
          </p:nvPr>
        </p:nvSpPr>
        <p:spPr/>
        <p:txBody>
          <a:bodyPr/>
          <a:lstStyle/>
          <a:p>
            <a:fld id="{0C489272-2740-4E8B-BD24-5A12CEE98301}" type="slidenum">
              <a:rPr lang="en-US" altLang="en-US" smtClean="0"/>
              <a:pPr/>
              <a:t>7</a:t>
            </a:fld>
            <a:endParaRPr lang="en-US" altLang="en-US"/>
          </a:p>
        </p:txBody>
      </p:sp>
    </p:spTree>
    <p:extLst>
      <p:ext uri="{BB962C8B-B14F-4D97-AF65-F5344CB8AC3E}">
        <p14:creationId xmlns:p14="http://schemas.microsoft.com/office/powerpoint/2010/main" val="4262782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8" y="766763"/>
            <a:ext cx="6821487" cy="3838575"/>
          </a:xfrm>
        </p:spPr>
      </p:sp>
      <p:sp>
        <p:nvSpPr>
          <p:cNvPr id="3" name="Notes Placeholder 2"/>
          <p:cNvSpPr>
            <a:spLocks noGrp="1"/>
          </p:cNvSpPr>
          <p:nvPr>
            <p:ph type="body" idx="1"/>
          </p:nvPr>
        </p:nvSpPr>
        <p:spPr/>
        <p:txBody>
          <a:bodyPr/>
          <a:lstStyle/>
          <a:p>
            <a:r>
              <a:rPr lang="en-GB" sz="1000" dirty="0"/>
              <a:t>3 </a:t>
            </a:r>
            <a:r>
              <a:rPr lang="en-GB" sz="1000" dirty="0" err="1"/>
              <a:t>mm.day</a:t>
            </a:r>
            <a:r>
              <a:rPr lang="en-GB" sz="1000" dirty="0"/>
              <a:t> </a:t>
            </a:r>
            <a:r>
              <a:rPr lang="en-GB" sz="1000" dirty="0">
                <a:sym typeface="Wingdings" panose="05000000000000000000" pitchFamily="2" charset="2"/>
              </a:rPr>
              <a:t> 1m/yr  5x10^14 m3/yr  500,000 km3/yr</a:t>
            </a:r>
            <a:endParaRPr lang="en-GB" sz="1000" dirty="0"/>
          </a:p>
          <a:p>
            <a:endParaRPr lang="en-GB" sz="1000" dirty="0"/>
          </a:p>
          <a:p>
            <a:r>
              <a:rPr lang="en-GB" sz="1000" dirty="0"/>
              <a:t>3 mm/day=0.003 m/day=1.1m/yr=3.47x10</a:t>
            </a:r>
            <a:r>
              <a:rPr lang="en-GB" sz="1000" baseline="30000" dirty="0"/>
              <a:t>-8</a:t>
            </a:r>
            <a:r>
              <a:rPr lang="en-GB" sz="1000" dirty="0"/>
              <a:t> m/s</a:t>
            </a:r>
          </a:p>
          <a:p>
            <a:r>
              <a:rPr lang="en-GB" sz="1000" dirty="0"/>
              <a:t>Volume=1.1 m/</a:t>
            </a:r>
            <a:r>
              <a:rPr lang="en-GB" sz="1000" dirty="0" err="1"/>
              <a:t>yr</a:t>
            </a:r>
            <a:r>
              <a:rPr lang="en-GB" sz="1000" dirty="0"/>
              <a:t> x 5.1x1014 m</a:t>
            </a:r>
            <a:r>
              <a:rPr lang="en-GB" sz="1000" baseline="30000" dirty="0"/>
              <a:t>2</a:t>
            </a:r>
            <a:r>
              <a:rPr lang="en-GB" sz="1000" dirty="0"/>
              <a:t> = 5.6x10</a:t>
            </a:r>
            <a:r>
              <a:rPr lang="en-GB" sz="1000" baseline="30000" dirty="0"/>
              <a:t>14</a:t>
            </a:r>
            <a:r>
              <a:rPr lang="en-GB" sz="1000" dirty="0"/>
              <a:t> m</a:t>
            </a:r>
            <a:r>
              <a:rPr lang="en-GB" sz="1000" baseline="30000" dirty="0"/>
              <a:t>3</a:t>
            </a:r>
            <a:r>
              <a:rPr lang="en-GB" sz="1000" dirty="0"/>
              <a:t>/</a:t>
            </a:r>
            <a:r>
              <a:rPr lang="en-GB" sz="1000" dirty="0" err="1"/>
              <a:t>yr</a:t>
            </a:r>
            <a:r>
              <a:rPr lang="en-GB" sz="1000" dirty="0"/>
              <a:t> = 561,000 km</a:t>
            </a:r>
            <a:r>
              <a:rPr lang="en-GB" sz="1000" baseline="30000" dirty="0"/>
              <a:t>3</a:t>
            </a:r>
            <a:r>
              <a:rPr lang="en-GB" sz="1000" dirty="0"/>
              <a:t>/yr.</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000" dirty="0"/>
              <a:t>Energy equivalent per m</a:t>
            </a:r>
            <a:r>
              <a:rPr lang="en-GB" sz="1000" baseline="30000" dirty="0"/>
              <a:t>2</a:t>
            </a:r>
            <a:r>
              <a:rPr lang="en-GB" sz="1000" dirty="0"/>
              <a:t>=3.47x10</a:t>
            </a:r>
            <a:r>
              <a:rPr lang="en-GB" sz="1000" baseline="30000" dirty="0"/>
              <a:t>-8</a:t>
            </a:r>
            <a:r>
              <a:rPr lang="en-GB" sz="1000" dirty="0"/>
              <a:t> m/s x 2.5x10</a:t>
            </a:r>
            <a:r>
              <a:rPr lang="en-GB" sz="1000" baseline="30000" dirty="0"/>
              <a:t>6</a:t>
            </a:r>
            <a:r>
              <a:rPr lang="en-GB" sz="1000" dirty="0"/>
              <a:t> J/kg x 1000 kg/m</a:t>
            </a:r>
            <a:r>
              <a:rPr lang="en-GB" sz="1000" baseline="30000" dirty="0"/>
              <a:t>3</a:t>
            </a:r>
            <a:r>
              <a:rPr lang="en-GB" sz="1000" dirty="0"/>
              <a:t> = 86.7 J/s/m</a:t>
            </a:r>
            <a:r>
              <a:rPr lang="en-GB" sz="1000" baseline="30000" dirty="0"/>
              <a:t>2</a:t>
            </a:r>
            <a:r>
              <a:rPr lang="en-GB" sz="1000" dirty="0"/>
              <a:t> = 86.7 Wm</a:t>
            </a:r>
            <a:r>
              <a:rPr lang="en-GB" sz="1000" baseline="30000" dirty="0"/>
              <a:t>-2</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000" baseline="0" dirty="0"/>
              <a:t>Residence time of water vapour=25mm/3mm/day = 8 days.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000" baseline="0" dirty="0"/>
              <a:t>Global atmospheric moisture store=25x10</a:t>
            </a:r>
            <a:r>
              <a:rPr lang="en-GB" sz="1000" baseline="30000" dirty="0"/>
              <a:t>-3</a:t>
            </a:r>
            <a:r>
              <a:rPr lang="en-GB" sz="1000" baseline="0" dirty="0"/>
              <a:t>m x 5.1x10</a:t>
            </a:r>
            <a:r>
              <a:rPr lang="en-GB" sz="1000" baseline="30000" dirty="0"/>
              <a:t>14</a:t>
            </a:r>
            <a:r>
              <a:rPr lang="en-GB" sz="1000" baseline="0" dirty="0"/>
              <a:t> m</a:t>
            </a:r>
            <a:r>
              <a:rPr lang="en-GB" sz="1000" baseline="30000" dirty="0"/>
              <a:t>2</a:t>
            </a:r>
            <a:r>
              <a:rPr lang="en-GB" sz="1000" baseline="0" dirty="0"/>
              <a:t> = 12.7x10</a:t>
            </a:r>
            <a:r>
              <a:rPr lang="en-GB" sz="1000" baseline="30000" dirty="0"/>
              <a:t>12</a:t>
            </a:r>
            <a:r>
              <a:rPr lang="en-GB" sz="1000" baseline="0" dirty="0"/>
              <a:t> m</a:t>
            </a:r>
            <a:r>
              <a:rPr lang="en-GB" sz="1000" baseline="30000" dirty="0"/>
              <a:t>3</a:t>
            </a:r>
            <a:r>
              <a:rPr lang="en-GB" sz="1000" baseline="0" dirty="0"/>
              <a:t> = 12,750 km</a:t>
            </a:r>
            <a:r>
              <a:rPr lang="en-GB" sz="1000" baseline="30000" dirty="0"/>
              <a:t>3</a:t>
            </a:r>
            <a:r>
              <a:rPr lang="en-GB" sz="1000" baseline="0" dirty="0"/>
              <a:t> ~ 13 thousand cubic km or water.</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000" baseline="0" dirty="0"/>
              <a:t>What about snow? If 0.3 mm/day ~ 10% </a:t>
            </a:r>
            <a:r>
              <a:rPr lang="en-GB" sz="1000" baseline="0" dirty="0" err="1"/>
              <a:t>Lf</a:t>
            </a:r>
            <a:r>
              <a:rPr lang="en-GB" sz="1000" baseline="0" dirty="0"/>
              <a:t>=3.3x10</a:t>
            </a:r>
            <a:r>
              <a:rPr lang="en-GB" sz="1000" baseline="30000" dirty="0"/>
              <a:t>6</a:t>
            </a:r>
            <a:r>
              <a:rPr lang="en-GB" sz="1000" baseline="0" dirty="0"/>
              <a:t> J/kg. </a:t>
            </a:r>
            <a:r>
              <a:rPr lang="en-GB" sz="1000" baseline="0" dirty="0" err="1"/>
              <a:t>Psn</a:t>
            </a:r>
            <a:r>
              <a:rPr lang="en-GB" sz="1000" baseline="0" dirty="0"/>
              <a:t>=0.1*</a:t>
            </a:r>
            <a:r>
              <a:rPr lang="en-GB" sz="1000" dirty="0"/>
              <a:t>3.47x10</a:t>
            </a:r>
            <a:r>
              <a:rPr lang="en-GB" sz="1000" baseline="30000" dirty="0"/>
              <a:t>-8</a:t>
            </a:r>
            <a:r>
              <a:rPr lang="en-GB" sz="1000" dirty="0"/>
              <a:t> m/s x 3.3x10</a:t>
            </a:r>
            <a:r>
              <a:rPr lang="en-GB" sz="1000" baseline="30000" dirty="0"/>
              <a:t>6</a:t>
            </a:r>
            <a:r>
              <a:rPr lang="en-GB" sz="1000" dirty="0"/>
              <a:t> J/kg x 1000 kg/m</a:t>
            </a:r>
            <a:r>
              <a:rPr lang="en-GB" sz="1000" baseline="30000" dirty="0"/>
              <a:t>3</a:t>
            </a:r>
            <a:r>
              <a:rPr lang="en-GB" sz="1000" dirty="0"/>
              <a:t> )= 11.5 Wm-2</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000" baseline="0" dirty="0"/>
              <a:t>So 90%x86.7 +11.5 = 89.5 Wm-2</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000" baseline="0" dirty="0"/>
              <a:t>Note Stephens estimates about 4Wm-2 which would correspond with around 0.15 mm/day</a:t>
            </a:r>
            <a:endParaRPr lang="en-GB" dirty="0"/>
          </a:p>
        </p:txBody>
      </p:sp>
      <p:sp>
        <p:nvSpPr>
          <p:cNvPr id="4" name="Slide Number Placeholder 3"/>
          <p:cNvSpPr>
            <a:spLocks noGrp="1"/>
          </p:cNvSpPr>
          <p:nvPr>
            <p:ph type="sldNum" sz="quarter" idx="5"/>
          </p:nvPr>
        </p:nvSpPr>
        <p:spPr/>
        <p:txBody>
          <a:bodyPr/>
          <a:lstStyle/>
          <a:p>
            <a:pPr>
              <a:defRPr/>
            </a:pPr>
            <a:fld id="{C09098DD-F114-481C-AAF4-6913933E6A40}" type="slidenum">
              <a:rPr lang="en-GB" smtClean="0"/>
              <a:pPr>
                <a:defRPr/>
              </a:pPr>
              <a:t>13</a:t>
            </a:fld>
            <a:endParaRPr lang="en-GB"/>
          </a:p>
        </p:txBody>
      </p:sp>
    </p:spTree>
    <p:extLst>
      <p:ext uri="{BB962C8B-B14F-4D97-AF65-F5344CB8AC3E}">
        <p14:creationId xmlns:p14="http://schemas.microsoft.com/office/powerpoint/2010/main" val="697588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8" y="766763"/>
            <a:ext cx="6821487" cy="3838575"/>
          </a:xfrm>
        </p:spPr>
      </p:sp>
      <p:sp>
        <p:nvSpPr>
          <p:cNvPr id="3" name="Notes Placeholder 2"/>
          <p:cNvSpPr>
            <a:spLocks noGrp="1"/>
          </p:cNvSpPr>
          <p:nvPr>
            <p:ph type="body" idx="1"/>
          </p:nvPr>
        </p:nvSpPr>
        <p:spPr/>
        <p:txBody>
          <a:bodyPr/>
          <a:lstStyle/>
          <a:p>
            <a:r>
              <a:rPr lang="en-GB" sz="1200" b="0" i="1" kern="1200" dirty="0">
                <a:solidFill>
                  <a:schemeClr val="tx1"/>
                </a:solidFill>
                <a:effectLst/>
                <a:latin typeface="Arial" charset="0"/>
                <a:ea typeface="+mn-ea"/>
                <a:cs typeface="+mn-cs"/>
              </a:rPr>
              <a:t>R</a:t>
            </a:r>
            <a:r>
              <a:rPr lang="en-GB" sz="1200" b="0" i="0" kern="1200" dirty="0">
                <a:solidFill>
                  <a:schemeClr val="tx1"/>
                </a:solidFill>
                <a:effectLst/>
                <a:latin typeface="Arial" charset="0"/>
                <a:ea typeface="+mn-ea"/>
                <a:cs typeface="+mn-cs"/>
              </a:rPr>
              <a:t> </a:t>
            </a:r>
            <a:r>
              <a:rPr lang="en-GB" sz="1200" b="0" i="0" kern="1200" baseline="-25000" dirty="0">
                <a:solidFill>
                  <a:schemeClr val="tx1"/>
                </a:solidFill>
                <a:effectLst/>
                <a:latin typeface="Arial" charset="0"/>
                <a:ea typeface="+mn-ea"/>
                <a:cs typeface="+mn-cs"/>
              </a:rPr>
              <a:t>v</a:t>
            </a:r>
            <a:r>
              <a:rPr lang="en-GB" sz="1200" b="0" i="0" kern="1200" dirty="0">
                <a:solidFill>
                  <a:schemeClr val="tx1"/>
                </a:solidFill>
                <a:effectLst/>
                <a:latin typeface="Arial" charset="0"/>
                <a:ea typeface="+mn-ea"/>
                <a:cs typeface="+mn-cs"/>
              </a:rPr>
              <a:t> is the gas constant for water vapour (461 J K</a:t>
            </a:r>
            <a:r>
              <a:rPr lang="en-GB" sz="1200" b="0" i="0" kern="1200" baseline="30000" dirty="0">
                <a:solidFill>
                  <a:schemeClr val="tx1"/>
                </a:solidFill>
                <a:effectLst/>
                <a:latin typeface="Arial" charset="0"/>
                <a:ea typeface="+mn-ea"/>
                <a:cs typeface="+mn-cs"/>
              </a:rPr>
              <a:t>−1</a:t>
            </a:r>
            <a:r>
              <a:rPr lang="en-GB" sz="1200" b="0" i="0" kern="1200" dirty="0">
                <a:solidFill>
                  <a:schemeClr val="tx1"/>
                </a:solidFill>
                <a:effectLst/>
                <a:latin typeface="Arial" charset="0"/>
                <a:ea typeface="+mn-ea"/>
                <a:cs typeface="+mn-cs"/>
              </a:rPr>
              <a:t> kg</a:t>
            </a:r>
            <a:r>
              <a:rPr lang="en-GB" sz="1200" b="0" i="0" kern="1200" baseline="30000" dirty="0">
                <a:solidFill>
                  <a:schemeClr val="tx1"/>
                </a:solidFill>
                <a:effectLst/>
                <a:latin typeface="Arial" charset="0"/>
                <a:ea typeface="+mn-ea"/>
                <a:cs typeface="+mn-cs"/>
              </a:rPr>
              <a:t>−1</a:t>
            </a:r>
            <a:r>
              <a:rPr lang="en-GB" sz="1200" b="0" i="0" kern="1200" dirty="0">
                <a:solidFill>
                  <a:schemeClr val="tx1"/>
                </a:solidFill>
                <a:effectLst/>
                <a:latin typeface="Arial" charset="0"/>
                <a:ea typeface="+mn-ea"/>
                <a:cs typeface="+mn-cs"/>
              </a:rPr>
              <a:t>)</a:t>
            </a:r>
          </a:p>
          <a:p>
            <a:endParaRPr lang="en-GB" dirty="0"/>
          </a:p>
          <a:p>
            <a:r>
              <a:rPr lang="en-GB" dirty="0"/>
              <a:t>Most of the water</a:t>
            </a:r>
            <a:r>
              <a:rPr lang="en-GB" baseline="0" dirty="0"/>
              <a:t> in the air is invisible gaseous vapour. This water vapour produces a strong greenhouse effect and is also the fuel for precipitation. Simple physics dictates that the capacity for the atmosphere to carry water vapour rises rapidly with temperature. This causes a changes in climate to be larger (an amplifying or positive feedback) and also explains why we expect heavy rainfall events to become more intense as the planet warms.</a:t>
            </a:r>
            <a:endParaRPr lang="en-GB" dirty="0"/>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solidFill>
                  <a:srgbClr val="1F497D"/>
                </a:solidFill>
              </a:rPr>
              <a:pPr/>
              <a:t>14</a:t>
            </a:fld>
            <a:endParaRPr lang="en-GB" altLang="en-US" dirty="0">
              <a:solidFill>
                <a:srgbClr val="1F497D"/>
              </a:solidFill>
            </a:endParaRPr>
          </a:p>
        </p:txBody>
      </p:sp>
    </p:spTree>
    <p:extLst>
      <p:ext uri="{BB962C8B-B14F-4D97-AF65-F5344CB8AC3E}">
        <p14:creationId xmlns:p14="http://schemas.microsoft.com/office/powerpoint/2010/main" val="898537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xfrm>
            <a:off x="141288" y="766763"/>
            <a:ext cx="6821487" cy="3838575"/>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GRACE measure changes in gravity from space, and most of its signals are caused by the movement of water on the surface of the planet.  GRACE data was used to track the movement of water from the ocean onto the land.  The biggest signals were in the northern parts of S. America and Australia.  In fact, the amount of gained by these regions accounts for most of the water lost from the ocean.  Extra rain in these regions caused the mass increases.</a:t>
            </a:r>
          </a:p>
        </p:txBody>
      </p:sp>
      <p:sp>
        <p:nvSpPr>
          <p:cNvPr id="1638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DF9B0339-D9E8-604F-BB07-8F096747D2FF}" type="slidenum">
              <a:rPr lang="en-US"/>
              <a:pPr eaLnBrk="1" hangingPunct="1"/>
              <a:t>19</a:t>
            </a:fld>
            <a:endParaRPr lang="en-US"/>
          </a:p>
        </p:txBody>
      </p:sp>
    </p:spTree>
    <p:extLst>
      <p:ext uri="{BB962C8B-B14F-4D97-AF65-F5344CB8AC3E}">
        <p14:creationId xmlns:p14="http://schemas.microsoft.com/office/powerpoint/2010/main" val="1366923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141288" y="766763"/>
            <a:ext cx="6821487" cy="3838575"/>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Satellite altimeters detected a significant drop in global mean sea level, beginning in the spring of 2010 and falling by about half a centimeter by spring or summer of 2011.  The drop corresponded to the fast transition from the 09/10 El Nino to the 10/11 La Nina.  The La Nina was one of the strongest in recent decades.  This drop happened despite the background rate of global mean sea level rise, which has been fairly steady at 3.2 mm/yr since the early 1990s.  GRACE data showed that most of the drop was due to a decrease of the amount of water in the ocean</a:t>
            </a:r>
          </a:p>
        </p:txBody>
      </p:sp>
      <p:sp>
        <p:nvSpPr>
          <p:cNvPr id="1536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374A993B-DB32-244A-B3E3-A0A339D17564}" type="slidenum">
              <a:rPr lang="en-US"/>
              <a:pPr eaLnBrk="1" hangingPunct="1"/>
              <a:t>20</a:t>
            </a:fld>
            <a:endParaRPr lang="en-US"/>
          </a:p>
        </p:txBody>
      </p:sp>
    </p:spTree>
    <p:extLst>
      <p:ext uri="{BB962C8B-B14F-4D97-AF65-F5344CB8AC3E}">
        <p14:creationId xmlns:p14="http://schemas.microsoft.com/office/powerpoint/2010/main" val="2867991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8" y="766763"/>
            <a:ext cx="6821487" cy="3838575"/>
          </a:xfrm>
        </p:spPr>
      </p:sp>
      <p:sp>
        <p:nvSpPr>
          <p:cNvPr id="3" name="Notes Placeholder 2"/>
          <p:cNvSpPr>
            <a:spLocks noGrp="1"/>
          </p:cNvSpPr>
          <p:nvPr>
            <p:ph type="body" idx="1"/>
          </p:nvPr>
        </p:nvSpPr>
        <p:spPr/>
        <p:txBody>
          <a:bodyPr/>
          <a:lstStyle/>
          <a:p>
            <a:r>
              <a:rPr lang="en-GB" dirty="0"/>
              <a:t>As </a:t>
            </a:r>
            <a:r>
              <a:rPr lang="en-GB" dirty="0" err="1"/>
              <a:t>P</a:t>
            </a:r>
            <a:r>
              <a:rPr lang="en-GB" dirty="0" err="1">
                <a:sym typeface="Wingdings" panose="05000000000000000000" pitchFamily="2" charset="2"/>
              </a:rPr>
              <a:t>big</a:t>
            </a:r>
            <a:r>
              <a:rPr lang="en-GB" dirty="0">
                <a:sym typeface="Wingdings" panose="05000000000000000000" pitchFamily="2" charset="2"/>
              </a:rPr>
              <a:t>, E</a:t>
            </a:r>
            <a:endParaRPr lang="en-GB" dirty="0"/>
          </a:p>
        </p:txBody>
      </p:sp>
      <p:sp>
        <p:nvSpPr>
          <p:cNvPr id="4" name="Slide Number Placeholder 3"/>
          <p:cNvSpPr>
            <a:spLocks noGrp="1"/>
          </p:cNvSpPr>
          <p:nvPr>
            <p:ph type="sldNum" sz="quarter" idx="10"/>
          </p:nvPr>
        </p:nvSpPr>
        <p:spPr/>
        <p:txBody>
          <a:bodyPr/>
          <a:lstStyle/>
          <a:p>
            <a:fld id="{0C489272-2740-4E8B-BD24-5A12CEE98301}" type="slidenum">
              <a:rPr lang="en-US" altLang="en-US" smtClean="0"/>
              <a:pPr/>
              <a:t>26</a:t>
            </a:fld>
            <a:endParaRPr lang="en-US" altLang="en-US"/>
          </a:p>
        </p:txBody>
      </p:sp>
    </p:spTree>
    <p:extLst>
      <p:ext uri="{BB962C8B-B14F-4D97-AF65-F5344CB8AC3E}">
        <p14:creationId xmlns:p14="http://schemas.microsoft.com/office/powerpoint/2010/main" val="4206717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FD25F0-BAA1-4FAB-BD5F-01F83EE14389}" type="slidenum">
              <a:rPr lang="en-US" altLang="en-US"/>
              <a:pPr/>
              <a:t>28</a:t>
            </a:fld>
            <a:endParaRPr lang="en-US" altLang="en-US"/>
          </a:p>
        </p:txBody>
      </p:sp>
      <p:sp>
        <p:nvSpPr>
          <p:cNvPr id="106498" name="Rectangle 2"/>
          <p:cNvSpPr>
            <a:spLocks noGrp="1" noRot="1" noChangeAspect="1" noChangeArrowheads="1" noTextEdit="1"/>
          </p:cNvSpPr>
          <p:nvPr>
            <p:ph type="sldImg"/>
          </p:nvPr>
        </p:nvSpPr>
        <p:spPr>
          <a:xfrm>
            <a:off x="139700" y="765175"/>
            <a:ext cx="6821488" cy="3838575"/>
          </a:xfrm>
          <a:ln/>
        </p:spPr>
      </p:sp>
      <p:sp>
        <p:nvSpPr>
          <p:cNvPr id="106499" name="Rectangle 3"/>
          <p:cNvSpPr>
            <a:spLocks noGrp="1" noChangeArrowheads="1"/>
          </p:cNvSpPr>
          <p:nvPr>
            <p:ph type="body" idx="1"/>
          </p:nvPr>
        </p:nvSpPr>
        <p:spPr>
          <a:xfrm>
            <a:off x="946761" y="4860454"/>
            <a:ext cx="5210541" cy="4608540"/>
          </a:xfrm>
        </p:spPr>
        <p:txBody>
          <a:bodyPr lIns="98726" tIns="49363" rIns="98726" bIns="49363"/>
          <a:lstStyle/>
          <a:p>
            <a:endParaRPr lang="en-GB" altLang="en-US"/>
          </a:p>
        </p:txBody>
      </p:sp>
    </p:spTree>
    <p:extLst>
      <p:ext uri="{BB962C8B-B14F-4D97-AF65-F5344CB8AC3E}">
        <p14:creationId xmlns:p14="http://schemas.microsoft.com/office/powerpoint/2010/main" val="1328131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2C0135-3407-4B59-A488-B3AE53231C14}" type="slidenum">
              <a:rPr lang="en-US" altLang="en-US"/>
              <a:pPr/>
              <a:t>30</a:t>
            </a:fld>
            <a:endParaRPr lang="en-US" altLang="en-US"/>
          </a:p>
        </p:txBody>
      </p:sp>
      <p:sp>
        <p:nvSpPr>
          <p:cNvPr id="91138" name="Rectangle 2"/>
          <p:cNvSpPr>
            <a:spLocks noGrp="1" noRot="1" noChangeAspect="1" noChangeArrowheads="1" noTextEdit="1"/>
          </p:cNvSpPr>
          <p:nvPr>
            <p:ph type="sldImg"/>
          </p:nvPr>
        </p:nvSpPr>
        <p:spPr>
          <a:xfrm>
            <a:off x="141288" y="766763"/>
            <a:ext cx="6821487" cy="3838575"/>
          </a:xfrm>
          <a:ln/>
        </p:spPr>
      </p:sp>
      <p:sp>
        <p:nvSpPr>
          <p:cNvPr id="91139" name="Rectangle 3"/>
          <p:cNvSpPr>
            <a:spLocks noGrp="1" noChangeArrowheads="1"/>
          </p:cNvSpPr>
          <p:nvPr>
            <p:ph type="body" idx="1"/>
          </p:nvPr>
        </p:nvSpPr>
        <p:spPr>
          <a:xfrm>
            <a:off x="946761" y="4862101"/>
            <a:ext cx="5210541" cy="4605246"/>
          </a:xfrm>
        </p:spPr>
        <p:txBody>
          <a:bodyPr/>
          <a:lstStyle/>
          <a:p>
            <a:r>
              <a:rPr lang="en-GB" altLang="en-US" dirty="0" err="1"/>
              <a:t>Rossby</a:t>
            </a:r>
            <a:r>
              <a:rPr lang="en-GB" altLang="en-US" dirty="0"/>
              <a:t> radius of deformation is the length scale at which rotational effects become as important as buoyancy or gravity wave effects in the evolution of the flow about some disturbance</a:t>
            </a:r>
          </a:p>
          <a:p>
            <a:r>
              <a:rPr lang="en-GB" altLang="en-US" dirty="0"/>
              <a:t>In mid-latitudes, </a:t>
            </a:r>
            <a:r>
              <a:rPr lang="en-GB" altLang="en-US" dirty="0" err="1"/>
              <a:t>coriolis</a:t>
            </a:r>
            <a:r>
              <a:rPr lang="en-GB" altLang="en-US" dirty="0"/>
              <a:t> effect will</a:t>
            </a:r>
            <a:r>
              <a:rPr lang="en-GB" altLang="en-US" baseline="0" dirty="0"/>
              <a:t> constrain perturbation to certain space scale. In tropics where f is weak, this space scale is large and spread out globally via gravity waves.</a:t>
            </a:r>
          </a:p>
          <a:p>
            <a:endParaRPr lang="en-GB" altLang="en-US" baseline="0" dirty="0"/>
          </a:p>
          <a:p>
            <a:r>
              <a:rPr lang="en-GB" altLang="en-US" baseline="0" dirty="0"/>
              <a:t>2K/day, </a:t>
            </a:r>
            <a:r>
              <a:rPr lang="en-GB" altLang="en-US" baseline="0" dirty="0" err="1"/>
              <a:t>Cp</a:t>
            </a:r>
            <a:r>
              <a:rPr lang="en-GB" altLang="en-US" baseline="0" dirty="0"/>
              <a:t>=1000 J/kg/K </a:t>
            </a:r>
            <a:r>
              <a:rPr lang="en-GB" altLang="en-US" baseline="0" dirty="0">
                <a:sym typeface="Wingdings" panose="05000000000000000000" pitchFamily="2" charset="2"/>
              </a:rPr>
              <a:t> </a:t>
            </a:r>
          </a:p>
          <a:p>
            <a:r>
              <a:rPr lang="en-GB" altLang="en-US" baseline="0" dirty="0">
                <a:sym typeface="Wingdings" panose="05000000000000000000" pitchFamily="2" charset="2"/>
              </a:rPr>
              <a:t>Mass of troposphere/m^2 ~ 100000 Pa / 10 m/s^2 = 10,000 kgm-2</a:t>
            </a:r>
          </a:p>
          <a:p>
            <a:r>
              <a:rPr lang="en-GB" altLang="en-US" baseline="0" dirty="0">
                <a:sym typeface="Wingdings" panose="05000000000000000000" pitchFamily="2" charset="2"/>
              </a:rPr>
              <a:t>Mass of lowest 15km (200-1000 </a:t>
            </a:r>
            <a:r>
              <a:rPr lang="en-GB" altLang="en-US" baseline="0" dirty="0" err="1">
                <a:sym typeface="Wingdings" panose="05000000000000000000" pitchFamily="2" charset="2"/>
              </a:rPr>
              <a:t>hPa</a:t>
            </a:r>
            <a:r>
              <a:rPr lang="en-GB" altLang="en-US" baseline="0" dirty="0">
                <a:sym typeface="Wingdings" panose="05000000000000000000" pitchFamily="2" charset="2"/>
              </a:rPr>
              <a:t>) ~ 80000 Pa / 10 m/s^2 = 8,000 kg/m^2</a:t>
            </a:r>
          </a:p>
          <a:p>
            <a:r>
              <a:rPr lang="en-GB" altLang="en-US" baseline="0" dirty="0">
                <a:sym typeface="Wingdings" panose="05000000000000000000" pitchFamily="2" charset="2"/>
              </a:rPr>
              <a:t>Energy lost= 2 K/day x 1000 J/kg/K x 8,000 kgm-2 = 1.6x10^7 J/day/m2</a:t>
            </a:r>
          </a:p>
          <a:p>
            <a:r>
              <a:rPr lang="en-GB" altLang="en-US" baseline="0" dirty="0">
                <a:sym typeface="Wingdings" panose="05000000000000000000" pitchFamily="2" charset="2"/>
              </a:rPr>
              <a:t>L=2.5x10^6 J/kg so need 1.6x10^7 / 2.5x10^6 = 6.4 kg/m2/day of precipitation = 6.4 mm/day</a:t>
            </a:r>
          </a:p>
          <a:p>
            <a:r>
              <a:rPr lang="en-GB" altLang="en-US" baseline="0" dirty="0">
                <a:sym typeface="Wingdings" panose="05000000000000000000" pitchFamily="2" charset="2"/>
              </a:rPr>
              <a:t>If lowest 15km is about 80% mass of atmosphere</a:t>
            </a:r>
            <a:endParaRPr lang="en-GB" altLang="en-US" baseline="0" dirty="0"/>
          </a:p>
          <a:p>
            <a:endParaRPr lang="en-GB" altLang="en-US" dirty="0"/>
          </a:p>
        </p:txBody>
      </p:sp>
    </p:spTree>
    <p:extLst>
      <p:ext uri="{BB962C8B-B14F-4D97-AF65-F5344CB8AC3E}">
        <p14:creationId xmlns:p14="http://schemas.microsoft.com/office/powerpoint/2010/main" val="1489400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5" name="Slide Number Placeholder 4"/>
          <p:cNvSpPr>
            <a:spLocks noGrp="1"/>
          </p:cNvSpPr>
          <p:nvPr>
            <p:ph type="sldNum" sz="quarter" idx="10"/>
          </p:nvPr>
        </p:nvSpPr>
        <p:spPr/>
        <p:txBody>
          <a:bodyPr/>
          <a:lstStyle>
            <a:lvl1pPr>
              <a:defRPr/>
            </a:lvl1pPr>
          </a:lstStyle>
          <a:p>
            <a:fld id="{7D9A8A42-CDD3-483B-A525-DE73108F9D72}" type="slidenum">
              <a:rPr lang="en-GB" altLang="en-US">
                <a:solidFill>
                  <a:srgbClr val="50535A"/>
                </a:solidFill>
              </a:rPr>
              <a:pPr/>
              <a:t>‹#›</a:t>
            </a:fld>
            <a:endParaRPr lang="en-GB" altLang="en-US">
              <a:solidFill>
                <a:srgbClr val="50535A"/>
              </a:solidFill>
            </a:endParaRPr>
          </a:p>
        </p:txBody>
      </p:sp>
      <p:sp>
        <p:nvSpPr>
          <p:cNvPr id="6" name="Content Placeholder 2"/>
          <p:cNvSpPr>
            <a:spLocks noGrp="1"/>
          </p:cNvSpPr>
          <p:nvPr>
            <p:ph idx="11"/>
          </p:nvPr>
        </p:nvSpPr>
        <p:spPr>
          <a:xfrm>
            <a:off x="566400" y="2214000"/>
            <a:ext cx="5184000" cy="4320000"/>
          </a:xfrm>
        </p:spPr>
        <p:txBody>
          <a:bodyPr/>
          <a:lstStyle>
            <a:lvl1pPr>
              <a:buClr>
                <a:schemeClr val="accent1"/>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2"/>
          <p:cNvSpPr>
            <a:spLocks noGrp="1"/>
          </p:cNvSpPr>
          <p:nvPr>
            <p:ph idx="12"/>
          </p:nvPr>
        </p:nvSpPr>
        <p:spPr>
          <a:xfrm>
            <a:off x="6108436" y="2214000"/>
            <a:ext cx="5184000" cy="4320000"/>
          </a:xfrm>
        </p:spPr>
        <p:txBody>
          <a:bodyPr/>
          <a:lstStyle>
            <a:lvl1pPr>
              <a:buClr>
                <a:schemeClr val="accent1"/>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317098488"/>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splash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solidFill>
                  <a:srgbClr val="50535A"/>
                </a:solidFill>
              </a:rPr>
              <a:pPr/>
              <a:t>‹#›</a:t>
            </a:fld>
            <a:endParaRPr lang="en-GB" altLang="en-US">
              <a:solidFill>
                <a:srgbClr val="50535A"/>
              </a:solidFill>
            </a:endParaRPr>
          </a:p>
        </p:txBody>
      </p:sp>
      <p:sp>
        <p:nvSpPr>
          <p:cNvPr id="3" name="Rectangle 2"/>
          <p:cNvSpPr/>
          <p:nvPr userDrawn="1"/>
        </p:nvSpPr>
        <p:spPr bwMode="hidden">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solidFill>
                <a:srgbClr val="FFFFFF"/>
              </a:solidFill>
            </a:endParaRPr>
          </a:p>
        </p:txBody>
      </p:sp>
      <p:sp>
        <p:nvSpPr>
          <p:cNvPr id="5" name="TextBox 4"/>
          <p:cNvSpPr txBox="1">
            <a:spLocks noChangeArrowheads="1"/>
          </p:cNvSpPr>
          <p:nvPr userDrawn="1"/>
        </p:nvSpPr>
        <p:spPr bwMode="auto">
          <a:xfrm>
            <a:off x="-317499" y="3841457"/>
            <a:ext cx="13603817"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altLang="en-US" sz="15000" dirty="0">
                <a:solidFill>
                  <a:srgbClr val="50535A"/>
                </a:solidFill>
                <a:latin typeface="Effra Bold"/>
              </a:rPr>
              <a:t>LIMITLESS</a:t>
            </a:r>
          </a:p>
        </p:txBody>
      </p:sp>
      <p:sp>
        <p:nvSpPr>
          <p:cNvPr id="6" name="Picture Placeholder 12"/>
          <p:cNvSpPr>
            <a:spLocks noGrp="1"/>
          </p:cNvSpPr>
          <p:nvPr>
            <p:ph type="pic" sz="quarter" idx="11"/>
          </p:nvPr>
        </p:nvSpPr>
        <p:spPr>
          <a:xfrm>
            <a:off x="0" y="0"/>
            <a:ext cx="12192000" cy="4437112"/>
          </a:xfrm>
          <a:ln>
            <a:noFill/>
          </a:ln>
        </p:spPr>
        <p:txBody>
          <a:bodyPr/>
          <a:lstStyle/>
          <a:p>
            <a:r>
              <a:rPr lang="en-US"/>
              <a:t>Click icon to add picture</a:t>
            </a:r>
            <a:endParaRPr lang="en-GB" dirty="0"/>
          </a:p>
        </p:txBody>
      </p:sp>
      <p:sp>
        <p:nvSpPr>
          <p:cNvPr id="11" name="Text Placeholder 10"/>
          <p:cNvSpPr>
            <a:spLocks noGrp="1"/>
          </p:cNvSpPr>
          <p:nvPr>
            <p:ph type="body" sz="quarter" idx="14" hasCustomPrompt="1"/>
          </p:nvPr>
        </p:nvSpPr>
        <p:spPr>
          <a:xfrm>
            <a:off x="335360" y="3794864"/>
            <a:ext cx="3072000" cy="464400"/>
          </a:xfrm>
          <a:solidFill>
            <a:schemeClr val="accent1"/>
          </a:solidFill>
        </p:spPr>
        <p:txBody>
          <a:bodyPr lIns="90000" tIns="46800" rIns="90000" bIns="46800">
            <a:noAutofit/>
          </a:bodyPr>
          <a:lstStyle>
            <a:lvl1pPr marL="0" indent="0">
              <a:buNone/>
              <a:defRPr sz="2400" cap="all" baseline="0">
                <a:solidFill>
                  <a:schemeClr val="bg1"/>
                </a:solidFill>
                <a:latin typeface="+mj-lt"/>
                <a:cs typeface="AngsanaUPC" panose="02020603050405020304" pitchFamily="18" charset="-34"/>
              </a:defRPr>
            </a:lvl1pPr>
          </a:lstStyle>
          <a:p>
            <a:pPr lvl="0"/>
            <a:r>
              <a:rPr lang="en-US" dirty="0"/>
              <a:t>Education is</a:t>
            </a:r>
            <a:endParaRPr lang="en-GB" dirty="0"/>
          </a:p>
        </p:txBody>
      </p:sp>
      <p:sp>
        <p:nvSpPr>
          <p:cNvPr id="12" name="Text Placeholder 10"/>
          <p:cNvSpPr>
            <a:spLocks noGrp="1"/>
          </p:cNvSpPr>
          <p:nvPr>
            <p:ph type="body" sz="quarter" idx="15" hasCustomPrompt="1"/>
          </p:nvPr>
        </p:nvSpPr>
        <p:spPr>
          <a:xfrm>
            <a:off x="335360" y="5857878"/>
            <a:ext cx="9313035" cy="464400"/>
          </a:xfrm>
          <a:solidFill>
            <a:schemeClr val="accent1"/>
          </a:solidFill>
        </p:spPr>
        <p:txBody>
          <a:bodyPr lIns="90000" tIns="46800" rIns="90000" bIns="46800"/>
          <a:lstStyle>
            <a:lvl1pPr marL="0" indent="0">
              <a:buNone/>
              <a:defRPr sz="2400" cap="all" baseline="0">
                <a:solidFill>
                  <a:schemeClr val="bg1"/>
                </a:solidFill>
                <a:latin typeface="+mj-lt"/>
              </a:defRPr>
            </a:lvl1pPr>
          </a:lstStyle>
          <a:p>
            <a:pPr lvl="0"/>
            <a:r>
              <a:rPr lang="en-US" dirty="0"/>
              <a:t>Make the box longer for longer phrases</a:t>
            </a:r>
            <a:endParaRPr lang="en-GB" dirty="0"/>
          </a:p>
        </p:txBody>
      </p:sp>
    </p:spTree>
    <p:extLst>
      <p:ext uri="{BB962C8B-B14F-4D97-AF65-F5344CB8AC3E}">
        <p14:creationId xmlns:p14="http://schemas.microsoft.com/office/powerpoint/2010/main" val="28017585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solidFill>
                <a:srgbClr val="FFFFFF"/>
              </a:solidFill>
            </a:endParaRPr>
          </a:p>
        </p:txBody>
      </p:sp>
      <p:sp>
        <p:nvSpPr>
          <p:cNvPr id="6" name="Picture Placeholder 12"/>
          <p:cNvSpPr>
            <a:spLocks noGrp="1"/>
          </p:cNvSpPr>
          <p:nvPr>
            <p:ph type="pic" sz="quarter" idx="11"/>
          </p:nvPr>
        </p:nvSpPr>
        <p:spPr>
          <a:xfrm>
            <a:off x="0" y="0"/>
            <a:ext cx="12192000" cy="5664204"/>
          </a:xfrm>
          <a:solidFill>
            <a:schemeClr val="bg1"/>
          </a:solidFill>
          <a:ln>
            <a:noFill/>
          </a:ln>
        </p:spPr>
        <p:txBody>
          <a:bodyPr/>
          <a:lstStyle/>
          <a:p>
            <a:r>
              <a:rPr lang="en-US"/>
              <a:t>Click icon to add picture</a:t>
            </a:r>
            <a:endParaRPr lang="en-GB" dirty="0"/>
          </a:p>
        </p:txBody>
      </p:sp>
      <p:sp>
        <p:nvSpPr>
          <p:cNvPr id="14" name="Title 1"/>
          <p:cNvSpPr>
            <a:spLocks noGrp="1"/>
          </p:cNvSpPr>
          <p:nvPr>
            <p:ph type="title" hasCustomPrompt="1"/>
          </p:nvPr>
        </p:nvSpPr>
        <p:spPr>
          <a:xfrm>
            <a:off x="335360" y="5785870"/>
            <a:ext cx="11425269" cy="955498"/>
          </a:xfrm>
        </p:spPr>
        <p:txBody>
          <a:bodyPr wrap="square" anchor="t" anchorCtr="0"/>
          <a:lstStyle>
            <a:lvl1pPr>
              <a:lnSpc>
                <a:spcPct val="80000"/>
              </a:lnSpc>
              <a:defRPr sz="3600">
                <a:solidFill>
                  <a:schemeClr val="bg1"/>
                </a:solidFill>
              </a:defRPr>
            </a:lvl1pPr>
          </a:lstStyle>
          <a:p>
            <a:r>
              <a:rPr lang="en-US" dirty="0"/>
              <a:t>Click to edit Master title style on two lines maximum</a:t>
            </a:r>
            <a:endParaRPr lang="en-GB" dirty="0"/>
          </a:p>
        </p:txBody>
      </p:sp>
    </p:spTree>
    <p:extLst>
      <p:ext uri="{BB962C8B-B14F-4D97-AF65-F5344CB8AC3E}">
        <p14:creationId xmlns:p14="http://schemas.microsoft.com/office/powerpoint/2010/main" val="3363273511"/>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solidFill>
                <a:srgbClr val="FFFFFF"/>
              </a:solidFill>
            </a:endParaRPr>
          </a:p>
        </p:txBody>
      </p:sp>
      <p:sp>
        <p:nvSpPr>
          <p:cNvPr id="6" name="Picture Placeholder 12"/>
          <p:cNvSpPr>
            <a:spLocks noGrp="1"/>
          </p:cNvSpPr>
          <p:nvPr>
            <p:ph type="pic" sz="quarter" idx="11"/>
          </p:nvPr>
        </p:nvSpPr>
        <p:spPr>
          <a:xfrm>
            <a:off x="0" y="0"/>
            <a:ext cx="12192000" cy="5664204"/>
          </a:xfrm>
          <a:solidFill>
            <a:schemeClr val="bg1"/>
          </a:solidFill>
          <a:ln>
            <a:noFill/>
          </a:ln>
        </p:spPr>
        <p:txBody>
          <a:bodyPr/>
          <a:lstStyle/>
          <a:p>
            <a:r>
              <a:rPr lang="en-US"/>
              <a:t>Click icon to add picture</a:t>
            </a:r>
            <a:endParaRPr lang="en-GB" dirty="0"/>
          </a:p>
        </p:txBody>
      </p:sp>
      <p:sp>
        <p:nvSpPr>
          <p:cNvPr id="14" name="Title 1"/>
          <p:cNvSpPr>
            <a:spLocks noGrp="1"/>
          </p:cNvSpPr>
          <p:nvPr>
            <p:ph type="title" hasCustomPrompt="1"/>
          </p:nvPr>
        </p:nvSpPr>
        <p:spPr>
          <a:xfrm>
            <a:off x="335360" y="5785870"/>
            <a:ext cx="11425269" cy="955498"/>
          </a:xfrm>
        </p:spPr>
        <p:txBody>
          <a:bodyPr wrap="square" anchor="t" anchorCtr="0"/>
          <a:lstStyle>
            <a:lvl1pPr>
              <a:lnSpc>
                <a:spcPct val="80000"/>
              </a:lnSpc>
              <a:defRPr sz="3600">
                <a:solidFill>
                  <a:schemeClr val="bg1"/>
                </a:solidFill>
              </a:defRPr>
            </a:lvl1pPr>
          </a:lstStyle>
          <a:p>
            <a:r>
              <a:rPr lang="en-US" dirty="0"/>
              <a:t>Click to edit Master title style on two lines maximum</a:t>
            </a:r>
            <a:endParaRPr lang="en-GB" dirty="0"/>
          </a:p>
        </p:txBody>
      </p:sp>
    </p:spTree>
    <p:extLst>
      <p:ext uri="{BB962C8B-B14F-4D97-AF65-F5344CB8AC3E}">
        <p14:creationId xmlns:p14="http://schemas.microsoft.com/office/powerpoint/2010/main" val="346197252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solidFill>
                <a:srgbClr val="FFFFFF"/>
              </a:solidFill>
            </a:endParaRPr>
          </a:p>
        </p:txBody>
      </p:sp>
      <p:sp>
        <p:nvSpPr>
          <p:cNvPr id="6" name="Picture Placeholder 12"/>
          <p:cNvSpPr>
            <a:spLocks noGrp="1"/>
          </p:cNvSpPr>
          <p:nvPr>
            <p:ph type="pic" sz="quarter" idx="11"/>
          </p:nvPr>
        </p:nvSpPr>
        <p:spPr>
          <a:xfrm>
            <a:off x="0" y="0"/>
            <a:ext cx="12192000" cy="5664204"/>
          </a:xfrm>
          <a:solidFill>
            <a:schemeClr val="bg1"/>
          </a:solidFill>
          <a:ln>
            <a:noFill/>
          </a:ln>
        </p:spPr>
        <p:txBody>
          <a:bodyPr/>
          <a:lstStyle/>
          <a:p>
            <a:r>
              <a:rPr lang="en-US"/>
              <a:t>Click icon to add picture</a:t>
            </a:r>
            <a:endParaRPr lang="en-GB" dirty="0"/>
          </a:p>
        </p:txBody>
      </p:sp>
      <p:sp>
        <p:nvSpPr>
          <p:cNvPr id="9" name="Title 1"/>
          <p:cNvSpPr>
            <a:spLocks noGrp="1"/>
          </p:cNvSpPr>
          <p:nvPr>
            <p:ph type="title" hasCustomPrompt="1"/>
          </p:nvPr>
        </p:nvSpPr>
        <p:spPr>
          <a:xfrm>
            <a:off x="335360" y="5785870"/>
            <a:ext cx="11425269" cy="955498"/>
          </a:xfrm>
        </p:spPr>
        <p:txBody>
          <a:bodyPr wrap="square" anchor="t" anchorCtr="0"/>
          <a:lstStyle>
            <a:lvl1pPr>
              <a:lnSpc>
                <a:spcPct val="80000"/>
              </a:lnSpc>
              <a:defRPr sz="3600">
                <a:solidFill>
                  <a:schemeClr val="accent1"/>
                </a:solidFill>
              </a:defRPr>
            </a:lvl1pPr>
          </a:lstStyle>
          <a:p>
            <a:r>
              <a:rPr lang="en-US" dirty="0"/>
              <a:t>Click to edit Master title style on two lines maximum</a:t>
            </a:r>
            <a:endParaRPr lang="en-GB" dirty="0"/>
          </a:p>
        </p:txBody>
      </p:sp>
    </p:spTree>
    <p:extLst>
      <p:ext uri="{BB962C8B-B14F-4D97-AF65-F5344CB8AC3E}">
        <p14:creationId xmlns:p14="http://schemas.microsoft.com/office/powerpoint/2010/main" val="90117611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Re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6" name="Picture Placeholder 12"/>
          <p:cNvSpPr>
            <a:spLocks noGrp="1"/>
          </p:cNvSpPr>
          <p:nvPr>
            <p:ph type="pic" sz="quarter" idx="11"/>
          </p:nvPr>
        </p:nvSpPr>
        <p:spPr>
          <a:xfrm>
            <a:off x="1" y="0"/>
            <a:ext cx="8127692" cy="6877404"/>
          </a:xfrm>
          <a:solidFill>
            <a:schemeClr val="bg1"/>
          </a:solidFill>
          <a:ln>
            <a:noFill/>
          </a:ln>
        </p:spPr>
        <p:txBody>
          <a:bodyPr/>
          <a:lstStyle/>
          <a:p>
            <a:r>
              <a:rPr lang="en-US"/>
              <a:t>Click icon to add picture</a:t>
            </a:r>
            <a:endParaRPr lang="en-GB" dirty="0"/>
          </a:p>
        </p:txBody>
      </p:sp>
      <p:sp>
        <p:nvSpPr>
          <p:cNvPr id="4" name="Rectangle 3"/>
          <p:cNvSpPr/>
          <p:nvPr userDrawn="1"/>
        </p:nvSpPr>
        <p:spPr bwMode="auto">
          <a:xfrm>
            <a:off x="8127692" y="0"/>
            <a:ext cx="4060800" cy="6877404"/>
          </a:xfrm>
          <a:prstGeom prst="rect">
            <a:avLst/>
          </a:prstGeom>
          <a:solidFill>
            <a:schemeClr val="accent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2400" dirty="0" err="1">
              <a:solidFill>
                <a:srgbClr val="FFFFFF"/>
              </a:solidFill>
              <a:latin typeface="Effra"/>
            </a:endParaRPr>
          </a:p>
        </p:txBody>
      </p:sp>
      <p:sp>
        <p:nvSpPr>
          <p:cNvPr id="8" name="Title 1"/>
          <p:cNvSpPr>
            <a:spLocks noGrp="1"/>
          </p:cNvSpPr>
          <p:nvPr>
            <p:ph type="title"/>
          </p:nvPr>
        </p:nvSpPr>
        <p:spPr>
          <a:xfrm>
            <a:off x="8400256" y="332656"/>
            <a:ext cx="3456384" cy="1730144"/>
          </a:xfrm>
        </p:spPr>
        <p:txBody>
          <a:bodyPr wrap="square"/>
          <a:lstStyle>
            <a:lvl1pPr>
              <a:lnSpc>
                <a:spcPct val="80000"/>
              </a:lnSpc>
              <a:defRPr sz="3200">
                <a:solidFill>
                  <a:schemeClr val="bg1"/>
                </a:solidFill>
              </a:defRPr>
            </a:lvl1pPr>
          </a:lstStyle>
          <a:p>
            <a:r>
              <a:rPr lang="en-US"/>
              <a:t>Click to edit Master title style</a:t>
            </a:r>
            <a:endParaRPr lang="en-GB" dirty="0"/>
          </a:p>
        </p:txBody>
      </p:sp>
      <p:sp>
        <p:nvSpPr>
          <p:cNvPr id="9" name="Content Placeholder 2"/>
          <p:cNvSpPr>
            <a:spLocks noGrp="1"/>
          </p:cNvSpPr>
          <p:nvPr>
            <p:ph idx="1"/>
          </p:nvPr>
        </p:nvSpPr>
        <p:spPr>
          <a:xfrm>
            <a:off x="8400256" y="2214000"/>
            <a:ext cx="3456384"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72584102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6" name="Picture Placeholder 12"/>
          <p:cNvSpPr>
            <a:spLocks noGrp="1"/>
          </p:cNvSpPr>
          <p:nvPr>
            <p:ph type="pic" sz="quarter" idx="11"/>
          </p:nvPr>
        </p:nvSpPr>
        <p:spPr>
          <a:xfrm>
            <a:off x="1" y="0"/>
            <a:ext cx="8127692" cy="6877404"/>
          </a:xfrm>
          <a:solidFill>
            <a:schemeClr val="bg1"/>
          </a:solidFill>
          <a:ln>
            <a:noFill/>
          </a:ln>
        </p:spPr>
        <p:txBody>
          <a:bodyPr/>
          <a:lstStyle/>
          <a:p>
            <a:r>
              <a:rPr lang="en-US"/>
              <a:t>Click icon to add picture</a:t>
            </a:r>
            <a:endParaRPr lang="en-GB" dirty="0"/>
          </a:p>
        </p:txBody>
      </p:sp>
      <p:sp>
        <p:nvSpPr>
          <p:cNvPr id="4" name="Rectangle 3"/>
          <p:cNvSpPr/>
          <p:nvPr userDrawn="1"/>
        </p:nvSpPr>
        <p:spPr bwMode="auto">
          <a:xfrm>
            <a:off x="8127692" y="0"/>
            <a:ext cx="4060800" cy="6877404"/>
          </a:xfrm>
          <a:prstGeom prst="rect">
            <a:avLst/>
          </a:prstGeom>
          <a:solidFill>
            <a:schemeClr val="tx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2400" dirty="0" err="1">
              <a:solidFill>
                <a:srgbClr val="FFFFFF"/>
              </a:solidFill>
              <a:latin typeface="Effra"/>
            </a:endParaRPr>
          </a:p>
        </p:txBody>
      </p:sp>
      <p:sp>
        <p:nvSpPr>
          <p:cNvPr id="8" name="Title 1"/>
          <p:cNvSpPr>
            <a:spLocks noGrp="1"/>
          </p:cNvSpPr>
          <p:nvPr>
            <p:ph type="title"/>
          </p:nvPr>
        </p:nvSpPr>
        <p:spPr>
          <a:xfrm>
            <a:off x="8400256" y="332656"/>
            <a:ext cx="3456384" cy="1730144"/>
          </a:xfrm>
        </p:spPr>
        <p:txBody>
          <a:bodyPr wrap="square"/>
          <a:lstStyle>
            <a:lvl1pPr>
              <a:lnSpc>
                <a:spcPct val="80000"/>
              </a:lnSpc>
              <a:defRPr sz="3200">
                <a:solidFill>
                  <a:schemeClr val="bg1"/>
                </a:solidFill>
              </a:defRPr>
            </a:lvl1pPr>
          </a:lstStyle>
          <a:p>
            <a:r>
              <a:rPr lang="en-US"/>
              <a:t>Click to edit Master title style</a:t>
            </a:r>
            <a:endParaRPr lang="en-GB" dirty="0"/>
          </a:p>
        </p:txBody>
      </p:sp>
      <p:sp>
        <p:nvSpPr>
          <p:cNvPr id="9" name="Content Placeholder 2"/>
          <p:cNvSpPr>
            <a:spLocks noGrp="1"/>
          </p:cNvSpPr>
          <p:nvPr>
            <p:ph idx="1"/>
          </p:nvPr>
        </p:nvSpPr>
        <p:spPr>
          <a:xfrm>
            <a:off x="8400256" y="2214000"/>
            <a:ext cx="3456384"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71983468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6" name="Picture Placeholder 12"/>
          <p:cNvSpPr>
            <a:spLocks noGrp="1"/>
          </p:cNvSpPr>
          <p:nvPr>
            <p:ph type="pic" sz="quarter" idx="11"/>
          </p:nvPr>
        </p:nvSpPr>
        <p:spPr>
          <a:xfrm>
            <a:off x="1" y="0"/>
            <a:ext cx="8127692" cy="6877404"/>
          </a:xfrm>
          <a:solidFill>
            <a:schemeClr val="bg1"/>
          </a:solidFill>
          <a:ln>
            <a:noFill/>
          </a:ln>
        </p:spPr>
        <p:txBody>
          <a:bodyPr/>
          <a:lstStyle/>
          <a:p>
            <a:r>
              <a:rPr lang="en-US"/>
              <a:t>Click icon to add picture</a:t>
            </a:r>
            <a:endParaRPr lang="en-GB" dirty="0"/>
          </a:p>
        </p:txBody>
      </p:sp>
      <p:sp>
        <p:nvSpPr>
          <p:cNvPr id="4" name="Rectangle 3"/>
          <p:cNvSpPr/>
          <p:nvPr userDrawn="1"/>
        </p:nvSpPr>
        <p:spPr bwMode="auto">
          <a:xfrm>
            <a:off x="8127692" y="0"/>
            <a:ext cx="4060800" cy="6877404"/>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2400" dirty="0" err="1">
              <a:solidFill>
                <a:srgbClr val="FFFFFF"/>
              </a:solidFill>
              <a:latin typeface="Effra"/>
            </a:endParaRPr>
          </a:p>
        </p:txBody>
      </p:sp>
      <p:sp>
        <p:nvSpPr>
          <p:cNvPr id="8" name="Title 1"/>
          <p:cNvSpPr>
            <a:spLocks noGrp="1"/>
          </p:cNvSpPr>
          <p:nvPr>
            <p:ph type="title"/>
          </p:nvPr>
        </p:nvSpPr>
        <p:spPr>
          <a:xfrm>
            <a:off x="8400256" y="332656"/>
            <a:ext cx="3456384" cy="1730144"/>
          </a:xfrm>
        </p:spPr>
        <p:txBody>
          <a:bodyPr wrap="square"/>
          <a:lstStyle>
            <a:lvl1pPr>
              <a:lnSpc>
                <a:spcPct val="80000"/>
              </a:lnSpc>
              <a:defRPr sz="3200">
                <a:solidFill>
                  <a:schemeClr val="accent1"/>
                </a:solidFill>
              </a:defRPr>
            </a:lvl1pPr>
          </a:lstStyle>
          <a:p>
            <a:r>
              <a:rPr lang="en-US"/>
              <a:t>Click to edit Master title style</a:t>
            </a:r>
            <a:endParaRPr lang="en-GB" dirty="0"/>
          </a:p>
        </p:txBody>
      </p:sp>
      <p:sp>
        <p:nvSpPr>
          <p:cNvPr id="9" name="Content Placeholder 2"/>
          <p:cNvSpPr>
            <a:spLocks noGrp="1"/>
          </p:cNvSpPr>
          <p:nvPr>
            <p:ph idx="1"/>
          </p:nvPr>
        </p:nvSpPr>
        <p:spPr>
          <a:xfrm>
            <a:off x="8400256" y="2214000"/>
            <a:ext cx="3456384" cy="3960000"/>
          </a:xfrm>
        </p:spPr>
        <p:txBody>
          <a:bodyPr/>
          <a:lst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a:solidFill>
                  <a:schemeClr val="tx2"/>
                </a:solidFill>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a:solidFill>
                  <a:schemeClr val="tx2"/>
                </a:solidFill>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a:solidFill>
                  <a:schemeClr val="tx2"/>
                </a:solidFill>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a:solidFill>
                  <a:schemeClr val="tx2"/>
                </a:solidFill>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a:solidFill>
                  <a:schemeClr val="tx2"/>
                </a:solidFill>
              </a:defRPr>
            </a:lvl5pPr>
          </a:lstStyle>
          <a:p>
            <a:pPr marL="180000" marR="0" lvl="0"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a:ln>
                  <a:noFill/>
                </a:ln>
                <a:solidFill>
                  <a:srgbClr val="000000"/>
                </a:solidFill>
                <a:effectLst/>
                <a:uLnTx/>
                <a:uFillTx/>
                <a:latin typeface="+mn-lt"/>
              </a:rPr>
              <a:t>Click to edit Master text styles</a:t>
            </a:r>
          </a:p>
          <a:p>
            <a:pPr marL="180000" marR="0" lvl="1"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a:ln>
                  <a:noFill/>
                </a:ln>
                <a:solidFill>
                  <a:srgbClr val="000000"/>
                </a:solidFill>
                <a:effectLst/>
                <a:uLnTx/>
                <a:uFillTx/>
                <a:latin typeface="+mn-lt"/>
              </a:rPr>
              <a:t>Second level</a:t>
            </a:r>
          </a:p>
          <a:p>
            <a:pPr marL="180000" marR="0" lvl="2"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a:ln>
                  <a:noFill/>
                </a:ln>
                <a:solidFill>
                  <a:srgbClr val="000000"/>
                </a:solidFill>
                <a:effectLst/>
                <a:uLnTx/>
                <a:uFillTx/>
                <a:latin typeface="+mn-lt"/>
              </a:rPr>
              <a:t>Third level</a:t>
            </a:r>
          </a:p>
          <a:p>
            <a:pPr marL="180000" marR="0" lvl="3"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a:ln>
                  <a:noFill/>
                </a:ln>
                <a:solidFill>
                  <a:srgbClr val="000000"/>
                </a:solidFill>
                <a:effectLst/>
                <a:uLnTx/>
                <a:uFillTx/>
                <a:latin typeface="+mn-lt"/>
              </a:rPr>
              <a:t>Fourth level</a:t>
            </a:r>
          </a:p>
          <a:p>
            <a:pPr marL="180000" marR="0" lvl="4"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a:ln>
                  <a:noFill/>
                </a:ln>
                <a:solidFill>
                  <a:srgbClr val="000000"/>
                </a:solidFill>
                <a:effectLst/>
                <a:uLnTx/>
                <a:uFillTx/>
                <a:latin typeface="+mn-lt"/>
              </a:rPr>
              <a:t>Fifth level</a:t>
            </a:r>
            <a:endParaRPr kumimoji="0" lang="en-GB" sz="2000" b="0" i="0" u="none" strike="noStrike" kern="0" cap="none" spc="0" normalizeH="0" baseline="0" noProof="0" dirty="0">
              <a:ln>
                <a:noFill/>
              </a:ln>
              <a:solidFill>
                <a:srgbClr val="000000"/>
              </a:solidFill>
              <a:effectLst/>
              <a:uLnTx/>
              <a:uFillTx/>
              <a:latin typeface="+mn-lt"/>
            </a:endParaRPr>
          </a:p>
        </p:txBody>
      </p:sp>
    </p:spTree>
    <p:extLst>
      <p:ext uri="{BB962C8B-B14F-4D97-AF65-F5344CB8AC3E}">
        <p14:creationId xmlns:p14="http://schemas.microsoft.com/office/powerpoint/2010/main" val="3864613499"/>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preserve="1" userDrawn="1">
  <p:cSld name="Timetable (Colour)">
    <p:spTree>
      <p:nvGrpSpPr>
        <p:cNvPr id="1" name=""/>
        <p:cNvGrpSpPr/>
        <p:nvPr/>
      </p:nvGrpSpPr>
      <p:grpSpPr>
        <a:xfrm>
          <a:off x="0" y="0"/>
          <a:ext cx="0" cy="0"/>
          <a:chOff x="0" y="0"/>
          <a:chExt cx="0" cy="0"/>
        </a:xfrm>
      </p:grpSpPr>
      <p:sp>
        <p:nvSpPr>
          <p:cNvPr id="3" name="Rectangle 2"/>
          <p:cNvSpPr/>
          <p:nvPr userDrawn="1"/>
        </p:nvSpPr>
        <p:spPr bwMode="hidden">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solidFill>
                <a:srgbClr val="FFFFFF"/>
              </a:solidFill>
            </a:endParaRPr>
          </a:p>
        </p:txBody>
      </p:sp>
      <p:sp>
        <p:nvSpPr>
          <p:cNvPr id="7" name="Rectangle 6"/>
          <p:cNvSpPr/>
          <p:nvPr userDrawn="1"/>
        </p:nvSpPr>
        <p:spPr bwMode="auto">
          <a:xfrm>
            <a:off x="0" y="1196752"/>
            <a:ext cx="12192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2400" dirty="0" err="1">
              <a:solidFill>
                <a:srgbClr val="FFFFFF"/>
              </a:solidFill>
              <a:latin typeface="Effra"/>
            </a:endParaRPr>
          </a:p>
        </p:txBody>
      </p:sp>
      <p:sp>
        <p:nvSpPr>
          <p:cNvPr id="14" name="Title 1"/>
          <p:cNvSpPr>
            <a:spLocks noGrp="1"/>
          </p:cNvSpPr>
          <p:nvPr>
            <p:ph type="title" hasCustomPrompt="1"/>
          </p:nvPr>
        </p:nvSpPr>
        <p:spPr>
          <a:xfrm>
            <a:off x="335360" y="188640"/>
            <a:ext cx="11425269" cy="955498"/>
          </a:xfrm>
        </p:spPr>
        <p:txBody>
          <a:bodyPr wrap="square" anchor="b" anchorCtr="0"/>
          <a:lstStyle>
            <a:lvl1pPr>
              <a:lnSpc>
                <a:spcPct val="80000"/>
              </a:lnSpc>
              <a:defRPr sz="3600" baseline="0">
                <a:solidFill>
                  <a:schemeClr val="bg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335360" y="1484784"/>
            <a:ext cx="11425269" cy="5134186"/>
          </a:xfrm>
        </p:spPr>
        <p:txBody>
          <a:bodyPr/>
          <a:lstStyle/>
          <a:p>
            <a:r>
              <a:rPr lang="en-US"/>
              <a:t>Click icon to add table</a:t>
            </a:r>
            <a:endParaRPr lang="en-GB"/>
          </a:p>
        </p:txBody>
      </p:sp>
    </p:spTree>
    <p:extLst>
      <p:ext uri="{BB962C8B-B14F-4D97-AF65-F5344CB8AC3E}">
        <p14:creationId xmlns:p14="http://schemas.microsoft.com/office/powerpoint/2010/main" val="250423401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preserve="1" userDrawn="1">
  <p:cSld name="Timetable (Grey)">
    <p:spTree>
      <p:nvGrpSpPr>
        <p:cNvPr id="1" name=""/>
        <p:cNvGrpSpPr/>
        <p:nvPr/>
      </p:nvGrpSpPr>
      <p:grpSpPr>
        <a:xfrm>
          <a:off x="0" y="0"/>
          <a:ext cx="0" cy="0"/>
          <a:chOff x="0" y="0"/>
          <a:chExt cx="0" cy="0"/>
        </a:xfrm>
      </p:grpSpPr>
      <p:sp>
        <p:nvSpPr>
          <p:cNvPr id="3" name="Rectangle 2"/>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solidFill>
                <a:srgbClr val="FFFFFF"/>
              </a:solidFill>
            </a:endParaRPr>
          </a:p>
        </p:txBody>
      </p:sp>
      <p:sp>
        <p:nvSpPr>
          <p:cNvPr id="7" name="Rectangle 6"/>
          <p:cNvSpPr/>
          <p:nvPr userDrawn="1"/>
        </p:nvSpPr>
        <p:spPr bwMode="auto">
          <a:xfrm>
            <a:off x="0" y="1196752"/>
            <a:ext cx="12192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2400" dirty="0" err="1">
              <a:solidFill>
                <a:srgbClr val="FFFFFF"/>
              </a:solidFill>
              <a:latin typeface="Effra"/>
            </a:endParaRPr>
          </a:p>
        </p:txBody>
      </p:sp>
      <p:sp>
        <p:nvSpPr>
          <p:cNvPr id="14" name="Title 1"/>
          <p:cNvSpPr>
            <a:spLocks noGrp="1"/>
          </p:cNvSpPr>
          <p:nvPr>
            <p:ph type="title" hasCustomPrompt="1"/>
          </p:nvPr>
        </p:nvSpPr>
        <p:spPr>
          <a:xfrm>
            <a:off x="335360" y="188640"/>
            <a:ext cx="11425269" cy="955498"/>
          </a:xfrm>
        </p:spPr>
        <p:txBody>
          <a:bodyPr wrap="square" anchor="b" anchorCtr="0"/>
          <a:lstStyle>
            <a:lvl1pPr>
              <a:lnSpc>
                <a:spcPct val="80000"/>
              </a:lnSpc>
              <a:defRPr sz="3600" baseline="0">
                <a:solidFill>
                  <a:schemeClr val="bg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335360" y="1484784"/>
            <a:ext cx="11425269" cy="5134186"/>
          </a:xfrm>
        </p:spPr>
        <p:txBody>
          <a:bodyPr/>
          <a:lstStyle/>
          <a:p>
            <a:r>
              <a:rPr lang="en-US"/>
              <a:t>Click icon to add table</a:t>
            </a:r>
            <a:endParaRPr lang="en-GB"/>
          </a:p>
        </p:txBody>
      </p:sp>
    </p:spTree>
    <p:extLst>
      <p:ext uri="{BB962C8B-B14F-4D97-AF65-F5344CB8AC3E}">
        <p14:creationId xmlns:p14="http://schemas.microsoft.com/office/powerpoint/2010/main" val="37418789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preserve="1" userDrawn="1">
  <p:cSld name="Timetable (White)">
    <p:spTree>
      <p:nvGrpSpPr>
        <p:cNvPr id="1" name=""/>
        <p:cNvGrpSpPr/>
        <p:nvPr/>
      </p:nvGrpSpPr>
      <p:grpSpPr>
        <a:xfrm>
          <a:off x="0" y="0"/>
          <a:ext cx="0" cy="0"/>
          <a:chOff x="0" y="0"/>
          <a:chExt cx="0" cy="0"/>
        </a:xfrm>
      </p:grpSpPr>
      <p:sp>
        <p:nvSpPr>
          <p:cNvPr id="3" name="Rectangle 2"/>
          <p:cNvSpPr/>
          <p:nvPr userDrawn="1"/>
        </p:nvSpPr>
        <p:spPr bwMode="hidden">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solidFill>
                <a:srgbClr val="FFFFFF"/>
              </a:solidFill>
            </a:endParaRPr>
          </a:p>
        </p:txBody>
      </p:sp>
      <p:sp>
        <p:nvSpPr>
          <p:cNvPr id="7" name="Rectangle 6"/>
          <p:cNvSpPr/>
          <p:nvPr userDrawn="1"/>
        </p:nvSpPr>
        <p:spPr bwMode="auto">
          <a:xfrm>
            <a:off x="0" y="1196752"/>
            <a:ext cx="12192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2400" dirty="0" err="1">
              <a:solidFill>
                <a:srgbClr val="FFFFFF"/>
              </a:solidFill>
              <a:latin typeface="Effra"/>
            </a:endParaRPr>
          </a:p>
        </p:txBody>
      </p:sp>
      <p:sp>
        <p:nvSpPr>
          <p:cNvPr id="14" name="Title 1"/>
          <p:cNvSpPr>
            <a:spLocks noGrp="1"/>
          </p:cNvSpPr>
          <p:nvPr>
            <p:ph type="title" hasCustomPrompt="1"/>
          </p:nvPr>
        </p:nvSpPr>
        <p:spPr>
          <a:xfrm>
            <a:off x="335360" y="188640"/>
            <a:ext cx="11425269" cy="955498"/>
          </a:xfrm>
        </p:spPr>
        <p:txBody>
          <a:bodyPr wrap="square" anchor="b" anchorCtr="0"/>
          <a:lstStyle>
            <a:lvl1pPr>
              <a:lnSpc>
                <a:spcPct val="80000"/>
              </a:lnSpc>
              <a:defRPr sz="3600" baseline="0">
                <a:solidFill>
                  <a:schemeClr val="accent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335360" y="1484784"/>
            <a:ext cx="11425269" cy="5134186"/>
          </a:xfrm>
        </p:spPr>
        <p:txBody>
          <a:bodyPr/>
          <a:lstStyle/>
          <a:p>
            <a:r>
              <a:rPr lang="en-US"/>
              <a:t>Click icon to add table</a:t>
            </a:r>
            <a:endParaRPr lang="en-GB"/>
          </a:p>
        </p:txBody>
      </p:sp>
    </p:spTree>
    <p:extLst>
      <p:ext uri="{BB962C8B-B14F-4D97-AF65-F5344CB8AC3E}">
        <p14:creationId xmlns:p14="http://schemas.microsoft.com/office/powerpoint/2010/main" val="12886786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GB" dirty="0"/>
          </a:p>
        </p:txBody>
      </p:sp>
      <p:sp>
        <p:nvSpPr>
          <p:cNvPr id="3" name="Content Placeholder 2"/>
          <p:cNvSpPr>
            <a:spLocks noGrp="1"/>
          </p:cNvSpPr>
          <p:nvPr>
            <p:ph idx="1"/>
          </p:nvPr>
        </p:nvSpPr>
        <p:spPr/>
        <p:txBody>
          <a:bodyPr/>
          <a:lstStyle>
            <a:lvl1pPr>
              <a:buClr>
                <a:schemeClr val="accent1"/>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Slide Number Placeholder 3"/>
          <p:cNvSpPr>
            <a:spLocks noGrp="1"/>
          </p:cNvSpPr>
          <p:nvPr>
            <p:ph type="sldNum" sz="quarter" idx="10"/>
          </p:nvPr>
        </p:nvSpPr>
        <p:spPr/>
        <p:txBody>
          <a:bodyPr/>
          <a:lstStyle>
            <a:lvl1pPr>
              <a:defRPr/>
            </a:lvl1pPr>
          </a:lstStyle>
          <a:p>
            <a:fld id="{DCF6A46F-80AB-49F3-8C7E-9717ED945456}" type="slidenum">
              <a:rPr lang="en-GB" altLang="en-US">
                <a:solidFill>
                  <a:srgbClr val="50535A"/>
                </a:solidFill>
              </a:rPr>
              <a:pPr/>
              <a:t>‹#›</a:t>
            </a:fld>
            <a:endParaRPr lang="en-GB" altLang="en-US">
              <a:solidFill>
                <a:srgbClr val="50535A"/>
              </a:solidFill>
            </a:endParaRPr>
          </a:p>
        </p:txBody>
      </p:sp>
    </p:spTree>
    <p:extLst>
      <p:ext uri="{BB962C8B-B14F-4D97-AF65-F5344CB8AC3E}">
        <p14:creationId xmlns:p14="http://schemas.microsoft.com/office/powerpoint/2010/main" val="2548010930"/>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sz="2000">
              <a:solidFill>
                <a:srgbClr val="000000"/>
              </a:solidFill>
              <a:latin typeface="Effra"/>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sz="2000">
              <a:solidFill>
                <a:srgbClr val="000000"/>
              </a:solidFill>
              <a:latin typeface="Effra"/>
            </a:endParaRPr>
          </a:p>
        </p:txBody>
      </p:sp>
      <p:sp>
        <p:nvSpPr>
          <p:cNvPr id="4" name="Rectangle 6"/>
          <p:cNvSpPr>
            <a:spLocks noGrp="1" noChangeArrowheads="1"/>
          </p:cNvSpPr>
          <p:nvPr>
            <p:ph type="sldNum" sz="quarter" idx="12"/>
          </p:nvPr>
        </p:nvSpPr>
        <p:spPr>
          <a:ln/>
        </p:spPr>
        <p:txBody>
          <a:bodyPr/>
          <a:lstStyle>
            <a:lvl1pPr>
              <a:defRPr/>
            </a:lvl1pPr>
          </a:lstStyle>
          <a:p>
            <a:pPr>
              <a:defRPr/>
            </a:pPr>
            <a:fld id="{FC8FFFFA-72EE-4341-AAC3-151A90D5E5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92921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a:xfrm>
            <a:off x="609600" y="6356351"/>
            <a:ext cx="2844800" cy="365125"/>
          </a:xfrm>
          <a:prstGeom prst="rect">
            <a:avLst/>
          </a:prstGeom>
        </p:spPr>
        <p:txBody>
          <a:bodyPr/>
          <a:lstStyle>
            <a:lvl1pPr>
              <a:defRPr/>
            </a:lvl1pPr>
          </a:lstStyle>
          <a:p>
            <a:pPr>
              <a:defRPr/>
            </a:pPr>
            <a:fld id="{439523B7-438F-482D-B876-FA2007FECCAB}" type="datetimeFigureOut">
              <a:rPr lang="en-GB" sz="2000">
                <a:solidFill>
                  <a:srgbClr val="000000"/>
                </a:solidFill>
                <a:latin typeface="Effra"/>
              </a:rPr>
              <a:pPr>
                <a:defRPr/>
              </a:pPr>
              <a:t>09/09/2025</a:t>
            </a:fld>
            <a:endParaRPr lang="en-GB" sz="2000">
              <a:solidFill>
                <a:srgbClr val="000000"/>
              </a:solidFill>
              <a:latin typeface="Effra"/>
            </a:endParaRPr>
          </a:p>
        </p:txBody>
      </p:sp>
      <p:sp>
        <p:nvSpPr>
          <p:cNvPr id="4"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n-GB" sz="2000">
              <a:solidFill>
                <a:srgbClr val="000000"/>
              </a:solidFill>
              <a:latin typeface="Effra"/>
            </a:endParaRPr>
          </a:p>
        </p:txBody>
      </p:sp>
      <p:sp>
        <p:nvSpPr>
          <p:cNvPr id="5" name="Slide Number Placeholder 5"/>
          <p:cNvSpPr>
            <a:spLocks noGrp="1"/>
          </p:cNvSpPr>
          <p:nvPr>
            <p:ph type="sldNum" sz="quarter" idx="12"/>
          </p:nvPr>
        </p:nvSpPr>
        <p:spPr/>
        <p:txBody>
          <a:bodyPr/>
          <a:lstStyle>
            <a:lvl1pPr>
              <a:defRPr/>
            </a:lvl1pPr>
          </a:lstStyle>
          <a:p>
            <a:pPr>
              <a:defRPr/>
            </a:pPr>
            <a:r>
              <a:rPr lang="en-GB">
                <a:solidFill>
                  <a:srgbClr val="50535A"/>
                </a:solidFill>
              </a:rPr>
              <a:t>MTMG16 2009 L3     </a:t>
            </a:r>
            <a:fld id="{69CF852A-2538-4F43-A252-C9CBD68EB679}" type="slidenum">
              <a:rPr lang="en-GB">
                <a:solidFill>
                  <a:srgbClr val="50535A"/>
                </a:solidFill>
              </a:rPr>
              <a:pPr>
                <a:defRPr/>
              </a:pPr>
              <a:t>‹#›</a:t>
            </a:fld>
            <a:endParaRPr lang="en-GB">
              <a:solidFill>
                <a:srgbClr val="50535A"/>
              </a:solidFill>
            </a:endParaRPr>
          </a:p>
        </p:txBody>
      </p:sp>
    </p:spTree>
    <p:extLst>
      <p:ext uri="{BB962C8B-B14F-4D97-AF65-F5344CB8AC3E}">
        <p14:creationId xmlns:p14="http://schemas.microsoft.com/office/powerpoint/2010/main" val="968510580"/>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Date Placeholder 3"/>
          <p:cNvSpPr>
            <a:spLocks noGrp="1"/>
          </p:cNvSpPr>
          <p:nvPr>
            <p:ph type="dt" sz="half" idx="10"/>
          </p:nvPr>
        </p:nvSpPr>
        <p:spPr>
          <a:xfrm>
            <a:off x="914400" y="6248400"/>
            <a:ext cx="2540000" cy="457200"/>
          </a:xfrm>
          <a:prstGeom prst="rect">
            <a:avLst/>
          </a:prstGeom>
        </p:spPr>
        <p:txBody>
          <a:bodyPr/>
          <a:lstStyle>
            <a:lvl1pPr>
              <a:defRPr/>
            </a:lvl1pPr>
          </a:lstStyle>
          <a:p>
            <a:endParaRPr lang="en-GB" sz="2000">
              <a:solidFill>
                <a:srgbClr val="000000"/>
              </a:solidFill>
              <a:latin typeface="Effra"/>
            </a:endParaRPr>
          </a:p>
        </p:txBody>
      </p:sp>
      <p:sp>
        <p:nvSpPr>
          <p:cNvPr id="5" name="Footer Placeholder 4"/>
          <p:cNvSpPr>
            <a:spLocks noGrp="1"/>
          </p:cNvSpPr>
          <p:nvPr>
            <p:ph type="ftr" sz="quarter" idx="11"/>
          </p:nvPr>
        </p:nvSpPr>
        <p:spPr>
          <a:xfrm>
            <a:off x="4165600" y="6248400"/>
            <a:ext cx="3860800" cy="457200"/>
          </a:xfrm>
          <a:prstGeom prst="rect">
            <a:avLst/>
          </a:prstGeom>
        </p:spPr>
        <p:txBody>
          <a:bodyPr/>
          <a:lstStyle>
            <a:lvl1pPr>
              <a:defRPr/>
            </a:lvl1pPr>
          </a:lstStyle>
          <a:p>
            <a:endParaRPr lang="en-GB" sz="2000">
              <a:solidFill>
                <a:srgbClr val="000000"/>
              </a:solidFill>
              <a:latin typeface="Effra"/>
            </a:endParaRPr>
          </a:p>
        </p:txBody>
      </p:sp>
      <p:sp>
        <p:nvSpPr>
          <p:cNvPr id="6" name="Slide Number Placeholder 5"/>
          <p:cNvSpPr>
            <a:spLocks noGrp="1"/>
          </p:cNvSpPr>
          <p:nvPr>
            <p:ph type="sldNum" sz="quarter" idx="12"/>
          </p:nvPr>
        </p:nvSpPr>
        <p:spPr/>
        <p:txBody>
          <a:bodyPr/>
          <a:lstStyle>
            <a:lvl1pPr>
              <a:defRPr/>
            </a:lvl1pPr>
          </a:lstStyle>
          <a:p>
            <a:fld id="{10F85860-FF9C-4159-8D9C-8DD8E16800EA}" type="slidenum">
              <a:rPr lang="en-GB">
                <a:solidFill>
                  <a:srgbClr val="50535A"/>
                </a:solidFill>
              </a:rPr>
              <a:pPr/>
              <a:t>‹#›</a:t>
            </a:fld>
            <a:endParaRPr lang="en-GB">
              <a:solidFill>
                <a:srgbClr val="50535A"/>
              </a:solidFill>
            </a:endParaRPr>
          </a:p>
        </p:txBody>
      </p:sp>
    </p:spTree>
    <p:extLst>
      <p:ext uri="{BB962C8B-B14F-4D97-AF65-F5344CB8AC3E}">
        <p14:creationId xmlns:p14="http://schemas.microsoft.com/office/powerpoint/2010/main" val="35798164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fld id="{337410E3-5B19-4173-A20C-C52A7F3C3E62}" type="slidenum">
              <a:rPr lang="en-US" altLang="en-US"/>
              <a:pPr/>
              <a:t>‹#›</a:t>
            </a:fld>
            <a:endParaRPr lang="en-US" altLang="en-US"/>
          </a:p>
        </p:txBody>
      </p:sp>
    </p:spTree>
    <p:extLst>
      <p:ext uri="{BB962C8B-B14F-4D97-AF65-F5344CB8AC3E}">
        <p14:creationId xmlns:p14="http://schemas.microsoft.com/office/powerpoint/2010/main" val="4824384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7" name="Footer Placeholder 6"/>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8737600" y="6245225"/>
            <a:ext cx="2844800" cy="476250"/>
          </a:xfrm>
        </p:spPr>
        <p:txBody>
          <a:bodyPr/>
          <a:lstStyle>
            <a:lvl1pPr>
              <a:defRPr/>
            </a:lvl1pPr>
          </a:lstStyle>
          <a:p>
            <a:fld id="{5E044634-2AB1-4130-AAB6-E35C4BA79B89}" type="slidenum">
              <a:rPr lang="en-US" altLang="en-US"/>
              <a:pPr/>
              <a:t>‹#›</a:t>
            </a:fld>
            <a:endParaRPr lang="en-US" altLang="en-US"/>
          </a:p>
        </p:txBody>
      </p:sp>
    </p:spTree>
    <p:extLst>
      <p:ext uri="{BB962C8B-B14F-4D97-AF65-F5344CB8AC3E}">
        <p14:creationId xmlns:p14="http://schemas.microsoft.com/office/powerpoint/2010/main" val="17681106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3" indent="0" algn="ctr">
              <a:buNone/>
              <a:defRPr sz="2000"/>
            </a:lvl2pPr>
            <a:lvl3pPr marL="914368" indent="0" algn="ctr">
              <a:buNone/>
              <a:defRPr sz="1800"/>
            </a:lvl3pPr>
            <a:lvl4pPr marL="1371552" indent="0" algn="ctr">
              <a:buNone/>
              <a:defRPr sz="1600"/>
            </a:lvl4pPr>
            <a:lvl5pPr marL="1828737" indent="0" algn="ctr">
              <a:buNone/>
              <a:defRPr sz="1600"/>
            </a:lvl5pPr>
            <a:lvl6pPr marL="2285920" indent="0" algn="ctr">
              <a:buNone/>
              <a:defRPr sz="1600"/>
            </a:lvl6pPr>
            <a:lvl7pPr marL="2743103" indent="0" algn="ctr">
              <a:buNone/>
              <a:defRPr sz="1600"/>
            </a:lvl7pPr>
            <a:lvl8pPr marL="3200288" indent="0" algn="ctr">
              <a:buNone/>
              <a:defRPr sz="1600"/>
            </a:lvl8pPr>
            <a:lvl9pPr marL="3657473" indent="0" algn="ctr">
              <a:buNone/>
              <a:defRPr sz="1600"/>
            </a:lvl9pPr>
          </a:lstStyle>
          <a:p>
            <a:r>
              <a:rPr lang="en-GB"/>
              <a:t>Click to edit Master subtitle style</a:t>
            </a:r>
            <a:endParaRPr lang="en-US" dirty="0"/>
          </a:p>
        </p:txBody>
      </p:sp>
    </p:spTree>
    <p:extLst>
      <p:ext uri="{BB962C8B-B14F-4D97-AF65-F5344CB8AC3E}">
        <p14:creationId xmlns:p14="http://schemas.microsoft.com/office/powerpoint/2010/main" val="32497768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44286" y="0"/>
            <a:ext cx="10515600" cy="1325563"/>
          </a:xfrm>
        </p:spPr>
        <p:txBody>
          <a:bodyPr/>
          <a:lstStyle/>
          <a:p>
            <a:r>
              <a:rPr lang="en-GB"/>
              <a:t>Click to edit Master title style</a:t>
            </a:r>
            <a:endParaRPr lang="en-US" dirty="0"/>
          </a:p>
        </p:txBody>
      </p:sp>
      <p:sp>
        <p:nvSpPr>
          <p:cNvPr id="3" name="Content Placeholder 2"/>
          <p:cNvSpPr>
            <a:spLocks noGrp="1"/>
          </p:cNvSpPr>
          <p:nvPr>
            <p:ph idx="1"/>
          </p:nvPr>
        </p:nvSpPr>
        <p:spPr>
          <a:xfrm>
            <a:off x="544286" y="1825624"/>
            <a:ext cx="10809514" cy="435133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7" name="Straight Connector 6">
            <a:extLst>
              <a:ext uri="{FF2B5EF4-FFF2-40B4-BE49-F238E27FC236}">
                <a16:creationId xmlns:a16="http://schemas.microsoft.com/office/drawing/2014/main" id="{16AB3AC1-C72B-17AC-FBA7-4654A5C62222}"/>
              </a:ext>
            </a:extLst>
          </p:cNvPr>
          <p:cNvCxnSpPr/>
          <p:nvPr userDrawn="1"/>
        </p:nvCxnSpPr>
        <p:spPr>
          <a:xfrm>
            <a:off x="0" y="1117600"/>
            <a:ext cx="12192000" cy="0"/>
          </a:xfrm>
          <a:prstGeom prst="line">
            <a:avLst/>
          </a:prstGeom>
          <a:ln w="38100"/>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7205326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fld id="{337410E3-5B19-4173-A20C-C52A7F3C3E62}" type="slidenum">
              <a:rPr lang="en-US" altLang="en-US"/>
              <a:pPr/>
              <a:t>‹#›</a:t>
            </a:fld>
            <a:endParaRPr lang="en-US" altLang="en-US"/>
          </a:p>
        </p:txBody>
      </p:sp>
    </p:spTree>
    <p:extLst>
      <p:ext uri="{BB962C8B-B14F-4D97-AF65-F5344CB8AC3E}">
        <p14:creationId xmlns:p14="http://schemas.microsoft.com/office/powerpoint/2010/main" val="39490486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696040-1CF9-4EFA-9ED1-25C098DAC376}" type="datetimeFigureOut">
              <a:rPr lang="en-GB" smtClean="0"/>
              <a:t>09/09/2025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9E4DFDD-6721-4909-8408-B8C6E1B0542F}" type="slidenum">
              <a:rPr lang="en-GB" smtClean="0"/>
              <a:t>‹#›</a:t>
            </a:fld>
            <a:endParaRPr lang="en-GB"/>
          </a:p>
        </p:txBody>
      </p:sp>
    </p:spTree>
    <p:extLst>
      <p:ext uri="{BB962C8B-B14F-4D97-AF65-F5344CB8AC3E}">
        <p14:creationId xmlns:p14="http://schemas.microsoft.com/office/powerpoint/2010/main" val="3588141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userDrawn="1">
  <p:cSld name="Title Slide (Grey)">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bwMode="hidden">
          <a:xfrm>
            <a:off x="0" y="4572000"/>
            <a:ext cx="12192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solidFill>
                <a:srgbClr val="FFFFFF"/>
              </a:solidFill>
            </a:endParaRPr>
          </a:p>
        </p:txBody>
      </p:sp>
      <p:sp>
        <p:nvSpPr>
          <p:cNvPr id="23" name="Rectangle 22"/>
          <p:cNvSpPr/>
          <p:nvPr/>
        </p:nvSpPr>
        <p:spPr bwMode="hidden">
          <a:xfrm>
            <a:off x="0" y="0"/>
            <a:ext cx="12192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fontAlgn="auto">
              <a:spcBef>
                <a:spcPts val="0"/>
              </a:spcBef>
              <a:spcAft>
                <a:spcPts val="0"/>
              </a:spcAft>
              <a:defRPr/>
            </a:pPr>
            <a:endParaRPr lang="en-GB" sz="2000">
              <a:solidFill>
                <a:srgbClr val="FFFFFF"/>
              </a:solidFill>
            </a:endParaRPr>
          </a:p>
        </p:txBody>
      </p:sp>
      <p:sp>
        <p:nvSpPr>
          <p:cNvPr id="3083" name="Rectangle 11"/>
          <p:cNvSpPr>
            <a:spLocks noGrp="1" noChangeArrowheads="1"/>
          </p:cNvSpPr>
          <p:nvPr>
            <p:ph type="ctrTitle"/>
          </p:nvPr>
        </p:nvSpPr>
        <p:spPr>
          <a:xfrm>
            <a:off x="566400" y="1143000"/>
            <a:ext cx="11040000" cy="919800"/>
          </a:xfrm>
        </p:spPr>
        <p:txBody>
          <a:bodyPr wrap="square"/>
          <a:lstStyle>
            <a:lvl1pPr>
              <a:lnSpc>
                <a:spcPct val="90000"/>
              </a:lnSpc>
              <a:tabLst>
                <a:tab pos="4038600" algn="l"/>
              </a:tabLst>
              <a:defRPr sz="4000" cap="all" baseline="0">
                <a:solidFill>
                  <a:schemeClr val="bg1"/>
                </a:solidFill>
              </a:defRPr>
            </a:lvl1pPr>
          </a:lstStyle>
          <a:p>
            <a:pPr lvl="0"/>
            <a:r>
              <a:rPr lang="en-US" altLang="en-US" noProof="0"/>
              <a:t>Click to edit Master title style</a:t>
            </a:r>
            <a:endParaRPr lang="en-GB" altLang="en-US" noProof="0" dirty="0"/>
          </a:p>
        </p:txBody>
      </p:sp>
      <p:sp>
        <p:nvSpPr>
          <p:cNvPr id="3084" name="Rectangle 12"/>
          <p:cNvSpPr>
            <a:spLocks noGrp="1" noChangeArrowheads="1"/>
          </p:cNvSpPr>
          <p:nvPr>
            <p:ph type="subTitle" idx="1"/>
          </p:nvPr>
        </p:nvSpPr>
        <p:spPr>
          <a:xfrm>
            <a:off x="566400" y="4653136"/>
            <a:ext cx="11040000" cy="925512"/>
          </a:xfrm>
        </p:spPr>
        <p:txBody>
          <a:bodyPr/>
          <a:lstStyle>
            <a:lvl1pPr marL="0" indent="0">
              <a:buFontTx/>
              <a:buNone/>
              <a:defRPr sz="2000">
                <a:solidFill>
                  <a:schemeClr val="bg1"/>
                </a:solidFill>
              </a:defRPr>
            </a:lvl1pPr>
          </a:lstStyle>
          <a:p>
            <a:pPr lvl="0"/>
            <a:r>
              <a:rPr lang="en-US" altLang="en-US" noProof="0"/>
              <a:t>Click to edit Master subtitle style</a:t>
            </a:r>
            <a:endParaRPr lang="en-GB" altLang="en-US" noProof="0" dirty="0"/>
          </a:p>
        </p:txBody>
      </p:sp>
      <p:sp>
        <p:nvSpPr>
          <p:cNvPr id="27" name="Rectangle 13"/>
          <p:cNvSpPr>
            <a:spLocks noGrp="1" noChangeArrowheads="1"/>
          </p:cNvSpPr>
          <p:nvPr>
            <p:ph type="sldNum" sz="quarter" idx="4"/>
          </p:nvPr>
        </p:nvSpPr>
        <p:spPr bwMode="auto">
          <a:xfrm>
            <a:off x="10704701" y="6237312"/>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mn-lt"/>
              </a:defRPr>
            </a:lvl1pPr>
          </a:lstStyle>
          <a:p>
            <a:fld id="{44C01B32-D1A0-401C-8867-70456BBB1E87}" type="slidenum">
              <a:rPr lang="en-GB" altLang="en-US" smtClean="0">
                <a:solidFill>
                  <a:srgbClr val="E0E0E1"/>
                </a:solidFill>
              </a:rPr>
              <a:pPr/>
              <a:t>‹#›</a:t>
            </a:fld>
            <a:endParaRPr lang="en-GB" altLang="en-US" dirty="0">
              <a:solidFill>
                <a:srgbClr val="E0E0E1"/>
              </a:solidFill>
            </a:endParaRPr>
          </a:p>
        </p:txBody>
      </p:sp>
      <p:sp>
        <p:nvSpPr>
          <p:cNvPr id="28" name="TextBox 27"/>
          <p:cNvSpPr txBox="1">
            <a:spLocks noChangeArrowheads="1"/>
          </p:cNvSpPr>
          <p:nvPr/>
        </p:nvSpPr>
        <p:spPr bwMode="auto">
          <a:xfrm>
            <a:off x="2571333" y="6573838"/>
            <a:ext cx="902546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Heavy"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IMPACT</a:t>
            </a:r>
          </a:p>
        </p:txBody>
      </p:sp>
      <p:sp>
        <p:nvSpPr>
          <p:cNvPr id="29" name="Date Placeholder 1"/>
          <p:cNvSpPr>
            <a:spLocks noGrp="1"/>
          </p:cNvSpPr>
          <p:nvPr>
            <p:ph type="dt" sz="half" idx="2"/>
          </p:nvPr>
        </p:nvSpPr>
        <p:spPr>
          <a:xfrm>
            <a:off x="566400" y="6237312"/>
            <a:ext cx="2844800" cy="252000"/>
          </a:xfrm>
          <a:prstGeom prst="rect">
            <a:avLst/>
          </a:prstGeom>
        </p:spPr>
        <p:txBody>
          <a:bodyPr vert="horz" lIns="0" tIns="0" rIns="0" bIns="0" rtlCol="0" anchor="t" anchorCtr="0"/>
          <a:lstStyle>
            <a:lvl1pPr algn="l">
              <a:defRPr sz="1200">
                <a:solidFill>
                  <a:schemeClr val="bg2"/>
                </a:solidFill>
                <a:latin typeface="+mn-lt"/>
              </a:defRPr>
            </a:lvl1pPr>
          </a:lstStyle>
          <a:p>
            <a:r>
              <a:rPr lang="en-GB" dirty="0">
                <a:solidFill>
                  <a:srgbClr val="E0E0E1"/>
                </a:solidFill>
              </a:rPr>
              <a:t>Wednesday, 11 June 2014</a:t>
            </a:r>
          </a:p>
        </p:txBody>
      </p:sp>
      <p:pic>
        <p:nvPicPr>
          <p:cNvPr id="32" name="Picture 5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hidden">
          <a:xfrm>
            <a:off x="10033001" y="439662"/>
            <a:ext cx="1579033" cy="384326"/>
          </a:xfrm>
          <a:prstGeom prst="rect">
            <a:avLst/>
          </a:prstGeom>
          <a:noFill/>
          <a:ln>
            <a:noFill/>
          </a:ln>
        </p:spPr>
      </p:pic>
      <p:pic>
        <p:nvPicPr>
          <p:cNvPr id="15" name="Picture 4"/>
          <p:cNvPicPr>
            <a:picLocks noChangeAspect="1"/>
          </p:cNvPicPr>
          <p:nvPr userDrawn="1"/>
        </p:nvPicPr>
        <p:blipFill>
          <a:blip r:embed="rId3">
            <a:extLst>
              <a:ext uri="{28A0092B-C50C-407E-A947-70E740481C1C}">
                <a14:useLocalDpi xmlns:a14="http://schemas.microsoft.com/office/drawing/2010/main" val="0"/>
              </a:ext>
            </a:extLst>
          </a:blip>
          <a:srcRect l="13858" t="424" r="7953" b="22234"/>
          <a:stretch>
            <a:fillRect/>
          </a:stretch>
        </p:blipFill>
        <p:spPr bwMode="auto">
          <a:xfrm>
            <a:off x="0" y="2286000"/>
            <a:ext cx="12192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a:spLocks noChangeArrowheads="1"/>
          </p:cNvSpPr>
          <p:nvPr userDrawn="1"/>
        </p:nvSpPr>
        <p:spPr bwMode="auto">
          <a:xfrm>
            <a:off x="2571333" y="6573838"/>
            <a:ext cx="902546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Heavy"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IMPACT</a:t>
            </a:r>
          </a:p>
        </p:txBody>
      </p:sp>
      <p:sp>
        <p:nvSpPr>
          <p:cNvPr id="3" name="Text Placeholder 2"/>
          <p:cNvSpPr>
            <a:spLocks noGrp="1"/>
          </p:cNvSpPr>
          <p:nvPr>
            <p:ph type="body" sz="quarter" idx="13" hasCustomPrompt="1"/>
          </p:nvPr>
        </p:nvSpPr>
        <p:spPr>
          <a:xfrm>
            <a:off x="556683" y="0"/>
            <a:ext cx="3811125" cy="867106"/>
          </a:xfrm>
          <a:solidFill>
            <a:schemeClr val="accent1"/>
          </a:solidFill>
        </p:spPr>
        <p:txBody>
          <a:bodyPr wrap="square" lIns="72000" tIns="396000" rIns="72000" bIns="36000">
            <a:spAutoFit/>
          </a:bodyPr>
          <a:lstStyle>
            <a:lvl1pPr marL="0" indent="0">
              <a:buNone/>
              <a:defRPr sz="1400">
                <a:solidFill>
                  <a:schemeClr val="bg1"/>
                </a:solidFill>
                <a:latin typeface="+mj-lt"/>
              </a:defRPr>
            </a:lvl1pPr>
          </a:lstStyle>
          <a:p>
            <a:pPr lvl="0"/>
            <a:r>
              <a:rPr lang="en-US" dirty="0"/>
              <a:t>Unit name here, max 2 line, adjust width of box if required</a:t>
            </a:r>
            <a:endParaRPr lang="en-GB" dirty="0"/>
          </a:p>
        </p:txBody>
      </p:sp>
      <p:sp>
        <p:nvSpPr>
          <p:cNvPr id="8" name="Picture Placeholder 7"/>
          <p:cNvSpPr>
            <a:spLocks noGrp="1"/>
          </p:cNvSpPr>
          <p:nvPr>
            <p:ph type="pic" sz="quarter" idx="16" hasCustomPrompt="1"/>
          </p:nvPr>
        </p:nvSpPr>
        <p:spPr>
          <a:xfrm>
            <a:off x="0" y="2286000"/>
            <a:ext cx="12192000" cy="2286000"/>
          </a:xfrm>
        </p:spPr>
        <p:txBody>
          <a:bodyPr/>
          <a:lstStyle>
            <a:lvl1pPr marL="0" indent="0">
              <a:buNone/>
              <a:defRPr sz="1000">
                <a:solidFill>
                  <a:schemeClr val="bg1"/>
                </a:solidFill>
              </a:defRPr>
            </a:lvl1pPr>
          </a:lstStyle>
          <a:p>
            <a:r>
              <a:rPr lang="en-US" dirty="0"/>
              <a:t>Click icon to add picture. Visit www.reading.ac.uk/imagebank for more.</a:t>
            </a:r>
          </a:p>
        </p:txBody>
      </p:sp>
      <p:sp>
        <p:nvSpPr>
          <p:cNvPr id="17" name="TextBox 16"/>
          <p:cNvSpPr txBox="1"/>
          <p:nvPr userDrawn="1"/>
        </p:nvSpPr>
        <p:spPr>
          <a:xfrm>
            <a:off x="566400" y="6646908"/>
            <a:ext cx="2688299" cy="123111"/>
          </a:xfrm>
          <a:prstGeom prst="rect">
            <a:avLst/>
          </a:prstGeom>
          <a:noFill/>
        </p:spPr>
        <p:txBody>
          <a:bodyPr wrap="square" lIns="0" tIns="0" rIns="0" bIns="0" rtlCol="0">
            <a:spAutoFit/>
          </a:bodyPr>
          <a:lstStyle/>
          <a:p>
            <a:pPr>
              <a:spcBef>
                <a:spcPct val="20000"/>
              </a:spcBef>
              <a:buClr>
                <a:srgbClr val="D2002E"/>
              </a:buClr>
              <a:buFont typeface="Arial" charset="0"/>
              <a:buNone/>
              <a:defRPr/>
            </a:pPr>
            <a:r>
              <a:rPr lang="en-GB" sz="800" kern="0" dirty="0">
                <a:solidFill>
                  <a:srgbClr val="E0E0E1"/>
                </a:solidFill>
                <a:latin typeface="Effra"/>
              </a:rPr>
              <a:t>Copyright University of Reading</a:t>
            </a:r>
          </a:p>
        </p:txBody>
      </p:sp>
    </p:spTree>
    <p:extLst>
      <p:ext uri="{BB962C8B-B14F-4D97-AF65-F5344CB8AC3E}">
        <p14:creationId xmlns:p14="http://schemas.microsoft.com/office/powerpoint/2010/main" val="3896647544"/>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Title Slide (Colour)">
    <p:bg>
      <p:bgPr>
        <a:solidFill>
          <a:schemeClr val="bg1"/>
        </a:solidFill>
        <a:effectLst/>
      </p:bgPr>
    </p:bg>
    <p:spTree>
      <p:nvGrpSpPr>
        <p:cNvPr id="1" name=""/>
        <p:cNvGrpSpPr/>
        <p:nvPr/>
      </p:nvGrpSpPr>
      <p:grpSpPr>
        <a:xfrm>
          <a:off x="0" y="0"/>
          <a:ext cx="0" cy="0"/>
          <a:chOff x="0" y="0"/>
          <a:chExt cx="0" cy="0"/>
        </a:xfrm>
      </p:grpSpPr>
      <p:sp>
        <p:nvSpPr>
          <p:cNvPr id="26" name="Rectangle 25"/>
          <p:cNvSpPr/>
          <p:nvPr userDrawn="1"/>
        </p:nvSpPr>
        <p:spPr bwMode="hidden">
          <a:xfrm>
            <a:off x="0" y="4572000"/>
            <a:ext cx="12192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solidFill>
                <a:srgbClr val="FFFFFF"/>
              </a:solidFill>
            </a:endParaRPr>
          </a:p>
        </p:txBody>
      </p:sp>
      <p:pic>
        <p:nvPicPr>
          <p:cNvPr id="22" name="Picture 4"/>
          <p:cNvPicPr>
            <a:picLocks noChangeAspect="1"/>
          </p:cNvPicPr>
          <p:nvPr userDrawn="1"/>
        </p:nvPicPr>
        <p:blipFill>
          <a:blip r:embed="rId2">
            <a:extLst>
              <a:ext uri="{28A0092B-C50C-407E-A947-70E740481C1C}">
                <a14:useLocalDpi xmlns:a14="http://schemas.microsoft.com/office/drawing/2010/main" val="0"/>
              </a:ext>
            </a:extLst>
          </a:blip>
          <a:srcRect l="13858" t="424" r="7953" b="22234"/>
          <a:stretch>
            <a:fillRect/>
          </a:stretch>
        </p:blipFill>
        <p:spPr bwMode="auto">
          <a:xfrm>
            <a:off x="0" y="2286000"/>
            <a:ext cx="12192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userDrawn="1"/>
        </p:nvSpPr>
        <p:spPr bwMode="hidden">
          <a:xfrm>
            <a:off x="0" y="0"/>
            <a:ext cx="12192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solidFill>
                <a:srgbClr val="FFFFFF"/>
              </a:solidFill>
            </a:endParaRPr>
          </a:p>
        </p:txBody>
      </p:sp>
      <p:sp>
        <p:nvSpPr>
          <p:cNvPr id="3084" name="Rectangle 12"/>
          <p:cNvSpPr>
            <a:spLocks noGrp="1" noChangeArrowheads="1"/>
          </p:cNvSpPr>
          <p:nvPr>
            <p:ph type="subTitle" idx="1"/>
          </p:nvPr>
        </p:nvSpPr>
        <p:spPr>
          <a:xfrm>
            <a:off x="566400" y="4653136"/>
            <a:ext cx="10560051" cy="925512"/>
          </a:xfrm>
        </p:spPr>
        <p:txBody>
          <a:bodyPr/>
          <a:lstStyle>
            <a:lvl1pPr marL="0" indent="0">
              <a:buFontTx/>
              <a:buNone/>
              <a:defRPr sz="2000">
                <a:solidFill>
                  <a:schemeClr val="bg1"/>
                </a:solidFill>
              </a:defRPr>
            </a:lvl1pPr>
          </a:lstStyle>
          <a:p>
            <a:pPr lvl="0"/>
            <a:r>
              <a:rPr lang="en-US" altLang="en-US" noProof="0"/>
              <a:t>Click to edit Master subtitle style</a:t>
            </a:r>
            <a:endParaRPr lang="en-GB" altLang="en-US" noProof="0" dirty="0"/>
          </a:p>
        </p:txBody>
      </p:sp>
      <p:sp>
        <p:nvSpPr>
          <p:cNvPr id="27" name="Rectangle 13"/>
          <p:cNvSpPr>
            <a:spLocks noGrp="1" noChangeArrowheads="1"/>
          </p:cNvSpPr>
          <p:nvPr>
            <p:ph type="sldNum" sz="quarter" idx="4"/>
          </p:nvPr>
        </p:nvSpPr>
        <p:spPr bwMode="auto">
          <a:xfrm>
            <a:off x="10704701" y="6237312"/>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mn-lt"/>
              </a:defRPr>
            </a:lvl1pPr>
          </a:lstStyle>
          <a:p>
            <a:fld id="{44C01B32-D1A0-401C-8867-70456BBB1E87}" type="slidenum">
              <a:rPr lang="en-GB" altLang="en-US" smtClean="0">
                <a:solidFill>
                  <a:srgbClr val="E0E0E1"/>
                </a:solidFill>
              </a:rPr>
              <a:pPr/>
              <a:t>‹#›</a:t>
            </a:fld>
            <a:endParaRPr lang="en-GB" altLang="en-US" dirty="0">
              <a:solidFill>
                <a:srgbClr val="E0E0E1"/>
              </a:solidFill>
            </a:endParaRPr>
          </a:p>
        </p:txBody>
      </p:sp>
      <p:sp>
        <p:nvSpPr>
          <p:cNvPr id="28" name="TextBox 27"/>
          <p:cNvSpPr txBox="1">
            <a:spLocks noChangeArrowheads="1"/>
          </p:cNvSpPr>
          <p:nvPr userDrawn="1"/>
        </p:nvSpPr>
        <p:spPr bwMode="auto">
          <a:xfrm>
            <a:off x="2571333" y="6573838"/>
            <a:ext cx="902546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Heavy"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IMPACT</a:t>
            </a:r>
          </a:p>
        </p:txBody>
      </p:sp>
      <p:pic>
        <p:nvPicPr>
          <p:cNvPr id="32" name="Picture 55"/>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hidden">
          <a:xfrm>
            <a:off x="10033001" y="439662"/>
            <a:ext cx="1579033" cy="384326"/>
          </a:xfrm>
          <a:prstGeom prst="rect">
            <a:avLst/>
          </a:prstGeom>
          <a:noFill/>
          <a:ln>
            <a:noFill/>
          </a:ln>
        </p:spPr>
      </p:pic>
      <p:sp>
        <p:nvSpPr>
          <p:cNvPr id="14" name="Rectangle 11"/>
          <p:cNvSpPr>
            <a:spLocks noGrp="1" noChangeArrowheads="1"/>
          </p:cNvSpPr>
          <p:nvPr>
            <p:ph type="ctrTitle"/>
          </p:nvPr>
        </p:nvSpPr>
        <p:spPr>
          <a:xfrm>
            <a:off x="566400" y="1143000"/>
            <a:ext cx="11040000" cy="919800"/>
          </a:xfrm>
        </p:spPr>
        <p:txBody>
          <a:bodyPr wrap="square"/>
          <a:lstStyle>
            <a:lvl1pPr>
              <a:lnSpc>
                <a:spcPct val="90000"/>
              </a:lnSpc>
              <a:tabLst>
                <a:tab pos="4038600" algn="l"/>
              </a:tabLst>
              <a:defRPr sz="4000" cap="all" baseline="0">
                <a:solidFill>
                  <a:schemeClr val="bg1"/>
                </a:solidFill>
              </a:defRPr>
            </a:lvl1pPr>
          </a:lstStyle>
          <a:p>
            <a:pPr lvl="0"/>
            <a:r>
              <a:rPr lang="en-US" altLang="en-US" noProof="0"/>
              <a:t>Click to edit Master title style</a:t>
            </a:r>
            <a:endParaRPr lang="en-GB" altLang="en-US" noProof="0" dirty="0"/>
          </a:p>
        </p:txBody>
      </p:sp>
      <p:sp>
        <p:nvSpPr>
          <p:cNvPr id="15" name="Text Placeholder 2"/>
          <p:cNvSpPr>
            <a:spLocks noGrp="1"/>
          </p:cNvSpPr>
          <p:nvPr>
            <p:ph type="body" sz="quarter" idx="13" hasCustomPrompt="1"/>
          </p:nvPr>
        </p:nvSpPr>
        <p:spPr>
          <a:xfrm>
            <a:off x="556683" y="0"/>
            <a:ext cx="3811125" cy="867106"/>
          </a:xfrm>
          <a:solidFill>
            <a:schemeClr val="accent1"/>
          </a:solidFill>
        </p:spPr>
        <p:txBody>
          <a:bodyPr wrap="square" lIns="72000" tIns="396000" rIns="72000" bIns="36000">
            <a:spAutoFit/>
          </a:bodyPr>
          <a:lstStyle>
            <a:lvl1pPr marL="0" indent="0">
              <a:buNone/>
              <a:defRPr sz="1400">
                <a:solidFill>
                  <a:schemeClr val="bg1"/>
                </a:solidFill>
                <a:latin typeface="+mj-lt"/>
              </a:defRPr>
            </a:lvl1pPr>
          </a:lstStyle>
          <a:p>
            <a:pPr lvl="0"/>
            <a:r>
              <a:rPr lang="en-US" dirty="0"/>
              <a:t>Unit name here, max 2 line, adjust width of box if required</a:t>
            </a:r>
            <a:endParaRPr lang="en-GB" dirty="0"/>
          </a:p>
        </p:txBody>
      </p:sp>
      <p:sp>
        <p:nvSpPr>
          <p:cNvPr id="16" name="Footer Placeholder 2"/>
          <p:cNvSpPr>
            <a:spLocks noGrp="1"/>
          </p:cNvSpPr>
          <p:nvPr>
            <p:ph type="ftr" sz="quarter" idx="3"/>
          </p:nvPr>
        </p:nvSpPr>
        <p:spPr>
          <a:xfrm>
            <a:off x="4165600" y="6237312"/>
            <a:ext cx="3860800" cy="252000"/>
          </a:xfrm>
          <a:prstGeom prst="rect">
            <a:avLst/>
          </a:prstGeom>
        </p:spPr>
        <p:txBody>
          <a:bodyPr vert="horz" lIns="0" tIns="0" rIns="0" bIns="0" rtlCol="0" anchor="t" anchorCtr="0"/>
          <a:lstStyle>
            <a:lvl1pPr algn="ctr">
              <a:defRPr sz="1200">
                <a:solidFill>
                  <a:schemeClr val="bg2"/>
                </a:solidFill>
                <a:latin typeface="+mn-lt"/>
              </a:defRPr>
            </a:lvl1pPr>
          </a:lstStyle>
          <a:p>
            <a:r>
              <a:rPr lang="en-GB">
                <a:solidFill>
                  <a:srgbClr val="E0E0E1"/>
                </a:solidFill>
              </a:rPr>
              <a:t>Copyright University of Reading</a:t>
            </a:r>
            <a:endParaRPr lang="en-GB" dirty="0">
              <a:solidFill>
                <a:srgbClr val="E0E0E1"/>
              </a:solidFill>
            </a:endParaRPr>
          </a:p>
        </p:txBody>
      </p:sp>
      <p:sp>
        <p:nvSpPr>
          <p:cNvPr id="17" name="Date Placeholder 1"/>
          <p:cNvSpPr>
            <a:spLocks noGrp="1"/>
          </p:cNvSpPr>
          <p:nvPr>
            <p:ph type="dt" sz="half" idx="2"/>
          </p:nvPr>
        </p:nvSpPr>
        <p:spPr>
          <a:xfrm>
            <a:off x="566400" y="6237312"/>
            <a:ext cx="2844800" cy="252000"/>
          </a:xfrm>
          <a:prstGeom prst="rect">
            <a:avLst/>
          </a:prstGeom>
        </p:spPr>
        <p:txBody>
          <a:bodyPr vert="horz" lIns="0" tIns="0" rIns="0" bIns="0" rtlCol="0" anchor="t" anchorCtr="0"/>
          <a:lstStyle>
            <a:lvl1pPr algn="l">
              <a:defRPr sz="1200">
                <a:solidFill>
                  <a:schemeClr val="bg2"/>
                </a:solidFill>
                <a:latin typeface="+mn-lt"/>
              </a:defRPr>
            </a:lvl1pPr>
          </a:lstStyle>
          <a:p>
            <a:r>
              <a:rPr lang="en-GB" dirty="0">
                <a:solidFill>
                  <a:srgbClr val="E0E0E1"/>
                </a:solidFill>
              </a:rPr>
              <a:t>Wednesday, 11 June 2014</a:t>
            </a:r>
          </a:p>
        </p:txBody>
      </p:sp>
      <p:sp>
        <p:nvSpPr>
          <p:cNvPr id="19" name="TextBox 18"/>
          <p:cNvSpPr txBox="1"/>
          <p:nvPr userDrawn="1"/>
        </p:nvSpPr>
        <p:spPr>
          <a:xfrm>
            <a:off x="566400" y="6646908"/>
            <a:ext cx="2688299" cy="123111"/>
          </a:xfrm>
          <a:prstGeom prst="rect">
            <a:avLst/>
          </a:prstGeom>
          <a:noFill/>
        </p:spPr>
        <p:txBody>
          <a:bodyPr wrap="square" lIns="0" tIns="0" rIns="0" bIns="0" rtlCol="0">
            <a:spAutoFit/>
          </a:bodyPr>
          <a:lstStyle/>
          <a:p>
            <a:pPr>
              <a:spcBef>
                <a:spcPct val="20000"/>
              </a:spcBef>
              <a:buClr>
                <a:srgbClr val="D2002E"/>
              </a:buClr>
              <a:buFont typeface="Arial" charset="0"/>
              <a:buNone/>
              <a:defRPr/>
            </a:pPr>
            <a:r>
              <a:rPr lang="en-GB" sz="800" kern="0" dirty="0">
                <a:solidFill>
                  <a:srgbClr val="E0E0E1"/>
                </a:solidFill>
                <a:latin typeface="Effra"/>
              </a:rPr>
              <a:t>Copyright University of Reading</a:t>
            </a:r>
          </a:p>
        </p:txBody>
      </p:sp>
      <p:sp>
        <p:nvSpPr>
          <p:cNvPr id="20" name="Picture Placeholder 7"/>
          <p:cNvSpPr>
            <a:spLocks noGrp="1"/>
          </p:cNvSpPr>
          <p:nvPr>
            <p:ph type="pic" sz="quarter" idx="16" hasCustomPrompt="1"/>
          </p:nvPr>
        </p:nvSpPr>
        <p:spPr>
          <a:xfrm>
            <a:off x="0" y="2286000"/>
            <a:ext cx="12192000" cy="2286000"/>
          </a:xfrm>
        </p:spPr>
        <p:txBody>
          <a:bodyPr/>
          <a:lstStyle>
            <a:lvl1pPr marL="0" indent="0">
              <a:buNone/>
              <a:defRPr sz="1000">
                <a:solidFill>
                  <a:schemeClr val="bg1"/>
                </a:solidFill>
              </a:defRPr>
            </a:lvl1pPr>
          </a:lstStyle>
          <a:p>
            <a:r>
              <a:rPr lang="en-US" dirty="0"/>
              <a:t>Click icon to add picture. Visit www.reading.ac.uk/imagebank for more.</a:t>
            </a:r>
          </a:p>
        </p:txBody>
      </p:sp>
    </p:spTree>
    <p:extLst>
      <p:ext uri="{BB962C8B-B14F-4D97-AF65-F5344CB8AC3E}">
        <p14:creationId xmlns:p14="http://schemas.microsoft.com/office/powerpoint/2010/main" val="2796772104"/>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Grey)">
    <p:spTree>
      <p:nvGrpSpPr>
        <p:cNvPr id="1" name=""/>
        <p:cNvGrpSpPr/>
        <p:nvPr/>
      </p:nvGrpSpPr>
      <p:grpSpPr>
        <a:xfrm>
          <a:off x="0" y="0"/>
          <a:ext cx="0" cy="0"/>
          <a:chOff x="0" y="0"/>
          <a:chExt cx="0" cy="0"/>
        </a:xfrm>
      </p:grpSpPr>
      <p:sp>
        <p:nvSpPr>
          <p:cNvPr id="5" name="Rectangle 4"/>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solidFill>
                <a:srgbClr val="FFFFFF"/>
              </a:solidFill>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idx="1"/>
          </p:nvPr>
        </p:nvSpPr>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Slide Number Placeholder 3"/>
          <p:cNvSpPr>
            <a:spLocks noGrp="1"/>
          </p:cNvSpPr>
          <p:nvPr>
            <p:ph type="sldNum" sz="quarter" idx="10"/>
          </p:nvPr>
        </p:nvSpPr>
        <p:spPr/>
        <p:txBody>
          <a:bodyPr/>
          <a:lstStyle>
            <a:lvl1pPr>
              <a:defRPr>
                <a:solidFill>
                  <a:schemeClr val="bg1"/>
                </a:solidFill>
              </a:defRPr>
            </a:lvl1pPr>
          </a:lstStyle>
          <a:p>
            <a:fld id="{DCF6A46F-80AB-49F3-8C7E-9717ED945456}" type="slidenum">
              <a:rPr lang="en-GB" altLang="en-US" smtClean="0">
                <a:solidFill>
                  <a:srgbClr val="FFFFFF"/>
                </a:solidFill>
              </a:rPr>
              <a:pPr/>
              <a:t>‹#›</a:t>
            </a:fld>
            <a:endParaRPr lang="en-GB" altLang="en-US" dirty="0">
              <a:solidFill>
                <a:srgbClr val="FFFFFF"/>
              </a:solidFill>
            </a:endParaRPr>
          </a:p>
        </p:txBody>
      </p:sp>
      <p:pic>
        <p:nvPicPr>
          <p:cNvPr id="6"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hidden">
          <a:xfrm>
            <a:off x="10033001" y="438151"/>
            <a:ext cx="1579033"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2571333" y="6573838"/>
            <a:ext cx="902546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Heavy"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IMPACT</a:t>
            </a:r>
          </a:p>
        </p:txBody>
      </p:sp>
    </p:spTree>
    <p:extLst>
      <p:ext uri="{BB962C8B-B14F-4D97-AF65-F5344CB8AC3E}">
        <p14:creationId xmlns:p14="http://schemas.microsoft.com/office/powerpoint/2010/main" val="261421530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Grey)">
    <p:spTree>
      <p:nvGrpSpPr>
        <p:cNvPr id="1" name=""/>
        <p:cNvGrpSpPr/>
        <p:nvPr/>
      </p:nvGrpSpPr>
      <p:grpSpPr>
        <a:xfrm>
          <a:off x="0" y="0"/>
          <a:ext cx="0" cy="0"/>
          <a:chOff x="0" y="0"/>
          <a:chExt cx="0" cy="0"/>
        </a:xfrm>
      </p:grpSpPr>
      <p:sp>
        <p:nvSpPr>
          <p:cNvPr id="6" name="Rectangle 5"/>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solidFill>
                <a:srgbClr val="FFFFFF"/>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hidden">
          <a:xfrm>
            <a:off x="10033001" y="438151"/>
            <a:ext cx="1579033"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5" name="Slide Number Placeholder 4"/>
          <p:cNvSpPr>
            <a:spLocks noGrp="1"/>
          </p:cNvSpPr>
          <p:nvPr>
            <p:ph type="sldNum" sz="quarter" idx="10"/>
          </p:nvPr>
        </p:nvSpPr>
        <p:spPr/>
        <p:txBody>
          <a:bodyPr/>
          <a:lstStyle>
            <a:lvl1pPr>
              <a:defRPr>
                <a:solidFill>
                  <a:schemeClr val="bg1"/>
                </a:solidFill>
              </a:defRPr>
            </a:lvl1pPr>
          </a:lstStyle>
          <a:p>
            <a:fld id="{7D9A8A42-CDD3-483B-A525-DE73108F9D72}" type="slidenum">
              <a:rPr lang="en-GB" altLang="en-US" smtClean="0">
                <a:solidFill>
                  <a:srgbClr val="FFFFFF"/>
                </a:solidFill>
              </a:rPr>
              <a:pPr/>
              <a:t>‹#›</a:t>
            </a:fld>
            <a:endParaRPr lang="en-GB" altLang="en-US" dirty="0">
              <a:solidFill>
                <a:srgbClr val="FFFFFF"/>
              </a:solidFill>
            </a:endParaRPr>
          </a:p>
        </p:txBody>
      </p:sp>
      <p:sp>
        <p:nvSpPr>
          <p:cNvPr id="8" name="TextBox 7"/>
          <p:cNvSpPr txBox="1">
            <a:spLocks noChangeArrowheads="1"/>
          </p:cNvSpPr>
          <p:nvPr userDrawn="1"/>
        </p:nvSpPr>
        <p:spPr bwMode="auto">
          <a:xfrm>
            <a:off x="2571333" y="6573838"/>
            <a:ext cx="902546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Heavy"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IMPACT</a:t>
            </a:r>
          </a:p>
        </p:txBody>
      </p:sp>
      <p:sp>
        <p:nvSpPr>
          <p:cNvPr id="9" name="Content Placeholder 2"/>
          <p:cNvSpPr>
            <a:spLocks noGrp="1"/>
          </p:cNvSpPr>
          <p:nvPr>
            <p:ph idx="11"/>
          </p:nvPr>
        </p:nvSpPr>
        <p:spPr>
          <a:xfrm>
            <a:off x="566400" y="2214000"/>
            <a:ext cx="5184000" cy="432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2"/>
          <p:cNvSpPr>
            <a:spLocks noGrp="1"/>
          </p:cNvSpPr>
          <p:nvPr>
            <p:ph idx="12"/>
          </p:nvPr>
        </p:nvSpPr>
        <p:spPr>
          <a:xfrm>
            <a:off x="6108436" y="2214000"/>
            <a:ext cx="5184000" cy="432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34004231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solidFill>
                  <a:srgbClr val="50535A"/>
                </a:solidFill>
              </a:rPr>
              <a:pPr/>
              <a:t>‹#›</a:t>
            </a:fld>
            <a:endParaRPr lang="en-GB" altLang="en-US">
              <a:solidFill>
                <a:srgbClr val="50535A"/>
              </a:solidFill>
            </a:endParaRPr>
          </a:p>
        </p:txBody>
      </p:sp>
      <p:sp>
        <p:nvSpPr>
          <p:cNvPr id="3" name="Rectangle 2"/>
          <p:cNvSpPr/>
          <p:nvPr userDrawn="1"/>
        </p:nvSpPr>
        <p:spPr bwMode="hidden">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solidFill>
                <a:srgbClr val="FFFFFF"/>
              </a:solidFill>
            </a:endParaRPr>
          </a:p>
        </p:txBody>
      </p:sp>
      <p:sp>
        <p:nvSpPr>
          <p:cNvPr id="6" name="Content Placeholder 5"/>
          <p:cNvSpPr>
            <a:spLocks noGrp="1"/>
          </p:cNvSpPr>
          <p:nvPr>
            <p:ph sz="quarter" idx="11"/>
          </p:nvPr>
        </p:nvSpPr>
        <p:spPr>
          <a:xfrm>
            <a:off x="566400" y="476672"/>
            <a:ext cx="11040000" cy="5904656"/>
          </a:xfrm>
        </p:spPr>
        <p:txBody>
          <a:bodyPr/>
          <a:lstStyle>
            <a:lvl1pPr>
              <a:buClr>
                <a:schemeClr val="accent1"/>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21260165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solidFill>
                  <a:srgbClr val="50535A"/>
                </a:solidFill>
              </a:rPr>
              <a:pPr/>
              <a:t>‹#›</a:t>
            </a:fld>
            <a:endParaRPr lang="en-GB" altLang="en-US">
              <a:solidFill>
                <a:srgbClr val="50535A"/>
              </a:solidFill>
            </a:endParaRPr>
          </a:p>
        </p:txBody>
      </p:sp>
      <p:sp>
        <p:nvSpPr>
          <p:cNvPr id="3" name="Rectangle 2"/>
          <p:cNvSpPr/>
          <p:nvPr userDrawn="1"/>
        </p:nvSpPr>
        <p:spPr bwMode="hidden">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solidFill>
                <a:srgbClr val="FFFFFF"/>
              </a:solidFill>
            </a:endParaRPr>
          </a:p>
        </p:txBody>
      </p:sp>
      <p:sp>
        <p:nvSpPr>
          <p:cNvPr id="4" name="Content Placeholder 5"/>
          <p:cNvSpPr>
            <a:spLocks noGrp="1"/>
          </p:cNvSpPr>
          <p:nvPr>
            <p:ph sz="quarter" idx="11"/>
          </p:nvPr>
        </p:nvSpPr>
        <p:spPr>
          <a:xfrm>
            <a:off x="566400" y="476672"/>
            <a:ext cx="11040000" cy="5904656"/>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29172928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preserve="1" userDrawn="1">
  <p:cSld name="Section splash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solidFill>
                <a:srgbClr val="FFFFFF"/>
              </a:solidFill>
            </a:endParaRPr>
          </a:p>
        </p:txBody>
      </p:sp>
      <p:sp>
        <p:nvSpPr>
          <p:cNvPr id="5" name="TextBox 4"/>
          <p:cNvSpPr txBox="1">
            <a:spLocks noChangeArrowheads="1"/>
          </p:cNvSpPr>
          <p:nvPr userDrawn="1"/>
        </p:nvSpPr>
        <p:spPr bwMode="auto">
          <a:xfrm>
            <a:off x="-336714" y="3841457"/>
            <a:ext cx="13603817"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altLang="en-US" sz="15000" dirty="0">
                <a:solidFill>
                  <a:srgbClr val="FFFFFF"/>
                </a:solidFill>
                <a:latin typeface="Effra Bold"/>
              </a:rPr>
              <a:t>LIMITLESS</a:t>
            </a:r>
          </a:p>
        </p:txBody>
      </p:sp>
      <p:sp>
        <p:nvSpPr>
          <p:cNvPr id="6" name="Picture Placeholder 12"/>
          <p:cNvSpPr>
            <a:spLocks noGrp="1"/>
          </p:cNvSpPr>
          <p:nvPr>
            <p:ph type="pic" sz="quarter" idx="11"/>
          </p:nvPr>
        </p:nvSpPr>
        <p:spPr>
          <a:xfrm>
            <a:off x="0" y="0"/>
            <a:ext cx="12192000" cy="4437112"/>
          </a:xfrm>
          <a:ln>
            <a:noFill/>
          </a:ln>
        </p:spPr>
        <p:txBody>
          <a:bodyPr/>
          <a:lstStyle/>
          <a:p>
            <a:r>
              <a:rPr lang="en-US"/>
              <a:t>Click icon to add picture</a:t>
            </a:r>
            <a:endParaRPr lang="en-GB" dirty="0"/>
          </a:p>
        </p:txBody>
      </p:sp>
      <p:sp>
        <p:nvSpPr>
          <p:cNvPr id="8" name="Text Placeholder 10"/>
          <p:cNvSpPr>
            <a:spLocks noGrp="1"/>
          </p:cNvSpPr>
          <p:nvPr>
            <p:ph type="body" sz="quarter" idx="14" hasCustomPrompt="1"/>
          </p:nvPr>
        </p:nvSpPr>
        <p:spPr>
          <a:xfrm>
            <a:off x="335360" y="3794864"/>
            <a:ext cx="3072000" cy="464400"/>
          </a:xfrm>
          <a:solidFill>
            <a:schemeClr val="bg1"/>
          </a:solidFill>
        </p:spPr>
        <p:txBody>
          <a:bodyPr lIns="90000" tIns="46800" rIns="90000" bIns="46800">
            <a:noAutofit/>
          </a:bodyPr>
          <a:lstStyle>
            <a:lvl1pPr marL="0" indent="0">
              <a:buNone/>
              <a:defRPr sz="2400" cap="all" baseline="0">
                <a:solidFill>
                  <a:schemeClr val="tx1"/>
                </a:solidFill>
                <a:latin typeface="+mj-lt"/>
                <a:cs typeface="AngsanaUPC" panose="02020603050405020304" pitchFamily="18" charset="-34"/>
              </a:defRPr>
            </a:lvl1pPr>
          </a:lstStyle>
          <a:p>
            <a:pPr lvl="0"/>
            <a:r>
              <a:rPr lang="en-US" dirty="0"/>
              <a:t>Education is</a:t>
            </a:r>
            <a:endParaRPr lang="en-GB" dirty="0"/>
          </a:p>
        </p:txBody>
      </p:sp>
      <p:sp>
        <p:nvSpPr>
          <p:cNvPr id="11" name="Text Placeholder 10"/>
          <p:cNvSpPr>
            <a:spLocks noGrp="1"/>
          </p:cNvSpPr>
          <p:nvPr>
            <p:ph type="body" sz="quarter" idx="15" hasCustomPrompt="1"/>
          </p:nvPr>
        </p:nvSpPr>
        <p:spPr>
          <a:xfrm>
            <a:off x="335360" y="5857878"/>
            <a:ext cx="9313035" cy="464400"/>
          </a:xfrm>
          <a:solidFill>
            <a:schemeClr val="bg1"/>
          </a:solidFill>
        </p:spPr>
        <p:txBody>
          <a:bodyPr lIns="90000" tIns="46800" rIns="90000" bIns="46800"/>
          <a:lstStyle>
            <a:lvl1pPr marL="0" indent="0">
              <a:buNone/>
              <a:defRPr sz="2400" cap="all" baseline="0">
                <a:solidFill>
                  <a:schemeClr val="tx1"/>
                </a:solidFill>
                <a:latin typeface="+mj-lt"/>
              </a:defRPr>
            </a:lvl1pPr>
          </a:lstStyle>
          <a:p>
            <a:pPr lvl="0"/>
            <a:r>
              <a:rPr lang="en-US" dirty="0"/>
              <a:t>Make the box longer for longer phrases</a:t>
            </a:r>
            <a:endParaRPr lang="en-GB" dirty="0"/>
          </a:p>
        </p:txBody>
      </p:sp>
    </p:spTree>
    <p:extLst>
      <p:ext uri="{BB962C8B-B14F-4D97-AF65-F5344CB8AC3E}">
        <p14:creationId xmlns:p14="http://schemas.microsoft.com/office/powerpoint/2010/main" val="254505915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theme" Target="../theme/theme2.xml"/><Relationship Id="rId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77" name="Picture 53" descr="Device-black"/>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0033001" y="438150"/>
            <a:ext cx="1300163" cy="425768"/>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566400" y="1234800"/>
            <a:ext cx="1104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p>
            <a:pPr lvl="0"/>
            <a:r>
              <a:rPr lang="en-US" altLang="en-US"/>
              <a:t>Click to edit Master title style</a:t>
            </a:r>
            <a:endParaRPr lang="en-GB" altLang="en-US" dirty="0"/>
          </a:p>
        </p:txBody>
      </p:sp>
      <p:sp>
        <p:nvSpPr>
          <p:cNvPr id="1027" name="Rectangle 3"/>
          <p:cNvSpPr>
            <a:spLocks noGrp="1" noChangeArrowheads="1"/>
          </p:cNvSpPr>
          <p:nvPr>
            <p:ph type="body" idx="1"/>
          </p:nvPr>
        </p:nvSpPr>
        <p:spPr bwMode="auto">
          <a:xfrm>
            <a:off x="566400" y="2214000"/>
            <a:ext cx="110400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37" name="Rectangle 13"/>
          <p:cNvSpPr>
            <a:spLocks noGrp="1" noChangeArrowheads="1"/>
          </p:cNvSpPr>
          <p:nvPr>
            <p:ph type="sldNum" sz="quarter" idx="4"/>
          </p:nvPr>
        </p:nvSpPr>
        <p:spPr bwMode="auto">
          <a:xfrm>
            <a:off x="10704701" y="6237312"/>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mn-lt"/>
              </a:defRPr>
            </a:lvl1pPr>
          </a:lstStyle>
          <a:p>
            <a:fld id="{44C01B32-D1A0-401C-8867-70456BBB1E87}" type="slidenum">
              <a:rPr lang="en-GB" altLang="en-US" smtClean="0">
                <a:solidFill>
                  <a:srgbClr val="50535A"/>
                </a:solidFill>
              </a:rPr>
              <a:pPr/>
              <a:t>‹#›</a:t>
            </a:fld>
            <a:endParaRPr lang="en-GB" altLang="en-US" dirty="0">
              <a:solidFill>
                <a:srgbClr val="50535A"/>
              </a:solidFill>
            </a:endParaRPr>
          </a:p>
        </p:txBody>
      </p:sp>
      <p:pic>
        <p:nvPicPr>
          <p:cNvPr id="1074" name="Picture 50" descr="Device-wine"/>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hidden">
          <a:xfrm>
            <a:off x="10033001" y="438150"/>
            <a:ext cx="1300163" cy="422910"/>
          </a:xfrm>
          <a:prstGeom prst="rect">
            <a:avLst/>
          </a:prstGeom>
          <a:solidFill>
            <a:schemeClr val="accent1"/>
          </a:solidFill>
        </p:spPr>
      </p:pic>
      <p:pic>
        <p:nvPicPr>
          <p:cNvPr id="1079" name="Picture 55" descr="Device-white"/>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hidden">
          <a:xfrm>
            <a:off x="9984431" y="438150"/>
            <a:ext cx="1516856" cy="4967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2581899"/>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 id="2147483722" r:id="rId21"/>
    <p:sldLayoutId id="2147483723" r:id="rId22"/>
    <p:sldLayoutId id="2147483896" r:id="rId23"/>
    <p:sldLayoutId id="2147483897" r:id="rId24"/>
  </p:sldLayoutIdLst>
  <p:transition>
    <p:fade/>
  </p:transition>
  <p:hf hdr="0" ftr="0" dt="0"/>
  <p:txStyles>
    <p:titleStyle>
      <a:lvl1pPr algn="l" rtl="0" eaLnBrk="1" fontAlgn="base" hangingPunct="1">
        <a:spcBef>
          <a:spcPct val="0"/>
        </a:spcBef>
        <a:spcAft>
          <a:spcPct val="0"/>
        </a:spcAft>
        <a:defRPr sz="4000" b="1" cap="all" baseline="0">
          <a:solidFill>
            <a:schemeClr val="accent1"/>
          </a:solidFill>
          <a:latin typeface="+mj-lt"/>
          <a:ea typeface="+mj-ea"/>
          <a:cs typeface="+mj-cs"/>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p:titleStyle>
    <p:body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sz="2000" baseline="0">
          <a:solidFill>
            <a:schemeClr val="tx2"/>
          </a:solidFill>
          <a:latin typeface="+mn-lt"/>
          <a:ea typeface="+mn-ea"/>
          <a:cs typeface="+mn-cs"/>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sz="2000" baseline="0">
          <a:solidFill>
            <a:schemeClr val="tx2"/>
          </a:solidFill>
          <a:latin typeface="+mn-lt"/>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000" baseline="0">
          <a:solidFill>
            <a:schemeClr val="tx2"/>
          </a:solidFill>
          <a:latin typeface="+mn-lt"/>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0743" y="1825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500743" y="1825624"/>
            <a:ext cx="10853057" cy="4351339"/>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095140798"/>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Lst>
  <p:txStyles>
    <p:titleStyle>
      <a:lvl1pPr algn="l" defTabSz="91436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2" indent="-228592" algn="l" defTabSz="91436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6" indent="-228592" algn="l" defTabSz="91436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9" indent="-228592" algn="l" defTabSz="91436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44" indent="-228592" algn="l" defTabSz="91436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29" indent="-228592" algn="l" defTabSz="91436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12" indent="-228592" algn="l" defTabSz="91436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96" indent="-228592" algn="l" defTabSz="91436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80" indent="-228592" algn="l" defTabSz="91436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64" indent="-228592" algn="l" defTabSz="91436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8" rtl="0" eaLnBrk="1" latinLnBrk="0" hangingPunct="1">
        <a:defRPr sz="1800" kern="1200">
          <a:solidFill>
            <a:schemeClr val="tx1"/>
          </a:solidFill>
          <a:latin typeface="+mn-lt"/>
          <a:ea typeface="+mn-ea"/>
          <a:cs typeface="+mn-cs"/>
        </a:defRPr>
      </a:lvl1pPr>
      <a:lvl2pPr marL="457183" algn="l" defTabSz="914368" rtl="0" eaLnBrk="1" latinLnBrk="0" hangingPunct="1">
        <a:defRPr sz="1800" kern="1200">
          <a:solidFill>
            <a:schemeClr val="tx1"/>
          </a:solidFill>
          <a:latin typeface="+mn-lt"/>
          <a:ea typeface="+mn-ea"/>
          <a:cs typeface="+mn-cs"/>
        </a:defRPr>
      </a:lvl2pPr>
      <a:lvl3pPr marL="914368" algn="l" defTabSz="914368" rtl="0" eaLnBrk="1" latinLnBrk="0" hangingPunct="1">
        <a:defRPr sz="1800" kern="1200">
          <a:solidFill>
            <a:schemeClr val="tx1"/>
          </a:solidFill>
          <a:latin typeface="+mn-lt"/>
          <a:ea typeface="+mn-ea"/>
          <a:cs typeface="+mn-cs"/>
        </a:defRPr>
      </a:lvl3pPr>
      <a:lvl4pPr marL="1371552" algn="l" defTabSz="914368" rtl="0" eaLnBrk="1" latinLnBrk="0" hangingPunct="1">
        <a:defRPr sz="1800" kern="1200">
          <a:solidFill>
            <a:schemeClr val="tx1"/>
          </a:solidFill>
          <a:latin typeface="+mn-lt"/>
          <a:ea typeface="+mn-ea"/>
          <a:cs typeface="+mn-cs"/>
        </a:defRPr>
      </a:lvl4pPr>
      <a:lvl5pPr marL="1828737" algn="l" defTabSz="914368" rtl="0" eaLnBrk="1" latinLnBrk="0" hangingPunct="1">
        <a:defRPr sz="1800" kern="1200">
          <a:solidFill>
            <a:schemeClr val="tx1"/>
          </a:solidFill>
          <a:latin typeface="+mn-lt"/>
          <a:ea typeface="+mn-ea"/>
          <a:cs typeface="+mn-cs"/>
        </a:defRPr>
      </a:lvl5pPr>
      <a:lvl6pPr marL="2285920" algn="l" defTabSz="914368" rtl="0" eaLnBrk="1" latinLnBrk="0" hangingPunct="1">
        <a:defRPr sz="1800" kern="1200">
          <a:solidFill>
            <a:schemeClr val="tx1"/>
          </a:solidFill>
          <a:latin typeface="+mn-lt"/>
          <a:ea typeface="+mn-ea"/>
          <a:cs typeface="+mn-cs"/>
        </a:defRPr>
      </a:lvl6pPr>
      <a:lvl7pPr marL="2743103" algn="l" defTabSz="914368" rtl="0" eaLnBrk="1" latinLnBrk="0" hangingPunct="1">
        <a:defRPr sz="1800" kern="1200">
          <a:solidFill>
            <a:schemeClr val="tx1"/>
          </a:solidFill>
          <a:latin typeface="+mn-lt"/>
          <a:ea typeface="+mn-ea"/>
          <a:cs typeface="+mn-cs"/>
        </a:defRPr>
      </a:lvl7pPr>
      <a:lvl8pPr marL="3200288" algn="l" defTabSz="914368" rtl="0" eaLnBrk="1" latinLnBrk="0" hangingPunct="1">
        <a:defRPr sz="1800" kern="1200">
          <a:solidFill>
            <a:schemeClr val="tx1"/>
          </a:solidFill>
          <a:latin typeface="+mn-lt"/>
          <a:ea typeface="+mn-ea"/>
          <a:cs typeface="+mn-cs"/>
        </a:defRPr>
      </a:lvl8pPr>
      <a:lvl9pPr marL="3657473" algn="l" defTabSz="91436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2.xml"/><Relationship Id="rId4" Type="http://schemas.openxmlformats.org/officeDocument/2006/relationships/image" Target="../media/image8.gif"/></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3.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gif"/><Relationship Id="rId5" Type="http://schemas.openxmlformats.org/officeDocument/2006/relationships/image" Target="../media/image21.png"/><Relationship Id="rId4" Type="http://schemas.openxmlformats.org/officeDocument/2006/relationships/hyperlink" Target="http://doi.org/10.1007/s10712-011-9157-8"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hyperlink" Target="https://www.ipcc.ch/report/ar6/wg1/chapter/chapter-8/" TargetMode="External"/><Relationship Id="rId2" Type="http://schemas.openxmlformats.org/officeDocument/2006/relationships/image" Target="../media/image25.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doi.org/10.1007/s10712-024-09860-w" TargetMode="External"/><Relationship Id="rId5" Type="http://schemas.openxmlformats.org/officeDocument/2006/relationships/hyperlink" Target="http://onlinelibrary.wiley.com/doi/10.1029/2012GL053055/abstract" TargetMode="Externa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ealevel.colorado.edu/" TargetMode="External"/><Relationship Id="rId3" Type="http://schemas.openxmlformats.org/officeDocument/2006/relationships/hyperlink" Target="https://doi.org/10.1175/2016BAMSStateoftheClimate.1" TargetMode="External"/><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31.png"/><Relationship Id="rId11" Type="http://schemas.openxmlformats.org/officeDocument/2006/relationships/hyperlink" Target="https://www.ncei.noaa.gov/bams-state-of-climate" TargetMode="External"/><Relationship Id="rId5" Type="http://schemas.openxmlformats.org/officeDocument/2006/relationships/image" Target="../media/image30.png"/><Relationship Id="rId10" Type="http://schemas.openxmlformats.org/officeDocument/2006/relationships/hyperlink" Target="https://doi.org/10.1007/s10712-024-09860-w" TargetMode="External"/><Relationship Id="rId4" Type="http://schemas.openxmlformats.org/officeDocument/2006/relationships/image" Target="../media/image29.png"/><Relationship Id="rId9" Type="http://schemas.openxmlformats.org/officeDocument/2006/relationships/hyperlink" Target="https://doi.org/10.1029/2012GL053055"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hyperlink" Target="https://doi.org/10.1029/2023JD039087" TargetMode="External"/><Relationship Id="rId2" Type="http://schemas.openxmlformats.org/officeDocument/2006/relationships/image" Target="../media/image34.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hyperlink" Target="http://www.pik-potsdam.de/~stefan/thc_fact_sheet.html" TargetMode="External"/><Relationship Id="rId2" Type="http://schemas.openxmlformats.org/officeDocument/2006/relationships/image" Target="../media/image35.pn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hyperlink" Target="https://doi.org/10.1038/s41561-019-0374-y" TargetMode="External"/><Relationship Id="rId2" Type="http://schemas.openxmlformats.org/officeDocument/2006/relationships/image" Target="../media/image36.jpe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oleObject" Target="../embeddings/oleObject1.bin"/><Relationship Id="rId1" Type="http://schemas.openxmlformats.org/officeDocument/2006/relationships/slideLayout" Target="../slideLayouts/slideLayout24.xml"/><Relationship Id="rId5" Type="http://schemas.openxmlformats.org/officeDocument/2006/relationships/image" Target="../media/image38.emf"/><Relationship Id="rId4" Type="http://schemas.openxmlformats.org/officeDocument/2006/relationships/image" Target="../media/image380.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hyperlink" Target="https://doi.org/10.1002/wcc.70005" TargetMode="External"/><Relationship Id="rId5" Type="http://schemas.openxmlformats.org/officeDocument/2006/relationships/hyperlink" Target="http://www.hydrol-earth-syst-sci.net/18/1575/2014/hess-18-1575-2014.html" TargetMode="Externa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hyperlink" Target="http://journals.ametsoc.org/doi/abs/10.1175/1520-0469(1967)024%3c0241:TEOTAW%3e2.0.CO;2" TargetMode="External"/><Relationship Id="rId2" Type="http://schemas.openxmlformats.org/officeDocument/2006/relationships/image" Target="../media/image44.pn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hyperlink" Target="http://www.greenfacts.org/en/water-resources/index.htm"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hyperlink" Target="https://www.ipcc.ch/report/ar6/wg1/#FullReport" TargetMode="External"/><Relationship Id="rId3" Type="http://schemas.openxmlformats.org/officeDocument/2006/relationships/image" Target="../media/image48.emf"/><Relationship Id="rId7"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image" Target="../media/image53.emf"/><Relationship Id="rId7" Type="http://schemas.openxmlformats.org/officeDocument/2006/relationships/image" Target="../media/image57.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emf"/><Relationship Id="rId9" Type="http://schemas.openxmlformats.org/officeDocument/2006/relationships/hyperlink" Target="https://www.ipcc.ch/report/ar6/wg1/#FullReport"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hyperlink" Target="https://doi.org/10.1007/s00382-020-05282-7" TargetMode="External"/><Relationship Id="rId5" Type="http://schemas.openxmlformats.org/officeDocument/2006/relationships/hyperlink" Target="http://www.cgd.ucar.edu/cas/Trenberth/trenberth.papers/TFK_bams09.pdf" TargetMode="External"/><Relationship Id="rId4" Type="http://schemas.openxmlformats.org/officeDocument/2006/relationships/hyperlink" Target="https://www.ipcc.ch/report/ar6/wg1/#FullReport"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journals.ametsoc.org/doi/abs/10.1175/1520-0469(1975)032%3c0003:TEODTC%3e2.0.CO;2" TargetMode="External"/><Relationship Id="rId2" Type="http://schemas.openxmlformats.org/officeDocument/2006/relationships/hyperlink" Target="http://link.springer.com/article/10.1007/s10712-011-9159-6" TargetMode="External"/><Relationship Id="rId1" Type="http://schemas.openxmlformats.org/officeDocument/2006/relationships/slideLayout" Target="../slideLayouts/slideLayout21.xml"/><Relationship Id="rId5" Type="http://schemas.openxmlformats.org/officeDocument/2006/relationships/hyperlink" Target="http://doi.org/10.1111/nyas.14337" TargetMode="External"/><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hyperlink" Target="http://www.nature.com/nature/journal/v419/n6903/abs/nature01092.html" TargetMode="External"/><Relationship Id="rId2" Type="http://schemas.openxmlformats.org/officeDocument/2006/relationships/image" Target="../media/image61.gif"/><Relationship Id="rId1" Type="http://schemas.openxmlformats.org/officeDocument/2006/relationships/slideLayout" Target="../slideLayouts/slideLayout2.xml"/><Relationship Id="rId6" Type="http://schemas.openxmlformats.org/officeDocument/2006/relationships/hyperlink" Target="http://journals.ametsoc.org/doi/abs/10.1175/2008JCLI2759.1" TargetMode="External"/><Relationship Id="rId5" Type="http://schemas.openxmlformats.org/officeDocument/2006/relationships/hyperlink" Target="http://doi.org/10.1111/nyas.14337" TargetMode="External"/><Relationship Id="rId4" Type="http://schemas.openxmlformats.org/officeDocument/2006/relationships/hyperlink" Target="http://link.springer.com/article/10.1007/s10712-011-9159-6"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doi.org/10.1111/nyas.14337" TargetMode="External"/><Relationship Id="rId3" Type="http://schemas.openxmlformats.org/officeDocument/2006/relationships/image" Target="../media/image62.png"/><Relationship Id="rId7" Type="http://schemas.openxmlformats.org/officeDocument/2006/relationships/hyperlink" Target="https://www.ipcc.ch/report/ar6/wg1/#FullReport" TargetMode="External"/><Relationship Id="rId2" Type="http://schemas.openxmlformats.org/officeDocument/2006/relationships/notesSlide" Target="../notesSlides/notesSlide13.xml"/><Relationship Id="rId1" Type="http://schemas.openxmlformats.org/officeDocument/2006/relationships/slideLayout" Target="../slideLayouts/slideLayout21.xml"/><Relationship Id="rId6" Type="http://schemas.openxmlformats.org/officeDocument/2006/relationships/hyperlink" Target="http://onlinelibrary.wiley.com/doi/10.1029/2011GL050067/abstract" TargetMode="External"/><Relationship Id="rId5" Type="http://schemas.openxmlformats.org/officeDocument/2006/relationships/hyperlink" Target="http://link.springer.com/article/10.1007/s10712-011-9159-6" TargetMode="External"/><Relationship Id="rId4" Type="http://schemas.openxmlformats.org/officeDocument/2006/relationships/hyperlink" Target="http://www.nature.com/nature/journal/v419/n6903/abs/nature01092.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hyperlink" Target="https://www.ipcc.ch/report/ar6/wg1/downloads/report/IPCC_AR6_WGI_Chapter_08.pdf" TargetMode="External"/><Relationship Id="rId5" Type="http://schemas.openxmlformats.org/officeDocument/2006/relationships/hyperlink" Target="https://doi.org/10.1038/s41561-019-0374-y" TargetMode="External"/><Relationship Id="rId4" Type="http://schemas.openxmlformats.org/officeDocument/2006/relationships/hyperlink" Target="http://doi.org/10.1111/nyas.14337"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4.emf"/><Relationship Id="rId2" Type="http://schemas.openxmlformats.org/officeDocument/2006/relationships/notesSlide" Target="../notesSlides/notesSlide14.xml"/><Relationship Id="rId1" Type="http://schemas.openxmlformats.org/officeDocument/2006/relationships/slideLayout" Target="../slideLayouts/slideLayout20.xml"/><Relationship Id="rId6" Type="http://schemas.openxmlformats.org/officeDocument/2006/relationships/hyperlink" Target="http://centaur.reading.ac.uk/75277/" TargetMode="External"/><Relationship Id="rId5" Type="http://schemas.openxmlformats.org/officeDocument/2006/relationships/hyperlink" Target="http://iopscience.iop.org/1748-9326/9/6/064024" TargetMode="External"/><Relationship Id="rId4" Type="http://schemas.openxmlformats.org/officeDocument/2006/relationships/hyperlink" Target="http://www.met.reading.ac.uk/~sgs02rpa/PAPERS/Allan13SG.pdf"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hyperlink" Target="http://doi.org/10.1111/nyas.14337" TargetMode="External"/><Relationship Id="rId7" Type="http://schemas.openxmlformats.org/officeDocument/2006/relationships/image" Target="../media/image65.png"/><Relationship Id="rId2" Type="http://schemas.openxmlformats.org/officeDocument/2006/relationships/hyperlink" Target="https://doi.org/10.1029/2022JD036728" TargetMode="External"/><Relationship Id="rId1" Type="http://schemas.openxmlformats.org/officeDocument/2006/relationships/slideLayout" Target="../slideLayouts/slideLayout2.xml"/><Relationship Id="rId6" Type="http://schemas.openxmlformats.org/officeDocument/2006/relationships/hyperlink" Target="https://doi.org/10.1007/s10712-024-09860-w" TargetMode="External"/><Relationship Id="rId5" Type="http://schemas.openxmlformats.org/officeDocument/2006/relationships/hyperlink" Target="https://doi.org/10.1088/1748-9326/adb448" TargetMode="External"/><Relationship Id="rId4" Type="http://schemas.openxmlformats.org/officeDocument/2006/relationships/hyperlink" Target="http://www.pastglobalchanges.org/products/pages-magazine/10520" TargetMode="External"/><Relationship Id="rId9" Type="http://schemas.openxmlformats.org/officeDocument/2006/relationships/image" Target="../media/image67.png"/></Relationships>
</file>

<file path=ppt/slides/_rels/slide4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hyperlink" Target="http://www.sciencemag.org/content/321/5895/1481.abstract" TargetMode="External"/><Relationship Id="rId7" Type="http://schemas.openxmlformats.org/officeDocument/2006/relationships/image" Target="../media/image68.png"/><Relationship Id="rId2" Type="http://schemas.openxmlformats.org/officeDocument/2006/relationships/hyperlink" Target="http://www.google.co.uk/url?sa=t&amp;rct=j&amp;q=trenberth%202003%20changing%20character%20of%20precipitation&amp;source=web&amp;cd=1&amp;ved=0CCUQFjAA&amp;url=http://portal.iri.columbia.edu/~alesall/ouagaCILSS/articles/trenberth_bams2003.pdf&amp;ei=b-4rT6ieLsLv8APox6iADw&amp;usg=AFQjCNEThn97wRYTiR1hE46Hw4NnGP83tQ&amp;cad=rja" TargetMode="External"/><Relationship Id="rId1" Type="http://schemas.openxmlformats.org/officeDocument/2006/relationships/slideLayout" Target="../slideLayouts/slideLayout20.xml"/><Relationship Id="rId6" Type="http://schemas.openxmlformats.org/officeDocument/2006/relationships/hyperlink" Target="https://doi.org/10.1038/s43017-020-00128-6" TargetMode="External"/><Relationship Id="rId5" Type="http://schemas.openxmlformats.org/officeDocument/2006/relationships/hyperlink" Target="http://www.nature.com/ngeo/journal/v5/n10/abs/ngeo1568.html" TargetMode="External"/><Relationship Id="rId4" Type="http://schemas.openxmlformats.org/officeDocument/2006/relationships/hyperlink" Target="http://www.nature.com/ngeo/journal/v6/n3/abs/ngeo1731.html" TargetMode="External"/><Relationship Id="rId9" Type="http://schemas.openxmlformats.org/officeDocument/2006/relationships/image" Target="../media/image70.png"/></Relationships>
</file>

<file path=ppt/slides/_rels/slide43.xml.rels><?xml version="1.0" encoding="UTF-8" standalone="yes"?>
<Relationships xmlns="http://schemas.openxmlformats.org/package/2006/relationships"><Relationship Id="rId3" Type="http://schemas.openxmlformats.org/officeDocument/2006/relationships/hyperlink" Target="http://www.met.reading.ac.uk/~sgs02rpa/MISC/tcw-Nov2009.gif"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iopscience.iop.org/1748-9326/8/3/034010" TargetMode="External"/><Relationship Id="rId5" Type="http://schemas.openxmlformats.org/officeDocument/2006/relationships/hyperlink" Target="http://www.agu.org/pubs/crossref/2011/2011GL049783.shtml" TargetMode="External"/><Relationship Id="rId4" Type="http://schemas.openxmlformats.org/officeDocument/2006/relationships/image" Target="../media/image71.gif"/></Relationships>
</file>

<file path=ppt/slides/_rels/slide44.xml.rels><?xml version="1.0" encoding="UTF-8" standalone="yes"?>
<Relationships xmlns="http://schemas.openxmlformats.org/package/2006/relationships"><Relationship Id="rId3" Type="http://schemas.openxmlformats.org/officeDocument/2006/relationships/hyperlink" Target="http://doi.org/10.1111/nyas.14337" TargetMode="External"/><Relationship Id="rId2" Type="http://schemas.openxmlformats.org/officeDocument/2006/relationships/image" Target="../media/image72.png"/><Relationship Id="rId1" Type="http://schemas.openxmlformats.org/officeDocument/2006/relationships/slideLayout" Target="../slideLayouts/slideLayout19.xml"/><Relationship Id="rId4" Type="http://schemas.openxmlformats.org/officeDocument/2006/relationships/hyperlink" Target="https://doi.org/10.1038/s43017-020-00128-6"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www.nature.com/nature/journal/v419/n6903/abs/nature01092.html" TargetMode="External"/><Relationship Id="rId2" Type="http://schemas.openxmlformats.org/officeDocument/2006/relationships/image" Target="../media/image73.emf"/><Relationship Id="rId1" Type="http://schemas.openxmlformats.org/officeDocument/2006/relationships/slideLayout" Target="../slideLayouts/slideLayout26.xml"/><Relationship Id="rId4" Type="http://schemas.openxmlformats.org/officeDocument/2006/relationships/hyperlink" Target="http://www.nature.com/nature/journal/v470/n7334/full/470344a.html"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doi.org/10.1175/JCLI-D-15-0369.1" TargetMode="External"/><Relationship Id="rId7" Type="http://schemas.openxmlformats.org/officeDocument/2006/relationships/image" Target="../media/image330.png"/><Relationship Id="rId2" Type="http://schemas.openxmlformats.org/officeDocument/2006/relationships/image" Target="../media/image74.png"/><Relationship Id="rId1" Type="http://schemas.openxmlformats.org/officeDocument/2006/relationships/slideLayout" Target="../slideLayouts/slideLayout26.xml"/><Relationship Id="rId6" Type="http://schemas.openxmlformats.org/officeDocument/2006/relationships/image" Target="../media/image320.png"/><Relationship Id="rId5" Type="http://schemas.openxmlformats.org/officeDocument/2006/relationships/image" Target="../media/image331.png"/><Relationship Id="rId4" Type="http://schemas.openxmlformats.org/officeDocument/2006/relationships/image" Target="../media/image75.png"/></Relationships>
</file>

<file path=ppt/slides/_rels/slide47.xml.rels><?xml version="1.0" encoding="UTF-8" standalone="yes"?>
<Relationships xmlns="http://schemas.openxmlformats.org/package/2006/relationships"><Relationship Id="rId3" Type="http://schemas.openxmlformats.org/officeDocument/2006/relationships/hyperlink" Target="http://www.sciencemag.org/content/336/6080/455" TargetMode="External"/><Relationship Id="rId2" Type="http://schemas.openxmlformats.org/officeDocument/2006/relationships/hyperlink" Target="http://journals.ametsoc.org/doi/abs/10.1175/JCLI3990.1" TargetMode="External"/><Relationship Id="rId1" Type="http://schemas.openxmlformats.org/officeDocument/2006/relationships/slideLayout" Target="../slideLayouts/slideLayout26.xml"/><Relationship Id="rId5" Type="http://schemas.openxmlformats.org/officeDocument/2006/relationships/hyperlink" Target="http://onlinelibrary.wiley.com/doi/10.1002/qj.49711347517/pdf" TargetMode="External"/><Relationship Id="rId4" Type="http://schemas.openxmlformats.org/officeDocument/2006/relationships/image" Target="../media/image76.png"/></Relationships>
</file>

<file path=ppt/slides/_rels/slide48.xml.rels><?xml version="1.0" encoding="UTF-8" standalone="yes"?>
<Relationships xmlns="http://schemas.openxmlformats.org/package/2006/relationships"><Relationship Id="rId3" Type="http://schemas.openxmlformats.org/officeDocument/2006/relationships/hyperlink" Target="https://www.ipcc.ch/report/ar6/wg1/chapter/chapter-8/#8.2.2" TargetMode="External"/><Relationship Id="rId2" Type="http://schemas.openxmlformats.org/officeDocument/2006/relationships/hyperlink" Target="http://journals.ametsoc.org/doi/abs/10.1175/JCLI3990.1" TargetMode="External"/><Relationship Id="rId1" Type="http://schemas.openxmlformats.org/officeDocument/2006/relationships/slideLayout" Target="../slideLayouts/slideLayout26.xml"/><Relationship Id="rId4" Type="http://schemas.openxmlformats.org/officeDocument/2006/relationships/image" Target="../media/image77.png"/></Relationships>
</file>

<file path=ppt/slides/_rels/slide49.xml.rels><?xml version="1.0" encoding="UTF-8" standalone="yes"?>
<Relationships xmlns="http://schemas.openxmlformats.org/package/2006/relationships"><Relationship Id="rId3" Type="http://schemas.openxmlformats.org/officeDocument/2006/relationships/hyperlink" Target="https://doi.org/10.1175/JCLI-D-14-00480.1" TargetMode="External"/><Relationship Id="rId2" Type="http://schemas.openxmlformats.org/officeDocument/2006/relationships/notesSlide" Target="../notesSlides/notesSlide16.xml"/><Relationship Id="rId1" Type="http://schemas.openxmlformats.org/officeDocument/2006/relationships/slideLayout" Target="../slideLayouts/slideLayout26.xml"/><Relationship Id="rId6" Type="http://schemas.openxmlformats.org/officeDocument/2006/relationships/hyperlink" Target="https://doi.org/10.1002/2015GL064127" TargetMode="External"/><Relationship Id="rId5" Type="http://schemas.openxmlformats.org/officeDocument/2006/relationships/image" Target="../media/image78.png"/><Relationship Id="rId4" Type="http://schemas.openxmlformats.org/officeDocument/2006/relationships/hyperlink" Target="https://doi.org/10.1038/s41586-025-09359-3"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ipcc.ch/report/ar6/wg1/downloads/report/IPCC_AR6_WGI_Chapter_08.pdf" TargetMode="External"/><Relationship Id="rId2" Type="http://schemas.openxmlformats.org/officeDocument/2006/relationships/image" Target="../media/image10.png"/><Relationship Id="rId1" Type="http://schemas.openxmlformats.org/officeDocument/2006/relationships/slideLayout" Target="../slideLayouts/slideLayout20.xml"/><Relationship Id="rId5" Type="http://schemas.openxmlformats.org/officeDocument/2006/relationships/hyperlink" Target="https://doi.org/10.1038/s41561-019-0374-y" TargetMode="External"/><Relationship Id="rId4" Type="http://schemas.openxmlformats.org/officeDocument/2006/relationships/hyperlink" Target="http://doi.org/10.1111/nyas.14337" TargetMode="External"/></Relationships>
</file>

<file path=ppt/slides/_rels/slide5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hyperlink" Target="https://doi.org/10.1002/2015GL064127" TargetMode="External"/><Relationship Id="rId7" Type="http://schemas.openxmlformats.org/officeDocument/2006/relationships/hyperlink" Target="https://doi.org/10.1088/1748-9326/acea36" TargetMode="External"/><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hyperlink" Target="http://onlinelibrary.wiley.com/doi/10.1002/2015GL066858/abstract" TargetMode="External"/><Relationship Id="rId5" Type="http://schemas.openxmlformats.org/officeDocument/2006/relationships/hyperlink" Target="http://www.hydrol-earth-syst-sci.net/18/1575/2014/hess-18-1575-2014.html" TargetMode="External"/><Relationship Id="rId10" Type="http://schemas.openxmlformats.org/officeDocument/2006/relationships/image" Target="../media/image81.png"/><Relationship Id="rId4" Type="http://schemas.openxmlformats.org/officeDocument/2006/relationships/hyperlink" Target="http://onlinelibrary.wiley.com/doi/10.1002/2015GL064127/full" TargetMode="External"/><Relationship Id="rId9" Type="http://schemas.openxmlformats.org/officeDocument/2006/relationships/image" Target="../media/image80.png"/></Relationships>
</file>

<file path=ppt/slides/_rels/slide51.xml.rels><?xml version="1.0" encoding="UTF-8" standalone="yes"?>
<Relationships xmlns="http://schemas.openxmlformats.org/package/2006/relationships"><Relationship Id="rId8" Type="http://schemas.openxmlformats.org/officeDocument/2006/relationships/hyperlink" Target="http://onlinelibrary.wiley.com/doi/10.1002/2015GL066858/abstract" TargetMode="External"/><Relationship Id="rId13" Type="http://schemas.openxmlformats.org/officeDocument/2006/relationships/hyperlink" Target="http://dx.doi.org/10.1038/nclimate3046" TargetMode="External"/><Relationship Id="rId18" Type="http://schemas.openxmlformats.org/officeDocument/2006/relationships/image" Target="../media/image82.jpeg"/><Relationship Id="rId3" Type="http://schemas.openxmlformats.org/officeDocument/2006/relationships/hyperlink" Target="http://journals.ametsoc.org/doi/abs/10.1175/JCLI3990.1" TargetMode="External"/><Relationship Id="rId7" Type="http://schemas.openxmlformats.org/officeDocument/2006/relationships/hyperlink" Target="http://doi.org/10.1088/1748-9326/ab83ab" TargetMode="External"/><Relationship Id="rId12" Type="http://schemas.openxmlformats.org/officeDocument/2006/relationships/hyperlink" Target="http://www.hydrol-earth-syst-sci.net/18/1575/2014/hess-18-1575-2014.html" TargetMode="External"/><Relationship Id="rId17" Type="http://schemas.openxmlformats.org/officeDocument/2006/relationships/hyperlink" Target="http://www.nature.com/ngeo/journal/v7/n10/full/ngeo2243.html" TargetMode="External"/><Relationship Id="rId2" Type="http://schemas.openxmlformats.org/officeDocument/2006/relationships/hyperlink" Target="http://iopscience.iop.org/1748-9326/8/3/034002/" TargetMode="External"/><Relationship Id="rId16" Type="http://schemas.openxmlformats.org/officeDocument/2006/relationships/hyperlink" Target="http://www.nature.com/nclimate/journal/v1/n5/abs/nclimate1169.html" TargetMode="External"/><Relationship Id="rId1" Type="http://schemas.openxmlformats.org/officeDocument/2006/relationships/slideLayout" Target="../slideLayouts/slideLayout2.xml"/><Relationship Id="rId6" Type="http://schemas.openxmlformats.org/officeDocument/2006/relationships/hyperlink" Target="http://dx.doi.org/10.1038/NGEO1731" TargetMode="External"/><Relationship Id="rId11" Type="http://schemas.openxmlformats.org/officeDocument/2006/relationships/hyperlink" Target="http://onlinelibrary.wiley.com/doi/10.1002/2015GL064127/full" TargetMode="External"/><Relationship Id="rId5" Type="http://schemas.openxmlformats.org/officeDocument/2006/relationships/hyperlink" Target="http://journals.ametsoc.org/doi/abs/10.1175/JCLI-D-15-0369.1" TargetMode="External"/><Relationship Id="rId15" Type="http://schemas.openxmlformats.org/officeDocument/2006/relationships/hyperlink" Target="http://journals.ametsoc.org/doi/full/10.1175/JCLI-D-12-00543.1" TargetMode="External"/><Relationship Id="rId10" Type="http://schemas.openxmlformats.org/officeDocument/2006/relationships/hyperlink" Target="http://journals.ametsoc.org/doi/abs/10.1175/JCLI-D-14-00480.1" TargetMode="External"/><Relationship Id="rId4" Type="http://schemas.openxmlformats.org/officeDocument/2006/relationships/hyperlink" Target="http://www.nature.com/ngeo/journal/v7/n10/full/ngeo2247.html" TargetMode="External"/><Relationship Id="rId9" Type="http://schemas.openxmlformats.org/officeDocument/2006/relationships/hyperlink" Target="https://doi.org/10.1088/1748-9326/acea36" TargetMode="External"/><Relationship Id="rId14" Type="http://schemas.openxmlformats.org/officeDocument/2006/relationships/hyperlink" Target="http://journals.ametsoc.org/doi/abs/10.1175/JCLI-D-11-00393.1" TargetMode="External"/></Relationships>
</file>

<file path=ppt/slides/_rels/slide52.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hyperlink" Target="http://www.nature.com/ngeo/journal/v6/n6/full/ngeo1799.html" TargetMode="External"/><Relationship Id="rId7" Type="http://schemas.openxmlformats.org/officeDocument/2006/relationships/hyperlink" Target="https://doi.org/10.1029/2024MS004695" TargetMode="External"/><Relationship Id="rId2" Type="http://schemas.openxmlformats.org/officeDocument/2006/relationships/notesSlide" Target="../notesSlides/notesSlide17.xml"/><Relationship Id="rId1" Type="http://schemas.openxmlformats.org/officeDocument/2006/relationships/slideLayout" Target="../slideLayouts/slideLayout26.xml"/><Relationship Id="rId6" Type="http://schemas.openxmlformats.org/officeDocument/2006/relationships/hyperlink" Target="http://onlinelibrary.wiley.com/doi/10.1029/2010JD013817/abstract" TargetMode="External"/><Relationship Id="rId5" Type="http://schemas.openxmlformats.org/officeDocument/2006/relationships/hyperlink" Target="http://journals.ametsoc.org/doi/abs/10.1175/JCLI3990.1" TargetMode="External"/><Relationship Id="rId4" Type="http://schemas.openxmlformats.org/officeDocument/2006/relationships/hyperlink" Target="http://journals.ametsoc.org/doi/abs/10.1175/JCLI-D-12-00543.1" TargetMode="External"/></Relationships>
</file>

<file path=ppt/slides/_rels/slide53.xml.rels><?xml version="1.0" encoding="UTF-8" standalone="yes"?>
<Relationships xmlns="http://schemas.openxmlformats.org/package/2006/relationships"><Relationship Id="rId8" Type="http://schemas.openxmlformats.org/officeDocument/2006/relationships/hyperlink" Target="http://www.nature.com/nclimate/journal/v3/n7/full/nclimate1857.html" TargetMode="External"/><Relationship Id="rId13" Type="http://schemas.openxmlformats.org/officeDocument/2006/relationships/hyperlink" Target="https://doi.org/10.1175/JCLI-D-18-0102.1" TargetMode="External"/><Relationship Id="rId3" Type="http://schemas.openxmlformats.org/officeDocument/2006/relationships/hyperlink" Target="http://link.springer.com/article/10.1007/s00382-015-2766-z" TargetMode="External"/><Relationship Id="rId7" Type="http://schemas.openxmlformats.org/officeDocument/2006/relationships/hyperlink" Target="https://www.ipcc.ch/report/ar6/wg1/#FullReport" TargetMode="External"/><Relationship Id="rId12" Type="http://schemas.openxmlformats.org/officeDocument/2006/relationships/hyperlink" Target="http://dx.doi.org/10.1038/nclimate2664" TargetMode="External"/><Relationship Id="rId2" Type="http://schemas.openxmlformats.org/officeDocument/2006/relationships/image" Target="../media/image84.png"/><Relationship Id="rId16" Type="http://schemas.openxmlformats.org/officeDocument/2006/relationships/hyperlink" Target="https://doi.org/10.5194/gmd-16-4451-2023" TargetMode="External"/><Relationship Id="rId1" Type="http://schemas.openxmlformats.org/officeDocument/2006/relationships/slideLayout" Target="../slideLayouts/slideLayout2.xml"/><Relationship Id="rId6" Type="http://schemas.openxmlformats.org/officeDocument/2006/relationships/hyperlink" Target="http://onlinelibrary.wiley.com/doi/10.1002/grl.50502/abstract" TargetMode="External"/><Relationship Id="rId11" Type="http://schemas.openxmlformats.org/officeDocument/2006/relationships/hyperlink" Target="http://link.springer.com/article/10.1007/s00382-010-0984-y" TargetMode="External"/><Relationship Id="rId5" Type="http://schemas.openxmlformats.org/officeDocument/2006/relationships/hyperlink" Target="https://www.nature.com/articles/ngeo1987" TargetMode="External"/><Relationship Id="rId15" Type="http://schemas.openxmlformats.org/officeDocument/2006/relationships/hyperlink" Target="https://doi.org/10.1175/JCLI-D-12-00467.1" TargetMode="External"/><Relationship Id="rId10" Type="http://schemas.openxmlformats.org/officeDocument/2006/relationships/hyperlink" Target="http://www.sciencemag.org/content/334/6055/502" TargetMode="External"/><Relationship Id="rId4" Type="http://schemas.openxmlformats.org/officeDocument/2006/relationships/hyperlink" Target="http://onlinelibrary.wiley.com/doi/10.1002/2015GL066903/abstract" TargetMode="External"/><Relationship Id="rId9" Type="http://schemas.openxmlformats.org/officeDocument/2006/relationships/image" Target="../media/image85.png"/><Relationship Id="rId14" Type="http://schemas.openxmlformats.org/officeDocument/2006/relationships/hyperlink" Target="https://doi.org/10.1029/2022GL101802"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www.ipcc.ch/report/ar6/wg1/#FullReport" TargetMode="External"/><Relationship Id="rId2" Type="http://schemas.openxmlformats.org/officeDocument/2006/relationships/image" Target="../media/image86.png"/><Relationship Id="rId1" Type="http://schemas.openxmlformats.org/officeDocument/2006/relationships/slideLayout" Target="../slideLayouts/slideLayout26.xml"/><Relationship Id="rId4" Type="http://schemas.openxmlformats.org/officeDocument/2006/relationships/image" Target="../media/image87.png"/></Relationships>
</file>

<file path=ppt/slides/_rels/slide55.xml.rels><?xml version="1.0" encoding="UTF-8" standalone="yes"?>
<Relationships xmlns="http://schemas.openxmlformats.org/package/2006/relationships"><Relationship Id="rId8" Type="http://schemas.openxmlformats.org/officeDocument/2006/relationships/hyperlink" Target="https://doi.org/10.1175/jcli-d-16-0351.1" TargetMode="External"/><Relationship Id="rId13" Type="http://schemas.openxmlformats.org/officeDocument/2006/relationships/hyperlink" Target="https://doi.org/10.1038/s41558-020-00963-x" TargetMode="External"/><Relationship Id="rId3" Type="http://schemas.openxmlformats.org/officeDocument/2006/relationships/notesSlide" Target="../notesSlides/notesSlide18.xml"/><Relationship Id="rId7" Type="http://schemas.openxmlformats.org/officeDocument/2006/relationships/hyperlink" Target="https://acp.copernicus.org/articles/20/5249/2020/" TargetMode="External"/><Relationship Id="rId12" Type="http://schemas.openxmlformats.org/officeDocument/2006/relationships/hyperlink" Target="http://journals.ametsoc.org/doi/10.1175/JCLI-D-18-0102.1" TargetMode="External"/><Relationship Id="rId2" Type="http://schemas.openxmlformats.org/officeDocument/2006/relationships/slideLayout" Target="../slideLayouts/slideLayout19.xml"/><Relationship Id="rId16" Type="http://schemas.openxmlformats.org/officeDocument/2006/relationships/hyperlink" Target="https://www.ipcc.ch/report/ar6/wg1/#FullReport" TargetMode="External"/><Relationship Id="rId1" Type="http://schemas.openxmlformats.org/officeDocument/2006/relationships/tags" Target="../tags/tag1.xml"/><Relationship Id="rId6" Type="http://schemas.openxmlformats.org/officeDocument/2006/relationships/hyperlink" Target="https://doi.org/10.1038%2Fnclimate2065" TargetMode="External"/><Relationship Id="rId11" Type="http://schemas.openxmlformats.org/officeDocument/2006/relationships/hyperlink" Target="https://doi.org/10.1038/nclimate2664" TargetMode="External"/><Relationship Id="rId5" Type="http://schemas.openxmlformats.org/officeDocument/2006/relationships/hyperlink" Target="https://doi.org/10.1038%2Fs41558-018-0295-6" TargetMode="External"/><Relationship Id="rId15" Type="http://schemas.openxmlformats.org/officeDocument/2006/relationships/hyperlink" Target="https://doi.org/10.1029/2019GL086425" TargetMode="External"/><Relationship Id="rId10" Type="http://schemas.openxmlformats.org/officeDocument/2006/relationships/hyperlink" Target="https://doi.org/10.1029/2019GL085809" TargetMode="External"/><Relationship Id="rId4" Type="http://schemas.openxmlformats.org/officeDocument/2006/relationships/image" Target="../media/image88.png"/><Relationship Id="rId9" Type="http://schemas.openxmlformats.org/officeDocument/2006/relationships/hyperlink" Target="https://doi.org/10.1175/JCLI-D-15-0767.1" TargetMode="External"/><Relationship Id="rId14" Type="http://schemas.openxmlformats.org/officeDocument/2006/relationships/hyperlink" Target="https://onlinelibrary.wiley.com/doi/abs/10.1029/2019GL083695" TargetMode="External"/></Relationships>
</file>

<file path=ppt/slides/_rels/slide56.xml.rels><?xml version="1.0" encoding="UTF-8" standalone="yes"?>
<Relationships xmlns="http://schemas.openxmlformats.org/package/2006/relationships"><Relationship Id="rId8" Type="http://schemas.openxmlformats.org/officeDocument/2006/relationships/hyperlink" Target="http://doi.org/10.1111/nyas.14337" TargetMode="External"/><Relationship Id="rId3" Type="http://schemas.openxmlformats.org/officeDocument/2006/relationships/hyperlink" Target="http://www.pnas.org/lookup/doi/10.1073/pnas.1720712115" TargetMode="External"/><Relationship Id="rId7" Type="http://schemas.openxmlformats.org/officeDocument/2006/relationships/hyperlink" Target="https://www.ipcc.ch/srocc/chapter/chapter-2/" TargetMode="External"/><Relationship Id="rId2" Type="http://schemas.openxmlformats.org/officeDocument/2006/relationships/hyperlink" Target="http://www.nature.com/articles/s41561-018-0212-7" TargetMode="External"/><Relationship Id="rId1" Type="http://schemas.openxmlformats.org/officeDocument/2006/relationships/slideLayout" Target="../slideLayouts/slideLayout19.xml"/><Relationship Id="rId6" Type="http://schemas.openxmlformats.org/officeDocument/2006/relationships/hyperlink" Target="http://www.nature.com/articles/s41558-018-0236-4" TargetMode="External"/><Relationship Id="rId5" Type="http://schemas.openxmlformats.org/officeDocument/2006/relationships/hyperlink" Target="https://doi.org/10.1175/JCLI-D-18-0529.1" TargetMode="External"/><Relationship Id="rId4" Type="http://schemas.openxmlformats.org/officeDocument/2006/relationships/hyperlink" Target="https://doi.org/10.1038/nclimate3225" TargetMode="External"/><Relationship Id="rId9" Type="http://schemas.openxmlformats.org/officeDocument/2006/relationships/hyperlink" Target="https://doi.org/10.1038/s41561-019-0374-y"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hyperlink" Target="http://www.met.reading.ac.uk/~sgs02rpa/research/CWC.html" TargetMode="Externa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hyperlink" Target="https://www.ipcc.ch/report/ar6/wg1/chapter/chapter-11/" TargetMode="External"/><Relationship Id="rId13" Type="http://schemas.openxmlformats.org/officeDocument/2006/relationships/hyperlink" Target="http://journals.ametsoc.org/doi/abs/10.1175/JCLI3990.1" TargetMode="External"/><Relationship Id="rId18" Type="http://schemas.openxmlformats.org/officeDocument/2006/relationships/hyperlink" Target="http://www.sciencemag.org/content/321/5895/1481.abstract" TargetMode="External"/><Relationship Id="rId26" Type="http://schemas.openxmlformats.org/officeDocument/2006/relationships/hyperlink" Target="https://doi.org/10.1002/2015GL064127" TargetMode="External"/><Relationship Id="rId3" Type="http://schemas.openxmlformats.org/officeDocument/2006/relationships/hyperlink" Target="https://www.ipcc.ch/report/ar6/wg1/downloads/report/IPCC_AR6_WGI_Chapter08.pdf" TargetMode="External"/><Relationship Id="rId21" Type="http://schemas.openxmlformats.org/officeDocument/2006/relationships/hyperlink" Target="http://www.nature.com/ngeo/journal/v5/n10/abs/ngeo1568.html" TargetMode="External"/><Relationship Id="rId7" Type="http://schemas.openxmlformats.org/officeDocument/2006/relationships/hyperlink" Target="https://www.ipcc.ch/report/ar6/wg1/chapter/chapter-2/" TargetMode="External"/><Relationship Id="rId12" Type="http://schemas.openxmlformats.org/officeDocument/2006/relationships/hyperlink" Target="http://journals.ametsoc.org/doi/abs/10.1175/2008JCLI2759.1" TargetMode="External"/><Relationship Id="rId17" Type="http://schemas.openxmlformats.org/officeDocument/2006/relationships/hyperlink" Target="http://www.google.co.uk/url?sa=t&amp;rct=j&amp;q=trenberth%202003%20changing%20character%20of%20precipitation&amp;source=web&amp;cd=1&amp;ved=0CCUQFjAA&amp;url=http://portal.iri.columbia.edu/~alesall/ouagaCILSS/articles/trenberth_bams2003.pdf&amp;ei=b-4rT6ieLsLv8APox6iADw&amp;usg=AFQjCNEThn97wRYTiR1hE46Hw4NnGP83tQ&amp;cad=rja" TargetMode="External"/><Relationship Id="rId25" Type="http://schemas.openxmlformats.org/officeDocument/2006/relationships/hyperlink" Target="http://www.sciencemag.org/content/336/6080/455" TargetMode="External"/><Relationship Id="rId2" Type="http://schemas.openxmlformats.org/officeDocument/2006/relationships/notesSlide" Target="../notesSlides/notesSlide19.xml"/><Relationship Id="rId16" Type="http://schemas.openxmlformats.org/officeDocument/2006/relationships/hyperlink" Target="http://journals.ametsoc.org/doi/abs/10.1175/1520-0469(1975)032%3c0003:TEODTC%3e2.0.CO;2" TargetMode="External"/><Relationship Id="rId20" Type="http://schemas.openxmlformats.org/officeDocument/2006/relationships/hyperlink" Target="http://www.nature.com/ngeo/journal/v6/n3/abs/ngeo1731.html" TargetMode="External"/><Relationship Id="rId1" Type="http://schemas.openxmlformats.org/officeDocument/2006/relationships/slideLayout" Target="../slideLayouts/slideLayout2.xml"/><Relationship Id="rId6" Type="http://schemas.openxmlformats.org/officeDocument/2006/relationships/hyperlink" Target="https://www.ipcc.ch/report/ar6/wg1/chapter/technical-summary/" TargetMode="External"/><Relationship Id="rId11" Type="http://schemas.openxmlformats.org/officeDocument/2006/relationships/hyperlink" Target="http://link.springer.com/article/10.1007/s10712-011-9159-6" TargetMode="External"/><Relationship Id="rId24" Type="http://schemas.openxmlformats.org/officeDocument/2006/relationships/hyperlink" Target="https://doi.org/10.1175/JCLI-D-15-0369.1" TargetMode="External"/><Relationship Id="rId5" Type="http://schemas.openxmlformats.org/officeDocument/2006/relationships/hyperlink" Target="https://www.ipcc.ch/report/ar6/wg1/chapter/summary-for-policymakers/" TargetMode="External"/><Relationship Id="rId15" Type="http://schemas.openxmlformats.org/officeDocument/2006/relationships/hyperlink" Target="http://onlinelibrary.wiley.com/doi/10.1002/qj.49711347517/pdf" TargetMode="External"/><Relationship Id="rId23" Type="http://schemas.openxmlformats.org/officeDocument/2006/relationships/hyperlink" Target="https://doi.org/10.1175/JCLI-D-14-00480.1" TargetMode="External"/><Relationship Id="rId10" Type="http://schemas.openxmlformats.org/officeDocument/2006/relationships/hyperlink" Target="http://doi.org/10.1111/nyas.14337" TargetMode="External"/><Relationship Id="rId19" Type="http://schemas.openxmlformats.org/officeDocument/2006/relationships/hyperlink" Target="http://www.nature.com/nature/journal/v470/n7334/full/470344a.html" TargetMode="External"/><Relationship Id="rId4" Type="http://schemas.openxmlformats.org/officeDocument/2006/relationships/hyperlink" Target="https://www.ipcc.ch/report/ar6/wg1/downloads/faqs/IPCC_AR6_WGI_FAQ_Chapter_08.pdf" TargetMode="External"/><Relationship Id="rId9" Type="http://schemas.openxmlformats.org/officeDocument/2006/relationships/hyperlink" Target="https://doi.org/10.1038/s41561-019-0374-y" TargetMode="External"/><Relationship Id="rId14" Type="http://schemas.openxmlformats.org/officeDocument/2006/relationships/hyperlink" Target="http://www.nature.com/nature/journal/v419/n6903/abs/nature01092.html" TargetMode="External"/><Relationship Id="rId22" Type="http://schemas.openxmlformats.org/officeDocument/2006/relationships/hyperlink" Target="https://doi.org/10.1038/s43017-020-00128-6"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https://www.ipcc.ch/report/ar6/wg1/#FullReport"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link.springer.com/article/10.1007/s00382-015-2766-z" TargetMode="External"/><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hyperlink" Target="http://link.springer.com/article/10.1007/s00382-016-3205-5" TargetMode="External"/><Relationship Id="rId4" Type="http://schemas.openxmlformats.org/officeDocument/2006/relationships/hyperlink" Target="http://onlinelibrary.wiley.com/doi/10.1002/2015GL066903/abstract"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ctrTitle"/>
          </p:nvPr>
        </p:nvSpPr>
        <p:spPr>
          <a:xfrm>
            <a:off x="1919537" y="188914"/>
            <a:ext cx="7848871" cy="1470025"/>
          </a:xfrm>
          <a:gradFill rotWithShape="1">
            <a:gsLst>
              <a:gs pos="0">
                <a:srgbClr val="B2B2B2"/>
              </a:gs>
              <a:gs pos="50000">
                <a:srgbClr val="DDDDDD"/>
              </a:gs>
              <a:gs pos="100000">
                <a:srgbClr val="B2B2B2"/>
              </a:gs>
            </a:gsLst>
            <a:lin ang="5400000" scaled="1"/>
          </a:gradFill>
        </p:spPr>
        <p:txBody>
          <a:bodyPr/>
          <a:lstStyle/>
          <a:p>
            <a:pPr algn="ctr"/>
            <a:r>
              <a:rPr lang="en-GB" altLang="en-US" dirty="0">
                <a:solidFill>
                  <a:srgbClr val="0000FF"/>
                </a:solidFill>
                <a:latin typeface="Calibri" panose="020F0502020204030204" pitchFamily="34" charset="0"/>
              </a:rPr>
              <a:t>Water in the Climate System –</a:t>
            </a:r>
            <a:br>
              <a:rPr lang="en-GB" altLang="en-US" dirty="0">
                <a:solidFill>
                  <a:srgbClr val="0000FF"/>
                </a:solidFill>
                <a:latin typeface="Calibri" panose="020F0502020204030204" pitchFamily="34" charset="0"/>
              </a:rPr>
            </a:br>
            <a:r>
              <a:rPr lang="en-GB" altLang="en-US" dirty="0">
                <a:solidFill>
                  <a:srgbClr val="0000FF"/>
                </a:solidFill>
                <a:latin typeface="Calibri" panose="020F0502020204030204" pitchFamily="34" charset="0"/>
              </a:rPr>
              <a:t>The Hydrological Cycle</a:t>
            </a:r>
            <a:endParaRPr lang="en-US" altLang="en-US" dirty="0">
              <a:solidFill>
                <a:srgbClr val="0000FF"/>
              </a:solidFill>
              <a:latin typeface="Calibri" panose="020F0502020204030204" pitchFamily="34" charset="0"/>
            </a:endParaRPr>
          </a:p>
        </p:txBody>
      </p:sp>
      <p:sp>
        <p:nvSpPr>
          <p:cNvPr id="49155" name="Text Box 3"/>
          <p:cNvSpPr txBox="1">
            <a:spLocks noChangeArrowheads="1"/>
          </p:cNvSpPr>
          <p:nvPr/>
        </p:nvSpPr>
        <p:spPr bwMode="auto">
          <a:xfrm>
            <a:off x="1919537" y="4869161"/>
            <a:ext cx="8432105" cy="892552"/>
          </a:xfrm>
          <a:prstGeom prst="rect">
            <a:avLst/>
          </a:prstGeom>
          <a:gradFill rotWithShape="1">
            <a:gsLst>
              <a:gs pos="0">
                <a:srgbClr val="B2B2B2"/>
              </a:gs>
              <a:gs pos="50000">
                <a:srgbClr val="DDDDDD"/>
              </a:gs>
              <a:gs pos="100000">
                <a:srgbClr val="B2B2B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20000"/>
              </a:spcBef>
            </a:pPr>
            <a:r>
              <a:rPr lang="en-GB" altLang="en-US" sz="2800" dirty="0">
                <a:solidFill>
                  <a:srgbClr val="A50021"/>
                </a:solidFill>
                <a:latin typeface="Arial Rounded MT Bold" pitchFamily="34" charset="0"/>
              </a:rPr>
              <a:t>Richard Allan - University of Reading  </a:t>
            </a:r>
            <a:r>
              <a:rPr lang="en-GB" altLang="en-US" sz="2000" dirty="0">
                <a:solidFill>
                  <a:srgbClr val="A50021"/>
                </a:solidFill>
                <a:latin typeface="Arial Rounded MT Bold" pitchFamily="34" charset="0"/>
              </a:rPr>
              <a:t>18</a:t>
            </a:r>
            <a:r>
              <a:rPr lang="en-GB" altLang="en-US" sz="2000" baseline="30000" dirty="0">
                <a:solidFill>
                  <a:srgbClr val="A50021"/>
                </a:solidFill>
                <a:latin typeface="Arial Rounded MT Bold" pitchFamily="34" charset="0"/>
              </a:rPr>
              <a:t>th</a:t>
            </a:r>
            <a:r>
              <a:rPr lang="en-GB" altLang="en-US" sz="2000" dirty="0">
                <a:solidFill>
                  <a:srgbClr val="A50021"/>
                </a:solidFill>
                <a:latin typeface="Arial Rounded MT Bold" pitchFamily="34" charset="0"/>
              </a:rPr>
              <a:t> Sep 9am</a:t>
            </a:r>
            <a:endParaRPr lang="en-GB" altLang="en-US" sz="2800" dirty="0">
              <a:solidFill>
                <a:srgbClr val="A50021"/>
              </a:solidFill>
              <a:latin typeface="Arial Rounded MT Bold" pitchFamily="34" charset="0"/>
            </a:endParaRPr>
          </a:p>
          <a:p>
            <a:pPr algn="ctr">
              <a:spcBef>
                <a:spcPct val="20000"/>
              </a:spcBef>
            </a:pPr>
            <a:r>
              <a:rPr lang="en-GB" altLang="en-US" dirty="0">
                <a:solidFill>
                  <a:srgbClr val="A50021"/>
                </a:solidFill>
                <a:latin typeface="Arial Rounded MT Bold" pitchFamily="34" charset="0"/>
              </a:rPr>
              <a:t>Thanks to Julia Slingo, Adrian Tomkins, Peter Bechtold, Pier Luigi Vidale</a:t>
            </a:r>
            <a:endParaRPr lang="en-GB" altLang="en-US" sz="2000" dirty="0">
              <a:solidFill>
                <a:srgbClr val="A50021"/>
              </a:solidFill>
              <a:latin typeface="Arial Rounded MT Bold" pitchFamily="34" charset="0"/>
            </a:endParaRPr>
          </a:p>
        </p:txBody>
      </p:sp>
      <p:pic>
        <p:nvPicPr>
          <p:cNvPr id="5" name="Picture 4" descr="http://t0.gstatic.com/images?q=tbn:ANd9GcTnNUsxjTdOwi8q8TPFpZ1pq-CAoNRCJM9BH33D03WGY36Bic8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536" y="5949280"/>
            <a:ext cx="2323681" cy="7079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www.nerc.ac.uk/site/logos/graphics/nceo/nceologo79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39816" y="5949280"/>
            <a:ext cx="2676951" cy="69715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descr="Global climatological map of moisture convergence (colours) and moisture transport (arrows) from ERA5">
            <a:extLst>
              <a:ext uri="{FF2B5EF4-FFF2-40B4-BE49-F238E27FC236}">
                <a16:creationId xmlns:a16="http://schemas.microsoft.com/office/drawing/2014/main" id="{7E61C8E8-3336-58A1-D5E9-E0395290C315}"/>
              </a:ext>
            </a:extLst>
          </p:cNvPr>
          <p:cNvGrpSpPr/>
          <p:nvPr/>
        </p:nvGrpSpPr>
        <p:grpSpPr>
          <a:xfrm>
            <a:off x="263352" y="241410"/>
            <a:ext cx="11121253" cy="5995902"/>
            <a:chOff x="219642" y="265969"/>
            <a:chExt cx="11220008" cy="6076447"/>
          </a:xfrm>
        </p:grpSpPr>
        <p:pic>
          <p:nvPicPr>
            <p:cNvPr id="13" name="Picture 12">
              <a:extLst>
                <a:ext uri="{FF2B5EF4-FFF2-40B4-BE49-F238E27FC236}">
                  <a16:creationId xmlns:a16="http://schemas.microsoft.com/office/drawing/2014/main" id="{E34AD625-B731-6E1C-A127-4666761EB280}"/>
                </a:ext>
              </a:extLst>
            </p:cNvPr>
            <p:cNvPicPr>
              <a:picLocks noChangeAspect="1"/>
            </p:cNvPicPr>
            <p:nvPr/>
          </p:nvPicPr>
          <p:blipFill>
            <a:blip r:embed="rId2"/>
            <a:srcRect t="117" b="5577"/>
            <a:stretch>
              <a:fillRect/>
            </a:stretch>
          </p:blipFill>
          <p:spPr>
            <a:xfrm>
              <a:off x="219642" y="265969"/>
              <a:ext cx="11220008" cy="6076447"/>
            </a:xfrm>
            <a:prstGeom prst="rect">
              <a:avLst/>
            </a:prstGeom>
          </p:spPr>
        </p:pic>
        <p:pic>
          <p:nvPicPr>
            <p:cNvPr id="14" name="Picture 13">
              <a:extLst>
                <a:ext uri="{FF2B5EF4-FFF2-40B4-BE49-F238E27FC236}">
                  <a16:creationId xmlns:a16="http://schemas.microsoft.com/office/drawing/2014/main" id="{65627E25-A994-F632-AAB1-97D22EC23B78}"/>
                </a:ext>
              </a:extLst>
            </p:cNvPr>
            <p:cNvPicPr>
              <a:picLocks noChangeAspect="1"/>
            </p:cNvPicPr>
            <p:nvPr/>
          </p:nvPicPr>
          <p:blipFill>
            <a:blip r:embed="rId3"/>
            <a:stretch>
              <a:fillRect/>
            </a:stretch>
          </p:blipFill>
          <p:spPr>
            <a:xfrm>
              <a:off x="1006411" y="5549646"/>
              <a:ext cx="4010025" cy="342900"/>
            </a:xfrm>
            <a:prstGeom prst="rect">
              <a:avLst/>
            </a:prstGeom>
          </p:spPr>
        </p:pic>
      </p:grpSp>
      <p:pic>
        <p:nvPicPr>
          <p:cNvPr id="2" name="Picture 1">
            <a:extLst>
              <a:ext uri="{FF2B5EF4-FFF2-40B4-BE49-F238E27FC236}">
                <a16:creationId xmlns:a16="http://schemas.microsoft.com/office/drawing/2014/main" id="{B6182E49-831A-A6C1-CFE2-773844F0AD7D}"/>
              </a:ext>
            </a:extLst>
          </p:cNvPr>
          <p:cNvPicPr>
            <a:picLocks noChangeAspect="1"/>
          </p:cNvPicPr>
          <p:nvPr/>
        </p:nvPicPr>
        <p:blipFill>
          <a:blip r:embed="rId4"/>
          <a:srcRect l="4704" t="81974" r="-6219" b="-452"/>
          <a:stretch>
            <a:fillRect/>
          </a:stretch>
        </p:blipFill>
        <p:spPr>
          <a:xfrm rot="16200000">
            <a:off x="8855390" y="2804014"/>
            <a:ext cx="5715082" cy="719465"/>
          </a:xfrm>
          <a:prstGeom prst="rect">
            <a:avLst/>
          </a:prstGeom>
          <a:solidFill>
            <a:schemeClr val="bg1"/>
          </a:solidFill>
        </p:spPr>
      </p:pic>
      <p:sp>
        <p:nvSpPr>
          <p:cNvPr id="8" name="Text Box 6">
            <a:extLst>
              <a:ext uri="{FF2B5EF4-FFF2-40B4-BE49-F238E27FC236}">
                <a16:creationId xmlns:a16="http://schemas.microsoft.com/office/drawing/2014/main" id="{DBC311B3-27A8-AF33-5D28-D6FEA695A0D8}"/>
              </a:ext>
            </a:extLst>
          </p:cNvPr>
          <p:cNvSpPr txBox="1">
            <a:spLocks noChangeArrowheads="1"/>
          </p:cNvSpPr>
          <p:nvPr/>
        </p:nvSpPr>
        <p:spPr bwMode="auto">
          <a:xfrm>
            <a:off x="703784" y="6252690"/>
            <a:ext cx="1151879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40000"/>
              </a:spcBef>
            </a:pPr>
            <a:r>
              <a:rPr lang="en-GB" altLang="en-US" sz="2000" dirty="0">
                <a:latin typeface="Arial Rounded MT Bold" pitchFamily="34" charset="0"/>
              </a:rPr>
              <a:t>Tropics: mean meridional circulation provides major equatorward transport (Hadley Cell)</a:t>
            </a:r>
            <a:endParaRPr lang="en-US" altLang="en-US" sz="2000" dirty="0">
              <a:latin typeface="Arial Rounded MT Bold" pitchFamily="34" charset="0"/>
            </a:endParaRPr>
          </a:p>
        </p:txBody>
      </p:sp>
      <p:sp>
        <p:nvSpPr>
          <p:cNvPr id="4" name="Arrow: Curved Right 3">
            <a:extLst>
              <a:ext uri="{FF2B5EF4-FFF2-40B4-BE49-F238E27FC236}">
                <a16:creationId xmlns:a16="http://schemas.microsoft.com/office/drawing/2014/main" id="{13866D2F-608D-F942-4B02-D51511A2DBE6}"/>
              </a:ext>
            </a:extLst>
          </p:cNvPr>
          <p:cNvSpPr/>
          <p:nvPr/>
        </p:nvSpPr>
        <p:spPr>
          <a:xfrm rot="20762035">
            <a:off x="5591944" y="1412776"/>
            <a:ext cx="648072" cy="648072"/>
          </a:xfrm>
          <a:prstGeom prst="curvedRightArrow">
            <a:avLst/>
          </a:prstGeom>
          <a:solidFill>
            <a:schemeClr val="tx2"/>
          </a:solidFill>
          <a:ln w="38100">
            <a:solidFill>
              <a:schemeClr val="tx2"/>
            </a:solidFill>
          </a:ln>
        </p:spPr>
        <p:txBody>
          <a:bodyPr wrap="none" rtlCol="0" anchor="ctr">
            <a:spAutoFit/>
          </a:bodyPr>
          <a:lstStyle/>
          <a:p>
            <a:pPr algn="ctr"/>
            <a:endParaRPr lang="en-GB" dirty="0">
              <a:solidFill>
                <a:schemeClr val="tx2"/>
              </a:solidFill>
              <a:latin typeface="+mn-lt"/>
            </a:endParaRPr>
          </a:p>
        </p:txBody>
      </p:sp>
      <p:sp>
        <p:nvSpPr>
          <p:cNvPr id="5" name="Arrow: Curved Right 4">
            <a:extLst>
              <a:ext uri="{FF2B5EF4-FFF2-40B4-BE49-F238E27FC236}">
                <a16:creationId xmlns:a16="http://schemas.microsoft.com/office/drawing/2014/main" id="{EEE64ED3-59FA-F814-58DB-23F5E9512414}"/>
              </a:ext>
            </a:extLst>
          </p:cNvPr>
          <p:cNvSpPr/>
          <p:nvPr/>
        </p:nvSpPr>
        <p:spPr>
          <a:xfrm rot="20759908" flipH="1" flipV="1">
            <a:off x="6281399" y="1201316"/>
            <a:ext cx="552133" cy="671695"/>
          </a:xfrm>
          <a:prstGeom prst="curvedRightArrow">
            <a:avLst/>
          </a:prstGeom>
          <a:solidFill>
            <a:schemeClr val="tx2"/>
          </a:solidFill>
          <a:ln w="38100">
            <a:solidFill>
              <a:schemeClr val="tx2"/>
            </a:solidFill>
          </a:ln>
        </p:spPr>
        <p:txBody>
          <a:bodyPr wrap="square" rtlCol="0" anchor="ctr">
            <a:spAutoFit/>
          </a:bodyPr>
          <a:lstStyle/>
          <a:p>
            <a:pPr algn="ctr"/>
            <a:endParaRPr lang="en-GB" dirty="0">
              <a:solidFill>
                <a:schemeClr val="tx2"/>
              </a:solidFill>
              <a:latin typeface="+mn-lt"/>
            </a:endParaRPr>
          </a:p>
        </p:txBody>
      </p:sp>
      <p:sp>
        <p:nvSpPr>
          <p:cNvPr id="7" name="Text Box 6">
            <a:extLst>
              <a:ext uri="{FF2B5EF4-FFF2-40B4-BE49-F238E27FC236}">
                <a16:creationId xmlns:a16="http://schemas.microsoft.com/office/drawing/2014/main" id="{B1E0446B-49F0-2412-E4ED-B882E051126D}"/>
              </a:ext>
            </a:extLst>
          </p:cNvPr>
          <p:cNvSpPr txBox="1">
            <a:spLocks noChangeArrowheads="1"/>
          </p:cNvSpPr>
          <p:nvPr/>
        </p:nvSpPr>
        <p:spPr bwMode="auto">
          <a:xfrm>
            <a:off x="3921470" y="724634"/>
            <a:ext cx="397473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40000"/>
              </a:spcBef>
            </a:pPr>
            <a:r>
              <a:rPr lang="en-GB" altLang="en-US" sz="2000" b="1" dirty="0">
                <a:latin typeface="Arial Rounded MT Bold" pitchFamily="34" charset="0"/>
              </a:rPr>
              <a:t>Mid-latitudes: transient eddies</a:t>
            </a:r>
            <a:endParaRPr lang="en-US" altLang="en-US" sz="2000" b="1" dirty="0">
              <a:latin typeface="Arial Rounded MT Bold" pitchFamily="34" charset="0"/>
            </a:endParaRPr>
          </a:p>
        </p:txBody>
      </p:sp>
      <p:sp>
        <p:nvSpPr>
          <p:cNvPr id="11" name="Arrow: Curved Left 10">
            <a:extLst>
              <a:ext uri="{FF2B5EF4-FFF2-40B4-BE49-F238E27FC236}">
                <a16:creationId xmlns:a16="http://schemas.microsoft.com/office/drawing/2014/main" id="{C3B6E47D-EDA5-9B95-22AB-4A4E6556F1D2}"/>
              </a:ext>
            </a:extLst>
          </p:cNvPr>
          <p:cNvSpPr/>
          <p:nvPr/>
        </p:nvSpPr>
        <p:spPr>
          <a:xfrm>
            <a:off x="807394" y="1929827"/>
            <a:ext cx="392061" cy="1067125"/>
          </a:xfrm>
          <a:prstGeom prst="curvedLeftArrow">
            <a:avLst/>
          </a:prstGeom>
          <a:solidFill>
            <a:schemeClr val="tx2"/>
          </a:solidFill>
          <a:ln w="38100">
            <a:solidFill>
              <a:schemeClr val="tx1"/>
            </a:solidFill>
          </a:ln>
        </p:spPr>
        <p:txBody>
          <a:bodyPr wrap="square" rtlCol="0" anchor="ctr">
            <a:spAutoFit/>
          </a:bodyPr>
          <a:lstStyle/>
          <a:p>
            <a:pPr algn="ctr"/>
            <a:endParaRPr lang="en-GB" dirty="0">
              <a:solidFill>
                <a:schemeClr val="tx2"/>
              </a:solidFill>
              <a:latin typeface="+mn-lt"/>
            </a:endParaRPr>
          </a:p>
        </p:txBody>
      </p:sp>
      <p:sp>
        <p:nvSpPr>
          <p:cNvPr id="15" name="Arrow: Curved Left 14">
            <a:extLst>
              <a:ext uri="{FF2B5EF4-FFF2-40B4-BE49-F238E27FC236}">
                <a16:creationId xmlns:a16="http://schemas.microsoft.com/office/drawing/2014/main" id="{4932E453-938A-010A-F98B-FF27AD0815EB}"/>
              </a:ext>
            </a:extLst>
          </p:cNvPr>
          <p:cNvSpPr/>
          <p:nvPr/>
        </p:nvSpPr>
        <p:spPr>
          <a:xfrm flipH="1" flipV="1">
            <a:off x="271736" y="1922068"/>
            <a:ext cx="432048" cy="1074884"/>
          </a:xfrm>
          <a:prstGeom prst="curvedLeftArrow">
            <a:avLst/>
          </a:prstGeom>
          <a:solidFill>
            <a:schemeClr val="tx2"/>
          </a:solidFill>
          <a:ln w="38100">
            <a:solidFill>
              <a:schemeClr val="tx1"/>
            </a:solidFill>
          </a:ln>
        </p:spPr>
        <p:txBody>
          <a:bodyPr wrap="square" rtlCol="0" anchor="ctr">
            <a:spAutoFit/>
          </a:bodyPr>
          <a:lstStyle/>
          <a:p>
            <a:pPr algn="ctr"/>
            <a:endParaRPr lang="en-GB" dirty="0">
              <a:solidFill>
                <a:schemeClr val="tx2"/>
              </a:solidFill>
              <a:latin typeface="+mn-lt"/>
            </a:endParaRPr>
          </a:p>
        </p:txBody>
      </p:sp>
      <p:sp>
        <p:nvSpPr>
          <p:cNvPr id="16" name="Text Box 6">
            <a:extLst>
              <a:ext uri="{FF2B5EF4-FFF2-40B4-BE49-F238E27FC236}">
                <a16:creationId xmlns:a16="http://schemas.microsoft.com/office/drawing/2014/main" id="{2605D839-F3F9-2684-762D-3683334631F1}"/>
              </a:ext>
            </a:extLst>
          </p:cNvPr>
          <p:cNvSpPr txBox="1">
            <a:spLocks noChangeArrowheads="1"/>
          </p:cNvSpPr>
          <p:nvPr/>
        </p:nvSpPr>
        <p:spPr bwMode="auto">
          <a:xfrm rot="16200000">
            <a:off x="-1412868" y="3048926"/>
            <a:ext cx="309634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40000"/>
              </a:spcBef>
            </a:pPr>
            <a:r>
              <a:rPr lang="en-GB" altLang="en-US" sz="2000" b="1" dirty="0">
                <a:latin typeface="Arial Rounded MT Bold" pitchFamily="34" charset="0"/>
              </a:rPr>
              <a:t>Tropics: Hadley Cell</a:t>
            </a:r>
            <a:endParaRPr lang="en-US" altLang="en-US" sz="2000" b="1" dirty="0">
              <a:latin typeface="Arial Rounded MT Bold" pitchFamily="34" charset="0"/>
            </a:endParaRPr>
          </a:p>
        </p:txBody>
      </p:sp>
    </p:spTree>
    <p:extLst>
      <p:ext uri="{BB962C8B-B14F-4D97-AF65-F5344CB8AC3E}">
        <p14:creationId xmlns:p14="http://schemas.microsoft.com/office/powerpoint/2010/main" val="31419711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7BBC5-BADF-C5BB-0671-F0FABDD00A65}"/>
            </a:ext>
          </a:extLst>
        </p:cNvPr>
        <p:cNvGrpSpPr/>
        <p:nvPr/>
      </p:nvGrpSpPr>
      <p:grpSpPr>
        <a:xfrm>
          <a:off x="0" y="0"/>
          <a:ext cx="0" cy="0"/>
          <a:chOff x="0" y="0"/>
          <a:chExt cx="0" cy="0"/>
        </a:xfrm>
      </p:grpSpPr>
      <p:pic>
        <p:nvPicPr>
          <p:cNvPr id="3" name="Picture 2" descr="Global climatological map of runoff from ERA5 Land">
            <a:extLst>
              <a:ext uri="{FF2B5EF4-FFF2-40B4-BE49-F238E27FC236}">
                <a16:creationId xmlns:a16="http://schemas.microsoft.com/office/drawing/2014/main" id="{F6D6E109-2D6B-2D13-CE84-513D3F1486D9}"/>
              </a:ext>
            </a:extLst>
          </p:cNvPr>
          <p:cNvPicPr>
            <a:picLocks noChangeAspect="1"/>
          </p:cNvPicPr>
          <p:nvPr/>
        </p:nvPicPr>
        <p:blipFill>
          <a:blip r:embed="rId2"/>
          <a:stretch>
            <a:fillRect/>
          </a:stretch>
        </p:blipFill>
        <p:spPr>
          <a:xfrm>
            <a:off x="119336" y="218146"/>
            <a:ext cx="11319317" cy="6307198"/>
          </a:xfrm>
          <a:prstGeom prst="rect">
            <a:avLst/>
          </a:prstGeom>
        </p:spPr>
      </p:pic>
      <p:sp>
        <p:nvSpPr>
          <p:cNvPr id="60420" name="Text Box 4">
            <a:extLst>
              <a:ext uri="{FF2B5EF4-FFF2-40B4-BE49-F238E27FC236}">
                <a16:creationId xmlns:a16="http://schemas.microsoft.com/office/drawing/2014/main" id="{3C22D348-1007-58BA-787A-700D8E2D6F9F}"/>
              </a:ext>
              <a:ext uri="{C183D7F6-B498-43B3-948B-1728B52AA6E4}">
                <adec:decorative xmlns:adec="http://schemas.microsoft.com/office/drawing/2017/decorative" val="1"/>
              </a:ext>
            </a:extLst>
          </p:cNvPr>
          <p:cNvSpPr txBox="1">
            <a:spLocks noChangeArrowheads="1"/>
          </p:cNvSpPr>
          <p:nvPr/>
        </p:nvSpPr>
        <p:spPr bwMode="auto">
          <a:xfrm>
            <a:off x="2063750" y="2565401"/>
            <a:ext cx="8280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altLang="en-US">
              <a:latin typeface="Symbol" pitchFamily="18" charset="2"/>
            </a:endParaRPr>
          </a:p>
        </p:txBody>
      </p:sp>
      <p:sp>
        <p:nvSpPr>
          <p:cNvPr id="60429" name="Text Box 13">
            <a:extLst>
              <a:ext uri="{FF2B5EF4-FFF2-40B4-BE49-F238E27FC236}">
                <a16:creationId xmlns:a16="http://schemas.microsoft.com/office/drawing/2014/main" id="{5F783A80-D71A-5E68-482F-E5717F5D65F4}"/>
              </a:ext>
            </a:extLst>
          </p:cNvPr>
          <p:cNvSpPr txBox="1">
            <a:spLocks noGrp="1" noChangeArrowheads="1"/>
          </p:cNvSpPr>
          <p:nvPr>
            <p:ph type="title" idx="4294967295"/>
          </p:nvPr>
        </p:nvSpPr>
        <p:spPr bwMode="auto">
          <a:xfrm>
            <a:off x="2868962" y="6305434"/>
            <a:ext cx="6454075" cy="461665"/>
          </a:xfrm>
          <a:prstGeom prst="rect">
            <a:avLst/>
          </a:prstGeom>
          <a:noFill/>
          <a:ln>
            <a:noFill/>
            <a:prstDash/>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40000"/>
              </a:spcBef>
              <a:spcAft>
                <a:spcPct val="0"/>
              </a:spcAft>
              <a:buClrTx/>
              <a:buSzTx/>
              <a:buFontTx/>
              <a:buChar char="•"/>
              <a:tabLst/>
              <a:defRPr/>
            </a:pPr>
            <a:r>
              <a:rPr kumimoji="0" lang="en-GB" altLang="en-US" sz="2400" b="0" i="0" u="none" strike="noStrike" kern="1200" cap="none" spc="0" normalizeH="0" baseline="0" noProof="0" dirty="0">
                <a:ln>
                  <a:noFill/>
                </a:ln>
                <a:solidFill>
                  <a:srgbClr val="50535A"/>
                </a:solidFill>
                <a:effectLst/>
                <a:uLnTx/>
                <a:uFillTx/>
                <a:latin typeface="Arial Rounded MT Bold" pitchFamily="34" charset="0"/>
                <a:ea typeface="+mn-ea"/>
                <a:cs typeface="+mn-cs"/>
              </a:rPr>
              <a:t> Runoff </a:t>
            </a:r>
            <a:r>
              <a:rPr kumimoji="0" lang="en-GB" altLang="en-US" sz="2400" b="0" i="0" u="none" strike="noStrike" kern="1200" cap="none" spc="0" normalizeH="0" baseline="0" noProof="0" dirty="0">
                <a:ln>
                  <a:noFill/>
                </a:ln>
                <a:solidFill>
                  <a:srgbClr val="50535A"/>
                </a:solidFill>
                <a:effectLst/>
                <a:uLnTx/>
                <a:uFillTx/>
                <a:latin typeface="Times New Roman" panose="02020603050405020304" pitchFamily="18" charset="0"/>
                <a:ea typeface="+mn-ea"/>
                <a:cs typeface="Times New Roman" panose="02020603050405020304" pitchFamily="18" charset="0"/>
              </a:rPr>
              <a:t>~ </a:t>
            </a:r>
            <a:r>
              <a:rPr kumimoji="0" lang="en-GB" altLang="en-US" sz="2400" b="0" i="0" u="none" strike="noStrike" kern="1200" cap="none" spc="0" normalizeH="0" baseline="0" noProof="0" dirty="0">
                <a:ln>
                  <a:noFill/>
                </a:ln>
                <a:solidFill>
                  <a:srgbClr val="50535A"/>
                </a:solidFill>
                <a:effectLst/>
                <a:uLnTx/>
                <a:uFillTx/>
                <a:latin typeface="Arial Rounded MT Bold" pitchFamily="34" charset="0"/>
                <a:ea typeface="+mn-ea"/>
                <a:cs typeface="+mn-cs"/>
              </a:rPr>
              <a:t>Precipitation minus Evaporation</a:t>
            </a:r>
            <a:endParaRPr kumimoji="0" lang="en-US" altLang="en-US" sz="2400" b="0" i="0" u="none" strike="noStrike" kern="1200" cap="none" spc="0" normalizeH="0" baseline="0" noProof="0" dirty="0">
              <a:ln>
                <a:noFill/>
              </a:ln>
              <a:solidFill>
                <a:srgbClr val="50535A"/>
              </a:solidFill>
              <a:effectLst/>
              <a:uLnTx/>
              <a:uFillTx/>
              <a:latin typeface="Arial Rounded MT Bold" pitchFamily="34" charset="0"/>
              <a:ea typeface="+mn-ea"/>
              <a:cs typeface="+mn-cs"/>
            </a:endParaRPr>
          </a:p>
        </p:txBody>
      </p:sp>
      <p:pic>
        <p:nvPicPr>
          <p:cNvPr id="2" name="Picture 1">
            <a:extLst>
              <a:ext uri="{FF2B5EF4-FFF2-40B4-BE49-F238E27FC236}">
                <a16:creationId xmlns:a16="http://schemas.microsoft.com/office/drawing/2014/main" id="{78771E84-1A41-A0ED-01B4-4A91ECB04D2A}"/>
              </a:ext>
            </a:extLst>
          </p:cNvPr>
          <p:cNvPicPr>
            <a:picLocks noChangeAspect="1"/>
          </p:cNvPicPr>
          <p:nvPr/>
        </p:nvPicPr>
        <p:blipFill>
          <a:blip r:embed="rId3"/>
          <a:srcRect l="4704" t="81974" r="-6219" b="-452"/>
          <a:stretch>
            <a:fillRect/>
          </a:stretch>
        </p:blipFill>
        <p:spPr>
          <a:xfrm rot="16200000">
            <a:off x="8839790" y="2830464"/>
            <a:ext cx="5715082" cy="719465"/>
          </a:xfrm>
          <a:prstGeom prst="rect">
            <a:avLst/>
          </a:prstGeom>
          <a:solidFill>
            <a:schemeClr val="bg1"/>
          </a:solidFill>
        </p:spPr>
      </p:pic>
    </p:spTree>
    <p:extLst>
      <p:ext uri="{BB962C8B-B14F-4D97-AF65-F5344CB8AC3E}">
        <p14:creationId xmlns:p14="http://schemas.microsoft.com/office/powerpoint/2010/main" val="32242401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36FB4-4F3E-D7FD-9EB2-28439EA51C5E}"/>
            </a:ext>
          </a:extLst>
        </p:cNvPr>
        <p:cNvGrpSpPr/>
        <p:nvPr/>
      </p:nvGrpSpPr>
      <p:grpSpPr>
        <a:xfrm>
          <a:off x="0" y="0"/>
          <a:ext cx="0" cy="0"/>
          <a:chOff x="0" y="0"/>
          <a:chExt cx="0" cy="0"/>
        </a:xfrm>
      </p:grpSpPr>
      <p:pic>
        <p:nvPicPr>
          <p:cNvPr id="4" name="Picture 3" descr="Global climatological map of ERA5 Land runoff expressed as a fraction of precipitation from ERA5">
            <a:extLst>
              <a:ext uri="{FF2B5EF4-FFF2-40B4-BE49-F238E27FC236}">
                <a16:creationId xmlns:a16="http://schemas.microsoft.com/office/drawing/2014/main" id="{7FA5D8E8-F30C-7A3D-5F27-1A9269A253E4}"/>
              </a:ext>
            </a:extLst>
          </p:cNvPr>
          <p:cNvPicPr>
            <a:picLocks noChangeAspect="1"/>
          </p:cNvPicPr>
          <p:nvPr/>
        </p:nvPicPr>
        <p:blipFill>
          <a:blip r:embed="rId2"/>
          <a:srcRect t="-1" b="20045"/>
          <a:stretch>
            <a:fillRect/>
          </a:stretch>
        </p:blipFill>
        <p:spPr>
          <a:xfrm>
            <a:off x="47328" y="145124"/>
            <a:ext cx="11382756" cy="6380220"/>
          </a:xfrm>
          <a:prstGeom prst="rect">
            <a:avLst/>
          </a:prstGeom>
        </p:spPr>
      </p:pic>
      <p:pic>
        <p:nvPicPr>
          <p:cNvPr id="5" name="Picture 4" descr="Global climatological map of ERA5 Land runoff expressed as a fraction of precipitation from ERA5">
            <a:extLst>
              <a:ext uri="{FF2B5EF4-FFF2-40B4-BE49-F238E27FC236}">
                <a16:creationId xmlns:a16="http://schemas.microsoft.com/office/drawing/2014/main" id="{F8C491E9-66FE-9C62-6330-5F0C33DFFC06}"/>
              </a:ext>
            </a:extLst>
          </p:cNvPr>
          <p:cNvPicPr>
            <a:picLocks noChangeAspect="1"/>
          </p:cNvPicPr>
          <p:nvPr/>
        </p:nvPicPr>
        <p:blipFill>
          <a:blip r:embed="rId2"/>
          <a:srcRect t="77592" b="1581"/>
          <a:stretch>
            <a:fillRect/>
          </a:stretch>
        </p:blipFill>
        <p:spPr>
          <a:xfrm rot="16200000">
            <a:off x="8730128" y="3053559"/>
            <a:ext cx="5918540" cy="864094"/>
          </a:xfrm>
          <a:prstGeom prst="rect">
            <a:avLst/>
          </a:prstGeom>
        </p:spPr>
      </p:pic>
      <p:sp>
        <p:nvSpPr>
          <p:cNvPr id="60429" name="Text Box 13">
            <a:extLst>
              <a:ext uri="{FF2B5EF4-FFF2-40B4-BE49-F238E27FC236}">
                <a16:creationId xmlns:a16="http://schemas.microsoft.com/office/drawing/2014/main" id="{AAB51533-88AB-0416-C2E7-D4D5478E3FF5}"/>
              </a:ext>
            </a:extLst>
          </p:cNvPr>
          <p:cNvSpPr txBox="1">
            <a:spLocks noGrp="1" noChangeArrowheads="1"/>
          </p:cNvSpPr>
          <p:nvPr>
            <p:ph type="title" idx="4294967295"/>
          </p:nvPr>
        </p:nvSpPr>
        <p:spPr bwMode="auto">
          <a:xfrm>
            <a:off x="2868962" y="6305434"/>
            <a:ext cx="6454075" cy="461665"/>
          </a:xfrm>
          <a:prstGeom prst="rect">
            <a:avLst/>
          </a:prstGeom>
          <a:noFill/>
          <a:ln>
            <a:noFill/>
            <a:prstDash/>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40000"/>
              </a:spcBef>
              <a:spcAft>
                <a:spcPct val="0"/>
              </a:spcAft>
              <a:buClrTx/>
              <a:buSzTx/>
              <a:buFontTx/>
              <a:buChar char="•"/>
              <a:tabLst/>
              <a:defRPr/>
            </a:pPr>
            <a:r>
              <a:rPr kumimoji="0" lang="en-GB" altLang="en-US" sz="2400" b="0" i="0" u="none" strike="noStrike" kern="1200" cap="none" spc="0" normalizeH="0" baseline="0" noProof="0" dirty="0">
                <a:ln>
                  <a:noFill/>
                </a:ln>
                <a:solidFill>
                  <a:srgbClr val="50535A"/>
                </a:solidFill>
                <a:effectLst/>
                <a:uLnTx/>
                <a:uFillTx/>
                <a:latin typeface="Arial Rounded MT Bold" pitchFamily="34" charset="0"/>
                <a:ea typeface="+mn-ea"/>
                <a:cs typeface="+mn-cs"/>
              </a:rPr>
              <a:t> Runoff </a:t>
            </a:r>
            <a:r>
              <a:rPr kumimoji="0" lang="en-GB" altLang="en-US" sz="2400" b="0" i="0" u="none" strike="noStrike" kern="1200" cap="none" spc="0" normalizeH="0" baseline="0" noProof="0" dirty="0">
                <a:ln>
                  <a:noFill/>
                </a:ln>
                <a:solidFill>
                  <a:srgbClr val="50535A"/>
                </a:solidFill>
                <a:effectLst/>
                <a:uLnTx/>
                <a:uFillTx/>
                <a:latin typeface="Times New Roman" panose="02020603050405020304" pitchFamily="18" charset="0"/>
                <a:ea typeface="+mn-ea"/>
                <a:cs typeface="Times New Roman" panose="02020603050405020304" pitchFamily="18" charset="0"/>
              </a:rPr>
              <a:t>~ </a:t>
            </a:r>
            <a:r>
              <a:rPr kumimoji="0" lang="en-GB" altLang="en-US" sz="2400" b="0" i="0" u="none" strike="noStrike" kern="1200" cap="none" spc="0" normalizeH="0" baseline="0" noProof="0" dirty="0">
                <a:ln>
                  <a:noFill/>
                </a:ln>
                <a:solidFill>
                  <a:srgbClr val="50535A"/>
                </a:solidFill>
                <a:effectLst/>
                <a:uLnTx/>
                <a:uFillTx/>
                <a:latin typeface="Arial Rounded MT Bold" pitchFamily="34" charset="0"/>
                <a:ea typeface="+mn-ea"/>
                <a:cs typeface="+mn-cs"/>
              </a:rPr>
              <a:t>Precipitation minus Evaporation</a:t>
            </a:r>
            <a:endParaRPr kumimoji="0" lang="en-US" altLang="en-US" sz="2400" b="0" i="0" u="none" strike="noStrike" kern="1200" cap="none" spc="0" normalizeH="0" baseline="0" noProof="0" dirty="0">
              <a:ln>
                <a:noFill/>
              </a:ln>
              <a:solidFill>
                <a:srgbClr val="50535A"/>
              </a:solidFill>
              <a:effectLst/>
              <a:uLnTx/>
              <a:uFillTx/>
              <a:latin typeface="Arial Rounded MT Bold" pitchFamily="34" charset="0"/>
              <a:ea typeface="+mn-ea"/>
              <a:cs typeface="+mn-cs"/>
            </a:endParaRPr>
          </a:p>
        </p:txBody>
      </p:sp>
    </p:spTree>
    <p:extLst>
      <p:ext uri="{BB962C8B-B14F-4D97-AF65-F5344CB8AC3E}">
        <p14:creationId xmlns:p14="http://schemas.microsoft.com/office/powerpoint/2010/main" val="8581169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8A934-94B3-4C33-BC20-032C10049173}"/>
              </a:ext>
            </a:extLst>
          </p:cNvPr>
          <p:cNvSpPr>
            <a:spLocks noGrp="1"/>
          </p:cNvSpPr>
          <p:nvPr>
            <p:ph type="title"/>
          </p:nvPr>
        </p:nvSpPr>
        <p:spPr>
          <a:xfrm>
            <a:off x="695400" y="260648"/>
            <a:ext cx="9540600" cy="828000"/>
          </a:xfrm>
        </p:spPr>
        <p:txBody>
          <a:bodyPr/>
          <a:lstStyle/>
          <a:p>
            <a:r>
              <a:rPr lang="en-GB" dirty="0"/>
              <a:t>Units and conversions</a:t>
            </a:r>
          </a:p>
        </p:txBody>
      </p:sp>
      <p:sp>
        <p:nvSpPr>
          <p:cNvPr id="3" name="Content Placeholder 2">
            <a:extLst>
              <a:ext uri="{FF2B5EF4-FFF2-40B4-BE49-F238E27FC236}">
                <a16:creationId xmlns:a16="http://schemas.microsoft.com/office/drawing/2014/main" id="{EE96DD46-D546-4375-882A-A2BF4CDBD591}"/>
              </a:ext>
            </a:extLst>
          </p:cNvPr>
          <p:cNvSpPr>
            <a:spLocks noGrp="1"/>
          </p:cNvSpPr>
          <p:nvPr>
            <p:ph idx="1"/>
          </p:nvPr>
        </p:nvSpPr>
        <p:spPr>
          <a:xfrm>
            <a:off x="695400" y="1253331"/>
            <a:ext cx="10081120" cy="4351338"/>
          </a:xfrm>
        </p:spPr>
        <p:txBody>
          <a:bodyPr>
            <a:noAutofit/>
          </a:bodyPr>
          <a:lstStyle/>
          <a:p>
            <a:r>
              <a:rPr lang="en-GB" sz="2400" dirty="0">
                <a:latin typeface="Arial" panose="020B0604020202020204" pitchFamily="34" charset="0"/>
                <a:cs typeface="Arial" panose="020B0604020202020204" pitchFamily="34" charset="0"/>
              </a:rPr>
              <a:t>Continuity of mass and energy:  </a:t>
            </a:r>
            <a:r>
              <a:rPr lang="en-GB" sz="2400" dirty="0" err="1">
                <a:latin typeface="Arial" panose="020B0604020202020204" pitchFamily="34" charset="0"/>
                <a:cs typeface="Arial" panose="020B0604020202020204" pitchFamily="34" charset="0"/>
              </a:rPr>
              <a:t>dS</a:t>
            </a:r>
            <a:r>
              <a:rPr lang="en-GB" sz="2400" dirty="0">
                <a:latin typeface="Arial" panose="020B0604020202020204" pitchFamily="34" charset="0"/>
                <a:cs typeface="Arial" panose="020B0604020202020204" pitchFamily="34" charset="0"/>
              </a:rPr>
              <a:t>/dt	=   P(t) – E(t) – Q(t)</a:t>
            </a:r>
          </a:p>
          <a:p>
            <a:pPr marL="0" indent="0">
              <a:buNone/>
            </a:pPr>
            <a:r>
              <a:rPr lang="en-GB" dirty="0">
                <a:latin typeface="Arial" panose="020B0604020202020204" pitchFamily="34" charset="0"/>
                <a:cs typeface="Arial" panose="020B0604020202020204" pitchFamily="34" charset="0"/>
              </a:rPr>
              <a:t>P = precipitation; E = evaporation; Q = runoff; </a:t>
            </a:r>
            <a:r>
              <a:rPr lang="en-GB" dirty="0" err="1">
                <a:latin typeface="Arial" panose="020B0604020202020204" pitchFamily="34" charset="0"/>
                <a:cs typeface="Arial" panose="020B0604020202020204" pitchFamily="34" charset="0"/>
              </a:rPr>
              <a:t>dS</a:t>
            </a:r>
            <a:r>
              <a:rPr lang="en-GB" dirty="0">
                <a:latin typeface="Arial" panose="020B0604020202020204" pitchFamily="34" charset="0"/>
                <a:cs typeface="Arial" panose="020B0604020202020204" pitchFamily="34" charset="0"/>
              </a:rPr>
              <a:t>/dt = change in storage (S) with time (t)</a:t>
            </a:r>
          </a:p>
          <a:p>
            <a:pPr marL="0" indent="0">
              <a:buNone/>
            </a:pP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If global precipitation is 3 mm/day on average, what is the equivalent in km</a:t>
            </a:r>
            <a:r>
              <a:rPr lang="en-GB" sz="2400" baseline="30000" dirty="0">
                <a:latin typeface="Arial" panose="020B0604020202020204" pitchFamily="34" charset="0"/>
                <a:cs typeface="Arial" panose="020B0604020202020204" pitchFamily="34" charset="0"/>
              </a:rPr>
              <a:t>3</a:t>
            </a:r>
            <a:r>
              <a:rPr lang="en-GB" sz="2400" dirty="0">
                <a:latin typeface="Arial" panose="020B0604020202020204" pitchFamily="34" charset="0"/>
                <a:cs typeface="Arial" panose="020B0604020202020204" pitchFamily="34" charset="0"/>
              </a:rPr>
              <a:t>/yr or in Wm</a:t>
            </a:r>
            <a:r>
              <a:rPr lang="en-GB" sz="2400" baseline="30000" dirty="0">
                <a:latin typeface="Arial" panose="020B0604020202020204" pitchFamily="34" charset="0"/>
                <a:cs typeface="Arial" panose="020B0604020202020204" pitchFamily="34" charset="0"/>
              </a:rPr>
              <a:t>-2</a:t>
            </a:r>
            <a:r>
              <a:rPr lang="en-GB" sz="2400" dirty="0">
                <a:latin typeface="Arial" panose="020B0604020202020204" pitchFamily="34" charset="0"/>
                <a:cs typeface="Arial" panose="020B0604020202020204" pitchFamily="34" charset="0"/>
              </a:rPr>
              <a:t>?</a:t>
            </a:r>
          </a:p>
          <a:p>
            <a:pPr lvl="1"/>
            <a:r>
              <a:rPr lang="en-GB" sz="2400" dirty="0">
                <a:latin typeface="Arial" panose="020B0604020202020204" pitchFamily="34" charset="0"/>
                <a:cs typeface="Arial" panose="020B0604020202020204" pitchFamily="34" charset="0"/>
              </a:rPr>
              <a:t>Assume latent heat of </a:t>
            </a:r>
            <a:r>
              <a:rPr lang="en-GB" sz="2400" dirty="0" err="1">
                <a:latin typeface="Arial" panose="020B0604020202020204" pitchFamily="34" charset="0"/>
                <a:cs typeface="Arial" panose="020B0604020202020204" pitchFamily="34" charset="0"/>
              </a:rPr>
              <a:t>vapourization</a:t>
            </a:r>
            <a:r>
              <a:rPr lang="en-GB" sz="2400" dirty="0">
                <a:latin typeface="Arial" panose="020B0604020202020204" pitchFamily="34" charset="0"/>
                <a:cs typeface="Arial" panose="020B0604020202020204" pitchFamily="34" charset="0"/>
              </a:rPr>
              <a:t>, L=2.5x10</a:t>
            </a:r>
            <a:r>
              <a:rPr lang="en-GB" sz="2400" baseline="30000" dirty="0">
                <a:latin typeface="Arial" panose="020B0604020202020204" pitchFamily="34" charset="0"/>
                <a:cs typeface="Arial" panose="020B0604020202020204" pitchFamily="34" charset="0"/>
              </a:rPr>
              <a:t>6</a:t>
            </a:r>
            <a:r>
              <a:rPr lang="en-GB" sz="2400" dirty="0">
                <a:latin typeface="Arial" panose="020B0604020202020204" pitchFamily="34" charset="0"/>
                <a:cs typeface="Arial" panose="020B0604020202020204" pitchFamily="34" charset="0"/>
              </a:rPr>
              <a:t> J/kg; density of water, </a:t>
            </a:r>
            <a:r>
              <a:rPr lang="el-GR" sz="2400" dirty="0">
                <a:latin typeface="Arial" panose="020B0604020202020204" pitchFamily="34" charset="0"/>
                <a:cs typeface="Arial" panose="020B0604020202020204" pitchFamily="34" charset="0"/>
              </a:rPr>
              <a:t>ρ</a:t>
            </a:r>
            <a:r>
              <a:rPr lang="en-GB" sz="2400" dirty="0">
                <a:latin typeface="Arial" panose="020B0604020202020204" pitchFamily="34" charset="0"/>
                <a:cs typeface="Arial" panose="020B0604020202020204" pitchFamily="34" charset="0"/>
              </a:rPr>
              <a:t>=1000 kg/m</a:t>
            </a:r>
            <a:r>
              <a:rPr lang="en-GB" sz="2400" baseline="30000" dirty="0">
                <a:latin typeface="Arial" panose="020B0604020202020204" pitchFamily="34" charset="0"/>
                <a:cs typeface="Arial" panose="020B0604020202020204" pitchFamily="34" charset="0"/>
              </a:rPr>
              <a:t>3</a:t>
            </a:r>
            <a:r>
              <a:rPr lang="en-GB" sz="2400" dirty="0">
                <a:latin typeface="Arial" panose="020B0604020202020204" pitchFamily="34" charset="0"/>
                <a:cs typeface="Arial" panose="020B0604020202020204" pitchFamily="34" charset="0"/>
              </a:rPr>
              <a:t>; global surface area, A=5.1x10</a:t>
            </a:r>
            <a:r>
              <a:rPr lang="en-GB" sz="2400" baseline="30000" dirty="0">
                <a:latin typeface="Arial" panose="020B0604020202020204" pitchFamily="34" charset="0"/>
                <a:cs typeface="Arial" panose="020B0604020202020204" pitchFamily="34" charset="0"/>
              </a:rPr>
              <a:t>14</a:t>
            </a:r>
            <a:r>
              <a:rPr lang="en-GB" sz="2400" dirty="0">
                <a:latin typeface="Arial" panose="020B0604020202020204" pitchFamily="34" charset="0"/>
                <a:cs typeface="Arial" panose="020B0604020202020204" pitchFamily="34" charset="0"/>
              </a:rPr>
              <a:t> m</a:t>
            </a:r>
            <a:r>
              <a:rPr lang="en-GB" sz="2400" baseline="30000" dirty="0">
                <a:latin typeface="Arial" panose="020B0604020202020204" pitchFamily="34" charset="0"/>
                <a:cs typeface="Arial" panose="020B0604020202020204" pitchFamily="34" charset="0"/>
              </a:rPr>
              <a:t>2</a:t>
            </a:r>
            <a:r>
              <a:rPr lang="en-GB" sz="2400" dirty="0">
                <a:latin typeface="Arial" panose="020B0604020202020204" pitchFamily="34" charset="0"/>
                <a:cs typeface="Arial" panose="020B0604020202020204" pitchFamily="34" charset="0"/>
              </a:rPr>
              <a:t>.</a:t>
            </a:r>
          </a:p>
          <a:p>
            <a:pPr lvl="1"/>
            <a:r>
              <a:rPr lang="en-GB" sz="2400" dirty="0">
                <a:latin typeface="Arial" panose="020B0604020202020204" pitchFamily="34" charset="0"/>
                <a:cs typeface="Arial" panose="020B0604020202020204" pitchFamily="34" charset="0"/>
              </a:rPr>
              <a:t>Show that 1 Wm</a:t>
            </a:r>
            <a:r>
              <a:rPr lang="en-GB" sz="2400" baseline="30000" dirty="0">
                <a:latin typeface="Arial" panose="020B0604020202020204" pitchFamily="34" charset="0"/>
                <a:cs typeface="Arial" panose="020B0604020202020204" pitchFamily="34" charset="0"/>
              </a:rPr>
              <a:t>-2</a:t>
            </a:r>
            <a:r>
              <a:rPr lang="en-GB" sz="2400" dirty="0">
                <a:latin typeface="Arial" panose="020B0604020202020204" pitchFamily="34" charset="0"/>
                <a:cs typeface="Arial" panose="020B0604020202020204" pitchFamily="34" charset="0"/>
              </a:rPr>
              <a:t> latent heating is equivalent to about 29 x mm/day </a:t>
            </a:r>
          </a:p>
          <a:p>
            <a:pPr lvl="1"/>
            <a:r>
              <a:rPr lang="en-GB" sz="2400" dirty="0">
                <a:latin typeface="Arial" panose="020B0604020202020204" pitchFamily="34" charset="0"/>
                <a:cs typeface="Arial" panose="020B0604020202020204" pitchFamily="34" charset="0"/>
              </a:rPr>
              <a:t>If global average total column water vapour is 25mm:</a:t>
            </a:r>
          </a:p>
          <a:p>
            <a:pPr lvl="2"/>
            <a:r>
              <a:rPr lang="en-GB" sz="2400" dirty="0">
                <a:latin typeface="Arial" panose="020B0604020202020204" pitchFamily="34" charset="0"/>
                <a:cs typeface="Arial" panose="020B0604020202020204" pitchFamily="34" charset="0"/>
              </a:rPr>
              <a:t> </a:t>
            </a:r>
            <a:r>
              <a:rPr lang="en-GB" sz="2200" dirty="0">
                <a:latin typeface="Arial" panose="020B0604020202020204" pitchFamily="34" charset="0"/>
                <a:cs typeface="Arial" panose="020B0604020202020204" pitchFamily="34" charset="0"/>
              </a:rPr>
              <a:t>What is the global moisture content in thousands of km</a:t>
            </a:r>
            <a:r>
              <a:rPr lang="en-GB" sz="2200" baseline="30000" dirty="0">
                <a:latin typeface="Arial" panose="020B0604020202020204" pitchFamily="34" charset="0"/>
                <a:cs typeface="Arial" panose="020B0604020202020204" pitchFamily="34" charset="0"/>
              </a:rPr>
              <a:t>3</a:t>
            </a:r>
            <a:r>
              <a:rPr lang="en-GB" sz="2200" dirty="0">
                <a:latin typeface="Arial" panose="020B0604020202020204" pitchFamily="34" charset="0"/>
                <a:cs typeface="Arial" panose="020B0604020202020204" pitchFamily="34" charset="0"/>
              </a:rPr>
              <a:t>?</a:t>
            </a:r>
          </a:p>
          <a:p>
            <a:pPr lvl="2"/>
            <a:r>
              <a:rPr lang="en-GB" sz="2200" dirty="0">
                <a:latin typeface="Arial" panose="020B0604020202020204" pitchFamily="34" charset="0"/>
                <a:cs typeface="Arial" panose="020B0604020202020204" pitchFamily="34" charset="0"/>
              </a:rPr>
              <a:t> Calculate the theoretical time for complete depletion by global precipitation (residence time) in days?</a:t>
            </a:r>
          </a:p>
        </p:txBody>
      </p:sp>
    </p:spTree>
    <p:extLst>
      <p:ext uri="{BB962C8B-B14F-4D97-AF65-F5344CB8AC3E}">
        <p14:creationId xmlns:p14="http://schemas.microsoft.com/office/powerpoint/2010/main" val="162117495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8" name="Picture 9"/>
          <p:cNvPicPr>
            <a:picLocks noChangeAspect="1" noChangeArrowheads="1"/>
          </p:cNvPicPr>
          <p:nvPr/>
        </p:nvPicPr>
        <p:blipFill>
          <a:blip r:embed="rId3" cstate="print"/>
          <a:srcRect/>
          <a:stretch>
            <a:fillRect/>
          </a:stretch>
        </p:blipFill>
        <p:spPr bwMode="auto">
          <a:xfrm>
            <a:off x="6816080" y="1232664"/>
            <a:ext cx="5008732" cy="3700826"/>
          </a:xfrm>
          <a:prstGeom prst="rect">
            <a:avLst/>
          </a:prstGeom>
          <a:noFill/>
          <a:ln w="9525">
            <a:noFill/>
            <a:miter lim="800000"/>
            <a:headEnd/>
            <a:tailEnd/>
          </a:ln>
        </p:spPr>
      </p:pic>
      <p:sp>
        <p:nvSpPr>
          <p:cNvPr id="2" name="Title 1"/>
          <p:cNvSpPr>
            <a:spLocks noGrp="1"/>
          </p:cNvSpPr>
          <p:nvPr>
            <p:ph type="title"/>
          </p:nvPr>
        </p:nvSpPr>
        <p:spPr>
          <a:xfrm>
            <a:off x="624313" y="167950"/>
            <a:ext cx="8280000" cy="828000"/>
          </a:xfrm>
        </p:spPr>
        <p:txBody>
          <a:bodyPr/>
          <a:lstStyle/>
          <a:p>
            <a:r>
              <a:rPr lang="en-US" dirty="0">
                <a:solidFill>
                  <a:srgbClr val="C00000"/>
                </a:solidFill>
                <a:cs typeface="Calibri" pitchFamily="34" charset="0"/>
              </a:rPr>
              <a:t>The role of water </a:t>
            </a:r>
            <a:r>
              <a:rPr lang="en-US" dirty="0" err="1">
                <a:solidFill>
                  <a:srgbClr val="C00000"/>
                </a:solidFill>
                <a:cs typeface="Calibri" pitchFamily="34" charset="0"/>
              </a:rPr>
              <a:t>vapour</a:t>
            </a:r>
            <a:endParaRPr lang="en-GB" dirty="0">
              <a:solidFill>
                <a:srgbClr val="C00000"/>
              </a:solidFill>
            </a:endParaRPr>
          </a:p>
        </p:txBody>
      </p:sp>
      <p:sp>
        <p:nvSpPr>
          <p:cNvPr id="4100" name="Rectangle 8"/>
          <p:cNvSpPr>
            <a:spLocks noGrp="1" noChangeArrowheads="1"/>
          </p:cNvSpPr>
          <p:nvPr>
            <p:ph idx="1"/>
          </p:nvPr>
        </p:nvSpPr>
        <p:spPr>
          <a:xfrm>
            <a:off x="624312" y="1361244"/>
            <a:ext cx="6191767" cy="3816636"/>
          </a:xfrm>
        </p:spPr>
        <p:txBody>
          <a:bodyPr/>
          <a:lstStyle/>
          <a:p>
            <a:r>
              <a:rPr lang="en-GB" sz="2400" dirty="0">
                <a:latin typeface="Arial" panose="020B0604020202020204" pitchFamily="34" charset="0"/>
                <a:cs typeface="Arial" panose="020B0604020202020204" pitchFamily="34" charset="0"/>
              </a:rPr>
              <a:t>Physics: </a:t>
            </a:r>
            <a:r>
              <a:rPr lang="en-GB" sz="2400" dirty="0">
                <a:solidFill>
                  <a:schemeClr val="accent2"/>
                </a:solidFill>
                <a:latin typeface="Arial" panose="020B0604020202020204" pitchFamily="34" charset="0"/>
                <a:cs typeface="Arial" panose="020B0604020202020204" pitchFamily="34" charset="0"/>
              </a:rPr>
              <a:t>Clausius-Clapeyron</a:t>
            </a:r>
          </a:p>
          <a:p>
            <a:pPr lvl="1"/>
            <a:r>
              <a:rPr lang="en-GB" altLang="en-US" sz="2400" dirty="0">
                <a:latin typeface="Arial" panose="020B0604020202020204" pitchFamily="34" charset="0"/>
                <a:cs typeface="Arial" panose="020B0604020202020204" pitchFamily="34" charset="0"/>
              </a:rPr>
              <a:t>Relates saturated water vapour pressure (e</a:t>
            </a:r>
            <a:r>
              <a:rPr lang="en-GB" altLang="en-US" sz="2400" baseline="-25000" dirty="0">
                <a:latin typeface="Arial" panose="020B0604020202020204" pitchFamily="34" charset="0"/>
                <a:cs typeface="Arial" panose="020B0604020202020204" pitchFamily="34" charset="0"/>
              </a:rPr>
              <a:t>s</a:t>
            </a:r>
            <a:r>
              <a:rPr lang="en-GB" altLang="en-US" sz="2400" dirty="0">
                <a:latin typeface="Arial" panose="020B0604020202020204" pitchFamily="34" charset="0"/>
                <a:cs typeface="Arial" panose="020B0604020202020204" pitchFamily="34" charset="0"/>
              </a:rPr>
              <a:t>) to temperature (T)</a:t>
            </a:r>
          </a:p>
          <a:p>
            <a:pPr lvl="1"/>
            <a:r>
              <a:rPr lang="en-GB" altLang="en-US" sz="2400" dirty="0">
                <a:latin typeface="Arial" panose="020B0604020202020204" pitchFamily="34" charset="0"/>
                <a:cs typeface="Arial" panose="020B0604020202020204" pitchFamily="34" charset="0"/>
              </a:rPr>
              <a:t>Fundamental control on the atmospheric hydrological cycle</a:t>
            </a: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Low-level saturation vapour pressure increases with atmospheric warming at about 6-7%/K </a:t>
            </a:r>
          </a:p>
          <a:p>
            <a:pPr marL="0" indent="0">
              <a:buNone/>
            </a:pPr>
            <a:r>
              <a:rPr lang="en-GB" dirty="0">
                <a:latin typeface="Arial" panose="020B0604020202020204" pitchFamily="34" charset="0"/>
                <a:cs typeface="Arial" panose="020B0604020202020204" pitchFamily="34" charset="0"/>
                <a:hlinkClick r:id="rId4"/>
              </a:rPr>
              <a:t>See Allan (2012) </a:t>
            </a:r>
            <a:r>
              <a:rPr lang="en-GB" dirty="0" err="1">
                <a:latin typeface="Arial" panose="020B0604020202020204" pitchFamily="34" charset="0"/>
                <a:cs typeface="Arial" panose="020B0604020202020204" pitchFamily="34" charset="0"/>
                <a:hlinkClick r:id="rId4"/>
              </a:rPr>
              <a:t>Surv</a:t>
            </a:r>
            <a:r>
              <a:rPr lang="en-GB" dirty="0">
                <a:latin typeface="Arial" panose="020B0604020202020204" pitchFamily="34" charset="0"/>
                <a:cs typeface="Arial" panose="020B0604020202020204" pitchFamily="34" charset="0"/>
                <a:hlinkClick r:id="rId4"/>
              </a:rPr>
              <a:t>. </a:t>
            </a:r>
            <a:r>
              <a:rPr lang="en-GB" dirty="0" err="1">
                <a:latin typeface="Arial" panose="020B0604020202020204" pitchFamily="34" charset="0"/>
                <a:cs typeface="Arial" panose="020B0604020202020204" pitchFamily="34" charset="0"/>
                <a:hlinkClick r:id="rId4"/>
              </a:rPr>
              <a:t>Geophys</a:t>
            </a:r>
            <a:endParaRPr lang="en-GB" dirty="0">
              <a:latin typeface="Arial" panose="020B0604020202020204" pitchFamily="34" charset="0"/>
              <a:cs typeface="Arial" panose="020B0604020202020204" pitchFamily="34" charset="0"/>
            </a:endParaRPr>
          </a:p>
        </p:txBody>
      </p:sp>
      <p:pic>
        <p:nvPicPr>
          <p:cNvPr id="4102" name="Picture 2"/>
          <p:cNvPicPr>
            <a:picLocks noChangeAspect="1" noChangeArrowheads="1"/>
          </p:cNvPicPr>
          <p:nvPr/>
        </p:nvPicPr>
        <p:blipFill rotWithShape="1">
          <a:blip r:embed="rId5" cstate="print"/>
          <a:srcRect l="20086" t="20380" r="49823" b="15631"/>
          <a:stretch/>
        </p:blipFill>
        <p:spPr bwMode="auto">
          <a:xfrm>
            <a:off x="6915474" y="5208605"/>
            <a:ext cx="1873940" cy="976191"/>
          </a:xfrm>
          <a:prstGeom prst="rect">
            <a:avLst/>
          </a:prstGeom>
          <a:noFill/>
          <a:ln w="9525">
            <a:noFill/>
            <a:miter lim="800000"/>
            <a:headEnd/>
            <a:tailEnd/>
          </a:ln>
        </p:spPr>
      </p:pic>
      <p:pic>
        <p:nvPicPr>
          <p:cNvPr id="4103" name="Picture 2"/>
          <p:cNvPicPr>
            <a:picLocks noChangeAspect="1" noChangeArrowheads="1"/>
          </p:cNvPicPr>
          <p:nvPr/>
        </p:nvPicPr>
        <p:blipFill>
          <a:blip r:embed="rId5" cstate="print"/>
          <a:srcRect l="51422"/>
          <a:stretch>
            <a:fillRect/>
          </a:stretch>
        </p:blipFill>
        <p:spPr bwMode="auto">
          <a:xfrm>
            <a:off x="8837019" y="4959471"/>
            <a:ext cx="2587573" cy="1313509"/>
          </a:xfrm>
          <a:prstGeom prst="rect">
            <a:avLst/>
          </a:prstGeom>
          <a:noFill/>
          <a:ln w="9525">
            <a:noFill/>
            <a:miter lim="800000"/>
            <a:headEnd/>
            <a:tailEnd/>
          </a:ln>
        </p:spPr>
      </p:pic>
      <p:pic>
        <p:nvPicPr>
          <p:cNvPr id="20" name="Picture 19" descr="http://www.nerc.ac.uk/site/logos/graphics/nceo/nceologo791.gif">
            <a:extLst>
              <a:ext uri="{FF2B5EF4-FFF2-40B4-BE49-F238E27FC236}">
                <a16:creationId xmlns:a16="http://schemas.microsoft.com/office/drawing/2014/main" id="{8CEDAF81-3D2F-4B9B-A0D1-AD298D92DD9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71174" y="404664"/>
            <a:ext cx="1941890" cy="505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503360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5" name="Picture 5" descr="Tst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765" y="3079801"/>
            <a:ext cx="5773541" cy="3606594"/>
          </a:xfrm>
          <a:prstGeom prst="rect">
            <a:avLst/>
          </a:prstGeom>
          <a:noFill/>
          <a:extLst>
            <a:ext uri="{909E8E84-426E-40DD-AFC4-6F175D3DCCD1}">
              <a14:hiddenFill xmlns:a14="http://schemas.microsoft.com/office/drawing/2010/main">
                <a:solidFill>
                  <a:srgbClr val="FFFFFF"/>
                </a:solidFill>
              </a14:hiddenFill>
            </a:ext>
          </a:extLst>
        </p:spPr>
      </p:pic>
      <p:sp>
        <p:nvSpPr>
          <p:cNvPr id="66568" name="Text Box 8"/>
          <p:cNvSpPr txBox="1">
            <a:spLocks noChangeArrowheads="1"/>
          </p:cNvSpPr>
          <p:nvPr/>
        </p:nvSpPr>
        <p:spPr bwMode="auto">
          <a:xfrm>
            <a:off x="621902" y="2885281"/>
            <a:ext cx="317394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2000" dirty="0">
                <a:latin typeface="Arial Rounded MT Bold" pitchFamily="34" charset="0"/>
              </a:rPr>
              <a:t>Surface Temperature </a:t>
            </a:r>
            <a:r>
              <a:rPr lang="en-GB" altLang="en-US" sz="2000" baseline="30000" dirty="0">
                <a:latin typeface="Arial Rounded MT Bold" pitchFamily="34" charset="0"/>
              </a:rPr>
              <a:t>0</a:t>
            </a:r>
            <a:r>
              <a:rPr lang="en-GB" altLang="en-US" sz="2000" dirty="0">
                <a:latin typeface="Arial Rounded MT Bold" pitchFamily="34" charset="0"/>
              </a:rPr>
              <a:t>C</a:t>
            </a:r>
            <a:endParaRPr lang="en-US" altLang="en-US" sz="2000" dirty="0">
              <a:latin typeface="Arial Rounded MT Bold" pitchFamily="34" charset="0"/>
            </a:endParaRPr>
          </a:p>
        </p:txBody>
      </p:sp>
      <p:pic>
        <p:nvPicPr>
          <p:cNvPr id="66564" name="Picture 4" descr="q1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9695" y="3099164"/>
            <a:ext cx="5679846" cy="3585743"/>
          </a:xfrm>
          <a:prstGeom prst="rect">
            <a:avLst/>
          </a:prstGeom>
          <a:noFill/>
          <a:extLst>
            <a:ext uri="{909E8E84-426E-40DD-AFC4-6F175D3DCCD1}">
              <a14:hiddenFill xmlns:a14="http://schemas.microsoft.com/office/drawing/2010/main">
                <a:solidFill>
                  <a:srgbClr val="FFFFFF"/>
                </a:solidFill>
              </a14:hiddenFill>
            </a:ext>
          </a:extLst>
        </p:spPr>
      </p:pic>
      <p:sp>
        <p:nvSpPr>
          <p:cNvPr id="66567" name="Text Box 7"/>
          <p:cNvSpPr txBox="1">
            <a:spLocks noChangeArrowheads="1"/>
          </p:cNvSpPr>
          <p:nvPr/>
        </p:nvSpPr>
        <p:spPr bwMode="auto">
          <a:xfrm>
            <a:off x="6378261" y="2880611"/>
            <a:ext cx="479112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2000" dirty="0">
                <a:latin typeface="Arial Rounded MT Bold" pitchFamily="34" charset="0"/>
              </a:rPr>
              <a:t>Near Surface specific humidity (g/kg)</a:t>
            </a:r>
            <a:endParaRPr lang="en-US" altLang="en-US" sz="2000" dirty="0">
              <a:latin typeface="Arial Rounded MT Bold" pitchFamily="34" charset="0"/>
            </a:endParaRPr>
          </a:p>
        </p:txBody>
      </p:sp>
      <p:sp>
        <p:nvSpPr>
          <p:cNvPr id="66569" name="Text Box 9"/>
          <p:cNvSpPr txBox="1">
            <a:spLocks noChangeArrowheads="1"/>
          </p:cNvSpPr>
          <p:nvPr/>
        </p:nvSpPr>
        <p:spPr bwMode="auto">
          <a:xfrm>
            <a:off x="514635" y="476672"/>
            <a:ext cx="7453573"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altLang="en-US" sz="2400" dirty="0">
                <a:solidFill>
                  <a:schemeClr val="tx2"/>
                </a:solidFill>
                <a:latin typeface="Arial" panose="020B0604020202020204" pitchFamily="34" charset="0"/>
                <a:cs typeface="Arial" panose="020B0604020202020204" pitchFamily="34" charset="0"/>
              </a:rPr>
              <a:t> </a:t>
            </a:r>
          </a:p>
          <a:p>
            <a:pPr>
              <a:spcBef>
                <a:spcPct val="50000"/>
              </a:spcBef>
              <a:buFontTx/>
              <a:buChar char="•"/>
            </a:pPr>
            <a:r>
              <a:rPr lang="en-GB" altLang="en-US" sz="2400" dirty="0">
                <a:solidFill>
                  <a:schemeClr val="tx2"/>
                </a:solidFill>
                <a:latin typeface="Arial" panose="020B0604020202020204" pitchFamily="34" charset="0"/>
                <a:cs typeface="Arial" panose="020B0604020202020204" pitchFamily="34" charset="0"/>
              </a:rPr>
              <a:t> Over oceans (where water is freely available) surface humidity closely follows surface temperature</a:t>
            </a:r>
          </a:p>
          <a:p>
            <a:pPr>
              <a:spcBef>
                <a:spcPct val="50000"/>
              </a:spcBef>
              <a:buFontTx/>
              <a:buChar char="•"/>
            </a:pPr>
            <a:r>
              <a:rPr lang="en-GB" altLang="en-US" sz="2400" dirty="0">
                <a:solidFill>
                  <a:schemeClr val="tx2"/>
                </a:solidFill>
                <a:latin typeface="Arial" panose="020B0604020202020204" pitchFamily="34" charset="0"/>
                <a:cs typeface="Arial" panose="020B0604020202020204" pitchFamily="34" charset="0"/>
              </a:rPr>
              <a:t> Over arid land*, surface humidity is strongly controlled by soil moisture availability. </a:t>
            </a:r>
            <a:endParaRPr lang="en-US" altLang="en-US" sz="2400" dirty="0">
              <a:solidFill>
                <a:schemeClr val="tx2"/>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EB9B8FF-90BC-4FB4-A2F2-72828D6AD9B0}"/>
              </a:ext>
            </a:extLst>
          </p:cNvPr>
          <p:cNvSpPr txBox="1"/>
          <p:nvPr/>
        </p:nvSpPr>
        <p:spPr>
          <a:xfrm>
            <a:off x="9180231" y="4083768"/>
            <a:ext cx="269776" cy="400110"/>
          </a:xfrm>
          <a:prstGeom prst="rect">
            <a:avLst/>
          </a:prstGeom>
          <a:noFill/>
        </p:spPr>
        <p:txBody>
          <a:bodyPr wrap="square">
            <a:spAutoFit/>
          </a:bodyPr>
          <a:lstStyle/>
          <a:p>
            <a:r>
              <a:rPr lang="en-GB" altLang="en-US" sz="2000" b="1" dirty="0">
                <a:solidFill>
                  <a:schemeClr val="tx2"/>
                </a:solidFill>
                <a:latin typeface="Calibri" panose="020F0502020204030204" pitchFamily="34" charset="0"/>
              </a:rPr>
              <a:t>*</a:t>
            </a:r>
            <a:endParaRPr lang="en-GB" sz="2000" b="1" dirty="0">
              <a:solidFill>
                <a:schemeClr val="tx2"/>
              </a:solidFill>
            </a:endParaRPr>
          </a:p>
        </p:txBody>
      </p:sp>
      <p:sp>
        <p:nvSpPr>
          <p:cNvPr id="10" name="TextBox 9">
            <a:extLst>
              <a:ext uri="{FF2B5EF4-FFF2-40B4-BE49-F238E27FC236}">
                <a16:creationId xmlns:a16="http://schemas.microsoft.com/office/drawing/2014/main" id="{9FD4E242-E9AC-4419-BF6D-E24DCEF9B12C}"/>
              </a:ext>
            </a:extLst>
          </p:cNvPr>
          <p:cNvSpPr txBox="1"/>
          <p:nvPr/>
        </p:nvSpPr>
        <p:spPr>
          <a:xfrm>
            <a:off x="3233936" y="4093041"/>
            <a:ext cx="269776" cy="400110"/>
          </a:xfrm>
          <a:prstGeom prst="rect">
            <a:avLst/>
          </a:prstGeom>
          <a:noFill/>
        </p:spPr>
        <p:txBody>
          <a:bodyPr wrap="square">
            <a:spAutoFit/>
          </a:bodyPr>
          <a:lstStyle/>
          <a:p>
            <a:r>
              <a:rPr lang="en-GB" altLang="en-US" sz="2000" b="1" dirty="0">
                <a:solidFill>
                  <a:schemeClr val="tx2"/>
                </a:solidFill>
                <a:latin typeface="Calibri" panose="020F0502020204030204" pitchFamily="34" charset="0"/>
              </a:rPr>
              <a:t>*</a:t>
            </a:r>
            <a:endParaRPr lang="en-GB" sz="2000" b="1" dirty="0">
              <a:solidFill>
                <a:schemeClr val="tx2"/>
              </a:solidFill>
            </a:endParaRPr>
          </a:p>
        </p:txBody>
      </p:sp>
      <p:sp>
        <p:nvSpPr>
          <p:cNvPr id="11" name="Title 1">
            <a:extLst>
              <a:ext uri="{FF2B5EF4-FFF2-40B4-BE49-F238E27FC236}">
                <a16:creationId xmlns:a16="http://schemas.microsoft.com/office/drawing/2014/main" id="{F5938142-3539-4920-979B-792FA7DE03AE}"/>
              </a:ext>
            </a:extLst>
          </p:cNvPr>
          <p:cNvSpPr txBox="1">
            <a:spLocks/>
          </p:cNvSpPr>
          <p:nvPr/>
        </p:nvSpPr>
        <p:spPr>
          <a:xfrm>
            <a:off x="479376" y="296744"/>
            <a:ext cx="8280000" cy="828000"/>
          </a:xfrm>
          <a:prstGeom prst="rect">
            <a:avLst/>
          </a:prstGeom>
        </p:spPr>
        <p:txBody>
          <a:bodyPr/>
          <a:lstStyle>
            <a:lvl1pPr algn="l" rtl="0" eaLnBrk="1" fontAlgn="base" hangingPunct="1">
              <a:spcBef>
                <a:spcPct val="0"/>
              </a:spcBef>
              <a:spcAft>
                <a:spcPct val="0"/>
              </a:spcAft>
              <a:defRPr sz="4000" b="1" cap="all" baseline="0">
                <a:solidFill>
                  <a:schemeClr val="accent1"/>
                </a:solidFill>
                <a:latin typeface="+mj-lt"/>
                <a:ea typeface="+mj-ea"/>
                <a:cs typeface="+mj-cs"/>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a:lstStyle>
          <a:p>
            <a:r>
              <a:rPr lang="en-US" kern="0" dirty="0">
                <a:solidFill>
                  <a:srgbClr val="C00000"/>
                </a:solidFill>
                <a:cs typeface="Calibri" pitchFamily="34" charset="0"/>
              </a:rPr>
              <a:t>The role of water </a:t>
            </a:r>
            <a:r>
              <a:rPr lang="en-US" kern="0" dirty="0" err="1">
                <a:solidFill>
                  <a:srgbClr val="C00000"/>
                </a:solidFill>
                <a:cs typeface="Calibri" pitchFamily="34" charset="0"/>
              </a:rPr>
              <a:t>vapour</a:t>
            </a:r>
            <a:endParaRPr lang="en-GB" kern="0" dirty="0">
              <a:solidFill>
                <a:srgbClr val="C0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8" name="Picture 4" descr="q1000_dif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376" y="1374229"/>
            <a:ext cx="7543800" cy="4791075"/>
          </a:xfrm>
          <a:prstGeom prst="rect">
            <a:avLst/>
          </a:prstGeom>
          <a:noFill/>
          <a:extLst>
            <a:ext uri="{909E8E84-426E-40DD-AFC4-6F175D3DCCD1}">
              <a14:hiddenFill xmlns:a14="http://schemas.microsoft.com/office/drawing/2010/main">
                <a:solidFill>
                  <a:srgbClr val="FFFFFF"/>
                </a:solidFill>
              </a14:hiddenFill>
            </a:ext>
          </a:extLst>
        </p:spPr>
      </p:pic>
      <p:sp>
        <p:nvSpPr>
          <p:cNvPr id="67589" name="Text Box 5"/>
          <p:cNvSpPr txBox="1">
            <a:spLocks noChangeArrowheads="1"/>
          </p:cNvSpPr>
          <p:nvPr/>
        </p:nvSpPr>
        <p:spPr bwMode="auto">
          <a:xfrm>
            <a:off x="8023176" y="1571308"/>
            <a:ext cx="3905472"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Char char="•"/>
            </a:pPr>
            <a:r>
              <a:rPr lang="en-GB" altLang="en-US" sz="2400" dirty="0">
                <a:latin typeface="Calibri" panose="020F0502020204030204" pitchFamily="34" charset="0"/>
              </a:rPr>
              <a:t> Why are variations larger over land than ocean ?</a:t>
            </a:r>
          </a:p>
          <a:p>
            <a:pPr>
              <a:buFontTx/>
              <a:buChar char="•"/>
            </a:pPr>
            <a:r>
              <a:rPr lang="en-GB" altLang="en-US" sz="2400" dirty="0">
                <a:latin typeface="Calibri" panose="020F0502020204030204" pitchFamily="34" charset="0"/>
              </a:rPr>
              <a:t> Why are largest variations* over India/China and Sahel?</a:t>
            </a:r>
          </a:p>
        </p:txBody>
      </p:sp>
      <p:sp>
        <p:nvSpPr>
          <p:cNvPr id="67590" name="Text Box 6"/>
          <p:cNvSpPr txBox="1">
            <a:spLocks noChangeArrowheads="1"/>
          </p:cNvSpPr>
          <p:nvPr/>
        </p:nvSpPr>
        <p:spPr bwMode="auto">
          <a:xfrm>
            <a:off x="551384" y="282148"/>
            <a:ext cx="8424936"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GB" altLang="en-US" sz="4000" dirty="0">
                <a:solidFill>
                  <a:srgbClr val="0000FF"/>
                </a:solidFill>
                <a:latin typeface="Calibri" panose="020F0502020204030204" pitchFamily="34" charset="0"/>
              </a:rPr>
              <a:t>Seasonal variation in surface humidity</a:t>
            </a:r>
          </a:p>
          <a:p>
            <a:pPr algn="ctr"/>
            <a:r>
              <a:rPr lang="en-GB" altLang="en-US" dirty="0">
                <a:solidFill>
                  <a:srgbClr val="0000FF"/>
                </a:solidFill>
                <a:latin typeface="Calibri" panose="020F0502020204030204" pitchFamily="34" charset="0"/>
              </a:rPr>
              <a:t> </a:t>
            </a:r>
          </a:p>
          <a:p>
            <a:pPr algn="ctr"/>
            <a:r>
              <a:rPr lang="en-GB" altLang="en-US" sz="2800" dirty="0">
                <a:latin typeface="Calibri" panose="020F0502020204030204" pitchFamily="34" charset="0"/>
              </a:rPr>
              <a:t>July minus January </a:t>
            </a:r>
            <a:endParaRPr lang="en-US" altLang="en-US" sz="2800" dirty="0">
              <a:latin typeface="Calibri" panose="020F0502020204030204" pitchFamily="34" charset="0"/>
            </a:endParaRPr>
          </a:p>
        </p:txBody>
      </p:sp>
      <p:sp>
        <p:nvSpPr>
          <p:cNvPr id="5" name="Rectangle 4">
            <a:extLst>
              <a:ext uri="{FF2B5EF4-FFF2-40B4-BE49-F238E27FC236}">
                <a16:creationId xmlns:a16="http://schemas.microsoft.com/office/drawing/2014/main" id="{451FA1CB-49D8-4D26-8C31-6DF5D0AA9E11}"/>
              </a:ext>
            </a:extLst>
          </p:cNvPr>
          <p:cNvSpPr/>
          <p:nvPr/>
        </p:nvSpPr>
        <p:spPr>
          <a:xfrm>
            <a:off x="4508049" y="2924944"/>
            <a:ext cx="338554" cy="461665"/>
          </a:xfrm>
          <a:prstGeom prst="rect">
            <a:avLst/>
          </a:prstGeom>
        </p:spPr>
        <p:txBody>
          <a:bodyPr wrap="none">
            <a:spAutoFit/>
          </a:bodyPr>
          <a:lstStyle/>
          <a:p>
            <a:r>
              <a:rPr lang="en-GB" altLang="en-US" sz="2400" b="1" dirty="0">
                <a:solidFill>
                  <a:schemeClr val="tx2"/>
                </a:solidFill>
                <a:latin typeface="Calibri" panose="020F0502020204030204" pitchFamily="34" charset="0"/>
              </a:rPr>
              <a:t>*</a:t>
            </a:r>
            <a:endParaRPr lang="en-GB" sz="2400" b="1" dirty="0">
              <a:solidFill>
                <a:schemeClr val="tx2"/>
              </a:solidFill>
            </a:endParaRPr>
          </a:p>
        </p:txBody>
      </p:sp>
      <p:sp>
        <p:nvSpPr>
          <p:cNvPr id="6" name="Rectangle 5">
            <a:extLst>
              <a:ext uri="{FF2B5EF4-FFF2-40B4-BE49-F238E27FC236}">
                <a16:creationId xmlns:a16="http://schemas.microsoft.com/office/drawing/2014/main" id="{01227F85-A197-45F3-A3FE-835A1EB8D26F}"/>
              </a:ext>
            </a:extLst>
          </p:cNvPr>
          <p:cNvSpPr/>
          <p:nvPr/>
        </p:nvSpPr>
        <p:spPr>
          <a:xfrm>
            <a:off x="5732185" y="2679303"/>
            <a:ext cx="338554" cy="461665"/>
          </a:xfrm>
          <a:prstGeom prst="rect">
            <a:avLst/>
          </a:prstGeom>
        </p:spPr>
        <p:txBody>
          <a:bodyPr wrap="none">
            <a:spAutoFit/>
          </a:bodyPr>
          <a:lstStyle/>
          <a:p>
            <a:r>
              <a:rPr lang="en-GB" altLang="en-US" sz="2400" b="1" dirty="0">
                <a:solidFill>
                  <a:schemeClr val="tx2"/>
                </a:solidFill>
                <a:latin typeface="Calibri" panose="020F0502020204030204" pitchFamily="34" charset="0"/>
              </a:rPr>
              <a:t>*</a:t>
            </a:r>
            <a:endParaRPr lang="en-GB" sz="2400" b="1" dirty="0">
              <a:solidFill>
                <a:schemeClr val="tx2"/>
              </a:solidFill>
            </a:endParaRPr>
          </a:p>
        </p:txBody>
      </p:sp>
      <p:sp>
        <p:nvSpPr>
          <p:cNvPr id="7" name="Rectangle 6">
            <a:extLst>
              <a:ext uri="{FF2B5EF4-FFF2-40B4-BE49-F238E27FC236}">
                <a16:creationId xmlns:a16="http://schemas.microsoft.com/office/drawing/2014/main" id="{2ECA1553-9C22-4650-AD95-6110A5632481}"/>
              </a:ext>
            </a:extLst>
          </p:cNvPr>
          <p:cNvSpPr/>
          <p:nvPr/>
        </p:nvSpPr>
        <p:spPr>
          <a:xfrm>
            <a:off x="6405518" y="2564904"/>
            <a:ext cx="338554" cy="461665"/>
          </a:xfrm>
          <a:prstGeom prst="rect">
            <a:avLst/>
          </a:prstGeom>
        </p:spPr>
        <p:txBody>
          <a:bodyPr wrap="none">
            <a:spAutoFit/>
          </a:bodyPr>
          <a:lstStyle/>
          <a:p>
            <a:r>
              <a:rPr lang="en-GB" altLang="en-US" sz="2400" b="1" dirty="0">
                <a:solidFill>
                  <a:schemeClr val="tx2"/>
                </a:solidFill>
                <a:latin typeface="Calibri" panose="020F0502020204030204" pitchFamily="34" charset="0"/>
              </a:rPr>
              <a:t>*</a:t>
            </a:r>
            <a:endParaRPr lang="en-GB" sz="2400" b="1" dirty="0">
              <a:solidFill>
                <a:schemeClr val="tx2"/>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0B7D1-BADD-FF5E-BC05-DAE87B4F86C3}"/>
            </a:ext>
          </a:extLst>
        </p:cNvPr>
        <p:cNvGrpSpPr/>
        <p:nvPr/>
      </p:nvGrpSpPr>
      <p:grpSpPr>
        <a:xfrm>
          <a:off x="0" y="0"/>
          <a:ext cx="0" cy="0"/>
          <a:chOff x="0" y="0"/>
          <a:chExt cx="0" cy="0"/>
        </a:xfrm>
      </p:grpSpPr>
      <p:sp>
        <p:nvSpPr>
          <p:cNvPr id="117762" name="Rectangle 2">
            <a:extLst>
              <a:ext uri="{FF2B5EF4-FFF2-40B4-BE49-F238E27FC236}">
                <a16:creationId xmlns:a16="http://schemas.microsoft.com/office/drawing/2014/main" id="{915A91F2-610C-605C-2ED6-5BC709843A54}"/>
              </a:ext>
            </a:extLst>
          </p:cNvPr>
          <p:cNvSpPr>
            <a:spLocks noGrp="1" noChangeArrowheads="1"/>
          </p:cNvSpPr>
          <p:nvPr>
            <p:ph type="title"/>
          </p:nvPr>
        </p:nvSpPr>
        <p:spPr>
          <a:xfrm>
            <a:off x="346714" y="404664"/>
            <a:ext cx="11465565" cy="559990"/>
          </a:xfrm>
          <a:solidFill>
            <a:schemeClr val="bg1"/>
          </a:solidFill>
        </p:spPr>
        <p:txBody>
          <a:bodyPr/>
          <a:lstStyle/>
          <a:p>
            <a:r>
              <a:rPr lang="en-GB" altLang="en-US" sz="2800" dirty="0">
                <a:solidFill>
                  <a:schemeClr val="tx1"/>
                </a:solidFill>
                <a:latin typeface="Calibri" panose="020F0502020204030204" pitchFamily="34" charset="0"/>
              </a:rPr>
              <a:t>Monsoons: </a:t>
            </a:r>
            <a:r>
              <a:rPr lang="en-GB" altLang="en-US" sz="2400" dirty="0">
                <a:solidFill>
                  <a:schemeClr val="tx1"/>
                </a:solidFill>
                <a:latin typeface="Calibri" panose="020F0502020204030204" pitchFamily="34" charset="0"/>
              </a:rPr>
              <a:t>Land/Sea Temperature contrasts, 1979-2020: </a:t>
            </a:r>
            <a:r>
              <a:rPr lang="en-GB" altLang="en-US" sz="2400" cap="none" dirty="0">
                <a:solidFill>
                  <a:schemeClr val="tx1"/>
                </a:solidFill>
                <a:latin typeface="Calibri" panose="020F0502020204030204" pitchFamily="34" charset="0"/>
              </a:rPr>
              <a:t>ERA5 T</a:t>
            </a:r>
            <a:r>
              <a:rPr lang="en-GB" altLang="en-US" sz="2400" cap="none" baseline="-25000" dirty="0">
                <a:solidFill>
                  <a:schemeClr val="tx1"/>
                </a:solidFill>
                <a:latin typeface="Calibri" panose="020F0502020204030204" pitchFamily="34" charset="0"/>
              </a:rPr>
              <a:t>2m</a:t>
            </a:r>
            <a:r>
              <a:rPr lang="en-GB" altLang="en-US" sz="2400" cap="none" dirty="0">
                <a:solidFill>
                  <a:schemeClr val="tx1"/>
                </a:solidFill>
                <a:latin typeface="Calibri" panose="020F0502020204030204" pitchFamily="34" charset="0"/>
              </a:rPr>
              <a:t> (</a:t>
            </a:r>
            <a:r>
              <a:rPr lang="en-GB" altLang="en-US" sz="2400" cap="none" baseline="30000" dirty="0">
                <a:solidFill>
                  <a:schemeClr val="tx1"/>
                </a:solidFill>
                <a:latin typeface="Calibri" panose="020F0502020204030204" pitchFamily="34" charset="0"/>
              </a:rPr>
              <a:t>o</a:t>
            </a:r>
            <a:r>
              <a:rPr lang="en-GB" altLang="en-US" sz="2400" cap="none" dirty="0">
                <a:solidFill>
                  <a:schemeClr val="tx1"/>
                </a:solidFill>
                <a:latin typeface="Calibri" panose="020F0502020204030204" pitchFamily="34" charset="0"/>
              </a:rPr>
              <a:t>C)  </a:t>
            </a:r>
            <a:br>
              <a:rPr lang="en-GB" altLang="en-US" sz="2400" cap="none" dirty="0">
                <a:solidFill>
                  <a:schemeClr val="tx1"/>
                </a:solidFill>
                <a:latin typeface="Calibri" panose="020F0502020204030204" pitchFamily="34" charset="0"/>
              </a:rPr>
            </a:br>
            <a:endParaRPr lang="en-GB" altLang="en-US" sz="2800" cap="none" dirty="0">
              <a:solidFill>
                <a:schemeClr val="tx1"/>
              </a:solidFill>
              <a:latin typeface="Calibri" panose="020F0502020204030204" pitchFamily="34" charset="0"/>
            </a:endParaRPr>
          </a:p>
        </p:txBody>
      </p:sp>
      <p:pic>
        <p:nvPicPr>
          <p:cNvPr id="30" name="Picture 29">
            <a:extLst>
              <a:ext uri="{FF2B5EF4-FFF2-40B4-BE49-F238E27FC236}">
                <a16:creationId xmlns:a16="http://schemas.microsoft.com/office/drawing/2014/main" id="{E0FB2815-7835-699D-956A-7860C0BA1E3D}"/>
              </a:ext>
            </a:extLst>
          </p:cNvPr>
          <p:cNvPicPr>
            <a:picLocks noChangeAspect="1"/>
          </p:cNvPicPr>
          <p:nvPr/>
        </p:nvPicPr>
        <p:blipFill>
          <a:blip r:embed="rId2"/>
          <a:srcRect t="6469"/>
          <a:stretch>
            <a:fillRect/>
          </a:stretch>
        </p:blipFill>
        <p:spPr>
          <a:xfrm>
            <a:off x="1094387" y="764704"/>
            <a:ext cx="10459253" cy="5832648"/>
          </a:xfrm>
          <a:prstGeom prst="rect">
            <a:avLst/>
          </a:prstGeom>
        </p:spPr>
      </p:pic>
      <p:sp>
        <p:nvSpPr>
          <p:cNvPr id="117767" name="Oval 7">
            <a:extLst>
              <a:ext uri="{FF2B5EF4-FFF2-40B4-BE49-F238E27FC236}">
                <a16:creationId xmlns:a16="http://schemas.microsoft.com/office/drawing/2014/main" id="{4D1F325F-8911-F9A9-E479-A1E38CD031FB}"/>
              </a:ext>
            </a:extLst>
          </p:cNvPr>
          <p:cNvSpPr>
            <a:spLocks noChangeArrowheads="1"/>
          </p:cNvSpPr>
          <p:nvPr/>
        </p:nvSpPr>
        <p:spPr bwMode="auto">
          <a:xfrm>
            <a:off x="9669109" y="2055590"/>
            <a:ext cx="1035403" cy="581322"/>
          </a:xfrm>
          <a:prstGeom prst="ellipse">
            <a:avLst/>
          </a:prstGeom>
          <a:noFill/>
          <a:ln w="50800">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7768" name="Text Box 8">
            <a:extLst>
              <a:ext uri="{FF2B5EF4-FFF2-40B4-BE49-F238E27FC236}">
                <a16:creationId xmlns:a16="http://schemas.microsoft.com/office/drawing/2014/main" id="{1B9BCD7C-850C-088B-02E3-4536EA8B1D44}"/>
              </a:ext>
            </a:extLst>
          </p:cNvPr>
          <p:cNvSpPr txBox="1">
            <a:spLocks noChangeArrowheads="1"/>
          </p:cNvSpPr>
          <p:nvPr/>
        </p:nvSpPr>
        <p:spPr bwMode="auto">
          <a:xfrm>
            <a:off x="8256240" y="673532"/>
            <a:ext cx="2135720" cy="52322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en-US" sz="1400" dirty="0">
                <a:solidFill>
                  <a:schemeClr val="tx2"/>
                </a:solidFill>
              </a:rPr>
              <a:t>Australian and Maritime Continent  Monsoon</a:t>
            </a:r>
          </a:p>
        </p:txBody>
      </p:sp>
      <p:cxnSp>
        <p:nvCxnSpPr>
          <p:cNvPr id="117769" name="AutoShape 9">
            <a:extLst>
              <a:ext uri="{FF2B5EF4-FFF2-40B4-BE49-F238E27FC236}">
                <a16:creationId xmlns:a16="http://schemas.microsoft.com/office/drawing/2014/main" id="{F4DAA68D-1AD1-A048-2F65-D3E66963E039}"/>
              </a:ext>
            </a:extLst>
          </p:cNvPr>
          <p:cNvCxnSpPr>
            <a:cxnSpLocks noChangeShapeType="1"/>
            <a:stCxn id="117767" idx="1"/>
            <a:endCxn id="117768" idx="2"/>
          </p:cNvCxnSpPr>
          <p:nvPr/>
        </p:nvCxnSpPr>
        <p:spPr bwMode="auto">
          <a:xfrm flipH="1" flipV="1">
            <a:off x="9324100" y="1196752"/>
            <a:ext cx="496640" cy="943971"/>
          </a:xfrm>
          <a:prstGeom prst="straightConnector1">
            <a:avLst/>
          </a:prstGeom>
          <a:noFill/>
          <a:ln w="6350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7770" name="Oval 10">
            <a:extLst>
              <a:ext uri="{FF2B5EF4-FFF2-40B4-BE49-F238E27FC236}">
                <a16:creationId xmlns:a16="http://schemas.microsoft.com/office/drawing/2014/main" id="{D6353980-D9E8-45A8-8109-7D7C9A32BB9A}"/>
              </a:ext>
            </a:extLst>
          </p:cNvPr>
          <p:cNvSpPr>
            <a:spLocks noChangeArrowheads="1"/>
          </p:cNvSpPr>
          <p:nvPr/>
        </p:nvSpPr>
        <p:spPr bwMode="auto">
          <a:xfrm>
            <a:off x="8140291" y="3667920"/>
            <a:ext cx="1289050" cy="769192"/>
          </a:xfrm>
          <a:prstGeom prst="ellipse">
            <a:avLst/>
          </a:prstGeom>
          <a:noFill/>
          <a:ln w="50800">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GB" altLang="en-US" sz="2400" dirty="0">
              <a:solidFill>
                <a:srgbClr val="A50021"/>
              </a:solidFill>
              <a:latin typeface="Times New Roman" pitchFamily="18" charset="0"/>
            </a:endParaRPr>
          </a:p>
        </p:txBody>
      </p:sp>
      <p:sp>
        <p:nvSpPr>
          <p:cNvPr id="117771" name="Text Box 11">
            <a:extLst>
              <a:ext uri="{FF2B5EF4-FFF2-40B4-BE49-F238E27FC236}">
                <a16:creationId xmlns:a16="http://schemas.microsoft.com/office/drawing/2014/main" id="{46448B8F-E639-E1AD-C48B-147FCA94F634}"/>
              </a:ext>
            </a:extLst>
          </p:cNvPr>
          <p:cNvSpPr txBox="1">
            <a:spLocks noChangeArrowheads="1"/>
          </p:cNvSpPr>
          <p:nvPr/>
        </p:nvSpPr>
        <p:spPr bwMode="auto">
          <a:xfrm>
            <a:off x="9802043" y="3124200"/>
            <a:ext cx="1926874" cy="307777"/>
          </a:xfrm>
          <a:prstGeom prst="rect">
            <a:avLst/>
          </a:prstGeom>
          <a:solidFill>
            <a:schemeClr val="bg2"/>
          </a:solidFill>
          <a:ln>
            <a:noFill/>
          </a:ln>
          <a:effectLst/>
          <a:extLst>
            <a:ext uri="{91240B29-F687-4F45-9708-019B960494DF}">
              <a14:hiddenLine xmlns:a14="http://schemas.microsoft.com/office/drawing/2010/main" w="38100">
                <a:solidFill>
                  <a:srgbClr val="A5002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400" dirty="0">
                <a:solidFill>
                  <a:schemeClr val="tx2"/>
                </a:solidFill>
              </a:rPr>
              <a:t>South Asian Monsoon</a:t>
            </a:r>
          </a:p>
        </p:txBody>
      </p:sp>
      <p:cxnSp>
        <p:nvCxnSpPr>
          <p:cNvPr id="117772" name="AutoShape 12">
            <a:extLst>
              <a:ext uri="{FF2B5EF4-FFF2-40B4-BE49-F238E27FC236}">
                <a16:creationId xmlns:a16="http://schemas.microsoft.com/office/drawing/2014/main" id="{2F6FBADF-D45F-944B-F59D-3C360AB4DAD4}"/>
              </a:ext>
            </a:extLst>
          </p:cNvPr>
          <p:cNvCxnSpPr>
            <a:cxnSpLocks noChangeShapeType="1"/>
            <a:stCxn id="117770" idx="7"/>
          </p:cNvCxnSpPr>
          <p:nvPr/>
        </p:nvCxnSpPr>
        <p:spPr bwMode="auto">
          <a:xfrm flipV="1">
            <a:off x="9240564" y="3340224"/>
            <a:ext cx="561479" cy="440342"/>
          </a:xfrm>
          <a:prstGeom prst="straightConnector1">
            <a:avLst/>
          </a:prstGeom>
          <a:noFill/>
          <a:ln w="6350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7773" name="Oval 13">
            <a:extLst>
              <a:ext uri="{FF2B5EF4-FFF2-40B4-BE49-F238E27FC236}">
                <a16:creationId xmlns:a16="http://schemas.microsoft.com/office/drawing/2014/main" id="{0F707C6A-CAD0-B601-E56B-DF8A7807E3EB}"/>
              </a:ext>
            </a:extLst>
          </p:cNvPr>
          <p:cNvSpPr>
            <a:spLocks noChangeArrowheads="1"/>
          </p:cNvSpPr>
          <p:nvPr/>
        </p:nvSpPr>
        <p:spPr bwMode="auto">
          <a:xfrm>
            <a:off x="6079497" y="4082432"/>
            <a:ext cx="1371600" cy="426688"/>
          </a:xfrm>
          <a:prstGeom prst="ellipse">
            <a:avLst/>
          </a:prstGeom>
          <a:noFill/>
          <a:ln w="5080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7774" name="Text Box 14">
            <a:extLst>
              <a:ext uri="{FF2B5EF4-FFF2-40B4-BE49-F238E27FC236}">
                <a16:creationId xmlns:a16="http://schemas.microsoft.com/office/drawing/2014/main" id="{B3206C27-FC40-2238-5416-FD1B93ABA715}"/>
              </a:ext>
            </a:extLst>
          </p:cNvPr>
          <p:cNvSpPr txBox="1">
            <a:spLocks noChangeArrowheads="1"/>
          </p:cNvSpPr>
          <p:nvPr/>
        </p:nvSpPr>
        <p:spPr bwMode="auto">
          <a:xfrm>
            <a:off x="5172076" y="3340224"/>
            <a:ext cx="1968500" cy="3048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400" dirty="0">
                <a:solidFill>
                  <a:schemeClr val="tx2"/>
                </a:solidFill>
              </a:rPr>
              <a:t>West African Monsoon</a:t>
            </a:r>
          </a:p>
        </p:txBody>
      </p:sp>
      <p:cxnSp>
        <p:nvCxnSpPr>
          <p:cNvPr id="117775" name="AutoShape 15">
            <a:extLst>
              <a:ext uri="{FF2B5EF4-FFF2-40B4-BE49-F238E27FC236}">
                <a16:creationId xmlns:a16="http://schemas.microsoft.com/office/drawing/2014/main" id="{3086833B-6C10-8E3D-4F95-2EFE5521D3AC}"/>
              </a:ext>
            </a:extLst>
          </p:cNvPr>
          <p:cNvCxnSpPr>
            <a:cxnSpLocks noChangeShapeType="1"/>
          </p:cNvCxnSpPr>
          <p:nvPr/>
        </p:nvCxnSpPr>
        <p:spPr bwMode="auto">
          <a:xfrm flipH="1" flipV="1">
            <a:off x="6273457" y="3606800"/>
            <a:ext cx="254591" cy="475632"/>
          </a:xfrm>
          <a:prstGeom prst="straightConnector1">
            <a:avLst/>
          </a:prstGeom>
          <a:noFill/>
          <a:ln w="635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TextBox 30">
            <a:extLst>
              <a:ext uri="{FF2B5EF4-FFF2-40B4-BE49-F238E27FC236}">
                <a16:creationId xmlns:a16="http://schemas.microsoft.com/office/drawing/2014/main" id="{A2A67FAA-BFF4-7FD4-536C-E4CCAC31E682}"/>
              </a:ext>
            </a:extLst>
          </p:cNvPr>
          <p:cNvSpPr txBox="1"/>
          <p:nvPr/>
        </p:nvSpPr>
        <p:spPr>
          <a:xfrm>
            <a:off x="3791431" y="6481627"/>
            <a:ext cx="8400569" cy="369332"/>
          </a:xfrm>
          <a:prstGeom prst="rect">
            <a:avLst/>
          </a:prstGeom>
          <a:noFill/>
        </p:spPr>
        <p:txBody>
          <a:bodyPr wrap="none" rtlCol="0">
            <a:spAutoFit/>
          </a:bodyPr>
          <a:lstStyle/>
          <a:p>
            <a:r>
              <a:rPr lang="en-GB" dirty="0">
                <a:solidFill>
                  <a:schemeClr val="tx2"/>
                </a:solidFill>
                <a:latin typeface="Arial" panose="020B0604020202020204" pitchFamily="34" charset="0"/>
                <a:cs typeface="Arial" panose="020B0604020202020204" pitchFamily="34" charset="0"/>
              </a:rPr>
              <a:t>Note: other monsoons are available, see </a:t>
            </a:r>
            <a:r>
              <a:rPr lang="en-GB" dirty="0">
                <a:solidFill>
                  <a:schemeClr val="tx2"/>
                </a:solidFill>
                <a:latin typeface="Arial" panose="020B0604020202020204" pitchFamily="34" charset="0"/>
                <a:cs typeface="Arial" panose="020B0604020202020204" pitchFamily="34" charset="0"/>
                <a:hlinkClick r:id="rId3"/>
              </a:rPr>
              <a:t>Douville et al. (2021) IPCC</a:t>
            </a:r>
            <a:r>
              <a:rPr lang="en-GB" dirty="0">
                <a:solidFill>
                  <a:schemeClr val="tx2"/>
                </a:solidFill>
                <a:latin typeface="Arial" panose="020B0604020202020204" pitchFamily="34" charset="0"/>
                <a:cs typeface="Arial" panose="020B0604020202020204" pitchFamily="34" charset="0"/>
              </a:rPr>
              <a:t>, Figure 8.11</a:t>
            </a:r>
          </a:p>
        </p:txBody>
      </p:sp>
    </p:spTree>
    <p:extLst>
      <p:ext uri="{BB962C8B-B14F-4D97-AF65-F5344CB8AC3E}">
        <p14:creationId xmlns:p14="http://schemas.microsoft.com/office/powerpoint/2010/main" val="3418221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776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776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77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777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777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777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777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777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777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7" grpId="0" animBg="1"/>
      <p:bldP spid="117768" grpId="0" animBg="1"/>
      <p:bldP spid="117770" grpId="0" animBg="1"/>
      <p:bldP spid="117771" grpId="0" animBg="1"/>
      <p:bldP spid="117773" grpId="0" animBg="1"/>
      <p:bldP spid="117774" grpId="0" animBg="1"/>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A9BED-B9A8-6626-1C1C-BF1D8FD8FFEC}"/>
            </a:ext>
          </a:extLst>
        </p:cNvPr>
        <p:cNvGrpSpPr/>
        <p:nvPr/>
      </p:nvGrpSpPr>
      <p:grpSpPr>
        <a:xfrm>
          <a:off x="0" y="0"/>
          <a:ext cx="0" cy="0"/>
          <a:chOff x="0" y="0"/>
          <a:chExt cx="0" cy="0"/>
        </a:xfrm>
      </p:grpSpPr>
      <p:sp>
        <p:nvSpPr>
          <p:cNvPr id="117762" name="Rectangle 2">
            <a:extLst>
              <a:ext uri="{FF2B5EF4-FFF2-40B4-BE49-F238E27FC236}">
                <a16:creationId xmlns:a16="http://schemas.microsoft.com/office/drawing/2014/main" id="{8BBB4DA5-3BA6-8A9C-E78D-078F69E552A5}"/>
              </a:ext>
            </a:extLst>
          </p:cNvPr>
          <p:cNvSpPr>
            <a:spLocks noGrp="1" noChangeArrowheads="1"/>
          </p:cNvSpPr>
          <p:nvPr>
            <p:ph type="title"/>
          </p:nvPr>
        </p:nvSpPr>
        <p:spPr>
          <a:xfrm>
            <a:off x="263352" y="352981"/>
            <a:ext cx="11377264" cy="495182"/>
          </a:xfrm>
          <a:solidFill>
            <a:schemeClr val="bg1"/>
          </a:solidFill>
        </p:spPr>
        <p:txBody>
          <a:bodyPr/>
          <a:lstStyle/>
          <a:p>
            <a:r>
              <a:rPr lang="en-GB" altLang="en-US" sz="2800" dirty="0">
                <a:solidFill>
                  <a:schemeClr val="tx1"/>
                </a:solidFill>
                <a:latin typeface="Calibri" panose="020F0502020204030204" pitchFamily="34" charset="0"/>
              </a:rPr>
              <a:t>Monsoons: </a:t>
            </a:r>
            <a:r>
              <a:rPr lang="en-GB" altLang="en-US" sz="2400" dirty="0">
                <a:solidFill>
                  <a:schemeClr val="tx1"/>
                </a:solidFill>
                <a:latin typeface="Calibri" panose="020F0502020204030204" pitchFamily="34" charset="0"/>
              </a:rPr>
              <a:t>precipitation (</a:t>
            </a:r>
            <a:r>
              <a:rPr lang="en-GB" altLang="en-US" sz="2400" cap="none" dirty="0">
                <a:solidFill>
                  <a:schemeClr val="tx1"/>
                </a:solidFill>
                <a:latin typeface="Calibri" panose="020F0502020204030204" pitchFamily="34" charset="0"/>
              </a:rPr>
              <a:t>mm/day</a:t>
            </a:r>
            <a:r>
              <a:rPr lang="en-GB" altLang="en-US" sz="2400" dirty="0">
                <a:solidFill>
                  <a:schemeClr val="tx1"/>
                </a:solidFill>
                <a:latin typeface="Calibri" panose="020F0502020204030204" pitchFamily="34" charset="0"/>
              </a:rPr>
              <a:t>) &amp; </a:t>
            </a:r>
            <a:r>
              <a:rPr lang="en-GB" altLang="en-US" sz="2400" cap="none" dirty="0">
                <a:solidFill>
                  <a:schemeClr val="tx1"/>
                </a:solidFill>
                <a:latin typeface="Calibri" panose="020F0502020204030204" pitchFamily="34" charset="0"/>
              </a:rPr>
              <a:t>10m</a:t>
            </a:r>
            <a:r>
              <a:rPr lang="en-GB" altLang="en-US" sz="2400" dirty="0">
                <a:solidFill>
                  <a:schemeClr val="tx1"/>
                </a:solidFill>
                <a:latin typeface="Calibri" panose="020F0502020204030204" pitchFamily="34" charset="0"/>
              </a:rPr>
              <a:t> Winds, 2006-2020: </a:t>
            </a:r>
            <a:r>
              <a:rPr lang="en-GB" altLang="en-US" sz="2400" cap="none" dirty="0">
                <a:solidFill>
                  <a:schemeClr val="tx1"/>
                </a:solidFill>
                <a:latin typeface="Calibri" panose="020F0502020204030204" pitchFamily="34" charset="0"/>
              </a:rPr>
              <a:t>ERA5</a:t>
            </a:r>
            <a:br>
              <a:rPr lang="en-GB" altLang="en-US" sz="2400" cap="none" dirty="0">
                <a:solidFill>
                  <a:schemeClr val="tx1"/>
                </a:solidFill>
                <a:latin typeface="Calibri" panose="020F0502020204030204" pitchFamily="34" charset="0"/>
              </a:rPr>
            </a:br>
            <a:r>
              <a:rPr lang="en-GB" altLang="en-US" sz="2400" cap="none" dirty="0">
                <a:solidFill>
                  <a:schemeClr val="tx1"/>
                </a:solidFill>
                <a:latin typeface="Calibri" panose="020F0502020204030204" pitchFamily="34" charset="0"/>
              </a:rPr>
              <a:t>  </a:t>
            </a:r>
            <a:endParaRPr lang="en-GB" altLang="en-US" sz="2800" cap="none" dirty="0">
              <a:solidFill>
                <a:schemeClr val="tx1"/>
              </a:solidFill>
              <a:latin typeface="Calibri" panose="020F0502020204030204" pitchFamily="34" charset="0"/>
            </a:endParaRPr>
          </a:p>
        </p:txBody>
      </p:sp>
      <p:pic>
        <p:nvPicPr>
          <p:cNvPr id="4" name="Picture 3">
            <a:extLst>
              <a:ext uri="{FF2B5EF4-FFF2-40B4-BE49-F238E27FC236}">
                <a16:creationId xmlns:a16="http://schemas.microsoft.com/office/drawing/2014/main" id="{13A9B233-3727-128F-1534-35B2CC47A165}"/>
              </a:ext>
            </a:extLst>
          </p:cNvPr>
          <p:cNvPicPr>
            <a:picLocks noChangeAspect="1"/>
          </p:cNvPicPr>
          <p:nvPr/>
        </p:nvPicPr>
        <p:blipFill>
          <a:blip r:embed="rId2"/>
          <a:srcRect t="6469"/>
          <a:stretch>
            <a:fillRect/>
          </a:stretch>
        </p:blipFill>
        <p:spPr>
          <a:xfrm>
            <a:off x="1094387" y="764704"/>
            <a:ext cx="10459253" cy="5832648"/>
          </a:xfrm>
          <a:prstGeom prst="rect">
            <a:avLst/>
          </a:prstGeom>
        </p:spPr>
      </p:pic>
      <p:pic>
        <p:nvPicPr>
          <p:cNvPr id="3" name="Picture 2">
            <a:extLst>
              <a:ext uri="{FF2B5EF4-FFF2-40B4-BE49-F238E27FC236}">
                <a16:creationId xmlns:a16="http://schemas.microsoft.com/office/drawing/2014/main" id="{1BCFB951-EAD8-1479-87FA-77136D525707}"/>
              </a:ext>
            </a:extLst>
          </p:cNvPr>
          <p:cNvPicPr>
            <a:picLocks noChangeAspect="1"/>
          </p:cNvPicPr>
          <p:nvPr/>
        </p:nvPicPr>
        <p:blipFill>
          <a:blip r:embed="rId3"/>
          <a:srcRect t="6195"/>
          <a:stretch>
            <a:fillRect/>
          </a:stretch>
        </p:blipFill>
        <p:spPr>
          <a:xfrm>
            <a:off x="1239719" y="711860"/>
            <a:ext cx="10400897" cy="5741476"/>
          </a:xfrm>
          <a:prstGeom prst="rect">
            <a:avLst/>
          </a:prstGeom>
        </p:spPr>
      </p:pic>
      <p:sp>
        <p:nvSpPr>
          <p:cNvPr id="117767" name="Oval 7">
            <a:extLst>
              <a:ext uri="{FF2B5EF4-FFF2-40B4-BE49-F238E27FC236}">
                <a16:creationId xmlns:a16="http://schemas.microsoft.com/office/drawing/2014/main" id="{A446488B-CCAE-E52B-25AB-D27C0DCF579E}"/>
              </a:ext>
            </a:extLst>
          </p:cNvPr>
          <p:cNvSpPr>
            <a:spLocks noChangeArrowheads="1"/>
          </p:cNvSpPr>
          <p:nvPr/>
        </p:nvSpPr>
        <p:spPr bwMode="auto">
          <a:xfrm>
            <a:off x="9597100" y="1988840"/>
            <a:ext cx="1035403" cy="581322"/>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7768" name="Text Box 8">
            <a:extLst>
              <a:ext uri="{FF2B5EF4-FFF2-40B4-BE49-F238E27FC236}">
                <a16:creationId xmlns:a16="http://schemas.microsoft.com/office/drawing/2014/main" id="{2DC434A8-BCA1-9D3B-B6DD-C4CC72067472}"/>
              </a:ext>
            </a:extLst>
          </p:cNvPr>
          <p:cNvSpPr txBox="1">
            <a:spLocks noChangeArrowheads="1"/>
          </p:cNvSpPr>
          <p:nvPr/>
        </p:nvSpPr>
        <p:spPr bwMode="auto">
          <a:xfrm>
            <a:off x="8256240" y="673532"/>
            <a:ext cx="2135720" cy="52322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en-US" sz="1400" dirty="0">
                <a:solidFill>
                  <a:schemeClr val="tx2"/>
                </a:solidFill>
              </a:rPr>
              <a:t>Australian and Maritime Continent  Monsoon</a:t>
            </a:r>
          </a:p>
        </p:txBody>
      </p:sp>
      <p:cxnSp>
        <p:nvCxnSpPr>
          <p:cNvPr id="117769" name="AutoShape 9">
            <a:extLst>
              <a:ext uri="{FF2B5EF4-FFF2-40B4-BE49-F238E27FC236}">
                <a16:creationId xmlns:a16="http://schemas.microsoft.com/office/drawing/2014/main" id="{6E6800AC-BCAA-B1D6-FB58-BE80A92790EA}"/>
              </a:ext>
            </a:extLst>
          </p:cNvPr>
          <p:cNvCxnSpPr>
            <a:cxnSpLocks noChangeShapeType="1"/>
            <a:endCxn id="117768" idx="2"/>
          </p:cNvCxnSpPr>
          <p:nvPr/>
        </p:nvCxnSpPr>
        <p:spPr bwMode="auto">
          <a:xfrm flipH="1" flipV="1">
            <a:off x="9324100" y="1196752"/>
            <a:ext cx="516316" cy="792088"/>
          </a:xfrm>
          <a:prstGeom prst="straightConnector1">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7770" name="Oval 10">
            <a:extLst>
              <a:ext uri="{FF2B5EF4-FFF2-40B4-BE49-F238E27FC236}">
                <a16:creationId xmlns:a16="http://schemas.microsoft.com/office/drawing/2014/main" id="{1269063F-34D9-7E94-BC7C-D39C550D8F75}"/>
              </a:ext>
            </a:extLst>
          </p:cNvPr>
          <p:cNvSpPr>
            <a:spLocks noChangeArrowheads="1"/>
          </p:cNvSpPr>
          <p:nvPr/>
        </p:nvSpPr>
        <p:spPr bwMode="auto">
          <a:xfrm>
            <a:off x="8140291" y="3667920"/>
            <a:ext cx="1289050" cy="769192"/>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GB" altLang="en-US" sz="2400" dirty="0">
              <a:solidFill>
                <a:srgbClr val="A50021"/>
              </a:solidFill>
              <a:latin typeface="Times New Roman" pitchFamily="18" charset="0"/>
            </a:endParaRPr>
          </a:p>
        </p:txBody>
      </p:sp>
      <p:sp>
        <p:nvSpPr>
          <p:cNvPr id="117771" name="Text Box 11">
            <a:extLst>
              <a:ext uri="{FF2B5EF4-FFF2-40B4-BE49-F238E27FC236}">
                <a16:creationId xmlns:a16="http://schemas.microsoft.com/office/drawing/2014/main" id="{0F805BE3-E2D6-41FC-37B1-B010B683B310}"/>
              </a:ext>
            </a:extLst>
          </p:cNvPr>
          <p:cNvSpPr txBox="1">
            <a:spLocks noChangeArrowheads="1"/>
          </p:cNvSpPr>
          <p:nvPr/>
        </p:nvSpPr>
        <p:spPr bwMode="auto">
          <a:xfrm>
            <a:off x="9802043" y="3193231"/>
            <a:ext cx="1926874" cy="307777"/>
          </a:xfrm>
          <a:prstGeom prst="rect">
            <a:avLst/>
          </a:prstGeom>
          <a:solidFill>
            <a:schemeClr val="bg2"/>
          </a:solidFill>
          <a:ln>
            <a:noFill/>
          </a:ln>
          <a:effectLst/>
          <a:extLst>
            <a:ext uri="{91240B29-F687-4F45-9708-019B960494DF}">
              <a14:hiddenLine xmlns:a14="http://schemas.microsoft.com/office/drawing/2010/main" w="38100">
                <a:solidFill>
                  <a:srgbClr val="A5002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400" dirty="0">
                <a:solidFill>
                  <a:schemeClr val="tx2"/>
                </a:solidFill>
              </a:rPr>
              <a:t>South Asian Monsoon</a:t>
            </a:r>
          </a:p>
        </p:txBody>
      </p:sp>
      <p:cxnSp>
        <p:nvCxnSpPr>
          <p:cNvPr id="117772" name="AutoShape 12">
            <a:extLst>
              <a:ext uri="{FF2B5EF4-FFF2-40B4-BE49-F238E27FC236}">
                <a16:creationId xmlns:a16="http://schemas.microsoft.com/office/drawing/2014/main" id="{64C758B1-8DE6-466F-42D0-39811DB8A981}"/>
              </a:ext>
            </a:extLst>
          </p:cNvPr>
          <p:cNvCxnSpPr>
            <a:cxnSpLocks noChangeShapeType="1"/>
            <a:stCxn id="117770" idx="7"/>
          </p:cNvCxnSpPr>
          <p:nvPr/>
        </p:nvCxnSpPr>
        <p:spPr bwMode="auto">
          <a:xfrm flipV="1">
            <a:off x="9240564" y="3340224"/>
            <a:ext cx="561479" cy="440342"/>
          </a:xfrm>
          <a:prstGeom prst="straightConnector1">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7773" name="Oval 13">
            <a:extLst>
              <a:ext uri="{FF2B5EF4-FFF2-40B4-BE49-F238E27FC236}">
                <a16:creationId xmlns:a16="http://schemas.microsoft.com/office/drawing/2014/main" id="{744F3431-8A7A-D654-F0A9-66C5FCF511D6}"/>
              </a:ext>
            </a:extLst>
          </p:cNvPr>
          <p:cNvSpPr>
            <a:spLocks noChangeArrowheads="1"/>
          </p:cNvSpPr>
          <p:nvPr/>
        </p:nvSpPr>
        <p:spPr bwMode="auto">
          <a:xfrm>
            <a:off x="6079497" y="4077072"/>
            <a:ext cx="1371600" cy="43338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7774" name="Text Box 14">
            <a:extLst>
              <a:ext uri="{FF2B5EF4-FFF2-40B4-BE49-F238E27FC236}">
                <a16:creationId xmlns:a16="http://schemas.microsoft.com/office/drawing/2014/main" id="{C2CA78C9-C45C-598B-04D3-C847515E9514}"/>
              </a:ext>
            </a:extLst>
          </p:cNvPr>
          <p:cNvSpPr txBox="1">
            <a:spLocks noChangeArrowheads="1"/>
          </p:cNvSpPr>
          <p:nvPr/>
        </p:nvSpPr>
        <p:spPr bwMode="auto">
          <a:xfrm>
            <a:off x="5172076" y="3340224"/>
            <a:ext cx="1968500" cy="3048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400" dirty="0">
                <a:solidFill>
                  <a:schemeClr val="tx2"/>
                </a:solidFill>
              </a:rPr>
              <a:t>West African Monsoon</a:t>
            </a:r>
          </a:p>
        </p:txBody>
      </p:sp>
      <p:cxnSp>
        <p:nvCxnSpPr>
          <p:cNvPr id="117775" name="AutoShape 15">
            <a:extLst>
              <a:ext uri="{FF2B5EF4-FFF2-40B4-BE49-F238E27FC236}">
                <a16:creationId xmlns:a16="http://schemas.microsoft.com/office/drawing/2014/main" id="{8BEFE254-6E89-B72D-D4F6-BE9D83107EE7}"/>
              </a:ext>
            </a:extLst>
          </p:cNvPr>
          <p:cNvCxnSpPr>
            <a:cxnSpLocks noChangeShapeType="1"/>
          </p:cNvCxnSpPr>
          <p:nvPr/>
        </p:nvCxnSpPr>
        <p:spPr bwMode="auto">
          <a:xfrm flipH="1" flipV="1">
            <a:off x="6273457" y="3606800"/>
            <a:ext cx="326599" cy="470272"/>
          </a:xfrm>
          <a:prstGeom prst="straightConnector1">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TextBox 5">
            <a:extLst>
              <a:ext uri="{FF2B5EF4-FFF2-40B4-BE49-F238E27FC236}">
                <a16:creationId xmlns:a16="http://schemas.microsoft.com/office/drawing/2014/main" id="{7CE7BC4E-8BDA-3329-89D3-76F7F2400FE8}"/>
              </a:ext>
            </a:extLst>
          </p:cNvPr>
          <p:cNvSpPr txBox="1"/>
          <p:nvPr/>
        </p:nvSpPr>
        <p:spPr>
          <a:xfrm>
            <a:off x="191344" y="6381328"/>
            <a:ext cx="11953868" cy="430887"/>
          </a:xfrm>
          <a:prstGeom prst="rect">
            <a:avLst/>
          </a:prstGeom>
          <a:noFill/>
        </p:spPr>
        <p:txBody>
          <a:bodyPr wrap="square">
            <a:spAutoFit/>
          </a:bodyPr>
          <a:lstStyle/>
          <a:p>
            <a:r>
              <a:rPr lang="en-GB" altLang="en-US" sz="2200" dirty="0">
                <a:latin typeface="Calibri" panose="020F0502020204030204" pitchFamily="34" charset="0"/>
              </a:rPr>
              <a:t>‘Monsoon’ means ‘season’ and describes complete reversal of wind regimes during the seasonal cycle</a:t>
            </a:r>
            <a:endParaRPr lang="en-US" altLang="en-US" sz="2200" dirty="0">
              <a:latin typeface="Calibri" panose="020F0502020204030204" pitchFamily="34" charset="0"/>
            </a:endParaRPr>
          </a:p>
        </p:txBody>
      </p:sp>
    </p:spTree>
    <p:extLst>
      <p:ext uri="{BB962C8B-B14F-4D97-AF65-F5344CB8AC3E}">
        <p14:creationId xmlns:p14="http://schemas.microsoft.com/office/powerpoint/2010/main" val="23026317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6D90E80-E85C-A113-76BE-A75535BFD392}"/>
              </a:ext>
            </a:extLst>
          </p:cNvPr>
          <p:cNvGrpSpPr/>
          <p:nvPr/>
        </p:nvGrpSpPr>
        <p:grpSpPr>
          <a:xfrm>
            <a:off x="2279576" y="287547"/>
            <a:ext cx="9638759" cy="3556119"/>
            <a:chOff x="1524001" y="3804843"/>
            <a:chExt cx="8270607" cy="2639475"/>
          </a:xfrm>
        </p:grpSpPr>
        <p:pic>
          <p:nvPicPr>
            <p:cNvPr id="11" name="Picture 2" descr="trmm_rainfall_2011int_2010int"/>
            <p:cNvPicPr>
              <a:picLocks noChangeAspect="1" noChangeArrowheads="1"/>
            </p:cNvPicPr>
            <p:nvPr/>
          </p:nvPicPr>
          <p:blipFill>
            <a:blip r:embed="rId3">
              <a:extLst>
                <a:ext uri="{28A0092B-C50C-407E-A947-70E740481C1C}">
                  <a14:useLocalDpi xmlns:a14="http://schemas.microsoft.com/office/drawing/2010/main" val="0"/>
                </a:ext>
              </a:extLst>
            </a:blip>
            <a:srcRect l="8377" t="17299" r="4539" b="14658"/>
            <a:stretch>
              <a:fillRect/>
            </a:stretch>
          </p:blipFill>
          <p:spPr bwMode="auto">
            <a:xfrm>
              <a:off x="1871344" y="4005064"/>
              <a:ext cx="7705760" cy="24392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2" name="Group 3"/>
            <p:cNvGrpSpPr>
              <a:grpSpLocks/>
            </p:cNvGrpSpPr>
            <p:nvPr/>
          </p:nvGrpSpPr>
          <p:grpSpPr bwMode="auto">
            <a:xfrm>
              <a:off x="4481076" y="5115061"/>
              <a:ext cx="3199101" cy="734511"/>
              <a:chOff x="2810678" y="5230215"/>
              <a:chExt cx="4913924" cy="1211849"/>
            </a:xfrm>
          </p:grpSpPr>
          <p:sp>
            <p:nvSpPr>
              <p:cNvPr id="13" name="Line 7"/>
              <p:cNvSpPr>
                <a:spLocks noChangeShapeType="1"/>
              </p:cNvSpPr>
              <p:nvPr/>
            </p:nvSpPr>
            <p:spPr bwMode="auto">
              <a:xfrm flipH="1" flipV="1">
                <a:off x="2810678" y="5230215"/>
                <a:ext cx="1096992" cy="931143"/>
              </a:xfrm>
              <a:prstGeom prst="line">
                <a:avLst/>
              </a:prstGeom>
              <a:noFill/>
              <a:ln w="57150">
                <a:solidFill>
                  <a:srgbClr val="0000FF"/>
                </a:solidFill>
                <a:round/>
                <a:headEnd/>
                <a:tailEnd type="arrow" w="med" len="med"/>
              </a:ln>
              <a:extLst>
                <a:ext uri="{909E8E84-426E-40dd-AFC4-6F175D3DCCD1}">
                  <a14:hiddenFill xmlns="" xmlns:a14="http://schemas.microsoft.com/office/drawing/2010/main">
                    <a:noFill/>
                  </a14:hiddenFill>
                </a:ext>
              </a:extLst>
            </p:spPr>
            <p:txBody>
              <a:bodyPr/>
              <a:lstStyle/>
              <a:p>
                <a:endParaRPr lang="en-US"/>
              </a:p>
            </p:txBody>
          </p:sp>
          <p:sp>
            <p:nvSpPr>
              <p:cNvPr id="14" name="Line 14"/>
              <p:cNvSpPr>
                <a:spLocks noChangeShapeType="1"/>
              </p:cNvSpPr>
              <p:nvPr/>
            </p:nvSpPr>
            <p:spPr bwMode="auto">
              <a:xfrm flipV="1">
                <a:off x="6245424" y="5954567"/>
                <a:ext cx="1479178" cy="206790"/>
              </a:xfrm>
              <a:prstGeom prst="line">
                <a:avLst/>
              </a:prstGeom>
              <a:noFill/>
              <a:ln w="57150">
                <a:solidFill>
                  <a:srgbClr val="0000FF"/>
                </a:solidFill>
                <a:round/>
                <a:headEnd/>
                <a:tailEnd type="arrow" w="med" len="med"/>
              </a:ln>
              <a:extLst>
                <a:ext uri="{909E8E84-426E-40dd-AFC4-6F175D3DCCD1}">
                  <a14:hiddenFill xmlns="" xmlns:a14="http://schemas.microsoft.com/office/drawing/2010/main">
                    <a:noFill/>
                  </a14:hiddenFill>
                </a:ext>
              </a:extLst>
            </p:spPr>
            <p:txBody>
              <a:bodyPr/>
              <a:lstStyle/>
              <a:p>
                <a:endParaRPr lang="en-US"/>
              </a:p>
            </p:txBody>
          </p:sp>
          <p:sp>
            <p:nvSpPr>
              <p:cNvPr id="15" name="Text Box 13"/>
              <p:cNvSpPr txBox="1">
                <a:spLocks noChangeArrowheads="1"/>
              </p:cNvSpPr>
              <p:nvPr/>
            </p:nvSpPr>
            <p:spPr bwMode="auto">
              <a:xfrm flipH="1">
                <a:off x="3668808" y="5628175"/>
                <a:ext cx="2576615" cy="813889"/>
              </a:xfrm>
              <a:prstGeom prst="rect">
                <a:avLst/>
              </a:prstGeom>
              <a:solidFill>
                <a:schemeClr val="bg1"/>
              </a:solidFill>
              <a:ln w="38100">
                <a:solidFill>
                  <a:srgbClr val="0000FF"/>
                </a:solidFill>
                <a:miter lim="800000"/>
                <a:headEnd/>
                <a:tailEnd/>
              </a:ln>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b="1" dirty="0">
                    <a:latin typeface="Calibri" charset="0"/>
                  </a:rPr>
                  <a:t>Extra Rain in 2011 compared to 2010</a:t>
                </a:r>
              </a:p>
            </p:txBody>
          </p:sp>
        </p:grpSp>
        <p:sp>
          <p:nvSpPr>
            <p:cNvPr id="17" name="Text Box 9"/>
            <p:cNvSpPr txBox="1">
              <a:spLocks noChangeArrowheads="1"/>
            </p:cNvSpPr>
            <p:nvPr/>
          </p:nvSpPr>
          <p:spPr bwMode="auto">
            <a:xfrm>
              <a:off x="1524001" y="3804843"/>
              <a:ext cx="8270607" cy="296976"/>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2000" b="1" dirty="0">
                  <a:latin typeface="Calibri" charset="0"/>
                </a:rPr>
                <a:t>TRMM Precipitation from March 2010 to March 2011 relative to the previous year</a:t>
              </a:r>
            </a:p>
          </p:txBody>
        </p:sp>
      </p:grpSp>
      <p:sp>
        <p:nvSpPr>
          <p:cNvPr id="9219" name="Rectangle 2"/>
          <p:cNvSpPr>
            <a:spLocks noGrp="1"/>
          </p:cNvSpPr>
          <p:nvPr>
            <p:ph type="title"/>
          </p:nvPr>
        </p:nvSpPr>
        <p:spPr>
          <a:xfrm>
            <a:off x="263352" y="476672"/>
            <a:ext cx="2479507" cy="2952328"/>
          </a:xfrm>
        </p:spPr>
        <p:txBody>
          <a:bodyPr/>
          <a:lstStyle/>
          <a:p>
            <a:pPr algn="ctr" eaLnBrk="1" hangingPunct="1"/>
            <a:r>
              <a:rPr lang="en-US" sz="3200" dirty="0">
                <a:latin typeface="Calibri" charset="0"/>
                <a:cs typeface="Arial" charset="0"/>
              </a:rPr>
              <a:t>Year to year </a:t>
            </a:r>
            <a:br>
              <a:rPr lang="en-US" sz="3200" dirty="0">
                <a:latin typeface="Calibri" charset="0"/>
                <a:cs typeface="Arial" charset="0"/>
              </a:rPr>
            </a:br>
            <a:r>
              <a:rPr lang="en-US" sz="3200" dirty="0">
                <a:latin typeface="Calibri" charset="0"/>
                <a:cs typeface="Arial" charset="0"/>
              </a:rPr>
              <a:t>changes in </a:t>
            </a:r>
            <a:br>
              <a:rPr lang="en-US" sz="3200" dirty="0">
                <a:latin typeface="Calibri" charset="0"/>
                <a:cs typeface="Arial" charset="0"/>
              </a:rPr>
            </a:br>
            <a:r>
              <a:rPr lang="en-US" sz="3200" dirty="0">
                <a:latin typeface="Calibri" charset="0"/>
                <a:cs typeface="Arial" charset="0"/>
              </a:rPr>
              <a:t>water</a:t>
            </a:r>
            <a:br>
              <a:rPr lang="en-US" sz="3200" dirty="0">
                <a:latin typeface="Calibri" charset="0"/>
                <a:cs typeface="Arial" charset="0"/>
              </a:rPr>
            </a:br>
            <a:br>
              <a:rPr lang="en-US" sz="3200" dirty="0">
                <a:latin typeface="Calibri" charset="0"/>
                <a:cs typeface="Arial" charset="0"/>
              </a:rPr>
            </a:br>
            <a:r>
              <a:rPr lang="en-US" sz="2400" cap="none" dirty="0">
                <a:solidFill>
                  <a:schemeClr val="tx2"/>
                </a:solidFill>
                <a:latin typeface="Calibri" charset="0"/>
                <a:cs typeface="Arial" charset="0"/>
              </a:rPr>
              <a:t>March 2010 to </a:t>
            </a:r>
            <a:br>
              <a:rPr lang="en-US" sz="2400" cap="none" dirty="0">
                <a:solidFill>
                  <a:schemeClr val="tx2"/>
                </a:solidFill>
                <a:latin typeface="Calibri" charset="0"/>
                <a:cs typeface="Arial" charset="0"/>
              </a:rPr>
            </a:br>
            <a:r>
              <a:rPr lang="en-US" sz="2400" cap="none" dirty="0">
                <a:solidFill>
                  <a:schemeClr val="tx2"/>
                </a:solidFill>
                <a:latin typeface="Calibri" charset="0"/>
                <a:cs typeface="Arial" charset="0"/>
              </a:rPr>
              <a:t>March 2011</a:t>
            </a:r>
            <a:endParaRPr lang="en-US" sz="2000" cap="none" dirty="0">
              <a:solidFill>
                <a:schemeClr val="tx2"/>
              </a:solidFill>
              <a:latin typeface="Calibri" charset="0"/>
              <a:cs typeface="Arial" charset="0"/>
            </a:endParaRPr>
          </a:p>
        </p:txBody>
      </p:sp>
      <p:grpSp>
        <p:nvGrpSpPr>
          <p:cNvPr id="5" name="Group 4">
            <a:extLst>
              <a:ext uri="{FF2B5EF4-FFF2-40B4-BE49-F238E27FC236}">
                <a16:creationId xmlns:a16="http://schemas.microsoft.com/office/drawing/2014/main" id="{BB4887BC-5D9E-77F3-C728-DB663DF67935}"/>
              </a:ext>
            </a:extLst>
          </p:cNvPr>
          <p:cNvGrpSpPr/>
          <p:nvPr/>
        </p:nvGrpSpPr>
        <p:grpSpPr>
          <a:xfrm>
            <a:off x="188483" y="3829095"/>
            <a:ext cx="5403461" cy="2897421"/>
            <a:chOff x="-24680" y="3829095"/>
            <a:chExt cx="5403461" cy="2897421"/>
          </a:xfrm>
        </p:grpSpPr>
        <p:grpSp>
          <p:nvGrpSpPr>
            <p:cNvPr id="4" name="Group 3">
              <a:extLst>
                <a:ext uri="{FF2B5EF4-FFF2-40B4-BE49-F238E27FC236}">
                  <a16:creationId xmlns:a16="http://schemas.microsoft.com/office/drawing/2014/main" id="{76C3C20D-F955-0053-21A6-1A7B7887C2D9}"/>
                </a:ext>
              </a:extLst>
            </p:cNvPr>
            <p:cNvGrpSpPr/>
            <p:nvPr/>
          </p:nvGrpSpPr>
          <p:grpSpPr>
            <a:xfrm>
              <a:off x="-24680" y="3829095"/>
              <a:ext cx="5403461" cy="2768257"/>
              <a:chOff x="1852614" y="1365251"/>
              <a:chExt cx="4891459" cy="2475647"/>
            </a:xfrm>
          </p:grpSpPr>
          <p:pic>
            <p:nvPicPr>
              <p:cNvPr id="9218" name="Picture 9" descr="C:\work\Sealevel\Carmen\grace_land_felix_2.png"/>
              <p:cNvPicPr>
                <a:picLocks noChangeAspect="1" noChangeArrowheads="1"/>
              </p:cNvPicPr>
              <p:nvPr/>
            </p:nvPicPr>
            <p:blipFill>
              <a:blip r:embed="rId4">
                <a:extLst>
                  <a:ext uri="{28A0092B-C50C-407E-A947-70E740481C1C}">
                    <a14:useLocalDpi xmlns:a14="http://schemas.microsoft.com/office/drawing/2010/main" val="0"/>
                  </a:ext>
                </a:extLst>
              </a:blip>
              <a:srcRect l="3687" t="57687" r="1347" b="1257"/>
              <a:stretch>
                <a:fillRect/>
              </a:stretch>
            </p:blipFill>
            <p:spPr bwMode="auto">
              <a:xfrm>
                <a:off x="1852614" y="1365251"/>
                <a:ext cx="4891459" cy="24756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9220" name="Group 2"/>
              <p:cNvGrpSpPr>
                <a:grpSpLocks/>
              </p:cNvGrpSpPr>
              <p:nvPr/>
            </p:nvGrpSpPr>
            <p:grpSpPr bwMode="auto">
              <a:xfrm>
                <a:off x="3503711" y="1848278"/>
                <a:ext cx="2304258" cy="852825"/>
                <a:chOff x="4208601" y="3387724"/>
                <a:chExt cx="2304098" cy="853030"/>
              </a:xfrm>
            </p:grpSpPr>
            <p:sp>
              <p:nvSpPr>
                <p:cNvPr id="9224" name="Line 7"/>
                <p:cNvSpPr>
                  <a:spLocks noChangeShapeType="1"/>
                </p:cNvSpPr>
                <p:nvPr/>
              </p:nvSpPr>
              <p:spPr bwMode="auto">
                <a:xfrm flipH="1">
                  <a:off x="4208601" y="3606798"/>
                  <a:ext cx="430793" cy="358914"/>
                </a:xfrm>
                <a:prstGeom prst="line">
                  <a:avLst/>
                </a:prstGeom>
                <a:noFill/>
                <a:ln w="57150">
                  <a:solidFill>
                    <a:srgbClr val="0000FF"/>
                  </a:solidFill>
                  <a:round/>
                  <a:headEnd/>
                  <a:tailEnd type="arrow" w="med" len="med"/>
                </a:ln>
                <a:extLst>
                  <a:ext uri="{909E8E84-426E-40dd-AFC4-6F175D3DCCD1}">
                    <a14:hiddenFill xmlns="" xmlns:a14="http://schemas.microsoft.com/office/drawing/2010/main">
                      <a:noFill/>
                    </a14:hiddenFill>
                  </a:ext>
                </a:extLst>
              </p:spPr>
              <p:txBody>
                <a:bodyPr/>
                <a:lstStyle/>
                <a:p>
                  <a:endParaRPr lang="en-US"/>
                </a:p>
              </p:txBody>
            </p:sp>
            <p:sp>
              <p:nvSpPr>
                <p:cNvPr id="9225" name="Text Box 13"/>
                <p:cNvSpPr txBox="1">
                  <a:spLocks noChangeArrowheads="1"/>
                </p:cNvSpPr>
                <p:nvPr/>
              </p:nvSpPr>
              <p:spPr bwMode="auto">
                <a:xfrm flipH="1">
                  <a:off x="4661388" y="3387724"/>
                  <a:ext cx="1314049" cy="369888"/>
                </a:xfrm>
                <a:prstGeom prst="rect">
                  <a:avLst/>
                </a:prstGeom>
                <a:solidFill>
                  <a:schemeClr val="bg1"/>
                </a:solidFill>
                <a:ln w="38100">
                  <a:solidFill>
                    <a:srgbClr val="0000FF"/>
                  </a:solidFill>
                  <a:miter lim="800000"/>
                  <a:headEnd/>
                  <a:tailEnd/>
                </a:ln>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b="1">
                      <a:latin typeface="Calibri" charset="0"/>
                    </a:rPr>
                    <a:t>Extra Water</a:t>
                  </a:r>
                </a:p>
              </p:txBody>
            </p:sp>
            <p:sp>
              <p:nvSpPr>
                <p:cNvPr id="9226" name="Line 14"/>
                <p:cNvSpPr>
                  <a:spLocks noChangeShapeType="1"/>
                </p:cNvSpPr>
                <p:nvPr/>
              </p:nvSpPr>
              <p:spPr bwMode="auto">
                <a:xfrm>
                  <a:off x="5975438" y="3606798"/>
                  <a:ext cx="537261" cy="633956"/>
                </a:xfrm>
                <a:prstGeom prst="line">
                  <a:avLst/>
                </a:prstGeom>
                <a:noFill/>
                <a:ln w="57150">
                  <a:solidFill>
                    <a:srgbClr val="0000FF"/>
                  </a:solidFill>
                  <a:round/>
                  <a:headEnd/>
                  <a:tailEnd type="arrow" w="med" len="med"/>
                </a:ln>
                <a:extLst>
                  <a:ext uri="{909E8E84-426E-40dd-AFC4-6F175D3DCCD1}">
                    <a14:hiddenFill xmlns="" xmlns:a14="http://schemas.microsoft.com/office/drawing/2010/main">
                      <a:noFill/>
                    </a14:hiddenFill>
                  </a:ext>
                </a:extLst>
              </p:spPr>
              <p:txBody>
                <a:bodyPr/>
                <a:lstStyle/>
                <a:p>
                  <a:endParaRPr lang="en-US"/>
                </a:p>
              </p:txBody>
            </p:sp>
          </p:grpSp>
        </p:grpSp>
        <p:pic>
          <p:nvPicPr>
            <p:cNvPr id="9221" name="Picture 9" descr="C:\work\Sealevel\Carmen\grace_land_felix_2.png"/>
            <p:cNvPicPr>
              <a:picLocks noChangeAspect="1" noChangeArrowheads="1"/>
            </p:cNvPicPr>
            <p:nvPr/>
          </p:nvPicPr>
          <p:blipFill>
            <a:blip r:embed="rId4">
              <a:extLst>
                <a:ext uri="{28A0092B-C50C-407E-A947-70E740481C1C}">
                  <a14:useLocalDpi xmlns:a14="http://schemas.microsoft.com/office/drawing/2010/main" val="0"/>
                </a:ext>
              </a:extLst>
            </a:blip>
            <a:srcRect l="23972" t="50378" r="17113" b="45213"/>
            <a:stretch>
              <a:fillRect/>
            </a:stretch>
          </p:blipFill>
          <p:spPr bwMode="auto">
            <a:xfrm>
              <a:off x="590652" y="6093296"/>
              <a:ext cx="4353220" cy="63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9222" name="Text Box 9"/>
          <p:cNvSpPr txBox="1">
            <a:spLocks noChangeArrowheads="1"/>
          </p:cNvSpPr>
          <p:nvPr/>
        </p:nvSpPr>
        <p:spPr bwMode="auto">
          <a:xfrm>
            <a:off x="5825206" y="4776086"/>
            <a:ext cx="4420048"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2400" b="1" dirty="0">
                <a:latin typeface="Calibri" charset="0"/>
              </a:rPr>
              <a:t>GRACE measured changes of mass in mm of water thickness MAM 2011 minus JFM 2010</a:t>
            </a:r>
          </a:p>
        </p:txBody>
      </p:sp>
      <p:sp>
        <p:nvSpPr>
          <p:cNvPr id="16" name="Text Box 9"/>
          <p:cNvSpPr txBox="1">
            <a:spLocks noChangeArrowheads="1"/>
          </p:cNvSpPr>
          <p:nvPr/>
        </p:nvSpPr>
        <p:spPr bwMode="auto">
          <a:xfrm>
            <a:off x="6424885" y="4046497"/>
            <a:ext cx="322069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2400" dirty="0">
                <a:latin typeface="Calibri" charset="0"/>
                <a:hlinkClick r:id="rId5"/>
              </a:rPr>
              <a:t>Boening et al., </a:t>
            </a:r>
            <a:r>
              <a:rPr lang="en-US" sz="2400" i="1" dirty="0">
                <a:latin typeface="Calibri" charset="0"/>
                <a:hlinkClick r:id="rId5"/>
              </a:rPr>
              <a:t>2012 GRL</a:t>
            </a:r>
            <a:endParaRPr lang="en-US" sz="2400" dirty="0">
              <a:latin typeface="Calibri" charset="0"/>
            </a:endParaRPr>
          </a:p>
        </p:txBody>
      </p:sp>
      <p:sp>
        <p:nvSpPr>
          <p:cNvPr id="3" name="TextBox 2">
            <a:extLst>
              <a:ext uri="{FF2B5EF4-FFF2-40B4-BE49-F238E27FC236}">
                <a16:creationId xmlns:a16="http://schemas.microsoft.com/office/drawing/2014/main" id="{317881D9-9AF9-4099-7EFC-3592E5EF02C2}"/>
              </a:ext>
            </a:extLst>
          </p:cNvPr>
          <p:cNvSpPr txBox="1"/>
          <p:nvPr/>
        </p:nvSpPr>
        <p:spPr>
          <a:xfrm>
            <a:off x="6168008" y="6368438"/>
            <a:ext cx="6097904" cy="369332"/>
          </a:xfrm>
          <a:prstGeom prst="rect">
            <a:avLst/>
          </a:prstGeom>
          <a:noFill/>
        </p:spPr>
        <p:txBody>
          <a:bodyPr wrap="square">
            <a:spAutoFit/>
          </a:bodyPr>
          <a:lstStyle/>
          <a:p>
            <a:r>
              <a:rPr lang="en-GB" dirty="0">
                <a:solidFill>
                  <a:prstClr val="black"/>
                </a:solidFill>
                <a:latin typeface="Arial" panose="020B0604020202020204" pitchFamily="34" charset="0"/>
                <a:cs typeface="Arial" panose="020B0604020202020204" pitchFamily="34" charset="0"/>
              </a:rPr>
              <a:t>For 2015/16 see also </a:t>
            </a:r>
            <a:r>
              <a:rPr lang="en-GB" dirty="0">
                <a:solidFill>
                  <a:schemeClr val="tx2"/>
                </a:solidFill>
                <a:latin typeface="Arial" panose="020B0604020202020204" pitchFamily="34" charset="0"/>
                <a:cs typeface="Arial" panose="020B0604020202020204" pitchFamily="34" charset="0"/>
                <a:hlinkClick r:id="rId6"/>
              </a:rPr>
              <a:t>Rodell et al. (2024) </a:t>
            </a:r>
            <a:r>
              <a:rPr lang="en-GB" dirty="0" err="1">
                <a:solidFill>
                  <a:schemeClr val="tx2"/>
                </a:solidFill>
                <a:latin typeface="Arial" panose="020B0604020202020204" pitchFamily="34" charset="0"/>
                <a:cs typeface="Arial" panose="020B0604020202020204" pitchFamily="34" charset="0"/>
                <a:hlinkClick r:id="rId6"/>
              </a:rPr>
              <a:t>Surv</a:t>
            </a:r>
            <a:r>
              <a:rPr lang="en-GB" dirty="0">
                <a:solidFill>
                  <a:schemeClr val="tx2"/>
                </a:solidFill>
                <a:latin typeface="Arial" panose="020B0604020202020204" pitchFamily="34" charset="0"/>
                <a:cs typeface="Arial" panose="020B0604020202020204" pitchFamily="34" charset="0"/>
                <a:hlinkClick r:id="rId6"/>
              </a:rPr>
              <a:t>. </a:t>
            </a:r>
            <a:r>
              <a:rPr lang="en-GB" dirty="0" err="1">
                <a:solidFill>
                  <a:schemeClr val="tx2"/>
                </a:solidFill>
                <a:latin typeface="Arial" panose="020B0604020202020204" pitchFamily="34" charset="0"/>
                <a:cs typeface="Arial" panose="020B0604020202020204" pitchFamily="34" charset="0"/>
                <a:hlinkClick r:id="rId6"/>
              </a:rPr>
              <a:t>Geophys</a:t>
            </a:r>
            <a:endParaRPr lang="en-GB" dirty="0"/>
          </a:p>
        </p:txBody>
      </p:sp>
    </p:spTree>
    <p:extLst>
      <p:ext uri="{BB962C8B-B14F-4D97-AF65-F5344CB8AC3E}">
        <p14:creationId xmlns:p14="http://schemas.microsoft.com/office/powerpoint/2010/main" val="102843424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1981200" y="288477"/>
            <a:ext cx="8229600" cy="692597"/>
          </a:xfrm>
        </p:spPr>
        <p:txBody>
          <a:bodyPr/>
          <a:lstStyle/>
          <a:p>
            <a:r>
              <a:rPr lang="en-GB" altLang="en-US" dirty="0">
                <a:solidFill>
                  <a:srgbClr val="C00000"/>
                </a:solidFill>
                <a:latin typeface="Calibri" panose="020F0502020204030204" pitchFamily="34" charset="0"/>
              </a:rPr>
              <a:t>Water in the climate system</a:t>
            </a:r>
            <a:endParaRPr lang="en-US" altLang="en-US" dirty="0">
              <a:solidFill>
                <a:srgbClr val="C00000"/>
              </a:solidFill>
              <a:latin typeface="Calibri" panose="020F0502020204030204" pitchFamily="34" charset="0"/>
            </a:endParaRPr>
          </a:p>
        </p:txBody>
      </p:sp>
      <p:sp>
        <p:nvSpPr>
          <p:cNvPr id="52227" name="Rectangle 3"/>
          <p:cNvSpPr>
            <a:spLocks noGrp="1" noChangeArrowheads="1"/>
          </p:cNvSpPr>
          <p:nvPr>
            <p:ph idx="1"/>
          </p:nvPr>
        </p:nvSpPr>
        <p:spPr>
          <a:xfrm>
            <a:off x="407368" y="1268760"/>
            <a:ext cx="10801200" cy="5300762"/>
          </a:xfrm>
        </p:spPr>
        <p:txBody>
          <a:bodyPr/>
          <a:lstStyle/>
          <a:p>
            <a:pPr>
              <a:spcBef>
                <a:spcPct val="30000"/>
              </a:spcBef>
            </a:pPr>
            <a:r>
              <a:rPr lang="en-GB" altLang="en-US" sz="2800" dirty="0">
                <a:latin typeface="Calibri" panose="020F0502020204030204" pitchFamily="34" charset="0"/>
              </a:rPr>
              <a:t>Fundamental to Earth System, supporting plant, animal and marine life. </a:t>
            </a:r>
          </a:p>
          <a:p>
            <a:pPr>
              <a:spcBef>
                <a:spcPct val="30000"/>
              </a:spcBef>
            </a:pPr>
            <a:r>
              <a:rPr lang="en-GB" altLang="en-US" sz="2800" dirty="0">
                <a:latin typeface="Calibri" panose="020F0502020204030204" pitchFamily="34" charset="0"/>
              </a:rPr>
              <a:t>Water in both liquid &amp; frozen forms cover </a:t>
            </a:r>
            <a:r>
              <a:rPr lang="en-GB" altLang="en-US" sz="2800" dirty="0">
                <a:latin typeface="Times New Roman" panose="02020603050405020304" pitchFamily="18" charset="0"/>
                <a:cs typeface="Times New Roman" panose="02020603050405020304" pitchFamily="18" charset="0"/>
              </a:rPr>
              <a:t>~</a:t>
            </a:r>
            <a:r>
              <a:rPr lang="en-GB" altLang="en-US" sz="2800" dirty="0">
                <a:latin typeface="Calibri" panose="020F0502020204030204" pitchFamily="34" charset="0"/>
              </a:rPr>
              <a:t>75% of Earth’s surface</a:t>
            </a:r>
          </a:p>
          <a:p>
            <a:pPr>
              <a:spcBef>
                <a:spcPct val="30000"/>
              </a:spcBef>
            </a:pPr>
            <a:r>
              <a:rPr lang="en-GB" altLang="en-US" sz="2800" dirty="0">
                <a:latin typeface="Calibri" panose="020F0502020204030204" pitchFamily="34" charset="0"/>
              </a:rPr>
              <a:t>Water vapour is Earth’s most abundant and important greenhouse gas</a:t>
            </a:r>
            <a:r>
              <a:rPr lang="en-US" altLang="en-US" sz="2800" dirty="0">
                <a:latin typeface="Calibri" panose="020F0502020204030204" pitchFamily="34" charset="0"/>
              </a:rPr>
              <a:t> </a:t>
            </a:r>
          </a:p>
          <a:p>
            <a:pPr>
              <a:spcBef>
                <a:spcPct val="30000"/>
              </a:spcBef>
            </a:pPr>
            <a:r>
              <a:rPr lang="en-GB" altLang="en-US" sz="2800" dirty="0">
                <a:latin typeface="Calibri" panose="020F0502020204030204" pitchFamily="34" charset="0"/>
              </a:rPr>
              <a:t>Water in its various forms (vapour, liquid, solid) determines the characteristics and </a:t>
            </a:r>
            <a:r>
              <a:rPr lang="en-GB" altLang="en-US" sz="2800" dirty="0" err="1">
                <a:latin typeface="Calibri" panose="020F0502020204030204" pitchFamily="34" charset="0"/>
              </a:rPr>
              <a:t>spatio</a:t>
            </a:r>
            <a:r>
              <a:rPr lang="en-GB" altLang="en-US" sz="2800" dirty="0">
                <a:latin typeface="Calibri" panose="020F0502020204030204" pitchFamily="34" charset="0"/>
              </a:rPr>
              <a:t>-temporal evolution of the Earth System</a:t>
            </a:r>
            <a:r>
              <a:rPr lang="en-US" altLang="en-US" sz="2800" dirty="0">
                <a:latin typeface="Calibri" panose="020F0502020204030204" pitchFamily="34" charset="0"/>
              </a:rPr>
              <a:t> </a:t>
            </a:r>
          </a:p>
          <a:p>
            <a:pPr lvl="1">
              <a:spcBef>
                <a:spcPct val="30000"/>
              </a:spcBef>
            </a:pPr>
            <a:r>
              <a:rPr lang="en-GB" altLang="en-US" sz="2400" dirty="0">
                <a:latin typeface="Calibri" panose="020F0502020204030204" pitchFamily="34" charset="0"/>
              </a:rPr>
              <a:t>Latent heat release from precipitation is a major driver of the global circulation, which acts to transport heat, moisture and momentum around the climate system.</a:t>
            </a:r>
            <a:r>
              <a:rPr lang="en-US" altLang="en-US" sz="2400" dirty="0">
                <a:latin typeface="Calibri" panose="020F0502020204030204" pitchFamily="34" charset="0"/>
              </a:rPr>
              <a:t> </a:t>
            </a:r>
          </a:p>
          <a:p>
            <a:pPr lvl="1">
              <a:spcBef>
                <a:spcPct val="30000"/>
              </a:spcBef>
            </a:pPr>
            <a:r>
              <a:rPr lang="en-GB" altLang="en-US" sz="2400" dirty="0">
                <a:latin typeface="Calibri" panose="020F0502020204030204" pitchFamily="34" charset="0"/>
              </a:rPr>
              <a:t>Natural ecosystems depend on precipitation, and so water has a fundamental role to play in other cycles of the earth system, such as the carbon and nitrogen cycles.</a:t>
            </a:r>
            <a:endParaRPr lang="en-US" altLang="en-US" sz="2400" dirty="0">
              <a:latin typeface="Calibri" panose="020F0502020204030204" pitchFamily="34" charset="0"/>
            </a:endParaRP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s showing deficit in precipitation and water storage over Brazil and southern Africa ">
            <a:hlinkClick r:id="rId3"/>
            <a:extLst>
              <a:ext uri="{FF2B5EF4-FFF2-40B4-BE49-F238E27FC236}">
                <a16:creationId xmlns:a16="http://schemas.microsoft.com/office/drawing/2014/main" id="{FC288C8D-A3BD-3CF4-755B-BEFE9C419758}"/>
              </a:ext>
            </a:extLst>
          </p:cNvPr>
          <p:cNvPicPr>
            <a:picLocks noChangeAspect="1"/>
          </p:cNvPicPr>
          <p:nvPr/>
        </p:nvPicPr>
        <p:blipFill rotWithShape="1">
          <a:blip r:embed="rId4"/>
          <a:srcRect l="3124" r="5962"/>
          <a:stretch/>
        </p:blipFill>
        <p:spPr>
          <a:xfrm>
            <a:off x="7950085" y="332655"/>
            <a:ext cx="4239452" cy="6102760"/>
          </a:xfrm>
          <a:prstGeom prst="rect">
            <a:avLst/>
          </a:prstGeom>
        </p:spPr>
      </p:pic>
      <p:pic>
        <p:nvPicPr>
          <p:cNvPr id="3" name="Picture 2">
            <a:extLst>
              <a:ext uri="{FF2B5EF4-FFF2-40B4-BE49-F238E27FC236}">
                <a16:creationId xmlns:a16="http://schemas.microsoft.com/office/drawing/2014/main" id="{97D01A04-D77D-681F-E107-F03562A51C5A}"/>
              </a:ext>
            </a:extLst>
          </p:cNvPr>
          <p:cNvPicPr>
            <a:picLocks noChangeAspect="1"/>
          </p:cNvPicPr>
          <p:nvPr/>
        </p:nvPicPr>
        <p:blipFill>
          <a:blip r:embed="rId5"/>
          <a:srcRect l="1539" t="9949" r="10822"/>
          <a:stretch>
            <a:fillRect/>
          </a:stretch>
        </p:blipFill>
        <p:spPr>
          <a:xfrm>
            <a:off x="-1" y="1010763"/>
            <a:ext cx="8112225" cy="5393543"/>
          </a:xfrm>
          <a:prstGeom prst="rect">
            <a:avLst/>
          </a:prstGeom>
        </p:spPr>
      </p:pic>
      <p:pic>
        <p:nvPicPr>
          <p:cNvPr id="8195"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25519" y="4079697"/>
            <a:ext cx="1486705" cy="14867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196" name="Pictur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20966" y="4101973"/>
            <a:ext cx="1489893" cy="14898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7" name="TextBox 10"/>
          <p:cNvSpPr txBox="1">
            <a:spLocks noChangeArrowheads="1"/>
          </p:cNvSpPr>
          <p:nvPr/>
        </p:nvSpPr>
        <p:spPr bwMode="auto">
          <a:xfrm>
            <a:off x="911424" y="44624"/>
            <a:ext cx="7056784" cy="11387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3600" b="1" cap="all" dirty="0">
                <a:solidFill>
                  <a:srgbClr val="C00000"/>
                </a:solidFill>
                <a:latin typeface="+mj-lt"/>
              </a:rPr>
              <a:t>So much rain the sea dropped</a:t>
            </a:r>
          </a:p>
          <a:p>
            <a:pPr eaLnBrk="1" hangingPunct="1"/>
            <a:r>
              <a:rPr lang="en-US" sz="3200" dirty="0">
                <a:latin typeface="Calibri" charset="0"/>
              </a:rPr>
              <a:t>Global Sea Level Drops 5 mm in 2010</a:t>
            </a:r>
          </a:p>
        </p:txBody>
      </p:sp>
      <p:sp>
        <p:nvSpPr>
          <p:cNvPr id="8198" name="Oval 2"/>
          <p:cNvSpPr>
            <a:spLocks noChangeArrowheads="1"/>
          </p:cNvSpPr>
          <p:nvPr/>
        </p:nvSpPr>
        <p:spPr bwMode="auto">
          <a:xfrm>
            <a:off x="4759610" y="3132305"/>
            <a:ext cx="730250" cy="731837"/>
          </a:xfrm>
          <a:prstGeom prst="ellipse">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latin typeface="Calibri" charset="0"/>
            </a:endParaRPr>
          </a:p>
        </p:txBody>
      </p:sp>
      <p:sp>
        <p:nvSpPr>
          <p:cNvPr id="8199" name="Line 26"/>
          <p:cNvSpPr>
            <a:spLocks noChangeShapeType="1"/>
          </p:cNvSpPr>
          <p:nvPr/>
        </p:nvSpPr>
        <p:spPr bwMode="auto">
          <a:xfrm>
            <a:off x="5375920" y="3760099"/>
            <a:ext cx="406934" cy="316973"/>
          </a:xfrm>
          <a:prstGeom prst="line">
            <a:avLst/>
          </a:prstGeom>
          <a:noFill/>
          <a:ln w="57150">
            <a:solidFill>
              <a:srgbClr val="FF0000"/>
            </a:solidFill>
            <a:round/>
            <a:headEnd/>
            <a:tailEnd type="arrow" w="med" len="med"/>
          </a:ln>
          <a:extLst>
            <a:ext uri="{909E8E84-426E-40dd-AFC4-6F175D3DCCD1}">
              <a14:hiddenFill xmlns="" xmlns:a14="http://schemas.microsoft.com/office/drawing/2010/main">
                <a:noFill/>
              </a14:hiddenFill>
            </a:ext>
          </a:extLst>
        </p:spPr>
        <p:txBody>
          <a:bodyPr/>
          <a:lstStyle/>
          <a:p>
            <a:endParaRPr lang="en-US"/>
          </a:p>
        </p:txBody>
      </p:sp>
      <p:sp>
        <p:nvSpPr>
          <p:cNvPr id="8200" name="Line 27"/>
          <p:cNvSpPr>
            <a:spLocks noChangeShapeType="1"/>
          </p:cNvSpPr>
          <p:nvPr/>
        </p:nvSpPr>
        <p:spPr bwMode="auto">
          <a:xfrm>
            <a:off x="4151784" y="3284984"/>
            <a:ext cx="508958" cy="332616"/>
          </a:xfrm>
          <a:prstGeom prst="line">
            <a:avLst/>
          </a:prstGeom>
          <a:noFill/>
          <a:ln w="38100">
            <a:solidFill>
              <a:schemeClr val="tx1"/>
            </a:solidFill>
            <a:round/>
            <a:headEnd/>
            <a:tailEnd type="arrow" w="med" len="med"/>
          </a:ln>
          <a:extLst>
            <a:ext uri="{909E8E84-426E-40dd-AFC4-6F175D3DCCD1}">
              <a14:hiddenFill xmlns="" xmlns:a14="http://schemas.microsoft.com/office/drawing/2010/main">
                <a:noFill/>
              </a14:hiddenFill>
            </a:ext>
          </a:extLst>
        </p:spPr>
        <p:txBody>
          <a:bodyPr/>
          <a:lstStyle/>
          <a:p>
            <a:endParaRPr lang="en-US" dirty="0"/>
          </a:p>
        </p:txBody>
      </p:sp>
      <p:sp>
        <p:nvSpPr>
          <p:cNvPr id="8202" name="TextBox 7"/>
          <p:cNvSpPr txBox="1">
            <a:spLocks noChangeArrowheads="1"/>
          </p:cNvSpPr>
          <p:nvPr/>
        </p:nvSpPr>
        <p:spPr bwMode="auto">
          <a:xfrm>
            <a:off x="5951984" y="3667560"/>
            <a:ext cx="204263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b="1" dirty="0">
                <a:latin typeface="Calibri" charset="0"/>
              </a:rPr>
              <a:t>El Nino </a:t>
            </a:r>
            <a:r>
              <a:rPr lang="en-US" b="1" dirty="0">
                <a:latin typeface="Calibri" charset="0"/>
                <a:sym typeface="Wingdings" panose="05000000000000000000" pitchFamily="2" charset="2"/>
              </a:rPr>
              <a:t> </a:t>
            </a:r>
            <a:r>
              <a:rPr lang="en-US" b="1" dirty="0">
                <a:latin typeface="Calibri" charset="0"/>
              </a:rPr>
              <a:t>La Nina</a:t>
            </a:r>
          </a:p>
        </p:txBody>
      </p:sp>
      <p:sp>
        <p:nvSpPr>
          <p:cNvPr id="8203" name="Line 29"/>
          <p:cNvSpPr>
            <a:spLocks noChangeShapeType="1"/>
          </p:cNvSpPr>
          <p:nvPr/>
        </p:nvSpPr>
        <p:spPr bwMode="auto">
          <a:xfrm flipV="1">
            <a:off x="6181750" y="5375841"/>
            <a:ext cx="706338" cy="0"/>
          </a:xfrm>
          <a:prstGeom prst="line">
            <a:avLst/>
          </a:prstGeom>
          <a:noFill/>
          <a:ln w="1397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2" name="Rectangle 1"/>
          <p:cNvSpPr/>
          <p:nvPr/>
        </p:nvSpPr>
        <p:spPr>
          <a:xfrm>
            <a:off x="1991544" y="5055133"/>
            <a:ext cx="3128210" cy="646331"/>
          </a:xfrm>
          <a:prstGeom prst="rect">
            <a:avLst/>
          </a:prstGeom>
        </p:spPr>
        <p:txBody>
          <a:bodyPr wrap="square">
            <a:spAutoFit/>
          </a:bodyPr>
          <a:lstStyle/>
          <a:p>
            <a:r>
              <a:rPr lang="en-GB" dirty="0">
                <a:latin typeface="Calibri" panose="020F0502020204030204" pitchFamily="34" charset="0"/>
              </a:rPr>
              <a:t>Latest data: </a:t>
            </a:r>
            <a:r>
              <a:rPr lang="en-GB" dirty="0">
                <a:latin typeface="Calibri" panose="020F0502020204030204" pitchFamily="34" charset="0"/>
                <a:hlinkClick r:id="rId8"/>
              </a:rPr>
              <a:t>http://sealevel.colorado.edu/</a:t>
            </a:r>
            <a:r>
              <a:rPr lang="en-GB" dirty="0">
                <a:latin typeface="Calibri" panose="020F0502020204030204" pitchFamily="34" charset="0"/>
              </a:rPr>
              <a:t> </a:t>
            </a:r>
          </a:p>
        </p:txBody>
      </p:sp>
      <p:sp>
        <p:nvSpPr>
          <p:cNvPr id="6" name="Oval 2">
            <a:extLst>
              <a:ext uri="{FF2B5EF4-FFF2-40B4-BE49-F238E27FC236}">
                <a16:creationId xmlns:a16="http://schemas.microsoft.com/office/drawing/2014/main" id="{B5A815DB-A38A-C19D-D9C9-0FEA2A2E86C6}"/>
              </a:ext>
            </a:extLst>
          </p:cNvPr>
          <p:cNvSpPr>
            <a:spLocks noChangeArrowheads="1"/>
          </p:cNvSpPr>
          <p:nvPr/>
        </p:nvSpPr>
        <p:spPr bwMode="auto">
          <a:xfrm>
            <a:off x="5666451" y="2316103"/>
            <a:ext cx="730250" cy="731837"/>
          </a:xfrm>
          <a:prstGeom prst="ellipse">
            <a:avLst/>
          </a:prstGeom>
          <a:noFill/>
          <a:ln w="38100">
            <a:solidFill>
              <a:schemeClr val="accent5"/>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latin typeface="Calibri" charset="0"/>
            </a:endParaRPr>
          </a:p>
        </p:txBody>
      </p:sp>
      <p:sp>
        <p:nvSpPr>
          <p:cNvPr id="7" name="Line 26">
            <a:extLst>
              <a:ext uri="{FF2B5EF4-FFF2-40B4-BE49-F238E27FC236}">
                <a16:creationId xmlns:a16="http://schemas.microsoft.com/office/drawing/2014/main" id="{5DCF6BB2-A4F5-9A82-015A-4AD4516A6244}"/>
              </a:ext>
            </a:extLst>
          </p:cNvPr>
          <p:cNvSpPr>
            <a:spLocks noChangeShapeType="1"/>
          </p:cNvSpPr>
          <p:nvPr/>
        </p:nvSpPr>
        <p:spPr bwMode="auto">
          <a:xfrm flipV="1">
            <a:off x="6396701" y="2692677"/>
            <a:ext cx="1739199" cy="3187"/>
          </a:xfrm>
          <a:prstGeom prst="line">
            <a:avLst/>
          </a:prstGeom>
          <a:noFill/>
          <a:ln w="57150">
            <a:solidFill>
              <a:schemeClr val="accent5"/>
            </a:solidFill>
            <a:round/>
            <a:headEnd/>
            <a:tailEnd type="arrow" w="med" len="med"/>
          </a:ln>
          <a:extLst>
            <a:ext uri="{909E8E84-426E-40dd-AFC4-6F175D3DCCD1}">
              <a14:hiddenFill xmlns="" xmlns:a14="http://schemas.microsoft.com/office/drawing/2010/main">
                <a:noFill/>
              </a14:hiddenFill>
            </a:ext>
          </a:extLst>
        </p:spPr>
        <p:txBody>
          <a:bodyPr/>
          <a:lstStyle/>
          <a:p>
            <a:endParaRPr lang="en-US"/>
          </a:p>
        </p:txBody>
      </p:sp>
      <p:sp>
        <p:nvSpPr>
          <p:cNvPr id="8" name="TextBox 7">
            <a:extLst>
              <a:ext uri="{FF2B5EF4-FFF2-40B4-BE49-F238E27FC236}">
                <a16:creationId xmlns:a16="http://schemas.microsoft.com/office/drawing/2014/main" id="{76BAC9CA-F19E-0CBD-E672-DE006B0EFD23}"/>
              </a:ext>
            </a:extLst>
          </p:cNvPr>
          <p:cNvSpPr txBox="1"/>
          <p:nvPr/>
        </p:nvSpPr>
        <p:spPr>
          <a:xfrm>
            <a:off x="119336" y="6285292"/>
            <a:ext cx="12070200" cy="369332"/>
          </a:xfrm>
          <a:prstGeom prst="rect">
            <a:avLst/>
          </a:prstGeom>
          <a:noFill/>
        </p:spPr>
        <p:txBody>
          <a:bodyPr wrap="square" rtlCol="0">
            <a:spAutoFit/>
          </a:bodyPr>
          <a:lstStyle/>
          <a:p>
            <a:r>
              <a:rPr lang="en-GB" dirty="0">
                <a:solidFill>
                  <a:schemeClr val="tx2"/>
                </a:solidFill>
                <a:latin typeface="Arial" panose="020B0604020202020204" pitchFamily="34" charset="0"/>
                <a:cs typeface="Arial" panose="020B0604020202020204" pitchFamily="34" charset="0"/>
              </a:rPr>
              <a:t>See: </a:t>
            </a:r>
            <a:r>
              <a:rPr lang="en-GB" dirty="0">
                <a:solidFill>
                  <a:prstClr val="black"/>
                </a:solidFill>
                <a:latin typeface="Arial" panose="020B0604020202020204" pitchFamily="34" charset="0"/>
                <a:cs typeface="Arial" panose="020B0604020202020204" pitchFamily="34" charset="0"/>
                <a:hlinkClick r:id="rId9"/>
              </a:rPr>
              <a:t>Boening et al. (2012) GRL: The 2011 La Niña so strong, the oceans fell</a:t>
            </a:r>
            <a:r>
              <a:rPr lang="en-GB" dirty="0">
                <a:solidFill>
                  <a:prstClr val="black"/>
                </a:solidFill>
                <a:latin typeface="Arial" panose="020B0604020202020204" pitchFamily="34" charset="0"/>
                <a:cs typeface="Arial" panose="020B0604020202020204" pitchFamily="34" charset="0"/>
              </a:rPr>
              <a:t> and </a:t>
            </a:r>
            <a:r>
              <a:rPr lang="en-GB" dirty="0">
                <a:solidFill>
                  <a:schemeClr val="tx2"/>
                </a:solidFill>
                <a:latin typeface="Arial" panose="020B0604020202020204" pitchFamily="34" charset="0"/>
                <a:cs typeface="Arial" panose="020B0604020202020204" pitchFamily="34" charset="0"/>
                <a:hlinkClick r:id="rId10"/>
              </a:rPr>
              <a:t>Rodell et al. (2024) </a:t>
            </a:r>
            <a:r>
              <a:rPr lang="en-GB" dirty="0" err="1">
                <a:solidFill>
                  <a:schemeClr val="tx2"/>
                </a:solidFill>
                <a:latin typeface="Arial" panose="020B0604020202020204" pitchFamily="34" charset="0"/>
                <a:cs typeface="Arial" panose="020B0604020202020204" pitchFamily="34" charset="0"/>
                <a:hlinkClick r:id="rId10"/>
              </a:rPr>
              <a:t>Surv</a:t>
            </a:r>
            <a:r>
              <a:rPr lang="en-GB" dirty="0">
                <a:solidFill>
                  <a:schemeClr val="tx2"/>
                </a:solidFill>
                <a:latin typeface="Arial" panose="020B0604020202020204" pitchFamily="34" charset="0"/>
                <a:cs typeface="Arial" panose="020B0604020202020204" pitchFamily="34" charset="0"/>
                <a:hlinkClick r:id="rId10"/>
              </a:rPr>
              <a:t>. </a:t>
            </a:r>
            <a:r>
              <a:rPr lang="en-GB" dirty="0" err="1">
                <a:solidFill>
                  <a:schemeClr val="tx2"/>
                </a:solidFill>
                <a:latin typeface="Arial" panose="020B0604020202020204" pitchFamily="34" charset="0"/>
                <a:cs typeface="Arial" panose="020B0604020202020204" pitchFamily="34" charset="0"/>
                <a:hlinkClick r:id="rId10"/>
              </a:rPr>
              <a:t>Geophys</a:t>
            </a:r>
            <a:r>
              <a:rPr lang="en-GB" dirty="0">
                <a:solidFill>
                  <a:schemeClr val="tx2"/>
                </a:solidFill>
                <a:latin typeface="Arial" panose="020B0604020202020204" pitchFamily="34" charset="0"/>
                <a:cs typeface="Arial" panose="020B0604020202020204" pitchFamily="34" charset="0"/>
                <a:hlinkClick r:id="rId10"/>
              </a:rPr>
              <a:t>.</a:t>
            </a:r>
            <a:endParaRPr lang="en-GB" dirty="0">
              <a:solidFill>
                <a:schemeClr val="tx2"/>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1393A78D-AED4-2C49-78E4-3338B7F11CFE}"/>
              </a:ext>
            </a:extLst>
          </p:cNvPr>
          <p:cNvSpPr txBox="1"/>
          <p:nvPr/>
        </p:nvSpPr>
        <p:spPr>
          <a:xfrm>
            <a:off x="8984171" y="3212976"/>
            <a:ext cx="3160501"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hlinkClick r:id="rId11"/>
              </a:rPr>
              <a:t>state of the climate 2015</a:t>
            </a:r>
            <a:endParaRPr kumimoji="0" lang="en-GB" sz="1800" b="1"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endParaRPr>
          </a:p>
        </p:txBody>
      </p:sp>
      <p:sp>
        <p:nvSpPr>
          <p:cNvPr id="4" name="TextBox 7">
            <a:extLst>
              <a:ext uri="{FF2B5EF4-FFF2-40B4-BE49-F238E27FC236}">
                <a16:creationId xmlns:a16="http://schemas.microsoft.com/office/drawing/2014/main" id="{C95B524E-8C0D-5B99-A450-5D00A2CB3650}"/>
              </a:ext>
            </a:extLst>
          </p:cNvPr>
          <p:cNvSpPr txBox="1">
            <a:spLocks noChangeArrowheads="1"/>
          </p:cNvSpPr>
          <p:nvPr/>
        </p:nvSpPr>
        <p:spPr bwMode="auto">
          <a:xfrm>
            <a:off x="6064608" y="3034687"/>
            <a:ext cx="204263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b="1" dirty="0">
                <a:latin typeface="Calibri" charset="0"/>
              </a:rPr>
              <a:t>El Nino </a:t>
            </a:r>
            <a:r>
              <a:rPr lang="en-US" b="1" dirty="0">
                <a:latin typeface="Calibri" charset="0"/>
                <a:sym typeface="Wingdings" panose="05000000000000000000" pitchFamily="2" charset="2"/>
              </a:rPr>
              <a:t> </a:t>
            </a:r>
            <a:r>
              <a:rPr lang="en-US" b="1" dirty="0">
                <a:latin typeface="Calibri" charset="0"/>
              </a:rPr>
              <a:t>La Nina</a:t>
            </a:r>
          </a:p>
        </p:txBody>
      </p:sp>
    </p:spTree>
    <p:extLst>
      <p:ext uri="{BB962C8B-B14F-4D97-AF65-F5344CB8AC3E}">
        <p14:creationId xmlns:p14="http://schemas.microsoft.com/office/powerpoint/2010/main" val="125319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19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19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20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19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20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nimBg="1"/>
      <p:bldP spid="8199" grpId="0" animBg="1"/>
      <p:bldP spid="8202" grpId="0"/>
      <p:bldP spid="8203" grpId="0" animBg="1"/>
      <p:bldP spid="6" grpId="0" animBg="1"/>
      <p:bldP spid="7" grpId="0" animBg="1"/>
      <p:bldP spid="9"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0" name="Rectangle 4"/>
          <p:cNvSpPr>
            <a:spLocks noGrp="1" noChangeArrowheads="1"/>
          </p:cNvSpPr>
          <p:nvPr>
            <p:ph type="title"/>
          </p:nvPr>
        </p:nvSpPr>
        <p:spPr>
          <a:xfrm>
            <a:off x="623392" y="-85105"/>
            <a:ext cx="8229600" cy="971550"/>
          </a:xfrm>
        </p:spPr>
        <p:txBody>
          <a:bodyPr/>
          <a:lstStyle/>
          <a:p>
            <a:r>
              <a:rPr lang="en-GB" altLang="en-US" dirty="0">
                <a:solidFill>
                  <a:srgbClr val="C00000"/>
                </a:solidFill>
                <a:latin typeface="Calibri" panose="020F0502020204030204" pitchFamily="34" charset="0"/>
              </a:rPr>
              <a:t>Ocean Water Cycle</a:t>
            </a:r>
            <a:endParaRPr lang="en-US" altLang="en-US" dirty="0">
              <a:solidFill>
                <a:srgbClr val="C00000"/>
              </a:solidFill>
              <a:latin typeface="Calibri" panose="020F0502020204030204" pitchFamily="34" charset="0"/>
            </a:endParaRPr>
          </a:p>
        </p:txBody>
      </p:sp>
      <p:pic>
        <p:nvPicPr>
          <p:cNvPr id="86021" name="Picture 5" descr="water_cyc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376" y="1120709"/>
            <a:ext cx="8136904" cy="5336621"/>
          </a:xfrm>
          <a:prstGeom prst="rect">
            <a:avLst/>
          </a:prstGeom>
          <a:noFill/>
          <a:extLst>
            <a:ext uri="{909E8E84-426E-40DD-AFC4-6F175D3DCCD1}">
              <a14:hiddenFill xmlns:a14="http://schemas.microsoft.com/office/drawing/2010/main">
                <a:solidFill>
                  <a:srgbClr val="FFFFFF"/>
                </a:solidFill>
              </a14:hiddenFill>
            </a:ext>
          </a:extLst>
        </p:spPr>
      </p:pic>
      <p:sp>
        <p:nvSpPr>
          <p:cNvPr id="86022" name="Text Box 6"/>
          <p:cNvSpPr txBox="1">
            <a:spLocks noChangeArrowheads="1"/>
          </p:cNvSpPr>
          <p:nvPr/>
        </p:nvSpPr>
        <p:spPr bwMode="auto">
          <a:xfrm>
            <a:off x="8827586" y="1093252"/>
            <a:ext cx="3219672"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Char char="•"/>
            </a:pPr>
            <a:r>
              <a:rPr lang="en-GB" altLang="en-US" sz="2400" dirty="0">
                <a:latin typeface="Arial" panose="020B0604020202020204" pitchFamily="34" charset="0"/>
                <a:cs typeface="Arial" panose="020B0604020202020204" pitchFamily="34" charset="0"/>
              </a:rPr>
              <a:t> Controls Surface Salinity and Temperature, hence water density. </a:t>
            </a:r>
          </a:p>
          <a:p>
            <a:pPr>
              <a:buFontTx/>
              <a:buChar char="•"/>
            </a:pPr>
            <a:r>
              <a:rPr lang="en-GB" altLang="en-US" sz="2400" dirty="0">
                <a:latin typeface="Arial" panose="020B0604020202020204" pitchFamily="34" charset="0"/>
                <a:cs typeface="Arial" panose="020B0604020202020204" pitchFamily="34" charset="0"/>
              </a:rPr>
              <a:t> Changes in water density drive ocean mixing and deep circulations</a:t>
            </a:r>
            <a:endParaRPr lang="en-US" altLang="en-US" sz="2400" dirty="0">
              <a:latin typeface="Arial" panose="020B0604020202020204" pitchFamily="34" charset="0"/>
              <a:cs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6" name="Picture 8" descr="s00anw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368" y="831461"/>
            <a:ext cx="9001700" cy="5549867"/>
          </a:xfrm>
          <a:prstGeom prst="rect">
            <a:avLst/>
          </a:prstGeom>
          <a:noFill/>
          <a:extLst>
            <a:ext uri="{909E8E84-426E-40DD-AFC4-6F175D3DCCD1}">
              <a14:hiddenFill xmlns:a14="http://schemas.microsoft.com/office/drawing/2010/main">
                <a:solidFill>
                  <a:srgbClr val="FFFFFF"/>
                </a:solidFill>
              </a14:hiddenFill>
            </a:ext>
          </a:extLst>
        </p:spPr>
      </p:pic>
      <p:sp>
        <p:nvSpPr>
          <p:cNvPr id="43017" name="Text Box 9"/>
          <p:cNvSpPr txBox="1">
            <a:spLocks noChangeArrowheads="1"/>
          </p:cNvSpPr>
          <p:nvPr/>
        </p:nvSpPr>
        <p:spPr bwMode="auto">
          <a:xfrm>
            <a:off x="767409" y="246686"/>
            <a:ext cx="8285562" cy="646331"/>
          </a:xfrm>
          <a:prstGeom prst="rect">
            <a:avLst/>
          </a:prstGeom>
          <a:solidFill>
            <a:schemeClr val="bg1"/>
          </a:solidFill>
          <a:ln>
            <a:noFill/>
          </a:ln>
          <a:effectLst/>
        </p:spPr>
        <p:txBody>
          <a:bodyPr wrap="square">
            <a:spAutoFit/>
          </a:bodyPr>
          <a:lstStyle/>
          <a:p>
            <a:r>
              <a:rPr lang="en-GB" altLang="en-US" sz="3600" b="1" cap="all" dirty="0">
                <a:solidFill>
                  <a:srgbClr val="C00000"/>
                </a:solidFill>
                <a:latin typeface="Effra" panose="020B0604020202020204" charset="0"/>
              </a:rPr>
              <a:t>Annual Mean Sea Surface Salinity</a:t>
            </a:r>
            <a:endParaRPr lang="en-US" altLang="en-US" sz="3600" b="1" cap="all" dirty="0">
              <a:solidFill>
                <a:srgbClr val="C00000"/>
              </a:solidFill>
              <a:latin typeface="Effra" panose="020B0604020202020204" charset="0"/>
            </a:endParaRPr>
          </a:p>
        </p:txBody>
      </p:sp>
      <p:sp>
        <p:nvSpPr>
          <p:cNvPr id="43019" name="Text Box 11"/>
          <p:cNvSpPr txBox="1">
            <a:spLocks noChangeArrowheads="1"/>
          </p:cNvSpPr>
          <p:nvPr/>
        </p:nvSpPr>
        <p:spPr bwMode="auto">
          <a:xfrm>
            <a:off x="8832304" y="1196752"/>
            <a:ext cx="3168352" cy="2215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Char char="•"/>
            </a:pPr>
            <a:r>
              <a:rPr lang="en-GB" altLang="en-US" sz="2400" dirty="0">
                <a:latin typeface="Arial" panose="020B0604020202020204" pitchFamily="34" charset="0"/>
                <a:cs typeface="Arial" panose="020B0604020202020204" pitchFamily="34" charset="0"/>
              </a:rPr>
              <a:t> Strongly reflects Precipitation minus Evaporation</a:t>
            </a:r>
          </a:p>
          <a:p>
            <a:pPr>
              <a:buFontTx/>
              <a:buChar char="•"/>
            </a:pPr>
            <a:r>
              <a:rPr lang="en-GB" altLang="en-US" sz="2400" dirty="0">
                <a:latin typeface="Arial" panose="020B0604020202020204" pitchFamily="34" charset="0"/>
                <a:cs typeface="Arial" panose="020B0604020202020204" pitchFamily="34" charset="0"/>
              </a:rPr>
              <a:t> Note much higher salinity in Atlantic</a:t>
            </a:r>
          </a:p>
          <a:p>
            <a:r>
              <a:rPr lang="en-GB" altLang="en-US" dirty="0">
                <a:latin typeface="Arial" panose="020B0604020202020204" pitchFamily="34" charset="0"/>
                <a:cs typeface="Arial" panose="020B0604020202020204" pitchFamily="34" charset="0"/>
              </a:rPr>
              <a:t>e.g. </a:t>
            </a:r>
            <a:r>
              <a:rPr lang="en-GB" altLang="en-US" dirty="0">
                <a:latin typeface="Arial" panose="020B0604020202020204" pitchFamily="34" charset="0"/>
                <a:cs typeface="Arial" panose="020B0604020202020204" pitchFamily="34" charset="0"/>
                <a:hlinkClick r:id="rId3"/>
              </a:rPr>
              <a:t>Craig et al. (2023) JGR </a:t>
            </a:r>
            <a:endParaRPr lang="en-US" altLang="en-US"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8B413C70-5A73-1702-6CC5-87D2F9EEAEEB}"/>
              </a:ext>
            </a:extLst>
          </p:cNvPr>
          <p:cNvSpPr txBox="1"/>
          <p:nvPr/>
        </p:nvSpPr>
        <p:spPr>
          <a:xfrm>
            <a:off x="9912424" y="4293096"/>
            <a:ext cx="1728192" cy="1477328"/>
          </a:xfrm>
          <a:prstGeom prst="rect">
            <a:avLst/>
          </a:prstGeom>
          <a:noFill/>
          <a:ln>
            <a:solidFill>
              <a:schemeClr val="tx1"/>
            </a:solidFill>
          </a:ln>
        </p:spPr>
        <p:txBody>
          <a:bodyPr wrap="square" rtlCol="0">
            <a:spAutoFit/>
          </a:bodyPr>
          <a:lstStyle/>
          <a:p>
            <a:r>
              <a:rPr lang="en-GB" dirty="0">
                <a:solidFill>
                  <a:schemeClr val="tx2"/>
                </a:solidFill>
                <a:latin typeface="+mn-lt"/>
              </a:rPr>
              <a:t>PSS = practical salinity scale</a:t>
            </a:r>
          </a:p>
          <a:p>
            <a:endParaRPr lang="en-GB" dirty="0">
              <a:solidFill>
                <a:schemeClr val="tx2"/>
              </a:solidFill>
              <a:latin typeface="+mn-lt"/>
            </a:endParaRPr>
          </a:p>
          <a:p>
            <a:r>
              <a:rPr lang="en-GB" dirty="0">
                <a:solidFill>
                  <a:schemeClr val="tx2"/>
                </a:solidFill>
                <a:latin typeface="+mn-lt"/>
              </a:rPr>
              <a:t>33-37g salt per kg or water</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344" y="589496"/>
            <a:ext cx="9721080" cy="5542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640" name="Text Box 8"/>
          <p:cNvSpPr txBox="1">
            <a:spLocks noChangeArrowheads="1"/>
          </p:cNvSpPr>
          <p:nvPr/>
        </p:nvSpPr>
        <p:spPr bwMode="auto">
          <a:xfrm>
            <a:off x="659209" y="6132414"/>
            <a:ext cx="85693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dirty="0">
                <a:cs typeface="Arial" charset="0"/>
              </a:rPr>
              <a:t>From S. </a:t>
            </a:r>
            <a:r>
              <a:rPr lang="en-US" altLang="en-US" sz="1400" dirty="0" err="1">
                <a:cs typeface="Arial" charset="0"/>
              </a:rPr>
              <a:t>Rahmstorf</a:t>
            </a:r>
            <a:r>
              <a:rPr lang="en-US" altLang="en-US" sz="1400" dirty="0">
                <a:cs typeface="Arial" charset="0"/>
              </a:rPr>
              <a:t>: Thermohaline Ocean Circulation. In: </a:t>
            </a:r>
            <a:r>
              <a:rPr lang="en-US" altLang="en-US" sz="1400" i="1" dirty="0">
                <a:cs typeface="Arial" charset="0"/>
              </a:rPr>
              <a:t>Encyclopedia of </a:t>
            </a:r>
            <a:r>
              <a:rPr lang="en-US" altLang="en-US" sz="1400" i="1" dirty="0" err="1">
                <a:cs typeface="Arial" charset="0"/>
              </a:rPr>
              <a:t>QuaternarySciences</a:t>
            </a:r>
            <a:r>
              <a:rPr lang="en-US" altLang="en-US" sz="1400" dirty="0">
                <a:cs typeface="Arial" charset="0"/>
              </a:rPr>
              <a:t>, Edited by S. A. Elias. Elsevier, Amsterdam 2006 (see </a:t>
            </a:r>
            <a:r>
              <a:rPr lang="en-US" altLang="en-US" sz="1400" b="1" dirty="0">
                <a:cs typeface="Arial" charset="0"/>
                <a:hlinkClick r:id="rId3"/>
              </a:rPr>
              <a:t>www.pik-potsdam.de/~stefan/thc_fact_sheet.html</a:t>
            </a:r>
            <a:r>
              <a:rPr lang="en-US" altLang="en-US" sz="1400" dirty="0">
                <a:cs typeface="Arial" charset="0"/>
              </a:rPr>
              <a:t>)</a:t>
            </a:r>
          </a:p>
        </p:txBody>
      </p:sp>
      <p:sp>
        <p:nvSpPr>
          <p:cNvPr id="69641" name="Text Box 9"/>
          <p:cNvSpPr txBox="1">
            <a:spLocks noChangeArrowheads="1"/>
          </p:cNvSpPr>
          <p:nvPr/>
        </p:nvSpPr>
        <p:spPr bwMode="auto">
          <a:xfrm>
            <a:off x="479376" y="46365"/>
            <a:ext cx="9289032" cy="646331"/>
          </a:xfrm>
          <a:prstGeom prst="rect">
            <a:avLst/>
          </a:prstGeom>
          <a:solidFill>
            <a:schemeClr val="bg1"/>
          </a:solidFill>
          <a:ln>
            <a:noFill/>
          </a:ln>
          <a:effectLst/>
        </p:spPr>
        <p:txBody>
          <a:bodyPr wrap="square">
            <a:spAutoFit/>
          </a:bodyPr>
          <a:lstStyle/>
          <a:p>
            <a:r>
              <a:rPr lang="en-GB" altLang="en-US" sz="3600" b="1" cap="all" dirty="0">
                <a:solidFill>
                  <a:srgbClr val="C00000"/>
                </a:solidFill>
                <a:latin typeface="Effra Bold"/>
              </a:rPr>
              <a:t>Global Thermohaline Circulation </a:t>
            </a:r>
            <a:endParaRPr lang="en-US" altLang="en-US" sz="3600" b="1" cap="all" dirty="0">
              <a:solidFill>
                <a:srgbClr val="C00000"/>
              </a:solidFill>
              <a:latin typeface="Effra Bo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6" name="Picture 4" descr="wcgwdisch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782" y="1694700"/>
            <a:ext cx="7418799" cy="3894540"/>
          </a:xfrm>
          <a:prstGeom prst="rect">
            <a:avLst/>
          </a:prstGeom>
          <a:noFill/>
          <a:extLst>
            <a:ext uri="{909E8E84-426E-40DD-AFC4-6F175D3DCCD1}">
              <a14:hiddenFill xmlns:a14="http://schemas.microsoft.com/office/drawing/2010/main">
                <a:solidFill>
                  <a:srgbClr val="FFFFFF"/>
                </a:solidFill>
              </a14:hiddenFill>
            </a:ext>
          </a:extLst>
        </p:spPr>
      </p:pic>
      <p:sp>
        <p:nvSpPr>
          <p:cNvPr id="59397" name="Text Box 5"/>
          <p:cNvSpPr txBox="1">
            <a:spLocks noChangeArrowheads="1"/>
          </p:cNvSpPr>
          <p:nvPr/>
        </p:nvSpPr>
        <p:spPr bwMode="auto">
          <a:xfrm>
            <a:off x="551385" y="237447"/>
            <a:ext cx="9392123" cy="1486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altLang="en-US" sz="3600" b="1" cap="all" dirty="0">
                <a:solidFill>
                  <a:srgbClr val="C00000"/>
                </a:solidFill>
                <a:latin typeface="+mj-lt"/>
                <a:ea typeface="Arial Unicode MS" pitchFamily="34" charset="-128"/>
              </a:rPr>
              <a:t>Terrestrial Water Cycle</a:t>
            </a:r>
          </a:p>
          <a:p>
            <a:pPr>
              <a:spcBef>
                <a:spcPct val="50000"/>
              </a:spcBef>
            </a:pPr>
            <a:r>
              <a:rPr lang="en-GB" altLang="en-US" sz="2200" dirty="0">
                <a:latin typeface="Calibri" panose="020F0502020204030204" pitchFamily="34" charset="0"/>
                <a:ea typeface="Arial Unicode MS" pitchFamily="34" charset="-128"/>
              </a:rPr>
              <a:t>Storage = P – E – R</a:t>
            </a:r>
            <a:r>
              <a:rPr lang="en-GB" altLang="en-US" sz="2200" baseline="-25000" dirty="0">
                <a:latin typeface="Calibri" panose="020F0502020204030204" pitchFamily="34" charset="0"/>
                <a:ea typeface="Arial Unicode MS" pitchFamily="34" charset="-128"/>
              </a:rPr>
              <a:t>o</a:t>
            </a:r>
            <a:r>
              <a:rPr lang="en-GB" altLang="en-US" sz="2200" dirty="0">
                <a:latin typeface="Calibri" panose="020F0502020204030204" pitchFamily="34" charset="0"/>
                <a:ea typeface="Arial Unicode MS" pitchFamily="34" charset="-128"/>
              </a:rPr>
              <a:t>(Surface run-off) – R</a:t>
            </a:r>
            <a:r>
              <a:rPr lang="en-GB" altLang="en-US" sz="2200" baseline="-25000" dirty="0">
                <a:latin typeface="Calibri" panose="020F0502020204030204" pitchFamily="34" charset="0"/>
                <a:ea typeface="Arial Unicode MS" pitchFamily="34" charset="-128"/>
              </a:rPr>
              <a:t>u</a:t>
            </a:r>
            <a:r>
              <a:rPr lang="en-GB" altLang="en-US" sz="2200" dirty="0">
                <a:latin typeface="Calibri" panose="020F0502020204030204" pitchFamily="34" charset="0"/>
                <a:ea typeface="Arial Unicode MS" pitchFamily="34" charset="-128"/>
              </a:rPr>
              <a:t>(Subterranean run-off) </a:t>
            </a:r>
          </a:p>
          <a:p>
            <a:pPr>
              <a:spcBef>
                <a:spcPct val="20000"/>
              </a:spcBef>
            </a:pPr>
            <a:endParaRPr lang="en-US" altLang="en-US" dirty="0">
              <a:latin typeface="Arial Rounded MT Bold" pitchFamily="34" charset="0"/>
              <a:ea typeface="Arial Unicode MS" pitchFamily="34" charset="-128"/>
            </a:endParaRPr>
          </a:p>
        </p:txBody>
      </p:sp>
      <p:sp>
        <p:nvSpPr>
          <p:cNvPr id="59398" name="Text Box 6"/>
          <p:cNvSpPr txBox="1">
            <a:spLocks noChangeArrowheads="1"/>
          </p:cNvSpPr>
          <p:nvPr/>
        </p:nvSpPr>
        <p:spPr bwMode="auto">
          <a:xfrm>
            <a:off x="7948214" y="1564478"/>
            <a:ext cx="4124450" cy="4431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 typeface="Wingdings" pitchFamily="2" charset="2"/>
              <a:buChar char="Ø"/>
            </a:pPr>
            <a:r>
              <a:rPr lang="en-GB" altLang="en-US" sz="2400" dirty="0">
                <a:latin typeface="Calibri" panose="020F0502020204030204" pitchFamily="34" charset="0"/>
              </a:rPr>
              <a:t> Operates on a vast range of timescales and space scales</a:t>
            </a:r>
          </a:p>
          <a:p>
            <a:pPr>
              <a:buFont typeface="Wingdings" pitchFamily="2" charset="2"/>
              <a:buChar char="Ø"/>
            </a:pPr>
            <a:r>
              <a:rPr lang="en-GB" altLang="en-US" sz="2400" dirty="0">
                <a:latin typeface="Calibri" panose="020F0502020204030204" pitchFamily="34" charset="0"/>
              </a:rPr>
              <a:t> Terrestrial biosphere interacts with water cycle by:</a:t>
            </a:r>
          </a:p>
          <a:p>
            <a:pPr>
              <a:buFontTx/>
              <a:buChar char="•"/>
            </a:pPr>
            <a:r>
              <a:rPr lang="en-GB" altLang="en-US" sz="2400" dirty="0">
                <a:latin typeface="Calibri" panose="020F0502020204030204" pitchFamily="34" charset="0"/>
              </a:rPr>
              <a:t> Extracting water from soils </a:t>
            </a:r>
          </a:p>
          <a:p>
            <a:pPr>
              <a:buFontTx/>
              <a:buChar char="•"/>
            </a:pPr>
            <a:r>
              <a:rPr lang="en-GB" altLang="en-US" sz="2400" dirty="0">
                <a:latin typeface="Calibri" panose="020F0502020204030204" pitchFamily="34" charset="0"/>
              </a:rPr>
              <a:t> Returning water to the  atmosphere through  evapotranspiration</a:t>
            </a:r>
          </a:p>
          <a:p>
            <a:pPr>
              <a:buFont typeface="Wingdings" pitchFamily="2" charset="2"/>
              <a:buChar char="Ø"/>
            </a:pPr>
            <a:r>
              <a:rPr lang="en-GB" altLang="en-US" sz="2400" dirty="0">
                <a:latin typeface="Calibri" panose="020F0502020204030204" pitchFamily="34" charset="0"/>
              </a:rPr>
              <a:t> Water extraction is significantly altering the terrestrial water balance e.g. </a:t>
            </a:r>
            <a:r>
              <a:rPr lang="it-IT" dirty="0">
                <a:latin typeface="Arial" panose="020B0604020202020204" pitchFamily="34" charset="0"/>
                <a:cs typeface="Arial" panose="020B0604020202020204" pitchFamily="34" charset="0"/>
                <a:hlinkClick r:id="rId3"/>
              </a:rPr>
              <a:t>Abbott et al. (2018) Nature Geosci</a:t>
            </a:r>
            <a:endParaRPr lang="en-GB" altLang="en-US" dirty="0">
              <a:latin typeface="Calibri" panose="020F050202020403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3" name="Text Box 5"/>
          <p:cNvSpPr txBox="1">
            <a:spLocks noChangeArrowheads="1"/>
          </p:cNvSpPr>
          <p:nvPr/>
        </p:nvSpPr>
        <p:spPr bwMode="auto">
          <a:xfrm>
            <a:off x="561619" y="1196752"/>
            <a:ext cx="9793088" cy="5816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altLang="en-US" sz="2400" dirty="0">
                <a:latin typeface="Arial" panose="020B0604020202020204" pitchFamily="34" charset="0"/>
                <a:cs typeface="Arial" panose="020B0604020202020204" pitchFamily="34" charset="0"/>
              </a:rPr>
              <a:t>Soil water availability strongly influences the surface energy budget by determining the partitioning between surface sensible (H) and latent (LE) heat fluxes.</a:t>
            </a:r>
          </a:p>
          <a:p>
            <a:pPr>
              <a:spcBef>
                <a:spcPct val="50000"/>
              </a:spcBef>
            </a:pPr>
            <a:r>
              <a:rPr lang="en-GB" altLang="en-US" sz="2400" dirty="0">
                <a:latin typeface="Arial" panose="020B0604020202020204" pitchFamily="34" charset="0"/>
                <a:cs typeface="Arial" panose="020B0604020202020204" pitchFamily="34" charset="0"/>
              </a:rPr>
              <a:t>Surface Energy Budget:</a:t>
            </a:r>
          </a:p>
          <a:p>
            <a:pPr>
              <a:spcBef>
                <a:spcPct val="50000"/>
              </a:spcBef>
            </a:pPr>
            <a:endParaRPr lang="en-GB" altLang="en-US" sz="2400" dirty="0">
              <a:latin typeface="Arial" panose="020B0604020202020204" pitchFamily="34" charset="0"/>
              <a:cs typeface="Arial" panose="020B0604020202020204" pitchFamily="34" charset="0"/>
            </a:endParaRPr>
          </a:p>
          <a:p>
            <a:pPr>
              <a:spcBef>
                <a:spcPct val="50000"/>
              </a:spcBef>
            </a:pPr>
            <a:endParaRPr lang="en-GB" altLang="en-US" sz="2400" dirty="0">
              <a:latin typeface="Arial" panose="020B0604020202020204" pitchFamily="34" charset="0"/>
              <a:cs typeface="Arial" panose="020B0604020202020204" pitchFamily="34" charset="0"/>
            </a:endParaRPr>
          </a:p>
          <a:p>
            <a:pPr>
              <a:spcBef>
                <a:spcPct val="50000"/>
              </a:spcBef>
            </a:pPr>
            <a:r>
              <a:rPr lang="en-GB" altLang="en-US" sz="2400" dirty="0">
                <a:latin typeface="Arial" panose="020B0604020202020204" pitchFamily="34" charset="0"/>
                <a:cs typeface="Arial" panose="020B0604020202020204" pitchFamily="34" charset="0"/>
              </a:rPr>
              <a:t>where </a:t>
            </a:r>
            <a:r>
              <a:rPr lang="en-GB" altLang="en-US" sz="2400" dirty="0" err="1">
                <a:latin typeface="Arial" panose="020B0604020202020204" pitchFamily="34" charset="0"/>
                <a:cs typeface="Arial" panose="020B0604020202020204" pitchFamily="34" charset="0"/>
              </a:rPr>
              <a:t>T</a:t>
            </a:r>
            <a:r>
              <a:rPr lang="en-GB" altLang="en-US" sz="2400" baseline="-25000" dirty="0" err="1">
                <a:latin typeface="Arial" panose="020B0604020202020204" pitchFamily="34" charset="0"/>
                <a:cs typeface="Arial" panose="020B0604020202020204" pitchFamily="34" charset="0"/>
              </a:rPr>
              <a:t>s</a:t>
            </a:r>
            <a:r>
              <a:rPr lang="en-GB" altLang="en-US" sz="2400" dirty="0">
                <a:latin typeface="Arial" panose="020B0604020202020204" pitchFamily="34" charset="0"/>
                <a:cs typeface="Arial" panose="020B0604020202020204" pitchFamily="34" charset="0"/>
              </a:rPr>
              <a:t> is surface temperature, </a:t>
            </a:r>
            <a:r>
              <a:rPr lang="en-GB" altLang="en-US" sz="2400" dirty="0" err="1">
                <a:latin typeface="Arial" panose="020B0604020202020204" pitchFamily="34" charset="0"/>
                <a:cs typeface="Arial" panose="020B0604020202020204" pitchFamily="34" charset="0"/>
              </a:rPr>
              <a:t>S</a:t>
            </a:r>
            <a:r>
              <a:rPr lang="en-GB" altLang="en-US" sz="2400" baseline="-25000" dirty="0" err="1">
                <a:latin typeface="Arial" panose="020B0604020202020204" pitchFamily="34" charset="0"/>
                <a:cs typeface="Arial" panose="020B0604020202020204" pitchFamily="34" charset="0"/>
              </a:rPr>
              <a:t>net</a:t>
            </a:r>
            <a:r>
              <a:rPr lang="en-GB" altLang="en-US" sz="2400" dirty="0">
                <a:latin typeface="Arial" panose="020B0604020202020204" pitchFamily="34" charset="0"/>
                <a:cs typeface="Arial" panose="020B0604020202020204" pitchFamily="34" charset="0"/>
              </a:rPr>
              <a:t> is net solar radiation, </a:t>
            </a:r>
            <a:r>
              <a:rPr lang="en-GB" altLang="en-US" sz="2400" dirty="0" err="1">
                <a:latin typeface="Arial" panose="020B0604020202020204" pitchFamily="34" charset="0"/>
                <a:cs typeface="Arial" panose="020B0604020202020204" pitchFamily="34" charset="0"/>
              </a:rPr>
              <a:t>L</a:t>
            </a:r>
            <a:r>
              <a:rPr lang="en-GB" altLang="en-US" sz="2400" baseline="-25000" dirty="0" err="1">
                <a:latin typeface="Arial" panose="020B0604020202020204" pitchFamily="34" charset="0"/>
                <a:cs typeface="Arial" panose="020B0604020202020204" pitchFamily="34" charset="0"/>
              </a:rPr>
              <a:t>net</a:t>
            </a:r>
            <a:r>
              <a:rPr lang="en-GB" altLang="en-US" sz="2400" dirty="0">
                <a:latin typeface="Arial" panose="020B0604020202020204" pitchFamily="34" charset="0"/>
                <a:cs typeface="Arial" panose="020B0604020202020204" pitchFamily="34" charset="0"/>
              </a:rPr>
              <a:t> is net longwave radiation and G is ground heat flux, C is heat capacity</a:t>
            </a:r>
          </a:p>
          <a:p>
            <a:pPr>
              <a:spcBef>
                <a:spcPct val="50000"/>
              </a:spcBef>
            </a:pPr>
            <a:r>
              <a:rPr lang="en-GB" altLang="en-US" sz="2400" dirty="0">
                <a:latin typeface="Arial" panose="020B0604020202020204" pitchFamily="34" charset="0"/>
                <a:cs typeface="Arial" panose="020B0604020202020204" pitchFamily="34" charset="0"/>
              </a:rPr>
              <a:t>Bowen Ratio (</a:t>
            </a:r>
            <a:r>
              <a:rPr lang="el-GR" altLang="en-US" sz="2400" dirty="0">
                <a:latin typeface="Arial" panose="020B0604020202020204" pitchFamily="34" charset="0"/>
                <a:cs typeface="Arial" panose="020B0604020202020204" pitchFamily="34" charset="0"/>
              </a:rPr>
              <a:t>β</a:t>
            </a:r>
            <a:r>
              <a:rPr lang="en-GB" altLang="en-US" sz="2400" dirty="0">
                <a:latin typeface="Arial" panose="020B0604020202020204" pitchFamily="34" charset="0"/>
                <a:cs typeface="Arial" panose="020B0604020202020204" pitchFamily="34" charset="0"/>
              </a:rPr>
              <a:t>) is widely used to describe the influence of soil moisture on surface fluxes and hence temperature:</a:t>
            </a:r>
          </a:p>
          <a:p>
            <a:pPr>
              <a:spcBef>
                <a:spcPct val="50000"/>
              </a:spcBef>
            </a:pPr>
            <a:endParaRPr lang="en-GB" altLang="en-US" sz="2400" dirty="0">
              <a:latin typeface="Arial" panose="020B0604020202020204" pitchFamily="34" charset="0"/>
              <a:cs typeface="Arial" panose="020B0604020202020204" pitchFamily="34" charset="0"/>
            </a:endParaRPr>
          </a:p>
          <a:p>
            <a:pPr>
              <a:spcBef>
                <a:spcPct val="50000"/>
              </a:spcBef>
            </a:pPr>
            <a:endParaRPr lang="en-US" altLang="en-US" sz="2400" dirty="0">
              <a:latin typeface="Calibri" panose="020F0502020204030204" pitchFamily="34" charset="0"/>
            </a:endParaRPr>
          </a:p>
        </p:txBody>
      </p:sp>
      <p:sp>
        <p:nvSpPr>
          <p:cNvPr id="119812" name="Rectangle 4"/>
          <p:cNvSpPr>
            <a:spLocks noGrp="1" noChangeArrowheads="1"/>
          </p:cNvSpPr>
          <p:nvPr>
            <p:ph type="title"/>
          </p:nvPr>
        </p:nvSpPr>
        <p:spPr>
          <a:xfrm>
            <a:off x="561619" y="226645"/>
            <a:ext cx="8496622" cy="610369"/>
          </a:xfrm>
          <a:solidFill>
            <a:schemeClr val="bg1"/>
          </a:solidFill>
        </p:spPr>
        <p:txBody>
          <a:bodyPr/>
          <a:lstStyle/>
          <a:p>
            <a:r>
              <a:rPr lang="en-GB" altLang="en-US" sz="3600" dirty="0">
                <a:solidFill>
                  <a:srgbClr val="C00000"/>
                </a:solidFill>
                <a:latin typeface="Calibri" panose="020F0502020204030204" pitchFamily="34" charset="0"/>
              </a:rPr>
              <a:t>Soil Moisture &amp; Surface Energy Budget</a:t>
            </a:r>
            <a:endParaRPr lang="en-US" altLang="en-US" sz="3600" dirty="0">
              <a:solidFill>
                <a:srgbClr val="C00000"/>
              </a:solidFill>
              <a:latin typeface="Calibri" panose="020F0502020204030204" pitchFamily="34" charset="0"/>
            </a:endParaRPr>
          </a:p>
        </p:txBody>
      </p:sp>
      <p:graphicFrame>
        <p:nvGraphicFramePr>
          <p:cNvPr id="119828" name="Object 20"/>
          <p:cNvGraphicFramePr>
            <a:graphicFrameLocks noGrp="1" noChangeAspect="1"/>
          </p:cNvGraphicFramePr>
          <p:nvPr>
            <p:ph sz="half" idx="1"/>
            <p:extLst>
              <p:ext uri="{D42A27DB-BD31-4B8C-83A1-F6EECF244321}">
                <p14:modId xmlns:p14="http://schemas.microsoft.com/office/powerpoint/2010/main" val="1735608503"/>
              </p:ext>
            </p:extLst>
          </p:nvPr>
        </p:nvGraphicFramePr>
        <p:xfrm>
          <a:off x="1415480" y="2997572"/>
          <a:ext cx="7551738" cy="1079500"/>
        </p:xfrm>
        <a:graphic>
          <a:graphicData uri="http://schemas.openxmlformats.org/presentationml/2006/ole">
            <mc:AlternateContent xmlns:mc="http://schemas.openxmlformats.org/markup-compatibility/2006">
              <mc:Choice xmlns:v="urn:schemas-microsoft-com:vml" Requires="v">
                <p:oleObj name="Equation" r:id="rId2" imgW="2755800" imgH="393480" progId="Equation.3">
                  <p:embed/>
                </p:oleObj>
              </mc:Choice>
              <mc:Fallback>
                <p:oleObj name="Equation" r:id="rId2" imgW="2755800" imgH="393480" progId="Equation.3">
                  <p:embed/>
                  <p:pic>
                    <p:nvPicPr>
                      <p:cNvPr id="0" name="Object 20"/>
                      <p:cNvPicPr>
                        <a:picLocks noChangeAspect="1" noChangeArrowheads="1"/>
                      </p:cNvPicPr>
                      <p:nvPr/>
                    </p:nvPicPr>
                    <p:blipFill>
                      <a:blip r:embed="rId3"/>
                      <a:srcRect/>
                      <a:stretch>
                        <a:fillRect/>
                      </a:stretch>
                    </p:blipFill>
                    <p:spPr bwMode="auto">
                      <a:xfrm>
                        <a:off x="1415480" y="2997572"/>
                        <a:ext cx="7551738" cy="107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119825" name="Object 17"/>
              <p:cNvSpPr txBox="1">
                <a:spLocks noGrp="1"/>
              </p:cNvSpPr>
              <p:nvPr>
                <p:ph sz="quarter" idx="2"/>
              </p:nvPr>
            </p:nvSpPr>
            <p:spPr bwMode="auto">
              <a:xfrm>
                <a:off x="9606151" y="5085184"/>
                <a:ext cx="1497112" cy="866288"/>
              </a:xfrm>
              <a:prstGeom prst="rect">
                <a:avLst/>
              </a:prstGeom>
              <a:noFill/>
              <a:ln>
                <a:noFill/>
              </a:ln>
              <a:effectLst/>
            </p:spPr>
            <p:txBody>
              <a:bodyPr>
                <a:normAutofit/>
              </a:bodyPr>
              <a:lstStyle/>
              <a:p>
                <a:pPr>
                  <a:buNone/>
                </a:pPr>
                <a14:m>
                  <m:oMathPara xmlns:m="http://schemas.openxmlformats.org/officeDocument/2006/math">
                    <m:oMathParaPr>
                      <m:jc m:val="left"/>
                    </m:oMathParaPr>
                    <m:oMath xmlns:m="http://schemas.openxmlformats.org/officeDocument/2006/math">
                      <m:r>
                        <a:rPr lang="en-GB" sz="2800" i="1">
                          <a:solidFill>
                            <a:srgbClr val="000000"/>
                          </a:solidFill>
                          <a:latin typeface="Cambria Math" panose="02040503050406030204" pitchFamily="18" charset="0"/>
                        </a:rPr>
                        <m:t>𝛽</m:t>
                      </m:r>
                      <m:r>
                        <a:rPr lang="en-GB" sz="2800" i="1">
                          <a:solidFill>
                            <a:srgbClr val="000000"/>
                          </a:solidFill>
                          <a:latin typeface="Cambria Math" panose="02040503050406030204" pitchFamily="18" charset="0"/>
                        </a:rPr>
                        <m:t>=</m:t>
                      </m:r>
                      <m:f>
                        <m:fPr>
                          <m:ctrlPr>
                            <a:rPr lang="en-GB" sz="2800" i="1">
                              <a:solidFill>
                                <a:srgbClr val="000000"/>
                              </a:solidFill>
                              <a:latin typeface="Cambria Math" panose="02040503050406030204" pitchFamily="18" charset="0"/>
                            </a:rPr>
                          </m:ctrlPr>
                        </m:fPr>
                        <m:num>
                          <m:r>
                            <a:rPr lang="en-GB" sz="2800" i="1">
                              <a:solidFill>
                                <a:srgbClr val="000000"/>
                              </a:solidFill>
                              <a:latin typeface="Cambria Math" panose="02040503050406030204" pitchFamily="18" charset="0"/>
                            </a:rPr>
                            <m:t>𝐻</m:t>
                          </m:r>
                        </m:num>
                        <m:den>
                          <m:r>
                            <a:rPr lang="en-GB" sz="2800" i="1">
                              <a:solidFill>
                                <a:srgbClr val="000000"/>
                              </a:solidFill>
                              <a:latin typeface="Cambria Math" panose="02040503050406030204" pitchFamily="18" charset="0"/>
                            </a:rPr>
                            <m:t>𝐿𝐸</m:t>
                          </m:r>
                        </m:den>
                      </m:f>
                    </m:oMath>
                  </m:oMathPara>
                </a14:m>
                <a:endParaRPr lang="en-GB" sz="2800" dirty="0"/>
              </a:p>
            </p:txBody>
          </p:sp>
        </mc:Choice>
        <mc:Fallback xmlns="">
          <p:sp>
            <p:nvSpPr>
              <p:cNvPr id="119825" name="Object 17"/>
              <p:cNvSpPr txBox="1">
                <a:spLocks noGrp="1" noRot="1" noChangeAspect="1" noMove="1" noResize="1" noEditPoints="1" noAdjustHandles="1" noChangeArrowheads="1" noChangeShapeType="1" noTextEdit="1"/>
              </p:cNvSpPr>
              <p:nvPr>
                <p:ph sz="quarter" idx="2"/>
              </p:nvPr>
            </p:nvSpPr>
            <p:spPr bwMode="auto">
              <a:xfrm>
                <a:off x="9606151" y="5085184"/>
                <a:ext cx="1497112" cy="866288"/>
              </a:xfrm>
              <a:prstGeom prst="rect">
                <a:avLst/>
              </a:prstGeom>
              <a:blipFill>
                <a:blip r:embed="rId4"/>
                <a:stretch>
                  <a:fillRect/>
                </a:stretch>
              </a:blipFill>
              <a:ln>
                <a:noFill/>
              </a:ln>
              <a:effectLst/>
            </p:spPr>
            <p:txBody>
              <a:bodyPr/>
              <a:lstStyle/>
              <a:p>
                <a:r>
                  <a:rPr lang="en-GB">
                    <a:noFill/>
                  </a:rPr>
                  <a:t> </a:t>
                </a:r>
              </a:p>
            </p:txBody>
          </p:sp>
        </mc:Fallback>
      </mc:AlternateContent>
      <p:pic>
        <p:nvPicPr>
          <p:cNvPr id="2" name="Picture 1">
            <a:extLst>
              <a:ext uri="{FF2B5EF4-FFF2-40B4-BE49-F238E27FC236}">
                <a16:creationId xmlns:a16="http://schemas.microsoft.com/office/drawing/2014/main" id="{EF4157AE-2EC7-4286-BABB-CF7E81CA3CE5}"/>
              </a:ext>
            </a:extLst>
          </p:cNvPr>
          <p:cNvPicPr>
            <a:picLocks noChangeAspect="1"/>
          </p:cNvPicPr>
          <p:nvPr/>
        </p:nvPicPr>
        <p:blipFill>
          <a:blip r:embed="rId5"/>
          <a:stretch>
            <a:fillRect/>
          </a:stretch>
        </p:blipFill>
        <p:spPr>
          <a:xfrm>
            <a:off x="6119618" y="2204864"/>
            <a:ext cx="2847600" cy="723410"/>
          </a:xfrm>
          <a:prstGeom prst="rect">
            <a:avLst/>
          </a:prstGeom>
        </p:spPr>
      </p:pic>
      <p:cxnSp>
        <p:nvCxnSpPr>
          <p:cNvPr id="4" name="Straight Arrow Connector 3">
            <a:extLst>
              <a:ext uri="{FF2B5EF4-FFF2-40B4-BE49-F238E27FC236}">
                <a16:creationId xmlns:a16="http://schemas.microsoft.com/office/drawing/2014/main" id="{49E55063-0D65-4C3E-AC9F-C6378AF43CD9}"/>
              </a:ext>
            </a:extLst>
          </p:cNvPr>
          <p:cNvCxnSpPr>
            <a:cxnSpLocks/>
          </p:cNvCxnSpPr>
          <p:nvPr/>
        </p:nvCxnSpPr>
        <p:spPr>
          <a:xfrm flipV="1">
            <a:off x="7543418" y="2733533"/>
            <a:ext cx="0" cy="447485"/>
          </a:xfrm>
          <a:prstGeom prst="straightConnector1">
            <a:avLst/>
          </a:prstGeom>
          <a:ln w="635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8269" y="980728"/>
            <a:ext cx="5324315" cy="5364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5"/>
          <p:cNvSpPr>
            <a:spLocks noGrp="1"/>
          </p:cNvSpPr>
          <p:nvPr>
            <p:ph type="title"/>
          </p:nvPr>
        </p:nvSpPr>
        <p:spPr>
          <a:xfrm>
            <a:off x="551384" y="274638"/>
            <a:ext cx="9659416" cy="634082"/>
          </a:xfrm>
        </p:spPr>
        <p:txBody>
          <a:bodyPr/>
          <a:lstStyle/>
          <a:p>
            <a:r>
              <a:rPr lang="en-GB" sz="3600" dirty="0">
                <a:solidFill>
                  <a:srgbClr val="C00000"/>
                </a:solidFill>
                <a:latin typeface="Calibri" panose="020F0502020204030204" pitchFamily="34" charset="0"/>
              </a:rPr>
              <a:t>Constraints on evaporation</a:t>
            </a:r>
          </a:p>
        </p:txBody>
      </p:sp>
      <p:sp>
        <p:nvSpPr>
          <p:cNvPr id="7" name="Content Placeholder 6"/>
          <p:cNvSpPr>
            <a:spLocks noGrp="1"/>
          </p:cNvSpPr>
          <p:nvPr>
            <p:ph sz="half" idx="1"/>
          </p:nvPr>
        </p:nvSpPr>
        <p:spPr>
          <a:xfrm>
            <a:off x="551384" y="1340769"/>
            <a:ext cx="5832649" cy="4525963"/>
          </a:xfrm>
        </p:spPr>
        <p:txBody>
          <a:bodyPr/>
          <a:lstStyle/>
          <a:p>
            <a:r>
              <a:rPr lang="en-GB" sz="2400" dirty="0">
                <a:latin typeface="Arial" panose="020B0604020202020204" pitchFamily="34" charset="0"/>
                <a:cs typeface="Arial" panose="020B0604020202020204" pitchFamily="34" charset="0"/>
              </a:rPr>
              <a:t>Energy &amp; precipitation (P) constraints on evaporation (E)</a:t>
            </a:r>
          </a:p>
          <a:p>
            <a:endParaRPr lang="en-GB" sz="2400" dirty="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a:p>
            <a:pPr marL="0" indent="0">
              <a:buNone/>
            </a:pPr>
            <a:r>
              <a:rPr lang="en-GB" sz="2400" dirty="0" err="1">
                <a:latin typeface="Arial" panose="020B0604020202020204" pitchFamily="34" charset="0"/>
                <a:cs typeface="Arial" panose="020B0604020202020204" pitchFamily="34" charset="0"/>
              </a:rPr>
              <a:t>Budyko</a:t>
            </a:r>
            <a:r>
              <a:rPr lang="en-GB" sz="2400" dirty="0">
                <a:latin typeface="Arial" panose="020B0604020202020204" pitchFamily="34" charset="0"/>
                <a:cs typeface="Arial" panose="020B0604020202020204" pitchFamily="34" charset="0"/>
              </a:rPr>
              <a:t> Framework</a:t>
            </a:r>
          </a:p>
          <a:p>
            <a:pPr>
              <a:buFont typeface="Wingdings" panose="05000000000000000000" pitchFamily="2" charset="2"/>
              <a:buChar char="Ø"/>
            </a:pP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E</a:t>
            </a:r>
            <a:r>
              <a:rPr lang="en-GB" b="1" baseline="-25000" dirty="0" err="1">
                <a:latin typeface="Arial" panose="020B0604020202020204" pitchFamily="34" charset="0"/>
                <a:cs typeface="Arial" panose="020B0604020202020204" pitchFamily="34" charset="0"/>
              </a:rPr>
              <a:t>o</a:t>
            </a:r>
            <a:r>
              <a:rPr lang="en-GB" dirty="0">
                <a:latin typeface="Arial" panose="020B0604020202020204" pitchFamily="34" charset="0"/>
                <a:cs typeface="Arial" panose="020B0604020202020204" pitchFamily="34" charset="0"/>
              </a:rPr>
              <a:t> is maximum theoretical  evaporation             (E is energy limited)</a:t>
            </a:r>
          </a:p>
          <a:p>
            <a:pPr>
              <a:buFont typeface="Wingdings" panose="05000000000000000000" pitchFamily="2" charset="2"/>
              <a:buChar char="Ø"/>
            </a:pPr>
            <a:r>
              <a:rPr lang="en-GB" b="1" dirty="0">
                <a:latin typeface="Arial" panose="020B0604020202020204" pitchFamily="34" charset="0"/>
                <a:cs typeface="Arial" panose="020B0604020202020204" pitchFamily="34" charset="0"/>
              </a:rPr>
              <a:t> E</a:t>
            </a:r>
            <a:r>
              <a:rPr lang="en-GB" dirty="0">
                <a:latin typeface="Arial" panose="020B0604020202020204" pitchFamily="34" charset="0"/>
                <a:cs typeface="Arial" panose="020B0604020202020204" pitchFamily="34" charset="0"/>
              </a:rPr>
              <a:t> is also limited by water availability    (determined by P)</a:t>
            </a:r>
          </a:p>
          <a:p>
            <a:pPr>
              <a:buFont typeface="Wingdings" panose="05000000000000000000" pitchFamily="2" charset="2"/>
              <a:buChar char="Ø"/>
            </a:pPr>
            <a:r>
              <a:rPr lang="en-GB" b="1" dirty="0">
                <a:latin typeface="Arial" panose="020B0604020202020204" pitchFamily="34" charset="0"/>
                <a:cs typeface="Arial" panose="020B0604020202020204" pitchFamily="34" charset="0"/>
              </a:rPr>
              <a:t> n</a:t>
            </a:r>
            <a:r>
              <a:rPr lang="en-GB" dirty="0">
                <a:latin typeface="Arial" panose="020B0604020202020204" pitchFamily="34" charset="0"/>
                <a:cs typeface="Arial" panose="020B0604020202020204" pitchFamily="34" charset="0"/>
              </a:rPr>
              <a:t> is a catchment-specific parameter</a:t>
            </a:r>
          </a:p>
          <a:p>
            <a:pPr marL="0" indent="0">
              <a:buNone/>
            </a:pPr>
            <a:r>
              <a:rPr lang="en-GB" dirty="0">
                <a:latin typeface="Arial" panose="020B0604020202020204" pitchFamily="34" charset="0"/>
                <a:cs typeface="Arial" panose="020B0604020202020204" pitchFamily="34" charset="0"/>
              </a:rPr>
              <a:t>If P&gt;&gt;E</a:t>
            </a:r>
            <a:r>
              <a:rPr lang="en-GB" baseline="-25000" dirty="0">
                <a:latin typeface="Arial" panose="020B0604020202020204" pitchFamily="34" charset="0"/>
                <a:cs typeface="Arial" panose="020B0604020202020204" pitchFamily="34" charset="0"/>
              </a:rPr>
              <a:t>o</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E</a:t>
            </a:r>
            <a:r>
              <a:rPr lang="en-GB" dirty="0" err="1">
                <a:latin typeface="Arial" panose="020B0604020202020204" pitchFamily="34" charset="0"/>
                <a:cs typeface="Arial" panose="020B0604020202020204" pitchFamily="34" charset="0"/>
                <a:sym typeface="Wingdings" panose="05000000000000000000" pitchFamily="2" charset="2"/>
              </a:rPr>
              <a:t>E</a:t>
            </a:r>
            <a:r>
              <a:rPr lang="en-GB" baseline="-25000" dirty="0" err="1">
                <a:latin typeface="Arial" panose="020B0604020202020204" pitchFamily="34" charset="0"/>
                <a:cs typeface="Arial" panose="020B0604020202020204" pitchFamily="34" charset="0"/>
                <a:sym typeface="Wingdings" panose="05000000000000000000" pitchFamily="2" charset="2"/>
              </a:rPr>
              <a:t>o</a:t>
            </a:r>
            <a:r>
              <a:rPr lang="en-GB" baseline="-25000" dirty="0">
                <a:latin typeface="Arial" panose="020B0604020202020204" pitchFamily="34" charset="0"/>
                <a:cs typeface="Arial" panose="020B0604020202020204" pitchFamily="34" charset="0"/>
                <a:sym typeface="Wingdings" panose="05000000000000000000" pitchFamily="2" charset="2"/>
              </a:rPr>
              <a:t> </a:t>
            </a:r>
            <a:r>
              <a:rPr lang="en-GB" dirty="0">
                <a:latin typeface="Arial" panose="020B0604020202020204" pitchFamily="34" charset="0"/>
                <a:cs typeface="Arial" panose="020B0604020202020204" pitchFamily="34" charset="0"/>
                <a:sym typeface="Wingdings" panose="05000000000000000000" pitchFamily="2" charset="2"/>
              </a:rPr>
              <a:t>(energy limited)</a:t>
            </a:r>
          </a:p>
          <a:p>
            <a:pPr marL="0" indent="0">
              <a:buNone/>
            </a:pPr>
            <a:r>
              <a:rPr lang="en-GB" dirty="0">
                <a:latin typeface="Arial" panose="020B0604020202020204" pitchFamily="34" charset="0"/>
                <a:cs typeface="Arial" panose="020B0604020202020204" pitchFamily="34" charset="0"/>
                <a:sym typeface="Wingdings" panose="05000000000000000000" pitchFamily="2" charset="2"/>
              </a:rPr>
              <a:t>If E</a:t>
            </a:r>
            <a:r>
              <a:rPr lang="en-GB" baseline="-25000" dirty="0">
                <a:latin typeface="Arial" panose="020B0604020202020204" pitchFamily="34" charset="0"/>
                <a:cs typeface="Arial" panose="020B0604020202020204" pitchFamily="34" charset="0"/>
                <a:sym typeface="Wingdings" panose="05000000000000000000" pitchFamily="2" charset="2"/>
              </a:rPr>
              <a:t>o</a:t>
            </a:r>
            <a:r>
              <a:rPr lang="en-GB" dirty="0">
                <a:latin typeface="Arial" panose="020B0604020202020204" pitchFamily="34" charset="0"/>
                <a:cs typeface="Arial" panose="020B0604020202020204" pitchFamily="34" charset="0"/>
                <a:sym typeface="Wingdings" panose="05000000000000000000" pitchFamily="2" charset="2"/>
              </a:rPr>
              <a:t>&gt;&gt;P, EP (precipitation limited)</a:t>
            </a:r>
            <a:endParaRPr lang="en-GB" dirty="0">
              <a:latin typeface="Arial" panose="020B0604020202020204" pitchFamily="34" charset="0"/>
              <a:cs typeface="Arial" panose="020B0604020202020204" pitchFamily="34" charset="0"/>
            </a:endParaRPr>
          </a:p>
        </p:txBody>
      </p:sp>
      <p:pic>
        <p:nvPicPr>
          <p:cNvPr id="1239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1504" y="2060848"/>
            <a:ext cx="2925740" cy="1368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7002711" y="6211669"/>
            <a:ext cx="4532214" cy="646331"/>
          </a:xfrm>
          <a:prstGeom prst="rect">
            <a:avLst/>
          </a:prstGeom>
          <a:noFill/>
        </p:spPr>
        <p:txBody>
          <a:bodyPr wrap="square" rtlCol="0">
            <a:spAutoFit/>
          </a:bodyPr>
          <a:lstStyle/>
          <a:p>
            <a:r>
              <a:rPr lang="en-GB" dirty="0">
                <a:hlinkClick r:id="rId5"/>
              </a:rPr>
              <a:t>Roderick et al. (2014) HESS</a:t>
            </a:r>
            <a:r>
              <a:rPr lang="en-GB" dirty="0"/>
              <a:t>; </a:t>
            </a:r>
          </a:p>
          <a:p>
            <a:r>
              <a:rPr lang="en-GB" dirty="0"/>
              <a:t>see also </a:t>
            </a:r>
            <a:r>
              <a:rPr lang="en-GB" dirty="0">
                <a:hlinkClick r:id="rId6"/>
              </a:rPr>
              <a:t>Lambert et al. (2025) Wires</a:t>
            </a:r>
            <a:r>
              <a:rPr lang="en-GB" dirty="0"/>
              <a:t> </a:t>
            </a:r>
          </a:p>
        </p:txBody>
      </p:sp>
      <p:sp>
        <p:nvSpPr>
          <p:cNvPr id="2" name="Rectangle 1"/>
          <p:cNvSpPr/>
          <p:nvPr/>
        </p:nvSpPr>
        <p:spPr>
          <a:xfrm>
            <a:off x="10505877" y="5949280"/>
            <a:ext cx="846707" cy="369332"/>
          </a:xfrm>
          <a:prstGeom prst="rect">
            <a:avLst/>
          </a:prstGeom>
        </p:spPr>
        <p:txBody>
          <a:bodyPr wrap="none">
            <a:spAutoFit/>
          </a:bodyPr>
          <a:lstStyle/>
          <a:p>
            <a:r>
              <a:rPr lang="en-GB" dirty="0"/>
              <a:t>P&gt;&gt;E</a:t>
            </a:r>
            <a:r>
              <a:rPr lang="en-GB" baseline="-25000" dirty="0"/>
              <a:t>o</a:t>
            </a:r>
          </a:p>
        </p:txBody>
      </p:sp>
      <p:sp>
        <p:nvSpPr>
          <p:cNvPr id="3" name="Rectangle 2"/>
          <p:cNvSpPr/>
          <p:nvPr/>
        </p:nvSpPr>
        <p:spPr>
          <a:xfrm>
            <a:off x="7002711" y="5877272"/>
            <a:ext cx="846707" cy="369332"/>
          </a:xfrm>
          <a:prstGeom prst="rect">
            <a:avLst/>
          </a:prstGeom>
        </p:spPr>
        <p:txBody>
          <a:bodyPr wrap="none">
            <a:spAutoFit/>
          </a:bodyPr>
          <a:lstStyle/>
          <a:p>
            <a:r>
              <a:rPr lang="en-GB" dirty="0"/>
              <a:t>E</a:t>
            </a:r>
            <a:r>
              <a:rPr lang="en-GB" baseline="-25000" dirty="0"/>
              <a:t>o</a:t>
            </a:r>
            <a:r>
              <a:rPr lang="en-GB" dirty="0"/>
              <a:t>&gt;&gt;P</a:t>
            </a:r>
          </a:p>
        </p:txBody>
      </p:sp>
    </p:spTree>
    <p:extLst>
      <p:ext uri="{BB962C8B-B14F-4D97-AF65-F5344CB8AC3E}">
        <p14:creationId xmlns:p14="http://schemas.microsoft.com/office/powerpoint/2010/main" val="25158889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79377" y="150912"/>
            <a:ext cx="8640960" cy="685801"/>
          </a:xfrm>
          <a:solidFill>
            <a:schemeClr val="bg1"/>
          </a:solidFill>
        </p:spPr>
        <p:txBody>
          <a:bodyPr/>
          <a:lstStyle/>
          <a:p>
            <a:r>
              <a:rPr lang="en-GB" altLang="en-US" sz="3600" dirty="0">
                <a:solidFill>
                  <a:srgbClr val="C00000"/>
                </a:solidFill>
              </a:rPr>
              <a:t>Representing Water Cycle in Models</a:t>
            </a:r>
          </a:p>
        </p:txBody>
      </p:sp>
      <p:sp>
        <p:nvSpPr>
          <p:cNvPr id="5123" name="Rectangle 3"/>
          <p:cNvSpPr>
            <a:spLocks noGrp="1" noChangeArrowheads="1"/>
          </p:cNvSpPr>
          <p:nvPr>
            <p:ph idx="1"/>
          </p:nvPr>
        </p:nvSpPr>
        <p:spPr>
          <a:xfrm>
            <a:off x="8904312" y="2782466"/>
            <a:ext cx="3024336" cy="1293068"/>
          </a:xfrm>
        </p:spPr>
        <p:txBody>
          <a:bodyPr/>
          <a:lstStyle/>
          <a:p>
            <a:pPr>
              <a:buFontTx/>
              <a:buNone/>
            </a:pPr>
            <a:r>
              <a:rPr lang="en-GB" altLang="en-US" sz="2400" dirty="0">
                <a:latin typeface="Calibri" panose="020F0502020204030204" pitchFamily="34" charset="0"/>
              </a:rPr>
              <a:t>	</a:t>
            </a:r>
            <a:r>
              <a:rPr lang="en-GB" altLang="en-US" sz="2400" dirty="0">
                <a:latin typeface="Arial" panose="020B0604020202020204" pitchFamily="34" charset="0"/>
                <a:cs typeface="Arial" panose="020B0604020202020204" pitchFamily="34" charset="0"/>
              </a:rPr>
              <a:t>Phase changes of water (evaporation, condensation, freezing and sublimation) all operate at the sub-</a:t>
            </a:r>
            <a:r>
              <a:rPr lang="en-GB" altLang="en-US" sz="2400" dirty="0" err="1">
                <a:latin typeface="Arial" panose="020B0604020202020204" pitchFamily="34" charset="0"/>
                <a:cs typeface="Arial" panose="020B0604020202020204" pitchFamily="34" charset="0"/>
              </a:rPr>
              <a:t>gridscale</a:t>
            </a:r>
            <a:r>
              <a:rPr lang="en-GB" altLang="en-US" sz="2400" dirty="0">
                <a:latin typeface="Arial" panose="020B0604020202020204" pitchFamily="34" charset="0"/>
                <a:cs typeface="Arial" panose="020B0604020202020204" pitchFamily="34" charset="0"/>
              </a:rPr>
              <a:t> and hence need to be parametrized. </a:t>
            </a:r>
          </a:p>
        </p:txBody>
      </p:sp>
      <p:pic>
        <p:nvPicPr>
          <p:cNvPr id="5124" name="Picture 4" descr="Model_physics_schemat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376" y="1109662"/>
            <a:ext cx="8335206" cy="49116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479377" y="21162"/>
            <a:ext cx="7818760" cy="838200"/>
          </a:xfrm>
        </p:spPr>
        <p:txBody>
          <a:bodyPr/>
          <a:lstStyle/>
          <a:p>
            <a:r>
              <a:rPr lang="en-GB" altLang="en-US" sz="3600" dirty="0">
                <a:solidFill>
                  <a:srgbClr val="C00000"/>
                </a:solidFill>
              </a:rPr>
              <a:t>Cloud and Precipitation Processes </a:t>
            </a:r>
          </a:p>
        </p:txBody>
      </p:sp>
      <p:sp>
        <p:nvSpPr>
          <p:cNvPr id="105475" name="Rectangle 3"/>
          <p:cNvSpPr>
            <a:spLocks noGrp="1" noChangeArrowheads="1"/>
          </p:cNvSpPr>
          <p:nvPr>
            <p:ph idx="1"/>
          </p:nvPr>
        </p:nvSpPr>
        <p:spPr>
          <a:xfrm>
            <a:off x="551385" y="1241425"/>
            <a:ext cx="6624735" cy="4419600"/>
          </a:xfrm>
          <a:ln>
            <a:noFill/>
          </a:ln>
          <a:extLst>
            <a:ext uri="{91240B29-F687-4F45-9708-019B960494DF}">
              <a14:hiddenLine xmlns:a14="http://schemas.microsoft.com/office/drawing/2010/main" w="9525">
                <a:solidFill>
                  <a:schemeClr val="bg1"/>
                </a:solidFill>
                <a:miter lim="800000"/>
                <a:headEnd/>
                <a:tailEnd/>
              </a14:hiddenLine>
            </a:ext>
          </a:extLst>
        </p:spPr>
        <p:txBody>
          <a:bodyPr/>
          <a:lstStyle/>
          <a:p>
            <a:r>
              <a:rPr lang="en-GB" altLang="en-US" sz="2400" dirty="0">
                <a:latin typeface="Arial" panose="020B0604020202020204" pitchFamily="34" charset="0"/>
                <a:cs typeface="Arial" panose="020B0604020202020204" pitchFamily="34" charset="0"/>
              </a:rPr>
              <a:t>We need to include in models:</a:t>
            </a:r>
          </a:p>
          <a:p>
            <a:pPr lvl="1"/>
            <a:r>
              <a:rPr lang="en-GB" altLang="en-US" dirty="0">
                <a:latin typeface="Arial" panose="020B0604020202020204" pitchFamily="34" charset="0"/>
                <a:cs typeface="Arial" panose="020B0604020202020204" pitchFamily="34" charset="0"/>
              </a:rPr>
              <a:t>Formation of clouds</a:t>
            </a:r>
          </a:p>
          <a:p>
            <a:pPr lvl="1"/>
            <a:r>
              <a:rPr lang="en-GB" altLang="en-US" dirty="0">
                <a:latin typeface="Arial" panose="020B0604020202020204" pitchFamily="34" charset="0"/>
                <a:cs typeface="Arial" panose="020B0604020202020204" pitchFamily="34" charset="0"/>
              </a:rPr>
              <a:t>Release of precipitation</a:t>
            </a:r>
          </a:p>
          <a:p>
            <a:pPr lvl="1"/>
            <a:r>
              <a:rPr lang="en-GB" altLang="en-US" dirty="0">
                <a:latin typeface="Arial" panose="020B0604020202020204" pitchFamily="34" charset="0"/>
                <a:cs typeface="Arial" panose="020B0604020202020204" pitchFamily="34" charset="0"/>
              </a:rPr>
              <a:t>Evaporation of both clouds and precipitation</a:t>
            </a:r>
          </a:p>
          <a:p>
            <a:r>
              <a:rPr lang="en-GB" altLang="en-US" sz="2400" dirty="0">
                <a:latin typeface="Arial" panose="020B0604020202020204" pitchFamily="34" charset="0"/>
                <a:cs typeface="Arial" panose="020B0604020202020204" pitchFamily="34" charset="0"/>
              </a:rPr>
              <a:t>Therefore we need to describe:</a:t>
            </a:r>
          </a:p>
          <a:p>
            <a:pPr lvl="1"/>
            <a:r>
              <a:rPr lang="en-GB" altLang="en-US" dirty="0">
                <a:latin typeface="Arial" panose="020B0604020202020204" pitchFamily="34" charset="0"/>
                <a:cs typeface="Arial" panose="020B0604020202020204" pitchFamily="34" charset="0"/>
              </a:rPr>
              <a:t>change of phase from water vapour to water droplets and ice crystals</a:t>
            </a:r>
          </a:p>
          <a:p>
            <a:pPr lvl="1"/>
            <a:r>
              <a:rPr lang="en-GB" altLang="en-US" dirty="0">
                <a:latin typeface="Arial" panose="020B0604020202020204" pitchFamily="34" charset="0"/>
                <a:cs typeface="Arial" panose="020B0604020202020204" pitchFamily="34" charset="0"/>
              </a:rPr>
              <a:t>transformation of small cloud droplets/ice crystals to larger rain drops/ice particles</a:t>
            </a:r>
          </a:p>
          <a:p>
            <a:pPr lvl="1"/>
            <a:r>
              <a:rPr lang="en-GB" altLang="en-US" dirty="0">
                <a:latin typeface="Arial" panose="020B0604020202020204" pitchFamily="34" charset="0"/>
                <a:cs typeface="Arial" panose="020B0604020202020204" pitchFamily="34" charset="0"/>
              </a:rPr>
              <a:t>advection and sedimentation/falling of these species</a:t>
            </a:r>
          </a:p>
          <a:p>
            <a:pPr lvl="1"/>
            <a:r>
              <a:rPr lang="en-GB" altLang="en-US" dirty="0">
                <a:latin typeface="Arial" panose="020B0604020202020204" pitchFamily="34" charset="0"/>
                <a:cs typeface="Arial" panose="020B0604020202020204" pitchFamily="34" charset="0"/>
              </a:rPr>
              <a:t>evaporation/sublimation of cloud and precipitation size particles</a:t>
            </a:r>
          </a:p>
        </p:txBody>
      </p:sp>
      <p:pic>
        <p:nvPicPr>
          <p:cNvPr id="5" name="Picture 3" descr="mixed_cu_photo">
            <a:extLst>
              <a:ext uri="{FF2B5EF4-FFF2-40B4-BE49-F238E27FC236}">
                <a16:creationId xmlns:a16="http://schemas.microsoft.com/office/drawing/2014/main" id="{AEDBE8DF-2196-447E-A8B6-7BE2631A2D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1218" y="1196974"/>
            <a:ext cx="4194515" cy="2119533"/>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5">
            <a:extLst>
              <a:ext uri="{FF2B5EF4-FFF2-40B4-BE49-F238E27FC236}">
                <a16:creationId xmlns:a16="http://schemas.microsoft.com/office/drawing/2014/main" id="{F72532C3-7DB8-448B-8E78-F6B7A888B80B}"/>
              </a:ext>
            </a:extLst>
          </p:cNvPr>
          <p:cNvSpPr>
            <a:spLocks noChangeArrowheads="1"/>
          </p:cNvSpPr>
          <p:nvPr/>
        </p:nvSpPr>
        <p:spPr bwMode="auto">
          <a:xfrm rot="205573">
            <a:off x="7905583" y="2008188"/>
            <a:ext cx="3413125" cy="684213"/>
          </a:xfrm>
          <a:prstGeom prst="parallelogram">
            <a:avLst>
              <a:gd name="adj" fmla="val 124710"/>
            </a:avLst>
          </a:prstGeom>
          <a:noFill/>
          <a:ln w="38100">
            <a:solidFill>
              <a:schemeClr val="tx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 name="Line 9">
            <a:extLst>
              <a:ext uri="{FF2B5EF4-FFF2-40B4-BE49-F238E27FC236}">
                <a16:creationId xmlns:a16="http://schemas.microsoft.com/office/drawing/2014/main" id="{1CBCBDF8-09F5-40F6-AAF7-84ECA85EBE2C}"/>
              </a:ext>
            </a:extLst>
          </p:cNvPr>
          <p:cNvSpPr>
            <a:spLocks noChangeShapeType="1"/>
          </p:cNvSpPr>
          <p:nvPr/>
        </p:nvSpPr>
        <p:spPr bwMode="auto">
          <a:xfrm>
            <a:off x="7905583" y="2800350"/>
            <a:ext cx="2541587" cy="136525"/>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 name="Line 10">
            <a:extLst>
              <a:ext uri="{FF2B5EF4-FFF2-40B4-BE49-F238E27FC236}">
                <a16:creationId xmlns:a16="http://schemas.microsoft.com/office/drawing/2014/main" id="{5EFDBF19-15ED-4638-91F7-B90BB1FA876F}"/>
              </a:ext>
            </a:extLst>
          </p:cNvPr>
          <p:cNvSpPr>
            <a:spLocks noChangeShapeType="1"/>
          </p:cNvSpPr>
          <p:nvPr/>
        </p:nvSpPr>
        <p:spPr bwMode="auto">
          <a:xfrm flipV="1">
            <a:off x="10447170" y="2287588"/>
            <a:ext cx="908050" cy="649288"/>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 name="Line 6">
            <a:extLst>
              <a:ext uri="{FF2B5EF4-FFF2-40B4-BE49-F238E27FC236}">
                <a16:creationId xmlns:a16="http://schemas.microsoft.com/office/drawing/2014/main" id="{EA2C1631-7802-4A59-BDEB-A2D926AE348A}"/>
              </a:ext>
            </a:extLst>
          </p:cNvPr>
          <p:cNvSpPr>
            <a:spLocks noChangeShapeType="1"/>
          </p:cNvSpPr>
          <p:nvPr/>
        </p:nvSpPr>
        <p:spPr bwMode="auto">
          <a:xfrm>
            <a:off x="7902947" y="2602681"/>
            <a:ext cx="0" cy="204788"/>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0" name="Line 7">
            <a:extLst>
              <a:ext uri="{FF2B5EF4-FFF2-40B4-BE49-F238E27FC236}">
                <a16:creationId xmlns:a16="http://schemas.microsoft.com/office/drawing/2014/main" id="{0116A2D0-0ED9-41DE-AC69-A1E1C5F7689B}"/>
              </a:ext>
            </a:extLst>
          </p:cNvPr>
          <p:cNvSpPr>
            <a:spLocks noChangeShapeType="1"/>
          </p:cNvSpPr>
          <p:nvPr/>
        </p:nvSpPr>
        <p:spPr bwMode="auto">
          <a:xfrm>
            <a:off x="10444534" y="2720156"/>
            <a:ext cx="0" cy="204788"/>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 name="Line 8">
            <a:extLst>
              <a:ext uri="{FF2B5EF4-FFF2-40B4-BE49-F238E27FC236}">
                <a16:creationId xmlns:a16="http://schemas.microsoft.com/office/drawing/2014/main" id="{8BA85540-758A-46BE-84A7-56266043BE30}"/>
              </a:ext>
            </a:extLst>
          </p:cNvPr>
          <p:cNvSpPr>
            <a:spLocks noChangeShapeType="1"/>
          </p:cNvSpPr>
          <p:nvPr/>
        </p:nvSpPr>
        <p:spPr bwMode="auto">
          <a:xfrm>
            <a:off x="11352584" y="2104206"/>
            <a:ext cx="0" cy="204788"/>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12" name="Picture 3" descr="college_fig3">
            <a:extLst>
              <a:ext uri="{FF2B5EF4-FFF2-40B4-BE49-F238E27FC236}">
                <a16:creationId xmlns:a16="http://schemas.microsoft.com/office/drawing/2014/main" id="{0C9EF5D5-7593-4E73-92CE-18EA5B96C1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5778" y="3599451"/>
            <a:ext cx="4648461" cy="285295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B60EB46-D150-44AC-B745-F3E37E0734C3}"/>
              </a:ext>
            </a:extLst>
          </p:cNvPr>
          <p:cNvSpPr txBox="1"/>
          <p:nvPr/>
        </p:nvSpPr>
        <p:spPr>
          <a:xfrm>
            <a:off x="695400" y="5812426"/>
            <a:ext cx="5688632" cy="646331"/>
          </a:xfrm>
          <a:prstGeom prst="rect">
            <a:avLst/>
          </a:prstGeom>
          <a:noFill/>
        </p:spPr>
        <p:txBody>
          <a:bodyPr wrap="square" rtlCol="0">
            <a:spAutoFit/>
          </a:bodyPr>
          <a:lstStyle/>
          <a:p>
            <a:r>
              <a:rPr lang="en-GB" dirty="0">
                <a:solidFill>
                  <a:srgbClr val="0000FF"/>
                </a:solidFill>
                <a:latin typeface="+mn-lt"/>
              </a:rPr>
              <a:t>See lectures on Convection &amp; Parametrizations (Bob Plant) and Aerosol, Clouds &amp; Radiation (James Weber)</a:t>
            </a:r>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4113" y="277941"/>
            <a:ext cx="4752528" cy="6215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3"/>
          <p:cNvSpPr txBox="1">
            <a:spLocks noChangeArrowheads="1"/>
          </p:cNvSpPr>
          <p:nvPr/>
        </p:nvSpPr>
        <p:spPr bwMode="auto">
          <a:xfrm>
            <a:off x="551384" y="1210776"/>
            <a:ext cx="612068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spcBef>
                <a:spcPct val="50000"/>
              </a:spcBef>
            </a:pPr>
            <a:r>
              <a:rPr lang="en-GB" sz="2400" dirty="0">
                <a:latin typeface="Arial" panose="020B0604020202020204" pitchFamily="34" charset="0"/>
                <a:cs typeface="Arial" panose="020B0604020202020204" pitchFamily="34" charset="0"/>
              </a:rPr>
              <a:t>If we assume that only radiative processes are operating, the equilibrium surface temperature is very high, tropospheric temperatures very low and the profile is strongly </a:t>
            </a:r>
            <a:r>
              <a:rPr lang="en-GB" sz="2400" dirty="0" err="1">
                <a:latin typeface="Arial" panose="020B0604020202020204" pitchFamily="34" charset="0"/>
                <a:cs typeface="Arial" panose="020B0604020202020204" pitchFamily="34" charset="0"/>
              </a:rPr>
              <a:t>superadiabatic</a:t>
            </a:r>
            <a:r>
              <a:rPr lang="en-GB" sz="2400" b="1" dirty="0">
                <a:solidFill>
                  <a:srgbClr val="FF0000"/>
                </a:solidFill>
                <a:latin typeface="Arial" panose="020B0604020202020204" pitchFamily="34" charset="0"/>
                <a:cs typeface="Arial" panose="020B0604020202020204" pitchFamily="34" charset="0"/>
              </a:rPr>
              <a:t>*</a:t>
            </a:r>
            <a:r>
              <a:rPr lang="en-GB" sz="2400" dirty="0">
                <a:latin typeface="Arial" panose="020B0604020202020204" pitchFamily="34" charset="0"/>
                <a:cs typeface="Arial" panose="020B0604020202020204" pitchFamily="34" charset="0"/>
              </a:rPr>
              <a:t>.</a:t>
            </a:r>
          </a:p>
          <a:p>
            <a:pPr>
              <a:spcBef>
                <a:spcPct val="50000"/>
              </a:spcBef>
            </a:pPr>
            <a:r>
              <a:rPr lang="en-GB" sz="2400" dirty="0">
                <a:latin typeface="Arial" panose="020B0604020202020204" pitchFamily="34" charset="0"/>
                <a:cs typeface="Arial" panose="020B0604020202020204" pitchFamily="34" charset="0"/>
              </a:rPr>
              <a:t>In reality, convection removes heat from the surface, warms the atmosphere and adjusts the lapse-rate towards that observed</a:t>
            </a:r>
            <a:r>
              <a:rPr lang="en-GB" sz="2800" b="1" baseline="30000" dirty="0">
                <a:solidFill>
                  <a:schemeClr val="accent2"/>
                </a:solidFill>
                <a:latin typeface="Arial" panose="020B0604020202020204" pitchFamily="34" charset="0"/>
                <a:cs typeface="Arial" panose="020B0604020202020204" pitchFamily="34" charset="0"/>
              </a:rPr>
              <a:t>#</a:t>
            </a:r>
            <a:r>
              <a:rPr lang="en-GB" sz="2400" dirty="0">
                <a:latin typeface="Arial" panose="020B0604020202020204" pitchFamily="34" charset="0"/>
                <a:cs typeface="Arial" panose="020B0604020202020204" pitchFamily="34" charset="0"/>
              </a:rPr>
              <a:t>.</a:t>
            </a:r>
          </a:p>
          <a:p>
            <a:pPr>
              <a:spcBef>
                <a:spcPct val="50000"/>
              </a:spcBef>
            </a:pPr>
            <a:r>
              <a:rPr lang="en-GB" sz="2400" dirty="0">
                <a:latin typeface="Arial" panose="020B0604020202020204" pitchFamily="34" charset="0"/>
                <a:cs typeface="Arial" panose="020B0604020202020204" pitchFamily="34" charset="0"/>
              </a:rPr>
              <a:t>From the classic paper by                  </a:t>
            </a:r>
            <a:r>
              <a:rPr lang="en-GB" sz="2400" dirty="0">
                <a:latin typeface="Arial" panose="020B0604020202020204" pitchFamily="34" charset="0"/>
                <a:cs typeface="Arial" panose="020B0604020202020204" pitchFamily="34" charset="0"/>
                <a:hlinkClick r:id="rId3"/>
              </a:rPr>
              <a:t>Manabe and Wetherald, JAS, 1967</a:t>
            </a:r>
            <a:r>
              <a:rPr lang="en-GB" sz="2400" dirty="0">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sym typeface="Wingdings" panose="05000000000000000000" pitchFamily="2" charset="2"/>
              </a:rPr>
              <a:t></a:t>
            </a:r>
            <a:endParaRPr lang="en-GB" sz="2400" dirty="0">
              <a:latin typeface="Arial" panose="020B0604020202020204" pitchFamily="34" charset="0"/>
              <a:cs typeface="Arial" panose="020B0604020202020204" pitchFamily="34" charset="0"/>
            </a:endParaRPr>
          </a:p>
        </p:txBody>
      </p:sp>
      <p:sp>
        <p:nvSpPr>
          <p:cNvPr id="30724" name="Text Box 4"/>
          <p:cNvSpPr txBox="1">
            <a:spLocks noChangeArrowheads="1"/>
          </p:cNvSpPr>
          <p:nvPr/>
        </p:nvSpPr>
        <p:spPr bwMode="auto">
          <a:xfrm>
            <a:off x="551384" y="389529"/>
            <a:ext cx="748883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spcBef>
                <a:spcPct val="50000"/>
              </a:spcBef>
            </a:pPr>
            <a:r>
              <a:rPr lang="en-GB" sz="3200" b="1" cap="all" dirty="0">
                <a:solidFill>
                  <a:srgbClr val="C00000"/>
                </a:solidFill>
                <a:latin typeface="+mj-lt"/>
              </a:rPr>
              <a:t>Radiative-convective equilibrium</a:t>
            </a:r>
          </a:p>
        </p:txBody>
      </p:sp>
      <p:sp>
        <p:nvSpPr>
          <p:cNvPr id="30725" name="Rectangle 5"/>
          <p:cNvSpPr>
            <a:spLocks noChangeArrowheads="1"/>
          </p:cNvSpPr>
          <p:nvPr/>
        </p:nvSpPr>
        <p:spPr bwMode="auto">
          <a:xfrm>
            <a:off x="8904312" y="4221088"/>
            <a:ext cx="34496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3200" b="1" dirty="0">
                <a:solidFill>
                  <a:srgbClr val="FF0000"/>
                </a:solidFill>
              </a:rPr>
              <a:t>*</a:t>
            </a:r>
          </a:p>
        </p:txBody>
      </p:sp>
      <p:sp>
        <p:nvSpPr>
          <p:cNvPr id="30726" name="Rectangle 6"/>
          <p:cNvSpPr>
            <a:spLocks noChangeArrowheads="1"/>
          </p:cNvSpPr>
          <p:nvPr/>
        </p:nvSpPr>
        <p:spPr bwMode="auto">
          <a:xfrm>
            <a:off x="8936372" y="3816586"/>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b="1" dirty="0">
                <a:solidFill>
                  <a:schemeClr val="accent2"/>
                </a:solidFill>
              </a:rPr>
              <a:t>#</a:t>
            </a:r>
          </a:p>
        </p:txBody>
      </p:sp>
    </p:spTree>
    <p:extLst>
      <p:ext uri="{BB962C8B-B14F-4D97-AF65-F5344CB8AC3E}">
        <p14:creationId xmlns:p14="http://schemas.microsoft.com/office/powerpoint/2010/main" val="25570343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lobal distribution of the world’s water">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0176" y="188640"/>
            <a:ext cx="4296458" cy="64446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23392" y="620688"/>
            <a:ext cx="9461392" cy="395632"/>
          </a:xfrm>
        </p:spPr>
        <p:txBody>
          <a:bodyPr/>
          <a:lstStyle/>
          <a:p>
            <a:r>
              <a:rPr lang="en-GB" dirty="0">
                <a:latin typeface="Calibri" panose="020F0502020204030204" pitchFamily="34" charset="0"/>
                <a:cs typeface="Calibri" panose="020F0502020204030204" pitchFamily="34" charset="0"/>
              </a:rPr>
              <a:t>Water, water everywhere…</a:t>
            </a:r>
          </a:p>
        </p:txBody>
      </p:sp>
      <p:sp>
        <p:nvSpPr>
          <p:cNvPr id="3" name="Content Placeholder 2"/>
          <p:cNvSpPr>
            <a:spLocks noGrp="1"/>
          </p:cNvSpPr>
          <p:nvPr>
            <p:ph idx="1"/>
          </p:nvPr>
        </p:nvSpPr>
        <p:spPr>
          <a:xfrm>
            <a:off x="479376" y="1772816"/>
            <a:ext cx="6912768" cy="3960000"/>
          </a:xfrm>
        </p:spPr>
        <p:txBody>
          <a:bodyPr/>
          <a:lstStyle/>
          <a:p>
            <a:r>
              <a:rPr lang="en-GB" sz="2800" dirty="0">
                <a:latin typeface="Calibri" panose="020F0502020204030204" pitchFamily="34" charset="0"/>
                <a:cs typeface="Calibri" pitchFamily="34" charset="0"/>
              </a:rPr>
              <a:t>Most water on Earth is </a:t>
            </a:r>
            <a:r>
              <a:rPr lang="en-GB" sz="2800" dirty="0">
                <a:solidFill>
                  <a:srgbClr val="0000FF"/>
                </a:solidFill>
                <a:latin typeface="Calibri" panose="020F0502020204030204" pitchFamily="34" charset="0"/>
                <a:cs typeface="Calibri" pitchFamily="34" charset="0"/>
              </a:rPr>
              <a:t>salty</a:t>
            </a:r>
          </a:p>
          <a:p>
            <a:r>
              <a:rPr lang="en-GB" sz="2800" dirty="0">
                <a:latin typeface="Calibri" panose="020F0502020204030204" pitchFamily="34" charset="0"/>
                <a:cs typeface="Calibri" pitchFamily="34" charset="0"/>
              </a:rPr>
              <a:t>Most </a:t>
            </a:r>
            <a:r>
              <a:rPr lang="en-GB" sz="2800" dirty="0">
                <a:solidFill>
                  <a:srgbClr val="3399FF"/>
                </a:solidFill>
                <a:latin typeface="Calibri" panose="020F0502020204030204" pitchFamily="34" charset="0"/>
                <a:cs typeface="Calibri" pitchFamily="34" charset="0"/>
              </a:rPr>
              <a:t>fresh water is </a:t>
            </a:r>
            <a:r>
              <a:rPr lang="en-GB" sz="2800" dirty="0">
                <a:latin typeface="Calibri" panose="020F0502020204030204" pitchFamily="34" charset="0"/>
                <a:cs typeface="Calibri" pitchFamily="34" charset="0"/>
              </a:rPr>
              <a:t>locked away in </a:t>
            </a:r>
            <a:r>
              <a:rPr lang="en-GB" sz="2800" b="1" spc="300" dirty="0">
                <a:ln w="11430" cmpd="sng">
                  <a:solidFill>
                    <a:schemeClr val="accent1">
                      <a:tint val="10000"/>
                    </a:schemeClr>
                  </a:solidFill>
                  <a:prstDash val="solid"/>
                  <a:miter lim="800000"/>
                </a:ln>
                <a:solidFill>
                  <a:schemeClr val="bg2">
                    <a:lumMod val="75000"/>
                  </a:schemeClr>
                </a:solidFill>
                <a:effectLst>
                  <a:glow rad="45500">
                    <a:schemeClr val="accent1">
                      <a:satMod val="220000"/>
                      <a:alpha val="35000"/>
                    </a:schemeClr>
                  </a:glow>
                </a:effectLst>
                <a:latin typeface="Calibri" panose="020F0502020204030204" pitchFamily="34" charset="0"/>
                <a:cs typeface="Calibri" pitchFamily="34" charset="0"/>
              </a:rPr>
              <a:t>glaciers</a:t>
            </a:r>
            <a:r>
              <a:rPr lang="en-GB" sz="2800" dirty="0">
                <a:latin typeface="Calibri" panose="020F0502020204030204" pitchFamily="34" charset="0"/>
                <a:cs typeface="Calibri" pitchFamily="34" charset="0"/>
              </a:rPr>
              <a:t> or deep in </a:t>
            </a:r>
            <a:r>
              <a:rPr lang="en-GB" sz="2800" dirty="0">
                <a:solidFill>
                  <a:srgbClr val="C00000"/>
                </a:solidFill>
                <a:latin typeface="Calibri" panose="020F0502020204030204" pitchFamily="34" charset="0"/>
                <a:cs typeface="Calibri" pitchFamily="34" charset="0"/>
              </a:rPr>
              <a:t>ground</a:t>
            </a:r>
          </a:p>
          <a:p>
            <a:r>
              <a:rPr lang="en-GB" altLang="en-US" sz="2800" dirty="0">
                <a:latin typeface="Calibri" panose="020F0502020204030204" pitchFamily="34" charset="0"/>
                <a:cs typeface="Calibri" panose="020F0502020204030204" pitchFamily="34" charset="0"/>
              </a:rPr>
              <a:t>Atmosphere contains a minute amount of water </a:t>
            </a:r>
            <a:r>
              <a:rPr lang="en-GB" altLang="en-US" sz="2800" dirty="0">
                <a:latin typeface="Times New Roman" panose="02020603050405020304" pitchFamily="18" charset="0"/>
                <a:cs typeface="Times New Roman" panose="02020603050405020304" pitchFamily="18" charset="0"/>
              </a:rPr>
              <a:t>~ </a:t>
            </a:r>
            <a:r>
              <a:rPr lang="en-GB" altLang="en-US" sz="2800" dirty="0">
                <a:latin typeface="Calibri" panose="020F0502020204030204" pitchFamily="34" charset="0"/>
                <a:cs typeface="Calibri" panose="020F0502020204030204" pitchFamily="34" charset="0"/>
              </a:rPr>
              <a:t>0.001%  (</a:t>
            </a:r>
            <a:r>
              <a:rPr lang="en-GB" altLang="en-US" sz="2800" dirty="0">
                <a:latin typeface="Times New Roman" panose="02020603050405020304" pitchFamily="18" charset="0"/>
                <a:cs typeface="Times New Roman" panose="02020603050405020304" pitchFamily="18" charset="0"/>
              </a:rPr>
              <a:t>~ </a:t>
            </a:r>
            <a:r>
              <a:rPr lang="en-GB" altLang="en-US" sz="2800" dirty="0">
                <a:latin typeface="Calibri" panose="020F0502020204030204" pitchFamily="34" charset="0"/>
                <a:cs typeface="Calibri" panose="020F0502020204030204" pitchFamily="34" charset="0"/>
              </a:rPr>
              <a:t>2.5cm of water globally)</a:t>
            </a:r>
            <a:endParaRPr lang="en-GB" sz="2800" dirty="0">
              <a:latin typeface="Calibri" panose="020F0502020204030204" pitchFamily="34" charset="0"/>
              <a:cs typeface="Calibri" pitchFamily="34" charset="0"/>
            </a:endParaRPr>
          </a:p>
          <a:p>
            <a:pPr>
              <a:spcBef>
                <a:spcPct val="35000"/>
              </a:spcBef>
              <a:buFontTx/>
              <a:buChar char="•"/>
            </a:pPr>
            <a:r>
              <a:rPr lang="en-GB" altLang="en-US" sz="2800" dirty="0">
                <a:latin typeface="Calibri" panose="020F0502020204030204" pitchFamily="34" charset="0"/>
                <a:cs typeface="Calibri" panose="020F0502020204030204" pitchFamily="34" charset="0"/>
              </a:rPr>
              <a:t>BUT every year atmosphere cycles </a:t>
            </a:r>
            <a:r>
              <a:rPr lang="en-GB" altLang="en-US" sz="2800" dirty="0">
                <a:latin typeface="Times New Roman" panose="02020603050405020304" pitchFamily="18" charset="0"/>
                <a:cs typeface="Times New Roman" panose="02020603050405020304" pitchFamily="18" charset="0"/>
              </a:rPr>
              <a:t>~</a:t>
            </a:r>
            <a:r>
              <a:rPr lang="en-GB" altLang="en-US" sz="2800" dirty="0">
                <a:latin typeface="Calibri" panose="020F0502020204030204" pitchFamily="34" charset="0"/>
                <a:cs typeface="Calibri" panose="020F0502020204030204" pitchFamily="34" charset="0"/>
              </a:rPr>
              <a:t> 40 times that amount (</a:t>
            </a:r>
            <a:r>
              <a:rPr lang="en-GB" altLang="en-US" sz="2800" dirty="0">
                <a:latin typeface="Times New Roman" panose="02020603050405020304" pitchFamily="18" charset="0"/>
                <a:cs typeface="Times New Roman" panose="02020603050405020304" pitchFamily="18" charset="0"/>
              </a:rPr>
              <a:t>~ </a:t>
            </a:r>
            <a:r>
              <a:rPr lang="en-GB" altLang="en-US" sz="2800" dirty="0">
                <a:latin typeface="Calibri" panose="020F0502020204030204" pitchFamily="34" charset="0"/>
                <a:cs typeface="Calibri" panose="020F0502020204030204" pitchFamily="34" charset="0"/>
              </a:rPr>
              <a:t>1m of water globally)</a:t>
            </a:r>
          </a:p>
          <a:p>
            <a:pPr>
              <a:spcBef>
                <a:spcPct val="35000"/>
              </a:spcBef>
              <a:buFontTx/>
              <a:buChar char="•"/>
            </a:pPr>
            <a:r>
              <a:rPr lang="en-GB" sz="2800" dirty="0">
                <a:solidFill>
                  <a:srgbClr val="0070C0"/>
                </a:solidFill>
                <a:latin typeface="Calibri" panose="020F0502020204030204" pitchFamily="34" charset="0"/>
                <a:cs typeface="Calibri" pitchFamily="34" charset="0"/>
              </a:rPr>
              <a:t>Usable water </a:t>
            </a:r>
            <a:r>
              <a:rPr lang="en-GB" sz="2800" dirty="0">
                <a:latin typeface="Calibri" panose="020F0502020204030204" pitchFamily="34" charset="0"/>
                <a:cs typeface="Calibri" pitchFamily="34" charset="0"/>
              </a:rPr>
              <a:t>depends strongly on water cycle</a:t>
            </a:r>
            <a:endParaRPr lang="en-GB" altLang="en-US" sz="2800" dirty="0">
              <a:latin typeface="Calibri" panose="020F0502020204030204" pitchFamily="34" charset="0"/>
              <a:cs typeface="Calibri" panose="020F0502020204030204" pitchFamily="34" charset="0"/>
            </a:endParaRPr>
          </a:p>
          <a:p>
            <a:endParaRPr lang="en-GB"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solidFill>
                  <a:srgbClr val="50535A"/>
                </a:solidFill>
              </a:rPr>
              <a:pPr/>
              <a:t>3</a:t>
            </a:fld>
            <a:endParaRPr lang="en-GB" altLang="en-US">
              <a:solidFill>
                <a:srgbClr val="50535A"/>
              </a:solidFill>
            </a:endParaRPr>
          </a:p>
        </p:txBody>
      </p:sp>
    </p:spTree>
    <p:extLst>
      <p:ext uri="{BB962C8B-B14F-4D97-AF65-F5344CB8AC3E}">
        <p14:creationId xmlns:p14="http://schemas.microsoft.com/office/powerpoint/2010/main" val="4031157616"/>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551384" y="188640"/>
            <a:ext cx="8165630" cy="720080"/>
          </a:xfrm>
        </p:spPr>
        <p:txBody>
          <a:bodyPr/>
          <a:lstStyle/>
          <a:p>
            <a:r>
              <a:rPr lang="en-GB" altLang="en-US" sz="3600" dirty="0">
                <a:solidFill>
                  <a:srgbClr val="C00000"/>
                </a:solidFill>
                <a:latin typeface="Calibri" panose="020F0502020204030204" pitchFamily="34" charset="0"/>
              </a:rPr>
              <a:t>convection</a:t>
            </a:r>
          </a:p>
        </p:txBody>
      </p:sp>
      <p:sp>
        <p:nvSpPr>
          <p:cNvPr id="90115" name="Rectangle 3"/>
          <p:cNvSpPr>
            <a:spLocks noGrp="1" noChangeArrowheads="1"/>
          </p:cNvSpPr>
          <p:nvPr>
            <p:ph idx="1"/>
          </p:nvPr>
        </p:nvSpPr>
        <p:spPr>
          <a:xfrm>
            <a:off x="461698" y="1105470"/>
            <a:ext cx="8658638" cy="5029200"/>
          </a:xfrm>
        </p:spPr>
        <p:txBody>
          <a:bodyPr/>
          <a:lstStyle/>
          <a:p>
            <a:r>
              <a:rPr lang="en-GB" altLang="en-US" sz="2400" dirty="0">
                <a:latin typeface="Calibri" panose="020F0502020204030204" pitchFamily="34" charset="0"/>
              </a:rPr>
              <a:t>Convection transports heat, water vapour, momentum … and chemical constituents… upwards. Water vapour then condenses  and falls out </a:t>
            </a:r>
            <a:r>
              <a:rPr lang="en-GB" altLang="en-US" sz="2400" dirty="0">
                <a:latin typeface="Calibri" panose="020F0502020204030204" pitchFamily="34" charset="0"/>
                <a:sym typeface="Wingdings" panose="05000000000000000000" pitchFamily="2" charset="2"/>
              </a:rPr>
              <a:t></a:t>
            </a:r>
            <a:r>
              <a:rPr lang="en-GB" altLang="en-US" sz="2400" dirty="0">
                <a:latin typeface="Calibri" panose="020F0502020204030204" pitchFamily="34" charset="0"/>
              </a:rPr>
              <a:t> net convective heating/drying</a:t>
            </a:r>
          </a:p>
          <a:p>
            <a:r>
              <a:rPr lang="en-GB" altLang="en-US" sz="2400" dirty="0">
                <a:latin typeface="Calibri" panose="020F0502020204030204" pitchFamily="34" charset="0"/>
              </a:rPr>
              <a:t>Deep Convection (precipitating convection) stabilizes the environment; shallow convection redistributes the surface fluxes</a:t>
            </a:r>
          </a:p>
          <a:p>
            <a:r>
              <a:rPr lang="en-GB" altLang="en-US" sz="2400" dirty="0">
                <a:latin typeface="Calibri" panose="020F0502020204030204" pitchFamily="34" charset="0"/>
              </a:rPr>
              <a:t>Tropical atmosphere in radiative(cooling)/convective(heating) equilibrium: </a:t>
            </a:r>
            <a:r>
              <a:rPr lang="en-GB" altLang="en-US" sz="2400" dirty="0">
                <a:solidFill>
                  <a:srgbClr val="FF0000"/>
                </a:solidFill>
                <a:latin typeface="Calibri" panose="020F0502020204030204" pitchFamily="34" charset="0"/>
              </a:rPr>
              <a:t> 2K/day cooling in lowest 15 km corresponds to about 5 mm/day precipitation </a:t>
            </a:r>
            <a:r>
              <a:rPr lang="en-GB" altLang="en-US" dirty="0">
                <a:solidFill>
                  <a:srgbClr val="FF0000"/>
                </a:solidFill>
                <a:latin typeface="Calibri" panose="020F0502020204030204" pitchFamily="34" charset="0"/>
              </a:rPr>
              <a:t>(c</a:t>
            </a:r>
            <a:r>
              <a:rPr lang="en-GB" altLang="en-US" baseline="-25000" dirty="0">
                <a:solidFill>
                  <a:srgbClr val="FF0000"/>
                </a:solidFill>
                <a:latin typeface="Calibri" panose="020F0502020204030204" pitchFamily="34" charset="0"/>
              </a:rPr>
              <a:t>p</a:t>
            </a:r>
            <a:r>
              <a:rPr lang="en-GB" altLang="en-US" dirty="0">
                <a:solidFill>
                  <a:srgbClr val="FF0000"/>
                </a:solidFill>
                <a:latin typeface="Calibri" panose="020F0502020204030204" pitchFamily="34" charset="0"/>
              </a:rPr>
              <a:t>=1000 J/kg/K, lowest 15km </a:t>
            </a:r>
            <a:r>
              <a:rPr lang="en-GB" altLang="en-US" dirty="0">
                <a:solidFill>
                  <a:srgbClr val="FF0000"/>
                </a:solidFill>
                <a:latin typeface="Times New Roman" panose="02020603050405020304" pitchFamily="18" charset="0"/>
                <a:cs typeface="Times New Roman" panose="02020603050405020304" pitchFamily="18" charset="0"/>
              </a:rPr>
              <a:t>~</a:t>
            </a:r>
            <a:r>
              <a:rPr lang="en-GB" altLang="en-US" dirty="0">
                <a:solidFill>
                  <a:srgbClr val="FF0000"/>
                </a:solidFill>
                <a:latin typeface="Calibri" panose="020F0502020204030204" pitchFamily="34" charset="0"/>
              </a:rPr>
              <a:t>200-1000 </a:t>
            </a:r>
            <a:r>
              <a:rPr lang="en-GB" altLang="en-US" dirty="0" err="1">
                <a:solidFill>
                  <a:srgbClr val="FF0000"/>
                </a:solidFill>
                <a:latin typeface="Calibri" panose="020F0502020204030204" pitchFamily="34" charset="0"/>
              </a:rPr>
              <a:t>hPa</a:t>
            </a:r>
            <a:r>
              <a:rPr lang="en-GB" altLang="en-US" dirty="0">
                <a:solidFill>
                  <a:srgbClr val="FF0000"/>
                </a:solidFill>
                <a:latin typeface="Calibri" panose="020F0502020204030204" pitchFamily="34" charset="0"/>
              </a:rPr>
              <a:t>).</a:t>
            </a:r>
            <a:r>
              <a:rPr lang="en-GB" altLang="en-US" dirty="0">
                <a:latin typeface="Calibri" panose="020F0502020204030204" pitchFamily="34" charset="0"/>
              </a:rPr>
              <a:t> </a:t>
            </a:r>
          </a:p>
          <a:p>
            <a:r>
              <a:rPr lang="en-GB" altLang="en-US" sz="2400" dirty="0">
                <a:latin typeface="Calibri" panose="020F0502020204030204" pitchFamily="34" charset="0"/>
              </a:rPr>
              <a:t>For lower resolution models (e.g. &gt;4km) convective parametrization is necessary to calculate collective effects of ensemble of convective clouds in a model column as a function of grid-scale variables. </a:t>
            </a:r>
          </a:p>
          <a:p>
            <a:r>
              <a:rPr lang="en-GB" altLang="en-US" sz="2400" dirty="0">
                <a:latin typeface="Calibri" panose="020F0502020204030204" pitchFamily="34" charset="0"/>
              </a:rPr>
              <a:t>Hence parameterization needs to describe Condensation/ Evaporation and Transport of T, q and (often) momentum</a:t>
            </a:r>
          </a:p>
          <a:p>
            <a:pPr marL="0" indent="0">
              <a:buNone/>
            </a:pPr>
            <a:r>
              <a:rPr lang="en-GB" altLang="en-US" sz="2400" dirty="0">
                <a:latin typeface="Calibri" panose="020F0502020204030204" pitchFamily="34" charset="0"/>
                <a:sym typeface="Wingdings" panose="05000000000000000000" pitchFamily="2" charset="2"/>
              </a:rPr>
              <a:t> </a:t>
            </a:r>
            <a:r>
              <a:rPr lang="en-GB" altLang="en-US" sz="2400" dirty="0">
                <a:latin typeface="Calibri" panose="020F0502020204030204" pitchFamily="34" charset="0"/>
              </a:rPr>
              <a:t>Physics-guided machine learning</a:t>
            </a:r>
          </a:p>
          <a:p>
            <a:pPr>
              <a:buFontTx/>
              <a:buNone/>
            </a:pPr>
            <a:endParaRPr lang="en-GB" altLang="en-US" sz="2200" dirty="0">
              <a:latin typeface="Arial Rounded MT Bold" pitchFamily="34" charset="0"/>
            </a:endParaRPr>
          </a:p>
        </p:txBody>
      </p:sp>
      <p:sp>
        <p:nvSpPr>
          <p:cNvPr id="90116" name="Text Box 4"/>
          <p:cNvSpPr txBox="1">
            <a:spLocks noChangeArrowheads="1"/>
          </p:cNvSpPr>
          <p:nvPr/>
        </p:nvSpPr>
        <p:spPr bwMode="auto">
          <a:xfrm>
            <a:off x="9310954" y="5877272"/>
            <a:ext cx="241934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en-US" sz="1600" dirty="0"/>
              <a:t>From Bechtold, ECMWF Training Course</a:t>
            </a:r>
            <a:endParaRPr lang="en-US" altLang="en-US" sz="1600" dirty="0"/>
          </a:p>
        </p:txBody>
      </p:sp>
      <p:pic>
        <p:nvPicPr>
          <p:cNvPr id="3" name="Picture 2" descr="A picture containing sky, outdoor, plane, airplane&#10;&#10;Description automatically generated">
            <a:extLst>
              <a:ext uri="{FF2B5EF4-FFF2-40B4-BE49-F238E27FC236}">
                <a16:creationId xmlns:a16="http://schemas.microsoft.com/office/drawing/2014/main" id="{CD0A8C26-BEFC-447F-AEA3-88C2264C43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3019" y="1301442"/>
            <a:ext cx="2964591" cy="2055549"/>
          </a:xfrm>
          <a:prstGeom prst="rect">
            <a:avLst/>
          </a:prstGeom>
        </p:spPr>
      </p:pic>
      <p:sp>
        <p:nvSpPr>
          <p:cNvPr id="7" name="TextBox 6">
            <a:extLst>
              <a:ext uri="{FF2B5EF4-FFF2-40B4-BE49-F238E27FC236}">
                <a16:creationId xmlns:a16="http://schemas.microsoft.com/office/drawing/2014/main" id="{1275E4A0-CB29-4746-AFA3-5AC6F12FCB7F}"/>
              </a:ext>
            </a:extLst>
          </p:cNvPr>
          <p:cNvSpPr txBox="1"/>
          <p:nvPr/>
        </p:nvSpPr>
        <p:spPr>
          <a:xfrm>
            <a:off x="9747210" y="3786134"/>
            <a:ext cx="2160400" cy="830997"/>
          </a:xfrm>
          <a:prstGeom prst="rect">
            <a:avLst/>
          </a:prstGeom>
          <a:noFill/>
        </p:spPr>
        <p:txBody>
          <a:bodyPr wrap="square" rtlCol="0">
            <a:spAutoFit/>
          </a:bodyPr>
          <a:lstStyle/>
          <a:p>
            <a:pPr algn="r"/>
            <a:r>
              <a:rPr lang="en-GB" sz="2400" dirty="0">
                <a:solidFill>
                  <a:srgbClr val="0070C0"/>
                </a:solidFill>
                <a:latin typeface="Calibri" panose="020F0502020204030204" pitchFamily="34" charset="0"/>
              </a:rPr>
              <a:t>See lecture by Bob Plant</a:t>
            </a:r>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ctrTitle"/>
          </p:nvPr>
        </p:nvSpPr>
        <p:spPr>
          <a:xfrm>
            <a:off x="407368" y="222250"/>
            <a:ext cx="9879632" cy="685800"/>
          </a:xfrm>
        </p:spPr>
        <p:txBody>
          <a:bodyPr/>
          <a:lstStyle/>
          <a:p>
            <a:pPr>
              <a:spcBef>
                <a:spcPct val="20000"/>
              </a:spcBef>
            </a:pPr>
            <a:r>
              <a:rPr lang="en-GB" altLang="en-GB" sz="3600" dirty="0">
                <a:solidFill>
                  <a:srgbClr val="C00000"/>
                </a:solidFill>
                <a:latin typeface="Calibri" panose="020F0502020204030204" pitchFamily="34" charset="0"/>
              </a:rPr>
              <a:t>Representing Surface processes</a:t>
            </a:r>
          </a:p>
        </p:txBody>
      </p:sp>
      <p:sp>
        <p:nvSpPr>
          <p:cNvPr id="29699" name="Text Box 3"/>
          <p:cNvSpPr txBox="1">
            <a:spLocks noGrp="1" noChangeArrowheads="1"/>
          </p:cNvSpPr>
          <p:nvPr>
            <p:ph type="subTitle" idx="1"/>
          </p:nvPr>
        </p:nvSpPr>
        <p:spPr>
          <a:xfrm>
            <a:off x="443112" y="1340768"/>
            <a:ext cx="5076825" cy="2735262"/>
          </a:xfrm>
          <a:noFill/>
          <a:ln/>
          <a:extLs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Lst>
        </p:spPr>
        <p:txBody>
          <a:bodyPr/>
          <a:lstStyle/>
          <a:p>
            <a:pPr algn="l">
              <a:spcBef>
                <a:spcPct val="30000"/>
              </a:spcBef>
            </a:pPr>
            <a:r>
              <a:rPr lang="en-GB" altLang="en-US" sz="2400" dirty="0">
                <a:latin typeface="Calibri" panose="020F0502020204030204" pitchFamily="34" charset="0"/>
              </a:rPr>
              <a:t>Surface schemes are needed to: </a:t>
            </a:r>
          </a:p>
          <a:p>
            <a:pPr algn="l">
              <a:spcBef>
                <a:spcPct val="30000"/>
              </a:spcBef>
            </a:pPr>
            <a:r>
              <a:rPr lang="en-GB" altLang="en-US" sz="2400" dirty="0">
                <a:latin typeface="Calibri" panose="020F0502020204030204" pitchFamily="34" charset="0"/>
              </a:rPr>
              <a:t>1. Calculate the fluxes of heat, moisture and momentum between the surface and atmosphere </a:t>
            </a:r>
          </a:p>
          <a:p>
            <a:pPr algn="l">
              <a:spcBef>
                <a:spcPct val="30000"/>
              </a:spcBef>
            </a:pPr>
            <a:r>
              <a:rPr lang="en-GB" altLang="en-US" sz="2400" dirty="0">
                <a:latin typeface="Calibri" panose="020F0502020204030204" pitchFamily="34" charset="0"/>
              </a:rPr>
              <a:t>2. Calculate surface temperature and other variables</a:t>
            </a:r>
          </a:p>
          <a:p>
            <a:pPr algn="l">
              <a:spcBef>
                <a:spcPct val="30000"/>
              </a:spcBef>
            </a:pPr>
            <a:endParaRPr lang="en-GB" altLang="en-US" sz="2200" dirty="0">
              <a:latin typeface="Arial Rounded MT Bold" pitchFamily="34" charset="0"/>
            </a:endParaRPr>
          </a:p>
        </p:txBody>
      </p:sp>
      <p:pic>
        <p:nvPicPr>
          <p:cNvPr id="29700" name="Picture 4" descr="lsp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2064" y="1147444"/>
            <a:ext cx="5162389" cy="5467310"/>
          </a:xfrm>
          <a:prstGeom prst="rect">
            <a:avLst/>
          </a:prstGeom>
          <a:noFill/>
          <a:extLst>
            <a:ext uri="{909E8E84-426E-40DD-AFC4-6F175D3DCCD1}">
              <a14:hiddenFill xmlns:a14="http://schemas.microsoft.com/office/drawing/2010/main">
                <a:solidFill>
                  <a:srgbClr val="FFFFFF"/>
                </a:solidFill>
              </a14:hiddenFill>
            </a:ext>
          </a:extLst>
        </p:spPr>
      </p:pic>
      <p:sp>
        <p:nvSpPr>
          <p:cNvPr id="29701" name="Text Box 5"/>
          <p:cNvSpPr txBox="1">
            <a:spLocks noChangeArrowheads="1"/>
          </p:cNvSpPr>
          <p:nvPr/>
        </p:nvSpPr>
        <p:spPr bwMode="auto">
          <a:xfrm>
            <a:off x="340997" y="4083452"/>
            <a:ext cx="6187051" cy="2105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45000"/>
              </a:spcBef>
              <a:buFontTx/>
              <a:buChar char="•"/>
            </a:pPr>
            <a:r>
              <a:rPr lang="en-GB" altLang="en-US" sz="2400" dirty="0">
                <a:latin typeface="Calibri" panose="020F0502020204030204" pitchFamily="34" charset="0"/>
              </a:rPr>
              <a:t> Over the oceans, the schemes are quite simple</a:t>
            </a:r>
          </a:p>
          <a:p>
            <a:pPr eaLnBrk="0" hangingPunct="0">
              <a:spcBef>
                <a:spcPct val="45000"/>
              </a:spcBef>
              <a:buFontTx/>
              <a:buChar char="•"/>
            </a:pPr>
            <a:r>
              <a:rPr lang="en-GB" altLang="en-US" sz="2400" dirty="0">
                <a:latin typeface="Calibri" panose="020F0502020204030204" pitchFamily="34" charset="0"/>
              </a:rPr>
              <a:t> Over land, models now contain quite detailed representations of evaporation, interception and </a:t>
            </a:r>
            <a:r>
              <a:rPr lang="en-GB" altLang="en-US" sz="2400" i="1" dirty="0">
                <a:latin typeface="Calibri" panose="020F0502020204030204" pitchFamily="34" charset="0"/>
              </a:rPr>
              <a:t>vertical </a:t>
            </a:r>
            <a:r>
              <a:rPr lang="en-GB" altLang="en-US" sz="2400" dirty="0">
                <a:latin typeface="Calibri" panose="020F0502020204030204" pitchFamily="34" charset="0"/>
              </a:rPr>
              <a:t>transfers of heat and moisture in the soil</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DE3CC-E032-4BBD-8C0C-6470FCCE91E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39E89E5-C7C4-43F3-87B8-44BE8E91EE9B}"/>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1913363708"/>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407368" y="188913"/>
            <a:ext cx="7560840" cy="1143000"/>
          </a:xfrm>
        </p:spPr>
        <p:txBody>
          <a:bodyPr/>
          <a:lstStyle/>
          <a:p>
            <a:pPr algn="ctr"/>
            <a:r>
              <a:rPr lang="en-GB" altLang="en-US" sz="3200" dirty="0">
                <a:solidFill>
                  <a:srgbClr val="0000FF"/>
                </a:solidFill>
                <a:latin typeface="Calibri" panose="020F0502020204030204" pitchFamily="34" charset="0"/>
              </a:rPr>
              <a:t>PART II: THE Water Cycle </a:t>
            </a:r>
            <a:br>
              <a:rPr lang="en-GB" altLang="en-US" sz="3200" dirty="0">
                <a:solidFill>
                  <a:srgbClr val="0000FF"/>
                </a:solidFill>
                <a:latin typeface="Calibri" panose="020F0502020204030204" pitchFamily="34" charset="0"/>
              </a:rPr>
            </a:br>
            <a:r>
              <a:rPr lang="en-GB" altLang="en-US" sz="3200" dirty="0">
                <a:solidFill>
                  <a:srgbClr val="0000FF"/>
                </a:solidFill>
                <a:latin typeface="Calibri" panose="020F0502020204030204" pitchFamily="34" charset="0"/>
              </a:rPr>
              <a:t>AND climate change</a:t>
            </a:r>
            <a:endParaRPr lang="en-US" altLang="en-US" sz="3200" dirty="0">
              <a:solidFill>
                <a:srgbClr val="0000FF"/>
              </a:solidFill>
              <a:latin typeface="Calibri" panose="020F0502020204030204" pitchFamily="34" charset="0"/>
            </a:endParaRPr>
          </a:p>
        </p:txBody>
      </p:sp>
      <p:sp>
        <p:nvSpPr>
          <p:cNvPr id="134147" name="Rectangle 3"/>
          <p:cNvSpPr>
            <a:spLocks noGrp="1" noChangeArrowheads="1"/>
          </p:cNvSpPr>
          <p:nvPr>
            <p:ph idx="1"/>
          </p:nvPr>
        </p:nvSpPr>
        <p:spPr>
          <a:xfrm>
            <a:off x="479376" y="1628800"/>
            <a:ext cx="11233247" cy="4752852"/>
          </a:xfrm>
        </p:spPr>
        <p:txBody>
          <a:bodyPr/>
          <a:lstStyle/>
          <a:p>
            <a:pPr algn="just">
              <a:lnSpc>
                <a:spcPct val="90000"/>
              </a:lnSpc>
              <a:spcBef>
                <a:spcPct val="30000"/>
              </a:spcBef>
            </a:pPr>
            <a:r>
              <a:rPr lang="en-GB" altLang="en-US" sz="2400" dirty="0">
                <a:latin typeface="Arial" panose="020B0604020202020204" pitchFamily="34" charset="0"/>
                <a:cs typeface="Arial" panose="020B0604020202020204" pitchFamily="34" charset="0"/>
              </a:rPr>
              <a:t>Intensification of the hydrological cycle has implications for the incidence of wet and dry extreme events. </a:t>
            </a:r>
          </a:p>
          <a:p>
            <a:pPr algn="just">
              <a:lnSpc>
                <a:spcPct val="90000"/>
              </a:lnSpc>
              <a:spcBef>
                <a:spcPct val="30000"/>
              </a:spcBef>
            </a:pPr>
            <a:r>
              <a:rPr lang="en-GB" altLang="en-US" sz="2400" dirty="0">
                <a:latin typeface="Arial" panose="020B0604020202020204" pitchFamily="34" charset="0"/>
                <a:cs typeface="Arial" panose="020B0604020202020204" pitchFamily="34" charset="0"/>
              </a:rPr>
              <a:t>Regional changes in mean precipitation patterns with atmospheric circulation changes have implications for flooding and drought.</a:t>
            </a:r>
          </a:p>
          <a:p>
            <a:pPr algn="just">
              <a:lnSpc>
                <a:spcPct val="90000"/>
              </a:lnSpc>
              <a:spcBef>
                <a:spcPct val="30000"/>
              </a:spcBef>
            </a:pPr>
            <a:r>
              <a:rPr lang="en-GB" altLang="en-US" sz="2400" dirty="0">
                <a:latin typeface="Arial" panose="020B0604020202020204" pitchFamily="34" charset="0"/>
                <a:cs typeface="Arial" panose="020B0604020202020204" pitchFamily="34" charset="0"/>
              </a:rPr>
              <a:t>Changes in the partitioning between fresh and salty water (e.g. melting ice-caps, river water extraction, intensified hydrological cycle from global warming) could have major consequences for the Earth System. </a:t>
            </a:r>
          </a:p>
          <a:p>
            <a:pPr algn="just">
              <a:lnSpc>
                <a:spcPct val="90000"/>
              </a:lnSpc>
              <a:spcBef>
                <a:spcPct val="30000"/>
              </a:spcBef>
            </a:pPr>
            <a:r>
              <a:rPr lang="en-GB" altLang="en-US" sz="2400" dirty="0">
                <a:latin typeface="Arial" panose="020B0604020202020204" pitchFamily="34" charset="0"/>
                <a:cs typeface="Arial" panose="020B0604020202020204" pitchFamily="34" charset="0"/>
              </a:rPr>
              <a:t>Impacts of climate variability and change on natural ecosystems directly involve precipitation.</a:t>
            </a:r>
          </a:p>
          <a:p>
            <a:pPr algn="just">
              <a:lnSpc>
                <a:spcPct val="90000"/>
              </a:lnSpc>
              <a:spcBef>
                <a:spcPct val="30000"/>
              </a:spcBef>
            </a:pPr>
            <a:r>
              <a:rPr lang="en-GB" altLang="ja-JP" sz="2400" dirty="0">
                <a:latin typeface="Arial" panose="020B0604020202020204" pitchFamily="34" charset="0"/>
                <a:ea typeface="MS PGothic" pitchFamily="34" charset="-128"/>
                <a:cs typeface="Arial" panose="020B0604020202020204" pitchFamily="34" charset="0"/>
              </a:rPr>
              <a:t>The impacts of climate variability and change on the quality of human life occur primarily through changes in the water cycle. </a:t>
            </a:r>
            <a:endParaRPr lang="en-GB" altLang="en-US" sz="2400" dirty="0">
              <a:latin typeface="Arial" panose="020B0604020202020204" pitchFamily="34" charset="0"/>
              <a:cs typeface="Arial" panose="020B0604020202020204" pitchFamily="34" charset="0"/>
            </a:endParaRPr>
          </a:p>
          <a:p>
            <a:pPr algn="just">
              <a:lnSpc>
                <a:spcPct val="90000"/>
              </a:lnSpc>
              <a:spcBef>
                <a:spcPct val="30000"/>
              </a:spcBef>
            </a:pPr>
            <a:r>
              <a:rPr lang="en-GB" altLang="en-US" sz="2400" dirty="0">
                <a:latin typeface="Arial" panose="020B0604020202020204" pitchFamily="34" charset="0"/>
                <a:cs typeface="Arial" panose="020B0604020202020204" pitchFamily="34" charset="0"/>
              </a:rPr>
              <a:t>Water availability and water quality are fundamental issues for the 21</a:t>
            </a:r>
            <a:r>
              <a:rPr lang="en-GB" altLang="en-US" sz="2400" baseline="30000" dirty="0">
                <a:latin typeface="Arial" panose="020B0604020202020204" pitchFamily="34" charset="0"/>
                <a:cs typeface="Arial" panose="020B0604020202020204" pitchFamily="34" charset="0"/>
              </a:rPr>
              <a:t>st</a:t>
            </a:r>
            <a:r>
              <a:rPr lang="en-GB" altLang="en-US" sz="2400" dirty="0">
                <a:latin typeface="Arial" panose="020B0604020202020204" pitchFamily="34" charset="0"/>
                <a:cs typeface="Arial" panose="020B0604020202020204" pitchFamily="34" charset="0"/>
              </a:rPr>
              <a:t> century. </a:t>
            </a:r>
          </a:p>
          <a:p>
            <a:pPr lvl="1" algn="just">
              <a:lnSpc>
                <a:spcPct val="90000"/>
              </a:lnSpc>
              <a:spcBef>
                <a:spcPct val="30000"/>
              </a:spcBef>
            </a:pPr>
            <a:endParaRPr lang="en-GB" altLang="en-US" sz="2400" dirty="0">
              <a:latin typeface="Calibri" panose="020F0502020204030204" pitchFamily="34" charset="0"/>
            </a:endParaRPr>
          </a:p>
          <a:p>
            <a:pPr algn="just">
              <a:lnSpc>
                <a:spcPct val="90000"/>
              </a:lnSpc>
              <a:spcBef>
                <a:spcPct val="30000"/>
              </a:spcBef>
            </a:pPr>
            <a:endParaRPr lang="en-GB" altLang="en-US" dirty="0">
              <a:latin typeface="Arial Rounded MT Bold" pitchFamily="34" charset="0"/>
            </a:endParaRPr>
          </a:p>
          <a:p>
            <a:pPr>
              <a:lnSpc>
                <a:spcPct val="90000"/>
              </a:lnSpc>
              <a:spcBef>
                <a:spcPct val="30000"/>
              </a:spcBef>
            </a:pPr>
            <a:endParaRPr lang="en-US" altLang="en-US" dirty="0">
              <a:latin typeface="Arial Rounded MT Bold"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4192" y="205010"/>
            <a:ext cx="1896773" cy="1138064"/>
          </a:xfrm>
          <a:prstGeom prst="rect">
            <a:avLst/>
          </a:prstGeom>
        </p:spPr>
      </p:pic>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BD6A1A-B320-4CBA-B8BA-4B844551D8D6}"/>
              </a:ext>
            </a:extLst>
          </p:cNvPr>
          <p:cNvPicPr>
            <a:picLocks noChangeAspect="1"/>
          </p:cNvPicPr>
          <p:nvPr/>
        </p:nvPicPr>
        <p:blipFill rotWithShape="1">
          <a:blip r:embed="rId3"/>
          <a:srcRect l="53279" b="51313"/>
          <a:stretch/>
        </p:blipFill>
        <p:spPr>
          <a:xfrm>
            <a:off x="119336" y="1412776"/>
            <a:ext cx="7958371" cy="5291985"/>
          </a:xfrm>
          <a:prstGeom prst="rect">
            <a:avLst/>
          </a:prstGeom>
        </p:spPr>
      </p:pic>
      <p:sp>
        <p:nvSpPr>
          <p:cNvPr id="3" name="Title 2"/>
          <p:cNvSpPr>
            <a:spLocks noGrp="1"/>
          </p:cNvSpPr>
          <p:nvPr>
            <p:ph type="title"/>
          </p:nvPr>
        </p:nvSpPr>
        <p:spPr>
          <a:xfrm>
            <a:off x="780262" y="350796"/>
            <a:ext cx="7958371" cy="828000"/>
          </a:xfrm>
        </p:spPr>
        <p:txBody>
          <a:bodyPr/>
          <a:lstStyle/>
          <a:p>
            <a:r>
              <a:rPr lang="en-GB" sz="3200" dirty="0"/>
              <a:t>How will THE WATER CYCLE </a:t>
            </a:r>
            <a:br>
              <a:rPr lang="en-GB" sz="3200" dirty="0"/>
            </a:br>
            <a:r>
              <a:rPr lang="en-GB" sz="3200" dirty="0"/>
              <a:t>respond to climate change?</a:t>
            </a:r>
          </a:p>
        </p:txBody>
      </p:sp>
      <p:sp>
        <p:nvSpPr>
          <p:cNvPr id="2" name="Slide Number Placeholder 1"/>
          <p:cNvSpPr>
            <a:spLocks noGrp="1"/>
          </p:cNvSpPr>
          <p:nvPr>
            <p:ph type="sldNum" sz="quarter" idx="10"/>
          </p:nvPr>
        </p:nvSpPr>
        <p:spPr/>
        <p:txBody>
          <a:bodyPr/>
          <a:lstStyle/>
          <a:p>
            <a:pPr>
              <a:defRPr/>
            </a:pPr>
            <a:fld id="{FC8FFFFA-72EE-4341-AAC3-151A90D5E51F}" type="slidenum">
              <a:rPr lang="en-US" smtClean="0">
                <a:solidFill>
                  <a:srgbClr val="000000"/>
                </a:solidFill>
              </a:rPr>
              <a:pPr>
                <a:defRPr/>
              </a:pPr>
              <a:t>34</a:t>
            </a:fld>
            <a:endParaRPr lang="en-US">
              <a:solidFill>
                <a:srgbClr val="000000"/>
              </a:solidFill>
            </a:endParaRPr>
          </a:p>
        </p:txBody>
      </p:sp>
      <p:pic>
        <p:nvPicPr>
          <p:cNvPr id="6" name="Picture 6" descr="noaaSu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19442" y="1194032"/>
            <a:ext cx="1770518" cy="173363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35883" y="3073487"/>
            <a:ext cx="1770518" cy="163373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8" descr="smo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6976"/>
          <a:stretch/>
        </p:blipFill>
        <p:spPr bwMode="auto">
          <a:xfrm>
            <a:off x="9807465" y="4871916"/>
            <a:ext cx="1770518" cy="1584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F06A590B-0312-4E5E-912E-8B5D75D0196B}"/>
              </a:ext>
            </a:extLst>
          </p:cNvPr>
          <p:cNvPicPr>
            <a:picLocks noChangeAspect="1"/>
          </p:cNvPicPr>
          <p:nvPr/>
        </p:nvPicPr>
        <p:blipFill>
          <a:blip r:embed="rId7"/>
          <a:srcRect l="4316" r="-7440" b="84821"/>
          <a:stretch>
            <a:fillRect/>
          </a:stretch>
        </p:blipFill>
        <p:spPr>
          <a:xfrm>
            <a:off x="1847528" y="2060848"/>
            <a:ext cx="2376264" cy="288032"/>
          </a:xfrm>
          <a:prstGeom prst="rect">
            <a:avLst/>
          </a:prstGeom>
          <a:solidFill>
            <a:schemeClr val="bg1"/>
          </a:solidFill>
        </p:spPr>
      </p:pic>
      <p:sp>
        <p:nvSpPr>
          <p:cNvPr id="17" name="TextBox 16">
            <a:extLst>
              <a:ext uri="{FF2B5EF4-FFF2-40B4-BE49-F238E27FC236}">
                <a16:creationId xmlns:a16="http://schemas.microsoft.com/office/drawing/2014/main" id="{F0491DE5-091B-4654-A37F-6AA8577AD0B8}"/>
              </a:ext>
            </a:extLst>
          </p:cNvPr>
          <p:cNvSpPr txBox="1"/>
          <p:nvPr/>
        </p:nvSpPr>
        <p:spPr>
          <a:xfrm>
            <a:off x="7962523" y="5085184"/>
            <a:ext cx="1552221" cy="923330"/>
          </a:xfrm>
          <a:prstGeom prst="rect">
            <a:avLst/>
          </a:prstGeom>
          <a:noFill/>
        </p:spPr>
        <p:txBody>
          <a:bodyPr wrap="square" rtlCol="0">
            <a:spAutoFit/>
          </a:bodyPr>
          <a:lstStyle/>
          <a:p>
            <a:r>
              <a:rPr lang="en-GB" dirty="0">
                <a:solidFill>
                  <a:schemeClr val="tx2"/>
                </a:solidFill>
                <a:latin typeface="Arial" panose="020B0604020202020204" pitchFamily="34" charset="0"/>
                <a:cs typeface="Arial" panose="020B0604020202020204" pitchFamily="34" charset="0"/>
                <a:hlinkClick r:id="rId8"/>
              </a:rPr>
              <a:t>IPCC (2021) Chapter 4 </a:t>
            </a:r>
            <a:r>
              <a:rPr lang="en-GB" dirty="0">
                <a:solidFill>
                  <a:schemeClr val="tx2"/>
                </a:solidFill>
                <a:latin typeface="Arial" panose="020B0604020202020204" pitchFamily="34" charset="0"/>
                <a:cs typeface="Arial" panose="020B0604020202020204" pitchFamily="34" charset="0"/>
              </a:rPr>
              <a:t>(Figure 4.2b)</a:t>
            </a:r>
          </a:p>
        </p:txBody>
      </p:sp>
      <p:sp>
        <p:nvSpPr>
          <p:cNvPr id="9" name="TextBox 8">
            <a:extLst>
              <a:ext uri="{FF2B5EF4-FFF2-40B4-BE49-F238E27FC236}">
                <a16:creationId xmlns:a16="http://schemas.microsoft.com/office/drawing/2014/main" id="{E9A37301-EFEB-49E1-B8FD-18AA4A2F2670}"/>
              </a:ext>
            </a:extLst>
          </p:cNvPr>
          <p:cNvSpPr txBox="1"/>
          <p:nvPr/>
        </p:nvSpPr>
        <p:spPr>
          <a:xfrm>
            <a:off x="4439816" y="5229200"/>
            <a:ext cx="754448" cy="554704"/>
          </a:xfrm>
          <a:prstGeom prst="rect">
            <a:avLst/>
          </a:prstGeom>
          <a:noFill/>
        </p:spPr>
        <p:txBody>
          <a:bodyPr wrap="square" rtlCol="0">
            <a:spAutoFit/>
          </a:bodyPr>
          <a:lstStyle/>
          <a:p>
            <a:pPr>
              <a:lnSpc>
                <a:spcPts val="1800"/>
              </a:lnSpc>
            </a:pPr>
            <a:r>
              <a:rPr lang="en-GB" sz="2000" b="1" dirty="0">
                <a:solidFill>
                  <a:schemeClr val="tx2"/>
                </a:solidFill>
                <a:latin typeface="Arial" panose="020B0604020202020204" pitchFamily="34" charset="0"/>
                <a:cs typeface="Arial" panose="020B0604020202020204" pitchFamily="34" charset="0"/>
              </a:rPr>
              <a:t>Near term</a:t>
            </a:r>
          </a:p>
        </p:txBody>
      </p:sp>
      <p:sp>
        <p:nvSpPr>
          <p:cNvPr id="13" name="TextBox 12">
            <a:extLst>
              <a:ext uri="{FF2B5EF4-FFF2-40B4-BE49-F238E27FC236}">
                <a16:creationId xmlns:a16="http://schemas.microsoft.com/office/drawing/2014/main" id="{CAC01BE3-E88C-4370-B8BE-0C48F3C23E24}"/>
              </a:ext>
            </a:extLst>
          </p:cNvPr>
          <p:cNvSpPr txBox="1"/>
          <p:nvPr/>
        </p:nvSpPr>
        <p:spPr>
          <a:xfrm>
            <a:off x="5231904" y="5229200"/>
            <a:ext cx="754448" cy="554704"/>
          </a:xfrm>
          <a:prstGeom prst="rect">
            <a:avLst/>
          </a:prstGeom>
          <a:noFill/>
        </p:spPr>
        <p:txBody>
          <a:bodyPr wrap="square" rtlCol="0">
            <a:spAutoFit/>
          </a:bodyPr>
          <a:lstStyle/>
          <a:p>
            <a:pPr algn="ctr">
              <a:lnSpc>
                <a:spcPts val="1800"/>
              </a:lnSpc>
            </a:pPr>
            <a:r>
              <a:rPr lang="en-GB" sz="2000" b="1" dirty="0">
                <a:solidFill>
                  <a:schemeClr val="tx2"/>
                </a:solidFill>
                <a:latin typeface="Arial" panose="020B0604020202020204" pitchFamily="34" charset="0"/>
                <a:cs typeface="Arial" panose="020B0604020202020204" pitchFamily="34" charset="0"/>
              </a:rPr>
              <a:t>Mid term</a:t>
            </a:r>
          </a:p>
        </p:txBody>
      </p:sp>
      <p:sp>
        <p:nvSpPr>
          <p:cNvPr id="15" name="TextBox 14">
            <a:extLst>
              <a:ext uri="{FF2B5EF4-FFF2-40B4-BE49-F238E27FC236}">
                <a16:creationId xmlns:a16="http://schemas.microsoft.com/office/drawing/2014/main" id="{A0D16BAE-5889-43F2-9631-BA8F872CF75D}"/>
              </a:ext>
            </a:extLst>
          </p:cNvPr>
          <p:cNvSpPr txBox="1"/>
          <p:nvPr/>
        </p:nvSpPr>
        <p:spPr>
          <a:xfrm>
            <a:off x="6792287" y="5229200"/>
            <a:ext cx="815881" cy="554704"/>
          </a:xfrm>
          <a:prstGeom prst="rect">
            <a:avLst/>
          </a:prstGeom>
          <a:noFill/>
        </p:spPr>
        <p:txBody>
          <a:bodyPr wrap="square" rtlCol="0">
            <a:spAutoFit/>
          </a:bodyPr>
          <a:lstStyle/>
          <a:p>
            <a:pPr algn="ctr">
              <a:lnSpc>
                <a:spcPts val="1800"/>
              </a:lnSpc>
            </a:pPr>
            <a:r>
              <a:rPr lang="en-GB" sz="2000" b="1" dirty="0">
                <a:solidFill>
                  <a:schemeClr val="tx2"/>
                </a:solidFill>
                <a:latin typeface="Arial" panose="020B0604020202020204" pitchFamily="34" charset="0"/>
                <a:cs typeface="Arial" panose="020B0604020202020204" pitchFamily="34" charset="0"/>
              </a:rPr>
              <a:t>Long term</a:t>
            </a:r>
          </a:p>
        </p:txBody>
      </p:sp>
      <p:sp>
        <p:nvSpPr>
          <p:cNvPr id="4" name="TextBox 3">
            <a:extLst>
              <a:ext uri="{FF2B5EF4-FFF2-40B4-BE49-F238E27FC236}">
                <a16:creationId xmlns:a16="http://schemas.microsoft.com/office/drawing/2014/main" id="{FB128E98-C5B3-F78D-6636-8919A64FE157}"/>
              </a:ext>
            </a:extLst>
          </p:cNvPr>
          <p:cNvSpPr txBox="1"/>
          <p:nvPr/>
        </p:nvSpPr>
        <p:spPr>
          <a:xfrm>
            <a:off x="7608168" y="1902311"/>
            <a:ext cx="1440160" cy="2246769"/>
          </a:xfrm>
          <a:prstGeom prst="rect">
            <a:avLst/>
          </a:prstGeom>
          <a:noFill/>
        </p:spPr>
        <p:txBody>
          <a:bodyPr wrap="square" rtlCol="0">
            <a:spAutoFit/>
          </a:bodyPr>
          <a:lstStyle/>
          <a:p>
            <a:r>
              <a:rPr lang="en-GB" sz="2000" b="1" dirty="0">
                <a:solidFill>
                  <a:srgbClr val="A50021"/>
                </a:solidFill>
                <a:latin typeface="Arial" panose="020B0604020202020204" pitchFamily="34" charset="0"/>
                <a:cs typeface="Arial" panose="020B0604020202020204" pitchFamily="34" charset="0"/>
              </a:rPr>
              <a:t>SSP5-8.5</a:t>
            </a:r>
          </a:p>
          <a:p>
            <a:endParaRPr lang="en-GB" sz="2000" b="1" dirty="0">
              <a:solidFill>
                <a:schemeClr val="tx2"/>
              </a:solidFill>
              <a:latin typeface="Arial" panose="020B0604020202020204" pitchFamily="34" charset="0"/>
              <a:cs typeface="Arial" panose="020B0604020202020204" pitchFamily="34" charset="0"/>
            </a:endParaRPr>
          </a:p>
          <a:p>
            <a:r>
              <a:rPr lang="en-GB" sz="2000" b="1" dirty="0">
                <a:solidFill>
                  <a:srgbClr val="FF0000"/>
                </a:solidFill>
                <a:latin typeface="Arial" panose="020B0604020202020204" pitchFamily="34" charset="0"/>
                <a:cs typeface="Arial" panose="020B0604020202020204" pitchFamily="34" charset="0"/>
              </a:rPr>
              <a:t>SSP3-7.0</a:t>
            </a:r>
          </a:p>
          <a:p>
            <a:endParaRPr lang="en-GB" sz="2000" b="1" dirty="0">
              <a:solidFill>
                <a:schemeClr val="tx2"/>
              </a:solidFill>
              <a:latin typeface="Arial" panose="020B0604020202020204" pitchFamily="34" charset="0"/>
              <a:cs typeface="Arial" panose="020B0604020202020204" pitchFamily="34" charset="0"/>
            </a:endParaRPr>
          </a:p>
          <a:p>
            <a:r>
              <a:rPr lang="en-GB" sz="2000" b="1" dirty="0">
                <a:solidFill>
                  <a:srgbClr val="FFC000"/>
                </a:solidFill>
                <a:latin typeface="Arial" panose="020B0604020202020204" pitchFamily="34" charset="0"/>
                <a:cs typeface="Arial" panose="020B0604020202020204" pitchFamily="34" charset="0"/>
              </a:rPr>
              <a:t>SSP2-4.5</a:t>
            </a:r>
          </a:p>
          <a:p>
            <a:r>
              <a:rPr lang="en-GB" sz="2000" b="1" dirty="0">
                <a:solidFill>
                  <a:srgbClr val="002060"/>
                </a:solidFill>
                <a:latin typeface="Arial" panose="020B0604020202020204" pitchFamily="34" charset="0"/>
                <a:cs typeface="Arial" panose="020B0604020202020204" pitchFamily="34" charset="0"/>
              </a:rPr>
              <a:t>SSP1-2.6</a:t>
            </a:r>
          </a:p>
          <a:p>
            <a:r>
              <a:rPr lang="en-GB" sz="2000" b="1" dirty="0">
                <a:solidFill>
                  <a:schemeClr val="accent3"/>
                </a:solidFill>
                <a:latin typeface="Arial" panose="020B0604020202020204" pitchFamily="34" charset="0"/>
                <a:cs typeface="Arial" panose="020B0604020202020204" pitchFamily="34" charset="0"/>
              </a:rPr>
              <a:t>SSP1-1.9</a:t>
            </a:r>
          </a:p>
        </p:txBody>
      </p:sp>
    </p:spTree>
    <p:extLst>
      <p:ext uri="{BB962C8B-B14F-4D97-AF65-F5344CB8AC3E}">
        <p14:creationId xmlns:p14="http://schemas.microsoft.com/office/powerpoint/2010/main" val="3308241882"/>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4"/>
          <p:cNvSpPr>
            <a:spLocks noGrp="1" noChangeArrowheads="1"/>
          </p:cNvSpPr>
          <p:nvPr>
            <p:ph idx="1"/>
          </p:nvPr>
        </p:nvSpPr>
        <p:spPr>
          <a:xfrm>
            <a:off x="4869883" y="1205805"/>
            <a:ext cx="6931263" cy="2511227"/>
          </a:xfrm>
        </p:spPr>
        <p:txBody>
          <a:bodyPr/>
          <a:lstStyle/>
          <a:p>
            <a:pPr eaLnBrk="1" hangingPunct="1">
              <a:lnSpc>
                <a:spcPct val="80000"/>
              </a:lnSpc>
            </a:pPr>
            <a:r>
              <a:rPr lang="en-GB" sz="2800" dirty="0">
                <a:latin typeface="Calibri" pitchFamily="34" charset="0"/>
                <a:cs typeface="Calibri" pitchFamily="34" charset="0"/>
              </a:rPr>
              <a:t>Increases in global precipitation</a:t>
            </a:r>
          </a:p>
          <a:p>
            <a:pPr eaLnBrk="1" hangingPunct="1">
              <a:lnSpc>
                <a:spcPct val="80000"/>
              </a:lnSpc>
            </a:pPr>
            <a:r>
              <a:rPr lang="en-GB" sz="2800" dirty="0">
                <a:latin typeface="Calibri" pitchFamily="34" charset="0"/>
                <a:cs typeface="Calibri" pitchFamily="34" charset="0"/>
              </a:rPr>
              <a:t>More Intense rainfall, more severe droughts</a:t>
            </a:r>
          </a:p>
          <a:p>
            <a:pPr eaLnBrk="1" hangingPunct="1">
              <a:lnSpc>
                <a:spcPct val="80000"/>
              </a:lnSpc>
            </a:pPr>
            <a:r>
              <a:rPr lang="en-GB" sz="2800" dirty="0">
                <a:latin typeface="Calibri" pitchFamily="34" charset="0"/>
                <a:cs typeface="Calibri" pitchFamily="34" charset="0"/>
              </a:rPr>
              <a:t>Wet events wetter, dry events drier</a:t>
            </a:r>
          </a:p>
          <a:p>
            <a:pPr eaLnBrk="1" hangingPunct="1">
              <a:lnSpc>
                <a:spcPct val="80000"/>
              </a:lnSpc>
            </a:pPr>
            <a:r>
              <a:rPr lang="en-GB" sz="2800" dirty="0">
                <a:latin typeface="Calibri" pitchFamily="34" charset="0"/>
                <a:cs typeface="Calibri" pitchFamily="34" charset="0"/>
              </a:rPr>
              <a:t>Increased variation (day to day; year to year)</a:t>
            </a:r>
          </a:p>
          <a:p>
            <a:pPr eaLnBrk="1" hangingPunct="1">
              <a:lnSpc>
                <a:spcPct val="80000"/>
              </a:lnSpc>
            </a:pPr>
            <a:r>
              <a:rPr lang="en-GB" sz="2800" dirty="0">
                <a:latin typeface="Calibri" pitchFamily="34" charset="0"/>
                <a:cs typeface="Calibri" pitchFamily="34" charset="0"/>
              </a:rPr>
              <a:t>Circulation changes &amp; regional projections?</a:t>
            </a:r>
            <a:endParaRPr lang="en-US" sz="2800" dirty="0">
              <a:latin typeface="Calibri" pitchFamily="34" charset="0"/>
              <a:cs typeface="Calibri" pitchFamily="34" charset="0"/>
            </a:endParaRPr>
          </a:p>
        </p:txBody>
      </p:sp>
      <p:sp>
        <p:nvSpPr>
          <p:cNvPr id="19461" name="Text Box 6"/>
          <p:cNvSpPr txBox="1">
            <a:spLocks noChangeArrowheads="1"/>
          </p:cNvSpPr>
          <p:nvPr/>
        </p:nvSpPr>
        <p:spPr bwMode="auto">
          <a:xfrm>
            <a:off x="407368" y="293140"/>
            <a:ext cx="8566908" cy="584775"/>
          </a:xfrm>
          <a:prstGeom prst="rect">
            <a:avLst/>
          </a:prstGeom>
          <a:solidFill>
            <a:schemeClr val="bg1"/>
          </a:solidFill>
          <a:ln w="9525">
            <a:noFill/>
            <a:miter lim="800000"/>
            <a:headEnd/>
            <a:tailEnd/>
          </a:ln>
        </p:spPr>
        <p:txBody>
          <a:bodyPr wrap="square">
            <a:spAutoFit/>
          </a:bodyPr>
          <a:lstStyle/>
          <a:p>
            <a:pPr eaLnBrk="0" hangingPunct="0">
              <a:spcBef>
                <a:spcPct val="50000"/>
              </a:spcBef>
            </a:pPr>
            <a:r>
              <a:rPr lang="en-US" sz="3200" b="1" cap="all" dirty="0">
                <a:solidFill>
                  <a:srgbClr val="C00000"/>
                </a:solidFill>
                <a:latin typeface="Effra Bold"/>
                <a:cs typeface="Calibri" pitchFamily="34" charset="0"/>
              </a:rPr>
              <a:t>water cycle CHANGES AT 4</a:t>
            </a:r>
            <a:r>
              <a:rPr lang="en-US" sz="3200" b="1" baseline="30000" dirty="0">
                <a:solidFill>
                  <a:srgbClr val="C00000"/>
                </a:solidFill>
                <a:latin typeface="Effra Bold"/>
                <a:cs typeface="Calibri" pitchFamily="34" charset="0"/>
              </a:rPr>
              <a:t>o</a:t>
            </a:r>
            <a:r>
              <a:rPr lang="en-US" sz="3200" b="1" cap="all" dirty="0">
                <a:solidFill>
                  <a:srgbClr val="C00000"/>
                </a:solidFill>
                <a:latin typeface="Effra Bold"/>
                <a:cs typeface="Calibri" pitchFamily="34" charset="0"/>
              </a:rPr>
              <a:t>C warming</a:t>
            </a:r>
          </a:p>
        </p:txBody>
      </p:sp>
      <p:grpSp>
        <p:nvGrpSpPr>
          <p:cNvPr id="18" name="Group 17">
            <a:extLst>
              <a:ext uri="{FF2B5EF4-FFF2-40B4-BE49-F238E27FC236}">
                <a16:creationId xmlns:a16="http://schemas.microsoft.com/office/drawing/2014/main" id="{5532957C-AE71-42C5-9467-49B7D8766B54}"/>
              </a:ext>
            </a:extLst>
          </p:cNvPr>
          <p:cNvGrpSpPr/>
          <p:nvPr/>
        </p:nvGrpSpPr>
        <p:grpSpPr>
          <a:xfrm>
            <a:off x="4481138" y="3924633"/>
            <a:ext cx="3909822" cy="2768122"/>
            <a:chOff x="4550610" y="4044922"/>
            <a:chExt cx="3909822" cy="2768122"/>
          </a:xfrm>
        </p:grpSpPr>
        <p:pic>
          <p:nvPicPr>
            <p:cNvPr id="5" name="Picture 4">
              <a:extLst>
                <a:ext uri="{FF2B5EF4-FFF2-40B4-BE49-F238E27FC236}">
                  <a16:creationId xmlns:a16="http://schemas.microsoft.com/office/drawing/2014/main" id="{7BCCAA6F-DFC9-40EA-BAEA-FB16057C3CEF}"/>
                </a:ext>
              </a:extLst>
            </p:cNvPr>
            <p:cNvPicPr>
              <a:picLocks noChangeAspect="1"/>
            </p:cNvPicPr>
            <p:nvPr/>
          </p:nvPicPr>
          <p:blipFill rotWithShape="1">
            <a:blip r:embed="rId3"/>
            <a:srcRect t="8311"/>
            <a:stretch/>
          </p:blipFill>
          <p:spPr>
            <a:xfrm>
              <a:off x="4572000" y="4044922"/>
              <a:ext cx="3888432" cy="2180557"/>
            </a:xfrm>
            <a:prstGeom prst="rect">
              <a:avLst/>
            </a:prstGeom>
          </p:spPr>
        </p:pic>
        <p:pic>
          <p:nvPicPr>
            <p:cNvPr id="9" name="Picture 8">
              <a:extLst>
                <a:ext uri="{FF2B5EF4-FFF2-40B4-BE49-F238E27FC236}">
                  <a16:creationId xmlns:a16="http://schemas.microsoft.com/office/drawing/2014/main" id="{6E8389D0-A5F8-4E6A-A8D3-45F7B531C203}"/>
                </a:ext>
              </a:extLst>
            </p:cNvPr>
            <p:cNvPicPr>
              <a:picLocks noChangeAspect="1"/>
            </p:cNvPicPr>
            <p:nvPr/>
          </p:nvPicPr>
          <p:blipFill>
            <a:blip r:embed="rId4"/>
            <a:stretch>
              <a:fillRect/>
            </a:stretch>
          </p:blipFill>
          <p:spPr>
            <a:xfrm>
              <a:off x="4550610" y="6093296"/>
              <a:ext cx="3909821" cy="719748"/>
            </a:xfrm>
            <a:prstGeom prst="rect">
              <a:avLst/>
            </a:prstGeom>
          </p:spPr>
        </p:pic>
      </p:grpSp>
      <p:grpSp>
        <p:nvGrpSpPr>
          <p:cNvPr id="19" name="Group 18">
            <a:extLst>
              <a:ext uri="{FF2B5EF4-FFF2-40B4-BE49-F238E27FC236}">
                <a16:creationId xmlns:a16="http://schemas.microsoft.com/office/drawing/2014/main" id="{2B146C9D-ADF9-4B0F-9001-0ACC11A42596}"/>
              </a:ext>
            </a:extLst>
          </p:cNvPr>
          <p:cNvGrpSpPr/>
          <p:nvPr/>
        </p:nvGrpSpPr>
        <p:grpSpPr>
          <a:xfrm>
            <a:off x="570824" y="860439"/>
            <a:ext cx="3942099" cy="2890570"/>
            <a:chOff x="928327" y="1052736"/>
            <a:chExt cx="3942099" cy="2890570"/>
          </a:xfrm>
        </p:grpSpPr>
        <p:pic>
          <p:nvPicPr>
            <p:cNvPr id="15" name="Picture 14">
              <a:extLst>
                <a:ext uri="{FF2B5EF4-FFF2-40B4-BE49-F238E27FC236}">
                  <a16:creationId xmlns:a16="http://schemas.microsoft.com/office/drawing/2014/main" id="{65D0F7B0-4579-4B39-98ED-427CF021A55B}"/>
                </a:ext>
              </a:extLst>
            </p:cNvPr>
            <p:cNvPicPr>
              <a:picLocks noChangeAspect="1"/>
            </p:cNvPicPr>
            <p:nvPr/>
          </p:nvPicPr>
          <p:blipFill>
            <a:blip r:embed="rId5"/>
            <a:stretch>
              <a:fillRect/>
            </a:stretch>
          </p:blipFill>
          <p:spPr>
            <a:xfrm>
              <a:off x="928327" y="1092222"/>
              <a:ext cx="3942099" cy="2336778"/>
            </a:xfrm>
            <a:prstGeom prst="rect">
              <a:avLst/>
            </a:prstGeom>
          </p:spPr>
        </p:pic>
        <p:sp>
          <p:nvSpPr>
            <p:cNvPr id="3" name="TextBox 2"/>
            <p:cNvSpPr txBox="1"/>
            <p:nvPr/>
          </p:nvSpPr>
          <p:spPr>
            <a:xfrm>
              <a:off x="935223" y="1052736"/>
              <a:ext cx="3438043" cy="338554"/>
            </a:xfrm>
            <a:prstGeom prst="rect">
              <a:avLst/>
            </a:prstGeom>
            <a:solidFill>
              <a:schemeClr val="bg1"/>
            </a:solidFill>
          </p:spPr>
          <p:txBody>
            <a:bodyPr wrap="square" rtlCol="0">
              <a:spAutoFit/>
            </a:bodyPr>
            <a:lstStyle/>
            <a:p>
              <a:r>
                <a:rPr lang="en-GB" sz="1600" b="1" dirty="0">
                  <a:solidFill>
                    <a:srgbClr val="50535A">
                      <a:lumMod val="65000"/>
                      <a:lumOff val="35000"/>
                    </a:srgbClr>
                  </a:solidFill>
                  <a:latin typeface="Arial" panose="020B0604020202020204" pitchFamily="34" charset="0"/>
                  <a:cs typeface="Arial" panose="020B0604020202020204" pitchFamily="34" charset="0"/>
                </a:rPr>
                <a:t>Precipitation intensity (Rx1day)</a:t>
              </a:r>
            </a:p>
          </p:txBody>
        </p:sp>
        <p:pic>
          <p:nvPicPr>
            <p:cNvPr id="17" name="Picture 16">
              <a:extLst>
                <a:ext uri="{FF2B5EF4-FFF2-40B4-BE49-F238E27FC236}">
                  <a16:creationId xmlns:a16="http://schemas.microsoft.com/office/drawing/2014/main" id="{EE4CDAD5-0CBE-4811-BAE6-886C30975C50}"/>
                </a:ext>
              </a:extLst>
            </p:cNvPr>
            <p:cNvPicPr>
              <a:picLocks noChangeAspect="1"/>
            </p:cNvPicPr>
            <p:nvPr/>
          </p:nvPicPr>
          <p:blipFill>
            <a:blip r:embed="rId6"/>
            <a:stretch>
              <a:fillRect/>
            </a:stretch>
          </p:blipFill>
          <p:spPr>
            <a:xfrm>
              <a:off x="928327" y="3427309"/>
              <a:ext cx="3910315" cy="515997"/>
            </a:xfrm>
            <a:prstGeom prst="rect">
              <a:avLst/>
            </a:prstGeom>
          </p:spPr>
        </p:pic>
      </p:grpSp>
      <p:sp>
        <p:nvSpPr>
          <p:cNvPr id="24" name="TextBox 23">
            <a:extLst>
              <a:ext uri="{FF2B5EF4-FFF2-40B4-BE49-F238E27FC236}">
                <a16:creationId xmlns:a16="http://schemas.microsoft.com/office/drawing/2014/main" id="{AF8B47D7-CE66-4EA4-A699-BDF050A68639}"/>
              </a:ext>
            </a:extLst>
          </p:cNvPr>
          <p:cNvSpPr txBox="1"/>
          <p:nvPr/>
        </p:nvSpPr>
        <p:spPr>
          <a:xfrm>
            <a:off x="5465046" y="3596743"/>
            <a:ext cx="2088232" cy="338554"/>
          </a:xfrm>
          <a:prstGeom prst="rect">
            <a:avLst/>
          </a:prstGeom>
          <a:solidFill>
            <a:schemeClr val="bg1"/>
          </a:solidFill>
        </p:spPr>
        <p:txBody>
          <a:bodyPr wrap="square" rtlCol="0">
            <a:spAutoFit/>
          </a:bodyPr>
          <a:lstStyle/>
          <a:p>
            <a:r>
              <a:rPr lang="en-GB" sz="1600" b="1" dirty="0">
                <a:solidFill>
                  <a:srgbClr val="50535A">
                    <a:lumMod val="65000"/>
                    <a:lumOff val="35000"/>
                  </a:srgbClr>
                </a:solidFill>
                <a:latin typeface="Arial" panose="020B0604020202020204" pitchFamily="34" charset="0"/>
                <a:cs typeface="Arial" panose="020B0604020202020204" pitchFamily="34" charset="0"/>
              </a:rPr>
              <a:t>Mean Precipitation</a:t>
            </a:r>
          </a:p>
        </p:txBody>
      </p:sp>
      <p:grpSp>
        <p:nvGrpSpPr>
          <p:cNvPr id="20" name="Group 19">
            <a:extLst>
              <a:ext uri="{FF2B5EF4-FFF2-40B4-BE49-F238E27FC236}">
                <a16:creationId xmlns:a16="http://schemas.microsoft.com/office/drawing/2014/main" id="{B3AA9379-C004-4576-A192-B7CDDFC70F2D}"/>
              </a:ext>
            </a:extLst>
          </p:cNvPr>
          <p:cNvGrpSpPr/>
          <p:nvPr/>
        </p:nvGrpSpPr>
        <p:grpSpPr>
          <a:xfrm>
            <a:off x="570824" y="3612678"/>
            <a:ext cx="3931705" cy="3075024"/>
            <a:chOff x="928327" y="3732967"/>
            <a:chExt cx="3931705" cy="3075024"/>
          </a:xfrm>
        </p:grpSpPr>
        <p:pic>
          <p:nvPicPr>
            <p:cNvPr id="11" name="Picture 10">
              <a:extLst>
                <a:ext uri="{FF2B5EF4-FFF2-40B4-BE49-F238E27FC236}">
                  <a16:creationId xmlns:a16="http://schemas.microsoft.com/office/drawing/2014/main" id="{8F72BD54-6851-4DD7-AEC1-D15AF525B813}"/>
                </a:ext>
              </a:extLst>
            </p:cNvPr>
            <p:cNvPicPr>
              <a:picLocks noChangeAspect="1"/>
            </p:cNvPicPr>
            <p:nvPr/>
          </p:nvPicPr>
          <p:blipFill rotWithShape="1">
            <a:blip r:embed="rId7"/>
            <a:srcRect t="11520"/>
            <a:stretch/>
          </p:blipFill>
          <p:spPr>
            <a:xfrm>
              <a:off x="928327" y="4039869"/>
              <a:ext cx="3931705" cy="2131895"/>
            </a:xfrm>
            <a:prstGeom prst="rect">
              <a:avLst/>
            </a:prstGeom>
          </p:spPr>
        </p:pic>
        <p:pic>
          <p:nvPicPr>
            <p:cNvPr id="13" name="Picture 12">
              <a:extLst>
                <a:ext uri="{FF2B5EF4-FFF2-40B4-BE49-F238E27FC236}">
                  <a16:creationId xmlns:a16="http://schemas.microsoft.com/office/drawing/2014/main" id="{BC621805-C8D3-4DF4-A4EC-0E0ECA425C1A}"/>
                </a:ext>
              </a:extLst>
            </p:cNvPr>
            <p:cNvPicPr>
              <a:picLocks noChangeAspect="1"/>
            </p:cNvPicPr>
            <p:nvPr/>
          </p:nvPicPr>
          <p:blipFill>
            <a:blip r:embed="rId8"/>
            <a:stretch>
              <a:fillRect/>
            </a:stretch>
          </p:blipFill>
          <p:spPr>
            <a:xfrm>
              <a:off x="928328" y="6029848"/>
              <a:ext cx="3931704" cy="778143"/>
            </a:xfrm>
            <a:prstGeom prst="rect">
              <a:avLst/>
            </a:prstGeom>
          </p:spPr>
        </p:pic>
        <p:sp>
          <p:nvSpPr>
            <p:cNvPr id="26" name="TextBox 25">
              <a:extLst>
                <a:ext uri="{FF2B5EF4-FFF2-40B4-BE49-F238E27FC236}">
                  <a16:creationId xmlns:a16="http://schemas.microsoft.com/office/drawing/2014/main" id="{B498A579-5571-40EF-BB46-7C8AA6B79DC5}"/>
                </a:ext>
              </a:extLst>
            </p:cNvPr>
            <p:cNvSpPr txBox="1"/>
            <p:nvPr/>
          </p:nvSpPr>
          <p:spPr>
            <a:xfrm>
              <a:off x="1475656" y="3732967"/>
              <a:ext cx="3096343" cy="338554"/>
            </a:xfrm>
            <a:prstGeom prst="rect">
              <a:avLst/>
            </a:prstGeom>
            <a:solidFill>
              <a:schemeClr val="bg1"/>
            </a:solidFill>
          </p:spPr>
          <p:txBody>
            <a:bodyPr wrap="square" rtlCol="0">
              <a:spAutoFit/>
            </a:bodyPr>
            <a:lstStyle/>
            <a:p>
              <a:r>
                <a:rPr lang="en-GB" sz="1600" b="1" dirty="0">
                  <a:solidFill>
                    <a:srgbClr val="50535A">
                      <a:lumMod val="65000"/>
                      <a:lumOff val="35000"/>
                    </a:srgbClr>
                  </a:solidFill>
                  <a:latin typeface="Arial" panose="020B0604020202020204" pitchFamily="34" charset="0"/>
                  <a:cs typeface="Arial" panose="020B0604020202020204" pitchFamily="34" charset="0"/>
                </a:rPr>
                <a:t>Total Column Soil Moisture</a:t>
              </a:r>
            </a:p>
          </p:txBody>
        </p:sp>
      </p:grpSp>
      <p:sp>
        <p:nvSpPr>
          <p:cNvPr id="27" name="TextBox 26">
            <a:extLst>
              <a:ext uri="{FF2B5EF4-FFF2-40B4-BE49-F238E27FC236}">
                <a16:creationId xmlns:a16="http://schemas.microsoft.com/office/drawing/2014/main" id="{1CBC539D-A423-4226-A945-372464DD360B}"/>
              </a:ext>
            </a:extLst>
          </p:cNvPr>
          <p:cNvSpPr txBox="1"/>
          <p:nvPr/>
        </p:nvSpPr>
        <p:spPr>
          <a:xfrm rot="16200000">
            <a:off x="-25333" y="3235996"/>
            <a:ext cx="1170927" cy="338554"/>
          </a:xfrm>
          <a:prstGeom prst="rect">
            <a:avLst/>
          </a:prstGeom>
          <a:solidFill>
            <a:schemeClr val="bg1"/>
          </a:solidFill>
        </p:spPr>
        <p:txBody>
          <a:bodyPr wrap="square" rtlCol="0">
            <a:spAutoFit/>
          </a:bodyPr>
          <a:lstStyle/>
          <a:p>
            <a:pPr algn="ctr"/>
            <a:r>
              <a:rPr lang="en-GB" sz="1600" b="1" dirty="0">
                <a:solidFill>
                  <a:srgbClr val="50535A">
                    <a:lumMod val="65000"/>
                    <a:lumOff val="35000"/>
                  </a:srgbClr>
                </a:solidFill>
                <a:latin typeface="Arial" panose="020B0604020202020204" pitchFamily="34" charset="0"/>
                <a:cs typeface="Arial" panose="020B0604020202020204" pitchFamily="34" charset="0"/>
              </a:rPr>
              <a:t>% change</a:t>
            </a:r>
          </a:p>
        </p:txBody>
      </p:sp>
      <p:sp>
        <p:nvSpPr>
          <p:cNvPr id="22" name="TextBox 21">
            <a:extLst>
              <a:ext uri="{FF2B5EF4-FFF2-40B4-BE49-F238E27FC236}">
                <a16:creationId xmlns:a16="http://schemas.microsoft.com/office/drawing/2014/main" id="{8CA1443D-B914-4630-BA05-06D69BC18393}"/>
              </a:ext>
            </a:extLst>
          </p:cNvPr>
          <p:cNvSpPr txBox="1"/>
          <p:nvPr/>
        </p:nvSpPr>
        <p:spPr>
          <a:xfrm>
            <a:off x="8544272" y="6082872"/>
            <a:ext cx="2055096" cy="646331"/>
          </a:xfrm>
          <a:prstGeom prst="rect">
            <a:avLst/>
          </a:prstGeom>
          <a:noFill/>
        </p:spPr>
        <p:txBody>
          <a:bodyPr wrap="square" rtlCol="0">
            <a:spAutoFit/>
          </a:bodyPr>
          <a:lstStyle/>
          <a:p>
            <a:r>
              <a:rPr lang="en-GB" dirty="0">
                <a:solidFill>
                  <a:schemeClr val="tx2"/>
                </a:solidFill>
                <a:latin typeface="Arial" panose="020B0604020202020204" pitchFamily="34" charset="0"/>
                <a:cs typeface="Arial" panose="020B0604020202020204" pitchFamily="34" charset="0"/>
                <a:hlinkClick r:id="rId9"/>
              </a:rPr>
              <a:t>IPCC WG1 (2021) </a:t>
            </a:r>
            <a:r>
              <a:rPr lang="en-GB" dirty="0">
                <a:solidFill>
                  <a:schemeClr val="tx2"/>
                </a:solidFill>
                <a:latin typeface="Arial" panose="020B0604020202020204" pitchFamily="34" charset="0"/>
                <a:cs typeface="Arial" panose="020B0604020202020204" pitchFamily="34" charset="0"/>
              </a:rPr>
              <a:t>Ch 11 and SPM</a:t>
            </a:r>
          </a:p>
        </p:txBody>
      </p:sp>
    </p:spTree>
    <p:extLst>
      <p:ext uri="{BB962C8B-B14F-4D97-AF65-F5344CB8AC3E}">
        <p14:creationId xmlns:p14="http://schemas.microsoft.com/office/powerpoint/2010/main" val="9898296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5E0041-2F8D-42F6-BE29-379ACA9386FC}"/>
              </a:ext>
            </a:extLst>
          </p:cNvPr>
          <p:cNvPicPr>
            <a:picLocks noChangeAspect="1"/>
          </p:cNvPicPr>
          <p:nvPr/>
        </p:nvPicPr>
        <p:blipFill rotWithShape="1">
          <a:blip r:embed="rId3"/>
          <a:srcRect b="52100"/>
          <a:stretch/>
        </p:blipFill>
        <p:spPr>
          <a:xfrm>
            <a:off x="492616" y="927488"/>
            <a:ext cx="8560160" cy="5597858"/>
          </a:xfrm>
          <a:prstGeom prst="rect">
            <a:avLst/>
          </a:prstGeom>
        </p:spPr>
      </p:pic>
      <p:sp>
        <p:nvSpPr>
          <p:cNvPr id="8197" name="Rectangle 4"/>
          <p:cNvSpPr>
            <a:spLocks noChangeArrowheads="1"/>
          </p:cNvSpPr>
          <p:nvPr/>
        </p:nvSpPr>
        <p:spPr bwMode="auto">
          <a:xfrm>
            <a:off x="4042047" y="4149080"/>
            <a:ext cx="1371600" cy="493204"/>
          </a:xfrm>
          <a:prstGeom prst="rect">
            <a:avLst/>
          </a:prstGeom>
          <a:noFill/>
          <a:ln w="50800">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GB">
              <a:solidFill>
                <a:srgbClr val="000000"/>
              </a:solidFill>
              <a:latin typeface="Arial" pitchFamily="34" charset="0"/>
            </a:endParaRPr>
          </a:p>
        </p:txBody>
      </p:sp>
      <p:sp>
        <p:nvSpPr>
          <p:cNvPr id="8199" name="Text Box 7"/>
          <p:cNvSpPr txBox="1">
            <a:spLocks noChangeArrowheads="1"/>
          </p:cNvSpPr>
          <p:nvPr/>
        </p:nvSpPr>
        <p:spPr bwMode="auto">
          <a:xfrm>
            <a:off x="9052776" y="5650886"/>
            <a:ext cx="3189013" cy="892552"/>
          </a:xfrm>
          <a:prstGeom prst="rect">
            <a:avLst/>
          </a:prstGeom>
          <a:solidFill>
            <a:schemeClr val="bg1"/>
          </a:solidFill>
          <a:ln>
            <a:noFill/>
          </a:ln>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hangingPunct="0">
              <a:spcBef>
                <a:spcPct val="50000"/>
              </a:spcBef>
            </a:pPr>
            <a:r>
              <a:rPr lang="en-GB" dirty="0">
                <a:solidFill>
                  <a:srgbClr val="000000"/>
                </a:solidFill>
                <a:hlinkClick r:id="rId4"/>
              </a:rPr>
              <a:t>IPCC WG1 (2021) </a:t>
            </a:r>
            <a:r>
              <a:rPr lang="en-GB" dirty="0">
                <a:solidFill>
                  <a:srgbClr val="000000"/>
                </a:solidFill>
              </a:rPr>
              <a:t>Fig. 7.2a </a:t>
            </a:r>
            <a:r>
              <a:rPr lang="en-GB" sz="1700" dirty="0">
                <a:solidFill>
                  <a:srgbClr val="000000"/>
                </a:solidFill>
              </a:rPr>
              <a:t>(also: </a:t>
            </a:r>
            <a:r>
              <a:rPr lang="en-GB" sz="1700" dirty="0">
                <a:solidFill>
                  <a:srgbClr val="000000"/>
                </a:solidFill>
                <a:hlinkClick r:id="rId5"/>
              </a:rPr>
              <a:t>Trenberth et al. (2009) BAMS</a:t>
            </a:r>
            <a:r>
              <a:rPr lang="en-GB" sz="1700" dirty="0">
                <a:solidFill>
                  <a:srgbClr val="000000"/>
                </a:solidFill>
              </a:rPr>
              <a:t>; </a:t>
            </a:r>
            <a:r>
              <a:rPr lang="en-GB" sz="1700" u="sng" dirty="0">
                <a:hlinkClick r:id="rId6"/>
              </a:rPr>
              <a:t>Wild (2020) </a:t>
            </a:r>
            <a:r>
              <a:rPr lang="en-GB" sz="1700" u="sng" dirty="0" err="1">
                <a:hlinkClick r:id="rId6"/>
              </a:rPr>
              <a:t>Clim</a:t>
            </a:r>
            <a:r>
              <a:rPr lang="en-GB" sz="1700" u="sng" dirty="0">
                <a:hlinkClick r:id="rId6"/>
              </a:rPr>
              <a:t>. </a:t>
            </a:r>
            <a:r>
              <a:rPr lang="en-GB" sz="1700" u="sng" dirty="0" err="1">
                <a:hlinkClick r:id="rId6"/>
              </a:rPr>
              <a:t>Dyn</a:t>
            </a:r>
            <a:r>
              <a:rPr lang="en-GB" sz="1700" u="sng" dirty="0">
                <a:hlinkClick r:id="rId6"/>
              </a:rPr>
              <a:t>.</a:t>
            </a:r>
            <a:r>
              <a:rPr lang="en-GB" sz="1700" u="sng" dirty="0"/>
              <a:t>)</a:t>
            </a:r>
            <a:endParaRPr lang="en-US" sz="1700" dirty="0">
              <a:solidFill>
                <a:srgbClr val="000000"/>
              </a:solidFill>
            </a:endParaRPr>
          </a:p>
        </p:txBody>
      </p:sp>
      <p:sp>
        <p:nvSpPr>
          <p:cNvPr id="10" name="Title 1"/>
          <p:cNvSpPr txBox="1">
            <a:spLocks/>
          </p:cNvSpPr>
          <p:nvPr/>
        </p:nvSpPr>
        <p:spPr>
          <a:xfrm>
            <a:off x="335360" y="260648"/>
            <a:ext cx="9505057" cy="547541"/>
          </a:xfrm>
          <a:prstGeom prst="rect">
            <a:avLst/>
          </a:prstGeom>
          <a:solidFill>
            <a:schemeClr val="bg1"/>
          </a:solidFill>
        </p:spPr>
        <p:txBody>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Rdg Vesta" pitchFamily="50" charset="0"/>
              </a:defRPr>
            </a:lvl2pPr>
            <a:lvl3pPr algn="l" rtl="0" fontAlgn="base">
              <a:spcBef>
                <a:spcPct val="0"/>
              </a:spcBef>
              <a:spcAft>
                <a:spcPct val="0"/>
              </a:spcAft>
              <a:defRPr sz="4400">
                <a:solidFill>
                  <a:schemeClr val="tx2"/>
                </a:solidFill>
                <a:latin typeface="Rdg Vesta" pitchFamily="50" charset="0"/>
              </a:defRPr>
            </a:lvl3pPr>
            <a:lvl4pPr algn="l" rtl="0" fontAlgn="base">
              <a:spcBef>
                <a:spcPct val="0"/>
              </a:spcBef>
              <a:spcAft>
                <a:spcPct val="0"/>
              </a:spcAft>
              <a:defRPr sz="4400">
                <a:solidFill>
                  <a:schemeClr val="tx2"/>
                </a:solidFill>
                <a:latin typeface="Rdg Vesta" pitchFamily="50" charset="0"/>
              </a:defRPr>
            </a:lvl4pPr>
            <a:lvl5pPr algn="l" rtl="0" fontAlgn="base">
              <a:spcBef>
                <a:spcPct val="0"/>
              </a:spcBef>
              <a:spcAft>
                <a:spcPct val="0"/>
              </a:spcAft>
              <a:defRPr sz="4400">
                <a:solidFill>
                  <a:schemeClr val="tx2"/>
                </a:solidFill>
                <a:latin typeface="Rdg Vesta" pitchFamily="50" charset="0"/>
              </a:defRPr>
            </a:lvl5pPr>
            <a:lvl6pPr marL="457200" algn="l" rtl="0" fontAlgn="base">
              <a:spcBef>
                <a:spcPct val="0"/>
              </a:spcBef>
              <a:spcAft>
                <a:spcPct val="0"/>
              </a:spcAft>
              <a:defRPr sz="4400">
                <a:solidFill>
                  <a:schemeClr val="tx2"/>
                </a:solidFill>
                <a:latin typeface="Rdg Vesta" pitchFamily="50" charset="0"/>
              </a:defRPr>
            </a:lvl6pPr>
            <a:lvl7pPr marL="914400" algn="l" rtl="0" fontAlgn="base">
              <a:spcBef>
                <a:spcPct val="0"/>
              </a:spcBef>
              <a:spcAft>
                <a:spcPct val="0"/>
              </a:spcAft>
              <a:defRPr sz="4400">
                <a:solidFill>
                  <a:schemeClr val="tx2"/>
                </a:solidFill>
                <a:latin typeface="Rdg Vesta" pitchFamily="50" charset="0"/>
              </a:defRPr>
            </a:lvl7pPr>
            <a:lvl8pPr marL="1371600" algn="l" rtl="0" fontAlgn="base">
              <a:spcBef>
                <a:spcPct val="0"/>
              </a:spcBef>
              <a:spcAft>
                <a:spcPct val="0"/>
              </a:spcAft>
              <a:defRPr sz="4400">
                <a:solidFill>
                  <a:schemeClr val="tx2"/>
                </a:solidFill>
                <a:latin typeface="Rdg Vesta" pitchFamily="50" charset="0"/>
              </a:defRPr>
            </a:lvl8pPr>
            <a:lvl9pPr marL="1828800" algn="l" rtl="0" fontAlgn="base">
              <a:spcBef>
                <a:spcPct val="0"/>
              </a:spcBef>
              <a:spcAft>
                <a:spcPct val="0"/>
              </a:spcAft>
              <a:defRPr sz="4400">
                <a:solidFill>
                  <a:schemeClr val="tx2"/>
                </a:solidFill>
                <a:latin typeface="Rdg Vesta" pitchFamily="50" charset="0"/>
              </a:defRPr>
            </a:lvl9pPr>
          </a:lstStyle>
          <a:p>
            <a:r>
              <a:rPr lang="en-GB" sz="3200" b="1" cap="all" dirty="0">
                <a:solidFill>
                  <a:srgbClr val="C00000"/>
                </a:solidFill>
              </a:rPr>
              <a:t>Earth’s Energy Budget &amp; the Global Water Cycle</a:t>
            </a:r>
          </a:p>
        </p:txBody>
      </p:sp>
      <p:sp>
        <p:nvSpPr>
          <p:cNvPr id="14" name="Rectangle 4"/>
          <p:cNvSpPr>
            <a:spLocks noChangeArrowheads="1"/>
          </p:cNvSpPr>
          <p:nvPr/>
        </p:nvSpPr>
        <p:spPr bwMode="auto">
          <a:xfrm>
            <a:off x="3863752" y="5352609"/>
            <a:ext cx="757787" cy="1172735"/>
          </a:xfrm>
          <a:prstGeom prst="rect">
            <a:avLst/>
          </a:prstGeom>
          <a:noFill/>
          <a:ln w="50800">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GB">
              <a:solidFill>
                <a:srgbClr val="000000"/>
              </a:solidFill>
              <a:latin typeface="Arial" pitchFamily="34" charset="0"/>
            </a:endParaRPr>
          </a:p>
        </p:txBody>
      </p:sp>
      <p:cxnSp>
        <p:nvCxnSpPr>
          <p:cNvPr id="6" name="Straight Connector 5"/>
          <p:cNvCxnSpPr>
            <a:cxnSpLocks/>
          </p:cNvCxnSpPr>
          <p:nvPr/>
        </p:nvCxnSpPr>
        <p:spPr bwMode="auto">
          <a:xfrm flipV="1">
            <a:off x="4367807" y="4627437"/>
            <a:ext cx="0" cy="725172"/>
          </a:xfrm>
          <a:prstGeom prst="line">
            <a:avLst/>
          </a:prstGeom>
          <a:solidFill>
            <a:schemeClr val="accent1"/>
          </a:solidFill>
          <a:ln w="41275" cap="flat" cmpd="sng" algn="ctr">
            <a:solidFill>
              <a:schemeClr val="bg1"/>
            </a:solidFill>
            <a:prstDash val="solid"/>
            <a:round/>
            <a:headEnd type="none" w="med" len="med"/>
            <a:tailEnd type="none" w="med" len="med"/>
          </a:ln>
          <a:effectLst/>
        </p:spPr>
      </p:cxnSp>
      <p:sp>
        <p:nvSpPr>
          <p:cNvPr id="7" name="Oval 6"/>
          <p:cNvSpPr/>
          <p:nvPr/>
        </p:nvSpPr>
        <p:spPr bwMode="auto">
          <a:xfrm>
            <a:off x="551383" y="3284984"/>
            <a:ext cx="1296144" cy="1728192"/>
          </a:xfrm>
          <a:prstGeom prst="ellipse">
            <a:avLst/>
          </a:prstGeom>
          <a:no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a:latin typeface="Arial" pitchFamily="34" charset="0"/>
            </a:endParaRPr>
          </a:p>
        </p:txBody>
      </p:sp>
      <p:sp>
        <p:nvSpPr>
          <p:cNvPr id="18" name="Oval 17"/>
          <p:cNvSpPr/>
          <p:nvPr/>
        </p:nvSpPr>
        <p:spPr bwMode="auto">
          <a:xfrm>
            <a:off x="7320136" y="5195664"/>
            <a:ext cx="1296144" cy="1365865"/>
          </a:xfrm>
          <a:prstGeom prst="ellipse">
            <a:avLst/>
          </a:prstGeom>
          <a:no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a:latin typeface="Arial" pitchFamily="34" charset="0"/>
            </a:endParaRPr>
          </a:p>
        </p:txBody>
      </p:sp>
    </p:spTree>
    <p:extLst>
      <p:ext uri="{BB962C8B-B14F-4D97-AF65-F5344CB8AC3E}">
        <p14:creationId xmlns:p14="http://schemas.microsoft.com/office/powerpoint/2010/main" val="3132152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9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7" grpId="0" animBg="1"/>
      <p:bldP spid="14" grpId="0" animBg="1"/>
      <p:bldP spid="7" grpId="0" animBg="1"/>
      <p:bldP spid="1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376" y="195644"/>
            <a:ext cx="8668417" cy="1063824"/>
          </a:xfrm>
          <a:solidFill>
            <a:schemeClr val="bg1"/>
          </a:solidFill>
        </p:spPr>
        <p:txBody>
          <a:bodyPr/>
          <a:lstStyle/>
          <a:p>
            <a:pPr algn="l"/>
            <a:r>
              <a:rPr lang="en-GB" sz="3200" dirty="0">
                <a:solidFill>
                  <a:srgbClr val="C00000"/>
                </a:solidFill>
                <a:latin typeface="Calibri" panose="020F0502020204030204" pitchFamily="34" charset="0"/>
              </a:rPr>
              <a:t>Radiative energy budget of the atmosphere </a:t>
            </a:r>
            <a:br>
              <a:rPr lang="en-GB" sz="3200" dirty="0">
                <a:solidFill>
                  <a:srgbClr val="C00000"/>
                </a:solidFill>
                <a:latin typeface="Calibri" panose="020F0502020204030204" pitchFamily="34" charset="0"/>
              </a:rPr>
            </a:br>
            <a:r>
              <a:rPr lang="en-GB" sz="3200" dirty="0">
                <a:solidFill>
                  <a:srgbClr val="C00000"/>
                </a:solidFill>
                <a:latin typeface="Calibri" panose="020F0502020204030204" pitchFamily="34" charset="0"/>
              </a:rPr>
              <a:t>and hydrological response</a:t>
            </a:r>
          </a:p>
        </p:txBody>
      </p:sp>
      <p:sp>
        <p:nvSpPr>
          <p:cNvPr id="4" name="TextBox 3"/>
          <p:cNvSpPr txBox="1"/>
          <p:nvPr/>
        </p:nvSpPr>
        <p:spPr>
          <a:xfrm>
            <a:off x="754794" y="6200617"/>
            <a:ext cx="8117580" cy="400110"/>
          </a:xfrm>
          <a:prstGeom prst="rect">
            <a:avLst/>
          </a:prstGeom>
          <a:noFill/>
        </p:spPr>
        <p:txBody>
          <a:bodyPr wrap="square" rtlCol="0">
            <a:spAutoFit/>
          </a:bodyPr>
          <a:lstStyle/>
          <a:p>
            <a:r>
              <a:rPr lang="en-GB" sz="2000" dirty="0">
                <a:solidFill>
                  <a:srgbClr val="000000"/>
                </a:solidFill>
                <a:latin typeface="Calibri" pitchFamily="34" charset="0"/>
              </a:rPr>
              <a:t>Also </a:t>
            </a:r>
            <a:r>
              <a:rPr lang="en-GB" sz="2000" dirty="0">
                <a:solidFill>
                  <a:srgbClr val="000000"/>
                </a:solidFill>
                <a:latin typeface="Calibri" pitchFamily="34" charset="0"/>
                <a:hlinkClick r:id="rId2"/>
              </a:rPr>
              <a:t>O’Gorman et al. (2012) </a:t>
            </a:r>
            <a:r>
              <a:rPr lang="en-GB" sz="2000" dirty="0" err="1">
                <a:solidFill>
                  <a:srgbClr val="000000"/>
                </a:solidFill>
                <a:latin typeface="Calibri" pitchFamily="34" charset="0"/>
                <a:hlinkClick r:id="rId2"/>
              </a:rPr>
              <a:t>Surv</a:t>
            </a:r>
            <a:r>
              <a:rPr lang="en-GB" sz="2000" dirty="0">
                <a:solidFill>
                  <a:srgbClr val="000000"/>
                </a:solidFill>
                <a:latin typeface="Calibri" pitchFamily="34" charset="0"/>
                <a:hlinkClick r:id="rId2"/>
              </a:rPr>
              <a:t>. </a:t>
            </a:r>
            <a:r>
              <a:rPr lang="en-GB" sz="2000" dirty="0" err="1">
                <a:solidFill>
                  <a:srgbClr val="000000"/>
                </a:solidFill>
                <a:latin typeface="Calibri" pitchFamily="34" charset="0"/>
                <a:hlinkClick r:id="rId2"/>
              </a:rPr>
              <a:t>Geophys</a:t>
            </a:r>
            <a:r>
              <a:rPr lang="en-GB" sz="2000" dirty="0">
                <a:solidFill>
                  <a:srgbClr val="000000"/>
                </a:solidFill>
                <a:latin typeface="Calibri" pitchFamily="34" charset="0"/>
              </a:rPr>
              <a:t>; </a:t>
            </a:r>
            <a:r>
              <a:rPr lang="en-GB" sz="2000" dirty="0">
                <a:solidFill>
                  <a:srgbClr val="000000"/>
                </a:solidFill>
                <a:latin typeface="Calibri" pitchFamily="34" charset="0"/>
                <a:hlinkClick r:id="rId3"/>
              </a:rPr>
              <a:t>Manabe &amp; </a:t>
            </a:r>
            <a:r>
              <a:rPr lang="en-GB" sz="2000" dirty="0" err="1">
                <a:solidFill>
                  <a:srgbClr val="000000"/>
                </a:solidFill>
                <a:latin typeface="Calibri" pitchFamily="34" charset="0"/>
                <a:hlinkClick r:id="rId3"/>
              </a:rPr>
              <a:t>Wetherald</a:t>
            </a:r>
            <a:r>
              <a:rPr lang="en-GB" sz="2000" dirty="0">
                <a:solidFill>
                  <a:srgbClr val="000000"/>
                </a:solidFill>
                <a:latin typeface="Calibri" pitchFamily="34" charset="0"/>
                <a:hlinkClick r:id="rId3"/>
              </a:rPr>
              <a:t> (1975) JAS</a:t>
            </a:r>
            <a:endParaRPr lang="en-GB" sz="2000" dirty="0">
              <a:solidFill>
                <a:srgbClr val="000000"/>
              </a:solidFill>
              <a:latin typeface="Calibri" pitchFamily="34" charset="0"/>
            </a:endParaRPr>
          </a:p>
        </p:txBody>
      </p:sp>
      <p:sp>
        <p:nvSpPr>
          <p:cNvPr id="7" name="Content Placeholder 4"/>
          <p:cNvSpPr txBox="1">
            <a:spLocks/>
          </p:cNvSpPr>
          <p:nvPr/>
        </p:nvSpPr>
        <p:spPr>
          <a:xfrm>
            <a:off x="437963" y="1467061"/>
            <a:ext cx="8312460"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GB" sz="2400" kern="0" dirty="0">
                <a:solidFill>
                  <a:srgbClr val="000000"/>
                </a:solidFill>
                <a:latin typeface="Arial" panose="020B0604020202020204" pitchFamily="34" charset="0"/>
                <a:cs typeface="Arial" panose="020B0604020202020204" pitchFamily="34" charset="0"/>
              </a:rPr>
              <a:t>Latent heat flux is a component of the surface and atmospheric energy budget</a:t>
            </a:r>
          </a:p>
          <a:p>
            <a:r>
              <a:rPr lang="en-GB" sz="2400" kern="0" dirty="0">
                <a:solidFill>
                  <a:srgbClr val="000000"/>
                </a:solidFill>
                <a:latin typeface="Arial" panose="020B0604020202020204" pitchFamily="34" charset="0"/>
                <a:cs typeface="Arial" panose="020B0604020202020204" pitchFamily="34" charset="0"/>
              </a:rPr>
              <a:t>There is an approximate balance between latent heating LP (precipitation) and net radiative cooling (Q)</a:t>
            </a:r>
          </a:p>
          <a:p>
            <a:r>
              <a:rPr lang="en-GB" sz="2400" kern="0" dirty="0">
                <a:solidFill>
                  <a:srgbClr val="000000"/>
                </a:solidFill>
                <a:latin typeface="Arial" panose="020B0604020202020204" pitchFamily="34" charset="0"/>
                <a:cs typeface="Arial" panose="020B0604020202020204" pitchFamily="34" charset="0"/>
              </a:rPr>
              <a:t>Stronger atmospheric radiative cooling is primarily balanced by increased precipitation</a:t>
            </a:r>
          </a:p>
          <a:p>
            <a:r>
              <a:rPr lang="en-GB" sz="2400" kern="0" dirty="0">
                <a:solidFill>
                  <a:srgbClr val="000000"/>
                </a:solidFill>
                <a:latin typeface="Arial" panose="020B0604020202020204" pitchFamily="34" charset="0"/>
                <a:cs typeface="Arial" panose="020B0604020202020204" pitchFamily="34" charset="0"/>
              </a:rPr>
              <a:t>Increased greenhouse gases (and absorbing aerosol) initially reduce Q (rapid P reduction)</a:t>
            </a:r>
          </a:p>
          <a:p>
            <a:r>
              <a:rPr lang="en-GB" sz="2400" kern="0" dirty="0">
                <a:solidFill>
                  <a:srgbClr val="000000"/>
                </a:solidFill>
                <a:latin typeface="Arial" panose="020B0604020202020204" pitchFamily="34" charset="0"/>
                <a:cs typeface="Arial" panose="020B0604020202020204" pitchFamily="34" charset="0"/>
              </a:rPr>
              <a:t>Global atmospheric warming increases Q and therefore P</a:t>
            </a:r>
          </a:p>
          <a:p>
            <a:r>
              <a:rPr lang="en-GB" sz="2400" kern="0" dirty="0">
                <a:solidFill>
                  <a:srgbClr val="000000"/>
                </a:solidFill>
                <a:latin typeface="Arial" panose="020B0604020202020204" pitchFamily="34" charset="0"/>
                <a:cs typeface="Arial" panose="020B0604020202020204" pitchFamily="34" charset="0"/>
              </a:rPr>
              <a:t>Overall global response </a:t>
            </a:r>
            <a:r>
              <a:rPr lang="en-GB" sz="2400" kern="0" dirty="0">
                <a:solidFill>
                  <a:srgbClr val="000000"/>
                </a:solidFill>
                <a:latin typeface="Times New Roman" panose="02020603050405020304" pitchFamily="18" charset="0"/>
                <a:cs typeface="Times New Roman" panose="02020603050405020304" pitchFamily="18" charset="0"/>
              </a:rPr>
              <a:t>~</a:t>
            </a:r>
            <a:r>
              <a:rPr lang="en-GB" sz="2400" kern="0" dirty="0">
                <a:solidFill>
                  <a:srgbClr val="000000"/>
                </a:solidFill>
                <a:latin typeface="Arial" panose="020B0604020202020204" pitchFamily="34" charset="0"/>
                <a:cs typeface="Arial" panose="020B0604020202020204" pitchFamily="34" charset="0"/>
              </a:rPr>
              <a:t> </a:t>
            </a:r>
            <a:r>
              <a:rPr lang="en-GB" sz="2400" kern="0" dirty="0" err="1">
                <a:solidFill>
                  <a:srgbClr val="000000"/>
                </a:solidFill>
                <a:latin typeface="Arial" panose="020B0604020202020204" pitchFamily="34" charset="0"/>
                <a:cs typeface="Arial" panose="020B0604020202020204" pitchFamily="34" charset="0"/>
              </a:rPr>
              <a:t>dP</a:t>
            </a:r>
            <a:r>
              <a:rPr lang="en-GB" sz="2400" kern="0" dirty="0">
                <a:solidFill>
                  <a:srgbClr val="000000"/>
                </a:solidFill>
                <a:latin typeface="Arial" panose="020B0604020202020204" pitchFamily="34" charset="0"/>
                <a:cs typeface="Arial" panose="020B0604020202020204" pitchFamily="34" charset="0"/>
              </a:rPr>
              <a:t>/dT=1-3 %/</a:t>
            </a:r>
            <a:r>
              <a:rPr lang="en-GB" sz="2400" kern="0" baseline="30000" dirty="0">
                <a:solidFill>
                  <a:srgbClr val="000000"/>
                </a:solidFill>
                <a:latin typeface="Arial" panose="020B0604020202020204" pitchFamily="34" charset="0"/>
                <a:cs typeface="Arial" panose="020B0604020202020204" pitchFamily="34" charset="0"/>
              </a:rPr>
              <a:t>o</a:t>
            </a:r>
            <a:r>
              <a:rPr lang="en-GB" sz="2400" kern="0" dirty="0">
                <a:solidFill>
                  <a:srgbClr val="000000"/>
                </a:solidFill>
                <a:latin typeface="Arial" panose="020B0604020202020204" pitchFamily="34" charset="0"/>
                <a:cs typeface="Arial" panose="020B0604020202020204" pitchFamily="34" charset="0"/>
              </a:rPr>
              <a:t>C</a:t>
            </a:r>
          </a:p>
        </p:txBody>
      </p:sp>
      <p:pic>
        <p:nvPicPr>
          <p:cNvPr id="3" name="Picture 2">
            <a:extLst>
              <a:ext uri="{FF2B5EF4-FFF2-40B4-BE49-F238E27FC236}">
                <a16:creationId xmlns:a16="http://schemas.microsoft.com/office/drawing/2014/main" id="{0B2E0134-8114-47D3-97AB-E1D62A8605C7}"/>
              </a:ext>
            </a:extLst>
          </p:cNvPr>
          <p:cNvPicPr>
            <a:picLocks noChangeAspect="1"/>
          </p:cNvPicPr>
          <p:nvPr/>
        </p:nvPicPr>
        <p:blipFill rotWithShape="1">
          <a:blip r:embed="rId4"/>
          <a:srcRect r="79137" b="34872"/>
          <a:stretch/>
        </p:blipFill>
        <p:spPr>
          <a:xfrm>
            <a:off x="8866779" y="1051297"/>
            <a:ext cx="2877386" cy="5611059"/>
          </a:xfrm>
          <a:prstGeom prst="rect">
            <a:avLst/>
          </a:prstGeom>
        </p:spPr>
      </p:pic>
      <p:sp>
        <p:nvSpPr>
          <p:cNvPr id="8" name="TextBox 7">
            <a:extLst>
              <a:ext uri="{FF2B5EF4-FFF2-40B4-BE49-F238E27FC236}">
                <a16:creationId xmlns:a16="http://schemas.microsoft.com/office/drawing/2014/main" id="{76C09375-4EB6-4ED5-9C16-178739EEDD68}"/>
              </a:ext>
            </a:extLst>
          </p:cNvPr>
          <p:cNvSpPr txBox="1"/>
          <p:nvPr/>
        </p:nvSpPr>
        <p:spPr>
          <a:xfrm>
            <a:off x="5807968" y="5799980"/>
            <a:ext cx="2991286" cy="369332"/>
          </a:xfrm>
          <a:prstGeom prst="rect">
            <a:avLst/>
          </a:prstGeom>
          <a:noFill/>
        </p:spPr>
        <p:txBody>
          <a:bodyPr wrap="square">
            <a:spAutoFit/>
          </a:bodyPr>
          <a:lstStyle/>
          <a:p>
            <a:r>
              <a:rPr lang="da-DK" dirty="0">
                <a:hlinkClick r:id="rId5"/>
              </a:rPr>
              <a:t>Allan et al. (2020) NYAS</a:t>
            </a:r>
            <a:r>
              <a:rPr lang="da-DK" dirty="0"/>
              <a:t> </a:t>
            </a:r>
            <a:r>
              <a:rPr lang="da-DK" dirty="0">
                <a:sym typeface="Wingdings" panose="05000000000000000000" pitchFamily="2" charset="2"/>
              </a:rPr>
              <a:t></a:t>
            </a:r>
            <a:endParaRPr lang="en-GB" dirty="0"/>
          </a:p>
        </p:txBody>
      </p:sp>
    </p:spTree>
    <p:extLst>
      <p:ext uri="{BB962C8B-B14F-4D97-AF65-F5344CB8AC3E}">
        <p14:creationId xmlns:p14="http://schemas.microsoft.com/office/powerpoint/2010/main" val="16025280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Graph showing global mean change in precipitation verses global mean temperature change for a Solar Forcing and a CO2 increase experiment from Andrews et al. (2009) J. Clim">
            <a:extLst>
              <a:ext uri="{FF2B5EF4-FFF2-40B4-BE49-F238E27FC236}">
                <a16:creationId xmlns:a16="http://schemas.microsoft.com/office/drawing/2014/main" id="{F08DA537-54FE-89AA-C6BE-16AE844C84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6519" y="1325563"/>
            <a:ext cx="7611701" cy="4626058"/>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a:extLst>
              <a:ext uri="{FF2B5EF4-FFF2-40B4-BE49-F238E27FC236}">
                <a16:creationId xmlns:a16="http://schemas.microsoft.com/office/drawing/2014/main" id="{7CF22C6A-74B2-9028-7104-9D90FF55A7FC}"/>
              </a:ext>
              <a:ext uri="{C183D7F6-B498-43B3-948B-1728B52AA6E4}">
                <adec:decorative xmlns:adec="http://schemas.microsoft.com/office/drawing/2017/decorative" val="1"/>
              </a:ext>
            </a:extLst>
          </p:cNvPr>
          <p:cNvCxnSpPr/>
          <p:nvPr/>
        </p:nvCxnSpPr>
        <p:spPr bwMode="auto">
          <a:xfrm>
            <a:off x="4838531" y="4110584"/>
            <a:ext cx="0" cy="1013920"/>
          </a:xfrm>
          <a:prstGeom prst="straightConnector1">
            <a:avLst/>
          </a:prstGeom>
          <a:noFill/>
          <a:ln w="38100" cap="flat" cmpd="sng" algn="ctr">
            <a:solidFill>
              <a:srgbClr val="FF0000"/>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2" name="TextBox 11">
            <a:extLst>
              <a:ext uri="{FF2B5EF4-FFF2-40B4-BE49-F238E27FC236}">
                <a16:creationId xmlns:a16="http://schemas.microsoft.com/office/drawing/2014/main" id="{12A1ACCE-2B00-FD3D-5E35-B3E21BFE0335}"/>
              </a:ext>
            </a:extLst>
          </p:cNvPr>
          <p:cNvSpPr txBox="1"/>
          <p:nvPr/>
        </p:nvSpPr>
        <p:spPr>
          <a:xfrm rot="20040000">
            <a:off x="5885592" y="3669980"/>
            <a:ext cx="2278068" cy="642556"/>
          </a:xfrm>
          <a:prstGeom prst="rect">
            <a:avLst/>
          </a:prstGeom>
          <a:noFill/>
        </p:spPr>
        <p:txBody>
          <a:bodyPr wrap="square" rtlCol="0">
            <a:spAutoFit/>
          </a:bodyPr>
          <a:lstStyle/>
          <a:p>
            <a:r>
              <a:rPr lang="en-GB" sz="2400" dirty="0">
                <a:solidFill>
                  <a:srgbClr val="00AEEF"/>
                </a:solidFill>
                <a:latin typeface="Calibri" pitchFamily="34" charset="0"/>
              </a:rPr>
              <a:t>k=2.5%/K</a:t>
            </a:r>
          </a:p>
        </p:txBody>
      </p:sp>
      <p:cxnSp>
        <p:nvCxnSpPr>
          <p:cNvPr id="13" name="Straight Arrow Connector 12">
            <a:extLst>
              <a:ext uri="{FF2B5EF4-FFF2-40B4-BE49-F238E27FC236}">
                <a16:creationId xmlns:a16="http://schemas.microsoft.com/office/drawing/2014/main" id="{1531EBEA-F866-B70C-1CCC-93D833908285}"/>
              </a:ext>
              <a:ext uri="{C183D7F6-B498-43B3-948B-1728B52AA6E4}">
                <adec:decorative xmlns:adec="http://schemas.microsoft.com/office/drawing/2017/decorative" val="1"/>
              </a:ext>
            </a:extLst>
          </p:cNvPr>
          <p:cNvCxnSpPr/>
          <p:nvPr/>
        </p:nvCxnSpPr>
        <p:spPr bwMode="auto">
          <a:xfrm flipV="1">
            <a:off x="5072368" y="2206360"/>
            <a:ext cx="0" cy="2817565"/>
          </a:xfrm>
          <a:prstGeom prst="straightConnector1">
            <a:avLst/>
          </a:prstGeom>
          <a:noFill/>
          <a:ln w="38100" cap="flat" cmpd="sng" algn="ctr">
            <a:solidFill>
              <a:schemeClr val="accent5"/>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4" name="Straight Arrow Connector 13">
            <a:extLst>
              <a:ext uri="{FF2B5EF4-FFF2-40B4-BE49-F238E27FC236}">
                <a16:creationId xmlns:a16="http://schemas.microsoft.com/office/drawing/2014/main" id="{7AC909D4-21D8-F276-9A45-2BBADD3937FC}"/>
              </a:ext>
              <a:ext uri="{C183D7F6-B498-43B3-948B-1728B52AA6E4}">
                <adec:decorative xmlns:adec="http://schemas.microsoft.com/office/drawing/2017/decorative" val="1"/>
              </a:ext>
            </a:extLst>
          </p:cNvPr>
          <p:cNvCxnSpPr/>
          <p:nvPr/>
        </p:nvCxnSpPr>
        <p:spPr bwMode="auto">
          <a:xfrm flipV="1">
            <a:off x="4838531" y="2206360"/>
            <a:ext cx="0" cy="1904229"/>
          </a:xfrm>
          <a:prstGeom prst="straightConnector1">
            <a:avLst/>
          </a:prstGeom>
          <a:noFill/>
          <a:ln w="38100" cap="flat" cmpd="sng" algn="ctr">
            <a:solidFill>
              <a:schemeClr val="tx2"/>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 name="Title 1">
            <a:extLst>
              <a:ext uri="{FF2B5EF4-FFF2-40B4-BE49-F238E27FC236}">
                <a16:creationId xmlns:a16="http://schemas.microsoft.com/office/drawing/2014/main" id="{07C3FA62-456A-817E-9D02-C5DCF0BCEF72}"/>
              </a:ext>
            </a:extLst>
          </p:cNvPr>
          <p:cNvSpPr>
            <a:spLocks noGrp="1"/>
          </p:cNvSpPr>
          <p:nvPr>
            <p:ph type="title"/>
          </p:nvPr>
        </p:nvSpPr>
        <p:spPr>
          <a:xfrm>
            <a:off x="544286" y="0"/>
            <a:ext cx="11647714" cy="1325563"/>
          </a:xfrm>
        </p:spPr>
        <p:txBody>
          <a:bodyPr>
            <a:normAutofit/>
          </a:bodyPr>
          <a:lstStyle/>
          <a:p>
            <a:r>
              <a:rPr lang="en-GB" sz="4000" kern="0" dirty="0"/>
              <a:t>Earth’s Energy budget &amp; </a:t>
            </a:r>
            <a:br>
              <a:rPr lang="en-GB" sz="4000" kern="0" dirty="0"/>
            </a:br>
            <a:r>
              <a:rPr lang="en-GB" sz="4000" kern="0" dirty="0"/>
              <a:t>global precipitation response</a:t>
            </a:r>
            <a:endParaRPr lang="en-US" sz="4000" dirty="0"/>
          </a:p>
        </p:txBody>
      </p:sp>
      <p:sp>
        <p:nvSpPr>
          <p:cNvPr id="3" name="Content Placeholder 2">
            <a:extLst>
              <a:ext uri="{FF2B5EF4-FFF2-40B4-BE49-F238E27FC236}">
                <a16:creationId xmlns:a16="http://schemas.microsoft.com/office/drawing/2014/main" id="{9F1C8460-DF59-32F7-95EE-768D2EC01F9D}"/>
              </a:ext>
            </a:extLst>
          </p:cNvPr>
          <p:cNvSpPr>
            <a:spLocks noGrp="1"/>
          </p:cNvSpPr>
          <p:nvPr>
            <p:ph idx="1"/>
          </p:nvPr>
        </p:nvSpPr>
        <p:spPr>
          <a:xfrm>
            <a:off x="333632" y="1600282"/>
            <a:ext cx="3399051" cy="4351339"/>
          </a:xfrm>
        </p:spPr>
        <p:txBody>
          <a:bodyPr/>
          <a:lstStyle/>
          <a:p>
            <a:pPr marL="0" indent="0">
              <a:buNone/>
            </a:pPr>
            <a:r>
              <a:rPr lang="en-US" sz="2400" dirty="0">
                <a:solidFill>
                  <a:srgbClr val="50535A"/>
                </a:solidFill>
                <a:latin typeface="+mn-lt"/>
              </a:rPr>
              <a:t>Global evaporation and precipitation increase with warming due to stronger radiative cooling of a warmer atmosphere but this is partly offset by direct atmospheric heating from increasing greenhouse gases and absorbing aerosols</a:t>
            </a:r>
          </a:p>
          <a:p>
            <a:endParaRPr lang="en-US" dirty="0"/>
          </a:p>
        </p:txBody>
      </p:sp>
      <p:sp>
        <p:nvSpPr>
          <p:cNvPr id="5" name="Text Box 4">
            <a:extLst>
              <a:ext uri="{FF2B5EF4-FFF2-40B4-BE49-F238E27FC236}">
                <a16:creationId xmlns:a16="http://schemas.microsoft.com/office/drawing/2014/main" id="{43DDD454-E174-179D-6F96-3A4D3352B705}"/>
              </a:ext>
            </a:extLst>
          </p:cNvPr>
          <p:cNvSpPr txBox="1">
            <a:spLocks noChangeArrowheads="1"/>
          </p:cNvSpPr>
          <p:nvPr/>
        </p:nvSpPr>
        <p:spPr bwMode="auto">
          <a:xfrm>
            <a:off x="74132" y="6317098"/>
            <a:ext cx="1184394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spcBef>
                <a:spcPct val="50000"/>
              </a:spcBef>
            </a:pPr>
            <a:r>
              <a:rPr lang="en-GB" sz="2000" dirty="0">
                <a:solidFill>
                  <a:srgbClr val="50535A"/>
                </a:solidFill>
                <a:latin typeface="+mn-lt"/>
              </a:rPr>
              <a:t>Further reading: </a:t>
            </a:r>
            <a:r>
              <a:rPr lang="en-GB" sz="2000" dirty="0">
                <a:solidFill>
                  <a:srgbClr val="808080"/>
                </a:solidFill>
                <a:latin typeface="+mn-lt"/>
                <a:hlinkClick r:id="rId3"/>
              </a:rPr>
              <a:t>Allen and Ingram (2002) </a:t>
            </a:r>
            <a:r>
              <a:rPr lang="en-GB" sz="2000" i="1" dirty="0">
                <a:solidFill>
                  <a:srgbClr val="808080"/>
                </a:solidFill>
                <a:latin typeface="+mn-lt"/>
                <a:hlinkClick r:id="rId3"/>
              </a:rPr>
              <a:t>Nature</a:t>
            </a:r>
            <a:r>
              <a:rPr lang="en-GB" sz="2000" i="1" dirty="0">
                <a:solidFill>
                  <a:srgbClr val="808080"/>
                </a:solidFill>
                <a:latin typeface="+mn-lt"/>
              </a:rPr>
              <a:t> ; </a:t>
            </a:r>
            <a:r>
              <a:rPr lang="en-GB" sz="2000" dirty="0">
                <a:solidFill>
                  <a:srgbClr val="50535A"/>
                </a:solidFill>
                <a:latin typeface="+mn-lt"/>
                <a:hlinkClick r:id="rId4"/>
              </a:rPr>
              <a:t>O’Gorman et al. (2012) </a:t>
            </a:r>
            <a:r>
              <a:rPr lang="en-GB" sz="2000" dirty="0" err="1">
                <a:solidFill>
                  <a:srgbClr val="50535A"/>
                </a:solidFill>
                <a:latin typeface="+mn-lt"/>
                <a:hlinkClick r:id="rId4"/>
              </a:rPr>
              <a:t>Surv</a:t>
            </a:r>
            <a:r>
              <a:rPr lang="en-GB" sz="2000" dirty="0">
                <a:solidFill>
                  <a:srgbClr val="50535A"/>
                </a:solidFill>
                <a:latin typeface="+mn-lt"/>
                <a:hlinkClick r:id="rId4"/>
              </a:rPr>
              <a:t>. </a:t>
            </a:r>
            <a:r>
              <a:rPr lang="en-GB" sz="2000" dirty="0" err="1">
                <a:solidFill>
                  <a:srgbClr val="50535A"/>
                </a:solidFill>
                <a:latin typeface="+mn-lt"/>
                <a:hlinkClick r:id="rId4"/>
              </a:rPr>
              <a:t>Geophys</a:t>
            </a:r>
            <a:r>
              <a:rPr lang="en-GB" sz="2000" dirty="0">
                <a:solidFill>
                  <a:srgbClr val="50535A"/>
                </a:solidFill>
                <a:latin typeface="+mn-lt"/>
              </a:rPr>
              <a:t> ; </a:t>
            </a:r>
            <a:r>
              <a:rPr lang="da-DK" sz="2000" dirty="0">
                <a:latin typeface="+mn-lt"/>
                <a:hlinkClick r:id="rId5"/>
              </a:rPr>
              <a:t>Allan et al. (2020) NYAS</a:t>
            </a:r>
            <a:r>
              <a:rPr lang="en-GB" sz="2000" dirty="0">
                <a:solidFill>
                  <a:srgbClr val="50535A"/>
                </a:solidFill>
                <a:latin typeface="+mn-lt"/>
              </a:rPr>
              <a:t> </a:t>
            </a:r>
            <a:endParaRPr lang="en-US" sz="2000" dirty="0">
              <a:solidFill>
                <a:srgbClr val="50535A"/>
              </a:solidFill>
              <a:latin typeface="+mn-lt"/>
            </a:endParaRPr>
          </a:p>
        </p:txBody>
      </p:sp>
      <p:sp>
        <p:nvSpPr>
          <p:cNvPr id="9" name="Rectangle 8">
            <a:extLst>
              <a:ext uri="{FF2B5EF4-FFF2-40B4-BE49-F238E27FC236}">
                <a16:creationId xmlns:a16="http://schemas.microsoft.com/office/drawing/2014/main" id="{FBD1102A-A67E-3008-3143-E5D89A919147}"/>
              </a:ext>
            </a:extLst>
          </p:cNvPr>
          <p:cNvSpPr/>
          <p:nvPr/>
        </p:nvSpPr>
        <p:spPr>
          <a:xfrm>
            <a:off x="7945396" y="4361915"/>
            <a:ext cx="3371963" cy="400110"/>
          </a:xfrm>
          <a:prstGeom prst="rect">
            <a:avLst/>
          </a:prstGeom>
        </p:spPr>
        <p:txBody>
          <a:bodyPr wrap="square">
            <a:spAutoFit/>
          </a:bodyPr>
          <a:lstStyle/>
          <a:p>
            <a:pPr algn="r">
              <a:spcBef>
                <a:spcPct val="50000"/>
              </a:spcBef>
            </a:pPr>
            <a:r>
              <a:rPr lang="en-GB" sz="2000" dirty="0">
                <a:solidFill>
                  <a:srgbClr val="000000"/>
                </a:solidFill>
                <a:latin typeface="Calibri" pitchFamily="34" charset="0"/>
                <a:hlinkClick r:id="rId6"/>
              </a:rPr>
              <a:t>Andrews et al. (2009) J Climate</a:t>
            </a:r>
            <a:endParaRPr lang="en-GB" sz="2000" dirty="0">
              <a:solidFill>
                <a:srgbClr val="000000"/>
              </a:solidFill>
              <a:latin typeface="Calibri" pitchFamily="34" charset="0"/>
            </a:endParaRPr>
          </a:p>
        </p:txBody>
      </p:sp>
      <p:grpSp>
        <p:nvGrpSpPr>
          <p:cNvPr id="23" name="Group 22">
            <a:extLst>
              <a:ext uri="{FF2B5EF4-FFF2-40B4-BE49-F238E27FC236}">
                <a16:creationId xmlns:a16="http://schemas.microsoft.com/office/drawing/2014/main" id="{33BB7D85-0BF8-2D72-B3F4-0E279611E440}"/>
              </a:ext>
              <a:ext uri="{C183D7F6-B498-43B3-948B-1728B52AA6E4}">
                <adec:decorative xmlns:adec="http://schemas.microsoft.com/office/drawing/2017/decorative" val="1"/>
              </a:ext>
            </a:extLst>
          </p:cNvPr>
          <p:cNvGrpSpPr/>
          <p:nvPr/>
        </p:nvGrpSpPr>
        <p:grpSpPr>
          <a:xfrm>
            <a:off x="467372" y="5441862"/>
            <a:ext cx="2563589" cy="461665"/>
            <a:chOff x="678144" y="5126126"/>
            <a:chExt cx="2563589" cy="461665"/>
          </a:xfrm>
        </p:grpSpPr>
        <p:sp>
          <p:nvSpPr>
            <p:cNvPr id="10" name="TextBox 9">
              <a:extLst>
                <a:ext uri="{FF2B5EF4-FFF2-40B4-BE49-F238E27FC236}">
                  <a16:creationId xmlns:a16="http://schemas.microsoft.com/office/drawing/2014/main" id="{603B56E1-4CB6-C210-DB97-85CF9968574E}"/>
                </a:ext>
              </a:extLst>
            </p:cNvPr>
            <p:cNvSpPr txBox="1"/>
            <p:nvPr/>
          </p:nvSpPr>
          <p:spPr>
            <a:xfrm>
              <a:off x="678144" y="5126126"/>
              <a:ext cx="2563589" cy="461665"/>
            </a:xfrm>
            <a:prstGeom prst="rect">
              <a:avLst/>
            </a:prstGeom>
            <a:noFill/>
          </p:spPr>
          <p:txBody>
            <a:bodyPr wrap="square" rtlCol="0">
              <a:spAutoFit/>
            </a:bodyPr>
            <a:lstStyle/>
            <a:p>
              <a:r>
                <a:rPr lang="en-GB" sz="2400" b="1" dirty="0">
                  <a:solidFill>
                    <a:srgbClr val="000000"/>
                  </a:solidFill>
                  <a:latin typeface="Calibri" pitchFamily="34" charset="0"/>
                </a:rPr>
                <a:t>LΔP ≈ </a:t>
              </a:r>
              <a:r>
                <a:rPr lang="en-GB" sz="2400" b="1" dirty="0" err="1">
                  <a:solidFill>
                    <a:srgbClr val="00AEEF"/>
                  </a:solidFill>
                  <a:latin typeface="Calibri" pitchFamily="34" charset="0"/>
                </a:rPr>
                <a:t>kΔT</a:t>
              </a:r>
              <a:r>
                <a:rPr lang="en-GB" sz="2400" b="1" dirty="0">
                  <a:solidFill>
                    <a:srgbClr val="000000"/>
                  </a:solidFill>
                  <a:latin typeface="Calibri" pitchFamily="34" charset="0"/>
                </a:rPr>
                <a:t> </a:t>
              </a:r>
              <a:r>
                <a:rPr lang="en-GB" sz="2400" b="1" dirty="0">
                  <a:solidFill>
                    <a:srgbClr val="FF0000"/>
                  </a:solidFill>
                  <a:latin typeface="Calibri" pitchFamily="34" charset="0"/>
                </a:rPr>
                <a:t>– f</a:t>
              </a:r>
              <a:r>
                <a:rPr lang="en-GB" sz="2400" b="1" baseline="-25000" dirty="0">
                  <a:solidFill>
                    <a:srgbClr val="FF0000"/>
                  </a:solidFill>
                  <a:latin typeface="Calibri" pitchFamily="34" charset="0"/>
                </a:rPr>
                <a:t>F</a:t>
              </a:r>
              <a:r>
                <a:rPr lang="en-GB" sz="2400" b="1" dirty="0">
                  <a:solidFill>
                    <a:srgbClr val="FF0000"/>
                  </a:solidFill>
                  <a:latin typeface="Calibri" pitchFamily="34" charset="0"/>
                </a:rPr>
                <a:t>ΔF</a:t>
              </a:r>
            </a:p>
          </p:txBody>
        </p:sp>
        <p:cxnSp>
          <p:nvCxnSpPr>
            <p:cNvPr id="15" name="Straight Connector 14">
              <a:extLst>
                <a:ext uri="{FF2B5EF4-FFF2-40B4-BE49-F238E27FC236}">
                  <a16:creationId xmlns:a16="http://schemas.microsoft.com/office/drawing/2014/main" id="{584A4709-94ED-9D2E-D522-B9E1CA34C604}"/>
                </a:ext>
              </a:extLst>
            </p:cNvPr>
            <p:cNvCxnSpPr>
              <a:cxnSpLocks/>
            </p:cNvCxnSpPr>
            <p:nvPr/>
          </p:nvCxnSpPr>
          <p:spPr bwMode="auto">
            <a:xfrm>
              <a:off x="2263498" y="5570392"/>
              <a:ext cx="474178" cy="0"/>
            </a:xfrm>
            <a:prstGeom prst="lin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6" name="Straight Connector 15">
              <a:extLst>
                <a:ext uri="{FF2B5EF4-FFF2-40B4-BE49-F238E27FC236}">
                  <a16:creationId xmlns:a16="http://schemas.microsoft.com/office/drawing/2014/main" id="{AD526D9B-CBCC-77B6-372B-A77119DB7E4C}"/>
                </a:ext>
              </a:extLst>
            </p:cNvPr>
            <p:cNvCxnSpPr/>
            <p:nvPr/>
          </p:nvCxnSpPr>
          <p:spPr bwMode="auto">
            <a:xfrm>
              <a:off x="1455882" y="5587791"/>
              <a:ext cx="504056" cy="0"/>
            </a:xfrm>
            <a:prstGeom prst="line">
              <a:avLst/>
            </a:prstGeom>
            <a:noFill/>
            <a:ln w="38100" cap="flat" cmpd="sng" algn="ctr">
              <a:solidFill>
                <a:schemeClr val="accent5"/>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7" name="Straight Connector 16">
              <a:extLst>
                <a:ext uri="{FF2B5EF4-FFF2-40B4-BE49-F238E27FC236}">
                  <a16:creationId xmlns:a16="http://schemas.microsoft.com/office/drawing/2014/main" id="{44BCE64D-E034-83C5-D632-E3CE52CC1933}"/>
                </a:ext>
              </a:extLst>
            </p:cNvPr>
            <p:cNvCxnSpPr/>
            <p:nvPr/>
          </p:nvCxnSpPr>
          <p:spPr bwMode="auto">
            <a:xfrm>
              <a:off x="712067" y="5570392"/>
              <a:ext cx="504056" cy="0"/>
            </a:xfrm>
            <a:prstGeom prst="line">
              <a:avLst/>
            </a:prstGeom>
            <a:noFill/>
            <a:ln w="38100"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spTree>
    <p:extLst>
      <p:ext uri="{BB962C8B-B14F-4D97-AF65-F5344CB8AC3E}">
        <p14:creationId xmlns:p14="http://schemas.microsoft.com/office/powerpoint/2010/main" val="8249176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4">
            <a:extLst>
              <a:ext uri="{FF2B5EF4-FFF2-40B4-BE49-F238E27FC236}">
                <a16:creationId xmlns:a16="http://schemas.microsoft.com/office/drawing/2014/main" id="{7CDC89AD-A9A8-4F86-9519-3223F37AED2C}"/>
              </a:ext>
            </a:extLst>
          </p:cNvPr>
          <p:cNvSpPr txBox="1">
            <a:spLocks/>
          </p:cNvSpPr>
          <p:nvPr/>
        </p:nvSpPr>
        <p:spPr bwMode="auto">
          <a:xfrm>
            <a:off x="767408" y="332266"/>
            <a:ext cx="7358506" cy="778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l" rtl="0" eaLnBrk="1" fontAlgn="base" hangingPunct="1">
              <a:lnSpc>
                <a:spcPct val="80000"/>
              </a:lnSpc>
              <a:spcBef>
                <a:spcPct val="0"/>
              </a:spcBef>
              <a:spcAft>
                <a:spcPct val="0"/>
              </a:spcAft>
              <a:defRPr sz="3600" b="0" cap="none" baseline="0">
                <a:solidFill>
                  <a:schemeClr val="accent1"/>
                </a:solidFill>
                <a:latin typeface="Arial Bold" panose="020B0704020202020204" pitchFamily="34" charset="0"/>
                <a:ea typeface="+mj-ea"/>
                <a:cs typeface="Arial Bold" panose="020B0704020202020204" pitchFamily="34" charset="0"/>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a:lstStyle>
          <a:p>
            <a:pPr>
              <a:defRPr/>
            </a:pPr>
            <a:r>
              <a:rPr lang="en-GB" sz="3200" b="1" kern="0" cap="all" dirty="0">
                <a:solidFill>
                  <a:srgbClr val="D2002E"/>
                </a:solidFill>
                <a:latin typeface="Effra Bold"/>
              </a:rPr>
              <a:t>Fast &amp; slow global precipitation </a:t>
            </a:r>
          </a:p>
          <a:p>
            <a:pPr>
              <a:defRPr/>
            </a:pPr>
            <a:r>
              <a:rPr lang="en-GB" sz="3200" b="1" kern="0" cap="all" dirty="0">
                <a:solidFill>
                  <a:srgbClr val="D2002E"/>
                </a:solidFill>
                <a:latin typeface="Effra Bold"/>
              </a:rPr>
              <a:t>responses to INSTANTANEOUS 4xCO</a:t>
            </a:r>
            <a:r>
              <a:rPr lang="en-GB" sz="3200" b="1" kern="0" cap="all" baseline="-25000" dirty="0">
                <a:solidFill>
                  <a:srgbClr val="D2002E"/>
                </a:solidFill>
                <a:latin typeface="Effra Bold"/>
              </a:rPr>
              <a:t>2</a:t>
            </a:r>
          </a:p>
        </p:txBody>
      </p:sp>
      <p:pic>
        <p:nvPicPr>
          <p:cNvPr id="20" name="Table Placeholder 6">
            <a:extLst>
              <a:ext uri="{FF2B5EF4-FFF2-40B4-BE49-F238E27FC236}">
                <a16:creationId xmlns:a16="http://schemas.microsoft.com/office/drawing/2014/main" id="{C342D1D3-9F96-4543-A80A-3C63DF82261D}"/>
              </a:ext>
            </a:extLst>
          </p:cNvPr>
          <p:cNvPicPr>
            <a:picLocks noChangeAspect="1"/>
          </p:cNvPicPr>
          <p:nvPr/>
        </p:nvPicPr>
        <p:blipFill>
          <a:blip r:embed="rId3"/>
          <a:stretch>
            <a:fillRect/>
          </a:stretch>
        </p:blipFill>
        <p:spPr bwMode="auto">
          <a:xfrm>
            <a:off x="623392" y="1412776"/>
            <a:ext cx="8712125" cy="3882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Slide Number Placeholder 2">
            <a:extLst>
              <a:ext uri="{FF2B5EF4-FFF2-40B4-BE49-F238E27FC236}">
                <a16:creationId xmlns:a16="http://schemas.microsoft.com/office/drawing/2014/main" id="{EA31A6D3-D4D7-41D7-9021-86094109F516}"/>
              </a:ext>
            </a:extLst>
          </p:cNvPr>
          <p:cNvSpPr txBox="1">
            <a:spLocks/>
          </p:cNvSpPr>
          <p:nvPr/>
        </p:nvSpPr>
        <p:spPr bwMode="auto">
          <a:xfrm>
            <a:off x="12731724" y="6166529"/>
            <a:ext cx="901700" cy="252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defPPr>
              <a:defRPr lang="en-GB"/>
            </a:defPPr>
            <a:lvl1pPr algn="r" rtl="0" fontAlgn="base">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sz="2000" kern="1200">
                <a:solidFill>
                  <a:schemeClr val="tx2"/>
                </a:solidFill>
                <a:latin typeface="+mn-lt"/>
                <a:ea typeface="+mn-ea"/>
                <a:cs typeface="+mn-cs"/>
              </a:defRPr>
            </a:lvl2pPr>
            <a:lvl3pPr marL="914400" algn="l" rtl="0" fontAlgn="base">
              <a:spcBef>
                <a:spcPct val="0"/>
              </a:spcBef>
              <a:spcAft>
                <a:spcPct val="0"/>
              </a:spcAft>
              <a:defRPr sz="2000" kern="1200">
                <a:solidFill>
                  <a:schemeClr val="tx2"/>
                </a:solidFill>
                <a:latin typeface="+mn-lt"/>
                <a:ea typeface="+mn-ea"/>
                <a:cs typeface="+mn-cs"/>
              </a:defRPr>
            </a:lvl3pPr>
            <a:lvl4pPr marL="1371600" algn="l" rtl="0" fontAlgn="base">
              <a:spcBef>
                <a:spcPct val="0"/>
              </a:spcBef>
              <a:spcAft>
                <a:spcPct val="0"/>
              </a:spcAft>
              <a:defRPr sz="2000" kern="1200">
                <a:solidFill>
                  <a:schemeClr val="tx2"/>
                </a:solidFill>
                <a:latin typeface="+mn-lt"/>
                <a:ea typeface="+mn-ea"/>
                <a:cs typeface="+mn-cs"/>
              </a:defRPr>
            </a:lvl4pPr>
            <a:lvl5pPr marL="1828800" algn="l" rtl="0" fontAlgn="base">
              <a:spcBef>
                <a:spcPct val="0"/>
              </a:spcBef>
              <a:spcAft>
                <a:spcPct val="0"/>
              </a:spcAft>
              <a:defRPr sz="2000" kern="1200">
                <a:solidFill>
                  <a:schemeClr val="tx2"/>
                </a:solidFill>
                <a:latin typeface="+mn-lt"/>
                <a:ea typeface="+mn-ea"/>
                <a:cs typeface="+mn-cs"/>
              </a:defRPr>
            </a:lvl5pPr>
            <a:lvl6pPr marL="2286000" algn="l" defTabSz="914400" rtl="0" eaLnBrk="1" latinLnBrk="0" hangingPunct="1">
              <a:defRPr sz="2000" kern="1200">
                <a:solidFill>
                  <a:schemeClr val="tx2"/>
                </a:solidFill>
                <a:latin typeface="+mn-lt"/>
                <a:ea typeface="+mn-ea"/>
                <a:cs typeface="+mn-cs"/>
              </a:defRPr>
            </a:lvl6pPr>
            <a:lvl7pPr marL="2743200" algn="l" defTabSz="914400" rtl="0" eaLnBrk="1" latinLnBrk="0" hangingPunct="1">
              <a:defRPr sz="2000" kern="1200">
                <a:solidFill>
                  <a:schemeClr val="tx2"/>
                </a:solidFill>
                <a:latin typeface="+mn-lt"/>
                <a:ea typeface="+mn-ea"/>
                <a:cs typeface="+mn-cs"/>
              </a:defRPr>
            </a:lvl7pPr>
            <a:lvl8pPr marL="3200400" algn="l" defTabSz="914400" rtl="0" eaLnBrk="1" latinLnBrk="0" hangingPunct="1">
              <a:defRPr sz="2000" kern="1200">
                <a:solidFill>
                  <a:schemeClr val="tx2"/>
                </a:solidFill>
                <a:latin typeface="+mn-lt"/>
                <a:ea typeface="+mn-ea"/>
                <a:cs typeface="+mn-cs"/>
              </a:defRPr>
            </a:lvl8pPr>
            <a:lvl9pPr marL="3657600" algn="l" defTabSz="914400" rtl="0" eaLnBrk="1" latinLnBrk="0" hangingPunct="1">
              <a:defRPr sz="2000" kern="1200">
                <a:solidFill>
                  <a:schemeClr val="tx2"/>
                </a:solidFill>
                <a:latin typeface="+mn-lt"/>
                <a:ea typeface="+mn-ea"/>
                <a:cs typeface="+mn-cs"/>
              </a:defRPr>
            </a:lvl9pPr>
          </a:lstStyle>
          <a:p>
            <a:pPr>
              <a:defRPr/>
            </a:pPr>
            <a:fld id="{DCF6A46F-80AB-49F3-8C7E-9717ED945456}" type="slidenum">
              <a:rPr lang="en-GB" altLang="en-US">
                <a:solidFill>
                  <a:srgbClr val="50535A"/>
                </a:solidFill>
              </a:rPr>
              <a:pPr>
                <a:defRPr/>
              </a:pPr>
              <a:t>39</a:t>
            </a:fld>
            <a:endParaRPr lang="en-GB" altLang="en-US" dirty="0">
              <a:solidFill>
                <a:srgbClr val="50535A"/>
              </a:solidFill>
            </a:endParaRPr>
          </a:p>
        </p:txBody>
      </p:sp>
      <p:cxnSp>
        <p:nvCxnSpPr>
          <p:cNvPr id="22" name="Straight Arrow Connector 21">
            <a:extLst>
              <a:ext uri="{FF2B5EF4-FFF2-40B4-BE49-F238E27FC236}">
                <a16:creationId xmlns:a16="http://schemas.microsoft.com/office/drawing/2014/main" id="{9829AE10-D326-4038-AD89-7DB01C455638}"/>
              </a:ext>
            </a:extLst>
          </p:cNvPr>
          <p:cNvCxnSpPr/>
          <p:nvPr/>
        </p:nvCxnSpPr>
        <p:spPr bwMode="auto">
          <a:xfrm>
            <a:off x="1270620" y="3775792"/>
            <a:ext cx="0" cy="504056"/>
          </a:xfrm>
          <a:prstGeom prst="straightConnector1">
            <a:avLst/>
          </a:prstGeom>
          <a:noFill/>
          <a:ln w="38100" cap="flat" cmpd="sng" algn="ctr">
            <a:solidFill>
              <a:srgbClr val="00AEEF">
                <a:lumMod val="50000"/>
              </a:srgbClr>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3" name="Straight Arrow Connector 22">
            <a:extLst>
              <a:ext uri="{FF2B5EF4-FFF2-40B4-BE49-F238E27FC236}">
                <a16:creationId xmlns:a16="http://schemas.microsoft.com/office/drawing/2014/main" id="{439A674C-1FF8-49A7-853A-B054BAAFBCD4}"/>
              </a:ext>
            </a:extLst>
          </p:cNvPr>
          <p:cNvCxnSpPr/>
          <p:nvPr/>
        </p:nvCxnSpPr>
        <p:spPr bwMode="auto">
          <a:xfrm>
            <a:off x="5447084" y="3775792"/>
            <a:ext cx="0" cy="720080"/>
          </a:xfrm>
          <a:prstGeom prst="straightConnector1">
            <a:avLst/>
          </a:prstGeom>
          <a:noFill/>
          <a:ln w="38100" cap="flat" cmpd="sng" algn="ctr">
            <a:solidFill>
              <a:srgbClr val="00AEEF">
                <a:lumMod val="50000"/>
              </a:srgbClr>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4" name="Straight Arrow Connector 23">
            <a:extLst>
              <a:ext uri="{FF2B5EF4-FFF2-40B4-BE49-F238E27FC236}">
                <a16:creationId xmlns:a16="http://schemas.microsoft.com/office/drawing/2014/main" id="{96BC4522-0627-478F-B047-1111551AFBE3}"/>
              </a:ext>
            </a:extLst>
          </p:cNvPr>
          <p:cNvCxnSpPr/>
          <p:nvPr/>
        </p:nvCxnSpPr>
        <p:spPr bwMode="auto">
          <a:xfrm flipV="1">
            <a:off x="1270620" y="3271736"/>
            <a:ext cx="0" cy="504056"/>
          </a:xfrm>
          <a:prstGeom prst="straightConnector1">
            <a:avLst/>
          </a:prstGeom>
          <a:noFill/>
          <a:ln w="38100" cap="flat" cmpd="sng" algn="ctr">
            <a:solidFill>
              <a:srgbClr val="EF7945">
                <a:lumMod val="50000"/>
              </a:srgbClr>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5" name="Straight Arrow Connector 24">
            <a:extLst>
              <a:ext uri="{FF2B5EF4-FFF2-40B4-BE49-F238E27FC236}">
                <a16:creationId xmlns:a16="http://schemas.microsoft.com/office/drawing/2014/main" id="{E026C4BB-3243-4E8C-9FBA-B5521FC27362}"/>
              </a:ext>
            </a:extLst>
          </p:cNvPr>
          <p:cNvCxnSpPr/>
          <p:nvPr/>
        </p:nvCxnSpPr>
        <p:spPr bwMode="auto">
          <a:xfrm flipH="1">
            <a:off x="5519092" y="3775792"/>
            <a:ext cx="1" cy="288032"/>
          </a:xfrm>
          <a:prstGeom prst="straightConnector1">
            <a:avLst/>
          </a:prstGeom>
          <a:noFill/>
          <a:ln w="38100" cap="flat" cmpd="sng" algn="ctr">
            <a:solidFill>
              <a:srgbClr val="EF7945">
                <a:lumMod val="50000"/>
              </a:srgbClr>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6" name="Straight Arrow Connector 25">
            <a:extLst>
              <a:ext uri="{FF2B5EF4-FFF2-40B4-BE49-F238E27FC236}">
                <a16:creationId xmlns:a16="http://schemas.microsoft.com/office/drawing/2014/main" id="{E83D3487-948C-4779-A23B-41A24F6EA789}"/>
              </a:ext>
            </a:extLst>
          </p:cNvPr>
          <p:cNvCxnSpPr/>
          <p:nvPr/>
        </p:nvCxnSpPr>
        <p:spPr bwMode="auto">
          <a:xfrm flipV="1">
            <a:off x="1270620" y="2983704"/>
            <a:ext cx="1728192" cy="288032"/>
          </a:xfrm>
          <a:prstGeom prst="straightConnector1">
            <a:avLst/>
          </a:prstGeom>
          <a:noFill/>
          <a:ln w="38100" cap="flat" cmpd="sng" algn="ctr">
            <a:solidFill>
              <a:srgbClr val="EF7945">
                <a:lumMod val="50000"/>
              </a:srgbClr>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7" name="Straight Arrow Connector 26">
            <a:extLst>
              <a:ext uri="{FF2B5EF4-FFF2-40B4-BE49-F238E27FC236}">
                <a16:creationId xmlns:a16="http://schemas.microsoft.com/office/drawing/2014/main" id="{5D0A466E-0358-4DF5-9633-E3755579BEA6}"/>
              </a:ext>
            </a:extLst>
          </p:cNvPr>
          <p:cNvCxnSpPr/>
          <p:nvPr/>
        </p:nvCxnSpPr>
        <p:spPr bwMode="auto">
          <a:xfrm flipV="1">
            <a:off x="5483704" y="1831576"/>
            <a:ext cx="3491773" cy="2232248"/>
          </a:xfrm>
          <a:prstGeom prst="straightConnector1">
            <a:avLst/>
          </a:prstGeom>
          <a:noFill/>
          <a:ln w="38100" cap="flat" cmpd="sng" algn="ctr">
            <a:solidFill>
              <a:srgbClr val="EF7945">
                <a:lumMod val="50000"/>
              </a:srgbClr>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8" name="Straight Arrow Connector 27">
            <a:extLst>
              <a:ext uri="{FF2B5EF4-FFF2-40B4-BE49-F238E27FC236}">
                <a16:creationId xmlns:a16="http://schemas.microsoft.com/office/drawing/2014/main" id="{E5D6C2DC-E836-4A68-890F-9624A5DB622F}"/>
              </a:ext>
            </a:extLst>
          </p:cNvPr>
          <p:cNvCxnSpPr/>
          <p:nvPr/>
        </p:nvCxnSpPr>
        <p:spPr bwMode="auto">
          <a:xfrm flipV="1">
            <a:off x="1270620" y="3051520"/>
            <a:ext cx="1584176" cy="1228328"/>
          </a:xfrm>
          <a:prstGeom prst="straightConnector1">
            <a:avLst/>
          </a:prstGeom>
          <a:noFill/>
          <a:ln w="38100" cap="flat" cmpd="sng" algn="ctr">
            <a:solidFill>
              <a:srgbClr val="00AEEF">
                <a:lumMod val="50000"/>
              </a:srgbClr>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9" name="Straight Arrow Connector 28">
            <a:extLst>
              <a:ext uri="{FF2B5EF4-FFF2-40B4-BE49-F238E27FC236}">
                <a16:creationId xmlns:a16="http://schemas.microsoft.com/office/drawing/2014/main" id="{10A6159E-62F4-48DA-A4B6-5CE4949FE264}"/>
              </a:ext>
            </a:extLst>
          </p:cNvPr>
          <p:cNvCxnSpPr/>
          <p:nvPr/>
        </p:nvCxnSpPr>
        <p:spPr bwMode="auto">
          <a:xfrm flipV="1">
            <a:off x="5481190" y="2263624"/>
            <a:ext cx="3422279" cy="2219000"/>
          </a:xfrm>
          <a:prstGeom prst="straightConnector1">
            <a:avLst/>
          </a:prstGeom>
          <a:noFill/>
          <a:ln w="38100" cap="flat" cmpd="sng" algn="ctr">
            <a:solidFill>
              <a:srgbClr val="00AEEF">
                <a:lumMod val="50000"/>
              </a:srgbClr>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0" name="TextBox 29">
            <a:extLst>
              <a:ext uri="{FF2B5EF4-FFF2-40B4-BE49-F238E27FC236}">
                <a16:creationId xmlns:a16="http://schemas.microsoft.com/office/drawing/2014/main" id="{A505552B-5D56-4E95-8532-5C84C410D1EE}"/>
              </a:ext>
            </a:extLst>
          </p:cNvPr>
          <p:cNvSpPr txBox="1"/>
          <p:nvPr/>
        </p:nvSpPr>
        <p:spPr>
          <a:xfrm>
            <a:off x="623390" y="6008041"/>
            <a:ext cx="10513170" cy="954107"/>
          </a:xfrm>
          <a:prstGeom prst="rect">
            <a:avLst/>
          </a:prstGeom>
          <a:noFill/>
        </p:spPr>
        <p:txBody>
          <a:bodyPr wrap="square">
            <a:spAutoFit/>
          </a:bodyPr>
          <a:lstStyle/>
          <a:p>
            <a:r>
              <a:rPr lang="en-GB" dirty="0">
                <a:solidFill>
                  <a:srgbClr val="50535A"/>
                </a:solidFill>
                <a:latin typeface="Arial" panose="020B0604020202020204" pitchFamily="34" charset="0"/>
                <a:cs typeface="Arial" panose="020B0604020202020204" pitchFamily="34" charset="0"/>
              </a:rPr>
              <a:t>See also: </a:t>
            </a:r>
            <a:r>
              <a:rPr lang="en-GB" dirty="0">
                <a:solidFill>
                  <a:srgbClr val="808080"/>
                </a:solidFill>
                <a:latin typeface="Arial" panose="020B0604020202020204" pitchFamily="34" charset="0"/>
                <a:cs typeface="Arial" panose="020B0604020202020204" pitchFamily="34" charset="0"/>
                <a:hlinkClick r:id="rId4"/>
              </a:rPr>
              <a:t>Allen and Ingram (2002) </a:t>
            </a:r>
            <a:r>
              <a:rPr lang="en-GB" i="1" dirty="0">
                <a:solidFill>
                  <a:srgbClr val="808080"/>
                </a:solidFill>
                <a:latin typeface="Arial" panose="020B0604020202020204" pitchFamily="34" charset="0"/>
                <a:cs typeface="Arial" panose="020B0604020202020204" pitchFamily="34" charset="0"/>
                <a:hlinkClick r:id="rId4"/>
              </a:rPr>
              <a:t>Nature</a:t>
            </a:r>
            <a:r>
              <a:rPr lang="en-GB" i="1" dirty="0">
                <a:solidFill>
                  <a:srgbClr val="808080"/>
                </a:solidFill>
                <a:latin typeface="Arial" panose="020B0604020202020204" pitchFamily="34" charset="0"/>
                <a:cs typeface="Arial" panose="020B0604020202020204" pitchFamily="34" charset="0"/>
              </a:rPr>
              <a:t> ; </a:t>
            </a:r>
            <a:r>
              <a:rPr lang="en-GB" dirty="0">
                <a:solidFill>
                  <a:srgbClr val="50535A"/>
                </a:solidFill>
                <a:latin typeface="Arial" panose="020B0604020202020204" pitchFamily="34" charset="0"/>
                <a:cs typeface="Arial" panose="020B0604020202020204" pitchFamily="34" charset="0"/>
                <a:hlinkClick r:id="rId5"/>
              </a:rPr>
              <a:t>O’Gorman et al. (2012) </a:t>
            </a:r>
            <a:r>
              <a:rPr lang="en-GB" dirty="0" err="1">
                <a:solidFill>
                  <a:srgbClr val="50535A"/>
                </a:solidFill>
                <a:latin typeface="Arial" panose="020B0604020202020204" pitchFamily="34" charset="0"/>
                <a:cs typeface="Arial" panose="020B0604020202020204" pitchFamily="34" charset="0"/>
                <a:hlinkClick r:id="rId5"/>
              </a:rPr>
              <a:t>Surv</a:t>
            </a:r>
            <a:r>
              <a:rPr lang="en-GB" dirty="0">
                <a:solidFill>
                  <a:srgbClr val="50535A"/>
                </a:solidFill>
                <a:latin typeface="Arial" panose="020B0604020202020204" pitchFamily="34" charset="0"/>
                <a:cs typeface="Arial" panose="020B0604020202020204" pitchFamily="34" charset="0"/>
                <a:hlinkClick r:id="rId5"/>
              </a:rPr>
              <a:t>. </a:t>
            </a:r>
            <a:r>
              <a:rPr lang="en-GB" dirty="0" err="1">
                <a:solidFill>
                  <a:srgbClr val="50535A"/>
                </a:solidFill>
                <a:latin typeface="Arial" panose="020B0604020202020204" pitchFamily="34" charset="0"/>
                <a:cs typeface="Arial" panose="020B0604020202020204" pitchFamily="34" charset="0"/>
                <a:hlinkClick r:id="rId5"/>
              </a:rPr>
              <a:t>Geophys</a:t>
            </a:r>
            <a:r>
              <a:rPr lang="en-GB" dirty="0">
                <a:solidFill>
                  <a:srgbClr val="50535A"/>
                </a:solidFill>
                <a:latin typeface="Arial" panose="020B0604020202020204" pitchFamily="34" charset="0"/>
                <a:cs typeface="Arial" panose="020B0604020202020204" pitchFamily="34" charset="0"/>
              </a:rPr>
              <a:t> ; </a:t>
            </a:r>
            <a:r>
              <a:rPr lang="en-GB" dirty="0">
                <a:solidFill>
                  <a:srgbClr val="50535A"/>
                </a:solidFill>
                <a:latin typeface="Arial" panose="020B0604020202020204" pitchFamily="34" charset="0"/>
                <a:cs typeface="Arial" panose="020B0604020202020204" pitchFamily="34" charset="0"/>
                <a:hlinkClick r:id="rId6"/>
              </a:rPr>
              <a:t>Pendergrass &amp; Hartmann (2012) GRL</a:t>
            </a:r>
            <a:r>
              <a:rPr lang="en-GB" dirty="0">
                <a:solidFill>
                  <a:srgbClr val="50535A"/>
                </a:solidFill>
                <a:latin typeface="Arial" panose="020B0604020202020204" pitchFamily="34" charset="0"/>
                <a:cs typeface="Arial" panose="020B0604020202020204" pitchFamily="34" charset="0"/>
              </a:rPr>
              <a:t>; </a:t>
            </a:r>
            <a:r>
              <a:rPr lang="en-GB" dirty="0">
                <a:solidFill>
                  <a:srgbClr val="50535A"/>
                </a:solidFill>
                <a:latin typeface="Arial" panose="020B0604020202020204" pitchFamily="34" charset="0"/>
                <a:cs typeface="Arial" panose="020B0604020202020204" pitchFamily="34" charset="0"/>
                <a:hlinkClick r:id="rId7"/>
              </a:rPr>
              <a:t>IPCC WGI (2021) </a:t>
            </a:r>
            <a:r>
              <a:rPr lang="en-GB" dirty="0">
                <a:solidFill>
                  <a:srgbClr val="50535A"/>
                </a:solidFill>
                <a:latin typeface="Arial" panose="020B0604020202020204" pitchFamily="34" charset="0"/>
                <a:cs typeface="Arial" panose="020B0604020202020204" pitchFamily="34" charset="0"/>
              </a:rPr>
              <a:t>Section 8.2</a:t>
            </a:r>
            <a:endParaRPr lang="en-US" dirty="0">
              <a:solidFill>
                <a:srgbClr val="50535A"/>
              </a:solidFill>
              <a:latin typeface="Arial" panose="020B0604020202020204" pitchFamily="34" charset="0"/>
              <a:cs typeface="Arial" panose="020B0604020202020204" pitchFamily="34" charset="0"/>
            </a:endParaRPr>
          </a:p>
          <a:p>
            <a:r>
              <a:rPr lang="en-GB" dirty="0">
                <a:solidFill>
                  <a:srgbClr val="50535A"/>
                </a:solidFill>
                <a:latin typeface="Arial" panose="020B0604020202020204" pitchFamily="34" charset="0"/>
                <a:cs typeface="Arial" panose="020B0604020202020204" pitchFamily="34" charset="0"/>
              </a:rPr>
              <a:t> </a:t>
            </a:r>
            <a:endParaRPr lang="en-GB" sz="2000" dirty="0">
              <a:solidFill>
                <a:srgbClr val="000000"/>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DAEB8F79-C437-4EDF-8F2D-0EA7CAEF6219}"/>
              </a:ext>
            </a:extLst>
          </p:cNvPr>
          <p:cNvSpPr txBox="1"/>
          <p:nvPr/>
        </p:nvSpPr>
        <p:spPr>
          <a:xfrm>
            <a:off x="623390" y="5360453"/>
            <a:ext cx="9217025" cy="707886"/>
          </a:xfrm>
          <a:prstGeom prst="rect">
            <a:avLst/>
          </a:prstGeom>
          <a:noFill/>
        </p:spPr>
        <p:txBody>
          <a:bodyPr wrap="square" rtlCol="0">
            <a:spAutoFit/>
          </a:bodyPr>
          <a:lstStyle/>
          <a:p>
            <a:r>
              <a:rPr lang="en-GB" sz="2000" b="1" dirty="0">
                <a:solidFill>
                  <a:srgbClr val="000000"/>
                </a:solidFill>
                <a:latin typeface="Arial" panose="020B0604020202020204" pitchFamily="34" charset="0"/>
                <a:cs typeface="Arial" panose="020B0604020202020204" pitchFamily="34" charset="0"/>
              </a:rPr>
              <a:t>Global: </a:t>
            </a:r>
            <a:r>
              <a:rPr lang="en-GB" sz="2000" dirty="0">
                <a:solidFill>
                  <a:srgbClr val="000000"/>
                </a:solidFill>
                <a:latin typeface="Arial" panose="020B0604020202020204" pitchFamily="34" charset="0"/>
                <a:cs typeface="Arial" panose="020B0604020202020204" pitchFamily="34" charset="0"/>
              </a:rPr>
              <a:t>rapid decline, consistent slow increase with warming (2-3%/</a:t>
            </a:r>
            <a:r>
              <a:rPr lang="en-GB" sz="2000" baseline="30000" dirty="0">
                <a:solidFill>
                  <a:srgbClr val="000000"/>
                </a:solidFill>
                <a:latin typeface="Arial" panose="020B0604020202020204" pitchFamily="34" charset="0"/>
                <a:cs typeface="Arial" panose="020B0604020202020204" pitchFamily="34" charset="0"/>
              </a:rPr>
              <a:t>o</a:t>
            </a:r>
            <a:r>
              <a:rPr lang="en-GB" sz="2000" dirty="0">
                <a:solidFill>
                  <a:srgbClr val="000000"/>
                </a:solidFill>
                <a:latin typeface="Arial" panose="020B0604020202020204" pitchFamily="34" charset="0"/>
                <a:cs typeface="Arial" panose="020B0604020202020204" pitchFamily="34" charset="0"/>
              </a:rPr>
              <a:t>C) </a:t>
            </a:r>
          </a:p>
          <a:p>
            <a:r>
              <a:rPr lang="en-GB" sz="2000" b="1" dirty="0">
                <a:solidFill>
                  <a:srgbClr val="000000"/>
                </a:solidFill>
                <a:latin typeface="Arial" panose="020B0604020202020204" pitchFamily="34" charset="0"/>
                <a:cs typeface="Arial" panose="020B0604020202020204" pitchFamily="34" charset="0"/>
              </a:rPr>
              <a:t>Land: </a:t>
            </a:r>
            <a:r>
              <a:rPr lang="en-GB" sz="2000" dirty="0">
                <a:solidFill>
                  <a:srgbClr val="000000"/>
                </a:solidFill>
                <a:latin typeface="Arial" panose="020B0604020202020204" pitchFamily="34" charset="0"/>
                <a:cs typeface="Arial" panose="020B0604020202020204" pitchFamily="34" charset="0"/>
              </a:rPr>
              <a:t>model-dependent rapid response &amp; suppressed increase with warming</a:t>
            </a:r>
          </a:p>
        </p:txBody>
      </p:sp>
      <p:sp>
        <p:nvSpPr>
          <p:cNvPr id="16" name="TextBox 15">
            <a:extLst>
              <a:ext uri="{FF2B5EF4-FFF2-40B4-BE49-F238E27FC236}">
                <a16:creationId xmlns:a16="http://schemas.microsoft.com/office/drawing/2014/main" id="{A0792311-9425-4756-95F6-D5E2A34456D6}"/>
              </a:ext>
            </a:extLst>
          </p:cNvPr>
          <p:cNvSpPr txBox="1"/>
          <p:nvPr/>
        </p:nvSpPr>
        <p:spPr>
          <a:xfrm>
            <a:off x="9335517" y="4508593"/>
            <a:ext cx="3622882" cy="369332"/>
          </a:xfrm>
          <a:prstGeom prst="rect">
            <a:avLst/>
          </a:prstGeom>
          <a:noFill/>
        </p:spPr>
        <p:txBody>
          <a:bodyPr wrap="square">
            <a:spAutoFit/>
          </a:bodyPr>
          <a:lstStyle/>
          <a:p>
            <a:r>
              <a:rPr lang="en-GB" dirty="0">
                <a:solidFill>
                  <a:srgbClr val="50535A"/>
                </a:solidFill>
                <a:latin typeface="Arial" panose="020B0604020202020204" pitchFamily="34" charset="0"/>
                <a:cs typeface="Arial" panose="020B0604020202020204" pitchFamily="34" charset="0"/>
                <a:hlinkClick r:id="rId8"/>
              </a:rPr>
              <a:t>Allan et al. (2020) NYAS</a:t>
            </a:r>
            <a:r>
              <a:rPr lang="en-GB" dirty="0">
                <a:solidFill>
                  <a:srgbClr val="50535A"/>
                </a:solidFill>
                <a:latin typeface="Arial" panose="020B0604020202020204" pitchFamily="34" charset="0"/>
                <a:cs typeface="Arial" panose="020B0604020202020204" pitchFamily="34" charset="0"/>
              </a:rPr>
              <a:t> </a:t>
            </a:r>
            <a:endParaRPr lang="en-GB" dirty="0"/>
          </a:p>
        </p:txBody>
      </p:sp>
    </p:spTree>
    <p:extLst>
      <p:ext uri="{BB962C8B-B14F-4D97-AF65-F5344CB8AC3E}">
        <p14:creationId xmlns:p14="http://schemas.microsoft.com/office/powerpoint/2010/main" val="122097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455F89-4A47-4466-A05B-4634750C7480}"/>
              </a:ext>
            </a:extLst>
          </p:cNvPr>
          <p:cNvPicPr>
            <a:picLocks noChangeAspect="1"/>
          </p:cNvPicPr>
          <p:nvPr/>
        </p:nvPicPr>
        <p:blipFill rotWithShape="1">
          <a:blip r:embed="rId2"/>
          <a:srcRect l="77166" t="1958" b="48633"/>
          <a:stretch/>
        </p:blipFill>
        <p:spPr>
          <a:xfrm>
            <a:off x="9751317" y="332656"/>
            <a:ext cx="2249339" cy="6073298"/>
          </a:xfrm>
          <a:prstGeom prst="rect">
            <a:avLst/>
          </a:prstGeom>
        </p:spPr>
      </p:pic>
      <p:pic>
        <p:nvPicPr>
          <p:cNvPr id="4" name="Picture 3">
            <a:extLst>
              <a:ext uri="{FF2B5EF4-FFF2-40B4-BE49-F238E27FC236}">
                <a16:creationId xmlns:a16="http://schemas.microsoft.com/office/drawing/2014/main" id="{4A788694-2118-4200-B063-7B82C57853C2}"/>
              </a:ext>
            </a:extLst>
          </p:cNvPr>
          <p:cNvPicPr>
            <a:picLocks noChangeAspect="1"/>
          </p:cNvPicPr>
          <p:nvPr/>
        </p:nvPicPr>
        <p:blipFill rotWithShape="1">
          <a:blip r:embed="rId3"/>
          <a:srcRect b="50000"/>
          <a:stretch/>
        </p:blipFill>
        <p:spPr>
          <a:xfrm>
            <a:off x="191344" y="262514"/>
            <a:ext cx="8327742" cy="6334838"/>
          </a:xfrm>
          <a:prstGeom prst="rect">
            <a:avLst/>
          </a:prstGeom>
        </p:spPr>
      </p:pic>
      <p:sp>
        <p:nvSpPr>
          <p:cNvPr id="7" name="TextBox 6">
            <a:extLst>
              <a:ext uri="{FF2B5EF4-FFF2-40B4-BE49-F238E27FC236}">
                <a16:creationId xmlns:a16="http://schemas.microsoft.com/office/drawing/2014/main" id="{DB518016-983A-46A1-8779-66C7708BE0CF}"/>
              </a:ext>
            </a:extLst>
          </p:cNvPr>
          <p:cNvSpPr txBox="1"/>
          <p:nvPr/>
        </p:nvSpPr>
        <p:spPr>
          <a:xfrm>
            <a:off x="263352" y="318061"/>
            <a:ext cx="6353794" cy="523220"/>
          </a:xfrm>
          <a:prstGeom prst="rect">
            <a:avLst/>
          </a:prstGeom>
          <a:solidFill>
            <a:srgbClr val="00B0F0"/>
          </a:solidFill>
        </p:spPr>
        <p:txBody>
          <a:bodyPr wrap="square" rtlCol="0">
            <a:spAutoFit/>
          </a:bodyPr>
          <a:lstStyle/>
          <a:p>
            <a:r>
              <a:rPr lang="en-GB" sz="2800" dirty="0">
                <a:solidFill>
                  <a:schemeClr val="tx2"/>
                </a:solidFill>
              </a:rPr>
              <a:t>Water Stores in thousands of km</a:t>
            </a:r>
            <a:r>
              <a:rPr lang="en-GB" sz="2800" baseline="30000" dirty="0">
                <a:solidFill>
                  <a:schemeClr val="tx2"/>
                </a:solidFill>
              </a:rPr>
              <a:t>3</a:t>
            </a:r>
          </a:p>
        </p:txBody>
      </p:sp>
      <p:sp>
        <p:nvSpPr>
          <p:cNvPr id="9" name="TextBox 8">
            <a:extLst>
              <a:ext uri="{FF2B5EF4-FFF2-40B4-BE49-F238E27FC236}">
                <a16:creationId xmlns:a16="http://schemas.microsoft.com/office/drawing/2014/main" id="{EB50F293-1311-4746-91F7-6B6315E9BC72}"/>
              </a:ext>
            </a:extLst>
          </p:cNvPr>
          <p:cNvSpPr txBox="1"/>
          <p:nvPr/>
        </p:nvSpPr>
        <p:spPr>
          <a:xfrm>
            <a:off x="8591600" y="5397023"/>
            <a:ext cx="3600400" cy="1200329"/>
          </a:xfrm>
          <a:prstGeom prst="rect">
            <a:avLst/>
          </a:prstGeom>
          <a:noFill/>
        </p:spPr>
        <p:txBody>
          <a:bodyPr wrap="square" rtlCol="0">
            <a:spAutoFit/>
          </a:bodyPr>
          <a:lstStyle/>
          <a:p>
            <a:r>
              <a:rPr lang="da-DK" dirty="0">
                <a:hlinkClick r:id="rId4"/>
              </a:rPr>
              <a:t>Allan et al. (2020) NYAS</a:t>
            </a:r>
            <a:endParaRPr lang="en-GB" dirty="0"/>
          </a:p>
          <a:p>
            <a:r>
              <a:rPr lang="en-GB" dirty="0">
                <a:solidFill>
                  <a:schemeClr val="tx2"/>
                </a:solidFill>
                <a:latin typeface="Arial" panose="020B0604020202020204" pitchFamily="34" charset="0"/>
                <a:cs typeface="Arial" panose="020B0604020202020204" pitchFamily="34" charset="0"/>
              </a:rPr>
              <a:t>See also</a:t>
            </a:r>
            <a:r>
              <a:rPr lang="it-IT" dirty="0">
                <a:latin typeface="Arial" panose="020B0604020202020204" pitchFamily="34" charset="0"/>
                <a:cs typeface="Arial" panose="020B0604020202020204" pitchFamily="34" charset="0"/>
                <a:hlinkClick r:id="rId5"/>
              </a:rPr>
              <a:t> Abbott et al. (2018) Nature Geosci</a:t>
            </a:r>
            <a:r>
              <a:rPr lang="it-IT" dirty="0">
                <a:latin typeface="Arial" panose="020B0604020202020204" pitchFamily="34" charset="0"/>
                <a:cs typeface="Arial" panose="020B0604020202020204" pitchFamily="34" charset="0"/>
              </a:rPr>
              <a:t>; </a:t>
            </a:r>
            <a:r>
              <a:rPr lang="en-GB" dirty="0">
                <a:solidFill>
                  <a:schemeClr val="tx2"/>
                </a:solidFill>
                <a:latin typeface="Arial" panose="020B0604020202020204" pitchFamily="34" charset="0"/>
                <a:cs typeface="Arial" panose="020B0604020202020204" pitchFamily="34" charset="0"/>
              </a:rPr>
              <a:t> </a:t>
            </a:r>
            <a:r>
              <a:rPr lang="en-GB" dirty="0">
                <a:solidFill>
                  <a:schemeClr val="tx2"/>
                </a:solidFill>
                <a:latin typeface="Arial" panose="020B0604020202020204" pitchFamily="34" charset="0"/>
                <a:cs typeface="Arial" panose="020B0604020202020204" pitchFamily="34" charset="0"/>
                <a:hlinkClick r:id="rId6"/>
              </a:rPr>
              <a:t>Douville et al. (2021) IPCC, Ch 8 </a:t>
            </a:r>
            <a:r>
              <a:rPr lang="en-GB" dirty="0">
                <a:solidFill>
                  <a:schemeClr val="tx2"/>
                </a:solidFill>
                <a:latin typeface="Arial" panose="020B0604020202020204" pitchFamily="34" charset="0"/>
                <a:cs typeface="Arial" panose="020B0604020202020204" pitchFamily="34" charset="0"/>
              </a:rPr>
              <a:t>(Fig. 8.1a)</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0457671"/>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51" name="Picture 50"/>
          <p:cNvPicPr>
            <a:picLocks noChangeAspect="1"/>
          </p:cNvPicPr>
          <p:nvPr/>
        </p:nvPicPr>
        <p:blipFill>
          <a:blip r:embed="rId3"/>
          <a:stretch>
            <a:fillRect/>
          </a:stretch>
        </p:blipFill>
        <p:spPr>
          <a:xfrm>
            <a:off x="839416" y="1844824"/>
            <a:ext cx="4699413" cy="4027227"/>
          </a:xfrm>
          <a:prstGeom prst="rect">
            <a:avLst/>
          </a:prstGeom>
        </p:spPr>
      </p:pic>
      <p:sp>
        <p:nvSpPr>
          <p:cNvPr id="2050" name="Text Box 2"/>
          <p:cNvSpPr txBox="1">
            <a:spLocks noChangeArrowheads="1"/>
          </p:cNvSpPr>
          <p:nvPr/>
        </p:nvSpPr>
        <p:spPr bwMode="auto">
          <a:xfrm>
            <a:off x="623391" y="422863"/>
            <a:ext cx="6874967" cy="1107996"/>
          </a:xfrm>
          <a:prstGeom prst="rect">
            <a:avLst/>
          </a:prstGeom>
          <a:noFill/>
          <a:ln w="9525">
            <a:noFill/>
            <a:miter lim="800000"/>
            <a:headEnd/>
            <a:tailEnd/>
          </a:ln>
        </p:spPr>
        <p:txBody>
          <a:bodyPr wrap="square">
            <a:spAutoFit/>
          </a:bodyPr>
          <a:lstStyle/>
          <a:p>
            <a:pPr>
              <a:spcBef>
                <a:spcPct val="50000"/>
              </a:spcBef>
            </a:pPr>
            <a:r>
              <a:rPr lang="en-GB" sz="3200" b="1" cap="all" dirty="0">
                <a:solidFill>
                  <a:srgbClr val="C00000"/>
                </a:solidFill>
                <a:latin typeface="Calibri" panose="020F0502020204030204" pitchFamily="34" charset="0"/>
                <a:cs typeface="Calibri" pitchFamily="34" charset="0"/>
              </a:rPr>
              <a:t>Simple model to understand global precipitation responses</a:t>
            </a:r>
          </a:p>
        </p:txBody>
      </p:sp>
      <p:sp>
        <p:nvSpPr>
          <p:cNvPr id="3" name="TextBox 2"/>
          <p:cNvSpPr txBox="1"/>
          <p:nvPr/>
        </p:nvSpPr>
        <p:spPr>
          <a:xfrm>
            <a:off x="1415480" y="4829708"/>
            <a:ext cx="1971132" cy="769441"/>
          </a:xfrm>
          <a:prstGeom prst="rect">
            <a:avLst/>
          </a:prstGeom>
          <a:noFill/>
          <a:ln w="19050">
            <a:solidFill>
              <a:schemeClr val="bg1"/>
            </a:solidFill>
          </a:ln>
        </p:spPr>
        <p:txBody>
          <a:bodyPr wrap="square" rtlCol="0">
            <a:spAutoFit/>
          </a:bodyPr>
          <a:lstStyle/>
          <a:p>
            <a:r>
              <a:rPr lang="en-GB" sz="2400" b="1" dirty="0">
                <a:solidFill>
                  <a:srgbClr val="000000"/>
                </a:solidFill>
                <a:latin typeface="Calibri" pitchFamily="34" charset="0"/>
              </a:rPr>
              <a:t>CMIP5 </a:t>
            </a:r>
            <a:r>
              <a:rPr lang="en-GB" sz="2000" dirty="0">
                <a:solidFill>
                  <a:srgbClr val="000000"/>
                </a:solidFill>
                <a:latin typeface="Calibri" pitchFamily="34" charset="0"/>
              </a:rPr>
              <a:t>historical/RCP8.5</a:t>
            </a:r>
          </a:p>
        </p:txBody>
      </p:sp>
      <p:sp>
        <p:nvSpPr>
          <p:cNvPr id="12" name="Rectangle 11"/>
          <p:cNvSpPr/>
          <p:nvPr/>
        </p:nvSpPr>
        <p:spPr>
          <a:xfrm>
            <a:off x="642285" y="5891481"/>
            <a:ext cx="4896544" cy="707886"/>
          </a:xfrm>
          <a:prstGeom prst="rect">
            <a:avLst/>
          </a:prstGeom>
          <a:solidFill>
            <a:schemeClr val="bg1"/>
          </a:solidFill>
        </p:spPr>
        <p:txBody>
          <a:bodyPr wrap="square">
            <a:spAutoFit/>
          </a:bodyPr>
          <a:lstStyle/>
          <a:p>
            <a:r>
              <a:rPr lang="en-GB" sz="2000" dirty="0">
                <a:solidFill>
                  <a:srgbClr val="000000"/>
                </a:solidFill>
                <a:latin typeface="Calibri" pitchFamily="34" charset="0"/>
              </a:rPr>
              <a:t>After </a:t>
            </a:r>
            <a:r>
              <a:rPr lang="en-GB" sz="2000" kern="0" dirty="0">
                <a:solidFill>
                  <a:srgbClr val="000000"/>
                </a:solidFill>
                <a:latin typeface="Calibri" pitchFamily="34" charset="0"/>
                <a:hlinkClick r:id="rId4"/>
              </a:rPr>
              <a:t>Allan et al. (2014) </a:t>
            </a:r>
            <a:r>
              <a:rPr lang="en-GB" sz="2000" kern="0" dirty="0" err="1">
                <a:solidFill>
                  <a:srgbClr val="000000"/>
                </a:solidFill>
                <a:latin typeface="Calibri" pitchFamily="34" charset="0"/>
                <a:hlinkClick r:id="rId4"/>
              </a:rPr>
              <a:t>Surv</a:t>
            </a:r>
            <a:r>
              <a:rPr lang="en-GB" sz="2000" kern="0" dirty="0">
                <a:solidFill>
                  <a:srgbClr val="000000"/>
                </a:solidFill>
                <a:latin typeface="Calibri" pitchFamily="34" charset="0"/>
                <a:hlinkClick r:id="rId4"/>
              </a:rPr>
              <a:t>. </a:t>
            </a:r>
            <a:r>
              <a:rPr lang="en-GB" sz="2000" kern="0" dirty="0" err="1">
                <a:solidFill>
                  <a:srgbClr val="000000"/>
                </a:solidFill>
                <a:latin typeface="Calibri" pitchFamily="34" charset="0"/>
                <a:hlinkClick r:id="rId4"/>
              </a:rPr>
              <a:t>Geophys</a:t>
            </a:r>
            <a:r>
              <a:rPr lang="en-GB" sz="2000" kern="0" dirty="0">
                <a:solidFill>
                  <a:srgbClr val="000000"/>
                </a:solidFill>
                <a:latin typeface="Calibri" pitchFamily="34" charset="0"/>
                <a:hlinkClick r:id="rId4"/>
              </a:rPr>
              <a:t> </a:t>
            </a:r>
            <a:r>
              <a:rPr lang="en-GB" sz="2000" kern="0" dirty="0">
                <a:solidFill>
                  <a:srgbClr val="000000"/>
                </a:solidFill>
                <a:latin typeface="Calibri" pitchFamily="34" charset="0"/>
              </a:rPr>
              <a:t> and </a:t>
            </a:r>
            <a:r>
              <a:rPr lang="en-GB" sz="2000" kern="0" dirty="0">
                <a:solidFill>
                  <a:srgbClr val="000000"/>
                </a:solidFill>
                <a:latin typeface="Calibri" pitchFamily="34" charset="0"/>
                <a:hlinkClick r:id="rId5"/>
              </a:rPr>
              <a:t>Thorpe and Andrews (2014) ERL</a:t>
            </a:r>
            <a:endParaRPr lang="en-GB" sz="2000" dirty="0">
              <a:solidFill>
                <a:srgbClr val="000000"/>
              </a:solidFill>
              <a:latin typeface="Effra"/>
            </a:endParaRPr>
          </a:p>
        </p:txBody>
      </p:sp>
      <p:sp>
        <p:nvSpPr>
          <p:cNvPr id="2" name="TextBox 1"/>
          <p:cNvSpPr txBox="1"/>
          <p:nvPr/>
        </p:nvSpPr>
        <p:spPr>
          <a:xfrm>
            <a:off x="-960385" y="3610185"/>
            <a:ext cx="3600000" cy="400110"/>
          </a:xfrm>
          <a:prstGeom prst="rect">
            <a:avLst/>
          </a:prstGeom>
          <a:solidFill>
            <a:schemeClr val="bg1"/>
          </a:solidFill>
          <a:scene3d>
            <a:camera prst="orthographicFront">
              <a:rot lat="0" lon="0" rev="5400000"/>
            </a:camera>
            <a:lightRig rig="threePt" dir="t"/>
          </a:scene3d>
        </p:spPr>
        <p:txBody>
          <a:bodyPr wrap="square" rtlCol="0">
            <a:spAutoFit/>
          </a:bodyPr>
          <a:lstStyle/>
          <a:p>
            <a:r>
              <a:rPr lang="en-GB" sz="2000" dirty="0">
                <a:solidFill>
                  <a:srgbClr val="000000"/>
                </a:solidFill>
                <a:latin typeface="Calibri" pitchFamily="34" charset="0"/>
              </a:rPr>
              <a:t>Precipitation change (mm/day)</a:t>
            </a:r>
          </a:p>
        </p:txBody>
      </p:sp>
      <p:sp>
        <p:nvSpPr>
          <p:cNvPr id="4" name="TextBox 3"/>
          <p:cNvSpPr txBox="1"/>
          <p:nvPr/>
        </p:nvSpPr>
        <p:spPr>
          <a:xfrm>
            <a:off x="5663951" y="1872702"/>
            <a:ext cx="3056552" cy="830997"/>
          </a:xfrm>
          <a:prstGeom prst="rect">
            <a:avLst/>
          </a:prstGeom>
          <a:noFill/>
        </p:spPr>
        <p:txBody>
          <a:bodyPr wrap="square" rtlCol="0">
            <a:spAutoFit/>
          </a:bodyPr>
          <a:lstStyle/>
          <a:p>
            <a:r>
              <a:rPr lang="en-GB" sz="2400" dirty="0">
                <a:solidFill>
                  <a:srgbClr val="000000"/>
                </a:solidFill>
                <a:latin typeface="Calibri" pitchFamily="34" charset="0"/>
              </a:rPr>
              <a:t>Using simple model</a:t>
            </a:r>
            <a:r>
              <a:rPr lang="en-GB" sz="2400" b="1" dirty="0">
                <a:solidFill>
                  <a:srgbClr val="000000"/>
                </a:solidFill>
                <a:latin typeface="Calibri" pitchFamily="34" charset="0"/>
              </a:rPr>
              <a:t>: </a:t>
            </a:r>
          </a:p>
          <a:p>
            <a:r>
              <a:rPr lang="en-GB" sz="2400" b="1" dirty="0">
                <a:solidFill>
                  <a:srgbClr val="000000"/>
                </a:solidFill>
                <a:latin typeface="Arial" panose="020B0604020202020204" pitchFamily="34" charset="0"/>
                <a:cs typeface="Arial" panose="020B0604020202020204" pitchFamily="34" charset="0"/>
              </a:rPr>
              <a:t>LΔP = </a:t>
            </a:r>
            <a:r>
              <a:rPr lang="en-GB" sz="2400" b="1" dirty="0" err="1">
                <a:solidFill>
                  <a:srgbClr val="000000"/>
                </a:solidFill>
                <a:latin typeface="Arial" panose="020B0604020202020204" pitchFamily="34" charset="0"/>
                <a:cs typeface="Arial" panose="020B0604020202020204" pitchFamily="34" charset="0"/>
              </a:rPr>
              <a:t>kΔT</a:t>
            </a:r>
            <a:r>
              <a:rPr lang="en-GB" sz="2400" b="1" dirty="0">
                <a:solidFill>
                  <a:srgbClr val="000000"/>
                </a:solidFill>
                <a:latin typeface="Arial" panose="020B0604020202020204" pitchFamily="34" charset="0"/>
                <a:cs typeface="Arial" panose="020B0604020202020204" pitchFamily="34" charset="0"/>
              </a:rPr>
              <a:t> – f</a:t>
            </a:r>
            <a:r>
              <a:rPr lang="en-GB" sz="2400" b="1" baseline="-25000" dirty="0">
                <a:solidFill>
                  <a:srgbClr val="000000"/>
                </a:solidFill>
                <a:latin typeface="Arial" panose="020B0604020202020204" pitchFamily="34" charset="0"/>
                <a:cs typeface="Arial" panose="020B0604020202020204" pitchFamily="34" charset="0"/>
              </a:rPr>
              <a:t>F</a:t>
            </a:r>
            <a:r>
              <a:rPr lang="en-GB" sz="2400" b="1" dirty="0">
                <a:solidFill>
                  <a:srgbClr val="000000"/>
                </a:solidFill>
                <a:latin typeface="Arial" panose="020B0604020202020204" pitchFamily="34" charset="0"/>
                <a:cs typeface="Arial" panose="020B0604020202020204" pitchFamily="34" charset="0"/>
              </a:rPr>
              <a:t>ΔF</a:t>
            </a:r>
          </a:p>
        </p:txBody>
      </p:sp>
      <p:cxnSp>
        <p:nvCxnSpPr>
          <p:cNvPr id="14" name="Straight Connector 13"/>
          <p:cNvCxnSpPr/>
          <p:nvPr/>
        </p:nvCxnSpPr>
        <p:spPr bwMode="auto">
          <a:xfrm>
            <a:off x="5735959" y="2703698"/>
            <a:ext cx="420216"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8" name="Straight Connector 17"/>
          <p:cNvCxnSpPr/>
          <p:nvPr/>
        </p:nvCxnSpPr>
        <p:spPr bwMode="auto">
          <a:xfrm>
            <a:off x="7680176" y="2703698"/>
            <a:ext cx="504056" cy="0"/>
          </a:xfrm>
          <a:prstGeom prst="line">
            <a:avLst/>
          </a:prstGeom>
          <a:solidFill>
            <a:schemeClr val="accent1"/>
          </a:solidFill>
          <a:ln w="38100" cap="flat" cmpd="sng" algn="ctr">
            <a:solidFill>
              <a:srgbClr val="FF0000"/>
            </a:solidFill>
            <a:prstDash val="dash"/>
            <a:round/>
            <a:headEnd type="none" w="med" len="med"/>
            <a:tailEnd type="none" w="med" len="med"/>
          </a:ln>
          <a:effectLst/>
        </p:spPr>
      </p:cxnSp>
      <p:cxnSp>
        <p:nvCxnSpPr>
          <p:cNvPr id="19" name="Straight Connector 18"/>
          <p:cNvCxnSpPr/>
          <p:nvPr/>
        </p:nvCxnSpPr>
        <p:spPr bwMode="auto">
          <a:xfrm>
            <a:off x="6827912" y="2703698"/>
            <a:ext cx="420216" cy="0"/>
          </a:xfrm>
          <a:prstGeom prst="line">
            <a:avLst/>
          </a:prstGeom>
          <a:solidFill>
            <a:schemeClr val="accent1"/>
          </a:solidFill>
          <a:ln w="38100" cap="flat" cmpd="sng" algn="ctr">
            <a:solidFill>
              <a:srgbClr val="FF0000"/>
            </a:solidFill>
            <a:prstDash val="sysDot"/>
            <a:round/>
            <a:headEnd type="none" w="med" len="med"/>
            <a:tailEnd type="none" w="med" len="med"/>
          </a:ln>
          <a:effectLst/>
        </p:spPr>
      </p:cxnSp>
      <p:sp>
        <p:nvSpPr>
          <p:cNvPr id="5" name="Rectangle 4"/>
          <p:cNvSpPr/>
          <p:nvPr/>
        </p:nvSpPr>
        <p:spPr>
          <a:xfrm>
            <a:off x="7498358" y="5584018"/>
            <a:ext cx="1800200" cy="707886"/>
          </a:xfrm>
          <a:prstGeom prst="rect">
            <a:avLst/>
          </a:prstGeom>
        </p:spPr>
        <p:txBody>
          <a:bodyPr wrap="square">
            <a:spAutoFit/>
          </a:bodyPr>
          <a:lstStyle/>
          <a:p>
            <a:r>
              <a:rPr lang="en-GB" sz="2000" dirty="0">
                <a:solidFill>
                  <a:srgbClr val="000000"/>
                </a:solidFill>
                <a:latin typeface="Calibri" pitchFamily="34" charset="0"/>
                <a:hlinkClick r:id="rId6"/>
              </a:rPr>
              <a:t>Z. Mousavi     PhD thesis </a:t>
            </a:r>
            <a:endParaRPr lang="en-GB" sz="2000" dirty="0">
              <a:solidFill>
                <a:srgbClr val="000000"/>
              </a:solidFill>
              <a:latin typeface="Effra"/>
            </a:endParaRPr>
          </a:p>
        </p:txBody>
      </p:sp>
      <p:sp>
        <p:nvSpPr>
          <p:cNvPr id="42" name="Rectangle 41"/>
          <p:cNvSpPr/>
          <p:nvPr/>
        </p:nvSpPr>
        <p:spPr bwMode="auto">
          <a:xfrm>
            <a:off x="6095999" y="4829708"/>
            <a:ext cx="1080120" cy="682303"/>
          </a:xfrm>
          <a:prstGeom prst="rect">
            <a:avLst/>
          </a:prstGeom>
          <a:solidFill>
            <a:srgbClr val="99CCFF"/>
          </a:solidFill>
          <a:ln w="12700" cap="flat" cmpd="sng" algn="ctr">
            <a:solidFill>
              <a:srgbClr val="00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lgn="ctr" fontAlgn="auto">
              <a:spcBef>
                <a:spcPts val="0"/>
              </a:spcBef>
              <a:spcAft>
                <a:spcPts val="0"/>
              </a:spcAft>
              <a:defRPr/>
            </a:pPr>
            <a:endParaRPr lang="en-GB" kern="0">
              <a:solidFill>
                <a:srgbClr val="000000"/>
              </a:solidFill>
            </a:endParaRPr>
          </a:p>
        </p:txBody>
      </p:sp>
      <p:sp>
        <p:nvSpPr>
          <p:cNvPr id="43" name="Rectangle 42"/>
          <p:cNvSpPr/>
          <p:nvPr/>
        </p:nvSpPr>
        <p:spPr bwMode="auto">
          <a:xfrm>
            <a:off x="6095999" y="5223978"/>
            <a:ext cx="1080120" cy="1080120"/>
          </a:xfrm>
          <a:prstGeom prst="rect">
            <a:avLst/>
          </a:prstGeom>
          <a:solidFill>
            <a:srgbClr val="CAE2FF">
              <a:lumMod val="50000"/>
            </a:srgbClr>
          </a:solidFill>
          <a:ln w="12700" cap="flat" cmpd="sng" algn="ctr">
            <a:solidFill>
              <a:srgbClr val="00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lgn="ctr" fontAlgn="auto">
              <a:spcBef>
                <a:spcPts val="0"/>
              </a:spcBef>
              <a:spcAft>
                <a:spcPts val="0"/>
              </a:spcAft>
              <a:defRPr/>
            </a:pPr>
            <a:endParaRPr lang="en-GB" kern="0">
              <a:solidFill>
                <a:srgbClr val="000000"/>
              </a:solidFill>
            </a:endParaRPr>
          </a:p>
        </p:txBody>
      </p:sp>
      <p:cxnSp>
        <p:nvCxnSpPr>
          <p:cNvPr id="44" name="Straight Arrow Connector 43"/>
          <p:cNvCxnSpPr/>
          <p:nvPr/>
        </p:nvCxnSpPr>
        <p:spPr bwMode="auto">
          <a:xfrm>
            <a:off x="6618311" y="5003341"/>
            <a:ext cx="0" cy="561789"/>
          </a:xfrm>
          <a:prstGeom prst="straightConnector1">
            <a:avLst/>
          </a:prstGeom>
          <a:solidFill>
            <a:srgbClr val="99CCFF"/>
          </a:solidFill>
          <a:ln w="76200" cap="flat" cmpd="sng" algn="ctr">
            <a:solidFill>
              <a:srgbClr val="FF0000"/>
            </a:solidFill>
            <a:prstDash val="solid"/>
            <a:round/>
            <a:headEnd type="none" w="med" len="med"/>
            <a:tailEnd type="triangle"/>
          </a:ln>
          <a:effectLst/>
        </p:spPr>
      </p:cxnSp>
      <p:cxnSp>
        <p:nvCxnSpPr>
          <p:cNvPr id="45" name="Straight Arrow Connector 44"/>
          <p:cNvCxnSpPr/>
          <p:nvPr/>
        </p:nvCxnSpPr>
        <p:spPr bwMode="auto">
          <a:xfrm flipH="1">
            <a:off x="6600056" y="4202864"/>
            <a:ext cx="9129" cy="661075"/>
          </a:xfrm>
          <a:prstGeom prst="straightConnector1">
            <a:avLst/>
          </a:prstGeom>
          <a:solidFill>
            <a:srgbClr val="99CCFF"/>
          </a:solidFill>
          <a:ln w="76200" cap="flat" cmpd="sng" algn="ctr">
            <a:solidFill>
              <a:srgbClr val="FF0000"/>
            </a:solidFill>
            <a:prstDash val="solid"/>
            <a:round/>
            <a:headEnd type="none" w="med" len="med"/>
            <a:tailEnd type="triangle"/>
          </a:ln>
          <a:effectLst/>
        </p:spPr>
      </p:cxnSp>
      <p:sp>
        <p:nvSpPr>
          <p:cNvPr id="46" name="TextBox 45"/>
          <p:cNvSpPr txBox="1"/>
          <p:nvPr/>
        </p:nvSpPr>
        <p:spPr>
          <a:xfrm>
            <a:off x="5735959" y="3741199"/>
            <a:ext cx="1728192" cy="461665"/>
          </a:xfrm>
          <a:prstGeom prst="rect">
            <a:avLst/>
          </a:prstGeom>
          <a:noFill/>
          <a:ln>
            <a:solidFill>
              <a:srgbClr val="FF0000"/>
            </a:solidFill>
          </a:ln>
        </p:spPr>
        <p:txBody>
          <a:bodyPr wrap="square" rtlCol="0">
            <a:spAutoFit/>
          </a:bodyPr>
          <a:lstStyle/>
          <a:p>
            <a:pPr algn="ctr" fontAlgn="auto">
              <a:spcBef>
                <a:spcPts val="0"/>
              </a:spcBef>
              <a:spcAft>
                <a:spcPts val="0"/>
              </a:spcAft>
              <a:defRPr/>
            </a:pPr>
            <a:r>
              <a:rPr lang="en-GB" sz="2400" b="1" kern="0" dirty="0">
                <a:solidFill>
                  <a:srgbClr val="000000"/>
                </a:solidFill>
                <a:latin typeface="Calibri"/>
                <a:ea typeface="Verdana" panose="020B0604030504040204" pitchFamily="34" charset="0"/>
                <a:cs typeface="Verdana" panose="020B0604030504040204" pitchFamily="34" charset="0"/>
              </a:rPr>
              <a:t>N=</a:t>
            </a:r>
            <a:r>
              <a:rPr lang="el-GR" sz="2400" b="1" kern="0" dirty="0">
                <a:solidFill>
                  <a:srgbClr val="000000"/>
                </a:solidFill>
                <a:latin typeface="Calibri"/>
                <a:ea typeface="Verdana" panose="020B0604030504040204" pitchFamily="34" charset="0"/>
                <a:cs typeface="Verdana" panose="020B0604030504040204" pitchFamily="34" charset="0"/>
              </a:rPr>
              <a:t>Δ</a:t>
            </a:r>
            <a:r>
              <a:rPr lang="en-GB" sz="2400" b="1" kern="0" dirty="0">
                <a:solidFill>
                  <a:srgbClr val="000000"/>
                </a:solidFill>
                <a:latin typeface="Calibri"/>
                <a:ea typeface="Verdana" panose="020B0604030504040204" pitchFamily="34" charset="0"/>
                <a:cs typeface="Verdana" panose="020B0604030504040204" pitchFamily="34" charset="0"/>
              </a:rPr>
              <a:t>F – Y</a:t>
            </a:r>
            <a:r>
              <a:rPr lang="el-GR" sz="2400" b="1" kern="0" dirty="0">
                <a:solidFill>
                  <a:srgbClr val="000000"/>
                </a:solidFill>
                <a:latin typeface="Calibri"/>
                <a:ea typeface="Verdana" panose="020B0604030504040204" pitchFamily="34" charset="0"/>
                <a:cs typeface="Verdana" panose="020B0604030504040204" pitchFamily="34" charset="0"/>
              </a:rPr>
              <a:t>Δ</a:t>
            </a:r>
            <a:r>
              <a:rPr lang="en-GB" sz="2400" b="1" kern="0" dirty="0">
                <a:solidFill>
                  <a:srgbClr val="000000"/>
                </a:solidFill>
                <a:latin typeface="Calibri"/>
                <a:ea typeface="Verdana" panose="020B0604030504040204" pitchFamily="34" charset="0"/>
                <a:cs typeface="Verdana" panose="020B0604030504040204" pitchFamily="34" charset="0"/>
              </a:rPr>
              <a:t>T</a:t>
            </a:r>
          </a:p>
        </p:txBody>
      </p:sp>
      <p:sp>
        <p:nvSpPr>
          <p:cNvPr id="47" name="TextBox 46"/>
          <p:cNvSpPr txBox="1"/>
          <p:nvPr/>
        </p:nvSpPr>
        <p:spPr>
          <a:xfrm>
            <a:off x="6528047" y="4863939"/>
            <a:ext cx="540060" cy="461665"/>
          </a:xfrm>
          <a:prstGeom prst="rect">
            <a:avLst/>
          </a:prstGeom>
          <a:noFill/>
        </p:spPr>
        <p:txBody>
          <a:bodyPr wrap="square" rtlCol="0">
            <a:spAutoFit/>
          </a:bodyPr>
          <a:lstStyle/>
          <a:p>
            <a:pPr algn="ctr" fontAlgn="auto">
              <a:spcBef>
                <a:spcPts val="0"/>
              </a:spcBef>
              <a:spcAft>
                <a:spcPts val="0"/>
              </a:spcAft>
              <a:defRPr/>
            </a:pPr>
            <a:r>
              <a:rPr lang="en-GB" sz="2400" b="1" kern="0" dirty="0">
                <a:solidFill>
                  <a:srgbClr val="000000"/>
                </a:solidFill>
              </a:rPr>
              <a:t>D</a:t>
            </a:r>
          </a:p>
        </p:txBody>
      </p:sp>
      <p:sp>
        <p:nvSpPr>
          <p:cNvPr id="48" name="Rectangle 47"/>
          <p:cNvSpPr/>
          <p:nvPr/>
        </p:nvSpPr>
        <p:spPr>
          <a:xfrm>
            <a:off x="6125869" y="4818674"/>
            <a:ext cx="492443" cy="369332"/>
          </a:xfrm>
          <a:prstGeom prst="rect">
            <a:avLst/>
          </a:prstGeom>
        </p:spPr>
        <p:txBody>
          <a:bodyPr wrap="none">
            <a:spAutoFit/>
          </a:bodyPr>
          <a:lstStyle/>
          <a:p>
            <a:pPr algn="ctr" fontAlgn="auto">
              <a:spcBef>
                <a:spcPts val="0"/>
              </a:spcBef>
              <a:spcAft>
                <a:spcPts val="0"/>
              </a:spcAft>
              <a:defRPr/>
            </a:pPr>
            <a:r>
              <a:rPr lang="el-GR" b="1" kern="0" dirty="0">
                <a:solidFill>
                  <a:srgbClr val="000000"/>
                </a:solidFill>
              </a:rPr>
              <a:t>Δ</a:t>
            </a:r>
            <a:r>
              <a:rPr lang="en-GB" b="1" kern="0" dirty="0">
                <a:solidFill>
                  <a:srgbClr val="000000"/>
                </a:solidFill>
              </a:rPr>
              <a:t>T</a:t>
            </a:r>
            <a:endParaRPr lang="en-GB" kern="0" dirty="0">
              <a:solidFill>
                <a:srgbClr val="000000"/>
              </a:solidFill>
            </a:endParaRPr>
          </a:p>
        </p:txBody>
      </p:sp>
      <p:grpSp>
        <p:nvGrpSpPr>
          <p:cNvPr id="6" name="Group 5"/>
          <p:cNvGrpSpPr/>
          <p:nvPr/>
        </p:nvGrpSpPr>
        <p:grpSpPr>
          <a:xfrm>
            <a:off x="6186822" y="5855600"/>
            <a:ext cx="573438" cy="232475"/>
            <a:chOff x="5670935" y="5716805"/>
            <a:chExt cx="573438" cy="232475"/>
          </a:xfrm>
        </p:grpSpPr>
        <p:sp>
          <p:nvSpPr>
            <p:cNvPr id="49" name="Freeform 48"/>
            <p:cNvSpPr/>
            <p:nvPr/>
          </p:nvSpPr>
          <p:spPr bwMode="auto">
            <a:xfrm>
              <a:off x="5670935" y="5716805"/>
              <a:ext cx="573438" cy="232475"/>
            </a:xfrm>
            <a:custGeom>
              <a:avLst/>
              <a:gdLst>
                <a:gd name="connsiteX0" fmla="*/ 433953 w 573438"/>
                <a:gd name="connsiteY0" fmla="*/ 123987 h 232475"/>
                <a:gd name="connsiteX1" fmla="*/ 309966 w 573438"/>
                <a:gd name="connsiteY1" fmla="*/ 77492 h 232475"/>
                <a:gd name="connsiteX2" fmla="*/ 216977 w 573438"/>
                <a:gd name="connsiteY2" fmla="*/ 46495 h 232475"/>
                <a:gd name="connsiteX3" fmla="*/ 77492 w 573438"/>
                <a:gd name="connsiteY3" fmla="*/ 77492 h 232475"/>
                <a:gd name="connsiteX4" fmla="*/ 0 w 573438"/>
                <a:gd name="connsiteY4" fmla="*/ 170482 h 232475"/>
                <a:gd name="connsiteX5" fmla="*/ 46495 w 573438"/>
                <a:gd name="connsiteY5" fmla="*/ 201478 h 232475"/>
                <a:gd name="connsiteX6" fmla="*/ 139485 w 573438"/>
                <a:gd name="connsiteY6" fmla="*/ 232475 h 232475"/>
                <a:gd name="connsiteX7" fmla="*/ 247973 w 573438"/>
                <a:gd name="connsiteY7" fmla="*/ 216977 h 232475"/>
                <a:gd name="connsiteX8" fmla="*/ 340963 w 573438"/>
                <a:gd name="connsiteY8" fmla="*/ 185980 h 232475"/>
                <a:gd name="connsiteX9" fmla="*/ 371960 w 573438"/>
                <a:gd name="connsiteY9" fmla="*/ 139485 h 232475"/>
                <a:gd name="connsiteX10" fmla="*/ 418455 w 573438"/>
                <a:gd name="connsiteY10" fmla="*/ 108488 h 232475"/>
                <a:gd name="connsiteX11" fmla="*/ 526943 w 573438"/>
                <a:gd name="connsiteY11" fmla="*/ 0 h 232475"/>
                <a:gd name="connsiteX12" fmla="*/ 557939 w 573438"/>
                <a:gd name="connsiteY12" fmla="*/ 92990 h 232475"/>
                <a:gd name="connsiteX13" fmla="*/ 573438 w 573438"/>
                <a:gd name="connsiteY13" fmla="*/ 139485 h 232475"/>
                <a:gd name="connsiteX14" fmla="*/ 526943 w 573438"/>
                <a:gd name="connsiteY14" fmla="*/ 154983 h 232475"/>
                <a:gd name="connsiteX15" fmla="*/ 464949 w 573438"/>
                <a:gd name="connsiteY15" fmla="*/ 123987 h 232475"/>
                <a:gd name="connsiteX16" fmla="*/ 433953 w 573438"/>
                <a:gd name="connsiteY16" fmla="*/ 123987 h 23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3438" h="232475">
                  <a:moveTo>
                    <a:pt x="433953" y="123987"/>
                  </a:moveTo>
                  <a:cubicBezTo>
                    <a:pt x="408122" y="116238"/>
                    <a:pt x="440571" y="135539"/>
                    <a:pt x="309966" y="77492"/>
                  </a:cubicBezTo>
                  <a:cubicBezTo>
                    <a:pt x="280109" y="64222"/>
                    <a:pt x="216977" y="46495"/>
                    <a:pt x="216977" y="46495"/>
                  </a:cubicBezTo>
                  <a:cubicBezTo>
                    <a:pt x="205729" y="48370"/>
                    <a:pt x="102926" y="60536"/>
                    <a:pt x="77492" y="77492"/>
                  </a:cubicBezTo>
                  <a:cubicBezTo>
                    <a:pt x="41693" y="101358"/>
                    <a:pt x="22872" y="136175"/>
                    <a:pt x="0" y="170482"/>
                  </a:cubicBezTo>
                  <a:cubicBezTo>
                    <a:pt x="15498" y="180814"/>
                    <a:pt x="29474" y="193913"/>
                    <a:pt x="46495" y="201478"/>
                  </a:cubicBezTo>
                  <a:cubicBezTo>
                    <a:pt x="76352" y="214748"/>
                    <a:pt x="139485" y="232475"/>
                    <a:pt x="139485" y="232475"/>
                  </a:cubicBezTo>
                  <a:cubicBezTo>
                    <a:pt x="175648" y="227309"/>
                    <a:pt x="212379" y="225191"/>
                    <a:pt x="247973" y="216977"/>
                  </a:cubicBezTo>
                  <a:cubicBezTo>
                    <a:pt x="279810" y="209630"/>
                    <a:pt x="340963" y="185980"/>
                    <a:pt x="340963" y="185980"/>
                  </a:cubicBezTo>
                  <a:cubicBezTo>
                    <a:pt x="351295" y="170482"/>
                    <a:pt x="358789" y="152656"/>
                    <a:pt x="371960" y="139485"/>
                  </a:cubicBezTo>
                  <a:cubicBezTo>
                    <a:pt x="385131" y="126314"/>
                    <a:pt x="406189" y="122506"/>
                    <a:pt x="418455" y="108488"/>
                  </a:cubicBezTo>
                  <a:cubicBezTo>
                    <a:pt x="520858" y="-8544"/>
                    <a:pt x="431360" y="31862"/>
                    <a:pt x="526943" y="0"/>
                  </a:cubicBezTo>
                  <a:lnTo>
                    <a:pt x="557939" y="92990"/>
                  </a:lnTo>
                  <a:lnTo>
                    <a:pt x="573438" y="139485"/>
                  </a:lnTo>
                  <a:cubicBezTo>
                    <a:pt x="557940" y="144651"/>
                    <a:pt x="543115" y="157293"/>
                    <a:pt x="526943" y="154983"/>
                  </a:cubicBezTo>
                  <a:cubicBezTo>
                    <a:pt x="504072" y="151716"/>
                    <a:pt x="485009" y="135450"/>
                    <a:pt x="464949" y="123987"/>
                  </a:cubicBezTo>
                  <a:cubicBezTo>
                    <a:pt x="405689" y="90124"/>
                    <a:pt x="459784" y="131736"/>
                    <a:pt x="433953" y="123987"/>
                  </a:cubicBezTo>
                  <a:close/>
                </a:path>
              </a:pathLst>
            </a:custGeom>
            <a:gradFill>
              <a:gsLst>
                <a:gs pos="0">
                  <a:srgbClr val="000000">
                    <a:lumMod val="50000"/>
                    <a:lumOff val="50000"/>
                  </a:srgbClr>
                </a:gs>
                <a:gs pos="100000">
                  <a:srgbClr val="99CCFF">
                    <a:lumMod val="45000"/>
                    <a:lumOff val="55000"/>
                  </a:srgbClr>
                </a:gs>
                <a:gs pos="100000">
                  <a:srgbClr val="99CCFF">
                    <a:lumMod val="45000"/>
                    <a:lumOff val="55000"/>
                  </a:srgbClr>
                </a:gs>
                <a:gs pos="100000">
                  <a:srgbClr val="FFFFFF">
                    <a:lumMod val="85000"/>
                  </a:srgbClr>
                </a:gs>
              </a:gsLst>
              <a:lin ang="5400000" scaled="1"/>
            </a:gradFill>
            <a:ln w="3810" cap="flat" cmpd="sng" algn="ctr">
              <a:solidFill>
                <a:srgbClr val="000000">
                  <a:lumMod val="85000"/>
                  <a:lumOff val="15000"/>
                </a:srgb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lgn="ctr" fontAlgn="auto">
                <a:spcBef>
                  <a:spcPts val="0"/>
                </a:spcBef>
                <a:spcAft>
                  <a:spcPts val="0"/>
                </a:spcAft>
                <a:defRPr/>
              </a:pPr>
              <a:endParaRPr lang="en-GB" kern="0">
                <a:solidFill>
                  <a:srgbClr val="000000"/>
                </a:solidFill>
              </a:endParaRPr>
            </a:p>
          </p:txBody>
        </p:sp>
        <p:sp>
          <p:nvSpPr>
            <p:cNvPr id="50" name="Oval 49"/>
            <p:cNvSpPr/>
            <p:nvPr/>
          </p:nvSpPr>
          <p:spPr bwMode="auto">
            <a:xfrm>
              <a:off x="5796136" y="5805264"/>
              <a:ext cx="50400" cy="50400"/>
            </a:xfrm>
            <a:prstGeom prst="ellipse">
              <a:avLst/>
            </a:prstGeom>
            <a:solidFill>
              <a:srgbClr val="000000">
                <a:lumMod val="85000"/>
                <a:lumOff val="15000"/>
              </a:srgbClr>
            </a:solidFill>
            <a:ln w="1270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lgn="ctr" fontAlgn="auto">
                <a:spcBef>
                  <a:spcPts val="0"/>
                </a:spcBef>
                <a:spcAft>
                  <a:spcPts val="0"/>
                </a:spcAft>
                <a:defRPr/>
              </a:pPr>
              <a:endParaRPr lang="en-GB" kern="0">
                <a:solidFill>
                  <a:srgbClr val="000000"/>
                </a:solidFill>
              </a:endParaRPr>
            </a:p>
          </p:txBody>
        </p:sp>
      </p:grpSp>
      <p:pic>
        <p:nvPicPr>
          <p:cNvPr id="52" name="Picture 51"/>
          <p:cNvPicPr>
            <a:picLocks noChangeAspect="1"/>
          </p:cNvPicPr>
          <p:nvPr/>
        </p:nvPicPr>
        <p:blipFill rotWithShape="1">
          <a:blip r:embed="rId7"/>
          <a:srcRect r="5136" b="63335"/>
          <a:stretch/>
        </p:blipFill>
        <p:spPr>
          <a:xfrm>
            <a:off x="5713079" y="2847715"/>
            <a:ext cx="3518094" cy="762471"/>
          </a:xfrm>
          <a:prstGeom prst="rect">
            <a:avLst/>
          </a:prstGeom>
        </p:spPr>
      </p:pic>
      <p:pic>
        <p:nvPicPr>
          <p:cNvPr id="53" name="Picture 52"/>
          <p:cNvPicPr>
            <a:picLocks noChangeAspect="1"/>
          </p:cNvPicPr>
          <p:nvPr/>
        </p:nvPicPr>
        <p:blipFill rotWithShape="1">
          <a:blip r:embed="rId7"/>
          <a:srcRect l="17459" t="74977" r="16739"/>
          <a:stretch/>
        </p:blipFill>
        <p:spPr>
          <a:xfrm>
            <a:off x="7248127" y="5079963"/>
            <a:ext cx="2275956" cy="485331"/>
          </a:xfrm>
          <a:prstGeom prst="rect">
            <a:avLst/>
          </a:prstGeom>
        </p:spPr>
      </p:pic>
    </p:spTree>
    <p:extLst>
      <p:ext uri="{BB962C8B-B14F-4D97-AF65-F5344CB8AC3E}">
        <p14:creationId xmlns:p14="http://schemas.microsoft.com/office/powerpoint/2010/main" val="3924757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path" presetSubtype="0" accel="50000" decel="50000" fill="hold" nodeType="withEffect">
                                  <p:stCondLst>
                                    <p:cond delay="0"/>
                                  </p:stCondLst>
                                  <p:childTnLst>
                                    <p:animMotion origin="layout" path="M 1.11111E-6 -2.96296E-6 C 1.11111E-6 0.01713 0.00538 0.03148 0.01233 0.03148 C 0.02031 0.03148 0.02326 0.01574 0.02448 0.00602 L 0.02569 -0.00671 C 0.02708 -0.01597 0.03021 -0.03148 0.03924 -0.03148 C 0.04514 -0.03148 0.05208 -0.01759 0.05208 -2.96296E-6 C 0.05208 0.01713 0.04514 0.03148 0.03924 0.03148 C 0.03021 0.03148 0.02708 0.01574 0.02569 0.00602 L 0.02448 -0.00671 C 0.02326 -0.01597 0.02031 -0.03148 0.01233 -0.03148 C 0.00538 -0.03148 1.11111E-6 -0.01759 1.11111E-6 -2.96296E-6 Z " pathEditMode="relative" rAng="0" ptsTypes="AAAAAAAAAAA">
                                      <p:cBhvr>
                                        <p:cTn id="6" dur="2000" fill="hold"/>
                                        <p:tgtEl>
                                          <p:spTgt spid="6"/>
                                        </p:tgtEl>
                                        <p:attrNameLst>
                                          <p:attrName>ppt_x</p:attrName>
                                          <p:attrName>ppt_y</p:attrName>
                                        </p:attrNameLst>
                                      </p:cBhvr>
                                      <p:rCtr x="260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2692E-57B5-172C-4948-ED0C1D0238A7}"/>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0ACF75C5-A8D5-2C78-5308-98BFB219C6C1}"/>
              </a:ext>
            </a:extLst>
          </p:cNvPr>
          <p:cNvSpPr/>
          <p:nvPr/>
        </p:nvSpPr>
        <p:spPr>
          <a:xfrm>
            <a:off x="7706158" y="5226797"/>
            <a:ext cx="4378315" cy="1323439"/>
          </a:xfrm>
          <a:prstGeom prst="rect">
            <a:avLst/>
          </a:prstGeom>
        </p:spPr>
        <p:txBody>
          <a:bodyPr wrap="square">
            <a:spAutoFit/>
          </a:bodyPr>
          <a:lstStyle/>
          <a:p>
            <a:pPr algn="ctr">
              <a:defRPr/>
            </a:pPr>
            <a:r>
              <a:rPr kumimoji="0" lang="en-GB"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hlinkClick r:id="rId2"/>
              </a:rPr>
              <a:t>Allan et al. (2022) JGR </a:t>
            </a:r>
            <a:r>
              <a:rPr kumimoji="0" lang="en-GB"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en-GB" sz="2000" b="0" i="0"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hlinkClick r:id="rId3"/>
              </a:rPr>
              <a:t>Allan et al. (2020) NYAS</a:t>
            </a:r>
            <a:r>
              <a:rPr lang="en-GB" sz="2000" dirty="0">
                <a:latin typeface="Arial" panose="020B0604020202020204" pitchFamily="34" charset="0"/>
                <a:cs typeface="Arial" panose="020B0604020202020204" pitchFamily="34" charset="0"/>
              </a:rPr>
              <a:t>; </a:t>
            </a:r>
            <a:r>
              <a:rPr lang="en-GB" sz="2000" dirty="0">
                <a:solidFill>
                  <a:srgbClr val="000000"/>
                </a:solidFill>
                <a:latin typeface="Arial" panose="020B0604020202020204" pitchFamily="34" charset="0"/>
                <a:cs typeface="Arial" panose="020B0604020202020204" pitchFamily="34" charset="0"/>
              </a:rPr>
              <a:t>(see </a:t>
            </a:r>
            <a:r>
              <a:rPr lang="en-GB" sz="2000" dirty="0">
                <a:solidFill>
                  <a:srgbClr val="000000"/>
                </a:solidFill>
                <a:latin typeface="Arial" panose="020B0604020202020204" pitchFamily="34" charset="0"/>
                <a:cs typeface="Arial" panose="020B0604020202020204" pitchFamily="34" charset="0"/>
                <a:hlinkClick r:id="rId4"/>
              </a:rPr>
              <a:t>CLIVAR note</a:t>
            </a:r>
            <a:r>
              <a:rPr lang="en-GB" sz="2000" dirty="0">
                <a:solidFill>
                  <a:srgbClr val="000000"/>
                </a:solidFill>
                <a:latin typeface="Arial" panose="020B0604020202020204" pitchFamily="34" charset="0"/>
                <a:cs typeface="Arial" panose="020B0604020202020204" pitchFamily="34" charset="0"/>
              </a:rPr>
              <a:t>); </a:t>
            </a:r>
            <a:r>
              <a:rPr lang="en-GB" sz="2000" dirty="0">
                <a:solidFill>
                  <a:srgbClr val="000000"/>
                </a:solidFill>
                <a:latin typeface="Arial" panose="020B0604020202020204" pitchFamily="34" charset="0"/>
                <a:cs typeface="Arial" panose="020B0604020202020204" pitchFamily="34" charset="0"/>
                <a:hlinkClick r:id="rId5"/>
              </a:rPr>
              <a:t>Allan &amp; Merchant (2025) ERL</a:t>
            </a:r>
            <a:r>
              <a:rPr lang="en-GB" sz="2000" dirty="0">
                <a:latin typeface="Arial" panose="020B0604020202020204" pitchFamily="34" charset="0"/>
                <a:cs typeface="Arial" panose="020B0604020202020204" pitchFamily="34" charset="0"/>
              </a:rPr>
              <a:t>;  </a:t>
            </a:r>
            <a:r>
              <a:rPr lang="fr-FR" sz="2000" dirty="0" err="1">
                <a:hlinkClick r:id="rId6"/>
              </a:rPr>
              <a:t>Rodell</a:t>
            </a:r>
            <a:r>
              <a:rPr lang="fr-FR" sz="2000" dirty="0">
                <a:hlinkClick r:id="rId6"/>
              </a:rPr>
              <a:t> et al. 2024 </a:t>
            </a:r>
            <a:r>
              <a:rPr lang="fr-FR" sz="2000" dirty="0" err="1">
                <a:hlinkClick r:id="rId6"/>
              </a:rPr>
              <a:t>Surv</a:t>
            </a:r>
            <a:r>
              <a:rPr lang="fr-FR" sz="2000" dirty="0">
                <a:hlinkClick r:id="rId6"/>
              </a:rPr>
              <a:t>. </a:t>
            </a:r>
            <a:r>
              <a:rPr lang="fr-FR" sz="2000" dirty="0" err="1">
                <a:hlinkClick r:id="rId6"/>
              </a:rPr>
              <a:t>Geophys</a:t>
            </a:r>
            <a:r>
              <a:rPr lang="fr-FR" sz="2000" dirty="0"/>
              <a:t>.</a:t>
            </a:r>
            <a:endParaRPr lang="en-GB" sz="2000" dirty="0"/>
          </a:p>
        </p:txBody>
      </p:sp>
      <p:grpSp>
        <p:nvGrpSpPr>
          <p:cNvPr id="6" name="Group 5">
            <a:extLst>
              <a:ext uri="{FF2B5EF4-FFF2-40B4-BE49-F238E27FC236}">
                <a16:creationId xmlns:a16="http://schemas.microsoft.com/office/drawing/2014/main" id="{BDC53F8F-1397-91A8-0EE3-0A1ABE4331AD}"/>
              </a:ext>
            </a:extLst>
          </p:cNvPr>
          <p:cNvGrpSpPr/>
          <p:nvPr/>
        </p:nvGrpSpPr>
        <p:grpSpPr>
          <a:xfrm>
            <a:off x="623392" y="0"/>
            <a:ext cx="6853292" cy="6858000"/>
            <a:chOff x="1028446" y="669601"/>
            <a:chExt cx="5500492" cy="5948941"/>
          </a:xfrm>
        </p:grpSpPr>
        <p:pic>
          <p:nvPicPr>
            <p:cNvPr id="2" name="Picture 1">
              <a:extLst>
                <a:ext uri="{FF2B5EF4-FFF2-40B4-BE49-F238E27FC236}">
                  <a16:creationId xmlns:a16="http://schemas.microsoft.com/office/drawing/2014/main" id="{46A10538-812A-EE92-5D8E-02411EB266D2}"/>
                </a:ext>
              </a:extLst>
            </p:cNvPr>
            <p:cNvPicPr>
              <a:picLocks noChangeAspect="1"/>
            </p:cNvPicPr>
            <p:nvPr/>
          </p:nvPicPr>
          <p:blipFill>
            <a:blip r:embed="rId7"/>
            <a:srcRect t="-1479" b="50843"/>
            <a:stretch>
              <a:fillRect/>
            </a:stretch>
          </p:blipFill>
          <p:spPr>
            <a:xfrm>
              <a:off x="1028446" y="669601"/>
              <a:ext cx="5474397" cy="3770665"/>
            </a:xfrm>
            <a:prstGeom prst="rect">
              <a:avLst/>
            </a:prstGeom>
          </p:spPr>
        </p:pic>
        <p:pic>
          <p:nvPicPr>
            <p:cNvPr id="4" name="Picture 3">
              <a:extLst>
                <a:ext uri="{FF2B5EF4-FFF2-40B4-BE49-F238E27FC236}">
                  <a16:creationId xmlns:a16="http://schemas.microsoft.com/office/drawing/2014/main" id="{F88BFD21-2AB0-DFE5-DA03-31E23984ECAD}"/>
                </a:ext>
              </a:extLst>
            </p:cNvPr>
            <p:cNvPicPr>
              <a:picLocks noChangeAspect="1"/>
            </p:cNvPicPr>
            <p:nvPr/>
          </p:nvPicPr>
          <p:blipFill>
            <a:blip r:embed="rId7"/>
            <a:srcRect l="508" t="70727" r="-508" b="-1203"/>
            <a:stretch>
              <a:fillRect/>
            </a:stretch>
          </p:blipFill>
          <p:spPr>
            <a:xfrm>
              <a:off x="1054541" y="4349113"/>
              <a:ext cx="5474397" cy="2269429"/>
            </a:xfrm>
            <a:prstGeom prst="rect">
              <a:avLst/>
            </a:prstGeom>
          </p:spPr>
        </p:pic>
      </p:grpSp>
      <p:sp>
        <p:nvSpPr>
          <p:cNvPr id="16" name="Title 15">
            <a:extLst>
              <a:ext uri="{FF2B5EF4-FFF2-40B4-BE49-F238E27FC236}">
                <a16:creationId xmlns:a16="http://schemas.microsoft.com/office/drawing/2014/main" id="{EC291557-F212-5A79-8225-385E845042D4}"/>
              </a:ext>
            </a:extLst>
          </p:cNvPr>
          <p:cNvSpPr>
            <a:spLocks noGrp="1"/>
          </p:cNvSpPr>
          <p:nvPr>
            <p:ph type="title"/>
          </p:nvPr>
        </p:nvSpPr>
        <p:spPr>
          <a:xfrm>
            <a:off x="7896200" y="1438784"/>
            <a:ext cx="3998232" cy="828000"/>
          </a:xfrm>
        </p:spPr>
        <p:txBody>
          <a:bodyPr/>
          <a:lstStyle/>
          <a:p>
            <a:r>
              <a:rPr lang="en-GB" sz="2800" dirty="0">
                <a:latin typeface="Arial" panose="020B0604020202020204" pitchFamily="34" charset="0"/>
                <a:cs typeface="Arial" panose="020B0604020202020204" pitchFamily="34" charset="0"/>
              </a:rPr>
              <a:t>Monitoring water </a:t>
            </a:r>
            <a:br>
              <a:rPr lang="en-GB" sz="2800" dirty="0">
                <a:latin typeface="Arial" panose="020B0604020202020204" pitchFamily="34" charset="0"/>
                <a:cs typeface="Arial" panose="020B0604020202020204" pitchFamily="34" charset="0"/>
              </a:rPr>
            </a:br>
            <a:r>
              <a:rPr lang="en-GB" sz="2800" dirty="0">
                <a:latin typeface="Arial" panose="020B0604020202020204" pitchFamily="34" charset="0"/>
                <a:cs typeface="Arial" panose="020B0604020202020204" pitchFamily="34" charset="0"/>
              </a:rPr>
              <a:t>cycle changes</a:t>
            </a:r>
          </a:p>
        </p:txBody>
      </p:sp>
      <p:sp>
        <p:nvSpPr>
          <p:cNvPr id="7" name="TextBox 6">
            <a:extLst>
              <a:ext uri="{FF2B5EF4-FFF2-40B4-BE49-F238E27FC236}">
                <a16:creationId xmlns:a16="http://schemas.microsoft.com/office/drawing/2014/main" id="{E9CAAFE7-D492-7CD3-BA1A-7ACC2A64FCC8}"/>
              </a:ext>
            </a:extLst>
          </p:cNvPr>
          <p:cNvSpPr txBox="1"/>
          <p:nvPr/>
        </p:nvSpPr>
        <p:spPr>
          <a:xfrm>
            <a:off x="-2616968" y="2780928"/>
            <a:ext cx="6120680" cy="369332"/>
          </a:xfrm>
          <a:prstGeom prst="rect">
            <a:avLst/>
          </a:prstGeom>
          <a:solidFill>
            <a:schemeClr val="bg1"/>
          </a:solidFill>
          <a:scene3d>
            <a:camera prst="orthographicFront">
              <a:rot lat="0" lon="0" rev="5400000"/>
            </a:camera>
            <a:lightRig rig="threePt" dir="t"/>
          </a:scene3d>
        </p:spPr>
        <p:txBody>
          <a:bodyPr wrap="square" rtlCol="0">
            <a:spAutoFit/>
          </a:bodyPr>
          <a:lstStyle/>
          <a:p>
            <a:r>
              <a:rPr lang="en-GB" dirty="0"/>
              <a:t>Temperature 	     Moisture 	   Precipitation      </a:t>
            </a:r>
          </a:p>
        </p:txBody>
      </p:sp>
      <p:grpSp>
        <p:nvGrpSpPr>
          <p:cNvPr id="29" name="Group 28">
            <a:extLst>
              <a:ext uri="{FF2B5EF4-FFF2-40B4-BE49-F238E27FC236}">
                <a16:creationId xmlns:a16="http://schemas.microsoft.com/office/drawing/2014/main" id="{98A7F320-62A7-5889-949F-A010A4686673}"/>
              </a:ext>
            </a:extLst>
          </p:cNvPr>
          <p:cNvGrpSpPr/>
          <p:nvPr/>
        </p:nvGrpSpPr>
        <p:grpSpPr>
          <a:xfrm>
            <a:off x="-384720" y="4328348"/>
            <a:ext cx="8136904" cy="2485028"/>
            <a:chOff x="-384720" y="4346862"/>
            <a:chExt cx="8136904" cy="2485028"/>
          </a:xfrm>
        </p:grpSpPr>
        <p:sp>
          <p:nvSpPr>
            <p:cNvPr id="27" name="TextBox 26">
              <a:extLst>
                <a:ext uri="{FF2B5EF4-FFF2-40B4-BE49-F238E27FC236}">
                  <a16:creationId xmlns:a16="http://schemas.microsoft.com/office/drawing/2014/main" id="{ED2CE6BA-ECA4-CFA3-9BB5-7F269A6C1D67}"/>
                </a:ext>
              </a:extLst>
            </p:cNvPr>
            <p:cNvSpPr txBox="1"/>
            <p:nvPr/>
          </p:nvSpPr>
          <p:spPr>
            <a:xfrm>
              <a:off x="-384720" y="4865724"/>
              <a:ext cx="2232248" cy="923330"/>
            </a:xfrm>
            <a:prstGeom prst="rect">
              <a:avLst/>
            </a:prstGeom>
            <a:solidFill>
              <a:schemeClr val="bg1"/>
            </a:solidFill>
            <a:scene3d>
              <a:camera prst="orthographicFront">
                <a:rot lat="0" lon="0" rev="5400000"/>
              </a:camera>
              <a:lightRig rig="threePt" dir="t"/>
            </a:scene3d>
          </p:spPr>
          <p:txBody>
            <a:bodyPr wrap="square" rtlCol="0">
              <a:spAutoFit/>
            </a:bodyPr>
            <a:lstStyle/>
            <a:p>
              <a:pPr algn="ctr"/>
              <a:endParaRPr lang="en-GB" dirty="0"/>
            </a:p>
            <a:p>
              <a:pPr algn="ctr"/>
              <a:r>
                <a:rPr lang="en-GB" dirty="0"/>
                <a:t>Terrestrial Water Storage</a:t>
              </a:r>
            </a:p>
          </p:txBody>
        </p:sp>
        <p:pic>
          <p:nvPicPr>
            <p:cNvPr id="28" name="Picture 27">
              <a:extLst>
                <a:ext uri="{FF2B5EF4-FFF2-40B4-BE49-F238E27FC236}">
                  <a16:creationId xmlns:a16="http://schemas.microsoft.com/office/drawing/2014/main" id="{DE34F5A3-533C-17FA-0669-9F75597F37A4}"/>
                </a:ext>
              </a:extLst>
            </p:cNvPr>
            <p:cNvPicPr>
              <a:picLocks noChangeAspect="1"/>
            </p:cNvPicPr>
            <p:nvPr/>
          </p:nvPicPr>
          <p:blipFill>
            <a:blip r:embed="rId8"/>
            <a:srcRect t="9397"/>
            <a:stretch>
              <a:fillRect/>
            </a:stretch>
          </p:blipFill>
          <p:spPr>
            <a:xfrm>
              <a:off x="1152695" y="4346862"/>
              <a:ext cx="6599489" cy="2485028"/>
            </a:xfrm>
            <a:prstGeom prst="rect">
              <a:avLst/>
            </a:prstGeom>
          </p:spPr>
        </p:pic>
      </p:grpSp>
      <p:grpSp>
        <p:nvGrpSpPr>
          <p:cNvPr id="22" name="Group 21">
            <a:extLst>
              <a:ext uri="{FF2B5EF4-FFF2-40B4-BE49-F238E27FC236}">
                <a16:creationId xmlns:a16="http://schemas.microsoft.com/office/drawing/2014/main" id="{FED92009-9CC8-0308-8441-0F8F2C43BD70}"/>
              </a:ext>
            </a:extLst>
          </p:cNvPr>
          <p:cNvGrpSpPr/>
          <p:nvPr/>
        </p:nvGrpSpPr>
        <p:grpSpPr>
          <a:xfrm>
            <a:off x="-168696" y="4332301"/>
            <a:ext cx="7967000" cy="2409067"/>
            <a:chOff x="-168696" y="4370577"/>
            <a:chExt cx="7967000" cy="2409067"/>
          </a:xfrm>
        </p:grpSpPr>
        <p:pic>
          <p:nvPicPr>
            <p:cNvPr id="17" name="Picture 16">
              <a:extLst>
                <a:ext uri="{FF2B5EF4-FFF2-40B4-BE49-F238E27FC236}">
                  <a16:creationId xmlns:a16="http://schemas.microsoft.com/office/drawing/2014/main" id="{D78F9B37-10E1-05E7-DDEE-26022BC63D68}"/>
                </a:ext>
              </a:extLst>
            </p:cNvPr>
            <p:cNvPicPr>
              <a:picLocks noChangeAspect="1"/>
            </p:cNvPicPr>
            <p:nvPr/>
          </p:nvPicPr>
          <p:blipFill>
            <a:blip r:embed="rId9"/>
            <a:srcRect b="7531"/>
            <a:stretch>
              <a:fillRect/>
            </a:stretch>
          </p:blipFill>
          <p:spPr>
            <a:xfrm>
              <a:off x="1631504" y="4370577"/>
              <a:ext cx="6166800" cy="2409067"/>
            </a:xfrm>
            <a:prstGeom prst="rect">
              <a:avLst/>
            </a:prstGeom>
          </p:spPr>
        </p:pic>
        <p:sp>
          <p:nvSpPr>
            <p:cNvPr id="18" name="TextBox 17">
              <a:extLst>
                <a:ext uri="{FF2B5EF4-FFF2-40B4-BE49-F238E27FC236}">
                  <a16:creationId xmlns:a16="http://schemas.microsoft.com/office/drawing/2014/main" id="{0FC5A0F7-DDD6-C2E6-4513-DD3C1AD8C664}"/>
                </a:ext>
              </a:extLst>
            </p:cNvPr>
            <p:cNvSpPr txBox="1"/>
            <p:nvPr/>
          </p:nvSpPr>
          <p:spPr>
            <a:xfrm>
              <a:off x="-168696" y="4904000"/>
              <a:ext cx="2232248" cy="1477328"/>
            </a:xfrm>
            <a:prstGeom prst="rect">
              <a:avLst/>
            </a:prstGeom>
            <a:solidFill>
              <a:schemeClr val="bg1"/>
            </a:solidFill>
            <a:scene3d>
              <a:camera prst="orthographicFront">
                <a:rot lat="0" lon="0" rev="5400000"/>
              </a:camera>
              <a:lightRig rig="threePt" dir="t"/>
            </a:scene3d>
          </p:spPr>
          <p:txBody>
            <a:bodyPr wrap="square" rtlCol="0">
              <a:spAutoFit/>
            </a:bodyPr>
            <a:lstStyle/>
            <a:p>
              <a:pPr algn="ctr"/>
              <a:endParaRPr lang="en-GB" dirty="0"/>
            </a:p>
            <a:p>
              <a:pPr algn="ctr"/>
              <a:endParaRPr lang="en-GB" dirty="0"/>
            </a:p>
            <a:p>
              <a:pPr algn="ctr"/>
              <a:endParaRPr lang="en-GB" dirty="0"/>
            </a:p>
            <a:p>
              <a:pPr algn="ctr"/>
              <a:r>
                <a:rPr lang="en-GB" dirty="0"/>
                <a:t>Earth Energy </a:t>
              </a:r>
            </a:p>
            <a:p>
              <a:pPr algn="ctr"/>
              <a:r>
                <a:rPr lang="en-GB" dirty="0"/>
                <a:t>Imbalance</a:t>
              </a:r>
            </a:p>
          </p:txBody>
        </p:sp>
      </p:grpSp>
    </p:spTree>
    <p:extLst>
      <p:ext uri="{BB962C8B-B14F-4D97-AF65-F5344CB8AC3E}">
        <p14:creationId xmlns:p14="http://schemas.microsoft.com/office/powerpoint/2010/main" val="6318482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fill="hold"/>
                                        <p:tgtEl>
                                          <p:spTgt spid="22"/>
                                        </p:tgtEl>
                                        <p:attrNameLst>
                                          <p:attrName>ppt_x</p:attrName>
                                        </p:attrNameLst>
                                      </p:cBhvr>
                                      <p:tavLst>
                                        <p:tav tm="0">
                                          <p:val>
                                            <p:strVal val="#ppt_x"/>
                                          </p:val>
                                        </p:tav>
                                        <p:tav tm="100000">
                                          <p:val>
                                            <p:strVal val="#ppt_x"/>
                                          </p:val>
                                        </p:tav>
                                      </p:tavLst>
                                    </p:anim>
                                    <p:anim calcmode="lin" valueType="num">
                                      <p:cBhvr additive="base">
                                        <p:cTn id="1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 Box 3"/>
          <p:cNvSpPr txBox="1">
            <a:spLocks noChangeArrowheads="1"/>
          </p:cNvSpPr>
          <p:nvPr/>
        </p:nvSpPr>
        <p:spPr bwMode="auto">
          <a:xfrm>
            <a:off x="551384" y="170941"/>
            <a:ext cx="5263809" cy="590931"/>
          </a:xfrm>
          <a:prstGeom prst="rect">
            <a:avLst/>
          </a:prstGeom>
          <a:noFill/>
          <a:ln w="9525">
            <a:noFill/>
            <a:miter lim="800000"/>
            <a:headEnd/>
            <a:tailEnd/>
          </a:ln>
        </p:spPr>
        <p:txBody>
          <a:bodyPr wrap="square">
            <a:spAutoFit/>
          </a:bodyPr>
          <a:lstStyle/>
          <a:p>
            <a:pPr defTabSz="457200" eaLnBrk="0" fontAlgn="auto" hangingPunct="0">
              <a:lnSpc>
                <a:spcPct val="90000"/>
              </a:lnSpc>
              <a:spcBef>
                <a:spcPct val="10000"/>
              </a:spcBef>
              <a:spcAft>
                <a:spcPts val="0"/>
              </a:spcAft>
              <a:defRPr/>
            </a:pPr>
            <a:r>
              <a:rPr lang="en-US" sz="3600" b="1" cap="all" dirty="0">
                <a:solidFill>
                  <a:srgbClr val="C00000"/>
                </a:solidFill>
                <a:latin typeface="+mj-lt"/>
                <a:cs typeface="Calibri" pitchFamily="34" charset="0"/>
              </a:rPr>
              <a:t>Precipitation </a:t>
            </a:r>
            <a:r>
              <a:rPr lang="en-US" sz="3600" b="1" cap="all" dirty="0" err="1">
                <a:solidFill>
                  <a:srgbClr val="C00000"/>
                </a:solidFill>
                <a:latin typeface="+mj-lt"/>
                <a:cs typeface="Calibri" pitchFamily="34" charset="0"/>
              </a:rPr>
              <a:t>ExtremeS</a:t>
            </a:r>
            <a:endParaRPr lang="en-US" sz="3600" b="1" cap="all" dirty="0">
              <a:solidFill>
                <a:srgbClr val="C00000"/>
              </a:solidFill>
              <a:latin typeface="+mj-lt"/>
              <a:cs typeface="Calibri" pitchFamily="34" charset="0"/>
            </a:endParaRPr>
          </a:p>
        </p:txBody>
      </p:sp>
      <p:sp>
        <p:nvSpPr>
          <p:cNvPr id="7" name="Rectangle 4"/>
          <p:cNvSpPr txBox="1">
            <a:spLocks noChangeArrowheads="1"/>
          </p:cNvSpPr>
          <p:nvPr/>
        </p:nvSpPr>
        <p:spPr>
          <a:xfrm>
            <a:off x="558335" y="909126"/>
            <a:ext cx="6677254" cy="466488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defTabSz="457200" eaLnBrk="1" hangingPunct="1">
              <a:defRPr/>
            </a:pPr>
            <a:r>
              <a:rPr lang="en-GB" sz="2400" dirty="0">
                <a:solidFill>
                  <a:srgbClr val="000000"/>
                </a:solidFill>
                <a:latin typeface="Arial" panose="020B0604020202020204" pitchFamily="34" charset="0"/>
                <a:cs typeface="Arial" panose="020B0604020202020204" pitchFamily="34" charset="0"/>
              </a:rPr>
              <a:t>Moisture convergence fuels                     large-scale rainfall events </a:t>
            </a:r>
          </a:p>
          <a:p>
            <a:pPr marL="0" indent="0" defTabSz="457200" eaLnBrk="1" hangingPunct="1">
              <a:buNone/>
              <a:defRPr/>
            </a:pPr>
            <a:r>
              <a:rPr lang="en-GB" sz="2000" i="1" dirty="0">
                <a:solidFill>
                  <a:srgbClr val="000000"/>
                </a:solidFill>
                <a:latin typeface="Arial" panose="020B0604020202020204" pitchFamily="34" charset="0"/>
                <a:cs typeface="Arial" panose="020B0604020202020204" pitchFamily="34" charset="0"/>
              </a:rPr>
              <a:t>e.g. </a:t>
            </a:r>
            <a:r>
              <a:rPr lang="en-GB" sz="2000" i="1" dirty="0" err="1">
                <a:solidFill>
                  <a:srgbClr val="000000"/>
                </a:solidFill>
                <a:latin typeface="Arial" panose="020B0604020202020204" pitchFamily="34" charset="0"/>
                <a:cs typeface="Arial" panose="020B0604020202020204" pitchFamily="34" charset="0"/>
                <a:hlinkClick r:id="rId2"/>
              </a:rPr>
              <a:t>Trenberth</a:t>
            </a:r>
            <a:r>
              <a:rPr lang="en-GB" sz="2000" i="1" dirty="0">
                <a:solidFill>
                  <a:srgbClr val="000000"/>
                </a:solidFill>
                <a:latin typeface="Arial" panose="020B0604020202020204" pitchFamily="34" charset="0"/>
                <a:cs typeface="Arial" panose="020B0604020202020204" pitchFamily="34" charset="0"/>
                <a:hlinkClick r:id="rId2"/>
              </a:rPr>
              <a:t> et al. (2003) BAMS</a:t>
            </a:r>
            <a:r>
              <a:rPr lang="en-GB" sz="2000" i="1" dirty="0">
                <a:solidFill>
                  <a:srgbClr val="000000"/>
                </a:solidFill>
                <a:latin typeface="Arial" panose="020B0604020202020204" pitchFamily="34" charset="0"/>
                <a:cs typeface="Arial" panose="020B0604020202020204" pitchFamily="34" charset="0"/>
              </a:rPr>
              <a:t> </a:t>
            </a:r>
          </a:p>
          <a:p>
            <a:pPr defTabSz="457200" eaLnBrk="1" hangingPunct="1">
              <a:defRPr/>
            </a:pPr>
            <a:r>
              <a:rPr lang="en-GB" sz="2400" dirty="0">
                <a:solidFill>
                  <a:srgbClr val="000000"/>
                </a:solidFill>
                <a:latin typeface="Arial" panose="020B0604020202020204" pitchFamily="34" charset="0"/>
                <a:cs typeface="Arial" panose="020B0604020202020204" pitchFamily="34" charset="0"/>
              </a:rPr>
              <a:t>Intensification of rainfall with warming </a:t>
            </a:r>
            <a:r>
              <a:rPr lang="en-GB" sz="2000" dirty="0">
                <a:solidFill>
                  <a:srgbClr val="000000"/>
                </a:solidFill>
                <a:latin typeface="Times New Roman" panose="02020603050405020304" pitchFamily="18" charset="0"/>
                <a:cs typeface="Times New Roman" panose="02020603050405020304" pitchFamily="18" charset="0"/>
              </a:rPr>
              <a:t>~</a:t>
            </a:r>
            <a:r>
              <a:rPr lang="en-GB" sz="2000" dirty="0">
                <a:solidFill>
                  <a:srgbClr val="000000"/>
                </a:solidFill>
                <a:latin typeface="Arial" panose="020B0604020202020204" pitchFamily="34" charset="0"/>
                <a:cs typeface="Arial" panose="020B0604020202020204" pitchFamily="34" charset="0"/>
              </a:rPr>
              <a:t>Clausius Clapeyron 7%/K? </a:t>
            </a:r>
          </a:p>
          <a:p>
            <a:pPr marL="0" indent="0" defTabSz="457200" eaLnBrk="1" hangingPunct="1">
              <a:buNone/>
              <a:defRPr/>
            </a:pPr>
            <a:r>
              <a:rPr lang="en-GB" sz="2000" i="1" dirty="0">
                <a:solidFill>
                  <a:srgbClr val="000000"/>
                </a:solidFill>
                <a:latin typeface="Arial" panose="020B0604020202020204" pitchFamily="34" charset="0"/>
                <a:cs typeface="Arial" panose="020B0604020202020204" pitchFamily="34" charset="0"/>
              </a:rPr>
              <a:t>e.g. </a:t>
            </a:r>
            <a:r>
              <a:rPr lang="en-GB" sz="2000" i="1" dirty="0">
                <a:solidFill>
                  <a:srgbClr val="000000"/>
                </a:solidFill>
                <a:latin typeface="Arial" panose="020B0604020202020204" pitchFamily="34" charset="0"/>
                <a:cs typeface="Arial" panose="020B0604020202020204" pitchFamily="34" charset="0"/>
                <a:hlinkClick r:id="rId3"/>
              </a:rPr>
              <a:t>Allan &amp; Soden (2008) Science</a:t>
            </a:r>
            <a:endParaRPr lang="en-GB" sz="2400" dirty="0">
              <a:solidFill>
                <a:srgbClr val="000000"/>
              </a:solidFill>
              <a:latin typeface="Arial" panose="020B0604020202020204" pitchFamily="34" charset="0"/>
              <a:cs typeface="Arial" panose="020B0604020202020204" pitchFamily="34" charset="0"/>
            </a:endParaRPr>
          </a:p>
          <a:p>
            <a:pPr defTabSz="457200" eaLnBrk="1" hangingPunct="1">
              <a:defRPr/>
            </a:pPr>
            <a:r>
              <a:rPr lang="en-GB" sz="2400" dirty="0">
                <a:solidFill>
                  <a:srgbClr val="000000"/>
                </a:solidFill>
                <a:latin typeface="Arial" panose="020B0604020202020204" pitchFamily="34" charset="0"/>
                <a:cs typeface="Arial" panose="020B0604020202020204" pitchFamily="34" charset="0"/>
              </a:rPr>
              <a:t>Amplifying latent heat feedbacks? </a:t>
            </a:r>
          </a:p>
          <a:p>
            <a:pPr marL="0" indent="0" defTabSz="457200" eaLnBrk="1" hangingPunct="1">
              <a:buNone/>
              <a:defRPr/>
            </a:pPr>
            <a:r>
              <a:rPr lang="en-GB" sz="2000" i="1" dirty="0">
                <a:solidFill>
                  <a:srgbClr val="000000"/>
                </a:solidFill>
                <a:latin typeface="Arial" panose="020B0604020202020204" pitchFamily="34" charset="0"/>
                <a:cs typeface="Arial" panose="020B0604020202020204" pitchFamily="34" charset="0"/>
              </a:rPr>
              <a:t>e.g. </a:t>
            </a:r>
            <a:r>
              <a:rPr lang="en-GB" sz="2000" i="1" dirty="0">
                <a:solidFill>
                  <a:srgbClr val="000000"/>
                </a:solidFill>
                <a:latin typeface="Arial" panose="020B0604020202020204" pitchFamily="34" charset="0"/>
                <a:cs typeface="Arial" panose="020B0604020202020204" pitchFamily="34" charset="0"/>
                <a:hlinkClick r:id="rId4"/>
              </a:rPr>
              <a:t>Berg et al. (2013) Nature Geo </a:t>
            </a:r>
            <a:endParaRPr lang="en-GB" sz="2000" i="1" dirty="0">
              <a:solidFill>
                <a:srgbClr val="000000"/>
              </a:solidFill>
              <a:latin typeface="Arial" panose="020B0604020202020204" pitchFamily="34" charset="0"/>
              <a:cs typeface="Arial" panose="020B0604020202020204" pitchFamily="34" charset="0"/>
            </a:endParaRPr>
          </a:p>
          <a:p>
            <a:pPr defTabSz="457200" eaLnBrk="1" hangingPunct="1">
              <a:defRPr/>
            </a:pPr>
            <a:r>
              <a:rPr lang="en-GB" sz="2400" dirty="0">
                <a:solidFill>
                  <a:srgbClr val="000000"/>
                </a:solidFill>
                <a:latin typeface="Arial" panose="020B0604020202020204" pitchFamily="34" charset="0"/>
                <a:cs typeface="Arial" panose="020B0604020202020204" pitchFamily="34" charset="0"/>
              </a:rPr>
              <a:t>Time/space scale important</a:t>
            </a:r>
          </a:p>
          <a:p>
            <a:pPr defTabSz="457200" eaLnBrk="1" hangingPunct="1">
              <a:defRPr/>
            </a:pPr>
            <a:r>
              <a:rPr lang="en-GB" sz="2400" dirty="0">
                <a:solidFill>
                  <a:srgbClr val="000000"/>
                </a:solidFill>
                <a:latin typeface="Arial" panose="020B0604020202020204" pitchFamily="34" charset="0"/>
                <a:cs typeface="Arial" panose="020B0604020202020204" pitchFamily="34" charset="0"/>
              </a:rPr>
              <a:t>Observational constraints?  </a:t>
            </a:r>
            <a:r>
              <a:rPr lang="en-GB" sz="2400" dirty="0">
                <a:solidFill>
                  <a:srgbClr val="000000"/>
                </a:solidFill>
                <a:latin typeface="Arial" panose="020B0604020202020204" pitchFamily="34" charset="0"/>
                <a:cs typeface="Arial" panose="020B0604020202020204" pitchFamily="34" charset="0"/>
                <a:sym typeface="Wingdings" pitchFamily="2" charset="2"/>
              </a:rPr>
              <a:t></a:t>
            </a:r>
          </a:p>
          <a:p>
            <a:pPr marL="0" indent="0" defTabSz="457200" eaLnBrk="1" hangingPunct="1">
              <a:buNone/>
              <a:defRPr/>
            </a:pPr>
            <a:r>
              <a:rPr lang="en-GB" sz="2000" i="1" dirty="0">
                <a:solidFill>
                  <a:srgbClr val="000000"/>
                </a:solidFill>
                <a:latin typeface="Arial" panose="020B0604020202020204" pitchFamily="34" charset="0"/>
                <a:cs typeface="Arial" panose="020B0604020202020204" pitchFamily="34" charset="0"/>
                <a:sym typeface="Wingdings" pitchFamily="2" charset="2"/>
              </a:rPr>
              <a:t>e.g. </a:t>
            </a:r>
            <a:r>
              <a:rPr lang="en-GB" sz="2000" i="1" dirty="0">
                <a:solidFill>
                  <a:srgbClr val="000000"/>
                </a:solidFill>
                <a:latin typeface="Arial" panose="020B0604020202020204" pitchFamily="34" charset="0"/>
                <a:cs typeface="Arial" panose="020B0604020202020204" pitchFamily="34" charset="0"/>
                <a:hlinkClick r:id="rId5"/>
              </a:rPr>
              <a:t>O’Gorman (2012) Nature </a:t>
            </a:r>
            <a:r>
              <a:rPr lang="en-GB" sz="2000" i="1" dirty="0" err="1">
                <a:solidFill>
                  <a:srgbClr val="000000"/>
                </a:solidFill>
                <a:latin typeface="Arial" panose="020B0604020202020204" pitchFamily="34" charset="0"/>
                <a:cs typeface="Arial" panose="020B0604020202020204" pitchFamily="34" charset="0"/>
                <a:hlinkClick r:id="rId5"/>
              </a:rPr>
              <a:t>Geosci</a:t>
            </a:r>
            <a:endParaRPr lang="en-GB" sz="2000" i="1" dirty="0">
              <a:solidFill>
                <a:srgbClr val="000000"/>
              </a:solidFill>
              <a:latin typeface="Arial" panose="020B0604020202020204" pitchFamily="34" charset="0"/>
              <a:cs typeface="Arial" panose="020B0604020202020204" pitchFamily="34" charset="0"/>
            </a:endParaRPr>
          </a:p>
          <a:p>
            <a:pPr defTabSz="457200" eaLnBrk="1" hangingPunct="1">
              <a:defRPr/>
            </a:pPr>
            <a:r>
              <a:rPr lang="en-GB" sz="2400" i="1" dirty="0">
                <a:solidFill>
                  <a:srgbClr val="000000"/>
                </a:solidFill>
                <a:latin typeface="Arial" panose="020B0604020202020204" pitchFamily="34" charset="0"/>
                <a:cs typeface="Arial" panose="020B0604020202020204" pitchFamily="34" charset="0"/>
              </a:rPr>
              <a:t>Stronger increase for short duration rainfall?</a:t>
            </a:r>
          </a:p>
          <a:p>
            <a:pPr marL="0" indent="0" defTabSz="457200" eaLnBrk="1" hangingPunct="1">
              <a:buNone/>
              <a:defRPr/>
            </a:pPr>
            <a:r>
              <a:rPr lang="en-GB" sz="2000" i="1" dirty="0">
                <a:solidFill>
                  <a:srgbClr val="000000"/>
                </a:solidFill>
                <a:latin typeface="Arial" panose="020B0604020202020204" pitchFamily="34" charset="0"/>
                <a:cs typeface="Arial" panose="020B0604020202020204" pitchFamily="34" charset="0"/>
              </a:rPr>
              <a:t>e.g. </a:t>
            </a:r>
            <a:r>
              <a:rPr lang="en-GB" sz="2000" i="1" dirty="0">
                <a:solidFill>
                  <a:srgbClr val="000000"/>
                </a:solidFill>
                <a:latin typeface="Arial" panose="020B0604020202020204" pitchFamily="34" charset="0"/>
                <a:cs typeface="Arial" panose="020B0604020202020204" pitchFamily="34" charset="0"/>
                <a:hlinkClick r:id="rId6"/>
              </a:rPr>
              <a:t>Fowler et al. (2021) Nature Rev</a:t>
            </a:r>
            <a:endParaRPr lang="en-GB" sz="2400" i="1" dirty="0">
              <a:solidFill>
                <a:srgbClr val="000000"/>
              </a:solidFill>
              <a:latin typeface="Arial" panose="020B0604020202020204" pitchFamily="34" charset="0"/>
              <a:cs typeface="Arial" panose="020B0604020202020204" pitchFamily="34" charset="0"/>
            </a:endParaRPr>
          </a:p>
        </p:txBody>
      </p:sp>
      <p:pic>
        <p:nvPicPr>
          <p:cNvPr id="8" name="Picture 7" descr="downpou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31253" y="761872"/>
            <a:ext cx="1871807"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16080" y="2594165"/>
            <a:ext cx="4957736" cy="377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rotWithShape="1">
          <a:blip r:embed="rId9" cstate="print">
            <a:extLst>
              <a:ext uri="{28A0092B-C50C-407E-A947-70E740481C1C}">
                <a14:useLocalDpi xmlns:a14="http://schemas.microsoft.com/office/drawing/2010/main" val="0"/>
              </a:ext>
            </a:extLst>
          </a:blip>
          <a:srcRect l="6687" r="14562" b="1000"/>
          <a:stretch/>
        </p:blipFill>
        <p:spPr>
          <a:xfrm>
            <a:off x="8760296" y="332656"/>
            <a:ext cx="3013520" cy="2131005"/>
          </a:xfrm>
          <a:prstGeom prst="rect">
            <a:avLst/>
          </a:prstGeom>
        </p:spPr>
      </p:pic>
    </p:spTree>
    <p:extLst>
      <p:ext uri="{BB962C8B-B14F-4D97-AF65-F5344CB8AC3E}">
        <p14:creationId xmlns:p14="http://schemas.microsoft.com/office/powerpoint/2010/main" val="35178915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6" name="Picture 2" descr="http://www.met.reading.ac.uk/~sgs02rpa/MISC/tcw-Nov2009.gif">
            <a:hlinkClick r:id="rId3"/>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2963" y="548680"/>
            <a:ext cx="8863093" cy="630932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551384" y="274638"/>
            <a:ext cx="8749427" cy="682156"/>
          </a:xfrm>
        </p:spPr>
        <p:txBody>
          <a:bodyPr/>
          <a:lstStyle/>
          <a:p>
            <a:pPr algn="l"/>
            <a:r>
              <a:rPr lang="en-GB" sz="3600" dirty="0">
                <a:solidFill>
                  <a:srgbClr val="C00000"/>
                </a:solidFill>
                <a:latin typeface="Calibri" panose="020F0502020204030204" pitchFamily="34" charset="0"/>
              </a:rPr>
              <a:t>Water vapour &amp; mid-latitude flooding</a:t>
            </a:r>
          </a:p>
        </p:txBody>
      </p:sp>
      <p:sp>
        <p:nvSpPr>
          <p:cNvPr id="8" name="Content Placeholder 3"/>
          <p:cNvSpPr txBox="1">
            <a:spLocks/>
          </p:cNvSpPr>
          <p:nvPr/>
        </p:nvSpPr>
        <p:spPr bwMode="auto">
          <a:xfrm>
            <a:off x="8756677" y="1196752"/>
            <a:ext cx="3364580" cy="44644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GB" sz="2400" kern="0" dirty="0">
                <a:solidFill>
                  <a:srgbClr val="000000"/>
                </a:solidFill>
                <a:latin typeface="Arial" panose="020B0604020202020204" pitchFamily="34" charset="0"/>
                <a:cs typeface="Arial" panose="020B0604020202020204" pitchFamily="34" charset="0"/>
              </a:rPr>
              <a:t>Strong, sustained moisture transport linked with mid-latitude flooding </a:t>
            </a:r>
            <a:r>
              <a:rPr lang="en-GB" sz="2000" kern="0" dirty="0">
                <a:solidFill>
                  <a:srgbClr val="000000"/>
                </a:solidFill>
                <a:latin typeface="Arial" panose="020B0604020202020204" pitchFamily="34" charset="0"/>
                <a:cs typeface="Arial" panose="020B0604020202020204" pitchFamily="34" charset="0"/>
              </a:rPr>
              <a:t>(e.g. </a:t>
            </a:r>
            <a:r>
              <a:rPr lang="en-GB" sz="2000" dirty="0">
                <a:latin typeface="Arial" panose="020B0604020202020204" pitchFamily="34" charset="0"/>
                <a:cs typeface="Arial" panose="020B0604020202020204" pitchFamily="34" charset="0"/>
                <a:hlinkClick r:id="rId5"/>
              </a:rPr>
              <a:t>Lavers et al. 2011 GRL</a:t>
            </a:r>
            <a:r>
              <a:rPr lang="en-GB" sz="2000" dirty="0">
                <a:latin typeface="Arial" panose="020B0604020202020204" pitchFamily="34" charset="0"/>
                <a:cs typeface="Arial" panose="020B0604020202020204" pitchFamily="34" charset="0"/>
              </a:rPr>
              <a:t>)</a:t>
            </a:r>
          </a:p>
          <a:p>
            <a:r>
              <a:rPr lang="en-GB" sz="2400" kern="0" dirty="0">
                <a:solidFill>
                  <a:srgbClr val="000000"/>
                </a:solidFill>
                <a:latin typeface="Arial" panose="020B0604020202020204" pitchFamily="34" charset="0"/>
                <a:cs typeface="Arial" panose="020B0604020202020204" pitchFamily="34" charset="0"/>
              </a:rPr>
              <a:t>Intensification of moisture flux with warming implies more severe flooding events </a:t>
            </a:r>
            <a:r>
              <a:rPr lang="en-GB" sz="2000" kern="0" dirty="0">
                <a:solidFill>
                  <a:srgbClr val="000000"/>
                </a:solidFill>
                <a:latin typeface="Arial" panose="020B0604020202020204" pitchFamily="34" charset="0"/>
                <a:cs typeface="Arial" panose="020B0604020202020204" pitchFamily="34" charset="0"/>
              </a:rPr>
              <a:t>(e.g. </a:t>
            </a:r>
            <a:r>
              <a:rPr lang="en-GB" sz="2000" dirty="0">
                <a:solidFill>
                  <a:srgbClr val="000000"/>
                </a:solidFill>
                <a:latin typeface="Arial" panose="020B0604020202020204" pitchFamily="34" charset="0"/>
                <a:cs typeface="Arial" panose="020B0604020202020204" pitchFamily="34" charset="0"/>
                <a:hlinkClick r:id="rId6"/>
              </a:rPr>
              <a:t>Lavers et al. (2013) ERL</a:t>
            </a:r>
            <a:r>
              <a:rPr lang="en-GB" sz="2000" dirty="0">
                <a:solidFill>
                  <a:srgbClr val="000000"/>
                </a:solidFill>
                <a:latin typeface="Arial" panose="020B0604020202020204" pitchFamily="34" charset="0"/>
                <a:cs typeface="Arial" panose="020B0604020202020204" pitchFamily="34" charset="0"/>
              </a:rPr>
              <a:t>)</a:t>
            </a:r>
          </a:p>
          <a:p>
            <a:r>
              <a:rPr lang="en-GB" sz="2000" dirty="0">
                <a:solidFill>
                  <a:srgbClr val="000000"/>
                </a:solidFill>
                <a:latin typeface="Arial" panose="020B0604020202020204" pitchFamily="34" charset="0"/>
                <a:cs typeface="Arial" panose="020B0604020202020204" pitchFamily="34" charset="0"/>
              </a:rPr>
              <a:t>Models can represent large-scale fronts, but not sub-grid-scale extremes</a:t>
            </a:r>
            <a:endParaRPr lang="en-GB" sz="2200" kern="0" dirty="0">
              <a:solidFill>
                <a:srgbClr val="000000"/>
              </a:solidFill>
              <a:latin typeface="Arial" panose="020B0604020202020204" pitchFamily="34" charset="0"/>
              <a:cs typeface="Arial" panose="020B0604020202020204" pitchFamily="34" charset="0"/>
            </a:endParaRPr>
          </a:p>
          <a:p>
            <a:endParaRPr lang="en-GB" sz="2200" kern="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3862557"/>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3BD40-889E-4875-A7FA-E0C15417D775}"/>
              </a:ext>
            </a:extLst>
          </p:cNvPr>
          <p:cNvSpPr>
            <a:spLocks noGrp="1"/>
          </p:cNvSpPr>
          <p:nvPr>
            <p:ph type="title"/>
          </p:nvPr>
        </p:nvSpPr>
        <p:spPr>
          <a:xfrm>
            <a:off x="9264352" y="1772816"/>
            <a:ext cx="2808312" cy="528206"/>
          </a:xfrm>
        </p:spPr>
        <p:txBody>
          <a:bodyPr/>
          <a:lstStyle/>
          <a:p>
            <a:r>
              <a:rPr lang="en-GB" sz="3000" dirty="0"/>
              <a:t>Changes in heavy precipitation AND flood hazard</a:t>
            </a:r>
          </a:p>
        </p:txBody>
      </p:sp>
      <p:pic>
        <p:nvPicPr>
          <p:cNvPr id="4" name="Picture 3">
            <a:extLst>
              <a:ext uri="{FF2B5EF4-FFF2-40B4-BE49-F238E27FC236}">
                <a16:creationId xmlns:a16="http://schemas.microsoft.com/office/drawing/2014/main" id="{7E500D22-9E0C-4A94-AFB0-95BD1ACC180F}"/>
              </a:ext>
            </a:extLst>
          </p:cNvPr>
          <p:cNvPicPr>
            <a:picLocks noChangeAspect="1"/>
          </p:cNvPicPr>
          <p:nvPr/>
        </p:nvPicPr>
        <p:blipFill>
          <a:blip r:embed="rId2"/>
          <a:stretch>
            <a:fillRect/>
          </a:stretch>
        </p:blipFill>
        <p:spPr>
          <a:xfrm>
            <a:off x="407368" y="449507"/>
            <a:ext cx="8496944" cy="6101490"/>
          </a:xfrm>
          <a:prstGeom prst="rect">
            <a:avLst/>
          </a:prstGeom>
        </p:spPr>
      </p:pic>
      <p:sp>
        <p:nvSpPr>
          <p:cNvPr id="6" name="TextBox 5">
            <a:extLst>
              <a:ext uri="{FF2B5EF4-FFF2-40B4-BE49-F238E27FC236}">
                <a16:creationId xmlns:a16="http://schemas.microsoft.com/office/drawing/2014/main" id="{39339250-2106-4304-8B38-953ADD100817}"/>
              </a:ext>
            </a:extLst>
          </p:cNvPr>
          <p:cNvSpPr txBox="1"/>
          <p:nvPr/>
        </p:nvSpPr>
        <p:spPr>
          <a:xfrm>
            <a:off x="9124982" y="5627667"/>
            <a:ext cx="2947682" cy="923330"/>
          </a:xfrm>
          <a:prstGeom prst="rect">
            <a:avLst/>
          </a:prstGeom>
          <a:noFill/>
        </p:spPr>
        <p:txBody>
          <a:bodyPr wrap="square">
            <a:spAutoFit/>
          </a:bodyPr>
          <a:lstStyle/>
          <a:p>
            <a:pPr defTabSz="685800"/>
            <a:r>
              <a:rPr lang="en-GB" dirty="0">
                <a:solidFill>
                  <a:srgbClr val="50535A"/>
                </a:solidFill>
                <a:latin typeface="Arial" panose="020B0604020202020204" pitchFamily="34" charset="0"/>
                <a:cs typeface="Arial" panose="020B0604020202020204" pitchFamily="34" charset="0"/>
                <a:hlinkClick r:id="rId3"/>
              </a:rPr>
              <a:t>Allan et al. (2020) NYAS</a:t>
            </a:r>
            <a:r>
              <a:rPr lang="en-GB" dirty="0">
                <a:solidFill>
                  <a:srgbClr val="50535A"/>
                </a:solidFill>
                <a:latin typeface="Arial" panose="020B0604020202020204" pitchFamily="34" charset="0"/>
                <a:cs typeface="Arial" panose="020B0604020202020204" pitchFamily="34" charset="0"/>
              </a:rPr>
              <a:t>; </a:t>
            </a:r>
            <a:r>
              <a:rPr lang="en-GB" i="1" dirty="0">
                <a:solidFill>
                  <a:srgbClr val="000000"/>
                </a:solidFill>
                <a:latin typeface="Arial" panose="020B0604020202020204" pitchFamily="34" charset="0"/>
                <a:cs typeface="Arial" panose="020B0604020202020204" pitchFamily="34" charset="0"/>
                <a:hlinkClick r:id="rId4"/>
              </a:rPr>
              <a:t>Fowler et al. (2021)  Nature Rev</a:t>
            </a:r>
            <a:endParaRPr lang="en-GB"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3314868"/>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9792CF8-1DE7-CCBC-D55F-0CE3A851FB42}"/>
              </a:ext>
            </a:extLst>
          </p:cNvPr>
          <p:cNvSpPr txBox="1">
            <a:spLocks noGrp="1"/>
          </p:cNvSpPr>
          <p:nvPr>
            <p:ph type="title" idx="4294967295"/>
          </p:nvPr>
        </p:nvSpPr>
        <p:spPr>
          <a:xfrm>
            <a:off x="544286" y="0"/>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368"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368"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mj-cs"/>
              </a:rPr>
              <a:t>Contrasting regional precipitation responses</a:t>
            </a:r>
          </a:p>
        </p:txBody>
      </p:sp>
      <p:pic>
        <p:nvPicPr>
          <p:cNvPr id="2" name="Picture 1" descr="Schematic showing heavy rainfall increasing at 7%/K following the moisture scaling while global precipitation increases on 3%/K leaving lighter precipitation to decline in precipitation"/>
          <p:cNvPicPr>
            <a:picLocks noChangeAspect="1"/>
          </p:cNvPicPr>
          <p:nvPr/>
        </p:nvPicPr>
        <p:blipFill>
          <a:blip r:embed="rId2"/>
          <a:stretch>
            <a:fillRect/>
          </a:stretch>
        </p:blipFill>
        <p:spPr>
          <a:xfrm>
            <a:off x="317158" y="1269309"/>
            <a:ext cx="7059182" cy="4896543"/>
          </a:xfrm>
          <a:prstGeom prst="rect">
            <a:avLst/>
          </a:prstGeom>
        </p:spPr>
      </p:pic>
      <p:sp>
        <p:nvSpPr>
          <p:cNvPr id="3" name="Content Placeholder 2"/>
          <p:cNvSpPr>
            <a:spLocks noGrp="1"/>
          </p:cNvSpPr>
          <p:nvPr>
            <p:ph idx="1"/>
          </p:nvPr>
        </p:nvSpPr>
        <p:spPr>
          <a:xfrm>
            <a:off x="7376341" y="1469364"/>
            <a:ext cx="4498502" cy="4896543"/>
          </a:xfrm>
        </p:spPr>
        <p:txBody>
          <a:bodyPr>
            <a:noAutofit/>
          </a:bodyPr>
          <a:lstStyle/>
          <a:p>
            <a:r>
              <a:rPr lang="en-GB" sz="2400" dirty="0"/>
              <a:t>Basic physics dictates that precipitation changes won’t be uniform in space.</a:t>
            </a:r>
          </a:p>
          <a:p>
            <a:r>
              <a:rPr lang="en-GB" sz="2400" dirty="0"/>
              <a:t>If increases in heavy rain 7%/K but global changes 3%/K, some regions must have less frequent </a:t>
            </a:r>
            <a:r>
              <a:rPr lang="en-GB" sz="2400" i="1" dirty="0"/>
              <a:t>or</a:t>
            </a:r>
            <a:r>
              <a:rPr lang="en-GB" sz="2400" dirty="0"/>
              <a:t> less intense precipitation</a:t>
            </a:r>
          </a:p>
          <a:p>
            <a:r>
              <a:rPr lang="en-GB" sz="2400" dirty="0"/>
              <a:t>Some regions will experience increases and others decreases</a:t>
            </a:r>
          </a:p>
          <a:p>
            <a:r>
              <a:rPr lang="en-GB" sz="2400" dirty="0"/>
              <a:t>Regional changes dominated by thermodynamics and shifts in large-scale circulation </a:t>
            </a:r>
          </a:p>
        </p:txBody>
      </p:sp>
      <p:sp>
        <p:nvSpPr>
          <p:cNvPr id="14" name="Text Box 5"/>
          <p:cNvSpPr txBox="1">
            <a:spLocks noChangeArrowheads="1"/>
          </p:cNvSpPr>
          <p:nvPr/>
        </p:nvSpPr>
        <p:spPr bwMode="auto">
          <a:xfrm>
            <a:off x="719100" y="6165852"/>
            <a:ext cx="8077200" cy="400110"/>
          </a:xfrm>
          <a:prstGeom prst="rect">
            <a:avLst/>
          </a:prstGeom>
          <a:noFill/>
          <a:ln w="9525">
            <a:noFill/>
            <a:miter lim="800000"/>
            <a:headEnd/>
            <a:tailEnd/>
          </a:ln>
        </p:spPr>
        <p:txBody>
          <a:bodyPr>
            <a:spAutoFit/>
          </a:bodyPr>
          <a:lstStyle/>
          <a:p>
            <a:pPr marL="0" marR="0" lvl="0" indent="0" algn="l" defTabSz="457200" rtl="0" eaLnBrk="0" fontAlgn="auto" latinLnBrk="0" hangingPunct="0">
              <a:lnSpc>
                <a:spcPct val="100000"/>
              </a:lnSpc>
              <a:spcBef>
                <a:spcPct val="50000"/>
              </a:spcBef>
              <a:spcAft>
                <a:spcPts val="0"/>
              </a:spcAft>
              <a:buClrTx/>
              <a:buSzTx/>
              <a:buFontTx/>
              <a:buNone/>
              <a:tabLst/>
              <a:defRPr/>
            </a:pPr>
            <a:r>
              <a:rPr kumimoji="0" lang="en-GB" sz="2000" b="0" i="0" u="none" strike="noStrike" kern="1200" cap="none" spc="0" normalizeH="0" baseline="0" noProof="0" dirty="0">
                <a:ln>
                  <a:noFill/>
                </a:ln>
                <a:solidFill>
                  <a:srgbClr val="E0E0E1"/>
                </a:solidFill>
                <a:effectLst/>
                <a:uLnTx/>
                <a:uFillTx/>
                <a:latin typeface="Calibri" panose="020F0502020204030204"/>
                <a:ea typeface="+mn-ea"/>
                <a:cs typeface="+mn-cs"/>
              </a:rPr>
              <a:t>e.g. </a:t>
            </a:r>
            <a:r>
              <a:rPr kumimoji="0" lang="en-GB" sz="2000" b="0" i="0" u="none" strike="noStrike" kern="1200" cap="none" spc="0" normalizeH="0" baseline="0" noProof="0" dirty="0">
                <a:ln>
                  <a:noFill/>
                </a:ln>
                <a:solidFill>
                  <a:srgbClr val="E0E0E1"/>
                </a:solidFill>
                <a:effectLst/>
                <a:uLnTx/>
                <a:uFillTx/>
                <a:latin typeface="Calibri" panose="020F0502020204030204"/>
                <a:ea typeface="+mn-ea"/>
                <a:cs typeface="+mn-cs"/>
                <a:hlinkClick r:id="rId3"/>
              </a:rPr>
              <a:t>Allen and Ingram (2002) </a:t>
            </a:r>
            <a:r>
              <a:rPr kumimoji="0" lang="en-GB" sz="2000" b="0" i="1" u="none" strike="noStrike" kern="1200" cap="none" spc="0" normalizeH="0" baseline="0" noProof="0" dirty="0">
                <a:ln>
                  <a:noFill/>
                </a:ln>
                <a:solidFill>
                  <a:srgbClr val="E0E0E1"/>
                </a:solidFill>
                <a:effectLst/>
                <a:uLnTx/>
                <a:uFillTx/>
                <a:latin typeface="Calibri" panose="020F0502020204030204"/>
                <a:ea typeface="+mn-ea"/>
                <a:cs typeface="+mn-cs"/>
                <a:hlinkClick r:id="rId3"/>
              </a:rPr>
              <a:t>Nature</a:t>
            </a:r>
            <a:r>
              <a:rPr kumimoji="0" lang="en-GB" sz="2000" b="0" i="1" u="none" strike="noStrike" kern="1200" cap="none" spc="0" normalizeH="0" baseline="0" noProof="0" dirty="0">
                <a:ln>
                  <a:noFill/>
                </a:ln>
                <a:solidFill>
                  <a:srgbClr val="E0E0E1"/>
                </a:solidFill>
                <a:effectLst/>
                <a:uLnTx/>
                <a:uFillTx/>
                <a:latin typeface="Calibri" panose="020F0502020204030204"/>
                <a:ea typeface="+mn-ea"/>
                <a:cs typeface="+mn-cs"/>
              </a:rPr>
              <a:t>; </a:t>
            </a:r>
            <a:r>
              <a:rPr kumimoji="0" lang="en-GB" sz="2000" b="0" i="0" u="none" strike="noStrike" kern="1200" cap="none" spc="0" normalizeH="0" baseline="0" noProof="0" dirty="0">
                <a:ln>
                  <a:noFill/>
                </a:ln>
                <a:solidFill>
                  <a:srgbClr val="E0E0E1"/>
                </a:solidFill>
                <a:effectLst/>
                <a:uLnTx/>
                <a:uFillTx/>
                <a:latin typeface="Calibri" panose="020F0502020204030204"/>
                <a:ea typeface="+mn-ea"/>
                <a:cs typeface="+mn-cs"/>
                <a:hlinkClick r:id="rId4"/>
              </a:rPr>
              <a:t>Allan (2011) </a:t>
            </a:r>
            <a:r>
              <a:rPr kumimoji="0" lang="en-GB" sz="2000" b="0" i="1" u="none" strike="noStrike" kern="1200" cap="none" spc="0" normalizeH="0" baseline="0" noProof="0" dirty="0">
                <a:ln>
                  <a:noFill/>
                </a:ln>
                <a:solidFill>
                  <a:srgbClr val="E0E0E1"/>
                </a:solidFill>
                <a:effectLst/>
                <a:uLnTx/>
                <a:uFillTx/>
                <a:latin typeface="Calibri" panose="020F0502020204030204"/>
                <a:ea typeface="+mn-ea"/>
                <a:cs typeface="+mn-cs"/>
                <a:hlinkClick r:id="rId4"/>
              </a:rPr>
              <a:t>Nature</a:t>
            </a:r>
            <a:endParaRPr kumimoji="0" lang="en-GB" sz="2000" b="0" i="1" u="none" strike="noStrike" kern="1200" cap="none" spc="0" normalizeH="0" baseline="0" noProof="0" dirty="0">
              <a:ln>
                <a:noFill/>
              </a:ln>
              <a:solidFill>
                <a:srgbClr val="E0E0E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91973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3FA62-456A-817E-9D02-C5DCF0BCEF72}"/>
              </a:ext>
            </a:extLst>
          </p:cNvPr>
          <p:cNvSpPr>
            <a:spLocks noGrp="1"/>
          </p:cNvSpPr>
          <p:nvPr>
            <p:ph type="title"/>
          </p:nvPr>
        </p:nvSpPr>
        <p:spPr>
          <a:xfrm>
            <a:off x="544285" y="0"/>
            <a:ext cx="10985781" cy="1325563"/>
          </a:xfrm>
        </p:spPr>
        <p:txBody>
          <a:bodyPr/>
          <a:lstStyle/>
          <a:p>
            <a:r>
              <a:rPr lang="en-US" dirty="0"/>
              <a:t>Moisture budget &amp; Precipitation − Evaporation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F1C8460-DF59-32F7-95EE-768D2EC01F9D}"/>
                  </a:ext>
                </a:extLst>
              </p:cNvPr>
              <p:cNvSpPr>
                <a:spLocks noGrp="1"/>
              </p:cNvSpPr>
              <p:nvPr>
                <p:ph idx="1"/>
              </p:nvPr>
            </p:nvSpPr>
            <p:spPr>
              <a:xfrm>
                <a:off x="3289300" y="1412777"/>
                <a:ext cx="8646192" cy="2745596"/>
              </a:xfrm>
            </p:spPr>
            <p:txBody>
              <a:bodyPr/>
              <a:lstStyle/>
              <a:p>
                <a:pPr eaLnBrk="0" hangingPunct="0">
                  <a:spcBef>
                    <a:spcPct val="50000"/>
                  </a:spcBef>
                </a:pPr>
                <a:r>
                  <a:rPr lang="en-GB" sz="2400" dirty="0">
                    <a:solidFill>
                      <a:srgbClr val="000000"/>
                    </a:solidFill>
                    <a:ea typeface="Cambria Math"/>
                  </a:rPr>
                  <a:t>Moisture flux (F) is mass weighted integral of moisture times wind:</a:t>
                </a:r>
              </a:p>
              <a:p>
                <a:pPr marL="0" indent="0" eaLnBrk="0" hangingPunct="0">
                  <a:spcBef>
                    <a:spcPct val="50000"/>
                  </a:spcBef>
                  <a:buNone/>
                </a:pPr>
                <a:r>
                  <a:rPr lang="en-GB" dirty="0">
                    <a:solidFill>
                      <a:srgbClr val="000000"/>
                    </a:solidFill>
                    <a:ea typeface="Cambria Math"/>
                  </a:rPr>
                  <a:t>  F = </a:t>
                </a:r>
                <a14:m>
                  <m:oMath xmlns:m="http://schemas.openxmlformats.org/officeDocument/2006/math">
                    <m:r>
                      <a:rPr lang="en-GB">
                        <a:solidFill>
                          <a:srgbClr val="000000"/>
                        </a:solidFill>
                        <a:latin typeface="Cambria Math" panose="02040503050406030204" pitchFamily="18" charset="0"/>
                        <a:ea typeface="Cambria Math"/>
                      </a:rPr>
                      <m:t>−</m:t>
                    </m:r>
                    <m:f>
                      <m:fPr>
                        <m:ctrlPr>
                          <a:rPr lang="en-GB" i="1">
                            <a:solidFill>
                              <a:srgbClr val="000000"/>
                            </a:solidFill>
                            <a:latin typeface="Cambria Math" panose="02040503050406030204" pitchFamily="18" charset="0"/>
                            <a:ea typeface="Cambria Math"/>
                          </a:rPr>
                        </m:ctrlPr>
                      </m:fPr>
                      <m:num>
                        <m:r>
                          <a:rPr lang="en-GB" i="1">
                            <a:solidFill>
                              <a:srgbClr val="000000"/>
                            </a:solidFill>
                            <a:latin typeface="Cambria Math"/>
                            <a:ea typeface="Cambria Math"/>
                          </a:rPr>
                          <m:t>1</m:t>
                        </m:r>
                      </m:num>
                      <m:den>
                        <m:r>
                          <a:rPr lang="en-GB" i="1">
                            <a:solidFill>
                              <a:srgbClr val="000000"/>
                            </a:solidFill>
                            <a:latin typeface="Cambria Math"/>
                            <a:ea typeface="Cambria Math"/>
                          </a:rPr>
                          <m:t>𝑔</m:t>
                        </m:r>
                      </m:den>
                    </m:f>
                    <m:nary>
                      <m:naryPr>
                        <m:ctrlPr>
                          <a:rPr lang="en-GB" i="1">
                            <a:solidFill>
                              <a:srgbClr val="000000"/>
                            </a:solidFill>
                            <a:latin typeface="Cambria Math" panose="02040503050406030204" pitchFamily="18" charset="0"/>
                            <a:ea typeface="Cambria Math"/>
                          </a:rPr>
                        </m:ctrlPr>
                      </m:naryPr>
                      <m:sub>
                        <m:r>
                          <m:rPr>
                            <m:brk m:alnAt="23"/>
                          </m:rPr>
                          <a:rPr lang="en-GB" i="1">
                            <a:solidFill>
                              <a:srgbClr val="000000"/>
                            </a:solidFill>
                            <a:latin typeface="Cambria Math"/>
                            <a:ea typeface="Cambria Math"/>
                          </a:rPr>
                          <m:t>𝑝</m:t>
                        </m:r>
                        <m:r>
                          <a:rPr lang="en-GB" i="1" baseline="-25000">
                            <a:solidFill>
                              <a:srgbClr val="000000"/>
                            </a:solidFill>
                            <a:latin typeface="Cambria Math"/>
                            <a:ea typeface="Cambria Math"/>
                          </a:rPr>
                          <m:t>𝑠</m:t>
                        </m:r>
                      </m:sub>
                      <m:sup>
                        <m:r>
                          <a:rPr lang="en-GB" i="1">
                            <a:solidFill>
                              <a:srgbClr val="000000"/>
                            </a:solidFill>
                            <a:latin typeface="Cambria Math"/>
                            <a:ea typeface="Cambria Math"/>
                          </a:rPr>
                          <m:t>0</m:t>
                        </m:r>
                      </m:sup>
                      <m:e>
                        <m:r>
                          <a:rPr lang="en-GB" i="1">
                            <a:solidFill>
                              <a:srgbClr val="000000"/>
                            </a:solidFill>
                            <a:latin typeface="Cambria Math"/>
                            <a:ea typeface="Cambria Math"/>
                          </a:rPr>
                          <m:t>𝑞</m:t>
                        </m:r>
                      </m:e>
                    </m:nary>
                    <m:r>
                      <a:rPr lang="en-GB" b="1" i="1">
                        <a:solidFill>
                          <a:srgbClr val="000000"/>
                        </a:solidFill>
                        <a:latin typeface="Cambria Math"/>
                        <a:ea typeface="Cambria Math"/>
                      </a:rPr>
                      <m:t>𝒖</m:t>
                    </m:r>
                    <m:r>
                      <a:rPr lang="en-GB" b="1" i="1">
                        <a:solidFill>
                          <a:srgbClr val="000000"/>
                        </a:solidFill>
                        <a:latin typeface="Cambria Math"/>
                        <a:ea typeface="Cambria Math"/>
                      </a:rPr>
                      <m:t> </m:t>
                    </m:r>
                    <m:r>
                      <a:rPr lang="en-GB" i="1">
                        <a:solidFill>
                          <a:srgbClr val="000000"/>
                        </a:solidFill>
                        <a:latin typeface="Cambria Math"/>
                        <a:ea typeface="Cambria Math"/>
                      </a:rPr>
                      <m:t>𝑑𝑝</m:t>
                    </m:r>
                  </m:oMath>
                </a14:m>
                <a:r>
                  <a:rPr lang="en-GB" dirty="0">
                    <a:solidFill>
                      <a:srgbClr val="000000"/>
                    </a:solidFill>
                    <a:ea typeface="Cambria Math"/>
                  </a:rPr>
                  <a:t>     (kg/m/s)</a:t>
                </a:r>
              </a:p>
              <a:p>
                <a:pPr eaLnBrk="0" hangingPunct="0">
                  <a:spcBef>
                    <a:spcPct val="50000"/>
                  </a:spcBef>
                </a:pPr>
                <a:r>
                  <a:rPr lang="en-GB" sz="2400" dirty="0">
                    <a:solidFill>
                      <a:srgbClr val="000000"/>
                    </a:solidFill>
                    <a:ea typeface="Cambria Math"/>
                  </a:rPr>
                  <a:t>F increases with q at Clausius Clapeyron rate (</a:t>
                </a:r>
                <a:r>
                  <a:rPr lang="en-GB" sz="2400" dirty="0">
                    <a:solidFill>
                      <a:srgbClr val="000000"/>
                    </a:solidFill>
                    <a:latin typeface="Cambria Math" panose="02040503050406030204" pitchFamily="18" charset="0"/>
                    <a:ea typeface="Cambria Math" panose="02040503050406030204" pitchFamily="18" charset="0"/>
                  </a:rPr>
                  <a:t>~</a:t>
                </a:r>
                <a:r>
                  <a:rPr lang="en-GB" sz="2400" dirty="0">
                    <a:solidFill>
                      <a:srgbClr val="000000"/>
                    </a:solidFill>
                    <a:ea typeface="Cambria Math"/>
                  </a:rPr>
                  <a:t>7%/</a:t>
                </a:r>
                <a:r>
                  <a:rPr lang="en-GB" sz="2400" baseline="30000" dirty="0">
                    <a:solidFill>
                      <a:srgbClr val="000000"/>
                    </a:solidFill>
                    <a:ea typeface="Cambria Math"/>
                  </a:rPr>
                  <a:t>o</a:t>
                </a:r>
                <a:r>
                  <a:rPr lang="en-GB" sz="2400" dirty="0">
                    <a:solidFill>
                      <a:srgbClr val="000000"/>
                    </a:solidFill>
                    <a:ea typeface="Cambria Math"/>
                  </a:rPr>
                  <a:t>C for low altitudes) if wind (</a:t>
                </a:r>
                <a:r>
                  <a:rPr lang="en-GB" sz="2400" b="1" i="1" dirty="0">
                    <a:solidFill>
                      <a:srgbClr val="000000"/>
                    </a:solidFill>
                    <a:ea typeface="Cambria Math"/>
                  </a:rPr>
                  <a:t>u</a:t>
                </a:r>
                <a:r>
                  <a:rPr lang="en-GB" sz="2400" dirty="0">
                    <a:solidFill>
                      <a:srgbClr val="000000"/>
                    </a:solidFill>
                    <a:ea typeface="Cambria Math"/>
                  </a:rPr>
                  <a:t>) is unchanged:</a:t>
                </a:r>
                <a:endParaRPr lang="en-GB" sz="2400" b="1" dirty="0">
                  <a:solidFill>
                    <a:srgbClr val="000000"/>
                  </a:solidFill>
                  <a:effectLst>
                    <a:outerShdw blurRad="38100" dist="38100" dir="2700000" algn="tl">
                      <a:srgbClr val="C0C0C0"/>
                    </a:outerShdw>
                  </a:effectLst>
                  <a:ea typeface=""/>
                  <a:cs typeface="Arial" pitchFamily="34" charset="0"/>
                </a:endParaRPr>
              </a:p>
            </p:txBody>
          </p:sp>
        </mc:Choice>
        <mc:Fallback xmlns="">
          <p:sp>
            <p:nvSpPr>
              <p:cNvPr id="3" name="Content Placeholder 2">
                <a:extLst>
                  <a:ext uri="{FF2B5EF4-FFF2-40B4-BE49-F238E27FC236}">
                    <a16:creationId xmlns:a16="http://schemas.microsoft.com/office/drawing/2014/main" id="{9F1C8460-DF59-32F7-95EE-768D2EC01F9D}"/>
                  </a:ext>
                </a:extLst>
              </p:cNvPr>
              <p:cNvSpPr>
                <a:spLocks noGrp="1" noRot="1" noChangeAspect="1" noMove="1" noResize="1" noEditPoints="1" noAdjustHandles="1" noChangeArrowheads="1" noChangeShapeType="1" noTextEdit="1"/>
              </p:cNvSpPr>
              <p:nvPr>
                <p:ph idx="1"/>
              </p:nvPr>
            </p:nvSpPr>
            <p:spPr>
              <a:xfrm>
                <a:off x="3289300" y="1412777"/>
                <a:ext cx="8646192" cy="2745596"/>
              </a:xfrm>
              <a:blipFill>
                <a:blip r:embed="rId2"/>
                <a:stretch>
                  <a:fillRect l="-987" t="-3111" r="-84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D984383-B2A4-B93D-AB63-C1708463AA42}"/>
                  </a:ext>
                </a:extLst>
              </p:cNvPr>
              <p:cNvSpPr txBox="1"/>
              <p:nvPr/>
            </p:nvSpPr>
            <p:spPr>
              <a:xfrm>
                <a:off x="620620" y="3649394"/>
                <a:ext cx="11156484" cy="2723438"/>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f>
                        <m:fPr>
                          <m:ctrlPr>
                            <a:rPr kumimoji="0" lang="en-GB"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m:rPr>
                              <m:nor/>
                            </m:rPr>
                            <a:rPr kumimoji="0" lang="el-GR" sz="2400" b="0" i="0" u="none" strike="noStrike" kern="1200" cap="none" spc="0" normalizeH="0" baseline="0" noProof="0" dirty="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m:t>Δ</m:t>
                          </m:r>
                          <m:r>
                            <a:rPr kumimoji="0" lang="en-GB"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𝐹</m:t>
                          </m:r>
                        </m:num>
                        <m:den>
                          <m:r>
                            <a:rPr kumimoji="0" lang="en-GB"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𝐹</m:t>
                          </m:r>
                        </m:den>
                      </m:f>
                      <m:r>
                        <a:rPr kumimoji="0" lang="en-GB"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GB"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m:rPr>
                              <m:nor/>
                            </m:rPr>
                            <a:rPr kumimoji="0" lang="el-GR" sz="2400" b="0" i="0" u="none" strike="noStrike" kern="1200" cap="none" spc="0" normalizeH="0" baseline="0" noProof="0" dirty="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m:t>Δ</m:t>
                          </m:r>
                          <m:r>
                            <a:rPr kumimoji="0" lang="en-GB" sz="24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Calibri" panose="020F0502020204030204" pitchFamily="34" charset="0"/>
                            </a:rPr>
                            <m:t>𝑞</m:t>
                          </m:r>
                          <m:r>
                            <a:rPr kumimoji="0" lang="en-GB" sz="2400" b="0" i="1" u="none" strike="noStrike" kern="1200" cap="none" spc="0" normalizeH="0" baseline="-25000" noProof="0">
                              <a:ln>
                                <a:noFill/>
                              </a:ln>
                              <a:solidFill>
                                <a:srgbClr val="000000"/>
                              </a:solidFill>
                              <a:effectLst/>
                              <a:uLnTx/>
                              <a:uFillTx/>
                              <a:latin typeface="Cambria Math" panose="02040503050406030204" pitchFamily="18" charset="0"/>
                              <a:ea typeface="Cambria Math" panose="02040503050406030204" pitchFamily="18" charset="0"/>
                              <a:cs typeface="+mn-cs"/>
                            </a:rPr>
                            <m:t>𝑠</m:t>
                          </m:r>
                        </m:num>
                        <m:den>
                          <m:r>
                            <a:rPr kumimoji="0" lang="en-GB"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𝑞</m:t>
                          </m:r>
                          <m:r>
                            <a:rPr kumimoji="0" lang="en-GB" sz="2400" b="0" i="1" u="none" strike="noStrike" kern="1200" cap="none" spc="0" normalizeH="0" baseline="-25000" noProof="0">
                              <a:ln>
                                <a:noFill/>
                              </a:ln>
                              <a:solidFill>
                                <a:srgbClr val="000000"/>
                              </a:solidFill>
                              <a:effectLst/>
                              <a:uLnTx/>
                              <a:uFillTx/>
                              <a:latin typeface="Cambria Math" panose="02040503050406030204" pitchFamily="18" charset="0"/>
                              <a:ea typeface="Cambria Math" panose="02040503050406030204" pitchFamily="18" charset="0"/>
                              <a:cs typeface="+mn-cs"/>
                            </a:rPr>
                            <m:t>𝑠</m:t>
                          </m:r>
                        </m:den>
                      </m:f>
                      <m:r>
                        <a:rPr kumimoji="0" lang="en-GB"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GB"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m:rPr>
                              <m:nor/>
                            </m:rPr>
                            <a:rPr kumimoji="0" lang="el-GR" sz="2400" b="0" i="0" u="none" strike="noStrike" kern="1200" cap="none" spc="0" normalizeH="0" baseline="0" noProof="0" dirty="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m:t>Δ</m:t>
                          </m:r>
                          <m:r>
                            <a:rPr kumimoji="0" lang="en-GB"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𝑒</m:t>
                          </m:r>
                          <m:r>
                            <a:rPr kumimoji="0" lang="en-GB" sz="2400" b="0" i="1" u="none" strike="noStrike" kern="1200" cap="none" spc="0" normalizeH="0" baseline="-25000" noProof="0">
                              <a:ln>
                                <a:noFill/>
                              </a:ln>
                              <a:solidFill>
                                <a:srgbClr val="000000"/>
                              </a:solidFill>
                              <a:effectLst/>
                              <a:uLnTx/>
                              <a:uFillTx/>
                              <a:latin typeface="Cambria Math" panose="02040503050406030204" pitchFamily="18" charset="0"/>
                              <a:ea typeface="Cambria Math" panose="02040503050406030204" pitchFamily="18" charset="0"/>
                              <a:cs typeface="+mn-cs"/>
                            </a:rPr>
                            <m:t>𝑠</m:t>
                          </m:r>
                        </m:num>
                        <m:den>
                          <m:r>
                            <a:rPr kumimoji="0" lang="en-GB"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𝑒</m:t>
                          </m:r>
                          <m:r>
                            <a:rPr kumimoji="0" lang="en-GB" sz="2400" b="0" i="1" u="none" strike="noStrike" kern="1200" cap="none" spc="0" normalizeH="0" baseline="-25000" noProof="0">
                              <a:ln>
                                <a:noFill/>
                              </a:ln>
                              <a:solidFill>
                                <a:srgbClr val="000000"/>
                              </a:solidFill>
                              <a:effectLst/>
                              <a:uLnTx/>
                              <a:uFillTx/>
                              <a:latin typeface="Cambria Math" panose="02040503050406030204" pitchFamily="18" charset="0"/>
                              <a:ea typeface="Cambria Math" panose="02040503050406030204" pitchFamily="18" charset="0"/>
                              <a:cs typeface="+mn-cs"/>
                            </a:rPr>
                            <m:t>𝑠</m:t>
                          </m:r>
                        </m:den>
                      </m:f>
                      <m:r>
                        <a:rPr kumimoji="0" lang="en-GB"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r>
                        <m:rPr>
                          <m:nor/>
                        </m:rPr>
                        <a:rPr kumimoji="0" lang="en-GB" sz="2400" b="0" i="0" u="none" strike="noStrike" kern="1200" cap="none" spc="0" normalizeH="0" baseline="0" noProof="0" dirty="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m:t>0.07</m:t>
                      </m:r>
                      <m:r>
                        <m:rPr>
                          <m:nor/>
                        </m:rPr>
                        <a:rPr kumimoji="0" lang="el-GR" sz="2400" b="0" i="0" u="none" strike="noStrike" kern="1200" cap="none" spc="0" normalizeH="0" baseline="0" noProof="0" dirty="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m:t>Δ</m:t>
                      </m:r>
                      <m:r>
                        <m:rPr>
                          <m:nor/>
                        </m:rPr>
                        <a:rPr kumimoji="0" lang="en-GB" sz="2400" b="0" i="0" u="none" strike="noStrike" kern="1200" cap="none" spc="0" normalizeH="0" baseline="0" noProof="0" dirty="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m:t>T</m:t>
                      </m:r>
                      <m:r>
                        <m:rPr>
                          <m:nor/>
                        </m:rPr>
                        <a:rPr kumimoji="0" lang="en-GB" sz="2400" b="0" i="0" u="none" strike="noStrike" kern="1200" cap="none" spc="0" normalizeH="0" baseline="0" noProof="0" dirty="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m:t>,   </m:t>
                      </m:r>
                      <m:r>
                        <m:rPr>
                          <m:nor/>
                        </m:rPr>
                        <a:rPr kumimoji="0" lang="en-GB" sz="2400" b="1" i="0" u="none" strike="noStrike" kern="1200" cap="none" spc="0" normalizeH="0" baseline="0" noProof="0" dirty="0" smtClean="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m:t>  </m:t>
                      </m:r>
                      <m:r>
                        <m:rPr>
                          <m:nor/>
                        </m:rPr>
                        <a:rPr kumimoji="0" lang="el-GR" sz="2400" b="1" i="0" u="none" strike="noStrike" kern="1200" cap="none" spc="0" normalizeH="0" baseline="0" noProof="0" dirty="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m:t>Δ</m:t>
                      </m:r>
                      <m:r>
                        <m:rPr>
                          <m:nor/>
                        </m:rPr>
                        <a:rPr kumimoji="0" lang="en-GB" sz="2400" b="1" i="0" u="none" strike="noStrike" kern="1200" cap="none" spc="0" normalizeH="0" baseline="0" noProof="0" dirty="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m:t>F</m:t>
                      </m:r>
                      <m:r>
                        <m:rPr>
                          <m:nor/>
                        </m:rPr>
                        <a:rPr kumimoji="0" lang="en-GB" sz="2400" b="1" i="0" u="none" strike="noStrike" kern="1200" cap="none" spc="0" normalizeH="0" baseline="0" noProof="0" dirty="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m:t> </m:t>
                      </m:r>
                      <m:r>
                        <a:rPr kumimoji="0" lang="en-GB" sz="24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r>
                        <m:rPr>
                          <m:nor/>
                        </m:rPr>
                        <a:rPr kumimoji="0" lang="en-GB" sz="2400" b="1" i="0" u="none" strike="noStrike" kern="1200" cap="none" spc="0" normalizeH="0" baseline="0" noProof="0" dirty="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m:t>0.07</m:t>
                      </m:r>
                      <m:r>
                        <m:rPr>
                          <m:nor/>
                        </m:rPr>
                        <a:rPr kumimoji="0" lang="el-GR" sz="2400" b="1" i="0" u="none" strike="noStrike" kern="1200" cap="none" spc="0" normalizeH="0" baseline="0" noProof="0" dirty="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m:t>Δ</m:t>
                      </m:r>
                      <m:r>
                        <m:rPr>
                          <m:nor/>
                        </m:rPr>
                        <a:rPr kumimoji="0" lang="en-GB" sz="2400" b="1" i="0" u="none" strike="noStrike" kern="1200" cap="none" spc="0" normalizeH="0" baseline="0" noProof="0" dirty="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m:t>T</m:t>
                      </m:r>
                      <m:r>
                        <m:rPr>
                          <m:nor/>
                        </m:rPr>
                        <a:rPr kumimoji="0" lang="en-GB" sz="2400" b="1" i="0" u="none" strike="noStrike" kern="1200" cap="none" spc="0" normalizeH="0" baseline="0" noProof="0" dirty="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m:t>.</m:t>
                      </m:r>
                      <m:r>
                        <m:rPr>
                          <m:nor/>
                        </m:rPr>
                        <a:rPr kumimoji="0" lang="en-GB" sz="2400" b="1" i="0" u="none" strike="noStrike" kern="1200" cap="none" spc="0" normalizeH="0" baseline="0" noProof="0" dirty="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m:t>F</m:t>
                      </m:r>
                    </m:oMath>
                  </m:oMathPara>
                </a14:m>
                <a:endParaRPr kumimoji="0" lang="en-GB" sz="2400" b="0" i="0" u="none" strike="noStrike" kern="1200" cap="none" spc="0" normalizeH="0" baseline="0" noProof="0" dirty="0">
                  <a:ln>
                    <a:noFill/>
                  </a:ln>
                  <a:solidFill>
                    <a:srgbClr val="000000"/>
                  </a:solidFill>
                  <a:effectLst/>
                  <a:uLnTx/>
                  <a:uFillTx/>
                  <a:latin typeface="Calibri" panose="020F0502020204030204"/>
                  <a:ea typeface="Cambria Math" panose="02040503050406030204" pitchFamily="18" charset="0"/>
                  <a:cs typeface="Calibri" panose="020F050202020403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Cambria Math" panose="02040503050406030204" pitchFamily="18" charset="0"/>
                    <a:cs typeface="Calibri" panose="020F0502020204030204" pitchFamily="34" charset="0"/>
                  </a:rPr>
                  <a:t>Precipitation </a:t>
                </a:r>
                <a14:m>
                  <m:oMath xmlns:m="http://schemas.openxmlformats.org/officeDocument/2006/math">
                    <m:r>
                      <a:rPr kumimoji="0" lang="en-GB" sz="24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Calibri" panose="020F0502020204030204" pitchFamily="34" charset="0"/>
                      </a:rPr>
                      <m:t>−</m:t>
                    </m:r>
                  </m:oMath>
                </a14:m>
                <a:r>
                  <a:rPr kumimoji="0" lang="en-GB" sz="2400" b="0" i="0" u="none" strike="noStrike" kern="1200" cap="none" spc="0" normalizeH="0" baseline="0" noProof="0" dirty="0">
                    <a:ln>
                      <a:noFill/>
                    </a:ln>
                    <a:solidFill>
                      <a:srgbClr val="000000"/>
                    </a:solidFill>
                    <a:effectLst/>
                    <a:uLnTx/>
                    <a:uFillTx/>
                    <a:latin typeface="Calibri" panose="020F0502020204030204"/>
                    <a:ea typeface="Cambria Math" panose="02040503050406030204" pitchFamily="18" charset="0"/>
                    <a:cs typeface="Calibri" panose="020F0502020204030204" pitchFamily="34" charset="0"/>
                  </a:rPr>
                  <a:t> Evaporation = moisture convergence (</a:t>
                </a:r>
                <a14:m>
                  <m:oMath xmlns:m="http://schemas.openxmlformats.org/officeDocument/2006/math">
                    <m:r>
                      <a:rPr kumimoji="0" lang="en-GB" sz="2400" b="1" i="1" u="none" strike="noStrike" kern="1200" cap="none" spc="0" normalizeH="0" baseline="0" noProof="0">
                        <a:ln>
                          <a:noFill/>
                        </a:ln>
                        <a:solidFill>
                          <a:prstClr val="black"/>
                        </a:solidFill>
                        <a:effectLst/>
                        <a:uLnTx/>
                        <a:uFillTx/>
                        <a:latin typeface="Cambria Math" panose="02040503050406030204" pitchFamily="18" charset="0"/>
                        <a:ea typeface="Cambria Math"/>
                        <a:cs typeface="+mn-cs"/>
                      </a:rPr>
                      <m:t>−</m:t>
                    </m:r>
                  </m:oMath>
                </a14:m>
                <a:r>
                  <a:rPr kumimoji="0" lang="en-GB" sz="2400" b="0" i="0" u="none" strike="noStrike" kern="1200" cap="none" spc="0" normalizeH="0" baseline="0" noProof="0" dirty="0">
                    <a:ln>
                      <a:noFill/>
                    </a:ln>
                    <a:solidFill>
                      <a:srgbClr val="000000"/>
                    </a:solidFill>
                    <a:effectLst/>
                    <a:uLnTx/>
                    <a:uFillTx/>
                    <a:latin typeface="Calibri" panose="020F0502020204030204"/>
                    <a:ea typeface="Cambria Math" panose="02040503050406030204" pitchFamily="18" charset="0"/>
                    <a:cs typeface="Calibri" panose="020F0502020204030204" pitchFamily="34" charset="0"/>
                  </a:rPr>
                  <a:t> storage, S)</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000000"/>
                  </a:solidFill>
                  <a:effectLst/>
                  <a:uLnTx/>
                  <a:uFillTx/>
                  <a:latin typeface="Calibri" panose="020F0502020204030204"/>
                  <a:ea typeface="Cambria Math" panose="02040503050406030204" pitchFamily="18"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Cambria Math" panose="02040503050406030204" pitchFamily="18" charset="0"/>
                    <a:cs typeface="Calibri" panose="020F0502020204030204" pitchFamily="34" charset="0"/>
                  </a:rPr>
                  <a:t> 									</a:t>
                </a:r>
                <a14:m>
                  <m:oMath xmlns:m="http://schemas.openxmlformats.org/officeDocument/2006/math">
                    <m:r>
                      <m:rPr>
                        <m:nor/>
                      </m:rPr>
                      <a:rPr kumimoji="0" lang="el-GR" sz="2400" b="0" i="0" u="none" strike="noStrike" kern="1200" cap="none" spc="0" normalizeH="0" baseline="0" noProof="0" dirty="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m:t>Δ</m:t>
                    </m:r>
                    <m:d>
                      <m:dPr>
                        <m:ctrlPr>
                          <a:rPr kumimoji="0" lang="en-GB" sz="24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Calibri" panose="020F0502020204030204" pitchFamily="34" charset="0"/>
                          </a:rPr>
                        </m:ctrlPr>
                      </m:dPr>
                      <m:e>
                        <m:r>
                          <m:rPr>
                            <m:sty m:val="p"/>
                          </m:rPr>
                          <a:rPr kumimoji="0" lang="en-GB" sz="24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Calibri" panose="020F0502020204030204" pitchFamily="34" charset="0"/>
                          </a:rPr>
                          <m:t>P</m:t>
                        </m:r>
                        <m:r>
                          <a:rPr kumimoji="0" lang="en-GB" sz="24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Calibri" panose="020F0502020204030204" pitchFamily="34" charset="0"/>
                          </a:rPr>
                          <m:t>−</m:t>
                        </m:r>
                        <m:r>
                          <m:rPr>
                            <m:sty m:val="p"/>
                          </m:rPr>
                          <a:rPr kumimoji="0" lang="en-GB" sz="24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Calibri" panose="020F0502020204030204" pitchFamily="34" charset="0"/>
                          </a:rPr>
                          <m:t>E</m:t>
                        </m:r>
                      </m:e>
                    </m:d>
                    <m:r>
                      <m:rPr>
                        <m:nor/>
                      </m:rPr>
                      <a:rPr kumimoji="0" lang="en-GB" sz="24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Calibri" panose="020F0502020204030204" pitchFamily="34" charset="0"/>
                      </a:rPr>
                      <m:t> = </m:t>
                    </m:r>
                    <m:r>
                      <m:rPr>
                        <m:nor/>
                      </m:rPr>
                      <a:rPr kumimoji="0" lang="el-GR" sz="2400" b="0" i="0" u="none" strike="noStrike" kern="1200" cap="none" spc="0" normalizeH="0" baseline="0" noProof="0" dirty="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m:t>Δ</m:t>
                    </m:r>
                    <m:d>
                      <m:dPr>
                        <m:ctrlPr>
                          <a:rPr kumimoji="0" lang="en-GB" sz="24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Calibri" panose="020F0502020204030204" pitchFamily="34" charset="0"/>
                          </a:rPr>
                        </m:ctrlPr>
                      </m:dPr>
                      <m:e>
                        <m:r>
                          <a:rPr kumimoji="0" lang="en-GB" sz="2400" b="1" i="1" u="none" strike="noStrike" kern="1200" cap="none" spc="0" normalizeH="0" baseline="0" noProof="0">
                            <a:ln>
                              <a:noFill/>
                            </a:ln>
                            <a:solidFill>
                              <a:prstClr val="black"/>
                            </a:solidFill>
                            <a:effectLst/>
                            <a:uLnTx/>
                            <a:uFillTx/>
                            <a:latin typeface="Cambria Math" panose="02040503050406030204" pitchFamily="18" charset="0"/>
                            <a:ea typeface="Cambria Math"/>
                            <a:cs typeface="+mn-cs"/>
                          </a:rPr>
                          <m:t>−</m:t>
                        </m:r>
                        <m:r>
                          <a:rPr kumimoji="0" lang="en-GB" sz="2400" b="1" i="1" u="none" strike="noStrike" kern="1200" cap="none" spc="0" normalizeH="0" baseline="0" noProof="0">
                            <a:ln>
                              <a:noFill/>
                            </a:ln>
                            <a:solidFill>
                              <a:prstClr val="black"/>
                            </a:solidFill>
                            <a:effectLst/>
                            <a:uLnTx/>
                            <a:uFillTx/>
                            <a:latin typeface="Cambria Math"/>
                            <a:ea typeface="Cambria Math"/>
                            <a:cs typeface="+mn-cs"/>
                          </a:rPr>
                          <m:t>𝜵</m:t>
                        </m:r>
                        <m:r>
                          <a:rPr kumimoji="0" lang="en-GB" sz="2400" b="1" i="1" u="none" strike="noStrike" kern="1200" cap="none" spc="0" normalizeH="0" baseline="0" noProof="0">
                            <a:ln>
                              <a:noFill/>
                            </a:ln>
                            <a:solidFill>
                              <a:prstClr val="black"/>
                            </a:solidFill>
                            <a:effectLst/>
                            <a:uLnTx/>
                            <a:uFillTx/>
                            <a:latin typeface="Cambria Math" panose="02040503050406030204" pitchFamily="18" charset="0"/>
                            <a:ea typeface="Cambria Math"/>
                            <a:cs typeface="+mn-cs"/>
                          </a:rPr>
                          <m:t>.</m:t>
                        </m:r>
                        <m:r>
                          <a:rPr kumimoji="0" lang="en-GB" sz="2400" b="1" i="1" u="none" strike="noStrike" kern="1200" cap="none" spc="0" normalizeH="0" baseline="0" noProof="0">
                            <a:ln>
                              <a:noFill/>
                            </a:ln>
                            <a:solidFill>
                              <a:prstClr val="black"/>
                            </a:solidFill>
                            <a:effectLst/>
                            <a:uLnTx/>
                            <a:uFillTx/>
                            <a:latin typeface="Cambria Math" panose="02040503050406030204" pitchFamily="18" charset="0"/>
                            <a:ea typeface="Cambria Math"/>
                            <a:cs typeface="+mn-cs"/>
                          </a:rPr>
                          <m:t>𝑭</m:t>
                        </m:r>
                      </m:e>
                    </m:d>
                    <m:r>
                      <a:rPr kumimoji="0" lang="en-GB" sz="24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Calibri" panose="020F0502020204030204" pitchFamily="34" charset="0"/>
                      </a:rPr>
                      <m:t> ~</m:t>
                    </m:r>
                    <m:r>
                      <a:rPr kumimoji="0" lang="en-GB" sz="2400" b="1" i="1" u="none" strike="noStrike" kern="1200" cap="none" spc="0" normalizeH="0" baseline="0" noProof="0">
                        <a:ln>
                          <a:noFill/>
                        </a:ln>
                        <a:solidFill>
                          <a:prstClr val="black"/>
                        </a:solidFill>
                        <a:effectLst/>
                        <a:uLnTx/>
                        <a:uFillTx/>
                        <a:latin typeface="Cambria Math" panose="02040503050406030204" pitchFamily="18" charset="0"/>
                        <a:ea typeface="Cambria Math"/>
                        <a:cs typeface="+mn-cs"/>
                      </a:rPr>
                      <m:t>−</m:t>
                    </m:r>
                    <m:r>
                      <a:rPr kumimoji="0" lang="en-GB" sz="2400" b="1" i="1" u="none" strike="noStrike" kern="1200" cap="none" spc="0" normalizeH="0" baseline="0" noProof="0">
                        <a:ln>
                          <a:noFill/>
                        </a:ln>
                        <a:solidFill>
                          <a:prstClr val="black"/>
                        </a:solidFill>
                        <a:effectLst/>
                        <a:uLnTx/>
                        <a:uFillTx/>
                        <a:latin typeface="Cambria Math"/>
                        <a:ea typeface="Cambria Math"/>
                        <a:cs typeface="+mn-cs"/>
                      </a:rPr>
                      <m:t>𝜵</m:t>
                    </m:r>
                    <m:r>
                      <a:rPr kumimoji="0" lang="en-GB" sz="2400" b="1" i="1" u="none" strike="noStrike" kern="1200" cap="none" spc="0" normalizeH="0" baseline="0" noProof="0">
                        <a:ln>
                          <a:noFill/>
                        </a:ln>
                        <a:solidFill>
                          <a:prstClr val="black"/>
                        </a:solidFill>
                        <a:effectLst/>
                        <a:uLnTx/>
                        <a:uFillTx/>
                        <a:latin typeface="Cambria Math"/>
                        <a:ea typeface="Cambria Math"/>
                        <a:cs typeface="+mn-cs"/>
                      </a:rPr>
                      <m:t>.</m:t>
                    </m:r>
                    <m:r>
                      <m:rPr>
                        <m:nor/>
                      </m:rPr>
                      <a:rPr kumimoji="0" lang="el-GR" sz="2400" b="0" i="0" u="none" strike="noStrike" kern="1200" cap="none" spc="0" normalizeH="0" baseline="0" noProof="0" dirty="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m:t>Δ</m:t>
                    </m:r>
                    <m:r>
                      <m:rPr>
                        <m:sty m:val="p"/>
                      </m:rPr>
                      <a:rPr kumimoji="0" lang="en-GB" sz="24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Calibri" panose="020F0502020204030204" pitchFamily="34" charset="0"/>
                      </a:rPr>
                      <m:t>F</m:t>
                    </m:r>
                    <m:r>
                      <a:rPr kumimoji="0" lang="en-GB" sz="2400" b="1"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Calibri" panose="020F0502020204030204" pitchFamily="34" charset="0"/>
                      </a:rPr>
                      <m:t>=</m:t>
                    </m:r>
                    <m:r>
                      <a:rPr kumimoji="0" lang="en-GB" sz="2400" b="1" i="1" u="none" strike="noStrike" kern="1200" cap="none" spc="0" normalizeH="0" baseline="0" noProof="0">
                        <a:ln>
                          <a:noFill/>
                        </a:ln>
                        <a:solidFill>
                          <a:prstClr val="black"/>
                        </a:solidFill>
                        <a:effectLst/>
                        <a:uLnTx/>
                        <a:uFillTx/>
                        <a:latin typeface="Cambria Math" panose="02040503050406030204" pitchFamily="18" charset="0"/>
                        <a:ea typeface="Cambria Math"/>
                        <a:cs typeface="+mn-cs"/>
                      </a:rPr>
                      <m:t>−</m:t>
                    </m:r>
                    <m:r>
                      <a:rPr kumimoji="0" lang="en-GB" sz="2400" b="1" i="1" u="none" strike="noStrike" kern="1200" cap="none" spc="0" normalizeH="0" baseline="0" noProof="0">
                        <a:ln>
                          <a:noFill/>
                        </a:ln>
                        <a:solidFill>
                          <a:prstClr val="black"/>
                        </a:solidFill>
                        <a:effectLst/>
                        <a:uLnTx/>
                        <a:uFillTx/>
                        <a:latin typeface="Cambria Math"/>
                        <a:ea typeface="Cambria Math"/>
                        <a:cs typeface="+mn-cs"/>
                      </a:rPr>
                      <m:t>𝜵</m:t>
                    </m:r>
                    <m:r>
                      <a:rPr kumimoji="0" lang="en-GB" sz="2400" b="1" i="1" u="none" strike="noStrike" kern="1200" cap="none" spc="0" normalizeH="0" baseline="0" noProof="0">
                        <a:ln>
                          <a:noFill/>
                        </a:ln>
                        <a:solidFill>
                          <a:prstClr val="black"/>
                        </a:solidFill>
                        <a:effectLst/>
                        <a:uLnTx/>
                        <a:uFillTx/>
                        <a:latin typeface="Cambria Math"/>
                        <a:ea typeface="Cambria Math"/>
                        <a:cs typeface="+mn-cs"/>
                      </a:rPr>
                      <m:t>.</m:t>
                    </m:r>
                    <m:r>
                      <m:rPr>
                        <m:nor/>
                      </m:rPr>
                      <a:rPr kumimoji="0" lang="en-GB" sz="2400" b="0" i="0" u="none" strike="noStrike" kern="1200" cap="none" spc="0" normalizeH="0" baseline="0" noProof="0">
                        <a:ln>
                          <a:noFill/>
                        </a:ln>
                        <a:solidFill>
                          <a:prstClr val="black"/>
                        </a:solidFill>
                        <a:effectLst/>
                        <a:uLnTx/>
                        <a:uFillTx/>
                        <a:latin typeface="Cambria Math"/>
                        <a:ea typeface="Cambria Math"/>
                        <a:cs typeface="+mn-cs"/>
                      </a:rPr>
                      <m:t>(0.07</m:t>
                    </m:r>
                    <m:r>
                      <m:rPr>
                        <m:nor/>
                      </m:rPr>
                      <a:rPr kumimoji="0" lang="el-GR" sz="2400" b="0" i="0" u="none" strike="noStrike" kern="1200" cap="none" spc="0" normalizeH="0" baseline="0" noProof="0" dirty="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m:t>Δ</m:t>
                    </m:r>
                    <m:r>
                      <m:rPr>
                        <m:nor/>
                      </m:rPr>
                      <a:rPr kumimoji="0" lang="en-GB" sz="2400" b="0" i="0" u="none" strike="noStrike" kern="1200" cap="none" spc="0" normalizeH="0" baseline="0" noProof="0" dirty="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m:t>T</m:t>
                    </m:r>
                    <m:r>
                      <m:rPr>
                        <m:nor/>
                      </m:rPr>
                      <a:rPr kumimoji="0" lang="en-GB" sz="2400" b="0" i="0" u="none" strike="noStrike" kern="1200" cap="none" spc="0" normalizeH="0" baseline="0" noProof="0" dirty="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m:t>.</m:t>
                    </m:r>
                    <m:r>
                      <m:rPr>
                        <m:nor/>
                      </m:rPr>
                      <a:rPr kumimoji="0" lang="en-GB" sz="2400" b="0" i="0" u="none" strike="noStrike" kern="1200" cap="none" spc="0" normalizeH="0" baseline="0" noProof="0" dirty="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m:t>F</m:t>
                    </m:r>
                    <m:r>
                      <m:rPr>
                        <m:nor/>
                      </m:rPr>
                      <a:rPr kumimoji="0" lang="en-GB" sz="2400" b="0" i="0" u="none" strike="noStrike" kern="1200" cap="none" spc="0" normalizeH="0" baseline="0" noProof="0" dirty="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m:t>)</m:t>
                    </m:r>
                  </m:oMath>
                </a14:m>
                <a:r>
                  <a:rPr kumimoji="0" lang="en-GB" sz="2400" b="0" i="0" u="none" strike="noStrike" kern="1200" cap="none" spc="0" normalizeH="0" baseline="0" noProof="0" dirty="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a:t>									</a:t>
                </a:r>
                <a14:m>
                  <m:oMath xmlns:m="http://schemas.openxmlformats.org/officeDocument/2006/math">
                    <m:r>
                      <m:rPr>
                        <m:nor/>
                      </m:rPr>
                      <a:rPr kumimoji="0" lang="el-GR" sz="2400" b="0" i="0" u="none" strike="noStrike" kern="1200" cap="none" spc="0" normalizeH="0" baseline="0" noProof="0" dirty="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m:t>Δ</m:t>
                    </m:r>
                    <m:d>
                      <m:dPr>
                        <m:ctrlPr>
                          <a:rPr kumimoji="0" lang="en-GB" sz="24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Calibri" panose="020F0502020204030204" pitchFamily="34" charset="0"/>
                          </a:rPr>
                        </m:ctrlPr>
                      </m:dPr>
                      <m:e>
                        <m:r>
                          <m:rPr>
                            <m:sty m:val="p"/>
                          </m:rPr>
                          <a:rPr kumimoji="0" lang="en-GB" sz="24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Calibri" panose="020F0502020204030204" pitchFamily="34" charset="0"/>
                          </a:rPr>
                          <m:t>P</m:t>
                        </m:r>
                        <m:r>
                          <a:rPr kumimoji="0" lang="en-GB" sz="24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Calibri" panose="020F0502020204030204" pitchFamily="34" charset="0"/>
                          </a:rPr>
                          <m:t>−</m:t>
                        </m:r>
                        <m:r>
                          <m:rPr>
                            <m:sty m:val="p"/>
                          </m:rPr>
                          <a:rPr kumimoji="0" lang="en-GB" sz="24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Calibri" panose="020F0502020204030204" pitchFamily="34" charset="0"/>
                          </a:rPr>
                          <m:t>E</m:t>
                        </m:r>
                      </m:e>
                    </m:d>
                    <m:r>
                      <a:rPr kumimoji="0" lang="en-GB" sz="24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Calibri" panose="020F0502020204030204" pitchFamily="34" charset="0"/>
                      </a:rPr>
                      <m:t> </m:t>
                    </m:r>
                    <m:r>
                      <a:rPr kumimoji="0" lang="en-GB"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r>
                      <a:rPr kumimoji="0" lang="en-GB" sz="2400" b="1" i="1" u="none" strike="noStrike" kern="1200" cap="none" spc="0" normalizeH="0" baseline="0" noProof="0">
                        <a:ln>
                          <a:noFill/>
                        </a:ln>
                        <a:solidFill>
                          <a:prstClr val="black"/>
                        </a:solidFill>
                        <a:effectLst/>
                        <a:uLnTx/>
                        <a:uFillTx/>
                        <a:latin typeface="Cambria Math" panose="02040503050406030204" pitchFamily="18" charset="0"/>
                        <a:ea typeface="Cambria Math"/>
                        <a:cs typeface="+mn-cs"/>
                      </a:rPr>
                      <m:t>𝟎</m:t>
                    </m:r>
                    <m:r>
                      <a:rPr kumimoji="0" lang="en-GB" sz="2400" b="1" i="1" u="none" strike="noStrike" kern="1200" cap="none" spc="0" normalizeH="0" baseline="0" noProof="0">
                        <a:ln>
                          <a:noFill/>
                        </a:ln>
                        <a:solidFill>
                          <a:prstClr val="black"/>
                        </a:solidFill>
                        <a:effectLst/>
                        <a:uLnTx/>
                        <a:uFillTx/>
                        <a:latin typeface="Cambria Math" panose="02040503050406030204" pitchFamily="18" charset="0"/>
                        <a:ea typeface="Cambria Math"/>
                        <a:cs typeface="+mn-cs"/>
                      </a:rPr>
                      <m:t>.</m:t>
                    </m:r>
                    <m:r>
                      <a:rPr kumimoji="0" lang="en-GB" sz="2400" b="1" i="1" u="none" strike="noStrike" kern="1200" cap="none" spc="0" normalizeH="0" baseline="0" noProof="0">
                        <a:ln>
                          <a:noFill/>
                        </a:ln>
                        <a:solidFill>
                          <a:prstClr val="black"/>
                        </a:solidFill>
                        <a:effectLst/>
                        <a:uLnTx/>
                        <a:uFillTx/>
                        <a:latin typeface="Cambria Math" panose="02040503050406030204" pitchFamily="18" charset="0"/>
                        <a:ea typeface="Cambria Math"/>
                        <a:cs typeface="+mn-cs"/>
                      </a:rPr>
                      <m:t>𝟎𝟕</m:t>
                    </m:r>
                    <m:r>
                      <m:rPr>
                        <m:nor/>
                      </m:rPr>
                      <a:rPr kumimoji="0" lang="el-GR" sz="2400" b="0" i="0" u="none" strike="noStrike" kern="1200" cap="none" spc="0" normalizeH="0" baseline="0" noProof="0" dirty="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m:t>Δ</m:t>
                    </m:r>
                    <m:r>
                      <a:rPr kumimoji="0" lang="en-GB" sz="2400" b="1" i="1" u="none" strike="noStrike" kern="1200" cap="none" spc="0" normalizeH="0" baseline="0" noProof="0">
                        <a:ln>
                          <a:noFill/>
                        </a:ln>
                        <a:solidFill>
                          <a:prstClr val="black"/>
                        </a:solidFill>
                        <a:effectLst/>
                        <a:uLnTx/>
                        <a:uFillTx/>
                        <a:latin typeface="Cambria Math" panose="02040503050406030204" pitchFamily="18" charset="0"/>
                        <a:ea typeface="Cambria Math"/>
                        <a:cs typeface="+mn-cs"/>
                      </a:rPr>
                      <m:t>𝑻</m:t>
                    </m:r>
                    <m:r>
                      <m:rPr>
                        <m:nor/>
                      </m:rPr>
                      <a:rPr kumimoji="0" lang="en-GB" sz="2400" b="0" i="0" u="none" strike="noStrike" kern="1200" cap="none" spc="0" normalizeH="0" baseline="0" noProof="0" dirty="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m:t>(</m:t>
                    </m:r>
                    <m:r>
                      <a:rPr kumimoji="0" lang="en-GB" sz="2400" b="1" i="1" u="none" strike="noStrike" kern="1200" cap="none" spc="0" normalizeH="0" baseline="0" noProof="0">
                        <a:ln>
                          <a:noFill/>
                        </a:ln>
                        <a:solidFill>
                          <a:prstClr val="black"/>
                        </a:solidFill>
                        <a:effectLst/>
                        <a:uLnTx/>
                        <a:uFillTx/>
                        <a:latin typeface="Cambria Math" panose="02040503050406030204" pitchFamily="18" charset="0"/>
                        <a:ea typeface="Cambria Math"/>
                        <a:cs typeface="+mn-cs"/>
                      </a:rPr>
                      <m:t>−</m:t>
                    </m:r>
                    <m:r>
                      <a:rPr kumimoji="0" lang="en-GB" sz="2400" b="1" i="1" u="none" strike="noStrike" kern="1200" cap="none" spc="0" normalizeH="0" baseline="0" noProof="0">
                        <a:ln>
                          <a:noFill/>
                        </a:ln>
                        <a:solidFill>
                          <a:prstClr val="black"/>
                        </a:solidFill>
                        <a:effectLst/>
                        <a:uLnTx/>
                        <a:uFillTx/>
                        <a:latin typeface="Cambria Math"/>
                        <a:ea typeface="Cambria Math"/>
                        <a:cs typeface="+mn-cs"/>
                      </a:rPr>
                      <m:t>𝜵</m:t>
                    </m:r>
                    <m:r>
                      <a:rPr kumimoji="0" lang="en-GB" sz="2400" b="1" i="1" u="none" strike="noStrike" kern="1200" cap="none" spc="0" normalizeH="0" baseline="0" noProof="0">
                        <a:ln>
                          <a:noFill/>
                        </a:ln>
                        <a:solidFill>
                          <a:prstClr val="black"/>
                        </a:solidFill>
                        <a:effectLst/>
                        <a:uLnTx/>
                        <a:uFillTx/>
                        <a:latin typeface="Cambria Math" panose="02040503050406030204" pitchFamily="18" charset="0"/>
                        <a:ea typeface="Cambria Math"/>
                        <a:cs typeface="+mn-cs"/>
                      </a:rPr>
                      <m:t>.</m:t>
                    </m:r>
                    <m:r>
                      <a:rPr kumimoji="0" lang="en-GB" sz="2400" b="1" i="1" u="none" strike="noStrike" kern="1200" cap="none" spc="0" normalizeH="0" baseline="0" noProof="0">
                        <a:ln>
                          <a:noFill/>
                        </a:ln>
                        <a:solidFill>
                          <a:prstClr val="black"/>
                        </a:solidFill>
                        <a:effectLst/>
                        <a:uLnTx/>
                        <a:uFillTx/>
                        <a:latin typeface="Cambria Math" panose="02040503050406030204" pitchFamily="18" charset="0"/>
                        <a:ea typeface="Cambria Math"/>
                        <a:cs typeface="+mn-cs"/>
                      </a:rPr>
                      <m:t>𝑭</m:t>
                    </m:r>
                    <m:r>
                      <a:rPr kumimoji="0" lang="en-GB" sz="2400" b="1" i="1" u="none" strike="noStrike" kern="1200" cap="none" spc="0" normalizeH="0" baseline="0" noProof="0">
                        <a:ln>
                          <a:noFill/>
                        </a:ln>
                        <a:solidFill>
                          <a:prstClr val="black"/>
                        </a:solidFill>
                        <a:effectLst/>
                        <a:uLnTx/>
                        <a:uFillTx/>
                        <a:latin typeface="Cambria Math" panose="02040503050406030204" pitchFamily="18" charset="0"/>
                        <a:ea typeface="Cambria Math"/>
                        <a:cs typeface="+mn-cs"/>
                      </a:rPr>
                      <m:t>) ~ </m:t>
                    </m:r>
                    <m:r>
                      <a:rPr kumimoji="0" lang="en-GB" sz="2400" b="1" i="1" u="none" strike="noStrike" kern="1200" cap="none" spc="0" normalizeH="0" baseline="0" noProof="0">
                        <a:ln>
                          <a:noFill/>
                        </a:ln>
                        <a:solidFill>
                          <a:prstClr val="black"/>
                        </a:solidFill>
                        <a:effectLst/>
                        <a:uLnTx/>
                        <a:uFillTx/>
                        <a:latin typeface="Cambria Math" panose="02040503050406030204" pitchFamily="18" charset="0"/>
                        <a:ea typeface="Cambria Math"/>
                        <a:cs typeface="+mn-cs"/>
                      </a:rPr>
                      <m:t>𝟎</m:t>
                    </m:r>
                    <m:r>
                      <a:rPr kumimoji="0" lang="en-GB" sz="2400" b="1" i="1" u="none" strike="noStrike" kern="1200" cap="none" spc="0" normalizeH="0" baseline="0" noProof="0">
                        <a:ln>
                          <a:noFill/>
                        </a:ln>
                        <a:solidFill>
                          <a:prstClr val="black"/>
                        </a:solidFill>
                        <a:effectLst/>
                        <a:uLnTx/>
                        <a:uFillTx/>
                        <a:latin typeface="Cambria Math" panose="02040503050406030204" pitchFamily="18" charset="0"/>
                        <a:ea typeface="Cambria Math"/>
                        <a:cs typeface="+mn-cs"/>
                      </a:rPr>
                      <m:t>.</m:t>
                    </m:r>
                    <m:r>
                      <a:rPr kumimoji="0" lang="en-GB" sz="2400" b="1" i="1" u="none" strike="noStrike" kern="1200" cap="none" spc="0" normalizeH="0" baseline="0" noProof="0">
                        <a:ln>
                          <a:noFill/>
                        </a:ln>
                        <a:solidFill>
                          <a:prstClr val="black"/>
                        </a:solidFill>
                        <a:effectLst/>
                        <a:uLnTx/>
                        <a:uFillTx/>
                        <a:latin typeface="Cambria Math" panose="02040503050406030204" pitchFamily="18" charset="0"/>
                        <a:ea typeface="Cambria Math"/>
                        <a:cs typeface="+mn-cs"/>
                      </a:rPr>
                      <m:t>𝟎𝟕</m:t>
                    </m:r>
                    <m:r>
                      <m:rPr>
                        <m:nor/>
                      </m:rPr>
                      <a:rPr kumimoji="0" lang="el-GR" sz="2400" b="0" i="0" u="none" strike="noStrike" kern="1200" cap="none" spc="0" normalizeH="0" baseline="0" noProof="0" dirty="0">
                        <a:ln>
                          <a:noFill/>
                        </a:ln>
                        <a:solidFill>
                          <a:srgbClr val="000000"/>
                        </a:solidFill>
                        <a:effectLst/>
                        <a:uLnTx/>
                        <a:uFillTx/>
                        <a:latin typeface="Calibri" panose="020F0502020204030204" pitchFamily="34" charset="0"/>
                        <a:ea typeface="Cambria Math" panose="02040503050406030204" pitchFamily="18" charset="0"/>
                        <a:cs typeface="Calibri" panose="020F0502020204030204" pitchFamily="34" charset="0"/>
                      </a:rPr>
                      <m:t>Δ</m:t>
                    </m:r>
                    <m:r>
                      <a:rPr kumimoji="0" lang="en-GB" sz="2400" b="1" i="1" u="none" strike="noStrike" kern="1200" cap="none" spc="0" normalizeH="0" baseline="0" noProof="0">
                        <a:ln>
                          <a:noFill/>
                        </a:ln>
                        <a:solidFill>
                          <a:prstClr val="black"/>
                        </a:solidFill>
                        <a:effectLst/>
                        <a:uLnTx/>
                        <a:uFillTx/>
                        <a:latin typeface="Cambria Math" panose="02040503050406030204" pitchFamily="18" charset="0"/>
                        <a:ea typeface="Cambria Math"/>
                        <a:cs typeface="+mn-cs"/>
                      </a:rPr>
                      <m:t>𝑻</m:t>
                    </m:r>
                    <m:r>
                      <a:rPr kumimoji="0" lang="en-GB" sz="2400" b="1" i="1" u="none" strike="noStrike" kern="1200" cap="none" spc="0" normalizeH="0" baseline="0" noProof="0">
                        <a:ln>
                          <a:noFill/>
                        </a:ln>
                        <a:solidFill>
                          <a:prstClr val="black"/>
                        </a:solidFill>
                        <a:effectLst/>
                        <a:uLnTx/>
                        <a:uFillTx/>
                        <a:latin typeface="Cambria Math" panose="02040503050406030204" pitchFamily="18" charset="0"/>
                        <a:ea typeface="Cambria Math"/>
                        <a:cs typeface="+mn-cs"/>
                      </a:rPr>
                      <m:t>(</m:t>
                    </m:r>
                    <m:r>
                      <a:rPr kumimoji="0" lang="en-GB" sz="2400" b="1" i="1" u="none" strike="noStrike" kern="1200" cap="none" spc="0" normalizeH="0" baseline="0" noProof="0">
                        <a:ln>
                          <a:noFill/>
                        </a:ln>
                        <a:solidFill>
                          <a:prstClr val="black"/>
                        </a:solidFill>
                        <a:effectLst/>
                        <a:uLnTx/>
                        <a:uFillTx/>
                        <a:latin typeface="Cambria Math" panose="02040503050406030204" pitchFamily="18" charset="0"/>
                        <a:ea typeface="Cambria Math"/>
                        <a:cs typeface="+mn-cs"/>
                      </a:rPr>
                      <m:t>𝑷</m:t>
                    </m:r>
                    <m:r>
                      <a:rPr kumimoji="0" lang="en-GB" sz="2400" b="1" i="1" u="none" strike="noStrike" kern="1200" cap="none" spc="0" normalizeH="0" baseline="0" noProof="0">
                        <a:ln>
                          <a:noFill/>
                        </a:ln>
                        <a:solidFill>
                          <a:prstClr val="black"/>
                        </a:solidFill>
                        <a:effectLst/>
                        <a:uLnTx/>
                        <a:uFillTx/>
                        <a:latin typeface="Cambria Math" panose="02040503050406030204" pitchFamily="18" charset="0"/>
                        <a:ea typeface="Cambria Math"/>
                        <a:cs typeface="+mn-cs"/>
                      </a:rPr>
                      <m:t>−</m:t>
                    </m:r>
                    <m:r>
                      <a:rPr kumimoji="0" lang="en-GB" sz="2400" b="1" i="1" u="none" strike="noStrike" kern="1200" cap="none" spc="0" normalizeH="0" baseline="0" noProof="0">
                        <a:ln>
                          <a:noFill/>
                        </a:ln>
                        <a:solidFill>
                          <a:prstClr val="black"/>
                        </a:solidFill>
                        <a:effectLst/>
                        <a:uLnTx/>
                        <a:uFillTx/>
                        <a:latin typeface="Cambria Math" panose="02040503050406030204" pitchFamily="18" charset="0"/>
                        <a:ea typeface="Cambria Math"/>
                        <a:cs typeface="+mn-cs"/>
                      </a:rPr>
                      <m:t>𝑬</m:t>
                    </m:r>
                    <m:r>
                      <a:rPr kumimoji="0" lang="en-GB" sz="2400" b="1" i="1" u="none" strike="noStrike" kern="1200" cap="none" spc="0" normalizeH="0" baseline="0" noProof="0">
                        <a:ln>
                          <a:noFill/>
                        </a:ln>
                        <a:solidFill>
                          <a:prstClr val="black"/>
                        </a:solidFill>
                        <a:effectLst/>
                        <a:uLnTx/>
                        <a:uFillTx/>
                        <a:latin typeface="Cambria Math" panose="02040503050406030204" pitchFamily="18" charset="0"/>
                        <a:ea typeface="Cambria Math"/>
                        <a:cs typeface="+mn-cs"/>
                      </a:rPr>
                      <m:t>) </m:t>
                    </m:r>
                  </m:oMath>
                </a14:m>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P – E scales with temperature at the Clausius Clapeyron rate </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(but see </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Byrne &amp; O'Gorman 2015</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GB"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4" name="TextBox 3">
                <a:extLst>
                  <a:ext uri="{FF2B5EF4-FFF2-40B4-BE49-F238E27FC236}">
                    <a16:creationId xmlns:a16="http://schemas.microsoft.com/office/drawing/2014/main" id="{BD984383-B2A4-B93D-AB63-C1708463AA42}"/>
                  </a:ext>
                </a:extLst>
              </p:cNvPr>
              <p:cNvSpPr txBox="1">
                <a:spLocks noRot="1" noChangeAspect="1" noMove="1" noResize="1" noEditPoints="1" noAdjustHandles="1" noChangeArrowheads="1" noChangeShapeType="1" noTextEdit="1"/>
              </p:cNvSpPr>
              <p:nvPr/>
            </p:nvSpPr>
            <p:spPr>
              <a:xfrm>
                <a:off x="620620" y="3649394"/>
                <a:ext cx="11156484" cy="2723438"/>
              </a:xfrm>
              <a:prstGeom prst="rect">
                <a:avLst/>
              </a:prstGeom>
              <a:blipFill>
                <a:blip r:embed="rId4"/>
                <a:stretch>
                  <a:fillRect l="-1093" r="-1639" b="-5830"/>
                </a:stretch>
              </a:blipFill>
            </p:spPr>
            <p:txBody>
              <a:bodyPr/>
              <a:lstStyle/>
              <a:p>
                <a:r>
                  <a:rPr lang="en-GB">
                    <a:noFill/>
                  </a:rPr>
                  <a:t> </a:t>
                </a:r>
              </a:p>
            </p:txBody>
          </p:sp>
        </mc:Fallback>
      </mc:AlternateContent>
      <p:cxnSp>
        <p:nvCxnSpPr>
          <p:cNvPr id="8" name="Straight Arrow Connector 7">
            <a:extLst>
              <a:ext uri="{FF2B5EF4-FFF2-40B4-BE49-F238E27FC236}">
                <a16:creationId xmlns:a16="http://schemas.microsoft.com/office/drawing/2014/main" id="{5E462C18-8CC8-9DC3-110F-D5F7D85C520D}"/>
              </a:ext>
              <a:ext uri="{C183D7F6-B498-43B3-948B-1728B52AA6E4}">
                <adec:decorative xmlns:adec="http://schemas.microsoft.com/office/drawing/2017/decorative" val="1"/>
              </a:ext>
            </a:extLst>
          </p:cNvPr>
          <p:cNvCxnSpPr>
            <a:cxnSpLocks/>
          </p:cNvCxnSpPr>
          <p:nvPr/>
        </p:nvCxnSpPr>
        <p:spPr>
          <a:xfrm>
            <a:off x="3160783" y="4556827"/>
            <a:ext cx="344417"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9" name="Group 8" descr="Schematic of coluimn water budget (water in minus water out = storage)">
            <a:extLst>
              <a:ext uri="{FF2B5EF4-FFF2-40B4-BE49-F238E27FC236}">
                <a16:creationId xmlns:a16="http://schemas.microsoft.com/office/drawing/2014/main" id="{C34C47AE-1F5C-FAFA-D4B6-84A09CFD4BE9}"/>
              </a:ext>
            </a:extLst>
          </p:cNvPr>
          <p:cNvGrpSpPr/>
          <p:nvPr/>
        </p:nvGrpSpPr>
        <p:grpSpPr>
          <a:xfrm>
            <a:off x="-766119" y="1297217"/>
            <a:ext cx="4504111" cy="3521220"/>
            <a:chOff x="-504056" y="1271646"/>
            <a:chExt cx="4572000" cy="3521220"/>
          </a:xfrm>
        </p:grpSpPr>
        <p:grpSp>
          <p:nvGrpSpPr>
            <p:cNvPr id="10" name="Group 9">
              <a:extLst>
                <a:ext uri="{FF2B5EF4-FFF2-40B4-BE49-F238E27FC236}">
                  <a16:creationId xmlns:a16="http://schemas.microsoft.com/office/drawing/2014/main" id="{3E5CB2C8-1692-96E7-ABB1-5BC332865ACC}"/>
                </a:ext>
              </a:extLst>
            </p:cNvPr>
            <p:cNvGrpSpPr/>
            <p:nvPr/>
          </p:nvGrpSpPr>
          <p:grpSpPr>
            <a:xfrm>
              <a:off x="772244" y="1271646"/>
              <a:ext cx="2684522" cy="3521220"/>
              <a:chOff x="6401053" y="850729"/>
              <a:chExt cx="1761133" cy="2258309"/>
            </a:xfrm>
          </p:grpSpPr>
          <p:sp>
            <p:nvSpPr>
              <p:cNvPr id="14" name="Rectangle 13">
                <a:extLst>
                  <a:ext uri="{FF2B5EF4-FFF2-40B4-BE49-F238E27FC236}">
                    <a16:creationId xmlns:a16="http://schemas.microsoft.com/office/drawing/2014/main" id="{168985EA-2857-4739-2348-31439D553B4E}"/>
                  </a:ext>
                </a:extLst>
              </p:cNvPr>
              <p:cNvSpPr/>
              <p:nvPr/>
            </p:nvSpPr>
            <p:spPr bwMode="auto">
              <a:xfrm>
                <a:off x="6561583" y="850729"/>
                <a:ext cx="1296144" cy="187220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15" name="Up Arrow 13">
                <a:extLst>
                  <a:ext uri="{FF2B5EF4-FFF2-40B4-BE49-F238E27FC236}">
                    <a16:creationId xmlns:a16="http://schemas.microsoft.com/office/drawing/2014/main" id="{22943824-4BCE-65A5-1F0A-7547A72B73D4}"/>
                  </a:ext>
                </a:extLst>
              </p:cNvPr>
              <p:cNvSpPr/>
              <p:nvPr/>
            </p:nvSpPr>
            <p:spPr bwMode="auto">
              <a:xfrm>
                <a:off x="6705600" y="2276872"/>
                <a:ext cx="314672" cy="432048"/>
              </a:xfrm>
              <a:prstGeom prst="upArrow">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16" name="Up Arrow 14">
                <a:extLst>
                  <a:ext uri="{FF2B5EF4-FFF2-40B4-BE49-F238E27FC236}">
                    <a16:creationId xmlns:a16="http://schemas.microsoft.com/office/drawing/2014/main" id="{2A36688E-A89F-4F4F-251C-B77B00C1710E}"/>
                  </a:ext>
                </a:extLst>
              </p:cNvPr>
              <p:cNvSpPr/>
              <p:nvPr/>
            </p:nvSpPr>
            <p:spPr bwMode="auto">
              <a:xfrm flipV="1">
                <a:off x="7209656" y="2276872"/>
                <a:ext cx="314672" cy="432048"/>
              </a:xfrm>
              <a:prstGeom prst="upArrow">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17" name="TextBox 16">
                <a:extLst>
                  <a:ext uri="{FF2B5EF4-FFF2-40B4-BE49-F238E27FC236}">
                    <a16:creationId xmlns:a16="http://schemas.microsoft.com/office/drawing/2014/main" id="{CB2CE59A-D2A6-47BF-E810-7413C9C41D7B}"/>
                  </a:ext>
                </a:extLst>
              </p:cNvPr>
              <p:cNvSpPr txBox="1"/>
              <p:nvPr/>
            </p:nvSpPr>
            <p:spPr>
              <a:xfrm>
                <a:off x="6731136" y="1912501"/>
                <a:ext cx="1278397" cy="3355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E        P</a:t>
                </a:r>
              </a:p>
            </p:txBody>
          </p: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CAFA7A39-BD94-24D4-31A7-1E5A8723E7B4}"/>
                      </a:ext>
                    </a:extLst>
                  </p:cNvPr>
                  <p:cNvSpPr/>
                  <p:nvPr/>
                </p:nvSpPr>
                <p:spPr>
                  <a:xfrm>
                    <a:off x="6401053" y="2773475"/>
                    <a:ext cx="1761133" cy="335563"/>
                  </a:xfrm>
                  <a:prstGeom prst="rect">
                    <a:avLst/>
                  </a:prstGeom>
                  <a:ln>
                    <a:solidFill>
                      <a:srgbClr val="FF0000"/>
                    </a:solidFill>
                  </a:ln>
                </p:spPr>
                <p:txBody>
                  <a:bodyPr wrap="square">
                    <a:spAutoFit/>
                  </a:bodyPr>
                  <a:lstStyle/>
                  <a:p>
                    <a:pPr marL="0" marR="0" lvl="0" indent="0" algn="l" defTabSz="457200" rtl="0" eaLnBrk="0" fontAlgn="auto" latinLnBrk="0" hangingPunct="0">
                      <a:lnSpc>
                        <a:spcPct val="100000"/>
                      </a:lnSpc>
                      <a:spcBef>
                        <a:spcPct val="5000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kumimoji="0" lang="en-GB" sz="28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Calibri" panose="020F0502020204030204" pitchFamily="34" charset="0"/>
                              <a:ea typeface="+mn-ea"/>
                              <a:cs typeface="Arial" pitchFamily="34" charset="0"/>
                            </a:rPr>
                            <m:t>P</m:t>
                          </m:r>
                          <m:r>
                            <m:rPr>
                              <m:nor/>
                            </m:rPr>
                            <a:rPr kumimoji="0" lang="en-GB" sz="28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Calibri" panose="020F0502020204030204" pitchFamily="34" charset="0"/>
                              <a:ea typeface="+mn-ea"/>
                              <a:cs typeface="Arial" pitchFamily="34" charset="0"/>
                            </a:rPr>
                            <m:t> − </m:t>
                          </m:r>
                          <m:r>
                            <m:rPr>
                              <m:nor/>
                            </m:rPr>
                            <a:rPr kumimoji="0" lang="en-GB" sz="28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Calibri" panose="020F0502020204030204" pitchFamily="34" charset="0"/>
                              <a:ea typeface="+mn-ea"/>
                              <a:cs typeface="Arial" pitchFamily="34" charset="0"/>
                            </a:rPr>
                            <m:t>E</m:t>
                          </m:r>
                          <m:r>
                            <m:rPr>
                              <m:nor/>
                            </m:rPr>
                            <a:rPr kumimoji="0" lang="en-GB" sz="28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Calibri" panose="020F0502020204030204" pitchFamily="34" charset="0"/>
                              <a:ea typeface="+mn-ea"/>
                              <a:cs typeface="Arial" pitchFamily="34" charset="0"/>
                            </a:rPr>
                            <m:t> </m:t>
                          </m:r>
                          <m:r>
                            <m:rPr>
                              <m:nor/>
                            </m:rPr>
                            <a:rPr kumimoji="0" lang="en-GB" sz="28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m:t>~</m:t>
                          </m:r>
                          <m:r>
                            <a:rPr kumimoji="0" lang="en-GB" sz="2800" b="1" i="1" u="none" strike="noStrike" kern="1200" cap="none" spc="0" normalizeH="0" baseline="0" noProof="0">
                              <a:ln>
                                <a:noFill/>
                              </a:ln>
                              <a:solidFill>
                                <a:srgbClr val="00B0F0"/>
                              </a:solidFill>
                              <a:effectLst/>
                              <a:uLnTx/>
                              <a:uFillTx/>
                              <a:latin typeface="Cambria Math" panose="02040503050406030204" pitchFamily="18" charset="0"/>
                              <a:ea typeface="Cambria Math"/>
                              <a:cs typeface="+mn-cs"/>
                            </a:rPr>
                            <m:t>−</m:t>
                          </m:r>
                          <m:r>
                            <a:rPr kumimoji="0" lang="en-GB" sz="2800" b="1" i="1" u="none" strike="noStrike" kern="1200" cap="none" spc="0" normalizeH="0" baseline="0" noProof="0">
                              <a:ln>
                                <a:noFill/>
                              </a:ln>
                              <a:solidFill>
                                <a:srgbClr val="00B0F0"/>
                              </a:solidFill>
                              <a:effectLst/>
                              <a:uLnTx/>
                              <a:uFillTx/>
                              <a:latin typeface="Cambria Math"/>
                              <a:ea typeface="Cambria Math"/>
                              <a:cs typeface="+mn-cs"/>
                            </a:rPr>
                            <m:t>𝜵</m:t>
                          </m:r>
                          <m:r>
                            <a:rPr kumimoji="0" lang="en-GB" sz="2800" b="1" i="1" u="none" strike="noStrike" kern="1200" cap="none" spc="0" normalizeH="0" baseline="0" noProof="0">
                              <a:ln>
                                <a:noFill/>
                              </a:ln>
                              <a:solidFill>
                                <a:srgbClr val="00B0F0"/>
                              </a:solidFill>
                              <a:effectLst/>
                              <a:uLnTx/>
                              <a:uFillTx/>
                              <a:latin typeface="Cambria Math"/>
                              <a:ea typeface="Cambria Math"/>
                              <a:cs typeface="+mn-cs"/>
                            </a:rPr>
                            <m:t>. </m:t>
                          </m:r>
                          <m:r>
                            <a:rPr kumimoji="0" lang="en-GB" sz="2800" b="1" i="1" u="none" strike="noStrike" kern="1200" cap="none" spc="0" normalizeH="0" baseline="0" noProof="0">
                              <a:ln>
                                <a:noFill/>
                              </a:ln>
                              <a:solidFill>
                                <a:srgbClr val="00B0F0"/>
                              </a:solidFill>
                              <a:effectLst/>
                              <a:uLnTx/>
                              <a:uFillTx/>
                              <a:latin typeface="Cambria Math"/>
                              <a:ea typeface="Cambria Math"/>
                              <a:cs typeface="+mn-cs"/>
                            </a:rPr>
                            <m:t>𝑭</m:t>
                          </m:r>
                        </m:oMath>
                      </m:oMathPara>
                    </a14:m>
                    <a:endParaRPr kumimoji="0" lang="el-GR" sz="28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Calibri" panose="020F0502020204030204" pitchFamily="34" charset="0"/>
                      <a:ea typeface="+mn-ea"/>
                      <a:cs typeface="Arial"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6401053" y="2773475"/>
                    <a:ext cx="1761133" cy="335563"/>
                  </a:xfrm>
                  <a:prstGeom prst="rect">
                    <a:avLst/>
                  </a:prstGeom>
                  <a:blipFill>
                    <a:blip r:embed="rId5"/>
                    <a:stretch>
                      <a:fillRect/>
                    </a:stretch>
                  </a:blipFill>
                  <a:ln>
                    <a:solidFill>
                      <a:srgbClr val="FF0000"/>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DB7E6E71-46C5-828A-21DD-ABDE39B3F361}"/>
                      </a:ext>
                    </a:extLst>
                  </p:cNvPr>
                  <p:cNvSpPr/>
                  <p:nvPr/>
                </p:nvSpPr>
                <p:spPr>
                  <a:xfrm>
                    <a:off x="6514728" y="852007"/>
                    <a:ext cx="1278397" cy="434547"/>
                  </a:xfrm>
                  <a:prstGeom prst="rect">
                    <a:avLst/>
                  </a:prstGeom>
                </p:spPr>
                <p:txBody>
                  <a:bodyPr wrap="square">
                    <a:spAutoFit/>
                  </a:bodyPr>
                  <a:lstStyle/>
                  <a:p>
                    <a:pPr marL="0" marR="0" lvl="0" indent="0" algn="l" defTabSz="457200" rtl="0" eaLnBrk="0" fontAlgn="auto" latinLnBrk="0" hangingPunct="0">
                      <a:lnSpc>
                        <a:spcPct val="100000"/>
                      </a:lnSpc>
                      <a:spcBef>
                        <a:spcPct val="5000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GB" sz="2000" b="1" i="1" u="none" strike="noStrike" kern="1200" cap="none" spc="0" normalizeH="0" baseline="0" noProof="0">
                                  <a:ln>
                                    <a:noFill/>
                                  </a:ln>
                                  <a:solidFill>
                                    <a:prstClr val="white"/>
                                  </a:solidFill>
                                  <a:effectLst>
                                    <a:outerShdw blurRad="38100" dist="38100" dir="2700000" algn="tl">
                                      <a:srgbClr val="C0C0C0"/>
                                    </a:outerShdw>
                                  </a:effectLst>
                                  <a:uLnTx/>
                                  <a:uFillTx/>
                                  <a:latin typeface="Cambria Math" panose="02040503050406030204" pitchFamily="18" charset="0"/>
                                  <a:ea typeface="Cambria Math"/>
                                  <a:cs typeface="Arial" pitchFamily="34" charset="0"/>
                                </a:rPr>
                              </m:ctrlPr>
                            </m:fPr>
                            <m:num>
                              <m:r>
                                <a:rPr kumimoji="0" lang="el-GR" sz="2000" b="1" i="1" u="none" strike="noStrike" kern="1200" cap="none" spc="0" normalizeH="0" baseline="0" noProof="0">
                                  <a:ln>
                                    <a:noFill/>
                                  </a:ln>
                                  <a:solidFill>
                                    <a:prstClr val="white"/>
                                  </a:solidFill>
                                  <a:effectLst>
                                    <a:outerShdw blurRad="38100" dist="38100" dir="2700000" algn="tl">
                                      <a:srgbClr val="C0C0C0"/>
                                    </a:outerShdw>
                                  </a:effectLst>
                                  <a:uLnTx/>
                                  <a:uFillTx/>
                                  <a:latin typeface="Cambria Math"/>
                                  <a:ea typeface="Cambria Math"/>
                                  <a:cs typeface="Arial" pitchFamily="34" charset="0"/>
                                </a:rPr>
                                <m:t>𝝏</m:t>
                              </m:r>
                              <m:r>
                                <a:rPr kumimoji="0" lang="en-GB" sz="2000" b="1" i="1" u="none" strike="noStrike" kern="1200" cap="none" spc="0" normalizeH="0" baseline="0" noProof="0">
                                  <a:ln>
                                    <a:noFill/>
                                  </a:ln>
                                  <a:solidFill>
                                    <a:prstClr val="white"/>
                                  </a:solidFill>
                                  <a:effectLst>
                                    <a:outerShdw blurRad="38100" dist="38100" dir="2700000" algn="tl">
                                      <a:srgbClr val="C0C0C0"/>
                                    </a:outerShdw>
                                  </a:effectLst>
                                  <a:uLnTx/>
                                  <a:uFillTx/>
                                  <a:latin typeface="Cambria Math" panose="02040503050406030204" pitchFamily="18" charset="0"/>
                                  <a:ea typeface="Cambria Math"/>
                                  <a:cs typeface="Arial" pitchFamily="34" charset="0"/>
                                </a:rPr>
                                <m:t>𝑺</m:t>
                              </m:r>
                            </m:num>
                            <m:den>
                              <m:r>
                                <a:rPr kumimoji="0" lang="en-GB" sz="2000" b="1" i="1" u="none" strike="noStrike" kern="1200" cap="none" spc="0" normalizeH="0" baseline="0" noProof="0">
                                  <a:ln>
                                    <a:noFill/>
                                  </a:ln>
                                  <a:solidFill>
                                    <a:prstClr val="white"/>
                                  </a:solidFill>
                                  <a:effectLst>
                                    <a:outerShdw blurRad="38100" dist="38100" dir="2700000" algn="tl">
                                      <a:srgbClr val="C0C0C0"/>
                                    </a:outerShdw>
                                  </a:effectLst>
                                  <a:uLnTx/>
                                  <a:uFillTx/>
                                  <a:latin typeface="Cambria Math"/>
                                  <a:ea typeface="Cambria Math"/>
                                  <a:cs typeface="Arial" pitchFamily="34" charset="0"/>
                                </a:rPr>
                                <m:t>𝒅𝒕</m:t>
                              </m:r>
                            </m:den>
                          </m:f>
                          <m:r>
                            <a:rPr kumimoji="0" lang="en-GB" sz="2000" b="1" i="1" u="none" strike="noStrike" kern="1200" cap="none" spc="0" normalizeH="0" baseline="0" noProof="0">
                              <a:ln>
                                <a:noFill/>
                              </a:ln>
                              <a:solidFill>
                                <a:prstClr val="white"/>
                              </a:solidFill>
                              <a:effectLst>
                                <a:outerShdw blurRad="38100" dist="38100" dir="2700000" algn="tl">
                                  <a:srgbClr val="C0C0C0"/>
                                </a:outerShdw>
                              </a:effectLst>
                              <a:uLnTx/>
                              <a:uFillTx/>
                              <a:latin typeface="Cambria Math" panose="02040503050406030204" pitchFamily="18" charset="0"/>
                              <a:ea typeface="Cambria Math"/>
                              <a:cs typeface="Arial" pitchFamily="34" charset="0"/>
                            </a:rPr>
                            <m:t>~ </m:t>
                          </m:r>
                          <m:r>
                            <a:rPr kumimoji="0" lang="en-GB" sz="2000" b="1" i="1" u="none" strike="noStrike" kern="1200" cap="none" spc="0" normalizeH="0" baseline="0" noProof="0">
                              <a:ln>
                                <a:noFill/>
                              </a:ln>
                              <a:solidFill>
                                <a:prstClr val="white"/>
                              </a:solidFill>
                              <a:effectLst>
                                <a:outerShdw blurRad="38100" dist="38100" dir="2700000" algn="tl">
                                  <a:srgbClr val="C0C0C0"/>
                                </a:outerShdw>
                              </a:effectLst>
                              <a:uLnTx/>
                              <a:uFillTx/>
                              <a:latin typeface="Cambria Math" panose="02040503050406030204" pitchFamily="18" charset="0"/>
                              <a:ea typeface="Cambria Math"/>
                              <a:cs typeface="Arial" pitchFamily="34" charset="0"/>
                            </a:rPr>
                            <m:t>𝟎</m:t>
                          </m:r>
                        </m:oMath>
                      </m:oMathPara>
                    </a14:m>
                    <a:endParaRPr kumimoji="0" lang="el-GR" sz="2000" b="1" i="0" u="none" strike="noStrike" kern="1200" cap="none" spc="0" normalizeH="0" baseline="0" noProof="0" dirty="0">
                      <a:ln>
                        <a:noFill/>
                      </a:ln>
                      <a:solidFill>
                        <a:prstClr val="white"/>
                      </a:solidFill>
                      <a:effectLst>
                        <a:outerShdw blurRad="38100" dist="38100" dir="2700000" algn="tl">
                          <a:srgbClr val="C0C0C0"/>
                        </a:outerShdw>
                      </a:effectLst>
                      <a:uLnTx/>
                      <a:uFillTx/>
                      <a:latin typeface="Calibri" panose="020F0502020204030204" pitchFamily="34" charset="0"/>
                      <a:ea typeface="+mn-ea"/>
                      <a:cs typeface="Arial"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6514728" y="852007"/>
                    <a:ext cx="1278397" cy="434547"/>
                  </a:xfrm>
                  <a:prstGeom prst="rect">
                    <a:avLst/>
                  </a:prstGeom>
                  <a:blipFill>
                    <a:blip r:embed="rId6"/>
                    <a:stretch>
                      <a:fillRect/>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7B81E951-02BC-958C-566E-0262E8DF58D9}"/>
                    </a:ext>
                  </a:extLst>
                </p:cNvPr>
                <p:cNvSpPr txBox="1"/>
                <p:nvPr/>
              </p:nvSpPr>
              <p:spPr>
                <a:xfrm>
                  <a:off x="-504056" y="2276872"/>
                  <a:ext cx="4572000"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2800" b="1" i="1" u="none" strike="noStrike" kern="1200" cap="none" spc="0" normalizeH="0" baseline="0" noProof="0">
                            <a:ln>
                              <a:noFill/>
                            </a:ln>
                            <a:solidFill>
                              <a:srgbClr val="00B0F0"/>
                            </a:solidFill>
                            <a:effectLst/>
                            <a:uLnTx/>
                            <a:uFillTx/>
                            <a:latin typeface="Cambria Math" panose="02040503050406030204" pitchFamily="18" charset="0"/>
                            <a:ea typeface="Cambria Math"/>
                            <a:cs typeface="+mn-cs"/>
                          </a:rPr>
                          <m:t>−</m:t>
                        </m:r>
                        <m:r>
                          <a:rPr kumimoji="0" lang="en-GB" sz="2800" b="1" i="1" u="none" strike="noStrike" kern="1200" cap="none" spc="0" normalizeH="0" baseline="0" noProof="0">
                            <a:ln>
                              <a:noFill/>
                            </a:ln>
                            <a:solidFill>
                              <a:srgbClr val="00B0F0"/>
                            </a:solidFill>
                            <a:effectLst/>
                            <a:uLnTx/>
                            <a:uFillTx/>
                            <a:latin typeface="Cambria Math"/>
                            <a:ea typeface="Cambria Math"/>
                            <a:cs typeface="+mn-cs"/>
                          </a:rPr>
                          <m:t>𝜵</m:t>
                        </m:r>
                        <m:r>
                          <a:rPr kumimoji="0" lang="en-GB" sz="2800" b="1" i="1" u="none" strike="noStrike" kern="1200" cap="none" spc="0" normalizeH="0" baseline="0" noProof="0">
                            <a:ln>
                              <a:noFill/>
                            </a:ln>
                            <a:solidFill>
                              <a:srgbClr val="00B0F0"/>
                            </a:solidFill>
                            <a:effectLst/>
                            <a:uLnTx/>
                            <a:uFillTx/>
                            <a:latin typeface="Cambria Math"/>
                            <a:ea typeface="Cambria Math"/>
                            <a:cs typeface="+mn-cs"/>
                          </a:rPr>
                          <m:t>. </m:t>
                        </m:r>
                        <m:r>
                          <a:rPr kumimoji="0" lang="en-GB" sz="2800" b="1" i="1" u="none" strike="noStrike" kern="1200" cap="none" spc="0" normalizeH="0" baseline="0" noProof="0">
                            <a:ln>
                              <a:noFill/>
                            </a:ln>
                            <a:solidFill>
                              <a:srgbClr val="00B0F0"/>
                            </a:solidFill>
                            <a:effectLst/>
                            <a:uLnTx/>
                            <a:uFillTx/>
                            <a:latin typeface="Cambria Math"/>
                            <a:ea typeface="Cambria Math"/>
                            <a:cs typeface="+mn-cs"/>
                          </a:rPr>
                          <m:t>𝑭</m:t>
                        </m:r>
                      </m:oMath>
                    </m:oMathPara>
                  </a14:m>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4" name="TextBox 23">
                  <a:extLst>
                    <a:ext uri="{FF2B5EF4-FFF2-40B4-BE49-F238E27FC236}">
                      <a16:creationId xmlns:a16="http://schemas.microsoft.com/office/drawing/2014/main" id="{D71EF973-7595-4A7A-B3A5-E32FF35C913D}"/>
                    </a:ext>
                  </a:extLst>
                </p:cNvPr>
                <p:cNvSpPr txBox="1">
                  <a:spLocks noRot="1" noChangeAspect="1" noMove="1" noResize="1" noEditPoints="1" noAdjustHandles="1" noChangeArrowheads="1" noChangeShapeType="1" noTextEdit="1"/>
                </p:cNvSpPr>
                <p:nvPr/>
              </p:nvSpPr>
              <p:spPr>
                <a:xfrm>
                  <a:off x="-504056" y="2276872"/>
                  <a:ext cx="4572000" cy="523220"/>
                </a:xfrm>
                <a:prstGeom prst="rect">
                  <a:avLst/>
                </a:prstGeom>
                <a:blipFill>
                  <a:blip r:embed="rId7"/>
                  <a:stretch>
                    <a:fillRect/>
                  </a:stretch>
                </a:blipFill>
              </p:spPr>
              <p:txBody>
                <a:bodyPr/>
                <a:lstStyle/>
                <a:p>
                  <a:r>
                    <a:rPr lang="en-GB">
                      <a:noFill/>
                    </a:rPr>
                    <a:t> </a:t>
                  </a:r>
                </a:p>
              </p:txBody>
            </p:sp>
          </mc:Fallback>
        </mc:AlternateContent>
        <p:sp>
          <p:nvSpPr>
            <p:cNvPr id="12" name="Arrow: Left 11">
              <a:extLst>
                <a:ext uri="{FF2B5EF4-FFF2-40B4-BE49-F238E27FC236}">
                  <a16:creationId xmlns:a16="http://schemas.microsoft.com/office/drawing/2014/main" id="{DCC51C08-12C2-68E0-FD1B-F872ED450E59}"/>
                </a:ext>
              </a:extLst>
            </p:cNvPr>
            <p:cNvSpPr/>
            <p:nvPr/>
          </p:nvSpPr>
          <p:spPr>
            <a:xfrm>
              <a:off x="2484468" y="2285801"/>
              <a:ext cx="653415" cy="455497"/>
            </a:xfrm>
            <a:prstGeom prst="leftArrow">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Arrow: Left 12">
              <a:extLst>
                <a:ext uri="{FF2B5EF4-FFF2-40B4-BE49-F238E27FC236}">
                  <a16:creationId xmlns:a16="http://schemas.microsoft.com/office/drawing/2014/main" id="{4142A8B7-668B-7FB7-9DEC-D8A75F08F65D}"/>
                </a:ext>
              </a:extLst>
            </p:cNvPr>
            <p:cNvSpPr/>
            <p:nvPr/>
          </p:nvSpPr>
          <p:spPr>
            <a:xfrm flipH="1">
              <a:off x="688250" y="2269850"/>
              <a:ext cx="534699" cy="455497"/>
            </a:xfrm>
            <a:prstGeom prst="leftArrow">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20" name="Straight Arrow Connector 19">
            <a:extLst>
              <a:ext uri="{FF2B5EF4-FFF2-40B4-BE49-F238E27FC236}">
                <a16:creationId xmlns:a16="http://schemas.microsoft.com/office/drawing/2014/main" id="{552CBB74-58A4-14E4-8E3D-647ACC972BAA}"/>
              </a:ext>
              <a:ext uri="{C183D7F6-B498-43B3-948B-1728B52AA6E4}">
                <adec:decorative xmlns:adec="http://schemas.microsoft.com/office/drawing/2017/decorative" val="1"/>
              </a:ext>
            </a:extLst>
          </p:cNvPr>
          <p:cNvCxnSpPr>
            <a:cxnSpLocks/>
          </p:cNvCxnSpPr>
          <p:nvPr/>
        </p:nvCxnSpPr>
        <p:spPr>
          <a:xfrm flipH="1">
            <a:off x="8400256" y="5260557"/>
            <a:ext cx="901700" cy="3693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514ACFA-B8C6-1486-1862-1F7E785F44D0}"/>
              </a:ext>
              <a:ext uri="{C183D7F6-B498-43B3-948B-1728B52AA6E4}">
                <adec:decorative xmlns:adec="http://schemas.microsoft.com/office/drawing/2017/decorative" val="1"/>
              </a:ext>
            </a:extLst>
          </p:cNvPr>
          <p:cNvCxnSpPr>
            <a:cxnSpLocks/>
          </p:cNvCxnSpPr>
          <p:nvPr/>
        </p:nvCxnSpPr>
        <p:spPr>
          <a:xfrm flipV="1">
            <a:off x="10245944" y="4454054"/>
            <a:ext cx="1531160" cy="205545"/>
          </a:xfrm>
          <a:prstGeom prst="line">
            <a:avLst/>
          </a:prstGeom>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013F35F8-9A91-AF8F-7D4C-B90E833ED5BA}"/>
              </a:ext>
            </a:extLst>
          </p:cNvPr>
          <p:cNvSpPr txBox="1"/>
          <p:nvPr/>
        </p:nvSpPr>
        <p:spPr>
          <a:xfrm>
            <a:off x="3930650" y="5260557"/>
            <a:ext cx="482600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solidFill>
                <a:effectLst/>
                <a:uLnTx/>
                <a:uFillTx/>
                <a:latin typeface="Times New Roman" panose="02020603050405020304" pitchFamily="18" charset="0"/>
                <a:ea typeface="+mn-ea"/>
                <a:cs typeface="+mn-cs"/>
              </a:rPr>
              <a:t>assume </a:t>
            </a:r>
            <a:r>
              <a:rPr kumimoji="0" lang="en-GB" sz="1800" b="0" i="1" u="none" strike="noStrike" kern="1200" cap="none" spc="0" normalizeH="0" baseline="0" noProof="0" dirty="0">
                <a:ln>
                  <a:noFill/>
                </a:ln>
                <a:solidFill>
                  <a:srgbClr val="4472C4"/>
                </a:solidFill>
                <a:effectLst/>
                <a:uLnTx/>
                <a:uFillTx/>
                <a:latin typeface="Times New Roman" panose="02020603050405020304" pitchFamily="18" charset="0"/>
                <a:ea typeface="+mn-ea"/>
                <a:cs typeface="+mn-cs"/>
              </a:rPr>
              <a:t>P</a:t>
            </a:r>
            <a:r>
              <a:rPr kumimoji="0" lang="en-GB" sz="1800" b="0" i="0" u="none" strike="noStrike" kern="1200" cap="none" spc="0" normalizeH="0" baseline="0" noProof="0" dirty="0">
                <a:ln>
                  <a:noFill/>
                </a:ln>
                <a:solidFill>
                  <a:srgbClr val="4472C4"/>
                </a:solidFill>
                <a:effectLst/>
                <a:uLnTx/>
                <a:uFillTx/>
                <a:latin typeface="Times New Roman" panose="02020603050405020304" pitchFamily="18" charset="0"/>
                <a:ea typeface="+mn-ea"/>
                <a:cs typeface="+mn-cs"/>
              </a:rPr>
              <a:t> − </a:t>
            </a:r>
            <a:r>
              <a:rPr kumimoji="0" lang="en-GB" sz="1800" b="0" i="1" u="none" strike="noStrike" kern="1200" cap="none" spc="0" normalizeH="0" baseline="0" noProof="0" dirty="0">
                <a:ln>
                  <a:noFill/>
                </a:ln>
                <a:solidFill>
                  <a:srgbClr val="4472C4"/>
                </a:solidFill>
                <a:effectLst/>
                <a:uLnTx/>
                <a:uFillTx/>
                <a:latin typeface="Times New Roman" panose="02020603050405020304" pitchFamily="18" charset="0"/>
                <a:ea typeface="+mn-ea"/>
                <a:cs typeface="+mn-cs"/>
              </a:rPr>
              <a:t>E</a:t>
            </a:r>
            <a:r>
              <a:rPr kumimoji="0" lang="en-GB" sz="1800" b="0" i="0" u="none" strike="noStrike" kern="1200" cap="none" spc="0" normalizeH="0" baseline="0" noProof="0" dirty="0">
                <a:ln>
                  <a:noFill/>
                </a:ln>
                <a:solidFill>
                  <a:srgbClr val="4472C4"/>
                </a:solidFill>
                <a:effectLst/>
                <a:uLnTx/>
                <a:uFillTx/>
                <a:latin typeface="Times New Roman" panose="02020603050405020304" pitchFamily="18" charset="0"/>
                <a:ea typeface="+mn-ea"/>
                <a:cs typeface="+mn-cs"/>
              </a:rPr>
              <a:t> meridional structure more than </a:t>
            </a:r>
            <a:r>
              <a:rPr kumimoji="0" lang="en-GB" sz="1800" b="0" i="1" u="none" strike="noStrike" kern="1200" cap="none" spc="0" normalizeH="0" baseline="0" noProof="0" dirty="0" err="1">
                <a:ln>
                  <a:noFill/>
                </a:ln>
                <a:solidFill>
                  <a:srgbClr val="4472C4"/>
                </a:solidFill>
                <a:effectLst/>
                <a:uLnTx/>
                <a:uFillTx/>
                <a:latin typeface="Times New Roman" panose="02020603050405020304" pitchFamily="18" charset="0"/>
                <a:ea typeface="+mn-ea"/>
                <a:cs typeface="+mn-cs"/>
              </a:rPr>
              <a:t>δT</a:t>
            </a:r>
            <a:endParaRPr kumimoji="0" lang="en-GB" sz="1800" b="0"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505FD170-6D5B-AF98-BA7A-4A5B678D9E96}"/>
              </a:ext>
              <a:ext uri="{C183D7F6-B498-43B3-948B-1728B52AA6E4}">
                <adec:decorative xmlns:adec="http://schemas.microsoft.com/office/drawing/2017/decorative" val="1"/>
              </a:ext>
            </a:extLst>
          </p:cNvPr>
          <p:cNvSpPr/>
          <p:nvPr/>
        </p:nvSpPr>
        <p:spPr>
          <a:xfrm>
            <a:off x="6888088" y="3857731"/>
            <a:ext cx="2008414" cy="399489"/>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Arc 22">
            <a:extLst>
              <a:ext uri="{FF2B5EF4-FFF2-40B4-BE49-F238E27FC236}">
                <a16:creationId xmlns:a16="http://schemas.microsoft.com/office/drawing/2014/main" id="{17B208C3-F81F-D807-19BA-3536E4BD557A}"/>
              </a:ext>
            </a:extLst>
          </p:cNvPr>
          <p:cNvSpPr/>
          <p:nvPr/>
        </p:nvSpPr>
        <p:spPr>
          <a:xfrm>
            <a:off x="7248128" y="4057475"/>
            <a:ext cx="3375986" cy="1572412"/>
          </a:xfrm>
          <a:prstGeom prst="arc">
            <a:avLst/>
          </a:prstGeom>
          <a:ln w="38100">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1159117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3FA62-456A-817E-9D02-C5DCF0BCEF72}"/>
              </a:ext>
            </a:extLst>
          </p:cNvPr>
          <p:cNvSpPr>
            <a:spLocks noGrp="1"/>
          </p:cNvSpPr>
          <p:nvPr>
            <p:ph type="title"/>
          </p:nvPr>
        </p:nvSpPr>
        <p:spPr>
          <a:xfrm>
            <a:off x="544286" y="-86499"/>
            <a:ext cx="10515600" cy="1325563"/>
          </a:xfrm>
        </p:spPr>
        <p:txBody>
          <a:bodyPr>
            <a:normAutofit/>
          </a:bodyPr>
          <a:lstStyle/>
          <a:p>
            <a:r>
              <a:rPr lang="en-GB" sz="4000" dirty="0"/>
              <a:t>Thermodynamic driver of </a:t>
            </a:r>
            <a:br>
              <a:rPr lang="en-GB" sz="4000" dirty="0"/>
            </a:br>
            <a:r>
              <a:rPr lang="en-GB" sz="4000" dirty="0"/>
              <a:t>regional water cycle change</a:t>
            </a:r>
            <a:endParaRPr lang="en-US" sz="4000" dirty="0"/>
          </a:p>
        </p:txBody>
      </p:sp>
      <p:sp>
        <p:nvSpPr>
          <p:cNvPr id="3" name="Content Placeholder 2">
            <a:extLst>
              <a:ext uri="{FF2B5EF4-FFF2-40B4-BE49-F238E27FC236}">
                <a16:creationId xmlns:a16="http://schemas.microsoft.com/office/drawing/2014/main" id="{9F1C8460-DF59-32F7-95EE-768D2EC01F9D}"/>
              </a:ext>
            </a:extLst>
          </p:cNvPr>
          <p:cNvSpPr>
            <a:spLocks noGrp="1"/>
          </p:cNvSpPr>
          <p:nvPr>
            <p:ph idx="1"/>
          </p:nvPr>
        </p:nvSpPr>
        <p:spPr>
          <a:xfrm>
            <a:off x="544286" y="1453925"/>
            <a:ext cx="6610276" cy="4351339"/>
          </a:xfrm>
        </p:spPr>
        <p:txBody>
          <a:bodyPr>
            <a:noAutofit/>
          </a:bodyPr>
          <a:lstStyle/>
          <a:p>
            <a:pPr marL="0" indent="0">
              <a:buNone/>
            </a:pPr>
            <a:r>
              <a:rPr lang="el-GR" sz="3600" b="1" dirty="0">
                <a:ea typeface="Cambria Math" panose="02040503050406030204" pitchFamily="18" charset="0"/>
                <a:cs typeface="Calibri" panose="020F0502020204030204" pitchFamily="34" charset="0"/>
              </a:rPr>
              <a:t>Δ</a:t>
            </a:r>
            <a:r>
              <a:rPr lang="en-GB" sz="3600" b="1" dirty="0">
                <a:ea typeface="Cambria Math" panose="02040503050406030204" pitchFamily="18" charset="0"/>
                <a:cs typeface="Calibri" panose="020F0502020204030204" pitchFamily="34" charset="0"/>
              </a:rPr>
              <a:t>(P-E) </a:t>
            </a:r>
            <a:r>
              <a:rPr lang="en-GB" sz="3600" b="1" dirty="0">
                <a:latin typeface="Times New Roman" panose="02020603050405020304" pitchFamily="18" charset="0"/>
                <a:ea typeface="Cambria Math" panose="02040503050406030204" pitchFamily="18" charset="0"/>
                <a:cs typeface="Times New Roman" panose="02020603050405020304" pitchFamily="18" charset="0"/>
              </a:rPr>
              <a:t>~</a:t>
            </a:r>
            <a:r>
              <a:rPr lang="en-GB" sz="3600" b="1" dirty="0">
                <a:ea typeface="Cambria Math" panose="02040503050406030204" pitchFamily="18" charset="0"/>
                <a:cs typeface="Calibri" panose="020F0502020204030204" pitchFamily="34" charset="0"/>
              </a:rPr>
              <a:t> 0.07(P-E)</a:t>
            </a:r>
            <a:r>
              <a:rPr lang="el-GR" sz="3600" b="1" dirty="0">
                <a:ea typeface="Cambria Math" panose="02040503050406030204" pitchFamily="18" charset="0"/>
                <a:cs typeface="Calibri" panose="020F0502020204030204" pitchFamily="34" charset="0"/>
              </a:rPr>
              <a:t> Δ</a:t>
            </a:r>
            <a:r>
              <a:rPr lang="en-GB" sz="3600" b="1" dirty="0">
                <a:ea typeface="Cambria Math" panose="02040503050406030204" pitchFamily="18" charset="0"/>
                <a:cs typeface="Calibri" panose="020F0502020204030204" pitchFamily="34" charset="0"/>
              </a:rPr>
              <a:t>T</a:t>
            </a:r>
            <a:br>
              <a:rPr lang="en-GB" dirty="0">
                <a:solidFill>
                  <a:schemeClr val="accent2"/>
                </a:solidFill>
              </a:rPr>
            </a:br>
            <a:br>
              <a:rPr lang="en-GB" dirty="0">
                <a:solidFill>
                  <a:schemeClr val="accent2"/>
                </a:solidFill>
              </a:rPr>
            </a:br>
            <a:r>
              <a:rPr lang="en-GB" dirty="0"/>
              <a:t>Enhanced moisture transport leads to amplification of patterns in:</a:t>
            </a:r>
            <a:endParaRPr lang="en-GB" sz="1050" dirty="0"/>
          </a:p>
          <a:p>
            <a:pPr marL="0" indent="0">
              <a:buNone/>
            </a:pPr>
            <a:br>
              <a:rPr lang="en-GB" sz="1200" dirty="0"/>
            </a:br>
            <a:r>
              <a:rPr lang="en-GB" dirty="0"/>
              <a:t>(1) P–E  </a:t>
            </a:r>
            <a:r>
              <a:rPr lang="en-GB" sz="2400" dirty="0">
                <a:solidFill>
                  <a:srgbClr val="000000"/>
                </a:solidFill>
                <a:hlinkClick r:id="rId2"/>
              </a:rPr>
              <a:t>Held &amp; Soden (2006) </a:t>
            </a:r>
            <a:r>
              <a:rPr lang="en-GB" sz="2400" i="1" dirty="0">
                <a:solidFill>
                  <a:srgbClr val="000000"/>
                </a:solidFill>
                <a:hlinkClick r:id="rId2"/>
              </a:rPr>
              <a:t>J Climate</a:t>
            </a:r>
            <a:r>
              <a:rPr lang="en-GB" sz="2400" i="1" dirty="0">
                <a:solidFill>
                  <a:srgbClr val="000000"/>
                </a:solidFill>
              </a:rPr>
              <a:t> </a:t>
            </a:r>
            <a:r>
              <a:rPr lang="en-GB" sz="2400" dirty="0">
                <a:solidFill>
                  <a:srgbClr val="000000"/>
                </a:solidFill>
                <a:sym typeface="Wingdings" panose="05000000000000000000" pitchFamily="2" charset="2"/>
              </a:rPr>
              <a:t></a:t>
            </a:r>
            <a:r>
              <a:rPr lang="en-GB" sz="2400" dirty="0">
                <a:solidFill>
                  <a:srgbClr val="000000"/>
                </a:solidFill>
              </a:rPr>
              <a:t>	</a:t>
            </a:r>
          </a:p>
          <a:p>
            <a:pPr marL="0" indent="0">
              <a:buNone/>
            </a:pPr>
            <a:r>
              <a:rPr lang="en-GB" dirty="0">
                <a:solidFill>
                  <a:srgbClr val="000000"/>
                </a:solidFill>
              </a:rPr>
              <a:t>(2) ocean salinity </a:t>
            </a:r>
            <a:r>
              <a:rPr lang="en-GB" sz="2400" dirty="0">
                <a:solidFill>
                  <a:srgbClr val="000000"/>
                </a:solidFill>
              </a:rPr>
              <a:t>(fresh gets fresher, salty gets saltier) </a:t>
            </a:r>
            <a:r>
              <a:rPr lang="en-GB" sz="2400" dirty="0">
                <a:solidFill>
                  <a:srgbClr val="000000"/>
                </a:solidFill>
                <a:hlinkClick r:id="rId3"/>
              </a:rPr>
              <a:t>Durack et al. (2012) </a:t>
            </a:r>
            <a:r>
              <a:rPr lang="en-GB" sz="2400" i="1" dirty="0">
                <a:solidFill>
                  <a:srgbClr val="000000"/>
                </a:solidFill>
                <a:hlinkClick r:id="rId3"/>
              </a:rPr>
              <a:t>Science</a:t>
            </a:r>
            <a:br>
              <a:rPr lang="en-GB" i="1" dirty="0">
                <a:solidFill>
                  <a:srgbClr val="000000"/>
                </a:solidFill>
              </a:rPr>
            </a:br>
            <a:r>
              <a:rPr lang="en-GB" sz="2000" dirty="0">
                <a:solidFill>
                  <a:schemeClr val="accent2"/>
                </a:solidFill>
              </a:rPr>
              <a:t> </a:t>
            </a:r>
            <a:br>
              <a:rPr lang="en-GB" sz="2000" dirty="0">
                <a:solidFill>
                  <a:schemeClr val="accent2"/>
                </a:solidFill>
              </a:rPr>
            </a:br>
            <a:r>
              <a:rPr lang="el-GR" b="1" dirty="0">
                <a:ea typeface="Cambria Math" panose="02040503050406030204" pitchFamily="18" charset="0"/>
                <a:cs typeface="Calibri" panose="020F0502020204030204" pitchFamily="34" charset="0"/>
              </a:rPr>
              <a:t>Δ</a:t>
            </a:r>
            <a:r>
              <a:rPr lang="en-GB" b="1" dirty="0">
                <a:ea typeface="Cambria Math" panose="02040503050406030204" pitchFamily="18" charset="0"/>
                <a:cs typeface="Calibri" panose="020F0502020204030204" pitchFamily="34" charset="0"/>
              </a:rPr>
              <a:t>P </a:t>
            </a:r>
            <a:r>
              <a:rPr lang="en-GB" b="1" dirty="0">
                <a:latin typeface="Times New Roman" panose="02020603050405020304" pitchFamily="18" charset="0"/>
                <a:ea typeface="Cambria Math" panose="02040503050406030204" pitchFamily="18" charset="0"/>
                <a:cs typeface="Times New Roman" panose="02020603050405020304" pitchFamily="18" charset="0"/>
              </a:rPr>
              <a:t>~</a:t>
            </a:r>
            <a:r>
              <a:rPr lang="en-GB" b="1" dirty="0">
                <a:ea typeface="Cambria Math" panose="02040503050406030204" pitchFamily="18" charset="0"/>
                <a:cs typeface="Calibri" panose="020F0502020204030204" pitchFamily="34" charset="0"/>
              </a:rPr>
              <a:t> 0.07(P-E)</a:t>
            </a:r>
            <a:r>
              <a:rPr lang="el-GR" b="1" dirty="0">
                <a:ea typeface="Cambria Math" panose="02040503050406030204" pitchFamily="18" charset="0"/>
                <a:cs typeface="Calibri" panose="020F0502020204030204" pitchFamily="34" charset="0"/>
              </a:rPr>
              <a:t> Δ</a:t>
            </a:r>
            <a:r>
              <a:rPr lang="en-GB" b="1" dirty="0">
                <a:ea typeface="Cambria Math" panose="02040503050406030204" pitchFamily="18" charset="0"/>
                <a:cs typeface="Calibri" panose="020F0502020204030204" pitchFamily="34" charset="0"/>
              </a:rPr>
              <a:t>T + 0.02E</a:t>
            </a:r>
            <a:endParaRPr lang="en-US" dirty="0"/>
          </a:p>
        </p:txBody>
      </p:sp>
      <p:pic>
        <p:nvPicPr>
          <p:cNvPr id="4" name="Picture 3" descr="IMage showing how simple scaling of precipitation minus evaporation applies and compares to complex simulations (from Held and Soden 2006 J. Clim.)">
            <a:extLst>
              <a:ext uri="{FF2B5EF4-FFF2-40B4-BE49-F238E27FC236}">
                <a16:creationId xmlns:a16="http://schemas.microsoft.com/office/drawing/2014/main" id="{4FB300D9-4C99-9E63-D9F1-82839935F1EA}"/>
              </a:ext>
            </a:extLst>
          </p:cNvPr>
          <p:cNvPicPr>
            <a:picLocks noChangeAspect="1" noChangeArrowheads="1"/>
          </p:cNvPicPr>
          <p:nvPr/>
        </p:nvPicPr>
        <p:blipFill>
          <a:blip r:embed="rId4"/>
          <a:srcRect l="-5840" r="-6451"/>
          <a:stretch/>
        </p:blipFill>
        <p:spPr bwMode="auto">
          <a:xfrm>
            <a:off x="6993924" y="100806"/>
            <a:ext cx="5198076" cy="6656388"/>
          </a:xfrm>
          <a:prstGeom prst="rect">
            <a:avLst/>
          </a:prstGeom>
          <a:solidFill>
            <a:schemeClr val="bg1"/>
          </a:solidFill>
          <a:ln w="9525">
            <a:noFill/>
            <a:miter lim="800000"/>
            <a:headEnd/>
            <a:tailEnd/>
          </a:ln>
        </p:spPr>
      </p:pic>
      <p:sp>
        <p:nvSpPr>
          <p:cNvPr id="5" name="TextBox 4">
            <a:extLst>
              <a:ext uri="{FF2B5EF4-FFF2-40B4-BE49-F238E27FC236}">
                <a16:creationId xmlns:a16="http://schemas.microsoft.com/office/drawing/2014/main" id="{962A72F1-BB63-B815-08B1-CB3809BC6341}"/>
              </a:ext>
            </a:extLst>
          </p:cNvPr>
          <p:cNvSpPr txBox="1"/>
          <p:nvPr/>
        </p:nvSpPr>
        <p:spPr>
          <a:xfrm>
            <a:off x="544286" y="6282412"/>
            <a:ext cx="410445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itchFamily="34" charset="0"/>
                <a:ea typeface="+mn-ea"/>
                <a:cs typeface="+mn-cs"/>
              </a:rPr>
              <a:t>See also </a:t>
            </a:r>
            <a:r>
              <a:rPr kumimoji="0" lang="en-GB" sz="1800" b="0" i="0" u="none" strike="noStrike" kern="1200" cap="none" spc="0" normalizeH="0" baseline="0" noProof="0" dirty="0">
                <a:ln>
                  <a:noFill/>
                </a:ln>
                <a:solidFill>
                  <a:srgbClr val="000000"/>
                </a:solidFill>
                <a:effectLst/>
                <a:uLnTx/>
                <a:uFillTx/>
                <a:latin typeface="Calibri" pitchFamily="34" charset="0"/>
                <a:ea typeface="+mn-ea"/>
                <a:cs typeface="+mn-cs"/>
                <a:hlinkClick r:id="rId5"/>
              </a:rPr>
              <a:t>Mitchell et al. (1987) </a:t>
            </a:r>
            <a:r>
              <a:rPr kumimoji="0" lang="en-GB" sz="1800" b="0" i="1" u="none" strike="noStrike" kern="1200" cap="none" spc="0" normalizeH="0" baseline="0" noProof="0" dirty="0">
                <a:ln>
                  <a:noFill/>
                </a:ln>
                <a:solidFill>
                  <a:srgbClr val="000000"/>
                </a:solidFill>
                <a:effectLst/>
                <a:uLnTx/>
                <a:uFillTx/>
                <a:latin typeface="Calibri" pitchFamily="34" charset="0"/>
                <a:ea typeface="+mn-ea"/>
                <a:cs typeface="+mn-cs"/>
                <a:hlinkClick r:id="rId5"/>
              </a:rPr>
              <a:t>QJRMS</a:t>
            </a:r>
            <a:endParaRPr kumimoji="0" lang="en-GB" sz="1800" b="0" i="1" u="none" strike="noStrike" kern="1200" cap="none" spc="0" normalizeH="0" baseline="0" noProof="0" dirty="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12488886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3FA62-456A-817E-9D02-C5DCF0BCEF72}"/>
              </a:ext>
            </a:extLst>
          </p:cNvPr>
          <p:cNvSpPr>
            <a:spLocks noGrp="1"/>
          </p:cNvSpPr>
          <p:nvPr>
            <p:ph type="title"/>
          </p:nvPr>
        </p:nvSpPr>
        <p:spPr/>
        <p:txBody>
          <a:bodyPr/>
          <a:lstStyle/>
          <a:p>
            <a:r>
              <a:rPr lang="en-US" dirty="0"/>
              <a:t>Wet wetter, dry drier?</a:t>
            </a:r>
          </a:p>
        </p:txBody>
      </p:sp>
      <p:sp>
        <p:nvSpPr>
          <p:cNvPr id="3" name="Content Placeholder 2">
            <a:extLst>
              <a:ext uri="{FF2B5EF4-FFF2-40B4-BE49-F238E27FC236}">
                <a16:creationId xmlns:a16="http://schemas.microsoft.com/office/drawing/2014/main" id="{9F1C8460-DF59-32F7-95EE-768D2EC01F9D}"/>
              </a:ext>
            </a:extLst>
          </p:cNvPr>
          <p:cNvSpPr>
            <a:spLocks noGrp="1"/>
          </p:cNvSpPr>
          <p:nvPr>
            <p:ph idx="1"/>
          </p:nvPr>
        </p:nvSpPr>
        <p:spPr>
          <a:xfrm>
            <a:off x="341873" y="1569415"/>
            <a:ext cx="6021858" cy="4831385"/>
          </a:xfrm>
        </p:spPr>
        <p:txBody>
          <a:bodyPr>
            <a:noAutofit/>
          </a:bodyPr>
          <a:lstStyle/>
          <a:p>
            <a:r>
              <a:rPr lang="en-GB" sz="2400" u="sng" dirty="0"/>
              <a:t>Ocean: </a:t>
            </a:r>
            <a:r>
              <a:rPr lang="en-GB" sz="2400" dirty="0"/>
              <a:t>amplification of existing P-E pattern</a:t>
            </a:r>
          </a:p>
          <a:p>
            <a:r>
              <a:rPr lang="en-GB" sz="2400" dirty="0"/>
              <a:t>Wet wetter, dry drier (or salty saltier)</a:t>
            </a:r>
          </a:p>
          <a:p>
            <a:r>
              <a:rPr lang="en-GB" sz="2400" dirty="0"/>
              <a:t>Captured by </a:t>
            </a:r>
            <a:r>
              <a:rPr lang="en-GB" sz="2400" dirty="0">
                <a:hlinkClick r:id="rId2"/>
              </a:rPr>
              <a:t>Held &amp; Soden (2006) </a:t>
            </a:r>
            <a:r>
              <a:rPr lang="en-GB" sz="2400" dirty="0"/>
              <a:t>scaling</a:t>
            </a:r>
          </a:p>
          <a:p>
            <a:endParaRPr lang="en-GB" sz="2400" dirty="0"/>
          </a:p>
          <a:p>
            <a:r>
              <a:rPr lang="en-GB" sz="2400" u="sng" dirty="0"/>
              <a:t>Land: </a:t>
            </a:r>
            <a:r>
              <a:rPr lang="en-GB" sz="2400" dirty="0"/>
              <a:t>P-E is positive (or rivers would run backwards!)</a:t>
            </a:r>
          </a:p>
          <a:p>
            <a:r>
              <a:rPr lang="en-GB" sz="2400" dirty="0"/>
              <a:t>P-E should get more positive with warming?</a:t>
            </a:r>
          </a:p>
          <a:p>
            <a:r>
              <a:rPr lang="en-GB" sz="2400" dirty="0"/>
              <a:t>But there are additional drying factors…</a:t>
            </a:r>
          </a:p>
          <a:p>
            <a:pPr marL="0" indent="0">
              <a:buNone/>
            </a:pPr>
            <a:r>
              <a:rPr lang="en-GB" sz="2400" dirty="0"/>
              <a:t>See IPCC Chapter 8, Douville et al. (2021) </a:t>
            </a:r>
            <a:r>
              <a:rPr lang="en-GB" sz="2400" dirty="0">
                <a:hlinkClick r:id="rId3"/>
              </a:rPr>
              <a:t>Section 8.2.2.1/Figure 8.5</a:t>
            </a:r>
            <a:endParaRPr lang="en-GB" sz="2400" dirty="0"/>
          </a:p>
          <a:p>
            <a:endParaRPr lang="en-US" dirty="0"/>
          </a:p>
        </p:txBody>
      </p:sp>
      <p:grpSp>
        <p:nvGrpSpPr>
          <p:cNvPr id="4" name="Group 3" descr="Graph showing latitudinal variation in precipitation minus evpaoration and how future changes show a similar shape over ocean but not over land (from Greve and Seneviratene 2015 GRL)">
            <a:extLst>
              <a:ext uri="{FF2B5EF4-FFF2-40B4-BE49-F238E27FC236}">
                <a16:creationId xmlns:a16="http://schemas.microsoft.com/office/drawing/2014/main" id="{79E03C93-755F-A732-B073-2F769C91ED3F}"/>
              </a:ext>
            </a:extLst>
          </p:cNvPr>
          <p:cNvGrpSpPr/>
          <p:nvPr/>
        </p:nvGrpSpPr>
        <p:grpSpPr>
          <a:xfrm>
            <a:off x="6526729" y="1523289"/>
            <a:ext cx="5323399" cy="5075219"/>
            <a:chOff x="108998" y="2276872"/>
            <a:chExt cx="4482846" cy="4298301"/>
          </a:xfrm>
        </p:grpSpPr>
        <p:pic>
          <p:nvPicPr>
            <p:cNvPr id="5" name="Picture 4">
              <a:extLst>
                <a:ext uri="{FF2B5EF4-FFF2-40B4-BE49-F238E27FC236}">
                  <a16:creationId xmlns:a16="http://schemas.microsoft.com/office/drawing/2014/main" id="{89AA8D30-2E1F-554F-2084-F264E7BDB497}"/>
                </a:ext>
              </a:extLst>
            </p:cNvPr>
            <p:cNvPicPr>
              <a:picLocks noChangeAspect="1"/>
            </p:cNvPicPr>
            <p:nvPr/>
          </p:nvPicPr>
          <p:blipFill rotWithShape="1">
            <a:blip r:embed="rId4"/>
            <a:srcRect b="24401"/>
            <a:stretch/>
          </p:blipFill>
          <p:spPr>
            <a:xfrm>
              <a:off x="108998" y="2276872"/>
              <a:ext cx="4482846" cy="3996444"/>
            </a:xfrm>
            <a:prstGeom prst="rect">
              <a:avLst/>
            </a:prstGeom>
          </p:spPr>
        </p:pic>
        <p:pic>
          <p:nvPicPr>
            <p:cNvPr id="6" name="Picture 5">
              <a:extLst>
                <a:ext uri="{FF2B5EF4-FFF2-40B4-BE49-F238E27FC236}">
                  <a16:creationId xmlns:a16="http://schemas.microsoft.com/office/drawing/2014/main" id="{5EC8CDB5-C78A-D9CC-DB30-AA552305D8DE}"/>
                </a:ext>
              </a:extLst>
            </p:cNvPr>
            <p:cNvPicPr>
              <a:picLocks noChangeAspect="1"/>
            </p:cNvPicPr>
            <p:nvPr/>
          </p:nvPicPr>
          <p:blipFill rotWithShape="1">
            <a:blip r:embed="rId4"/>
            <a:srcRect l="4366" t="92347" r="33" b="701"/>
            <a:stretch/>
          </p:blipFill>
          <p:spPr>
            <a:xfrm>
              <a:off x="304717" y="6207694"/>
              <a:ext cx="4285633" cy="367479"/>
            </a:xfrm>
            <a:prstGeom prst="rect">
              <a:avLst/>
            </a:prstGeom>
          </p:spPr>
        </p:pic>
      </p:grpSp>
      <p:sp>
        <p:nvSpPr>
          <p:cNvPr id="7" name="TextBox 6">
            <a:extLst>
              <a:ext uri="{FF2B5EF4-FFF2-40B4-BE49-F238E27FC236}">
                <a16:creationId xmlns:a16="http://schemas.microsoft.com/office/drawing/2014/main" id="{C52DA6F8-0714-BB64-D29E-125A364D1D7E}"/>
              </a:ext>
            </a:extLst>
          </p:cNvPr>
          <p:cNvSpPr txBox="1"/>
          <p:nvPr/>
        </p:nvSpPr>
        <p:spPr>
          <a:xfrm rot="16200000">
            <a:off x="4868564" y="3723496"/>
            <a:ext cx="3385751" cy="523220"/>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P−E  			</a:t>
            </a: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Δ</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P − E</a:t>
            </a:r>
          </a:p>
        </p:txBody>
      </p:sp>
    </p:spTree>
    <p:extLst>
      <p:ext uri="{BB962C8B-B14F-4D97-AF65-F5344CB8AC3E}">
        <p14:creationId xmlns:p14="http://schemas.microsoft.com/office/powerpoint/2010/main" val="3683610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3FA62-456A-817E-9D02-C5DCF0BCEF72}"/>
              </a:ext>
            </a:extLst>
          </p:cNvPr>
          <p:cNvSpPr>
            <a:spLocks noGrp="1"/>
          </p:cNvSpPr>
          <p:nvPr>
            <p:ph type="title"/>
          </p:nvPr>
        </p:nvSpPr>
        <p:spPr/>
        <p:txBody>
          <a:bodyPr/>
          <a:lstStyle/>
          <a:p>
            <a:r>
              <a:rPr lang="en-US" dirty="0"/>
              <a:t>Changes in "aridity "</a:t>
            </a:r>
          </a:p>
        </p:txBody>
      </p:sp>
      <p:sp>
        <p:nvSpPr>
          <p:cNvPr id="3" name="Content Placeholder 2">
            <a:extLst>
              <a:ext uri="{FF2B5EF4-FFF2-40B4-BE49-F238E27FC236}">
                <a16:creationId xmlns:a16="http://schemas.microsoft.com/office/drawing/2014/main" id="{9F1C8460-DF59-32F7-95EE-768D2EC01F9D}"/>
              </a:ext>
            </a:extLst>
          </p:cNvPr>
          <p:cNvSpPr>
            <a:spLocks noGrp="1"/>
          </p:cNvSpPr>
          <p:nvPr>
            <p:ph idx="1"/>
          </p:nvPr>
        </p:nvSpPr>
        <p:spPr>
          <a:xfrm>
            <a:off x="486222" y="1677343"/>
            <a:ext cx="6297638" cy="4351339"/>
          </a:xfrm>
        </p:spPr>
        <p:txBody>
          <a:bodyPr>
            <a:noAutofit/>
          </a:bodyPr>
          <a:lstStyle/>
          <a:p>
            <a:r>
              <a:rPr lang="en-GB" sz="2400" i="1" dirty="0"/>
              <a:t>‘…the “emerald city” of Seattle… receives </a:t>
            </a:r>
            <a:r>
              <a:rPr lang="en-GB" sz="2400" i="1" dirty="0">
                <a:latin typeface="Times New Roman" panose="02020603050405020304" pitchFamily="18" charset="0"/>
                <a:cs typeface="Times New Roman" panose="02020603050405020304" pitchFamily="18" charset="0"/>
              </a:rPr>
              <a:t>~ </a:t>
            </a:r>
            <a:r>
              <a:rPr lang="en-GB" sz="2400" i="1" dirty="0"/>
              <a:t>950 mm/yr of precipitation on average. Yet the environment of Dallas, Texas, which also averages </a:t>
            </a:r>
            <a:r>
              <a:rPr lang="en-GB" sz="2400" i="1" dirty="0">
                <a:latin typeface="Times New Roman" panose="02020603050405020304" pitchFamily="18" charset="0"/>
                <a:cs typeface="Times New Roman" panose="02020603050405020304" pitchFamily="18" charset="0"/>
              </a:rPr>
              <a:t>~ </a:t>
            </a:r>
            <a:r>
              <a:rPr lang="en-GB" sz="2400" i="1" dirty="0"/>
              <a:t>950 mm/yr of precipitation seems much drier….’    </a:t>
            </a:r>
            <a:r>
              <a:rPr lang="en-GB" sz="2400" dirty="0"/>
              <a:t>[</a:t>
            </a:r>
            <a:r>
              <a:rPr lang="en-GB" sz="2400" dirty="0">
                <a:hlinkClick r:id="rId3"/>
              </a:rPr>
              <a:t>Scheff &amp; Frierson 2015 J. </a:t>
            </a:r>
            <a:r>
              <a:rPr lang="en-GB" sz="2400" dirty="0" err="1">
                <a:hlinkClick r:id="rId3"/>
              </a:rPr>
              <a:t>Clim</a:t>
            </a:r>
            <a:r>
              <a:rPr lang="en-GB" sz="2400" dirty="0"/>
              <a:t>]</a:t>
            </a:r>
          </a:p>
          <a:p>
            <a:endParaRPr lang="en-GB" sz="2400" dirty="0"/>
          </a:p>
          <a:p>
            <a:r>
              <a:rPr lang="en-GB" sz="2400" dirty="0">
                <a:solidFill>
                  <a:srgbClr val="1C1D1E"/>
                </a:solidFill>
              </a:rPr>
              <a:t>“Dryness” also determined by potential for evaporation that is limited by energy</a:t>
            </a:r>
          </a:p>
          <a:p>
            <a:endParaRPr lang="en-GB" sz="2400" dirty="0">
              <a:solidFill>
                <a:srgbClr val="1C1D1E"/>
              </a:solidFill>
            </a:endParaRPr>
          </a:p>
          <a:p>
            <a:r>
              <a:rPr lang="en-GB" sz="2400" dirty="0">
                <a:solidFill>
                  <a:srgbClr val="1C1D1E"/>
                </a:solidFill>
              </a:rPr>
              <a:t>Assume potential evaporation, </a:t>
            </a:r>
            <a:r>
              <a:rPr lang="el-GR" sz="2400" b="1" dirty="0">
                <a:cs typeface="Calibri" panose="020F0502020204030204" pitchFamily="34" charset="0"/>
              </a:rPr>
              <a:t>Δ</a:t>
            </a:r>
            <a:r>
              <a:rPr lang="en-GB" sz="2400" i="1" dirty="0">
                <a:solidFill>
                  <a:srgbClr val="1C1D1E"/>
                </a:solidFill>
              </a:rPr>
              <a:t>E</a:t>
            </a:r>
            <a:r>
              <a:rPr lang="en-GB" sz="2400" i="1" baseline="-25000" dirty="0">
                <a:solidFill>
                  <a:srgbClr val="1C1D1E"/>
                </a:solidFill>
              </a:rPr>
              <a:t>P </a:t>
            </a:r>
            <a:r>
              <a:rPr lang="en-GB" sz="2400" b="1" dirty="0">
                <a:solidFill>
                  <a:srgbClr val="1C1D1E"/>
                </a:solidFill>
                <a:latin typeface="Times New Roman" panose="02020603050405020304" pitchFamily="18" charset="0"/>
                <a:cs typeface="Times New Roman" panose="02020603050405020304" pitchFamily="18" charset="0"/>
              </a:rPr>
              <a:t>~</a:t>
            </a:r>
            <a:r>
              <a:rPr lang="en-GB" sz="2400" dirty="0">
                <a:solidFill>
                  <a:srgbClr val="1C1D1E"/>
                </a:solidFill>
                <a:cs typeface="Times New Roman" panose="02020603050405020304" pitchFamily="18" charset="0"/>
              </a:rPr>
              <a:t> </a:t>
            </a:r>
            <a:r>
              <a:rPr lang="el-GR" sz="2400" b="1" dirty="0">
                <a:cs typeface="Calibri" panose="020F0502020204030204" pitchFamily="34" charset="0"/>
              </a:rPr>
              <a:t>Δ</a:t>
            </a:r>
            <a:r>
              <a:rPr lang="en-GB" sz="2400" b="1" dirty="0">
                <a:cs typeface="Calibri" panose="020F0502020204030204" pitchFamily="34" charset="0"/>
              </a:rPr>
              <a:t>(</a:t>
            </a:r>
            <a:r>
              <a:rPr lang="en-GB" sz="2400" i="1" dirty="0">
                <a:solidFill>
                  <a:srgbClr val="1C1D1E"/>
                </a:solidFill>
              </a:rPr>
              <a:t>R</a:t>
            </a:r>
            <a:r>
              <a:rPr lang="en-GB" sz="2400" i="1" baseline="-25000" dirty="0">
                <a:solidFill>
                  <a:srgbClr val="1C1D1E"/>
                </a:solidFill>
              </a:rPr>
              <a:t>n</a:t>
            </a:r>
            <a:r>
              <a:rPr lang="en-GB" sz="2400" dirty="0">
                <a:solidFill>
                  <a:srgbClr val="1C1D1E"/>
                </a:solidFill>
              </a:rPr>
              <a:t>/</a:t>
            </a:r>
            <a:r>
              <a:rPr lang="en-GB" sz="2400" i="1" dirty="0">
                <a:solidFill>
                  <a:srgbClr val="1C1D1E"/>
                </a:solidFill>
              </a:rPr>
              <a:t>L</a:t>
            </a:r>
            <a:r>
              <a:rPr lang="en-GB" sz="2400" dirty="0">
                <a:solidFill>
                  <a:srgbClr val="1C1D1E"/>
                </a:solidFill>
              </a:rPr>
              <a:t>)</a:t>
            </a:r>
          </a:p>
          <a:p>
            <a:endParaRPr lang="en-GB" sz="2400" dirty="0">
              <a:solidFill>
                <a:srgbClr val="1C1D1E"/>
              </a:solidFill>
            </a:endParaRPr>
          </a:p>
          <a:p>
            <a:pPr marL="0" indent="0">
              <a:buNone/>
            </a:pPr>
            <a:r>
              <a:rPr lang="en-GB" sz="2000" dirty="0">
                <a:solidFill>
                  <a:srgbClr val="1C1D1E"/>
                </a:solidFill>
              </a:rPr>
              <a:t>…though also depends on lateral transports of water </a:t>
            </a:r>
            <a:r>
              <a:rPr lang="en-GB" sz="2000" dirty="0">
                <a:hlinkClick r:id="rId4"/>
              </a:rPr>
              <a:t>Miguez-Macho &amp; Fan (2025) Nature</a:t>
            </a:r>
            <a:r>
              <a:rPr lang="en-GB" sz="2000" dirty="0"/>
              <a:t> </a:t>
            </a:r>
          </a:p>
          <a:p>
            <a:endParaRPr lang="en-US" dirty="0"/>
          </a:p>
        </p:txBody>
      </p:sp>
      <p:grpSp>
        <p:nvGrpSpPr>
          <p:cNvPr id="8" name="Group 7">
            <a:extLst>
              <a:ext uri="{FF2B5EF4-FFF2-40B4-BE49-F238E27FC236}">
                <a16:creationId xmlns:a16="http://schemas.microsoft.com/office/drawing/2014/main" id="{DDCA2A27-A172-EDC7-EC1F-0B310CAAE403}"/>
              </a:ext>
            </a:extLst>
          </p:cNvPr>
          <p:cNvGrpSpPr/>
          <p:nvPr/>
        </p:nvGrpSpPr>
        <p:grpSpPr>
          <a:xfrm>
            <a:off x="7313400" y="1325562"/>
            <a:ext cx="4687256" cy="5326427"/>
            <a:chOff x="7313400" y="1325562"/>
            <a:chExt cx="4687256" cy="5326427"/>
          </a:xfrm>
        </p:grpSpPr>
        <p:pic>
          <p:nvPicPr>
            <p:cNvPr id="4" name="Picture 3" descr="Map showing precipitation minus potential evpaoration and evaporation only for future changes (from Greve and Seneviratene 2015 GRL)">
              <a:extLst>
                <a:ext uri="{FF2B5EF4-FFF2-40B4-BE49-F238E27FC236}">
                  <a16:creationId xmlns:a16="http://schemas.microsoft.com/office/drawing/2014/main" id="{F42CBF84-1AAC-45FD-31A1-B35126C3AFD8}"/>
                </a:ext>
              </a:extLst>
            </p:cNvPr>
            <p:cNvPicPr>
              <a:picLocks noChangeAspect="1"/>
            </p:cNvPicPr>
            <p:nvPr/>
          </p:nvPicPr>
          <p:blipFill>
            <a:blip r:embed="rId5"/>
            <a:stretch>
              <a:fillRect/>
            </a:stretch>
          </p:blipFill>
          <p:spPr>
            <a:xfrm>
              <a:off x="7313400" y="1325562"/>
              <a:ext cx="4687256" cy="5326427"/>
            </a:xfrm>
            <a:prstGeom prst="rect">
              <a:avLst/>
            </a:prstGeom>
          </p:spPr>
        </p:pic>
        <p:sp>
          <p:nvSpPr>
            <p:cNvPr id="5" name="TextBox 4">
              <a:extLst>
                <a:ext uri="{FF2B5EF4-FFF2-40B4-BE49-F238E27FC236}">
                  <a16:creationId xmlns:a16="http://schemas.microsoft.com/office/drawing/2014/main" id="{7AE439C8-0460-5436-750B-99A4F05FE6C3}"/>
                </a:ext>
              </a:extLst>
            </p:cNvPr>
            <p:cNvSpPr txBox="1"/>
            <p:nvPr/>
          </p:nvSpPr>
          <p:spPr>
            <a:xfrm>
              <a:off x="8580371" y="5511418"/>
              <a:ext cx="3278585" cy="369332"/>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Greve &amp; Seneviratne (2015) GRL</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6" name="TextBox 5">
              <a:extLst>
                <a:ext uri="{FF2B5EF4-FFF2-40B4-BE49-F238E27FC236}">
                  <a16:creationId xmlns:a16="http://schemas.microsoft.com/office/drawing/2014/main" id="{0F502F94-092F-704C-5117-35D6E0730E24}"/>
                </a:ext>
              </a:extLst>
            </p:cNvPr>
            <p:cNvSpPr txBox="1"/>
            <p:nvPr/>
          </p:nvSpPr>
          <p:spPr>
            <a:xfrm>
              <a:off x="7700249" y="2831448"/>
              <a:ext cx="122413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D1E"/>
                  </a:solidFill>
                  <a:effectLst/>
                  <a:uLnTx/>
                  <a:uFillTx/>
                  <a:latin typeface="Times New Roman" panose="02020603050405020304" pitchFamily="18" charset="0"/>
                  <a:ea typeface="+mn-ea"/>
                  <a:cs typeface="Times New Roman" panose="02020603050405020304" pitchFamily="18" charset="0"/>
                </a:rPr>
                <a:t>~</a:t>
              </a:r>
              <a:r>
                <a:rPr kumimoji="0" lang="en-GB" sz="1800" b="0" i="0" u="none" strike="noStrike" kern="1200" cap="none" spc="0" normalizeH="0" baseline="0" noProof="0" dirty="0">
                  <a:ln>
                    <a:noFill/>
                  </a:ln>
                  <a:solidFill>
                    <a:srgbClr val="1C1D1E"/>
                  </a:solidFill>
                  <a:effectLst/>
                  <a:uLnTx/>
                  <a:uFillTx/>
                  <a:latin typeface="Open Sans"/>
                  <a:ea typeface="+mn-ea"/>
                  <a:cs typeface="+mn-cs"/>
                </a:rPr>
                <a:t> </a:t>
              </a:r>
              <a:r>
                <a:rPr kumimoji="0" lang="el-GR" sz="20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Δ</a:t>
              </a: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(P-</a:t>
              </a:r>
              <a:r>
                <a:rPr kumimoji="0" lang="en-GB" sz="2000" b="1" i="0" u="none" strike="noStrike" kern="1200" cap="none" spc="0" normalizeH="0" baseline="0" noProof="0" dirty="0">
                  <a:ln>
                    <a:noFill/>
                  </a:ln>
                  <a:solidFill>
                    <a:srgbClr val="1C1D1E"/>
                  </a:solidFill>
                  <a:effectLst/>
                  <a:uLnTx/>
                  <a:uFillTx/>
                  <a:latin typeface="Calibri" panose="020F0502020204030204"/>
                  <a:ea typeface="+mn-ea"/>
                  <a:cs typeface="+mn-cs"/>
                </a:rPr>
                <a:t> E</a:t>
              </a:r>
              <a:r>
                <a:rPr kumimoji="0" lang="en-GB" sz="2000" b="1" i="0" u="none" strike="noStrike" kern="1200" cap="none" spc="0" normalizeH="0" baseline="-25000" noProof="0" dirty="0">
                  <a:ln>
                    <a:noFill/>
                  </a:ln>
                  <a:solidFill>
                    <a:srgbClr val="1C1D1E"/>
                  </a:solidFill>
                  <a:effectLst/>
                  <a:uLnTx/>
                  <a:uFillTx/>
                  <a:latin typeface="Calibri" panose="020F0502020204030204"/>
                  <a:ea typeface="+mn-ea"/>
                  <a:cs typeface="+mn-cs"/>
                </a:rPr>
                <a:t>P </a:t>
              </a: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5B85857-2AA0-78AD-49E6-BE796CC3E2BE}"/>
                </a:ext>
              </a:extLst>
            </p:cNvPr>
            <p:cNvSpPr txBox="1"/>
            <p:nvPr/>
          </p:nvSpPr>
          <p:spPr>
            <a:xfrm>
              <a:off x="7823816" y="5347772"/>
              <a:ext cx="122413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D1E"/>
                  </a:solidFill>
                  <a:effectLst/>
                  <a:uLnTx/>
                  <a:uFillTx/>
                  <a:latin typeface="Times New Roman" panose="02020603050405020304" pitchFamily="18" charset="0"/>
                  <a:ea typeface="+mn-ea"/>
                  <a:cs typeface="Times New Roman" panose="02020603050405020304" pitchFamily="18" charset="0"/>
                </a:rPr>
                <a:t>~</a:t>
              </a:r>
              <a:r>
                <a:rPr kumimoji="0" lang="en-GB" sz="1800" b="0" i="0" u="none" strike="noStrike" kern="1200" cap="none" spc="0" normalizeH="0" baseline="0" noProof="0" dirty="0">
                  <a:ln>
                    <a:noFill/>
                  </a:ln>
                  <a:solidFill>
                    <a:srgbClr val="1C1D1E"/>
                  </a:solidFill>
                  <a:effectLst/>
                  <a:uLnTx/>
                  <a:uFillTx/>
                  <a:latin typeface="Open Sans"/>
                  <a:ea typeface="+mn-ea"/>
                  <a:cs typeface="+mn-cs"/>
                </a:rPr>
                <a:t> </a:t>
              </a:r>
              <a:r>
                <a:rPr kumimoji="0" lang="el-GR" sz="20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Δ</a:t>
              </a:r>
              <a:r>
                <a:rPr kumimoji="0" lang="en-GB" sz="2000" b="1" i="0" u="none" strike="noStrike" kern="1200" cap="none" spc="0" normalizeH="0" baseline="0" noProof="0" dirty="0">
                  <a:ln>
                    <a:noFill/>
                  </a:ln>
                  <a:solidFill>
                    <a:srgbClr val="1C1D1E"/>
                  </a:solidFill>
                  <a:effectLst/>
                  <a:uLnTx/>
                  <a:uFillTx/>
                  <a:latin typeface="Calibri" panose="020F0502020204030204"/>
                  <a:ea typeface="+mn-ea"/>
                  <a:cs typeface="+mn-cs"/>
                </a:rPr>
                <a:t> E</a:t>
              </a:r>
              <a:r>
                <a:rPr kumimoji="0" lang="en-GB" sz="2000" b="1" i="0" u="none" strike="noStrike" kern="1200" cap="none" spc="0" normalizeH="0" baseline="-25000" noProof="0" dirty="0">
                  <a:ln>
                    <a:noFill/>
                  </a:ln>
                  <a:solidFill>
                    <a:srgbClr val="1C1D1E"/>
                  </a:solidFill>
                  <a:effectLst/>
                  <a:uLnTx/>
                  <a:uFillTx/>
                  <a:latin typeface="Calibri" panose="020F0502020204030204"/>
                  <a:ea typeface="+mn-ea"/>
                  <a:cs typeface="+mn-cs"/>
                </a:rPr>
                <a:t>P </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0353753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C8F428-9C3C-45D3-80F6-68FD53CC325A}"/>
              </a:ext>
            </a:extLst>
          </p:cNvPr>
          <p:cNvPicPr>
            <a:picLocks noChangeAspect="1"/>
          </p:cNvPicPr>
          <p:nvPr/>
        </p:nvPicPr>
        <p:blipFill rotWithShape="1">
          <a:blip r:embed="rId2"/>
          <a:srcRect t="52100" r="2918"/>
          <a:stretch/>
        </p:blipFill>
        <p:spPr>
          <a:xfrm>
            <a:off x="256638" y="260648"/>
            <a:ext cx="9583778" cy="6345456"/>
          </a:xfrm>
          <a:prstGeom prst="rect">
            <a:avLst/>
          </a:prstGeom>
        </p:spPr>
      </p:pic>
      <p:sp>
        <p:nvSpPr>
          <p:cNvPr id="6" name="TextBox 5">
            <a:extLst>
              <a:ext uri="{FF2B5EF4-FFF2-40B4-BE49-F238E27FC236}">
                <a16:creationId xmlns:a16="http://schemas.microsoft.com/office/drawing/2014/main" id="{0AE6CBDD-77D7-4587-82BC-3FBCE569FCA8}"/>
              </a:ext>
            </a:extLst>
          </p:cNvPr>
          <p:cNvSpPr txBox="1"/>
          <p:nvPr/>
        </p:nvSpPr>
        <p:spPr>
          <a:xfrm>
            <a:off x="9768408" y="4221088"/>
            <a:ext cx="2304256" cy="2585323"/>
          </a:xfrm>
          <a:prstGeom prst="rect">
            <a:avLst/>
          </a:prstGeom>
          <a:noFill/>
        </p:spPr>
        <p:txBody>
          <a:bodyPr wrap="square" rtlCol="0">
            <a:spAutoFit/>
          </a:bodyPr>
          <a:lstStyle/>
          <a:p>
            <a:r>
              <a:rPr lang="en-GB" dirty="0">
                <a:solidFill>
                  <a:schemeClr val="tx2"/>
                </a:solidFill>
                <a:latin typeface="Arial" panose="020B0604020202020204" pitchFamily="34" charset="0"/>
                <a:cs typeface="Arial" panose="020B0604020202020204" pitchFamily="34" charset="0"/>
                <a:hlinkClick r:id="rId3"/>
              </a:rPr>
              <a:t>Douville et al. (2021) IPCC, Chapter 8 </a:t>
            </a:r>
            <a:r>
              <a:rPr lang="en-GB" dirty="0">
                <a:solidFill>
                  <a:schemeClr val="tx2"/>
                </a:solidFill>
                <a:latin typeface="Arial" panose="020B0604020202020204" pitchFamily="34" charset="0"/>
                <a:cs typeface="Arial" panose="020B0604020202020204" pitchFamily="34" charset="0"/>
              </a:rPr>
              <a:t>(Fig. 8.1a)</a:t>
            </a:r>
          </a:p>
          <a:p>
            <a:endParaRPr lang="en-GB" dirty="0">
              <a:solidFill>
                <a:schemeClr val="tx2"/>
              </a:solidFill>
              <a:latin typeface="Arial" panose="020B0604020202020204" pitchFamily="34" charset="0"/>
              <a:cs typeface="Arial" panose="020B0604020202020204" pitchFamily="34" charset="0"/>
            </a:endParaRPr>
          </a:p>
          <a:p>
            <a:r>
              <a:rPr lang="en-GB" dirty="0">
                <a:solidFill>
                  <a:schemeClr val="tx2"/>
                </a:solidFill>
                <a:latin typeface="Arial" panose="020B0604020202020204" pitchFamily="34" charset="0"/>
                <a:cs typeface="Arial" panose="020B0604020202020204" pitchFamily="34" charset="0"/>
              </a:rPr>
              <a:t>See </a:t>
            </a:r>
            <a:r>
              <a:rPr lang="da-DK" dirty="0">
                <a:latin typeface="Arial" panose="020B0604020202020204" pitchFamily="34" charset="0"/>
                <a:cs typeface="Arial" panose="020B0604020202020204" pitchFamily="34" charset="0"/>
                <a:hlinkClick r:id="rId4"/>
              </a:rPr>
              <a:t>Allan et al. (2020) NYAS</a:t>
            </a:r>
            <a:r>
              <a:rPr lang="en-GB" dirty="0">
                <a:latin typeface="Arial" panose="020B0604020202020204" pitchFamily="34" charset="0"/>
                <a:cs typeface="Arial" panose="020B0604020202020204" pitchFamily="34" charset="0"/>
              </a:rPr>
              <a:t>; </a:t>
            </a:r>
            <a:r>
              <a:rPr lang="it-IT" dirty="0">
                <a:latin typeface="Arial" panose="020B0604020202020204" pitchFamily="34" charset="0"/>
                <a:cs typeface="Arial" panose="020B0604020202020204" pitchFamily="34" charset="0"/>
                <a:hlinkClick r:id="rId5"/>
              </a:rPr>
              <a:t>Abbott et al. (2018) Nature Geosci</a:t>
            </a:r>
            <a:r>
              <a:rPr lang="en-GB" dirty="0">
                <a:latin typeface="Arial" panose="020B0604020202020204" pitchFamily="34" charset="0"/>
                <a:cs typeface="Arial" panose="020B0604020202020204" pitchFamily="34" charset="0"/>
              </a:rPr>
              <a:t>    </a:t>
            </a:r>
          </a:p>
          <a:p>
            <a:endParaRPr lang="en-GB" dirty="0">
              <a:solidFill>
                <a:schemeClr val="tx2"/>
              </a:solidFill>
              <a:latin typeface="+mn-lt"/>
            </a:endParaRPr>
          </a:p>
        </p:txBody>
      </p:sp>
      <p:sp>
        <p:nvSpPr>
          <p:cNvPr id="7" name="TextBox 6">
            <a:extLst>
              <a:ext uri="{FF2B5EF4-FFF2-40B4-BE49-F238E27FC236}">
                <a16:creationId xmlns:a16="http://schemas.microsoft.com/office/drawing/2014/main" id="{9521D0BF-5FA0-4521-9A33-4BD98C46C1EC}"/>
              </a:ext>
            </a:extLst>
          </p:cNvPr>
          <p:cNvSpPr txBox="1"/>
          <p:nvPr/>
        </p:nvSpPr>
        <p:spPr>
          <a:xfrm>
            <a:off x="263352" y="260648"/>
            <a:ext cx="8741136" cy="584775"/>
          </a:xfrm>
          <a:prstGeom prst="rect">
            <a:avLst/>
          </a:prstGeom>
          <a:solidFill>
            <a:schemeClr val="bg1"/>
          </a:solidFill>
        </p:spPr>
        <p:txBody>
          <a:bodyPr wrap="square" rtlCol="0">
            <a:spAutoFit/>
          </a:bodyPr>
          <a:lstStyle/>
          <a:p>
            <a:r>
              <a:rPr lang="en-GB" sz="2800" dirty="0"/>
              <a:t>  </a:t>
            </a:r>
            <a:r>
              <a:rPr lang="en-GB" sz="3200" dirty="0"/>
              <a:t>Water Fluxes in thousands of km</a:t>
            </a:r>
            <a:r>
              <a:rPr lang="en-GB" sz="3200" baseline="30000" dirty="0"/>
              <a:t>3 </a:t>
            </a:r>
            <a:r>
              <a:rPr lang="en-GB" sz="3200" dirty="0"/>
              <a:t>per year</a:t>
            </a:r>
            <a:endParaRPr lang="en-GB" sz="2800" dirty="0"/>
          </a:p>
        </p:txBody>
      </p:sp>
    </p:spTree>
    <p:extLst>
      <p:ext uri="{BB962C8B-B14F-4D97-AF65-F5344CB8AC3E}">
        <p14:creationId xmlns:p14="http://schemas.microsoft.com/office/powerpoint/2010/main" val="22916032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65D9936E-406F-4B1E-A86A-A1D233FB6D60}"/>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1647FC93-EB67-8EE6-87F5-0DF4992193D3}"/>
              </a:ext>
            </a:extLst>
          </p:cNvPr>
          <p:cNvGrpSpPr/>
          <p:nvPr/>
        </p:nvGrpSpPr>
        <p:grpSpPr>
          <a:xfrm>
            <a:off x="7313400" y="248283"/>
            <a:ext cx="4687256" cy="2460637"/>
            <a:chOff x="7313400" y="1325562"/>
            <a:chExt cx="4687256" cy="2460637"/>
          </a:xfrm>
        </p:grpSpPr>
        <p:pic>
          <p:nvPicPr>
            <p:cNvPr id="13" name="Picture 12" descr="Map showing precipitation minus potential evpaoration and evaporation only for future changes (from Greve and Seneviratene 2015 GRL)">
              <a:extLst>
                <a:ext uri="{FF2B5EF4-FFF2-40B4-BE49-F238E27FC236}">
                  <a16:creationId xmlns:a16="http://schemas.microsoft.com/office/drawing/2014/main" id="{F16C4161-4ACF-A6D1-E22E-5CEE239998B2}"/>
                </a:ext>
              </a:extLst>
            </p:cNvPr>
            <p:cNvPicPr>
              <a:picLocks noChangeAspect="1"/>
            </p:cNvPicPr>
            <p:nvPr/>
          </p:nvPicPr>
          <p:blipFill>
            <a:blip r:embed="rId2"/>
            <a:srcRect b="53803"/>
            <a:stretch>
              <a:fillRect/>
            </a:stretch>
          </p:blipFill>
          <p:spPr>
            <a:xfrm>
              <a:off x="7313400" y="1325562"/>
              <a:ext cx="4687256" cy="2460637"/>
            </a:xfrm>
            <a:prstGeom prst="rect">
              <a:avLst/>
            </a:prstGeom>
          </p:spPr>
        </p:pic>
        <p:sp>
          <p:nvSpPr>
            <p:cNvPr id="19" name="TextBox 18">
              <a:extLst>
                <a:ext uri="{FF2B5EF4-FFF2-40B4-BE49-F238E27FC236}">
                  <a16:creationId xmlns:a16="http://schemas.microsoft.com/office/drawing/2014/main" id="{20D2B836-1670-44BB-DEFA-2BB660D6F19F}"/>
                </a:ext>
              </a:extLst>
            </p:cNvPr>
            <p:cNvSpPr txBox="1"/>
            <p:nvPr/>
          </p:nvSpPr>
          <p:spPr>
            <a:xfrm>
              <a:off x="8652625" y="3103177"/>
              <a:ext cx="3278585" cy="369332"/>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Greve &amp; Seneviratne (2015) GRL</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20" name="TextBox 19">
              <a:extLst>
                <a:ext uri="{FF2B5EF4-FFF2-40B4-BE49-F238E27FC236}">
                  <a16:creationId xmlns:a16="http://schemas.microsoft.com/office/drawing/2014/main" id="{B18226A7-93B2-5116-E0D6-9AD2011533DB}"/>
                </a:ext>
              </a:extLst>
            </p:cNvPr>
            <p:cNvSpPr txBox="1"/>
            <p:nvPr/>
          </p:nvSpPr>
          <p:spPr>
            <a:xfrm>
              <a:off x="7700249" y="2831448"/>
              <a:ext cx="122413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D1E"/>
                  </a:solidFill>
                  <a:effectLst/>
                  <a:uLnTx/>
                  <a:uFillTx/>
                  <a:latin typeface="Times New Roman" panose="02020603050405020304" pitchFamily="18" charset="0"/>
                  <a:ea typeface="+mn-ea"/>
                  <a:cs typeface="Times New Roman" panose="02020603050405020304" pitchFamily="18" charset="0"/>
                </a:rPr>
                <a:t>~</a:t>
              </a:r>
              <a:r>
                <a:rPr kumimoji="0" lang="en-GB" sz="1800" b="0" i="0" u="none" strike="noStrike" kern="1200" cap="none" spc="0" normalizeH="0" baseline="0" noProof="0" dirty="0">
                  <a:ln>
                    <a:noFill/>
                  </a:ln>
                  <a:solidFill>
                    <a:srgbClr val="1C1D1E"/>
                  </a:solidFill>
                  <a:effectLst/>
                  <a:uLnTx/>
                  <a:uFillTx/>
                  <a:latin typeface="Open Sans"/>
                  <a:ea typeface="+mn-ea"/>
                  <a:cs typeface="+mn-cs"/>
                </a:rPr>
                <a:t> </a:t>
              </a:r>
              <a:r>
                <a:rPr kumimoji="0" lang="el-GR" sz="20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Δ</a:t>
              </a: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(P-</a:t>
              </a:r>
              <a:r>
                <a:rPr kumimoji="0" lang="en-GB" sz="2000" b="1" i="0" u="none" strike="noStrike" kern="1200" cap="none" spc="0" normalizeH="0" baseline="0" noProof="0" dirty="0">
                  <a:ln>
                    <a:noFill/>
                  </a:ln>
                  <a:solidFill>
                    <a:srgbClr val="1C1D1E"/>
                  </a:solidFill>
                  <a:effectLst/>
                  <a:uLnTx/>
                  <a:uFillTx/>
                  <a:latin typeface="Calibri" panose="020F0502020204030204"/>
                  <a:ea typeface="+mn-ea"/>
                  <a:cs typeface="+mn-cs"/>
                </a:rPr>
                <a:t> E</a:t>
              </a:r>
              <a:r>
                <a:rPr kumimoji="0" lang="en-GB" sz="2000" b="1" i="0" u="none" strike="noStrike" kern="1200" cap="none" spc="0" normalizeH="0" baseline="-25000" noProof="0" dirty="0">
                  <a:ln>
                    <a:noFill/>
                  </a:ln>
                  <a:solidFill>
                    <a:srgbClr val="1C1D1E"/>
                  </a:solidFill>
                  <a:effectLst/>
                  <a:uLnTx/>
                  <a:uFillTx/>
                  <a:latin typeface="Calibri" panose="020F0502020204030204"/>
                  <a:ea typeface="+mn-ea"/>
                  <a:cs typeface="+mn-cs"/>
                </a:rPr>
                <a:t>P </a:t>
              </a: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F262C339-E35A-BFEE-03B2-2539D1E3DBE1}"/>
              </a:ext>
            </a:extLst>
          </p:cNvPr>
          <p:cNvSpPr>
            <a:spLocks noGrp="1"/>
          </p:cNvSpPr>
          <p:nvPr>
            <p:ph type="title"/>
          </p:nvPr>
        </p:nvSpPr>
        <p:spPr>
          <a:xfrm>
            <a:off x="551384" y="382217"/>
            <a:ext cx="5875392" cy="828000"/>
          </a:xfrm>
        </p:spPr>
        <p:txBody>
          <a:bodyPr/>
          <a:lstStyle/>
          <a:p>
            <a:r>
              <a:rPr lang="en-GB" sz="3200" dirty="0"/>
              <a:t>Aridity Change: Amplification </a:t>
            </a:r>
            <a:br>
              <a:rPr lang="en-GB" sz="3200" dirty="0"/>
            </a:br>
            <a:r>
              <a:rPr lang="en-GB" sz="3200" dirty="0"/>
              <a:t>of wet/dry seasons?</a:t>
            </a:r>
          </a:p>
        </p:txBody>
      </p:sp>
      <p:sp>
        <p:nvSpPr>
          <p:cNvPr id="4" name="Slide Number Placeholder 3">
            <a:extLst>
              <a:ext uri="{FF2B5EF4-FFF2-40B4-BE49-F238E27FC236}">
                <a16:creationId xmlns:a16="http://schemas.microsoft.com/office/drawing/2014/main" id="{24F4FBD8-47F4-331D-C406-744822EB977D}"/>
              </a:ext>
            </a:extLst>
          </p:cNvPr>
          <p:cNvSpPr>
            <a:spLocks noGrp="1"/>
          </p:cNvSpPr>
          <p:nvPr>
            <p:ph type="sldNum" sz="quarter" idx="10"/>
          </p:nvPr>
        </p:nvSpPr>
        <p:spPr/>
        <p:txBody>
          <a:bodyPr/>
          <a:lstStyle/>
          <a:p>
            <a:pPr>
              <a:defRPr/>
            </a:pPr>
            <a:fld id="{DCF6A46F-80AB-49F3-8C7E-9717ED945456}" type="slidenum">
              <a:rPr lang="en-GB" altLang="en-US">
                <a:solidFill>
                  <a:srgbClr val="50535A"/>
                </a:solidFill>
                <a:latin typeface="Effra"/>
              </a:rPr>
              <a:pPr>
                <a:defRPr/>
              </a:pPr>
              <a:t>50</a:t>
            </a:fld>
            <a:endParaRPr lang="en-GB" altLang="en-US">
              <a:solidFill>
                <a:srgbClr val="50535A"/>
              </a:solidFill>
              <a:latin typeface="Effra"/>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6D63FFD-B7C3-B090-817A-E26CC751A818}"/>
                  </a:ext>
                </a:extLst>
              </p:cNvPr>
              <p:cNvSpPr>
                <a:spLocks noGrp="1"/>
              </p:cNvSpPr>
              <p:nvPr>
                <p:ph idx="1"/>
              </p:nvPr>
            </p:nvSpPr>
            <p:spPr>
              <a:xfrm>
                <a:off x="551383" y="1449000"/>
                <a:ext cx="5828343" cy="3960000"/>
              </a:xfrm>
            </p:spPr>
            <p:txBody>
              <a:bodyPr/>
              <a:lstStyle/>
              <a:p>
                <a:r>
                  <a:rPr lang="en-GB" dirty="0">
                    <a:latin typeface="Arial" panose="020B0604020202020204" pitchFamily="34" charset="0"/>
                    <a:cs typeface="Arial" panose="020B0604020202020204" pitchFamily="34" charset="0"/>
                  </a:rPr>
                  <a:t>Aridity index: </a:t>
                </a:r>
                <a14:m>
                  <m:oMath xmlns:m="http://schemas.openxmlformats.org/officeDocument/2006/math">
                    <m:r>
                      <a:rPr lang="en-GB" i="1">
                        <a:latin typeface="Cambria Math"/>
                      </a:rPr>
                      <m:t>𝑃</m:t>
                    </m:r>
                    <m:r>
                      <a:rPr lang="en-GB" i="1">
                        <a:latin typeface="Cambria Math"/>
                      </a:rPr>
                      <m:t>−</m:t>
                    </m:r>
                    <m:r>
                      <a:rPr lang="en-GB" i="1">
                        <a:latin typeface="Cambria Math"/>
                      </a:rPr>
                      <m:t>𝐸𝑜</m:t>
                    </m:r>
                    <m:r>
                      <a:rPr lang="en-GB" i="1">
                        <a:latin typeface="Cambria Math"/>
                      </a:rPr>
                      <m:t> ~ </m:t>
                    </m:r>
                    <m:r>
                      <a:rPr lang="en-GB" i="1">
                        <a:latin typeface="Cambria Math"/>
                        <a:ea typeface="Cambria Math"/>
                      </a:rPr>
                      <m:t>𝑃</m:t>
                    </m:r>
                    <m:r>
                      <a:rPr lang="en-GB" i="1">
                        <a:latin typeface="Cambria Math"/>
                        <a:ea typeface="Cambria Math"/>
                      </a:rPr>
                      <m:t>−</m:t>
                    </m:r>
                    <m:r>
                      <a:rPr lang="en-GB" i="1">
                        <a:latin typeface="Cambria Math"/>
                        <a:ea typeface="Cambria Math"/>
                      </a:rPr>
                      <m:t>𝑅𝑛</m:t>
                    </m:r>
                    <m:r>
                      <a:rPr lang="en-GB" i="1">
                        <a:latin typeface="Cambria Math"/>
                        <a:ea typeface="Cambria Math"/>
                      </a:rPr>
                      <m:t>/</m:t>
                    </m:r>
                    <m:r>
                      <m:rPr>
                        <m:sty m:val="p"/>
                      </m:rPr>
                      <a:rPr lang="el-GR" i="1">
                        <a:latin typeface="Cambria Math"/>
                        <a:ea typeface="Cambria Math"/>
                      </a:rPr>
                      <m:t>λ</m:t>
                    </m:r>
                  </m:oMath>
                </a14:m>
                <a:endParaRPr lang="en-GB" dirty="0">
                  <a:latin typeface="Arial" panose="020B0604020202020204" pitchFamily="34" charset="0"/>
                  <a:cs typeface="Arial" panose="020B0604020202020204" pitchFamily="34" charset="0"/>
                </a:endParaRPr>
              </a:p>
              <a:p>
                <a:pPr marL="0" indent="0">
                  <a:buNone/>
                </a:pPr>
                <a:r>
                  <a:rPr lang="en-GB" dirty="0">
                    <a:latin typeface="Arial" panose="020B0604020202020204" pitchFamily="34" charset="0"/>
                    <a:cs typeface="Arial" panose="020B0604020202020204" pitchFamily="34" charset="0"/>
                  </a:rPr>
                  <a:t>(E</a:t>
                </a:r>
                <a:r>
                  <a:rPr lang="en-GB" baseline="-25000" dirty="0">
                    <a:latin typeface="Arial" panose="020B0604020202020204" pitchFamily="34" charset="0"/>
                    <a:cs typeface="Arial" panose="020B0604020202020204" pitchFamily="34" charset="0"/>
                  </a:rPr>
                  <a:t>o</a:t>
                </a:r>
                <a:r>
                  <a:rPr lang="en-GB" dirty="0">
                    <a:latin typeface="Arial" panose="020B0604020202020204" pitchFamily="34" charset="0"/>
                    <a:cs typeface="Arial" panose="020B0604020202020204" pitchFamily="34" charset="0"/>
                  </a:rPr>
                  <a:t> is potential evaporation, R</a:t>
                </a:r>
                <a:r>
                  <a:rPr lang="en-GB" baseline="-25000" dirty="0">
                    <a:latin typeface="Arial" panose="020B0604020202020204" pitchFamily="34" charset="0"/>
                    <a:cs typeface="Arial" panose="020B0604020202020204" pitchFamily="34" charset="0"/>
                  </a:rPr>
                  <a:t>n</a:t>
                </a:r>
                <a:r>
                  <a:rPr lang="en-GB" dirty="0">
                    <a:latin typeface="Arial" panose="020B0604020202020204" pitchFamily="34" charset="0"/>
                    <a:cs typeface="Arial" panose="020B0604020202020204" pitchFamily="34" charset="0"/>
                  </a:rPr>
                  <a:t> is net radiation, </a:t>
                </a:r>
                <a:r>
                  <a:rPr lang="el-GR" dirty="0">
                    <a:latin typeface="Arial" panose="020B0604020202020204" pitchFamily="34" charset="0"/>
                    <a:cs typeface="Arial" panose="020B0604020202020204" pitchFamily="34" charset="0"/>
                  </a:rPr>
                  <a:t>λ</a:t>
                </a:r>
                <a:r>
                  <a:rPr lang="en-GB" dirty="0">
                    <a:latin typeface="Arial" panose="020B0604020202020204" pitchFamily="34" charset="0"/>
                    <a:cs typeface="Arial" panose="020B0604020202020204" pitchFamily="34" charset="0"/>
                  </a:rPr>
                  <a:t> is latent heat of </a:t>
                </a:r>
                <a:r>
                  <a:rPr lang="en-GB" dirty="0" err="1">
                    <a:latin typeface="Arial" panose="020B0604020202020204" pitchFamily="34" charset="0"/>
                    <a:cs typeface="Arial" panose="020B0604020202020204" pitchFamily="34" charset="0"/>
                  </a:rPr>
                  <a:t>vapourization</a:t>
                </a:r>
                <a:r>
                  <a:rPr lang="en-GB" dirty="0">
                    <a:latin typeface="Arial" panose="020B0604020202020204" pitchFamily="34" charset="0"/>
                    <a:cs typeface="Arial" panose="020B0604020202020204" pitchFamily="34" charset="0"/>
                  </a:rPr>
                  <a:t>). </a:t>
                </a:r>
                <a:r>
                  <a:rPr lang="en-GB" u="sng" dirty="0">
                    <a:latin typeface="Arial" panose="020B0604020202020204" pitchFamily="34" charset="0"/>
                    <a:cs typeface="Arial" panose="020B0604020202020204" pitchFamily="34" charset="0"/>
                  </a:rPr>
                  <a:t>Top right: </a:t>
                </a:r>
                <a14:m>
                  <m:oMath xmlns:m="http://schemas.openxmlformats.org/officeDocument/2006/math">
                    <m:r>
                      <m:rPr>
                        <m:sty m:val="p"/>
                      </m:rPr>
                      <a:rPr lang="el-GR" i="1">
                        <a:latin typeface="Cambria Math"/>
                        <a:ea typeface="Cambria Math"/>
                      </a:rPr>
                      <m:t>Δ</m:t>
                    </m:r>
                    <m:r>
                      <a:rPr lang="en-GB" i="1">
                        <a:latin typeface="Cambria Math"/>
                        <a:ea typeface="Cambria Math"/>
                      </a:rPr>
                      <m:t>(</m:t>
                    </m:r>
                    <m:r>
                      <a:rPr lang="en-GB" i="1">
                        <a:latin typeface="Cambria Math"/>
                        <a:ea typeface="Cambria Math"/>
                      </a:rPr>
                      <m:t>𝑃</m:t>
                    </m:r>
                    <m:r>
                      <a:rPr lang="en-GB" i="1">
                        <a:latin typeface="Cambria Math"/>
                        <a:ea typeface="Cambria Math"/>
                      </a:rPr>
                      <m:t>−</m:t>
                    </m:r>
                    <m:r>
                      <a:rPr lang="en-GB" i="1">
                        <a:latin typeface="Cambria Math"/>
                        <a:ea typeface="Cambria Math"/>
                      </a:rPr>
                      <m:t>𝑅𝑛</m:t>
                    </m:r>
                    <m:r>
                      <a:rPr lang="en-GB" i="1">
                        <a:latin typeface="Cambria Math"/>
                        <a:ea typeface="Cambria Math"/>
                      </a:rPr>
                      <m:t>/</m:t>
                    </m:r>
                    <m:r>
                      <m:rPr>
                        <m:sty m:val="p"/>
                      </m:rPr>
                      <a:rPr lang="el-GR" i="1">
                        <a:latin typeface="Cambria Math"/>
                        <a:ea typeface="Cambria Math"/>
                      </a:rPr>
                      <m:t>λ</m:t>
                    </m:r>
                  </m:oMath>
                </a14:m>
                <a:r>
                  <a:rPr lang="en-GB" dirty="0">
                    <a:latin typeface="Arial" panose="020B0604020202020204" pitchFamily="34" charset="0"/>
                    <a:cs typeface="Arial" panose="020B0604020202020204" pitchFamily="34" charset="0"/>
                  </a:rPr>
                  <a:t>)</a:t>
                </a:r>
              </a:p>
              <a:p>
                <a:pPr marL="0" indent="0">
                  <a:buNone/>
                </a:pPr>
                <a:r>
                  <a:rPr lang="en-GB" dirty="0">
                    <a:latin typeface="Arial" panose="020B0604020202020204" pitchFamily="34" charset="0"/>
                    <a:cs typeface="Arial" panose="020B0604020202020204" pitchFamily="34" charset="0"/>
                    <a:hlinkClick r:id="rId4"/>
                  </a:rPr>
                  <a:t>Greve &amp; </a:t>
                </a:r>
                <a:r>
                  <a:rPr lang="en-GB" dirty="0" err="1">
                    <a:latin typeface="Arial" panose="020B0604020202020204" pitchFamily="34" charset="0"/>
                    <a:cs typeface="Arial" panose="020B0604020202020204" pitchFamily="34" charset="0"/>
                    <a:hlinkClick r:id="rId4"/>
                  </a:rPr>
                  <a:t>Seneviratne</a:t>
                </a:r>
                <a:r>
                  <a:rPr lang="en-GB" dirty="0">
                    <a:latin typeface="Arial" panose="020B0604020202020204" pitchFamily="34" charset="0"/>
                    <a:cs typeface="Arial" panose="020B0604020202020204" pitchFamily="34" charset="0"/>
                    <a:hlinkClick r:id="rId4"/>
                  </a:rPr>
                  <a:t> (2015) GRL</a:t>
                </a:r>
                <a:r>
                  <a:rPr lang="en-GB" dirty="0">
                    <a:latin typeface="Arial" panose="020B0604020202020204" pitchFamily="34" charset="0"/>
                    <a:cs typeface="Arial" panose="020B0604020202020204" pitchFamily="34" charset="0"/>
                  </a:rPr>
                  <a:t> </a:t>
                </a:r>
              </a:p>
              <a:p>
                <a:pPr marL="0" indent="0">
                  <a:buNone/>
                </a:pPr>
                <a:r>
                  <a:rPr lang="en-GB" dirty="0">
                    <a:latin typeface="Arial" panose="020B0604020202020204" pitchFamily="34" charset="0"/>
                    <a:cs typeface="Arial" panose="020B0604020202020204" pitchFamily="34" charset="0"/>
                  </a:rPr>
                  <a:t> See also: </a:t>
                </a:r>
                <a:r>
                  <a:rPr lang="en-GB" dirty="0">
                    <a:latin typeface="Arial" panose="020B0604020202020204" pitchFamily="34" charset="0"/>
                    <a:cs typeface="Arial" panose="020B0604020202020204" pitchFamily="34" charset="0"/>
                    <a:hlinkClick r:id="rId5"/>
                  </a:rPr>
                  <a:t>Roderick et al. (2014) HESS</a:t>
                </a:r>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Trends in wetness and dryness:</a:t>
                </a:r>
              </a:p>
              <a:p>
                <a:pPr lvl="1"/>
                <a:r>
                  <a:rPr lang="en-GB" dirty="0">
                    <a:latin typeface="Arial" panose="020B0604020202020204" pitchFamily="34" charset="0"/>
                    <a:cs typeface="Arial" panose="020B0604020202020204" pitchFamily="34" charset="0"/>
                  </a:rPr>
                  <a:t>Affected by shifts in atmospheric circulation</a:t>
                </a:r>
              </a:p>
              <a:p>
                <a:pPr lvl="1"/>
                <a:r>
                  <a:rPr lang="en-GB" dirty="0">
                    <a:latin typeface="Arial" panose="020B0604020202020204" pitchFamily="34" charset="0"/>
                    <a:cs typeface="Arial" panose="020B0604020202020204" pitchFamily="34" charset="0"/>
                  </a:rPr>
                  <a:t>Constrained by P &gt; E &amp; land water limitation </a:t>
                </a:r>
              </a:p>
              <a:p>
                <a:pPr lvl="1"/>
                <a:r>
                  <a:rPr lang="en-GB" dirty="0">
                    <a:latin typeface="Arial" panose="020B0604020202020204" pitchFamily="34" charset="0"/>
                    <a:cs typeface="Arial" panose="020B0604020202020204" pitchFamily="34" charset="0"/>
                  </a:rPr>
                  <a:t>But: P-E &lt; 0 after wet season</a:t>
                </a:r>
              </a:p>
              <a:p>
                <a:r>
                  <a:rPr lang="en-GB" dirty="0">
                    <a:latin typeface="Arial" panose="020B0604020202020204" pitchFamily="34" charset="0"/>
                    <a:cs typeface="Arial" panose="020B0604020202020204" pitchFamily="34" charset="0"/>
                  </a:rPr>
                  <a:t>Amplification of wet/dry seasons over land  </a:t>
                </a:r>
              </a:p>
              <a:p>
                <a:pPr lvl="1"/>
                <a:r>
                  <a:rPr lang="en-GB" dirty="0">
                    <a:latin typeface="Arial" panose="020B0604020202020204" pitchFamily="34" charset="0"/>
                    <a:cs typeface="Arial" panose="020B0604020202020204" pitchFamily="34" charset="0"/>
                    <a:hlinkClick r:id="rId6"/>
                  </a:rPr>
                  <a:t>Kumar et al. 2016 GRL </a:t>
                </a:r>
                <a:r>
                  <a:rPr lang="en-GB"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hlinkClick r:id="rId7"/>
                  </a:rPr>
                  <a:t>Allan (2023) ERL</a:t>
                </a:r>
                <a:r>
                  <a:rPr lang="en-GB"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sym typeface="Wingdings" panose="05000000000000000000" pitchFamily="2" charset="2"/>
                  </a:rPr>
                  <a:t></a:t>
                </a:r>
                <a:endParaRPr lang="en-GB" dirty="0">
                  <a:latin typeface="Arial" panose="020B0604020202020204" pitchFamily="34" charset="0"/>
                  <a:cs typeface="Arial" panose="020B0604020202020204" pitchFamily="34" charset="0"/>
                </a:endParaRPr>
              </a:p>
              <a:p>
                <a:endParaRPr lang="en-GB" dirty="0"/>
              </a:p>
            </p:txBody>
          </p:sp>
        </mc:Choice>
        <mc:Fallback xmlns="">
          <p:sp>
            <p:nvSpPr>
              <p:cNvPr id="3" name="Content Placeholder 2">
                <a:extLst>
                  <a:ext uri="{FF2B5EF4-FFF2-40B4-BE49-F238E27FC236}">
                    <a16:creationId xmlns:a16="http://schemas.microsoft.com/office/drawing/2014/main" id="{06D63FFD-B7C3-B090-817A-E26CC751A818}"/>
                  </a:ext>
                </a:extLst>
              </p:cNvPr>
              <p:cNvSpPr>
                <a:spLocks noGrp="1" noRot="1" noChangeAspect="1" noMove="1" noResize="1" noEditPoints="1" noAdjustHandles="1" noChangeArrowheads="1" noChangeShapeType="1" noTextEdit="1"/>
              </p:cNvSpPr>
              <p:nvPr>
                <p:ph idx="1"/>
              </p:nvPr>
            </p:nvSpPr>
            <p:spPr>
              <a:xfrm>
                <a:off x="551383" y="1449000"/>
                <a:ext cx="5828343" cy="3960000"/>
              </a:xfrm>
              <a:blipFill>
                <a:blip r:embed="rId8"/>
                <a:stretch>
                  <a:fillRect l="-2612" t="-1849" r="-1776" b="-2928"/>
                </a:stretch>
              </a:blipFill>
            </p:spPr>
            <p:txBody>
              <a:bodyPr/>
              <a:lstStyle/>
              <a:p>
                <a:r>
                  <a:rPr lang="en-GB">
                    <a:noFill/>
                  </a:rPr>
                  <a:t> </a:t>
                </a:r>
              </a:p>
            </p:txBody>
          </p:sp>
        </mc:Fallback>
      </mc:AlternateContent>
      <p:sp>
        <p:nvSpPr>
          <p:cNvPr id="6" name="Rectangle 5">
            <a:extLst>
              <a:ext uri="{FF2B5EF4-FFF2-40B4-BE49-F238E27FC236}">
                <a16:creationId xmlns:a16="http://schemas.microsoft.com/office/drawing/2014/main" id="{5CD0CF1C-667B-63BC-E12E-8BE0E0FC1303}"/>
              </a:ext>
            </a:extLst>
          </p:cNvPr>
          <p:cNvSpPr/>
          <p:nvPr/>
        </p:nvSpPr>
        <p:spPr>
          <a:xfrm>
            <a:off x="9352008" y="4481101"/>
            <a:ext cx="184731" cy="400110"/>
          </a:xfrm>
          <a:prstGeom prst="rect">
            <a:avLst/>
          </a:prstGeom>
          <a:solidFill>
            <a:schemeClr val="bg1"/>
          </a:solidFill>
          <a:ln w="38100">
            <a:solidFill>
              <a:schemeClr val="bg1"/>
            </a:solidFill>
          </a:ln>
        </p:spPr>
        <p:txBody>
          <a:bodyPr wrap="none" rtlCol="0" anchor="ctr">
            <a:spAutoFit/>
          </a:bodyPr>
          <a:lstStyle/>
          <a:p>
            <a:pPr algn="ctr">
              <a:defRPr/>
            </a:pPr>
            <a:endParaRPr lang="en-GB" sz="2000" dirty="0">
              <a:solidFill>
                <a:srgbClr val="000000"/>
              </a:solidFill>
              <a:latin typeface="Effra"/>
            </a:endParaRPr>
          </a:p>
        </p:txBody>
      </p:sp>
      <p:grpSp>
        <p:nvGrpSpPr>
          <p:cNvPr id="10" name="Group 9">
            <a:extLst>
              <a:ext uri="{FF2B5EF4-FFF2-40B4-BE49-F238E27FC236}">
                <a16:creationId xmlns:a16="http://schemas.microsoft.com/office/drawing/2014/main" id="{4772CDC8-541E-6997-35E2-DF8A3FEB7D21}"/>
              </a:ext>
            </a:extLst>
          </p:cNvPr>
          <p:cNvGrpSpPr/>
          <p:nvPr/>
        </p:nvGrpSpPr>
        <p:grpSpPr>
          <a:xfrm>
            <a:off x="6681796" y="2746176"/>
            <a:ext cx="5462876" cy="3865265"/>
            <a:chOff x="5933240" y="2564905"/>
            <a:chExt cx="4913772" cy="3865265"/>
          </a:xfrm>
        </p:grpSpPr>
        <p:pic>
          <p:nvPicPr>
            <p:cNvPr id="1027" name="Picture 3">
              <a:extLst>
                <a:ext uri="{FF2B5EF4-FFF2-40B4-BE49-F238E27FC236}">
                  <a16:creationId xmlns:a16="http://schemas.microsoft.com/office/drawing/2014/main" id="{FB3538C5-4750-5835-F899-72D06C84BD4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73" t="3307" r="50473" b="77231"/>
            <a:stretch/>
          </p:blipFill>
          <p:spPr bwMode="auto">
            <a:xfrm>
              <a:off x="5933240" y="4365105"/>
              <a:ext cx="4529138" cy="2065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a:extLst>
                <a:ext uri="{FF2B5EF4-FFF2-40B4-BE49-F238E27FC236}">
                  <a16:creationId xmlns:a16="http://schemas.microsoft.com/office/drawing/2014/main" id="{5BC2F8AB-4660-942C-5F43-F758A951918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68938" r="50000" b="12833"/>
            <a:stretch/>
          </p:blipFill>
          <p:spPr bwMode="auto">
            <a:xfrm>
              <a:off x="5952553" y="2564905"/>
              <a:ext cx="4529138" cy="1934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7639CA93-A9CC-58ED-280C-B8E8B1F08026}"/>
                </a:ext>
              </a:extLst>
            </p:cNvPr>
            <p:cNvSpPr txBox="1"/>
            <p:nvPr/>
          </p:nvSpPr>
          <p:spPr>
            <a:xfrm>
              <a:off x="6816080" y="2708920"/>
              <a:ext cx="3456384" cy="400110"/>
            </a:xfrm>
            <a:prstGeom prst="rect">
              <a:avLst/>
            </a:prstGeom>
            <a:solidFill>
              <a:schemeClr val="bg1"/>
            </a:solidFill>
          </p:spPr>
          <p:txBody>
            <a:bodyPr wrap="square" rtlCol="0">
              <a:spAutoFit/>
            </a:bodyPr>
            <a:lstStyle/>
            <a:p>
              <a:pPr>
                <a:defRPr/>
              </a:pPr>
              <a:r>
                <a:rPr lang="en-GB" sz="2000" b="1" dirty="0">
                  <a:solidFill>
                    <a:srgbClr val="000000"/>
                  </a:solidFill>
                  <a:latin typeface="Calibri" panose="020F0502020204030204" pitchFamily="34" charset="0"/>
                </a:rPr>
                <a:t>RCP8.5: </a:t>
              </a:r>
              <a:r>
                <a:rPr lang="en-GB" dirty="0">
                  <a:solidFill>
                    <a:srgbClr val="000000"/>
                  </a:solidFill>
                  <a:latin typeface="Calibri" panose="020F0502020204030204" pitchFamily="34" charset="0"/>
                </a:rPr>
                <a:t>Dry land, dry season</a:t>
              </a:r>
            </a:p>
          </p:txBody>
        </p:sp>
        <p:sp>
          <p:nvSpPr>
            <p:cNvPr id="9" name="TextBox 8">
              <a:extLst>
                <a:ext uri="{FF2B5EF4-FFF2-40B4-BE49-F238E27FC236}">
                  <a16:creationId xmlns:a16="http://schemas.microsoft.com/office/drawing/2014/main" id="{40794994-C238-1690-327E-24B3C18D8EE9}"/>
                </a:ext>
              </a:extLst>
            </p:cNvPr>
            <p:cNvSpPr txBox="1"/>
            <p:nvPr/>
          </p:nvSpPr>
          <p:spPr>
            <a:xfrm>
              <a:off x="6816081" y="4581128"/>
              <a:ext cx="2735699" cy="272510"/>
            </a:xfrm>
            <a:prstGeom prst="rect">
              <a:avLst/>
            </a:prstGeom>
            <a:solidFill>
              <a:schemeClr val="bg1"/>
            </a:solidFill>
          </p:spPr>
          <p:txBody>
            <a:bodyPr wrap="square" tIns="0" bIns="0" rtlCol="0">
              <a:spAutoFit/>
            </a:bodyPr>
            <a:lstStyle/>
            <a:p>
              <a:pPr>
                <a:lnSpc>
                  <a:spcPts val="2160"/>
                </a:lnSpc>
                <a:defRPr/>
              </a:pPr>
              <a:r>
                <a:rPr lang="en-GB" dirty="0">
                  <a:solidFill>
                    <a:srgbClr val="000000"/>
                  </a:solidFill>
                  <a:latin typeface="Calibri" panose="020F0502020204030204" pitchFamily="34" charset="0"/>
                </a:rPr>
                <a:t>Wet land, wet season</a:t>
              </a:r>
            </a:p>
          </p:txBody>
        </p:sp>
        <p:sp>
          <p:nvSpPr>
            <p:cNvPr id="8" name="TextBox 7">
              <a:extLst>
                <a:ext uri="{FF2B5EF4-FFF2-40B4-BE49-F238E27FC236}">
                  <a16:creationId xmlns:a16="http://schemas.microsoft.com/office/drawing/2014/main" id="{9E768585-7652-8710-8AED-3B47639DF63C}"/>
                </a:ext>
              </a:extLst>
            </p:cNvPr>
            <p:cNvSpPr txBox="1"/>
            <p:nvPr/>
          </p:nvSpPr>
          <p:spPr>
            <a:xfrm>
              <a:off x="7819390" y="5122439"/>
              <a:ext cx="1584176" cy="369332"/>
            </a:xfrm>
            <a:prstGeom prst="rect">
              <a:avLst/>
            </a:prstGeom>
            <a:noFill/>
          </p:spPr>
          <p:txBody>
            <a:bodyPr wrap="square" rtlCol="0">
              <a:spAutoFit/>
            </a:bodyPr>
            <a:lstStyle/>
            <a:p>
              <a:pPr>
                <a:defRPr/>
              </a:pPr>
              <a:r>
                <a:rPr lang="en-GB" dirty="0">
                  <a:solidFill>
                    <a:srgbClr val="0070C0"/>
                  </a:solidFill>
                  <a:latin typeface="Effra"/>
                </a:rPr>
                <a:t>wet wetter</a:t>
              </a:r>
            </a:p>
          </p:txBody>
        </p:sp>
        <p:sp>
          <p:nvSpPr>
            <p:cNvPr id="15" name="TextBox 14">
              <a:extLst>
                <a:ext uri="{FF2B5EF4-FFF2-40B4-BE49-F238E27FC236}">
                  <a16:creationId xmlns:a16="http://schemas.microsoft.com/office/drawing/2014/main" id="{3DFA634D-B69B-D72A-F0D1-A07B7A7017BC}"/>
                </a:ext>
              </a:extLst>
            </p:cNvPr>
            <p:cNvSpPr txBox="1"/>
            <p:nvPr/>
          </p:nvSpPr>
          <p:spPr>
            <a:xfrm>
              <a:off x="8328248" y="3356992"/>
              <a:ext cx="1584176" cy="369332"/>
            </a:xfrm>
            <a:prstGeom prst="rect">
              <a:avLst/>
            </a:prstGeom>
            <a:noFill/>
          </p:spPr>
          <p:txBody>
            <a:bodyPr wrap="square" rtlCol="0">
              <a:spAutoFit/>
            </a:bodyPr>
            <a:lstStyle/>
            <a:p>
              <a:pPr>
                <a:defRPr/>
              </a:pPr>
              <a:r>
                <a:rPr lang="en-GB" dirty="0">
                  <a:solidFill>
                    <a:srgbClr val="0070C0"/>
                  </a:solidFill>
                  <a:latin typeface="Effra"/>
                </a:rPr>
                <a:t>dry drier</a:t>
              </a:r>
            </a:p>
          </p:txBody>
        </p:sp>
        <p:sp>
          <p:nvSpPr>
            <p:cNvPr id="16" name="TextBox 15">
              <a:extLst>
                <a:ext uri="{FF2B5EF4-FFF2-40B4-BE49-F238E27FC236}">
                  <a16:creationId xmlns:a16="http://schemas.microsoft.com/office/drawing/2014/main" id="{39512DBD-8985-BAEB-1AF3-18D0DC3FB5DA}"/>
                </a:ext>
              </a:extLst>
            </p:cNvPr>
            <p:cNvSpPr txBox="1"/>
            <p:nvPr/>
          </p:nvSpPr>
          <p:spPr>
            <a:xfrm>
              <a:off x="9120336" y="3645024"/>
              <a:ext cx="1584176" cy="369332"/>
            </a:xfrm>
            <a:prstGeom prst="rect">
              <a:avLst/>
            </a:prstGeom>
            <a:noFill/>
          </p:spPr>
          <p:txBody>
            <a:bodyPr wrap="square" rtlCol="0">
              <a:spAutoFit/>
            </a:bodyPr>
            <a:lstStyle/>
            <a:p>
              <a:pPr>
                <a:defRPr/>
              </a:pPr>
              <a:r>
                <a:rPr lang="en-GB" dirty="0">
                  <a:solidFill>
                    <a:srgbClr val="C00000"/>
                  </a:solidFill>
                  <a:latin typeface="Effra"/>
                </a:rPr>
                <a:t>dry wetter</a:t>
              </a:r>
            </a:p>
          </p:txBody>
        </p:sp>
        <p:sp>
          <p:nvSpPr>
            <p:cNvPr id="17" name="TextBox 16">
              <a:extLst>
                <a:ext uri="{FF2B5EF4-FFF2-40B4-BE49-F238E27FC236}">
                  <a16:creationId xmlns:a16="http://schemas.microsoft.com/office/drawing/2014/main" id="{9F6B508D-E7E3-4FDB-BE3B-37231F71B1D5}"/>
                </a:ext>
              </a:extLst>
            </p:cNvPr>
            <p:cNvSpPr txBox="1"/>
            <p:nvPr/>
          </p:nvSpPr>
          <p:spPr>
            <a:xfrm>
              <a:off x="9262836" y="5625752"/>
              <a:ext cx="1584176" cy="369332"/>
            </a:xfrm>
            <a:prstGeom prst="rect">
              <a:avLst/>
            </a:prstGeom>
            <a:noFill/>
          </p:spPr>
          <p:txBody>
            <a:bodyPr wrap="square" rtlCol="0">
              <a:spAutoFit/>
            </a:bodyPr>
            <a:lstStyle/>
            <a:p>
              <a:pPr>
                <a:defRPr/>
              </a:pPr>
              <a:r>
                <a:rPr lang="en-GB" dirty="0">
                  <a:solidFill>
                    <a:srgbClr val="C00000"/>
                  </a:solidFill>
                  <a:latin typeface="Effra"/>
                </a:rPr>
                <a:t>wet drier</a:t>
              </a:r>
            </a:p>
          </p:txBody>
        </p:sp>
      </p:grpSp>
      <p:pic>
        <p:nvPicPr>
          <p:cNvPr id="14" name="Picture 13" descr="Global maps of projected changes and current trends in P minus E">
            <a:extLst>
              <a:ext uri="{FF2B5EF4-FFF2-40B4-BE49-F238E27FC236}">
                <a16:creationId xmlns:a16="http://schemas.microsoft.com/office/drawing/2014/main" id="{6B93CCFC-F87E-3B89-3E73-77A016446E9C}"/>
              </a:ext>
            </a:extLst>
          </p:cNvPr>
          <p:cNvPicPr>
            <a:picLocks noChangeAspect="1"/>
          </p:cNvPicPr>
          <p:nvPr/>
        </p:nvPicPr>
        <p:blipFill rotWithShape="1">
          <a:blip r:embed="rId10"/>
          <a:srcRect t="31100" r="45578"/>
          <a:stretch>
            <a:fillRect/>
          </a:stretch>
        </p:blipFill>
        <p:spPr>
          <a:xfrm>
            <a:off x="6681796" y="215757"/>
            <a:ext cx="5390867" cy="6309588"/>
          </a:xfrm>
          <a:prstGeom prst="rect">
            <a:avLst/>
          </a:prstGeom>
        </p:spPr>
      </p:pic>
      <p:sp>
        <p:nvSpPr>
          <p:cNvPr id="18" name="TextBox 17">
            <a:extLst>
              <a:ext uri="{FF2B5EF4-FFF2-40B4-BE49-F238E27FC236}">
                <a16:creationId xmlns:a16="http://schemas.microsoft.com/office/drawing/2014/main" id="{2A59FE7F-1679-83C6-0597-94D3AE805A03}"/>
              </a:ext>
            </a:extLst>
          </p:cNvPr>
          <p:cNvSpPr txBox="1"/>
          <p:nvPr/>
        </p:nvSpPr>
        <p:spPr>
          <a:xfrm>
            <a:off x="6023499" y="2697632"/>
            <a:ext cx="864096" cy="1015663"/>
          </a:xfrm>
          <a:prstGeom prst="rect">
            <a:avLst/>
          </a:prstGeom>
          <a:noFill/>
        </p:spPr>
        <p:txBody>
          <a:bodyPr wrap="square" rtlCol="0">
            <a:spAutoFit/>
          </a:bodyPr>
          <a:lstStyle/>
          <a:p>
            <a:pPr algn="r"/>
            <a:r>
              <a:rPr lang="en-GB" sz="2000" dirty="0">
                <a:solidFill>
                  <a:schemeClr val="tx2"/>
                </a:solidFill>
                <a:latin typeface="Arial" panose="020B0604020202020204" pitchFamily="34" charset="0"/>
                <a:cs typeface="Arial" panose="020B0604020202020204" pitchFamily="34" charset="0"/>
              </a:rPr>
              <a:t>MAX</a:t>
            </a:r>
          </a:p>
          <a:p>
            <a:pPr algn="r"/>
            <a:r>
              <a:rPr lang="el-GR" sz="2000" b="1" dirty="0">
                <a:solidFill>
                  <a:srgbClr val="0070C0"/>
                </a:solidFill>
                <a:latin typeface="Arial" panose="020B0604020202020204" pitchFamily="34" charset="0"/>
                <a:cs typeface="Arial" panose="020B0604020202020204" pitchFamily="34" charset="0"/>
              </a:rPr>
              <a:t>Δ</a:t>
            </a:r>
            <a:r>
              <a:rPr lang="en-GB" sz="2000" b="1" dirty="0">
                <a:solidFill>
                  <a:srgbClr val="0070C0"/>
                </a:solidFill>
                <a:latin typeface="Arial" panose="020B0604020202020204" pitchFamily="34" charset="0"/>
                <a:cs typeface="Arial" panose="020B0604020202020204" pitchFamily="34" charset="0"/>
              </a:rPr>
              <a:t>P-E</a:t>
            </a:r>
          </a:p>
          <a:p>
            <a:pPr algn="r"/>
            <a:r>
              <a:rPr lang="en-GB" sz="2000" dirty="0">
                <a:solidFill>
                  <a:schemeClr val="tx2"/>
                </a:solidFill>
                <a:latin typeface="Arial" panose="020B0604020202020204" pitchFamily="34" charset="0"/>
                <a:cs typeface="Arial" panose="020B0604020202020204" pitchFamily="34" charset="0"/>
              </a:rPr>
              <a:t>MIN</a:t>
            </a:r>
            <a:endParaRPr lang="en-GB" sz="1400"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94453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1000"/>
                                        <p:tgtEl>
                                          <p:spTgt spid="3">
                                            <p:txEl>
                                              <p:pRg st="4" end="4"/>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1000"/>
                                        <p:tgtEl>
                                          <p:spTgt spid="3">
                                            <p:txEl>
                                              <p:pRg st="6" end="6"/>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10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10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fade">
                                      <p:cBhvr>
                                        <p:cTn id="47" dur="1000"/>
                                        <p:tgtEl>
                                          <p:spTgt spid="3">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bldLvl="5"/>
      <p:bldP spid="1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941677" y="6234723"/>
            <a:ext cx="2618024" cy="400110"/>
          </a:xfrm>
          <a:prstGeom prst="rect">
            <a:avLst/>
          </a:prstGeom>
          <a:solidFill>
            <a:schemeClr val="bg1"/>
          </a:solidFill>
        </p:spPr>
        <p:txBody>
          <a:bodyPr wrap="none">
            <a:spAutoFit/>
          </a:bodyPr>
          <a:lstStyle/>
          <a:p>
            <a:pPr>
              <a:defRPr/>
            </a:pPr>
            <a:r>
              <a:rPr lang="en-GB" sz="2000" dirty="0">
                <a:solidFill>
                  <a:srgbClr val="000000"/>
                </a:solidFill>
                <a:latin typeface="Calibri" panose="020F0502020204030204" pitchFamily="34" charset="0"/>
                <a:hlinkClick r:id="rId2"/>
              </a:rPr>
              <a:t>Liu &amp; Allan 2013 ERL</a:t>
            </a:r>
            <a:r>
              <a:rPr lang="en-GB" sz="2000" dirty="0">
                <a:solidFill>
                  <a:srgbClr val="000000"/>
                </a:solidFill>
                <a:latin typeface="Calibri" panose="020F0502020204030204" pitchFamily="34" charset="0"/>
              </a:rPr>
              <a:t> </a:t>
            </a:r>
            <a:r>
              <a:rPr lang="en-GB" sz="2000" dirty="0">
                <a:solidFill>
                  <a:srgbClr val="000000"/>
                </a:solidFill>
                <a:latin typeface="Calibri" panose="020F0502020204030204" pitchFamily="34" charset="0"/>
                <a:sym typeface="Wingdings" panose="05000000000000000000" pitchFamily="2" charset="2"/>
              </a:rPr>
              <a:t></a:t>
            </a:r>
            <a:endParaRPr lang="en-GB" sz="2000" dirty="0">
              <a:solidFill>
                <a:srgbClr val="000000"/>
              </a:solidFill>
              <a:latin typeface="Calibri" panose="020F0502020204030204" pitchFamily="34" charset="0"/>
            </a:endParaRPr>
          </a:p>
        </p:txBody>
      </p:sp>
      <p:sp>
        <p:nvSpPr>
          <p:cNvPr id="3" name="Title 2"/>
          <p:cNvSpPr>
            <a:spLocks noGrp="1"/>
          </p:cNvSpPr>
          <p:nvPr>
            <p:ph type="title"/>
          </p:nvPr>
        </p:nvSpPr>
        <p:spPr>
          <a:xfrm>
            <a:off x="490778" y="296744"/>
            <a:ext cx="6875633" cy="828000"/>
          </a:xfrm>
        </p:spPr>
        <p:txBody>
          <a:bodyPr/>
          <a:lstStyle/>
          <a:p>
            <a:r>
              <a:rPr lang="en-GB" sz="3200" dirty="0"/>
              <a:t>Moisture  transport  and </a:t>
            </a:r>
            <a:br>
              <a:rPr lang="en-GB" sz="3200" dirty="0"/>
            </a:br>
            <a:r>
              <a:rPr lang="en-GB" sz="3200" dirty="0"/>
              <a:t>intensification  of  wet/dry  </a:t>
            </a:r>
            <a:r>
              <a:rPr lang="en-GB" sz="3200" dirty="0" err="1"/>
              <a:t>seasonS</a:t>
            </a:r>
            <a:endParaRPr lang="en-GB" sz="3200" dirty="0"/>
          </a:p>
        </p:txBody>
      </p:sp>
      <p:sp>
        <p:nvSpPr>
          <p:cNvPr id="4" name="Content Placeholder 3"/>
          <p:cNvSpPr>
            <a:spLocks noGrp="1"/>
          </p:cNvSpPr>
          <p:nvPr>
            <p:ph idx="1"/>
          </p:nvPr>
        </p:nvSpPr>
        <p:spPr>
          <a:xfrm>
            <a:off x="490778" y="1332368"/>
            <a:ext cx="5965262" cy="5409000"/>
          </a:xfrm>
        </p:spPr>
        <p:txBody>
          <a:bodyPr/>
          <a:lstStyle/>
          <a:p>
            <a:r>
              <a:rPr lang="en-GB" dirty="0">
                <a:latin typeface="Arial" panose="020B0604020202020204" pitchFamily="34" charset="0"/>
                <a:cs typeface="Arial" panose="020B0604020202020204" pitchFamily="34" charset="0"/>
              </a:rPr>
              <a:t>Increased moisture with warming implies amplified P-E (e.g. </a:t>
            </a:r>
            <a:r>
              <a:rPr lang="en-GB" dirty="0">
                <a:latin typeface="Arial" panose="020B0604020202020204" pitchFamily="34" charset="0"/>
                <a:cs typeface="Arial" panose="020B0604020202020204" pitchFamily="34" charset="0"/>
                <a:hlinkClick r:id="rId3"/>
              </a:rPr>
              <a:t>Held &amp; </a:t>
            </a:r>
            <a:r>
              <a:rPr lang="en-GB" dirty="0" err="1">
                <a:latin typeface="Arial" panose="020B0604020202020204" pitchFamily="34" charset="0"/>
                <a:cs typeface="Arial" panose="020B0604020202020204" pitchFamily="34" charset="0"/>
                <a:hlinkClick r:id="rId3"/>
              </a:rPr>
              <a:t>Soden</a:t>
            </a:r>
            <a:r>
              <a:rPr lang="en-GB" dirty="0">
                <a:latin typeface="Arial" panose="020B0604020202020204" pitchFamily="34" charset="0"/>
                <a:cs typeface="Arial" panose="020B0604020202020204" pitchFamily="34" charset="0"/>
                <a:hlinkClick r:id="rId3"/>
              </a:rPr>
              <a:t> 2006</a:t>
            </a:r>
            <a:r>
              <a:rPr lang="en-GB" dirty="0">
                <a:latin typeface="Arial" panose="020B0604020202020204" pitchFamily="34" charset="0"/>
                <a:cs typeface="Arial" panose="020B0604020202020204" pitchFamily="34" charset="0"/>
              </a:rPr>
              <a:t>)</a:t>
            </a:r>
          </a:p>
          <a:p>
            <a:r>
              <a:rPr lang="en-GB" dirty="0">
                <a:latin typeface="Arial" panose="020B0604020202020204" pitchFamily="34" charset="0"/>
                <a:cs typeface="Arial" panose="020B0604020202020204" pitchFamily="34" charset="0"/>
              </a:rPr>
              <a:t>Multi-annual P-E &gt; 0 over land: implies increased P-E (e.g. </a:t>
            </a:r>
            <a:r>
              <a:rPr lang="en-GB" dirty="0">
                <a:latin typeface="Arial" panose="020B0604020202020204" pitchFamily="34" charset="0"/>
                <a:cs typeface="Arial" panose="020B0604020202020204" pitchFamily="34" charset="0"/>
                <a:hlinkClick r:id="rId4"/>
              </a:rPr>
              <a:t>Greve et al. 2014</a:t>
            </a:r>
            <a:r>
              <a:rPr lang="en-GB" dirty="0">
                <a:latin typeface="Arial" panose="020B0604020202020204" pitchFamily="34" charset="0"/>
                <a:cs typeface="Arial" panose="020B0604020202020204" pitchFamily="34" charset="0"/>
              </a:rPr>
              <a:t>)</a:t>
            </a:r>
          </a:p>
          <a:p>
            <a:r>
              <a:rPr lang="en-GB" dirty="0">
                <a:latin typeface="Arial" panose="020B0604020202020204" pitchFamily="34" charset="0"/>
                <a:cs typeface="Arial" panose="020B0604020202020204" pitchFamily="34" charset="0"/>
              </a:rPr>
              <a:t>T/RH gradients change (</a:t>
            </a:r>
            <a:r>
              <a:rPr lang="en-GB" dirty="0">
                <a:latin typeface="Arial" panose="020B0604020202020204" pitchFamily="34" charset="0"/>
                <a:cs typeface="Arial" panose="020B0604020202020204" pitchFamily="34" charset="0"/>
                <a:hlinkClick r:id="rId5"/>
              </a:rPr>
              <a:t>Byrne &amp; O’Gorman 2015</a:t>
            </a:r>
            <a:r>
              <a:rPr lang="en-GB" dirty="0">
                <a:latin typeface="Arial" panose="020B0604020202020204" pitchFamily="34" charset="0"/>
                <a:cs typeface="Arial" panose="020B0604020202020204" pitchFamily="34" charset="0"/>
              </a:rPr>
              <a:t>) &amp; land surface feedbacks (</a:t>
            </a:r>
            <a:r>
              <a:rPr lang="en-GB" u="sng" dirty="0">
                <a:latin typeface="Arial" panose="020B0604020202020204" pitchFamily="34" charset="0"/>
                <a:cs typeface="Arial" panose="020B0604020202020204" pitchFamily="34" charset="0"/>
                <a:hlinkClick r:id="rId6"/>
              </a:rPr>
              <a:t>Berg et al. 2013</a:t>
            </a:r>
            <a:r>
              <a:rPr lang="en-GB" dirty="0">
                <a:latin typeface="Arial" panose="020B0604020202020204" pitchFamily="34" charset="0"/>
                <a:cs typeface="Arial" panose="020B0604020202020204" pitchFamily="34" charset="0"/>
              </a:rPr>
              <a:t>)  </a:t>
            </a:r>
          </a:p>
          <a:p>
            <a:r>
              <a:rPr lang="en-GB" dirty="0">
                <a:latin typeface="Arial" panose="020B0604020202020204" pitchFamily="34" charset="0"/>
                <a:cs typeface="Arial" panose="020B0604020202020204" pitchFamily="34" charset="0"/>
              </a:rPr>
              <a:t>And P-E &lt; 0 in dry season over land: more intense dry </a:t>
            </a:r>
            <a:r>
              <a:rPr lang="en-GB" i="1" dirty="0">
                <a:latin typeface="Arial" panose="020B0604020202020204" pitchFamily="34" charset="0"/>
                <a:cs typeface="Arial" panose="020B0604020202020204" pitchFamily="34" charset="0"/>
              </a:rPr>
              <a:t>and</a:t>
            </a:r>
            <a:r>
              <a:rPr lang="en-GB" dirty="0">
                <a:latin typeface="Arial" panose="020B0604020202020204" pitchFamily="34" charset="0"/>
                <a:cs typeface="Arial" panose="020B0604020202020204" pitchFamily="34" charset="0"/>
              </a:rPr>
              <a:t> wet seasons? </a:t>
            </a:r>
            <a:r>
              <a:rPr lang="en-GB" u="sng" dirty="0">
                <a:solidFill>
                  <a:srgbClr val="5B8826"/>
                </a:solidFill>
                <a:latin typeface="Arial" panose="020B0604020202020204" pitchFamily="34" charset="0"/>
                <a:cs typeface="Arial" panose="020B0604020202020204" pitchFamily="34" charset="0"/>
                <a:hlinkClick r:id="rId7"/>
              </a:rPr>
              <a:t>Schurer et al 2020</a:t>
            </a:r>
            <a:r>
              <a:rPr lang="en-GB"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hlinkClick r:id="rId2"/>
              </a:rPr>
              <a:t>Liu &amp; Allan 2013</a:t>
            </a:r>
            <a:r>
              <a:rPr lang="en-GB"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hlinkClick r:id="rId8"/>
              </a:rPr>
              <a:t>Kumar et al 2015</a:t>
            </a:r>
            <a:r>
              <a:rPr lang="en-GB"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hlinkClick r:id="rId9"/>
              </a:rPr>
              <a:t>Allan (2023) ERL</a:t>
            </a:r>
            <a:r>
              <a:rPr lang="en-GB" dirty="0">
                <a:latin typeface="Arial" panose="020B0604020202020204" pitchFamily="34" charset="0"/>
                <a:cs typeface="Arial" panose="020B0604020202020204" pitchFamily="34" charset="0"/>
              </a:rPr>
              <a:t> </a:t>
            </a:r>
          </a:p>
          <a:p>
            <a:r>
              <a:rPr lang="en-GB" dirty="0">
                <a:latin typeface="Arial" panose="020B0604020202020204" pitchFamily="34" charset="0"/>
                <a:cs typeface="Arial" panose="020B0604020202020204" pitchFamily="34" charset="0"/>
              </a:rPr>
              <a:t>Aridity metrics more relevant (</a:t>
            </a:r>
            <a:r>
              <a:rPr lang="en-GB" dirty="0">
                <a:latin typeface="Arial" panose="020B0604020202020204" pitchFamily="34" charset="0"/>
                <a:cs typeface="Arial" panose="020B0604020202020204" pitchFamily="34" charset="0"/>
                <a:hlinkClick r:id="rId10"/>
              </a:rPr>
              <a:t>Scheff &amp; Frierson 2015</a:t>
            </a:r>
            <a:r>
              <a:rPr lang="en-GB"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hlinkClick r:id="rId11"/>
              </a:rPr>
              <a:t>Greve &amp; </a:t>
            </a:r>
            <a:r>
              <a:rPr lang="en-GB" dirty="0" err="1">
                <a:latin typeface="Arial" panose="020B0604020202020204" pitchFamily="34" charset="0"/>
                <a:cs typeface="Arial" panose="020B0604020202020204" pitchFamily="34" charset="0"/>
                <a:hlinkClick r:id="rId11"/>
              </a:rPr>
              <a:t>Seneviratne</a:t>
            </a:r>
            <a:r>
              <a:rPr lang="en-GB" dirty="0">
                <a:latin typeface="Arial" panose="020B0604020202020204" pitchFamily="34" charset="0"/>
                <a:cs typeface="Arial" panose="020B0604020202020204" pitchFamily="34" charset="0"/>
                <a:hlinkClick r:id="rId11"/>
              </a:rPr>
              <a:t> 2015</a:t>
            </a:r>
            <a:r>
              <a:rPr lang="en-GB"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hlinkClick r:id="rId12"/>
              </a:rPr>
              <a:t>Roderick et al. 2014</a:t>
            </a:r>
            <a:r>
              <a:rPr lang="en-GB" dirty="0">
                <a:latin typeface="Arial" panose="020B0604020202020204" pitchFamily="34" charset="0"/>
                <a:cs typeface="Arial" panose="020B0604020202020204" pitchFamily="34" charset="0"/>
              </a:rPr>
              <a:t> ; </a:t>
            </a:r>
            <a:r>
              <a:rPr lang="en-GB" dirty="0">
                <a:latin typeface="Arial" panose="020B0604020202020204" pitchFamily="34" charset="0"/>
                <a:cs typeface="Arial" panose="020B0604020202020204" pitchFamily="34" charset="0"/>
                <a:hlinkClick r:id="rId13"/>
              </a:rPr>
              <a:t>Milly &amp; Dunne 2016 </a:t>
            </a:r>
            <a:r>
              <a:rPr lang="en-GB" dirty="0">
                <a:latin typeface="Arial" panose="020B0604020202020204" pitchFamily="34" charset="0"/>
                <a:cs typeface="Arial" panose="020B0604020202020204" pitchFamily="34" charset="0"/>
              </a:rPr>
              <a:t>)</a:t>
            </a:r>
          </a:p>
          <a:p>
            <a:r>
              <a:rPr lang="en-GB" dirty="0">
                <a:latin typeface="Arial" panose="020B0604020202020204" pitchFamily="34" charset="0"/>
                <a:cs typeface="Arial" panose="020B0604020202020204" pitchFamily="34" charset="0"/>
              </a:rPr>
              <a:t>Plus changes in circulation dominate locally </a:t>
            </a:r>
            <a:r>
              <a:rPr lang="en-GB" dirty="0">
                <a:latin typeface="Arial" panose="020B0604020202020204" pitchFamily="34" charset="0"/>
                <a:cs typeface="Arial" panose="020B0604020202020204" pitchFamily="34" charset="0"/>
                <a:hlinkClick r:id="rId14"/>
              </a:rPr>
              <a:t>Scheff &amp; Frierson 2012</a:t>
            </a:r>
            <a:r>
              <a:rPr lang="en-GB"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hlinkClick r:id="rId15"/>
              </a:rPr>
              <a:t>Chadwick et al. 2013</a:t>
            </a:r>
            <a:r>
              <a:rPr lang="en-GB"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hlinkClick r:id="rId16"/>
              </a:rPr>
              <a:t>Muller &amp; O’Gorman 2011</a:t>
            </a:r>
            <a:r>
              <a:rPr lang="en-GB"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hlinkClick r:id="rId17"/>
              </a:rPr>
              <a:t>Allan 2014</a:t>
            </a:r>
            <a:endParaRPr lang="en-GB" dirty="0">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2053BBDA-104F-4B3B-B02D-558E10CFD7D0}"/>
              </a:ext>
            </a:extLst>
          </p:cNvPr>
          <p:cNvGrpSpPr/>
          <p:nvPr/>
        </p:nvGrpSpPr>
        <p:grpSpPr>
          <a:xfrm>
            <a:off x="4941677" y="953299"/>
            <a:ext cx="7202995" cy="5724780"/>
            <a:chOff x="4941677" y="1088596"/>
            <a:chExt cx="7202995" cy="5724780"/>
          </a:xfrm>
        </p:grpSpPr>
        <p:pic>
          <p:nvPicPr>
            <p:cNvPr id="20" name="Picture 2" descr="http://ej.iop.org/images/1748-9326/8/3/034002/Full/erl470150f2_online.jpg"/>
            <p:cNvPicPr>
              <a:picLocks noChangeAspect="1" noChangeArrowheads="1"/>
            </p:cNvPicPr>
            <p:nvPr/>
          </p:nvPicPr>
          <p:blipFill rotWithShape="1">
            <a:blip r:embed="rId18">
              <a:extLst>
                <a:ext uri="{28A0092B-C50C-407E-A947-70E740481C1C}">
                  <a14:useLocalDpi xmlns:a14="http://schemas.microsoft.com/office/drawing/2010/main" val="0"/>
                </a:ext>
              </a:extLst>
            </a:blip>
            <a:srcRect l="52448" t="3105" b="1430"/>
            <a:stretch/>
          </p:blipFill>
          <p:spPr bwMode="auto">
            <a:xfrm>
              <a:off x="7555127" y="1511624"/>
              <a:ext cx="4327285" cy="515880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7960416" y="6015123"/>
              <a:ext cx="2037477" cy="287628"/>
            </a:xfrm>
            <a:prstGeom prst="rect">
              <a:avLst/>
            </a:prstGeom>
            <a:solidFill>
              <a:schemeClr val="bg1"/>
            </a:solidFill>
            <a:ln w="25400">
              <a:solidFill>
                <a:schemeClr val="tx1"/>
              </a:solidFill>
            </a:ln>
          </p:spPr>
          <p:txBody>
            <a:bodyPr wrap="square" lIns="0" tIns="0" rIns="0" bIns="0" rtlCol="0">
              <a:spAutoFit/>
            </a:bodyPr>
            <a:lstStyle/>
            <a:p>
              <a:pPr>
                <a:defRPr/>
              </a:pPr>
              <a:r>
                <a:rPr lang="en-GB" b="1" dirty="0">
                  <a:solidFill>
                    <a:srgbClr val="000000"/>
                  </a:solidFill>
                  <a:latin typeface="Effra"/>
                </a:rPr>
                <a:t> </a:t>
              </a:r>
              <a:r>
                <a:rPr lang="en-GB" b="1" dirty="0">
                  <a:solidFill>
                    <a:srgbClr val="000000"/>
                  </a:solidFill>
                  <a:latin typeface="Calibri" panose="020F0502020204030204" pitchFamily="34" charset="0"/>
                </a:rPr>
                <a:t>CMIP5 Simulations</a:t>
              </a:r>
            </a:p>
          </p:txBody>
        </p:sp>
        <p:cxnSp>
          <p:nvCxnSpPr>
            <p:cNvPr id="28" name="Straight Arrow Connector 27"/>
            <p:cNvCxnSpPr>
              <a:cxnSpLocks/>
            </p:cNvCxnSpPr>
            <p:nvPr/>
          </p:nvCxnSpPr>
          <p:spPr bwMode="auto">
            <a:xfrm flipV="1">
              <a:off x="9997891" y="5575382"/>
              <a:ext cx="841600" cy="554660"/>
            </a:xfrm>
            <a:prstGeom prst="straightConnector1">
              <a:avLst/>
            </a:prstGeom>
            <a:solidFill>
              <a:schemeClr val="accent1"/>
            </a:solidFill>
            <a:ln w="38100" cap="flat" cmpd="sng" algn="ctr">
              <a:solidFill>
                <a:schemeClr val="tx2">
                  <a:lumMod val="75000"/>
                  <a:lumOff val="25000"/>
                </a:schemeClr>
              </a:solidFill>
              <a:prstDash val="solid"/>
              <a:round/>
              <a:headEnd type="none" w="med" len="med"/>
              <a:tailEnd type="arrow"/>
            </a:ln>
            <a:effectLst/>
          </p:spPr>
        </p:cxnSp>
        <p:sp>
          <p:nvSpPr>
            <p:cNvPr id="31" name="TextBox 30"/>
            <p:cNvSpPr txBox="1"/>
            <p:nvPr/>
          </p:nvSpPr>
          <p:spPr>
            <a:xfrm>
              <a:off x="8726176" y="1088596"/>
              <a:ext cx="2975046" cy="547095"/>
            </a:xfrm>
            <a:prstGeom prst="rect">
              <a:avLst/>
            </a:prstGeom>
            <a:noFill/>
          </p:spPr>
          <p:txBody>
            <a:bodyPr wrap="square" rtlCol="0">
              <a:spAutoFit/>
            </a:bodyPr>
            <a:lstStyle/>
            <a:p>
              <a:pPr>
                <a:defRPr/>
              </a:pPr>
              <a:r>
                <a:rPr lang="en-GB" sz="2400" dirty="0">
                  <a:solidFill>
                    <a:srgbClr val="000000"/>
                  </a:solidFill>
                  <a:latin typeface="Effra"/>
                </a:rPr>
                <a:t>Tropical Land</a:t>
              </a:r>
            </a:p>
          </p:txBody>
        </p:sp>
        <p:sp>
          <p:nvSpPr>
            <p:cNvPr id="32" name="TextBox 31"/>
            <p:cNvSpPr txBox="1"/>
            <p:nvPr/>
          </p:nvSpPr>
          <p:spPr>
            <a:xfrm>
              <a:off x="8235582" y="1645778"/>
              <a:ext cx="1320204" cy="369332"/>
            </a:xfrm>
            <a:prstGeom prst="rect">
              <a:avLst/>
            </a:prstGeom>
            <a:noFill/>
            <a:ln w="25400">
              <a:solidFill>
                <a:srgbClr val="0000FF"/>
              </a:solidFill>
            </a:ln>
          </p:spPr>
          <p:txBody>
            <a:bodyPr wrap="square" rtlCol="0">
              <a:spAutoFit/>
            </a:bodyPr>
            <a:lstStyle/>
            <a:p>
              <a:pPr>
                <a:defRPr/>
              </a:pPr>
              <a:r>
                <a:rPr lang="en-GB" b="1" dirty="0">
                  <a:solidFill>
                    <a:srgbClr val="0000FF"/>
                  </a:solidFill>
                  <a:latin typeface="Calibri" panose="020F0502020204030204" pitchFamily="34" charset="0"/>
                </a:rPr>
                <a:t>GPCC  </a:t>
              </a:r>
              <a:r>
                <a:rPr lang="en-GB" b="1" dirty="0">
                  <a:solidFill>
                    <a:srgbClr val="FF0000"/>
                  </a:solidFill>
                  <a:latin typeface="Calibri" panose="020F0502020204030204" pitchFamily="34" charset="0"/>
                </a:rPr>
                <a:t>GPCP</a:t>
              </a:r>
            </a:p>
          </p:txBody>
        </p:sp>
        <p:cxnSp>
          <p:nvCxnSpPr>
            <p:cNvPr id="33" name="Straight Arrow Connector 32"/>
            <p:cNvCxnSpPr>
              <a:cxnSpLocks/>
            </p:cNvCxnSpPr>
            <p:nvPr/>
          </p:nvCxnSpPr>
          <p:spPr bwMode="auto">
            <a:xfrm>
              <a:off x="8688286" y="2015110"/>
              <a:ext cx="123109" cy="397323"/>
            </a:xfrm>
            <a:prstGeom prst="straightConnector1">
              <a:avLst/>
            </a:prstGeom>
            <a:solidFill>
              <a:schemeClr val="accent1"/>
            </a:solidFill>
            <a:ln w="38100" cap="flat" cmpd="sng" algn="ctr">
              <a:solidFill>
                <a:srgbClr val="0000FF"/>
              </a:solidFill>
              <a:prstDash val="solid"/>
              <a:round/>
              <a:headEnd type="none" w="med" len="med"/>
              <a:tailEnd type="arrow"/>
            </a:ln>
            <a:effectLst/>
          </p:spPr>
        </p:cxnSp>
        <p:cxnSp>
          <p:nvCxnSpPr>
            <p:cNvPr id="34" name="Straight Arrow Connector 33"/>
            <p:cNvCxnSpPr>
              <a:cxnSpLocks/>
            </p:cNvCxnSpPr>
            <p:nvPr/>
          </p:nvCxnSpPr>
          <p:spPr bwMode="auto">
            <a:xfrm>
              <a:off x="9408367" y="2015110"/>
              <a:ext cx="589525" cy="573618"/>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41" name="TextBox 40"/>
            <p:cNvSpPr txBox="1"/>
            <p:nvPr/>
          </p:nvSpPr>
          <p:spPr>
            <a:xfrm>
              <a:off x="10939498" y="3419708"/>
              <a:ext cx="701118" cy="369332"/>
            </a:xfrm>
            <a:prstGeom prst="rect">
              <a:avLst/>
            </a:prstGeom>
            <a:solidFill>
              <a:schemeClr val="bg1"/>
            </a:solidFill>
          </p:spPr>
          <p:txBody>
            <a:bodyPr wrap="square" rtlCol="0">
              <a:spAutoFit/>
            </a:bodyPr>
            <a:lstStyle/>
            <a:p>
              <a:pPr>
                <a:defRPr/>
              </a:pPr>
              <a:r>
                <a:rPr lang="en-GB" b="1" dirty="0">
                  <a:solidFill>
                    <a:srgbClr val="0070C0"/>
                  </a:solidFill>
                  <a:latin typeface="Effra"/>
                </a:rPr>
                <a:t>WET</a:t>
              </a:r>
            </a:p>
          </p:txBody>
        </p:sp>
        <p:sp>
          <p:nvSpPr>
            <p:cNvPr id="42" name="TextBox 41"/>
            <p:cNvSpPr txBox="1"/>
            <p:nvPr/>
          </p:nvSpPr>
          <p:spPr>
            <a:xfrm>
              <a:off x="10989736" y="4211796"/>
              <a:ext cx="604769" cy="369332"/>
            </a:xfrm>
            <a:prstGeom prst="rect">
              <a:avLst/>
            </a:prstGeom>
            <a:solidFill>
              <a:schemeClr val="bg1"/>
            </a:solidFill>
          </p:spPr>
          <p:txBody>
            <a:bodyPr wrap="square" rtlCol="0">
              <a:spAutoFit/>
            </a:bodyPr>
            <a:lstStyle/>
            <a:p>
              <a:pPr>
                <a:defRPr/>
              </a:pPr>
              <a:r>
                <a:rPr lang="en-GB" b="1" dirty="0">
                  <a:solidFill>
                    <a:srgbClr val="FFC000"/>
                  </a:solidFill>
                  <a:latin typeface="Effra"/>
                </a:rPr>
                <a:t>DRY</a:t>
              </a:r>
            </a:p>
          </p:txBody>
        </p:sp>
        <p:sp>
          <p:nvSpPr>
            <p:cNvPr id="21" name="TextBox 20"/>
            <p:cNvSpPr txBox="1"/>
            <p:nvPr/>
          </p:nvSpPr>
          <p:spPr>
            <a:xfrm>
              <a:off x="8162625" y="3789040"/>
              <a:ext cx="3982047" cy="369332"/>
            </a:xfrm>
            <a:prstGeom prst="rect">
              <a:avLst/>
            </a:prstGeom>
            <a:noFill/>
          </p:spPr>
          <p:txBody>
            <a:bodyPr wrap="square" lIns="0" tIns="0" rIns="0" bIns="0" rtlCol="0">
              <a:spAutoFit/>
            </a:bodyPr>
            <a:lstStyle/>
            <a:p>
              <a:pPr>
                <a:defRPr/>
              </a:pPr>
              <a:r>
                <a:rPr lang="en-GB" sz="2400" dirty="0">
                  <a:solidFill>
                    <a:srgbClr val="000000"/>
                  </a:solidFill>
                  <a:latin typeface="Calibri" pitchFamily="34" charset="0"/>
                </a:rPr>
                <a:t>1900   1950   2000   2050   2100</a:t>
              </a:r>
            </a:p>
          </p:txBody>
        </p:sp>
        <p:sp>
          <p:nvSpPr>
            <p:cNvPr id="22" name="TextBox 21"/>
            <p:cNvSpPr txBox="1"/>
            <p:nvPr/>
          </p:nvSpPr>
          <p:spPr>
            <a:xfrm>
              <a:off x="7366411" y="1637362"/>
              <a:ext cx="457781" cy="2223686"/>
            </a:xfrm>
            <a:prstGeom prst="rect">
              <a:avLst/>
            </a:prstGeom>
            <a:solidFill>
              <a:schemeClr val="bg1"/>
            </a:solidFill>
          </p:spPr>
          <p:txBody>
            <a:bodyPr wrap="square" rtlCol="0">
              <a:spAutoFit/>
            </a:bodyPr>
            <a:lstStyle/>
            <a:p>
              <a:pPr algn="r">
                <a:spcBef>
                  <a:spcPts val="300"/>
                </a:spcBef>
                <a:defRPr/>
              </a:pPr>
              <a:r>
                <a:rPr lang="en-GB" sz="2100" dirty="0">
                  <a:solidFill>
                    <a:srgbClr val="000000"/>
                  </a:solidFill>
                  <a:latin typeface="Calibri" pitchFamily="34" charset="0"/>
                </a:rPr>
                <a:t>6</a:t>
              </a:r>
            </a:p>
            <a:p>
              <a:pPr algn="r">
                <a:spcBef>
                  <a:spcPts val="300"/>
                </a:spcBef>
                <a:defRPr/>
              </a:pPr>
              <a:r>
                <a:rPr lang="en-GB" sz="2100" dirty="0">
                  <a:solidFill>
                    <a:srgbClr val="000000"/>
                  </a:solidFill>
                  <a:latin typeface="Calibri" pitchFamily="34" charset="0"/>
                </a:rPr>
                <a:t>4</a:t>
              </a:r>
            </a:p>
            <a:p>
              <a:pPr algn="r">
                <a:spcBef>
                  <a:spcPts val="300"/>
                </a:spcBef>
                <a:defRPr/>
              </a:pPr>
              <a:r>
                <a:rPr lang="en-GB" sz="2100" dirty="0">
                  <a:solidFill>
                    <a:srgbClr val="000000"/>
                  </a:solidFill>
                  <a:latin typeface="Calibri" pitchFamily="34" charset="0"/>
                </a:rPr>
                <a:t>2</a:t>
              </a:r>
            </a:p>
            <a:p>
              <a:pPr algn="r">
                <a:spcBef>
                  <a:spcPts val="300"/>
                </a:spcBef>
                <a:defRPr/>
              </a:pPr>
              <a:r>
                <a:rPr lang="en-GB" sz="2100" dirty="0">
                  <a:solidFill>
                    <a:srgbClr val="000000"/>
                  </a:solidFill>
                  <a:latin typeface="Calibri" pitchFamily="34" charset="0"/>
                </a:rPr>
                <a:t>0</a:t>
              </a:r>
            </a:p>
            <a:p>
              <a:pPr algn="r">
                <a:spcBef>
                  <a:spcPts val="300"/>
                </a:spcBef>
                <a:defRPr/>
              </a:pPr>
              <a:r>
                <a:rPr lang="en-GB" sz="2100" dirty="0">
                  <a:solidFill>
                    <a:srgbClr val="000000"/>
                  </a:solidFill>
                  <a:latin typeface="Calibri" pitchFamily="34" charset="0"/>
                </a:rPr>
                <a:t>-2</a:t>
              </a:r>
            </a:p>
            <a:p>
              <a:pPr algn="r">
                <a:spcBef>
                  <a:spcPts val="300"/>
                </a:spcBef>
                <a:defRPr/>
              </a:pPr>
              <a:r>
                <a:rPr lang="en-GB" sz="2100" dirty="0">
                  <a:solidFill>
                    <a:srgbClr val="000000"/>
                  </a:solidFill>
                  <a:latin typeface="Calibri" pitchFamily="34" charset="0"/>
                </a:rPr>
                <a:t>-4</a:t>
              </a:r>
            </a:p>
          </p:txBody>
        </p:sp>
        <p:sp>
          <p:nvSpPr>
            <p:cNvPr id="23" name="TextBox 22"/>
            <p:cNvSpPr txBox="1"/>
            <p:nvPr/>
          </p:nvSpPr>
          <p:spPr>
            <a:xfrm>
              <a:off x="7201119" y="4246637"/>
              <a:ext cx="604769" cy="2246769"/>
            </a:xfrm>
            <a:prstGeom prst="rect">
              <a:avLst/>
            </a:prstGeom>
            <a:solidFill>
              <a:schemeClr val="bg1"/>
            </a:solidFill>
          </p:spPr>
          <p:txBody>
            <a:bodyPr wrap="square" rtlCol="0">
              <a:spAutoFit/>
            </a:bodyPr>
            <a:lstStyle/>
            <a:p>
              <a:pPr algn="r">
                <a:spcBef>
                  <a:spcPts val="900"/>
                </a:spcBef>
                <a:defRPr/>
              </a:pPr>
              <a:r>
                <a:rPr lang="en-GB" sz="2200" dirty="0">
                  <a:solidFill>
                    <a:srgbClr val="000000"/>
                  </a:solidFill>
                  <a:latin typeface="Calibri" pitchFamily="34" charset="0"/>
                </a:rPr>
                <a:t>5</a:t>
              </a:r>
            </a:p>
            <a:p>
              <a:pPr algn="r">
                <a:spcBef>
                  <a:spcPts val="900"/>
                </a:spcBef>
                <a:defRPr/>
              </a:pPr>
              <a:r>
                <a:rPr lang="en-GB" sz="2200" dirty="0">
                  <a:solidFill>
                    <a:srgbClr val="000000"/>
                  </a:solidFill>
                  <a:latin typeface="Calibri" pitchFamily="34" charset="0"/>
                </a:rPr>
                <a:t>0</a:t>
              </a:r>
            </a:p>
            <a:p>
              <a:pPr algn="r">
                <a:spcBef>
                  <a:spcPts val="900"/>
                </a:spcBef>
                <a:defRPr/>
              </a:pPr>
              <a:r>
                <a:rPr lang="en-GB" sz="2200" dirty="0">
                  <a:solidFill>
                    <a:srgbClr val="000000"/>
                  </a:solidFill>
                  <a:latin typeface="Calibri" pitchFamily="34" charset="0"/>
                </a:rPr>
                <a:t>-5</a:t>
              </a:r>
            </a:p>
            <a:p>
              <a:pPr algn="r">
                <a:spcBef>
                  <a:spcPts val="900"/>
                </a:spcBef>
                <a:defRPr/>
              </a:pPr>
              <a:r>
                <a:rPr lang="en-GB" sz="2200" dirty="0">
                  <a:solidFill>
                    <a:srgbClr val="000000"/>
                  </a:solidFill>
                  <a:latin typeface="Calibri" pitchFamily="34" charset="0"/>
                </a:rPr>
                <a:t>-10</a:t>
              </a:r>
            </a:p>
            <a:p>
              <a:pPr algn="r">
                <a:spcBef>
                  <a:spcPts val="900"/>
                </a:spcBef>
                <a:defRPr/>
              </a:pPr>
              <a:r>
                <a:rPr lang="en-GB" sz="2200" dirty="0">
                  <a:solidFill>
                    <a:srgbClr val="000000"/>
                  </a:solidFill>
                  <a:latin typeface="Calibri" pitchFamily="34" charset="0"/>
                </a:rPr>
                <a:t>-15</a:t>
              </a:r>
            </a:p>
          </p:txBody>
        </p:sp>
        <p:sp>
          <p:nvSpPr>
            <p:cNvPr id="40" name="TextBox 39"/>
            <p:cNvSpPr txBox="1"/>
            <p:nvPr/>
          </p:nvSpPr>
          <p:spPr>
            <a:xfrm>
              <a:off x="4941677" y="3247433"/>
              <a:ext cx="4430376" cy="523220"/>
            </a:xfrm>
            <a:prstGeom prst="rect">
              <a:avLst/>
            </a:prstGeom>
            <a:solidFill>
              <a:schemeClr val="bg1"/>
            </a:solidFill>
            <a:scene3d>
              <a:camera prst="orthographicFront">
                <a:rot lat="0" lon="0" rev="5400000"/>
              </a:camera>
              <a:lightRig rig="threePt" dir="t"/>
            </a:scene3d>
          </p:spPr>
          <p:txBody>
            <a:bodyPr wrap="square">
              <a:spAutoFit/>
            </a:bodyPr>
            <a:lstStyle/>
            <a:p>
              <a:pPr>
                <a:defRPr/>
              </a:pPr>
              <a:r>
                <a:rPr lang="en-GB" sz="2800" dirty="0">
                  <a:solidFill>
                    <a:srgbClr val="000000"/>
                  </a:solidFill>
                </a:rPr>
                <a:t>Precipitation Change (%)</a:t>
              </a:r>
            </a:p>
          </p:txBody>
        </p:sp>
        <p:sp>
          <p:nvSpPr>
            <p:cNvPr id="26" name="TextBox 25">
              <a:extLst>
                <a:ext uri="{FF2B5EF4-FFF2-40B4-BE49-F238E27FC236}">
                  <a16:creationId xmlns:a16="http://schemas.microsoft.com/office/drawing/2014/main" id="{2215FA8A-0DEE-46FA-B20F-65198BB155E7}"/>
                </a:ext>
              </a:extLst>
            </p:cNvPr>
            <p:cNvSpPr txBox="1"/>
            <p:nvPr/>
          </p:nvSpPr>
          <p:spPr>
            <a:xfrm>
              <a:off x="8162625" y="6444044"/>
              <a:ext cx="3982047" cy="369332"/>
            </a:xfrm>
            <a:prstGeom prst="rect">
              <a:avLst/>
            </a:prstGeom>
            <a:solidFill>
              <a:schemeClr val="bg1"/>
            </a:solidFill>
          </p:spPr>
          <p:txBody>
            <a:bodyPr wrap="square" lIns="0" tIns="0" rIns="0" bIns="0" rtlCol="0">
              <a:spAutoFit/>
            </a:bodyPr>
            <a:lstStyle/>
            <a:p>
              <a:pPr>
                <a:defRPr/>
              </a:pPr>
              <a:r>
                <a:rPr lang="en-GB" sz="2400" dirty="0">
                  <a:solidFill>
                    <a:srgbClr val="000000"/>
                  </a:solidFill>
                  <a:latin typeface="Calibri" pitchFamily="34" charset="0"/>
                </a:rPr>
                <a:t>1900   1950   2000   2050   2100</a:t>
              </a:r>
            </a:p>
          </p:txBody>
        </p:sp>
      </p:grpSp>
    </p:spTree>
    <p:extLst>
      <p:ext uri="{BB962C8B-B14F-4D97-AF65-F5344CB8AC3E}">
        <p14:creationId xmlns:p14="http://schemas.microsoft.com/office/powerpoint/2010/main" val="1631374127"/>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3FA62-456A-817E-9D02-C5DCF0BCEF72}"/>
              </a:ext>
            </a:extLst>
          </p:cNvPr>
          <p:cNvSpPr>
            <a:spLocks noGrp="1"/>
          </p:cNvSpPr>
          <p:nvPr>
            <p:ph type="title"/>
          </p:nvPr>
        </p:nvSpPr>
        <p:spPr/>
        <p:txBody>
          <a:bodyPr/>
          <a:lstStyle/>
          <a:p>
            <a:r>
              <a:rPr lang="en-US" dirty="0"/>
              <a:t>Circulation response</a:t>
            </a:r>
          </a:p>
        </p:txBody>
      </p:sp>
      <p:sp>
        <p:nvSpPr>
          <p:cNvPr id="5" name="Text Box 3">
            <a:extLst>
              <a:ext uri="{FF2B5EF4-FFF2-40B4-BE49-F238E27FC236}">
                <a16:creationId xmlns:a16="http://schemas.microsoft.com/office/drawing/2014/main" id="{7ED80BCC-5302-A326-8823-53E115826A72}"/>
              </a:ext>
            </a:extLst>
          </p:cNvPr>
          <p:cNvSpPr txBox="1">
            <a:spLocks noChangeArrowheads="1"/>
          </p:cNvSpPr>
          <p:nvPr/>
        </p:nvSpPr>
        <p:spPr bwMode="auto">
          <a:xfrm>
            <a:off x="6887054" y="1325563"/>
            <a:ext cx="5056891" cy="496135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GB" sz="2800" b="0" i="0" u="none" strike="noStrike" kern="1200" cap="none" spc="0" normalizeH="0" baseline="0" noProof="0" dirty="0">
                <a:ln>
                  <a:noFill/>
                </a:ln>
                <a:solidFill>
                  <a:srgbClr val="000000"/>
                </a:solidFill>
                <a:effectLst/>
                <a:uLnTx/>
                <a:uFillTx/>
                <a:latin typeface="Arial"/>
                <a:ea typeface="+mn-ea"/>
                <a:cs typeface="+mn-cs"/>
              </a:rPr>
              <a:t>1) </a:t>
            </a:r>
            <a:r>
              <a:rPr kumimoji="0" lang="en-GB" sz="2000" b="0" i="0" u="none" strike="noStrike" kern="1200" cap="none" spc="0" normalizeH="0" baseline="0" noProof="0" dirty="0">
                <a:ln>
                  <a:noFill/>
                </a:ln>
                <a:solidFill>
                  <a:srgbClr val="000000"/>
                </a:solidFill>
                <a:effectLst/>
                <a:uLnTx/>
                <a:uFillTx/>
                <a:latin typeface="Calibri" pitchFamily="34" charset="0"/>
                <a:ea typeface="+mn-ea"/>
                <a:cs typeface="+mn-cs"/>
              </a:rPr>
              <a:t>	</a:t>
            </a:r>
            <a:r>
              <a:rPr kumimoji="0" lang="en-GB" sz="2800" b="1" i="0" u="none" strike="noStrike" kern="1200" cap="none" spc="0" normalizeH="0" baseline="0" noProof="0" dirty="0">
                <a:ln>
                  <a:noFill/>
                </a:ln>
                <a:solidFill>
                  <a:srgbClr val="000000"/>
                </a:solidFill>
                <a:effectLst/>
                <a:uLnTx/>
                <a:uFillTx/>
                <a:latin typeface="Arial"/>
                <a:ea typeface="+mn-ea"/>
                <a:cs typeface="+mn-cs"/>
              </a:rPr>
              <a:t>P</a:t>
            </a:r>
            <a:r>
              <a:rPr kumimoji="0" lang="en-GB" sz="2800" b="0" i="0" u="none" strike="noStrike" kern="1200" cap="none" spc="0" normalizeH="0" baseline="0" noProof="0" dirty="0">
                <a:ln>
                  <a:noFill/>
                </a:ln>
                <a:solidFill>
                  <a:srgbClr val="000000"/>
                </a:solidFill>
                <a:effectLst/>
                <a:uLnTx/>
                <a:uFillTx/>
                <a:latin typeface="Arial"/>
                <a:ea typeface="+mn-ea"/>
                <a:cs typeface="+mn-cs"/>
              </a:rPr>
              <a:t> </a:t>
            </a:r>
            <a:r>
              <a:rPr kumimoji="0" lang="en-GB"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GB" sz="2800" b="0" i="0" u="none" strike="noStrike" kern="1200" cap="none" spc="0" normalizeH="0" baseline="0" noProof="0" dirty="0">
                <a:ln>
                  <a:noFill/>
                </a:ln>
                <a:solidFill>
                  <a:srgbClr val="000000"/>
                </a:solidFill>
                <a:effectLst/>
                <a:uLnTx/>
                <a:uFillTx/>
                <a:latin typeface="Arial"/>
                <a:ea typeface="+mn-ea"/>
                <a:cs typeface="+mn-cs"/>
              </a:rPr>
              <a:t> </a:t>
            </a:r>
            <a:r>
              <a:rPr kumimoji="0" lang="en-GB" sz="2800" b="1" i="0" u="none" strike="noStrike" kern="1200" cap="none" spc="0" normalizeH="0" baseline="0" noProof="0" dirty="0" err="1">
                <a:ln>
                  <a:noFill/>
                </a:ln>
                <a:solidFill>
                  <a:srgbClr val="000000"/>
                </a:solidFill>
                <a:effectLst/>
                <a:uLnTx/>
                <a:uFillTx/>
                <a:latin typeface="Arial"/>
                <a:ea typeface="+mn-ea"/>
                <a:cs typeface="+mn-cs"/>
              </a:rPr>
              <a:t>Mq</a:t>
            </a:r>
            <a:endParaRPr kumimoji="0" lang="en-GB" sz="28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Calibri" pitchFamily="34" charset="0"/>
                <a:ea typeface="+mn-ea"/>
                <a:cs typeface="+mn-cs"/>
              </a:rPr>
              <a:t>If P constrained to rise more slowly than q, this implies reduced M:</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Calibri" pitchFamily="34" charset="0"/>
                <a:ea typeface="+mn-ea"/>
                <a:cs typeface="+mn-cs"/>
                <a:hlinkClick r:id="rId3"/>
              </a:rPr>
              <a:t>Bony et al. (2013) Nature </a:t>
            </a:r>
            <a:r>
              <a:rPr kumimoji="0" lang="en-GB" sz="2000" b="0" i="0" u="none" strike="noStrike" kern="1200" cap="none" spc="0" normalizeH="0" baseline="0" noProof="0" dirty="0" err="1">
                <a:ln>
                  <a:noFill/>
                </a:ln>
                <a:solidFill>
                  <a:srgbClr val="000000"/>
                </a:solidFill>
                <a:effectLst/>
                <a:uLnTx/>
                <a:uFillTx/>
                <a:latin typeface="Calibri" pitchFamily="34" charset="0"/>
                <a:ea typeface="+mn-ea"/>
                <a:cs typeface="+mn-cs"/>
                <a:hlinkClick r:id="rId3"/>
              </a:rPr>
              <a:t>Geosci</a:t>
            </a:r>
            <a:r>
              <a:rPr kumimoji="0" lang="en-GB" sz="2000" b="0" i="0" u="none" strike="noStrike" kern="1200" cap="none" spc="0" normalizeH="0" baseline="0" noProof="0" dirty="0">
                <a:ln>
                  <a:noFill/>
                </a:ln>
                <a:solidFill>
                  <a:srgbClr val="000000"/>
                </a:solidFill>
                <a:effectLst/>
                <a:uLnTx/>
                <a:uFillTx/>
                <a:latin typeface="Calibri" pitchFamily="34" charset="0"/>
                <a:ea typeface="+mn-ea"/>
                <a:cs typeface="+mn-cs"/>
                <a:hlinkClick r:id="rId3"/>
              </a:rPr>
              <a:t> </a:t>
            </a:r>
            <a:r>
              <a:rPr kumimoji="0" lang="en-GB" sz="2000" b="0" i="0" u="none" strike="noStrike" kern="1200" cap="none" spc="0" normalizeH="0" baseline="0" noProof="0" dirty="0">
                <a:ln>
                  <a:noFill/>
                </a:ln>
                <a:solidFill>
                  <a:srgbClr val="000000"/>
                </a:solidFill>
                <a:effectLst/>
                <a:uLnTx/>
                <a:uFillTx/>
                <a:latin typeface="Calibri" pitchFamily="34" charset="0"/>
                <a:ea typeface="+mn-ea"/>
                <a:cs typeface="+mn-cs"/>
              </a:rPr>
              <a:t>; </a:t>
            </a:r>
            <a:r>
              <a:rPr kumimoji="0" lang="en-GB" sz="2000" b="0" i="0" u="none" strike="noStrike" kern="1200" cap="none" spc="0" normalizeH="0" baseline="0" noProof="0" dirty="0">
                <a:ln>
                  <a:noFill/>
                </a:ln>
                <a:solidFill>
                  <a:srgbClr val="000000"/>
                </a:solidFill>
                <a:effectLst/>
                <a:uLnTx/>
                <a:uFillTx/>
                <a:latin typeface="Calibri" pitchFamily="34" charset="0"/>
                <a:ea typeface="+mn-ea"/>
                <a:cs typeface="+mn-cs"/>
                <a:hlinkClick r:id="rId4"/>
              </a:rPr>
              <a:t>Chadwick et al. (2012) J </a:t>
            </a:r>
            <a:r>
              <a:rPr kumimoji="0" lang="en-GB" sz="2000" b="0" i="0" u="none" strike="noStrike" kern="1200" cap="none" spc="0" normalizeH="0" baseline="0" noProof="0" dirty="0" err="1">
                <a:ln>
                  <a:noFill/>
                </a:ln>
                <a:solidFill>
                  <a:srgbClr val="000000"/>
                </a:solidFill>
                <a:effectLst/>
                <a:uLnTx/>
                <a:uFillTx/>
                <a:latin typeface="Calibri" pitchFamily="34" charset="0"/>
                <a:ea typeface="+mn-ea"/>
                <a:cs typeface="+mn-cs"/>
                <a:hlinkClick r:id="rId4"/>
              </a:rPr>
              <a:t>Clim</a:t>
            </a:r>
            <a:endParaRPr kumimoji="0" lang="en-GB" sz="2000" b="0" i="0" u="none" strike="noStrike" kern="1200" cap="none" spc="0" normalizeH="0" baseline="0" noProof="0" dirty="0">
              <a:ln>
                <a:noFill/>
              </a:ln>
              <a:solidFill>
                <a:srgbClr val="000000"/>
              </a:solidFill>
              <a:effectLst/>
              <a:uLnTx/>
              <a:uFillTx/>
              <a:latin typeface="Calibri" pitchFamily="34" charset="0"/>
              <a:ea typeface="+mn-ea"/>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GB" sz="2800" b="0" i="0" u="none" strike="noStrike" kern="1200" cap="none" spc="0" normalizeH="0" baseline="0" noProof="0" dirty="0">
                <a:ln>
                  <a:noFill/>
                </a:ln>
                <a:solidFill>
                  <a:srgbClr val="000000"/>
                </a:solidFill>
                <a:effectLst/>
                <a:uLnTx/>
                <a:uFillTx/>
                <a:latin typeface="Arial"/>
                <a:ea typeface="+mn-ea"/>
                <a:cs typeface="+mn-cs"/>
              </a:rPr>
              <a:t>2)	</a:t>
            </a:r>
            <a:r>
              <a:rPr kumimoji="0" lang="el-GR" sz="2800" b="1" i="0" u="none" strike="noStrike" kern="1200" cap="none" spc="0" normalizeH="0" baseline="0" noProof="0" dirty="0">
                <a:ln>
                  <a:noFill/>
                </a:ln>
                <a:solidFill>
                  <a:srgbClr val="000000"/>
                </a:solidFill>
                <a:effectLst/>
                <a:uLnTx/>
                <a:uFillTx/>
                <a:latin typeface="Arial"/>
                <a:ea typeface="+mn-ea"/>
                <a:cs typeface="Arial" pitchFamily="34" charset="0"/>
              </a:rPr>
              <a:t>ω</a:t>
            </a:r>
            <a:r>
              <a:rPr kumimoji="0" lang="en-GB" sz="2800" b="1" i="0" u="none" strike="noStrike" kern="1200" cap="none" spc="0" normalizeH="0" baseline="0" noProof="0" dirty="0">
                <a:ln>
                  <a:noFill/>
                </a:ln>
                <a:solidFill>
                  <a:srgbClr val="000000"/>
                </a:solidFill>
                <a:effectLst/>
                <a:uLnTx/>
                <a:uFillTx/>
                <a:latin typeface="Arial"/>
                <a:ea typeface="+mn-ea"/>
                <a:cs typeface="Arial" pitchFamily="34" charset="0"/>
              </a:rPr>
              <a:t> = Q/</a:t>
            </a:r>
            <a:r>
              <a:rPr kumimoji="0" lang="el-GR" sz="2800" b="1" i="0" u="none" strike="noStrike" kern="1200" cap="none" spc="0" normalizeH="0" baseline="0" noProof="0" dirty="0">
                <a:ln>
                  <a:noFill/>
                </a:ln>
                <a:solidFill>
                  <a:srgbClr val="000000"/>
                </a:solidFill>
                <a:effectLst/>
                <a:uLnTx/>
                <a:uFillTx/>
                <a:latin typeface="Arial"/>
                <a:ea typeface="+mn-ea"/>
                <a:cs typeface="Arial" pitchFamily="34" charset="0"/>
              </a:rPr>
              <a:t>σ</a:t>
            </a:r>
            <a:endParaRPr kumimoji="0" lang="en-GB" sz="2800" b="1" i="0" u="none" strike="noStrike" kern="1200" cap="none" spc="0" normalizeH="0" baseline="0" noProof="0" dirty="0">
              <a:ln>
                <a:noFill/>
              </a:ln>
              <a:solidFill>
                <a:srgbClr val="000000"/>
              </a:solidFill>
              <a:effectLst/>
              <a:uLnTx/>
              <a:uFillTx/>
              <a:latin typeface="Arial"/>
              <a:ea typeface="+mn-ea"/>
              <a:cs typeface="Arial"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GB" sz="2200" b="0"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Subsidence (</a:t>
            </a:r>
            <a:r>
              <a:rPr kumimoji="0" lang="el-GR" sz="2200" b="0"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ω</a:t>
            </a:r>
            <a:r>
              <a:rPr kumimoji="0" lang="en-GB" sz="2200" b="0"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 induced by </a:t>
            </a:r>
            <a:r>
              <a:rPr kumimoji="0" lang="en-GB" sz="2200" b="0" i="0" u="none" strike="noStrike" kern="1200" cap="none" spc="0" normalizeH="0" baseline="0" noProof="0" dirty="0" err="1">
                <a:ln>
                  <a:noFill/>
                </a:ln>
                <a:solidFill>
                  <a:srgbClr val="000000"/>
                </a:solidFill>
                <a:effectLst/>
                <a:uLnTx/>
                <a:uFillTx/>
                <a:latin typeface="Calibri" pitchFamily="34" charset="0"/>
                <a:ea typeface="+mn-ea"/>
                <a:cs typeface="Arial" pitchFamily="34" charset="0"/>
              </a:rPr>
              <a:t>radiative</a:t>
            </a:r>
            <a:r>
              <a:rPr kumimoji="0" lang="en-GB" sz="2200" b="0"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 cooling (Q) but the magnitude of </a:t>
            </a:r>
            <a:r>
              <a:rPr kumimoji="0" lang="el-GR" sz="2200" b="0"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ω</a:t>
            </a:r>
            <a:r>
              <a:rPr kumimoji="0" lang="en-GB" sz="2200" b="0"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 depends on static stability (</a:t>
            </a:r>
            <a:r>
              <a:rPr kumimoji="0" lang="el-GR" sz="2200" b="0"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σ</a:t>
            </a:r>
            <a:r>
              <a:rPr kumimoji="0" lang="en-GB" sz="2200" b="0"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 = </a:t>
            </a:r>
            <a:r>
              <a:rPr kumimoji="0" lang="ru-RU" sz="2200" b="0"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Г</a:t>
            </a:r>
            <a:r>
              <a:rPr kumimoji="0" lang="en-GB" sz="2200" b="0" i="0" u="none" strike="noStrike" kern="1200" cap="none" spc="0" normalizeH="0" baseline="-25000" noProof="0" dirty="0">
                <a:ln>
                  <a:noFill/>
                </a:ln>
                <a:solidFill>
                  <a:srgbClr val="000000"/>
                </a:solidFill>
                <a:effectLst/>
                <a:uLnTx/>
                <a:uFillTx/>
                <a:latin typeface="Calibri" pitchFamily="34" charset="0"/>
                <a:ea typeface="+mn-ea"/>
                <a:cs typeface="Arial" pitchFamily="34" charset="0"/>
              </a:rPr>
              <a:t>d </a:t>
            </a:r>
            <a:r>
              <a:rPr kumimoji="0" lang="en-GB" sz="2200" b="0"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 </a:t>
            </a:r>
            <a:r>
              <a:rPr kumimoji="0" lang="ru-RU" sz="2200" b="0"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Г</a:t>
            </a:r>
            <a:r>
              <a:rPr kumimoji="0" lang="en-GB" sz="2200" b="0"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 </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If  </a:t>
            </a:r>
            <a:r>
              <a:rPr kumimoji="0" lang="ru-RU" sz="2000" b="0"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Г</a:t>
            </a:r>
            <a:r>
              <a:rPr kumimoji="0" lang="en-GB" sz="2000" b="0"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 follows MALR </a:t>
            </a:r>
            <a:r>
              <a:rPr kumimoji="0" lang="en-GB" sz="2000" b="0" i="0" u="none" strike="noStrike" kern="1200" cap="none" spc="0" normalizeH="0" baseline="0" noProof="0" dirty="0">
                <a:ln>
                  <a:noFill/>
                </a:ln>
                <a:solidFill>
                  <a:srgbClr val="000000"/>
                </a:solidFill>
                <a:effectLst/>
                <a:uLnTx/>
                <a:uFillTx/>
                <a:latin typeface="Calibri" pitchFamily="34" charset="0"/>
                <a:ea typeface="+mn-ea"/>
                <a:cs typeface="Arial" pitchFamily="34" charset="0"/>
                <a:sym typeface="Wingdings" pitchFamily="2" charset="2"/>
              </a:rPr>
              <a:t> increased </a:t>
            </a:r>
            <a:r>
              <a:rPr kumimoji="0" lang="el-GR" sz="2000" b="0"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σ</a:t>
            </a:r>
            <a:r>
              <a:rPr kumimoji="0" lang="en-GB" sz="2000" b="0"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 </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This offsets Q effect on </a:t>
            </a:r>
            <a:r>
              <a:rPr kumimoji="0" lang="el-GR" sz="2000" b="0"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ω</a:t>
            </a:r>
            <a:r>
              <a:rPr kumimoji="0" lang="en-GB" sz="2000" b="0"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 See </a:t>
            </a:r>
            <a:r>
              <a:rPr kumimoji="0" lang="en-GB" sz="1800" b="0" i="0" u="none" strike="noStrike" kern="1200" cap="none" spc="0" normalizeH="0" baseline="0" noProof="0" dirty="0">
                <a:ln>
                  <a:noFill/>
                </a:ln>
                <a:solidFill>
                  <a:srgbClr val="000000"/>
                </a:solidFill>
                <a:effectLst/>
                <a:uLnTx/>
                <a:uFillTx/>
                <a:latin typeface="Calibri" pitchFamily="34" charset="0"/>
                <a:ea typeface="+mn-ea"/>
                <a:cs typeface="Arial" pitchFamily="34" charset="0"/>
                <a:hlinkClick r:id="rId5"/>
              </a:rPr>
              <a:t>Held &amp; Soden (2006) </a:t>
            </a:r>
            <a:r>
              <a:rPr kumimoji="0" lang="en-GB" sz="1800" b="0"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 </a:t>
            </a:r>
            <a:r>
              <a:rPr kumimoji="0" lang="en-GB" sz="1800" b="0" i="0" u="none" strike="noStrike" kern="1200" cap="none" spc="0" normalizeH="0" baseline="0" noProof="0" dirty="0">
                <a:ln>
                  <a:noFill/>
                </a:ln>
                <a:solidFill>
                  <a:srgbClr val="000000"/>
                </a:solidFill>
                <a:effectLst/>
                <a:uLnTx/>
                <a:uFillTx/>
                <a:latin typeface="Calibri" pitchFamily="34" charset="0"/>
                <a:ea typeface="+mn-ea"/>
                <a:cs typeface="Arial" pitchFamily="34" charset="0"/>
                <a:hlinkClick r:id="rId6"/>
              </a:rPr>
              <a:t>Zelinka &amp; Hartmann (2010) JGR</a:t>
            </a:r>
            <a:endParaRPr kumimoji="0" lang="en-GB" sz="1800" b="0" i="0" u="none" strike="noStrike" kern="1200" cap="none" spc="0" normalizeH="0" baseline="0" noProof="0" dirty="0">
              <a:ln>
                <a:noFill/>
              </a:ln>
              <a:solidFill>
                <a:srgbClr val="000000"/>
              </a:solidFill>
              <a:effectLst/>
              <a:uLnTx/>
              <a:uFillTx/>
              <a:latin typeface="+mn-lt"/>
              <a:cs typeface="Arial" pitchFamily="34" charset="0"/>
            </a:endParaRPr>
          </a:p>
          <a:p>
            <a:pPr lvl="0" eaLnBrk="0" hangingPunct="0">
              <a:spcBef>
                <a:spcPct val="20000"/>
              </a:spcBef>
              <a:defRPr/>
            </a:pPr>
            <a:r>
              <a:rPr lang="en-GB" dirty="0">
                <a:solidFill>
                  <a:srgbClr val="000000"/>
                </a:solidFill>
                <a:latin typeface="+mn-lt"/>
                <a:cs typeface="Arial" pitchFamily="34" charset="0"/>
              </a:rPr>
              <a:t>But see </a:t>
            </a:r>
            <a:r>
              <a:rPr lang="en-GB" dirty="0">
                <a:latin typeface="+mn-lt"/>
                <a:hlinkClick r:id="rId7"/>
              </a:rPr>
              <a:t>Williams &amp; </a:t>
            </a:r>
            <a:r>
              <a:rPr lang="en-GB" dirty="0" err="1">
                <a:latin typeface="+mn-lt"/>
                <a:hlinkClick r:id="rId7"/>
              </a:rPr>
              <a:t>Jeevanjee</a:t>
            </a:r>
            <a:r>
              <a:rPr lang="en-GB" dirty="0">
                <a:latin typeface="+mn-lt"/>
                <a:hlinkClick r:id="rId7"/>
              </a:rPr>
              <a:t> (2024) JAMES</a:t>
            </a:r>
            <a:endParaRPr kumimoji="0" lang="en-GB" sz="1800" b="0" i="0" u="none" strike="noStrike" kern="1200" cap="none" spc="0" normalizeH="0" baseline="0" noProof="0" dirty="0">
              <a:ln>
                <a:noFill/>
              </a:ln>
              <a:solidFill>
                <a:srgbClr val="000000"/>
              </a:solidFill>
              <a:effectLst/>
              <a:uLnTx/>
              <a:uFillTx/>
              <a:latin typeface="+mn-lt"/>
              <a:cs typeface="Arial" pitchFamily="34" charset="0"/>
            </a:endParaRPr>
          </a:p>
        </p:txBody>
      </p:sp>
      <p:sp>
        <p:nvSpPr>
          <p:cNvPr id="16" name="TextBox 15">
            <a:extLst>
              <a:ext uri="{FF2B5EF4-FFF2-40B4-BE49-F238E27FC236}">
                <a16:creationId xmlns:a16="http://schemas.microsoft.com/office/drawing/2014/main" id="{08A23449-8887-3E85-B8B4-772055793475}"/>
              </a:ext>
            </a:extLst>
          </p:cNvPr>
          <p:cNvSpPr txBox="1"/>
          <p:nvPr/>
        </p:nvSpPr>
        <p:spPr>
          <a:xfrm>
            <a:off x="226738" y="5647303"/>
            <a:ext cx="7610842"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C00000"/>
                </a:solidFill>
                <a:effectLst/>
                <a:uLnTx/>
                <a:uFillTx/>
                <a:latin typeface="Calibri" pitchFamily="34" charset="0"/>
                <a:ea typeface="+mn-ea"/>
                <a:cs typeface="Arial" pitchFamily="34" charset="0"/>
              </a:rPr>
              <a:t>*</a:t>
            </a:r>
            <a:r>
              <a:rPr kumimoji="0" lang="ru-RU" sz="1800" b="0" i="0" u="none" strike="noStrike" kern="1200" cap="none" spc="0" normalizeH="0" baseline="0" noProof="0" dirty="0">
                <a:ln>
                  <a:noFill/>
                </a:ln>
                <a:solidFill>
                  <a:srgbClr val="C00000"/>
                </a:solidFill>
                <a:effectLst/>
                <a:uLnTx/>
                <a:uFillTx/>
                <a:latin typeface="Calibri" pitchFamily="34" charset="0"/>
                <a:ea typeface="+mn-ea"/>
                <a:cs typeface="Arial" pitchFamily="34" charset="0"/>
              </a:rPr>
              <a:t>Г </a:t>
            </a:r>
            <a:r>
              <a:rPr kumimoji="0" lang="en-GB" sz="1800" b="0" i="0" u="none" strike="noStrike" kern="1200" cap="none" spc="0" normalizeH="0" baseline="0" noProof="0" dirty="0">
                <a:ln>
                  <a:noFill/>
                </a:ln>
                <a:solidFill>
                  <a:srgbClr val="C00000"/>
                </a:solidFill>
                <a:effectLst/>
                <a:uLnTx/>
                <a:uFillTx/>
                <a:latin typeface="Calibri" panose="020F0502020204030204"/>
                <a:ea typeface="+mn-ea"/>
                <a:cs typeface="+mn-cs"/>
              </a:rPr>
              <a:t>is lapse rate (here gradient of potential temperature with                 atmospheric pressure, K/Pa)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C00000"/>
                </a:solidFill>
                <a:effectLst/>
                <a:uLnTx/>
                <a:uFillTx/>
                <a:latin typeface="Calibri" panose="020F0502020204030204"/>
                <a:ea typeface="+mn-ea"/>
                <a:cs typeface="+mn-cs"/>
              </a:rPr>
              <a:t>Q is radiative cooling in K/s (converted from Wm</a:t>
            </a:r>
            <a:r>
              <a:rPr kumimoji="0" lang="en-GB" sz="1800" b="0" i="0" u="none" strike="noStrike" kern="1200" cap="none" spc="0" normalizeH="0" baseline="30000" noProof="0" dirty="0">
                <a:ln>
                  <a:noFill/>
                </a:ln>
                <a:solidFill>
                  <a:srgbClr val="C00000"/>
                </a:solidFill>
                <a:effectLst/>
                <a:uLnTx/>
                <a:uFillTx/>
                <a:latin typeface="Calibri" panose="020F0502020204030204"/>
                <a:ea typeface="+mn-ea"/>
                <a:cs typeface="+mn-cs"/>
              </a:rPr>
              <a:t>-2</a:t>
            </a:r>
            <a:r>
              <a:rPr kumimoji="0" lang="en-GB" sz="1800" b="0" i="0" u="none" strike="noStrike" kern="1200" cap="none" spc="0" normalizeH="0" baseline="0" noProof="0" dirty="0">
                <a:ln>
                  <a:noFill/>
                </a:ln>
                <a:solidFill>
                  <a:srgbClr val="C00000"/>
                </a:solidFill>
                <a:effectLst/>
                <a:uLnTx/>
                <a:uFillTx/>
                <a:latin typeface="Calibri" panose="020F0502020204030204"/>
                <a:ea typeface="+mn-ea"/>
                <a:cs typeface="+mn-cs"/>
              </a:rPr>
              <a:t> using specific heat of air c</a:t>
            </a:r>
            <a:r>
              <a:rPr kumimoji="0" lang="en-GB" sz="1800" b="0" i="0" u="none" strike="noStrike" kern="1200" cap="none" spc="0" normalizeH="0" baseline="-25000" noProof="0" dirty="0">
                <a:ln>
                  <a:noFill/>
                </a:ln>
                <a:solidFill>
                  <a:srgbClr val="C00000"/>
                </a:solidFill>
                <a:effectLst/>
                <a:uLnTx/>
                <a:uFillTx/>
                <a:latin typeface="Calibri" panose="020F0502020204030204"/>
                <a:ea typeface="+mn-ea"/>
                <a:cs typeface="+mn-cs"/>
              </a:rPr>
              <a:t>p</a:t>
            </a:r>
            <a:r>
              <a:rPr kumimoji="0" lang="en-GB" sz="1800" b="0" i="0" u="none" strike="noStrike" kern="1200" cap="none" spc="0" normalizeH="0" baseline="0" noProof="0" dirty="0">
                <a:ln>
                  <a:noFill/>
                </a:ln>
                <a:solidFill>
                  <a:srgbClr val="C00000"/>
                </a:solidFill>
                <a:effectLst/>
                <a:uLnTx/>
                <a:uFillTx/>
                <a:latin typeface="Calibri" panose="020F0502020204030204"/>
                <a:ea typeface="+mn-ea"/>
                <a:cs typeface="+mn-cs"/>
              </a:rPr>
              <a:t>/g)</a:t>
            </a:r>
          </a:p>
        </p:txBody>
      </p:sp>
      <p:grpSp>
        <p:nvGrpSpPr>
          <p:cNvPr id="17" name="Group 16" descr="Schemnatic showing how atmospheric circulation changes are affected by water budget and radiative coolling">
            <a:extLst>
              <a:ext uri="{FF2B5EF4-FFF2-40B4-BE49-F238E27FC236}">
                <a16:creationId xmlns:a16="http://schemas.microsoft.com/office/drawing/2014/main" id="{35E7B25F-493E-CB50-43C2-3BF476CBA219}"/>
              </a:ext>
            </a:extLst>
          </p:cNvPr>
          <p:cNvGrpSpPr/>
          <p:nvPr/>
        </p:nvGrpSpPr>
        <p:grpSpPr>
          <a:xfrm>
            <a:off x="544287" y="1422849"/>
            <a:ext cx="6017152" cy="4187120"/>
            <a:chOff x="1600200" y="762000"/>
            <a:chExt cx="6934200" cy="4648200"/>
          </a:xfrm>
        </p:grpSpPr>
        <p:pic>
          <p:nvPicPr>
            <p:cNvPr id="18" name="Picture 2" descr="walker_v2sm">
              <a:extLst>
                <a:ext uri="{FF2B5EF4-FFF2-40B4-BE49-F238E27FC236}">
                  <a16:creationId xmlns:a16="http://schemas.microsoft.com/office/drawing/2014/main" id="{ADBE45EA-9D56-C47A-80FF-2FFC65B144C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00200" y="762000"/>
              <a:ext cx="6934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5">
              <a:extLst>
                <a:ext uri="{FF2B5EF4-FFF2-40B4-BE49-F238E27FC236}">
                  <a16:creationId xmlns:a16="http://schemas.microsoft.com/office/drawing/2014/main" id="{78681F74-7CB2-2996-2CB2-CF09315E5A26}"/>
                </a:ext>
              </a:extLst>
            </p:cNvPr>
            <p:cNvSpPr txBox="1">
              <a:spLocks noChangeArrowheads="1"/>
            </p:cNvSpPr>
            <p:nvPr/>
          </p:nvSpPr>
          <p:spPr bwMode="auto">
            <a:xfrm>
              <a:off x="1869232" y="1628801"/>
              <a:ext cx="1092252" cy="376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itchFamily="34" charset="0"/>
                  <a:ea typeface="+mn-ea"/>
                  <a:cs typeface="+mn-cs"/>
                </a:rPr>
                <a:t>P </a:t>
              </a:r>
              <a:r>
                <a:rPr kumimoji="0" lang="en-GB"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GB" sz="1800" b="0"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GB" sz="1800" b="0" i="0" u="none" strike="noStrike" kern="1200" cap="none" spc="0" normalizeH="0" baseline="0" noProof="0" dirty="0" err="1">
                  <a:ln>
                    <a:noFill/>
                  </a:ln>
                  <a:solidFill>
                    <a:srgbClr val="000000"/>
                  </a:solidFill>
                  <a:effectLst/>
                  <a:uLnTx/>
                  <a:uFillTx/>
                  <a:latin typeface="Arial" pitchFamily="34" charset="0"/>
                  <a:ea typeface="+mn-ea"/>
                  <a:cs typeface="+mn-cs"/>
                </a:rPr>
                <a:t>Mq</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20" name="Rectangle 19">
              <a:extLst>
                <a:ext uri="{FF2B5EF4-FFF2-40B4-BE49-F238E27FC236}">
                  <a16:creationId xmlns:a16="http://schemas.microsoft.com/office/drawing/2014/main" id="{0DE810EC-9941-61B1-1FA7-AACDD75CAA18}"/>
                </a:ext>
              </a:extLst>
            </p:cNvPr>
            <p:cNvSpPr/>
            <p:nvPr/>
          </p:nvSpPr>
          <p:spPr>
            <a:xfrm>
              <a:off x="5645790" y="798978"/>
              <a:ext cx="966483" cy="369332"/>
            </a:xfrm>
            <a:prstGeom prst="rect">
              <a:avLst/>
            </a:prstGeom>
            <a:ln>
              <a:solidFill>
                <a:schemeClr val="tx1"/>
              </a:solidFill>
            </a:ln>
          </p:spPr>
          <p:txBody>
            <a:bodyPr wrap="none">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l-GR" sz="1800" b="1"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ω</a:t>
              </a:r>
              <a:r>
                <a:rPr kumimoji="0" lang="en-GB" sz="1800" b="1"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 = Q/</a:t>
              </a:r>
              <a:r>
                <a:rPr kumimoji="0" lang="el-GR" sz="1800" b="1"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σ</a:t>
              </a:r>
              <a:endParaRPr kumimoji="0" lang="en-GB" sz="1800" b="1" i="0" u="none" strike="noStrike" kern="1200" cap="none" spc="0" normalizeH="0" baseline="0" noProof="0" dirty="0">
                <a:ln>
                  <a:noFill/>
                </a:ln>
                <a:solidFill>
                  <a:srgbClr val="000000"/>
                </a:solidFill>
                <a:effectLst/>
                <a:uLnTx/>
                <a:uFillTx/>
                <a:latin typeface="Calibri" pitchFamily="34" charset="0"/>
                <a:ea typeface="+mn-ea"/>
                <a:cs typeface="Arial" pitchFamily="34" charset="0"/>
              </a:endParaRPr>
            </a:p>
          </p:txBody>
        </p:sp>
        <p:sp>
          <p:nvSpPr>
            <p:cNvPr id="21" name="Text Box 5">
              <a:extLst>
                <a:ext uri="{FF2B5EF4-FFF2-40B4-BE49-F238E27FC236}">
                  <a16:creationId xmlns:a16="http://schemas.microsoft.com/office/drawing/2014/main" id="{44B81352-F467-CB4C-5B4B-4D096E135D98}"/>
                </a:ext>
              </a:extLst>
            </p:cNvPr>
            <p:cNvSpPr txBox="1">
              <a:spLocks noChangeArrowheads="1"/>
            </p:cNvSpPr>
            <p:nvPr/>
          </p:nvSpPr>
          <p:spPr bwMode="auto">
            <a:xfrm>
              <a:off x="3597424" y="1988841"/>
              <a:ext cx="338336" cy="37623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itchFamily="34" charset="0"/>
                  <a:ea typeface="+mn-ea"/>
                  <a:cs typeface="+mn-cs"/>
                </a:rPr>
                <a:t>P</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22" name="Text Box 5">
              <a:extLst>
                <a:ext uri="{FF2B5EF4-FFF2-40B4-BE49-F238E27FC236}">
                  <a16:creationId xmlns:a16="http://schemas.microsoft.com/office/drawing/2014/main" id="{2CC10370-712E-5520-B993-65C18CAD1E2B}"/>
                </a:ext>
              </a:extLst>
            </p:cNvPr>
            <p:cNvSpPr txBox="1">
              <a:spLocks noChangeArrowheads="1"/>
            </p:cNvSpPr>
            <p:nvPr/>
          </p:nvSpPr>
          <p:spPr bwMode="auto">
            <a:xfrm flipH="1">
              <a:off x="3807597" y="2589313"/>
              <a:ext cx="58379" cy="410002"/>
            </a:xfrm>
            <a:prstGeom prst="rect">
              <a:avLst/>
            </a:prstGeom>
            <a:noFill/>
            <a:ln w="9525">
              <a:noFill/>
              <a:miter lim="800000"/>
              <a:headEnd/>
              <a:tailEnd/>
            </a:ln>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pitchFamily="34" charset="0"/>
                  <a:ea typeface="+mn-ea"/>
                  <a:cs typeface="+mn-cs"/>
                </a:rPr>
                <a:t>M</a:t>
              </a:r>
              <a:endPar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23" name="Text Box 5">
              <a:extLst>
                <a:ext uri="{FF2B5EF4-FFF2-40B4-BE49-F238E27FC236}">
                  <a16:creationId xmlns:a16="http://schemas.microsoft.com/office/drawing/2014/main" id="{BF9FA719-152B-0C3B-9C68-3477447C493E}"/>
                </a:ext>
              </a:extLst>
            </p:cNvPr>
            <p:cNvSpPr txBox="1">
              <a:spLocks noChangeArrowheads="1"/>
            </p:cNvSpPr>
            <p:nvPr/>
          </p:nvSpPr>
          <p:spPr bwMode="auto">
            <a:xfrm>
              <a:off x="4323731" y="2603679"/>
              <a:ext cx="338336" cy="37623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itchFamily="34" charset="0"/>
                  <a:ea typeface="+mn-ea"/>
                  <a:cs typeface="+mn-cs"/>
                </a:rPr>
                <a:t>q</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24" name="Rectangle 23">
              <a:extLst>
                <a:ext uri="{FF2B5EF4-FFF2-40B4-BE49-F238E27FC236}">
                  <a16:creationId xmlns:a16="http://schemas.microsoft.com/office/drawing/2014/main" id="{026FC65B-92CC-1BFD-63D0-D271FF23AE3F}"/>
                </a:ext>
              </a:extLst>
            </p:cNvPr>
            <p:cNvSpPr/>
            <p:nvPr/>
          </p:nvSpPr>
          <p:spPr>
            <a:xfrm>
              <a:off x="5968660" y="1691516"/>
              <a:ext cx="343364" cy="369332"/>
            </a:xfrm>
            <a:prstGeom prst="rect">
              <a:avLst/>
            </a:prstGeom>
          </p:spPr>
          <p:txBody>
            <a:bodyPr wrap="none">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Q</a:t>
              </a:r>
            </a:p>
          </p:txBody>
        </p:sp>
        <p:sp>
          <p:nvSpPr>
            <p:cNvPr id="25" name="Freeform 12">
              <a:extLst>
                <a:ext uri="{FF2B5EF4-FFF2-40B4-BE49-F238E27FC236}">
                  <a16:creationId xmlns:a16="http://schemas.microsoft.com/office/drawing/2014/main" id="{863A51A3-F576-34A4-FC96-D371FF0765B5}"/>
                </a:ext>
              </a:extLst>
            </p:cNvPr>
            <p:cNvSpPr/>
            <p:nvPr/>
          </p:nvSpPr>
          <p:spPr bwMode="auto">
            <a:xfrm>
              <a:off x="6240360" y="942638"/>
              <a:ext cx="503713" cy="830179"/>
            </a:xfrm>
            <a:custGeom>
              <a:avLst/>
              <a:gdLst>
                <a:gd name="connsiteX0" fmla="*/ 10419 w 503713"/>
                <a:gd name="connsiteY0" fmla="*/ 830179 h 830179"/>
                <a:gd name="connsiteX1" fmla="*/ 10419 w 503713"/>
                <a:gd name="connsiteY1" fmla="*/ 661736 h 830179"/>
                <a:gd name="connsiteX2" fmla="*/ 118703 w 503713"/>
                <a:gd name="connsiteY2" fmla="*/ 625642 h 830179"/>
                <a:gd name="connsiteX3" fmla="*/ 130735 w 503713"/>
                <a:gd name="connsiteY3" fmla="*/ 433136 h 830179"/>
                <a:gd name="connsiteX4" fmla="*/ 263082 w 503713"/>
                <a:gd name="connsiteY4" fmla="*/ 397042 h 830179"/>
                <a:gd name="connsiteX5" fmla="*/ 239019 w 503713"/>
                <a:gd name="connsiteY5" fmla="*/ 228600 h 830179"/>
                <a:gd name="connsiteX6" fmla="*/ 419492 w 503713"/>
                <a:gd name="connsiteY6" fmla="*/ 192505 h 830179"/>
                <a:gd name="connsiteX7" fmla="*/ 455587 w 503713"/>
                <a:gd name="connsiteY7" fmla="*/ 60158 h 830179"/>
                <a:gd name="connsiteX8" fmla="*/ 503713 w 503713"/>
                <a:gd name="connsiteY8" fmla="*/ 0 h 83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713" h="830179">
                  <a:moveTo>
                    <a:pt x="10419" y="830179"/>
                  </a:moveTo>
                  <a:cubicBezTo>
                    <a:pt x="1395" y="763002"/>
                    <a:pt x="-7628" y="695825"/>
                    <a:pt x="10419" y="661736"/>
                  </a:cubicBezTo>
                  <a:cubicBezTo>
                    <a:pt x="28466" y="627647"/>
                    <a:pt x="98650" y="663742"/>
                    <a:pt x="118703" y="625642"/>
                  </a:cubicBezTo>
                  <a:cubicBezTo>
                    <a:pt x="138756" y="587542"/>
                    <a:pt x="106672" y="471236"/>
                    <a:pt x="130735" y="433136"/>
                  </a:cubicBezTo>
                  <a:cubicBezTo>
                    <a:pt x="154798" y="395036"/>
                    <a:pt x="245035" y="431131"/>
                    <a:pt x="263082" y="397042"/>
                  </a:cubicBezTo>
                  <a:cubicBezTo>
                    <a:pt x="281129" y="362953"/>
                    <a:pt x="212951" y="262689"/>
                    <a:pt x="239019" y="228600"/>
                  </a:cubicBezTo>
                  <a:cubicBezTo>
                    <a:pt x="265087" y="194510"/>
                    <a:pt x="383397" y="220579"/>
                    <a:pt x="419492" y="192505"/>
                  </a:cubicBezTo>
                  <a:cubicBezTo>
                    <a:pt x="455587" y="164431"/>
                    <a:pt x="441550" y="92242"/>
                    <a:pt x="455587" y="60158"/>
                  </a:cubicBezTo>
                  <a:cubicBezTo>
                    <a:pt x="469624" y="28074"/>
                    <a:pt x="486668" y="14037"/>
                    <a:pt x="503713" y="0"/>
                  </a:cubicBezTo>
                </a:path>
              </a:pathLst>
            </a:custGeom>
            <a:noFill/>
            <a:ln w="12700" cap="flat" cmpd="sng" algn="ctr">
              <a:solidFill>
                <a:srgbClr val="9B1D0A"/>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6" name="Rectangle 25">
              <a:extLst>
                <a:ext uri="{FF2B5EF4-FFF2-40B4-BE49-F238E27FC236}">
                  <a16:creationId xmlns:a16="http://schemas.microsoft.com/office/drawing/2014/main" id="{C786871E-0E90-896E-766B-EBD15FE1EC91}"/>
                </a:ext>
              </a:extLst>
            </p:cNvPr>
            <p:cNvSpPr/>
            <p:nvPr/>
          </p:nvSpPr>
          <p:spPr>
            <a:xfrm>
              <a:off x="6497669" y="1619508"/>
              <a:ext cx="349776" cy="369332"/>
            </a:xfrm>
            <a:prstGeom prst="rect">
              <a:avLst/>
            </a:prstGeom>
          </p:spPr>
          <p:txBody>
            <a:bodyPr wrap="none">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l-GR" sz="1800" b="1"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ω</a:t>
              </a:r>
              <a:endParaRPr kumimoji="0" lang="en-GB" sz="1800" b="1" i="0" u="none" strike="noStrike" kern="1200" cap="none" spc="0" normalizeH="0" baseline="0" noProof="0" dirty="0">
                <a:ln>
                  <a:noFill/>
                </a:ln>
                <a:solidFill>
                  <a:srgbClr val="000000"/>
                </a:solidFill>
                <a:effectLst/>
                <a:uLnTx/>
                <a:uFillTx/>
                <a:latin typeface="Calibri" pitchFamily="34" charset="0"/>
                <a:ea typeface="+mn-ea"/>
                <a:cs typeface="Arial" pitchFamily="34" charset="0"/>
              </a:endParaRPr>
            </a:p>
          </p:txBody>
        </p:sp>
      </p:grpSp>
      <p:sp>
        <p:nvSpPr>
          <p:cNvPr id="8" name="TextBox 7">
            <a:extLst>
              <a:ext uri="{FF2B5EF4-FFF2-40B4-BE49-F238E27FC236}">
                <a16:creationId xmlns:a16="http://schemas.microsoft.com/office/drawing/2014/main" id="{4859DB03-EA96-C3C6-9A36-AA2CB3564304}"/>
              </a:ext>
            </a:extLst>
          </p:cNvPr>
          <p:cNvSpPr txBox="1"/>
          <p:nvPr/>
        </p:nvSpPr>
        <p:spPr>
          <a:xfrm>
            <a:off x="3535077" y="3915060"/>
            <a:ext cx="3312368"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1" u="none" strike="noStrike" kern="1200" cap="none" spc="0" normalizeH="0" baseline="0" noProof="0" dirty="0">
                <a:ln>
                  <a:noFill/>
                </a:ln>
                <a:solidFill>
                  <a:srgbClr val="000000"/>
                </a:solidFill>
                <a:effectLst/>
                <a:uLnTx/>
                <a:uFillTx/>
                <a:latin typeface="Calibri" pitchFamily="34" charset="0"/>
                <a:ea typeface="+mn-ea"/>
                <a:cs typeface="+mn-cs"/>
              </a:rPr>
              <a:t>Schematic from Gabriel Vecchi</a:t>
            </a:r>
          </a:p>
        </p:txBody>
      </p:sp>
    </p:spTree>
    <p:extLst>
      <p:ext uri="{BB962C8B-B14F-4D97-AF65-F5344CB8AC3E}">
        <p14:creationId xmlns:p14="http://schemas.microsoft.com/office/powerpoint/2010/main" val="2148163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8" name="Group 7"/>
          <p:cNvGrpSpPr/>
          <p:nvPr/>
        </p:nvGrpSpPr>
        <p:grpSpPr>
          <a:xfrm>
            <a:off x="7323666" y="1070157"/>
            <a:ext cx="4392488" cy="3052789"/>
            <a:chOff x="3065587" y="-68957"/>
            <a:chExt cx="4392488" cy="3052789"/>
          </a:xfrm>
        </p:grpSpPr>
        <p:pic>
          <p:nvPicPr>
            <p:cNvPr id="1026"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23902"/>
            <a:stretch/>
          </p:blipFill>
          <p:spPr bwMode="auto">
            <a:xfrm>
              <a:off x="3065587" y="219075"/>
              <a:ext cx="4392488" cy="2764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724128" y="1196752"/>
              <a:ext cx="936104" cy="400110"/>
            </a:xfrm>
            <a:prstGeom prst="rect">
              <a:avLst/>
            </a:prstGeom>
            <a:noFill/>
          </p:spPr>
          <p:txBody>
            <a:bodyPr wrap="square" rtlCol="0">
              <a:spAutoFit/>
            </a:bodyPr>
            <a:lstStyle/>
            <a:p>
              <a:pPr>
                <a:defRPr/>
              </a:pPr>
              <a:r>
                <a:rPr lang="en-GB" sz="2000" dirty="0">
                  <a:solidFill>
                    <a:srgbClr val="00B0F0"/>
                  </a:solidFill>
                  <a:latin typeface="Calibri" pitchFamily="34" charset="0"/>
                </a:rPr>
                <a:t>cooling</a:t>
              </a:r>
            </a:p>
          </p:txBody>
        </p:sp>
        <p:sp>
          <p:nvSpPr>
            <p:cNvPr id="7" name="TextBox 6"/>
            <p:cNvSpPr txBox="1"/>
            <p:nvPr/>
          </p:nvSpPr>
          <p:spPr>
            <a:xfrm>
              <a:off x="3065587" y="-68957"/>
              <a:ext cx="1944216" cy="707886"/>
            </a:xfrm>
            <a:prstGeom prst="rect">
              <a:avLst/>
            </a:prstGeom>
            <a:noFill/>
          </p:spPr>
          <p:txBody>
            <a:bodyPr wrap="square" rtlCol="0">
              <a:spAutoFit/>
            </a:bodyPr>
            <a:lstStyle/>
            <a:p>
              <a:pPr algn="ctr">
                <a:defRPr/>
              </a:pPr>
              <a:r>
                <a:rPr lang="en-GB" sz="2000" dirty="0">
                  <a:solidFill>
                    <a:srgbClr val="FF0000"/>
                  </a:solidFill>
                  <a:latin typeface="Calibri" pitchFamily="34" charset="0"/>
                </a:rPr>
                <a:t>Enhanced energy transport</a:t>
              </a:r>
            </a:p>
          </p:txBody>
        </p:sp>
      </p:grpSp>
      <p:sp>
        <p:nvSpPr>
          <p:cNvPr id="2" name="Title 1"/>
          <p:cNvSpPr>
            <a:spLocks noGrp="1"/>
          </p:cNvSpPr>
          <p:nvPr>
            <p:ph type="title"/>
          </p:nvPr>
        </p:nvSpPr>
        <p:spPr>
          <a:xfrm>
            <a:off x="407368" y="418653"/>
            <a:ext cx="8059432" cy="778097"/>
          </a:xfrm>
          <a:noFill/>
        </p:spPr>
        <p:txBody>
          <a:bodyPr/>
          <a:lstStyle/>
          <a:p>
            <a:r>
              <a:rPr lang="en-GB" sz="3200" dirty="0">
                <a:solidFill>
                  <a:srgbClr val="C00000"/>
                </a:solidFill>
                <a:latin typeface="Calibri" pitchFamily="34" charset="0"/>
              </a:rPr>
              <a:t>earth’s energy budget &amp; regional </a:t>
            </a:r>
            <a:br>
              <a:rPr lang="en-GB" sz="3200" dirty="0">
                <a:solidFill>
                  <a:srgbClr val="C00000"/>
                </a:solidFill>
                <a:latin typeface="Calibri" pitchFamily="34" charset="0"/>
              </a:rPr>
            </a:br>
            <a:r>
              <a:rPr lang="en-GB" sz="3200" dirty="0">
                <a:solidFill>
                  <a:srgbClr val="C00000"/>
                </a:solidFill>
                <a:latin typeface="Calibri" pitchFamily="34" charset="0"/>
              </a:rPr>
              <a:t>changes in the water cycle</a:t>
            </a:r>
          </a:p>
        </p:txBody>
      </p:sp>
      <p:sp>
        <p:nvSpPr>
          <p:cNvPr id="3" name="Content Placeholder 2"/>
          <p:cNvSpPr>
            <a:spLocks noGrp="1"/>
          </p:cNvSpPr>
          <p:nvPr>
            <p:ph idx="1"/>
          </p:nvPr>
        </p:nvSpPr>
        <p:spPr>
          <a:xfrm>
            <a:off x="407368" y="1556792"/>
            <a:ext cx="6408712" cy="3096344"/>
          </a:xfrm>
        </p:spPr>
        <p:txBody>
          <a:bodyPr/>
          <a:lstStyle/>
          <a:p>
            <a:r>
              <a:rPr lang="en-GB" dirty="0">
                <a:latin typeface="Arial" panose="020B0604020202020204" pitchFamily="34" charset="0"/>
                <a:cs typeface="Arial" panose="020B0604020202020204" pitchFamily="34" charset="0"/>
              </a:rPr>
              <a:t>Regional precipitation biases/changes sensitive to asymmetries in Earth’s energy budget </a:t>
            </a:r>
            <a:r>
              <a:rPr lang="en-GB" sz="1800" dirty="0">
                <a:latin typeface="Arial" panose="020B0604020202020204" pitchFamily="34" charset="0"/>
                <a:cs typeface="Arial" panose="020B0604020202020204" pitchFamily="34" charset="0"/>
              </a:rPr>
              <a:t>e.g. </a:t>
            </a:r>
            <a:r>
              <a:rPr lang="en-GB" sz="1800" dirty="0">
                <a:latin typeface="Arial" panose="020B0604020202020204" pitchFamily="34" charset="0"/>
                <a:cs typeface="Arial" panose="020B0604020202020204" pitchFamily="34" charset="0"/>
                <a:hlinkClick r:id="rId3"/>
              </a:rPr>
              <a:t>Loeb et al. (2015) Clim. Dyn</a:t>
            </a:r>
            <a:r>
              <a:rPr lang="en-GB" sz="1800" dirty="0">
                <a:latin typeface="Arial" panose="020B0604020202020204" pitchFamily="34" charset="0"/>
                <a:cs typeface="Arial" panose="020B0604020202020204" pitchFamily="34" charset="0"/>
              </a:rPr>
              <a:t>; </a:t>
            </a:r>
            <a:r>
              <a:rPr lang="en-GB" sz="1800" dirty="0">
                <a:latin typeface="Arial" panose="020B0604020202020204" pitchFamily="34" charset="0"/>
                <a:cs typeface="Arial" panose="020B0604020202020204" pitchFamily="34" charset="0"/>
                <a:hlinkClick r:id="rId4"/>
              </a:rPr>
              <a:t>Haywood et al. (2016) GRL</a:t>
            </a:r>
            <a:endParaRPr lang="en-GB" sz="1800"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N. Hemisphere cooling: less heat transport out of hemisphere; see </a:t>
            </a:r>
            <a:r>
              <a:rPr lang="en-GB" dirty="0">
                <a:latin typeface="Arial" panose="020B0604020202020204" pitchFamily="34" charset="0"/>
                <a:cs typeface="Arial" panose="020B0604020202020204" pitchFamily="34" charset="0"/>
                <a:hlinkClick r:id="rId5"/>
              </a:rPr>
              <a:t>Frierson et al. (2013) Nature </a:t>
            </a:r>
            <a:r>
              <a:rPr lang="en-GB" dirty="0" err="1">
                <a:latin typeface="Arial" panose="020B0604020202020204" pitchFamily="34" charset="0"/>
                <a:cs typeface="Arial" panose="020B0604020202020204" pitchFamily="34" charset="0"/>
                <a:hlinkClick r:id="rId5"/>
              </a:rPr>
              <a:t>Geosci</a:t>
            </a:r>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Reduced Sahel rainfall from:</a:t>
            </a:r>
          </a:p>
          <a:p>
            <a:pPr>
              <a:buFontTx/>
              <a:buChar char="-"/>
            </a:pPr>
            <a:r>
              <a:rPr lang="en-GB" sz="1800" dirty="0">
                <a:latin typeface="Arial" panose="020B0604020202020204" pitchFamily="34" charset="0"/>
                <a:cs typeface="Arial" panose="020B0604020202020204" pitchFamily="34" charset="0"/>
              </a:rPr>
              <a:t>Anthropogenic aerosol cooling 1950s-1980s                  </a:t>
            </a:r>
            <a:r>
              <a:rPr lang="en-GB" sz="1800" dirty="0">
                <a:solidFill>
                  <a:srgbClr val="000000"/>
                </a:solidFill>
                <a:latin typeface="Arial" panose="020B0604020202020204" pitchFamily="34" charset="0"/>
                <a:cs typeface="Arial" panose="020B0604020202020204" pitchFamily="34" charset="0"/>
                <a:hlinkClick r:id="rId6"/>
              </a:rPr>
              <a:t>Hwang et al. (2013) GRL</a:t>
            </a:r>
            <a:r>
              <a:rPr lang="en-GB" sz="1800" dirty="0">
                <a:solidFill>
                  <a:srgbClr val="000000"/>
                </a:solidFill>
                <a:latin typeface="Arial" panose="020B0604020202020204" pitchFamily="34" charset="0"/>
                <a:cs typeface="Arial" panose="020B0604020202020204" pitchFamily="34" charset="0"/>
              </a:rPr>
              <a:t>; </a:t>
            </a:r>
            <a:r>
              <a:rPr lang="en-GB" sz="1800" dirty="0">
                <a:latin typeface="Arial" panose="020B0604020202020204" pitchFamily="34" charset="0"/>
                <a:cs typeface="Arial" panose="020B0604020202020204" pitchFamily="34" charset="0"/>
                <a:hlinkClick r:id="rId7"/>
              </a:rPr>
              <a:t>Douville et al. (2021)</a:t>
            </a:r>
            <a:r>
              <a:rPr lang="en-GB" sz="1800" dirty="0">
                <a:latin typeface="Arial" panose="020B0604020202020204" pitchFamily="34" charset="0"/>
                <a:cs typeface="Arial" panose="020B0604020202020204" pitchFamily="34" charset="0"/>
              </a:rPr>
              <a:t> Box 8.1</a:t>
            </a:r>
          </a:p>
          <a:p>
            <a:pPr>
              <a:buFontTx/>
              <a:buChar char="-"/>
            </a:pPr>
            <a:r>
              <a:rPr lang="en-GB" sz="1800" dirty="0">
                <a:latin typeface="Arial" panose="020B0604020202020204" pitchFamily="34" charset="0"/>
                <a:cs typeface="Arial" panose="020B0604020202020204" pitchFamily="34" charset="0"/>
              </a:rPr>
              <a:t>Asymmetric volcanic forcing                                                e.g. </a:t>
            </a:r>
            <a:r>
              <a:rPr lang="en-GB" sz="1800" dirty="0">
                <a:latin typeface="Arial" panose="020B0604020202020204" pitchFamily="34" charset="0"/>
                <a:cs typeface="Arial" panose="020B0604020202020204" pitchFamily="34" charset="0"/>
                <a:hlinkClick r:id="rId8"/>
              </a:rPr>
              <a:t>Haywood et al. (2013) Nature Climate</a:t>
            </a:r>
            <a:endParaRPr lang="en-GB" sz="1800" dirty="0">
              <a:latin typeface="Arial" panose="020B0604020202020204" pitchFamily="34" charset="0"/>
              <a:cs typeface="Arial" panose="020B0604020202020204" pitchFamily="34" charset="0"/>
            </a:endParaRPr>
          </a:p>
        </p:txBody>
      </p:sp>
      <p:pic>
        <p:nvPicPr>
          <p:cNvPr id="1027" name="Picture 3"/>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95400" y="4718645"/>
            <a:ext cx="4154326" cy="1806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Content Placeholder 2"/>
          <p:cNvSpPr txBox="1">
            <a:spLocks/>
          </p:cNvSpPr>
          <p:nvPr/>
        </p:nvSpPr>
        <p:spPr bwMode="auto">
          <a:xfrm>
            <a:off x="5231904" y="4077072"/>
            <a:ext cx="6768752" cy="240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defRPr/>
            </a:pPr>
            <a:r>
              <a:rPr lang="en-GB" sz="2000" kern="0" dirty="0">
                <a:solidFill>
                  <a:srgbClr val="000000"/>
                </a:solidFill>
                <a:latin typeface="Arial" panose="020B0604020202020204" pitchFamily="34" charset="0"/>
                <a:cs typeface="Arial" panose="020B0604020202020204" pitchFamily="34" charset="0"/>
              </a:rPr>
              <a:t>Sulphate aerosol effects on Asian monsoon  </a:t>
            </a:r>
            <a:r>
              <a:rPr lang="en-GB" sz="1800" kern="0" dirty="0">
                <a:solidFill>
                  <a:srgbClr val="000000"/>
                </a:solidFill>
                <a:latin typeface="Arial" panose="020B0604020202020204" pitchFamily="34" charset="0"/>
                <a:cs typeface="Arial" panose="020B0604020202020204" pitchFamily="34" charset="0"/>
              </a:rPr>
              <a:t>e.g. </a:t>
            </a:r>
            <a:r>
              <a:rPr lang="en-GB" sz="1800" kern="0" dirty="0">
                <a:solidFill>
                  <a:srgbClr val="000000"/>
                </a:solidFill>
                <a:latin typeface="Arial" panose="020B0604020202020204" pitchFamily="34" charset="0"/>
                <a:cs typeface="Arial" panose="020B0604020202020204" pitchFamily="34" charset="0"/>
                <a:hlinkClick r:id="rId10"/>
              </a:rPr>
              <a:t>Bollasina et al. 2011 Science</a:t>
            </a:r>
            <a:r>
              <a:rPr lang="en-GB" sz="1800" kern="0" dirty="0">
                <a:solidFill>
                  <a:srgbClr val="000000"/>
                </a:solidFill>
                <a:latin typeface="Arial" panose="020B0604020202020204" pitchFamily="34" charset="0"/>
                <a:cs typeface="Arial" panose="020B0604020202020204" pitchFamily="34" charset="0"/>
              </a:rPr>
              <a:t> (left) &amp; links to drought in Horn of Africa? </a:t>
            </a:r>
            <a:r>
              <a:rPr lang="en-GB" sz="1800" kern="0" dirty="0">
                <a:solidFill>
                  <a:srgbClr val="000000"/>
                </a:solidFill>
                <a:latin typeface="Arial" panose="020B0604020202020204" pitchFamily="34" charset="0"/>
                <a:cs typeface="Arial" panose="020B0604020202020204" pitchFamily="34" charset="0"/>
                <a:hlinkClick r:id="rId11"/>
              </a:rPr>
              <a:t>Park et al. (2011) </a:t>
            </a:r>
            <a:r>
              <a:rPr lang="en-GB" sz="1800" kern="0" dirty="0" err="1">
                <a:solidFill>
                  <a:srgbClr val="000000"/>
                </a:solidFill>
                <a:latin typeface="Arial" panose="020B0604020202020204" pitchFamily="34" charset="0"/>
                <a:cs typeface="Arial" panose="020B0604020202020204" pitchFamily="34" charset="0"/>
                <a:hlinkClick r:id="rId11"/>
              </a:rPr>
              <a:t>Clim</a:t>
            </a:r>
            <a:r>
              <a:rPr lang="en-GB" sz="1800" kern="0" dirty="0">
                <a:solidFill>
                  <a:srgbClr val="000000"/>
                </a:solidFill>
                <a:latin typeface="Arial" panose="020B0604020202020204" pitchFamily="34" charset="0"/>
                <a:cs typeface="Arial" panose="020B0604020202020204" pitchFamily="34" charset="0"/>
                <a:hlinkClick r:id="rId11"/>
              </a:rPr>
              <a:t> </a:t>
            </a:r>
            <a:r>
              <a:rPr lang="en-GB" sz="1800" kern="0" dirty="0" err="1">
                <a:solidFill>
                  <a:srgbClr val="000000"/>
                </a:solidFill>
                <a:latin typeface="Arial" panose="020B0604020202020204" pitchFamily="34" charset="0"/>
                <a:cs typeface="Arial" panose="020B0604020202020204" pitchFamily="34" charset="0"/>
                <a:hlinkClick r:id="rId11"/>
              </a:rPr>
              <a:t>Dyn</a:t>
            </a:r>
            <a:endParaRPr lang="en-GB" sz="1800" kern="0" dirty="0">
              <a:solidFill>
                <a:srgbClr val="000000"/>
              </a:solidFill>
              <a:latin typeface="Arial" panose="020B0604020202020204" pitchFamily="34" charset="0"/>
              <a:cs typeface="Arial" panose="020B0604020202020204" pitchFamily="34" charset="0"/>
            </a:endParaRPr>
          </a:p>
          <a:p>
            <a:pPr>
              <a:defRPr/>
            </a:pPr>
            <a:r>
              <a:rPr lang="en-GB" sz="2000" kern="0" dirty="0">
                <a:solidFill>
                  <a:srgbClr val="000000"/>
                </a:solidFill>
                <a:latin typeface="Arial" panose="020B0604020202020204" pitchFamily="34" charset="0"/>
                <a:cs typeface="Arial" panose="020B0604020202020204" pitchFamily="34" charset="0"/>
              </a:rPr>
              <a:t>GHGs &amp; Sahel rainfall recovery? </a:t>
            </a:r>
            <a:r>
              <a:rPr lang="en-GB" sz="1800" kern="0" dirty="0">
                <a:solidFill>
                  <a:srgbClr val="000000"/>
                </a:solidFill>
                <a:latin typeface="Arial" panose="020B0604020202020204" pitchFamily="34" charset="0"/>
                <a:cs typeface="Arial" panose="020B0604020202020204" pitchFamily="34" charset="0"/>
                <a:hlinkClick r:id="rId12"/>
              </a:rPr>
              <a:t>Dong &amp; Sutton (2015) Nature </a:t>
            </a:r>
            <a:r>
              <a:rPr lang="en-GB" sz="1800" kern="0" dirty="0" err="1">
                <a:solidFill>
                  <a:srgbClr val="000000"/>
                </a:solidFill>
                <a:latin typeface="Arial" panose="020B0604020202020204" pitchFamily="34" charset="0"/>
                <a:cs typeface="Arial" panose="020B0604020202020204" pitchFamily="34" charset="0"/>
                <a:hlinkClick r:id="rId12"/>
              </a:rPr>
              <a:t>Clim</a:t>
            </a:r>
            <a:r>
              <a:rPr lang="en-GB" sz="1800" kern="0" dirty="0">
                <a:solidFill>
                  <a:srgbClr val="000000"/>
                </a:solidFill>
                <a:latin typeface="Arial" panose="020B0604020202020204" pitchFamily="34" charset="0"/>
                <a:cs typeface="Arial" panose="020B0604020202020204" pitchFamily="34" charset="0"/>
              </a:rPr>
              <a:t>; </a:t>
            </a:r>
            <a:r>
              <a:rPr lang="en-GB" sz="1800" kern="0" dirty="0">
                <a:solidFill>
                  <a:srgbClr val="000000"/>
                </a:solidFill>
                <a:latin typeface="Arial" panose="020B0604020202020204" pitchFamily="34" charset="0"/>
                <a:cs typeface="Arial" panose="020B0604020202020204" pitchFamily="34" charset="0"/>
                <a:hlinkClick r:id="rId13"/>
              </a:rPr>
              <a:t>Dunning et al. (2018) J. Clim</a:t>
            </a:r>
            <a:r>
              <a:rPr lang="en-GB" sz="1800" kern="0" dirty="0">
                <a:solidFill>
                  <a:srgbClr val="000000"/>
                </a:solidFill>
                <a:latin typeface="Arial" panose="020B0604020202020204" pitchFamily="34" charset="0"/>
                <a:cs typeface="Arial" panose="020B0604020202020204" pitchFamily="34" charset="0"/>
              </a:rPr>
              <a:t>; </a:t>
            </a:r>
            <a:r>
              <a:rPr lang="en-GB" sz="1800" dirty="0">
                <a:latin typeface="Arial" panose="020B0604020202020204" pitchFamily="34" charset="0"/>
                <a:cs typeface="Arial" panose="020B0604020202020204" pitchFamily="34" charset="0"/>
                <a:hlinkClick r:id="rId14"/>
              </a:rPr>
              <a:t>Rugenstein &amp; </a:t>
            </a:r>
            <a:r>
              <a:rPr lang="en-GB" sz="1800" dirty="0" err="1">
                <a:latin typeface="Arial" panose="020B0604020202020204" pitchFamily="34" charset="0"/>
                <a:cs typeface="Arial" panose="020B0604020202020204" pitchFamily="34" charset="0"/>
                <a:hlinkClick r:id="rId14"/>
              </a:rPr>
              <a:t>Hakuba</a:t>
            </a:r>
            <a:r>
              <a:rPr lang="en-GB" sz="1800" dirty="0">
                <a:latin typeface="Arial" panose="020B0604020202020204" pitchFamily="34" charset="0"/>
                <a:cs typeface="Arial" panose="020B0604020202020204" pitchFamily="34" charset="0"/>
                <a:hlinkClick r:id="rId14"/>
              </a:rPr>
              <a:t> (2023) GRL</a:t>
            </a:r>
            <a:endParaRPr lang="en-GB" sz="1800" kern="0" dirty="0">
              <a:solidFill>
                <a:srgbClr val="000000"/>
              </a:solidFill>
              <a:latin typeface="Arial" panose="020B0604020202020204" pitchFamily="34" charset="0"/>
              <a:cs typeface="Arial" panose="020B0604020202020204" pitchFamily="34" charset="0"/>
            </a:endParaRPr>
          </a:p>
          <a:p>
            <a:pPr>
              <a:defRPr/>
            </a:pPr>
            <a:r>
              <a:rPr lang="en-GB" sz="2000" kern="0" dirty="0">
                <a:solidFill>
                  <a:srgbClr val="000000"/>
                </a:solidFill>
                <a:latin typeface="Arial" panose="020B0604020202020204" pitchFamily="34" charset="0"/>
                <a:cs typeface="Arial" panose="020B0604020202020204" pitchFamily="34" charset="0"/>
              </a:rPr>
              <a:t>Also paleoclimate response of ITCZ </a:t>
            </a:r>
            <a:r>
              <a:rPr lang="en-GB" sz="1800" kern="0" dirty="0">
                <a:solidFill>
                  <a:srgbClr val="000000"/>
                </a:solidFill>
                <a:latin typeface="Arial" panose="020B0604020202020204" pitchFamily="34" charset="0"/>
                <a:cs typeface="Arial" panose="020B0604020202020204" pitchFamily="34" charset="0"/>
                <a:hlinkClick r:id="rId15"/>
              </a:rPr>
              <a:t>Donahoe et al. (2013) J. Clim</a:t>
            </a:r>
            <a:r>
              <a:rPr lang="en-GB" sz="1800" kern="0" dirty="0">
                <a:solidFill>
                  <a:srgbClr val="000000"/>
                </a:solidFill>
                <a:latin typeface="Arial" panose="020B0604020202020204" pitchFamily="34" charset="0"/>
                <a:cs typeface="Arial" panose="020B0604020202020204" pitchFamily="34" charset="0"/>
              </a:rPr>
              <a:t> ; RA-MIP modelling </a:t>
            </a:r>
            <a:r>
              <a:rPr lang="en-GB" sz="1800" kern="0" dirty="0">
                <a:solidFill>
                  <a:srgbClr val="000000"/>
                </a:solidFill>
                <a:latin typeface="Arial" panose="020B0604020202020204" pitchFamily="34" charset="0"/>
                <a:cs typeface="Arial" panose="020B0604020202020204" pitchFamily="34" charset="0"/>
                <a:hlinkClick r:id="rId16"/>
              </a:rPr>
              <a:t>Wilcox et al. (2025) GMD</a:t>
            </a:r>
            <a:endParaRPr lang="en-GB" sz="2000" kern="0" dirty="0">
              <a:solidFill>
                <a:srgbClr val="000000"/>
              </a:solidFill>
              <a:latin typeface="Arial" panose="020B0604020202020204" pitchFamily="34" charset="0"/>
              <a:cs typeface="Arial" panose="020B0604020202020204" pitchFamily="34" charset="0"/>
            </a:endParaRPr>
          </a:p>
        </p:txBody>
      </p:sp>
      <p:sp>
        <p:nvSpPr>
          <p:cNvPr id="4" name="TextBox 3"/>
          <p:cNvSpPr txBox="1"/>
          <p:nvPr/>
        </p:nvSpPr>
        <p:spPr>
          <a:xfrm>
            <a:off x="9048328" y="3137073"/>
            <a:ext cx="1290389" cy="584775"/>
          </a:xfrm>
          <a:prstGeom prst="rect">
            <a:avLst/>
          </a:prstGeom>
          <a:noFill/>
        </p:spPr>
        <p:txBody>
          <a:bodyPr wrap="square" rtlCol="0">
            <a:spAutoFit/>
          </a:bodyPr>
          <a:lstStyle/>
          <a:p>
            <a:pPr>
              <a:defRPr/>
            </a:pPr>
            <a:r>
              <a:rPr lang="en-GB" sz="1600" dirty="0">
                <a:solidFill>
                  <a:srgbClr val="000000"/>
                </a:solidFill>
                <a:latin typeface="Effra"/>
              </a:rPr>
              <a:t>Anomalous heat fluxes</a:t>
            </a:r>
          </a:p>
        </p:txBody>
      </p:sp>
    </p:spTree>
    <p:extLst>
      <p:ext uri="{BB962C8B-B14F-4D97-AF65-F5344CB8AC3E}">
        <p14:creationId xmlns:p14="http://schemas.microsoft.com/office/powerpoint/2010/main" val="12234210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charRg st="4294967295" end="4294967295"/>
                                            </p:txEl>
                                          </p:spTgt>
                                        </p:tgtEl>
                                        <p:attrNameLst>
                                          <p:attrName>style.visibility</p:attrName>
                                        </p:attrNameLst>
                                      </p:cBhvr>
                                      <p:to>
                                        <p:strVal val="visible"/>
                                      </p:to>
                                    </p:set>
                                    <p:animEffect transition="in" filter="fade">
                                      <p:cBhvr>
                                        <p:cTn id="7" dur="1000"/>
                                        <p:tgtEl>
                                          <p:spTgt spid="2">
                                            <p:txEl>
                                              <p:charRg st="4294967295" end="4294967295"/>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10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bldLvl="5"/>
      <p:bldP spid="1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30925-90B6-AB3E-64FD-9BC8110A57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16ED39-D4DF-C612-1586-D3E6F605F0F8}"/>
              </a:ext>
            </a:extLst>
          </p:cNvPr>
          <p:cNvSpPr>
            <a:spLocks noGrp="1"/>
          </p:cNvSpPr>
          <p:nvPr>
            <p:ph type="title"/>
          </p:nvPr>
        </p:nvSpPr>
        <p:spPr/>
        <p:txBody>
          <a:bodyPr/>
          <a:lstStyle/>
          <a:p>
            <a:r>
              <a:rPr lang="en-US" dirty="0"/>
              <a:t>Challenge: Regional projections</a:t>
            </a:r>
          </a:p>
        </p:txBody>
      </p:sp>
      <p:grpSp>
        <p:nvGrpSpPr>
          <p:cNvPr id="4" name="Group 4" descr="Global precipitation projections with a small box showing location of UK">
            <a:extLst>
              <a:ext uri="{FF2B5EF4-FFF2-40B4-BE49-F238E27FC236}">
                <a16:creationId xmlns:a16="http://schemas.microsoft.com/office/drawing/2014/main" id="{19D2F0A9-8F4A-3370-B99A-4E5B7F872B89}"/>
              </a:ext>
            </a:extLst>
          </p:cNvPr>
          <p:cNvGrpSpPr>
            <a:grpSpLocks noChangeAspect="1"/>
          </p:cNvGrpSpPr>
          <p:nvPr/>
        </p:nvGrpSpPr>
        <p:grpSpPr bwMode="auto">
          <a:xfrm>
            <a:off x="544286" y="1411536"/>
            <a:ext cx="3929062" cy="2625725"/>
            <a:chOff x="317" y="981"/>
            <a:chExt cx="2475" cy="1654"/>
          </a:xfrm>
        </p:grpSpPr>
        <p:sp>
          <p:nvSpPr>
            <p:cNvPr id="5" name="AutoShape 3">
              <a:extLst>
                <a:ext uri="{FF2B5EF4-FFF2-40B4-BE49-F238E27FC236}">
                  <a16:creationId xmlns:a16="http://schemas.microsoft.com/office/drawing/2014/main" id="{0F6BB515-EFE6-DC4B-0557-3BC144A845DB}"/>
                </a:ext>
              </a:extLst>
            </p:cNvPr>
            <p:cNvSpPr>
              <a:spLocks noChangeAspect="1" noChangeArrowheads="1" noTextEdit="1"/>
            </p:cNvSpPr>
            <p:nvPr/>
          </p:nvSpPr>
          <p:spPr bwMode="auto">
            <a:xfrm>
              <a:off x="317" y="981"/>
              <a:ext cx="2475" cy="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50535A"/>
                </a:solidFill>
                <a:effectLst/>
                <a:uLnTx/>
                <a:uFillTx/>
                <a:latin typeface="Arial" charset="0"/>
                <a:ea typeface="+mn-ea"/>
                <a:cs typeface="+mn-cs"/>
              </a:endParaRPr>
            </a:p>
          </p:txBody>
        </p:sp>
        <p:pic>
          <p:nvPicPr>
            <p:cNvPr id="6" name="Picture 5">
              <a:extLst>
                <a:ext uri="{FF2B5EF4-FFF2-40B4-BE49-F238E27FC236}">
                  <a16:creationId xmlns:a16="http://schemas.microsoft.com/office/drawing/2014/main" id="{C9BFE9AA-68AA-9649-3B5A-0EA1B3FD9C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 y="981"/>
              <a:ext cx="2481" cy="1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Line 5">
            <a:extLst>
              <a:ext uri="{FF2B5EF4-FFF2-40B4-BE49-F238E27FC236}">
                <a16:creationId xmlns:a16="http://schemas.microsoft.com/office/drawing/2014/main" id="{73DD505C-B52D-A120-DB0A-225D50E0FAE2}"/>
              </a:ext>
              <a:ext uri="{C183D7F6-B498-43B3-948B-1728B52AA6E4}">
                <adec:decorative xmlns:adec="http://schemas.microsoft.com/office/drawing/2017/decorative" val="1"/>
              </a:ext>
            </a:extLst>
          </p:cNvPr>
          <p:cNvSpPr>
            <a:spLocks noChangeShapeType="1"/>
          </p:cNvSpPr>
          <p:nvPr/>
        </p:nvSpPr>
        <p:spPr bwMode="auto">
          <a:xfrm>
            <a:off x="2594609" y="2067465"/>
            <a:ext cx="4054097" cy="1732580"/>
          </a:xfrm>
          <a:prstGeom prst="line">
            <a:avLst/>
          </a:prstGeom>
          <a:ln w="63500">
            <a:solidFill>
              <a:schemeClr val="tx1"/>
            </a:solidFill>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7">
            <a:extLst>
              <a:ext uri="{FF2B5EF4-FFF2-40B4-BE49-F238E27FC236}">
                <a16:creationId xmlns:a16="http://schemas.microsoft.com/office/drawing/2014/main" id="{C134B8F0-3E7B-7DFC-990C-CE0655084897}"/>
              </a:ext>
              <a:ext uri="{C183D7F6-B498-43B3-948B-1728B52AA6E4}">
                <adec:decorative xmlns:adec="http://schemas.microsoft.com/office/drawing/2017/decorative" val="1"/>
              </a:ext>
            </a:extLst>
          </p:cNvPr>
          <p:cNvSpPr/>
          <p:nvPr/>
        </p:nvSpPr>
        <p:spPr bwMode="auto">
          <a:xfrm>
            <a:off x="2477705" y="1851441"/>
            <a:ext cx="159668" cy="216024"/>
          </a:xfrm>
          <a:prstGeom prst="rect">
            <a:avLst/>
          </a:prstGeom>
          <a:noFill/>
          <a:ln w="508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50535A"/>
              </a:solidFill>
              <a:effectLst/>
              <a:uLnTx/>
              <a:uFillTx/>
              <a:latin typeface="Arial" pitchFamily="34" charset="0"/>
              <a:ea typeface="+mn-ea"/>
              <a:cs typeface="+mn-cs"/>
            </a:endParaRPr>
          </a:p>
        </p:txBody>
      </p:sp>
      <p:sp>
        <p:nvSpPr>
          <p:cNvPr id="9" name="Text Box 6">
            <a:extLst>
              <a:ext uri="{FF2B5EF4-FFF2-40B4-BE49-F238E27FC236}">
                <a16:creationId xmlns:a16="http://schemas.microsoft.com/office/drawing/2014/main" id="{74D0226D-4838-23B8-359F-A85C54C2A6CD}"/>
              </a:ext>
            </a:extLst>
          </p:cNvPr>
          <p:cNvSpPr txBox="1">
            <a:spLocks noChangeArrowheads="1"/>
          </p:cNvSpPr>
          <p:nvPr/>
        </p:nvSpPr>
        <p:spPr bwMode="auto">
          <a:xfrm>
            <a:off x="5449269" y="1639226"/>
            <a:ext cx="649952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2400" b="0" i="0" u="none" strike="noStrike" kern="1200" cap="none" spc="0" normalizeH="0" baseline="0" noProof="0" dirty="0">
                <a:ln>
                  <a:noFill/>
                </a:ln>
                <a:solidFill>
                  <a:srgbClr val="50535A"/>
                </a:solidFill>
                <a:effectLst/>
                <a:uLnTx/>
                <a:uFillTx/>
                <a:latin typeface="Arial" pitchFamily="34" charset="0"/>
                <a:ea typeface="+mn-ea"/>
                <a:cs typeface="+mn-cs"/>
              </a:rPr>
              <a:t>Changes in circulation systems are crucial to regional changes in water resources and risk yet predictability is poor.</a:t>
            </a:r>
            <a:endParaRPr kumimoji="0" lang="en-US" sz="2400" b="0" i="0" u="none" strike="noStrike" kern="1200" cap="none" spc="0" normalizeH="0" baseline="0" noProof="0" dirty="0">
              <a:ln>
                <a:noFill/>
              </a:ln>
              <a:solidFill>
                <a:srgbClr val="50535A"/>
              </a:solidFill>
              <a:effectLst/>
              <a:uLnTx/>
              <a:uFillTx/>
              <a:latin typeface="Arial" pitchFamily="34" charset="0"/>
              <a:ea typeface="+mn-ea"/>
              <a:cs typeface="+mn-cs"/>
            </a:endParaRPr>
          </a:p>
        </p:txBody>
      </p:sp>
      <p:sp>
        <p:nvSpPr>
          <p:cNvPr id="10" name="Text Box 7">
            <a:extLst>
              <a:ext uri="{FF2B5EF4-FFF2-40B4-BE49-F238E27FC236}">
                <a16:creationId xmlns:a16="http://schemas.microsoft.com/office/drawing/2014/main" id="{4FB7930D-A5B5-6602-77C1-3BB13EFA994A}"/>
              </a:ext>
            </a:extLst>
          </p:cNvPr>
          <p:cNvSpPr txBox="1">
            <a:spLocks noChangeArrowheads="1"/>
          </p:cNvSpPr>
          <p:nvPr/>
        </p:nvSpPr>
        <p:spPr bwMode="auto">
          <a:xfrm>
            <a:off x="544286" y="4261223"/>
            <a:ext cx="5995526"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2400" b="0" i="0" u="none" strike="noStrike" kern="1200" cap="none" spc="0" normalizeH="0" baseline="0" noProof="0" dirty="0">
                <a:ln>
                  <a:noFill/>
                </a:ln>
                <a:solidFill>
                  <a:srgbClr val="50535A"/>
                </a:solidFill>
                <a:effectLst/>
                <a:uLnTx/>
                <a:uFillTx/>
                <a:latin typeface="Arial" pitchFamily="34" charset="0"/>
                <a:ea typeface="+mn-ea"/>
                <a:cs typeface="+mn-cs"/>
              </a:rPr>
              <a:t>How will catchment-scale runoff &amp; crucial local impacts &amp; risk respond to warming?</a:t>
            </a:r>
          </a:p>
          <a:p>
            <a:pPr>
              <a:spcBef>
                <a:spcPct val="50000"/>
              </a:spcBef>
              <a:defRPr/>
            </a:pPr>
            <a:r>
              <a:rPr kumimoji="0" lang="en-GB" sz="2400" b="0" i="0" u="none" strike="noStrike" kern="1200" cap="none" spc="0" normalizeH="0" baseline="0" noProof="0" dirty="0">
                <a:ln>
                  <a:noFill/>
                </a:ln>
                <a:solidFill>
                  <a:srgbClr val="50535A"/>
                </a:solidFill>
                <a:effectLst/>
                <a:uLnTx/>
                <a:uFillTx/>
                <a:latin typeface="Arial" pitchFamily="34" charset="0"/>
                <a:ea typeface="+mn-ea"/>
                <a:cs typeface="+mn-cs"/>
              </a:rPr>
              <a:t>Aerosol particle pollution can strongly influence spatial pattern/characteristics of rainfall </a:t>
            </a:r>
            <a:r>
              <a:rPr kumimoji="0" lang="en-GB" sz="2000" b="0" i="0" u="none" strike="noStrike" kern="1200" cap="none" spc="0" normalizeH="0" baseline="0" noProof="0" dirty="0">
                <a:ln>
                  <a:noFill/>
                </a:ln>
                <a:solidFill>
                  <a:srgbClr val="50535A"/>
                </a:solidFill>
                <a:effectLst/>
                <a:uLnTx/>
                <a:uFillTx/>
                <a:latin typeface="Arial" pitchFamily="34" charset="0"/>
                <a:ea typeface="+mn-ea"/>
                <a:cs typeface="+mn-cs"/>
              </a:rPr>
              <a:t>e.g. </a:t>
            </a:r>
            <a:r>
              <a:rPr lang="en-GB" sz="2000" dirty="0">
                <a:cs typeface="Arial" panose="020B0604020202020204" pitchFamily="34" charset="0"/>
                <a:hlinkClick r:id="rId3"/>
              </a:rPr>
              <a:t>Douville et al. (2021)</a:t>
            </a:r>
            <a:r>
              <a:rPr lang="en-GB" sz="2000" dirty="0">
                <a:cs typeface="Arial" panose="020B0604020202020204" pitchFamily="34" charset="0"/>
              </a:rPr>
              <a:t> Box 8.1</a:t>
            </a:r>
            <a:endParaRPr lang="en-GB" sz="2400" dirty="0">
              <a:cs typeface="Arial" panose="020B0604020202020204" pitchFamily="34" charset="0"/>
            </a:endParaRPr>
          </a:p>
        </p:txBody>
      </p:sp>
      <p:pic>
        <p:nvPicPr>
          <p:cNvPr id="11" name="Picture 10" descr="Maps showing wetter winters and drier summers in UK from a high emissions projection">
            <a:extLst>
              <a:ext uri="{FF2B5EF4-FFF2-40B4-BE49-F238E27FC236}">
                <a16:creationId xmlns:a16="http://schemas.microsoft.com/office/drawing/2014/main" id="{5E9252FB-18CD-5351-3B7B-6EB0E42392EE}"/>
              </a:ext>
            </a:extLst>
          </p:cNvPr>
          <p:cNvPicPr>
            <a:picLocks noChangeAspect="1"/>
          </p:cNvPicPr>
          <p:nvPr/>
        </p:nvPicPr>
        <p:blipFill>
          <a:blip r:embed="rId4"/>
          <a:stretch>
            <a:fillRect/>
          </a:stretch>
        </p:blipFill>
        <p:spPr>
          <a:xfrm>
            <a:off x="6745538" y="3567173"/>
            <a:ext cx="4511431" cy="3023878"/>
          </a:xfrm>
          <a:prstGeom prst="rect">
            <a:avLst/>
          </a:prstGeom>
        </p:spPr>
      </p:pic>
    </p:spTree>
    <p:extLst>
      <p:ext uri="{BB962C8B-B14F-4D97-AF65-F5344CB8AC3E}">
        <p14:creationId xmlns:p14="http://schemas.microsoft.com/office/powerpoint/2010/main" val="5787815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6E1E0-375A-493A-B4A7-16444DBA5F5D}"/>
              </a:ext>
            </a:extLst>
          </p:cNvPr>
          <p:cNvSpPr>
            <a:spLocks noGrp="1"/>
          </p:cNvSpPr>
          <p:nvPr>
            <p:ph type="title"/>
          </p:nvPr>
        </p:nvSpPr>
        <p:spPr>
          <a:xfrm>
            <a:off x="600141" y="443913"/>
            <a:ext cx="4938188" cy="432048"/>
          </a:xfrm>
        </p:spPr>
        <p:txBody>
          <a:bodyPr/>
          <a:lstStyle/>
          <a:p>
            <a:r>
              <a:rPr lang="en-GB" dirty="0"/>
              <a:t>Circulation changes</a:t>
            </a:r>
          </a:p>
        </p:txBody>
      </p:sp>
      <p:pic>
        <p:nvPicPr>
          <p:cNvPr id="5" name="Picture 4">
            <a:extLst>
              <a:ext uri="{FF2B5EF4-FFF2-40B4-BE49-F238E27FC236}">
                <a16:creationId xmlns:a16="http://schemas.microsoft.com/office/drawing/2014/main" id="{11287477-CB3F-4392-93DD-3B06266AC493}"/>
              </a:ext>
            </a:extLst>
          </p:cNvPr>
          <p:cNvPicPr>
            <a:picLocks noChangeAspect="1"/>
          </p:cNvPicPr>
          <p:nvPr/>
        </p:nvPicPr>
        <p:blipFill rotWithShape="1">
          <a:blip r:embed="rId4"/>
          <a:srcRect t="10620"/>
          <a:stretch/>
        </p:blipFill>
        <p:spPr>
          <a:xfrm>
            <a:off x="656916" y="2032000"/>
            <a:ext cx="4938188" cy="3449228"/>
          </a:xfrm>
          <a:prstGeom prst="rect">
            <a:avLst/>
          </a:prstGeom>
        </p:spPr>
      </p:pic>
      <p:sp>
        <p:nvSpPr>
          <p:cNvPr id="8" name="TextBox 7">
            <a:extLst>
              <a:ext uri="{FF2B5EF4-FFF2-40B4-BE49-F238E27FC236}">
                <a16:creationId xmlns:a16="http://schemas.microsoft.com/office/drawing/2014/main" id="{148223E1-B760-495D-B9CC-A321310FC277}"/>
              </a:ext>
            </a:extLst>
          </p:cNvPr>
          <p:cNvSpPr txBox="1"/>
          <p:nvPr/>
        </p:nvSpPr>
        <p:spPr>
          <a:xfrm>
            <a:off x="5805145" y="1210970"/>
            <a:ext cx="6071926" cy="4985980"/>
          </a:xfrm>
          <a:prstGeom prst="rect">
            <a:avLst/>
          </a:prstGeom>
          <a:noFill/>
        </p:spPr>
        <p:txBody>
          <a:bodyPr wrap="square" rtlCol="0">
            <a:spAutoFit/>
          </a:bodyPr>
          <a:lstStyle/>
          <a:p>
            <a:pPr marL="257175" indent="-257175">
              <a:buClr>
                <a:srgbClr val="C00000"/>
              </a:buClr>
              <a:buFont typeface="Arial" panose="020B0604020202020204" pitchFamily="34" charset="0"/>
              <a:buChar char="•"/>
            </a:pPr>
            <a:r>
              <a:rPr lang="en-GB" sz="2000" dirty="0">
                <a:latin typeface="Arial" panose="020B0604020202020204" pitchFamily="34" charset="0"/>
                <a:cs typeface="Arial" panose="020B0604020202020204" pitchFamily="34" charset="0"/>
              </a:rPr>
              <a:t>Uncertain role of Arctic amplification on high latitude weather systems e.g.</a:t>
            </a:r>
            <a:r>
              <a:rPr lang="da-DK" sz="2000" dirty="0">
                <a:latin typeface="Arial" panose="020B0604020202020204" pitchFamily="34" charset="0"/>
                <a:cs typeface="Arial" panose="020B0604020202020204" pitchFamily="34" charset="0"/>
              </a:rPr>
              <a:t> </a:t>
            </a:r>
            <a:r>
              <a:rPr lang="da-DK" sz="2000" dirty="0">
                <a:latin typeface="Arial" panose="020B0604020202020204" pitchFamily="34" charset="0"/>
                <a:cs typeface="Arial" panose="020B0604020202020204" pitchFamily="34" charset="0"/>
                <a:hlinkClick r:id="rId5"/>
              </a:rPr>
              <a:t>Henderson et al. 2018</a:t>
            </a:r>
            <a:r>
              <a:rPr lang="da-DK" sz="2000" dirty="0">
                <a:latin typeface="Arial" panose="020B0604020202020204" pitchFamily="34" charset="0"/>
                <a:cs typeface="Arial" panose="020B0604020202020204" pitchFamily="34" charset="0"/>
              </a:rPr>
              <a:t>; </a:t>
            </a:r>
            <a:r>
              <a:rPr lang="da-DK" sz="2000" dirty="0">
                <a:latin typeface="Arial" panose="020B0604020202020204" pitchFamily="34" charset="0"/>
                <a:cs typeface="Arial" panose="020B0604020202020204" pitchFamily="34" charset="0"/>
                <a:hlinkClick r:id="rId6"/>
              </a:rPr>
              <a:t>Tang et al. 2014</a:t>
            </a:r>
            <a:endParaRPr lang="en-GB" sz="2000" dirty="0">
              <a:latin typeface="Arial" panose="020B0604020202020204" pitchFamily="34" charset="0"/>
              <a:cs typeface="Arial" panose="020B0604020202020204" pitchFamily="34" charset="0"/>
            </a:endParaRPr>
          </a:p>
          <a:p>
            <a:pPr marL="257175" indent="-257175">
              <a:buClr>
                <a:srgbClr val="C00000"/>
              </a:buClr>
              <a:buFont typeface="Arial" panose="020B0604020202020204" pitchFamily="34" charset="0"/>
              <a:buChar char="•"/>
            </a:pPr>
            <a:r>
              <a:rPr lang="en-GB" sz="2000" dirty="0">
                <a:latin typeface="Arial" panose="020B0604020202020204" pitchFamily="34" charset="0"/>
                <a:cs typeface="Arial" panose="020B0604020202020204" pitchFamily="34" charset="0"/>
              </a:rPr>
              <a:t>Poleward migration of sub-tropical belt over ocean, complex effects over land </a:t>
            </a:r>
            <a:r>
              <a:rPr lang="en-GB" sz="2000" dirty="0">
                <a:latin typeface="Arial" panose="020B0604020202020204" pitchFamily="34" charset="0"/>
                <a:cs typeface="Arial" panose="020B0604020202020204" pitchFamily="34" charset="0"/>
                <a:hlinkClick r:id="rId7"/>
              </a:rPr>
              <a:t>Grise &amp; Davis 2020</a:t>
            </a:r>
            <a:r>
              <a:rPr lang="en-GB" sz="2000" dirty="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hlinkClick r:id="rId8"/>
              </a:rPr>
              <a:t>Byrne &amp; O’Gorman 2015</a:t>
            </a:r>
            <a:endParaRPr lang="en-GB" sz="2000" dirty="0">
              <a:latin typeface="Arial" panose="020B0604020202020204" pitchFamily="34" charset="0"/>
              <a:cs typeface="Arial" panose="020B0604020202020204" pitchFamily="34" charset="0"/>
            </a:endParaRPr>
          </a:p>
          <a:p>
            <a:pPr marL="257175" indent="-257175">
              <a:buClr>
                <a:srgbClr val="C00000"/>
              </a:buClr>
              <a:buFont typeface="Arial" panose="020B0604020202020204" pitchFamily="34" charset="0"/>
              <a:buChar char="•"/>
            </a:pPr>
            <a:r>
              <a:rPr lang="en-GB" sz="2000" dirty="0">
                <a:latin typeface="Arial" panose="020B0604020202020204" pitchFamily="34" charset="0"/>
                <a:cs typeface="Arial" panose="020B0604020202020204" pitchFamily="34" charset="0"/>
              </a:rPr>
              <a:t>Slowing tropical circulation supresses thermodynamic intensification of monsoons</a:t>
            </a:r>
          </a:p>
          <a:p>
            <a:pPr marL="257175" indent="-257175">
              <a:buClr>
                <a:srgbClr val="C00000"/>
              </a:buClr>
              <a:buFont typeface="Arial" panose="020B0604020202020204" pitchFamily="34" charset="0"/>
              <a:buChar char="•"/>
            </a:pPr>
            <a:r>
              <a:rPr lang="en-GB" sz="2000" dirty="0">
                <a:latin typeface="Arial" panose="020B0604020202020204" pitchFamily="34" charset="0"/>
                <a:cs typeface="Arial" panose="020B0604020202020204" pitchFamily="34" charset="0"/>
              </a:rPr>
              <a:t>Contraction and intensification of ITCZ e.g. </a:t>
            </a:r>
            <a:r>
              <a:rPr lang="en-GB" sz="2000" dirty="0">
                <a:latin typeface="Arial" panose="020B0604020202020204" pitchFamily="34" charset="0"/>
                <a:cs typeface="Arial" panose="020B0604020202020204" pitchFamily="34" charset="0"/>
                <a:hlinkClick r:id="rId9"/>
              </a:rPr>
              <a:t>Byrne &amp; Schneider, 2016</a:t>
            </a:r>
            <a:r>
              <a:rPr lang="en-GB" sz="2000" dirty="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hlinkClick r:id="rId10"/>
              </a:rPr>
              <a:t>Su et al., 2020</a:t>
            </a:r>
            <a:endParaRPr lang="en-GB" sz="2000" dirty="0">
              <a:latin typeface="Arial" panose="020B0604020202020204" pitchFamily="34" charset="0"/>
              <a:cs typeface="Arial" panose="020B0604020202020204" pitchFamily="34" charset="0"/>
            </a:endParaRPr>
          </a:p>
          <a:p>
            <a:pPr marL="257175" indent="-257175">
              <a:buClr>
                <a:srgbClr val="C00000"/>
              </a:buClr>
              <a:buFont typeface="Arial" panose="020B0604020202020204" pitchFamily="34" charset="0"/>
              <a:buChar char="•"/>
            </a:pPr>
            <a:r>
              <a:rPr lang="en-GB" sz="2000" dirty="0">
                <a:latin typeface="Arial" panose="020B0604020202020204" pitchFamily="34" charset="0"/>
                <a:cs typeface="Arial" panose="020B0604020202020204" pitchFamily="34" charset="0"/>
              </a:rPr>
              <a:t>Region dependent shifts in ITCZ </a:t>
            </a:r>
            <a:r>
              <a:rPr lang="en-GB" sz="2000" dirty="0">
                <a:solidFill>
                  <a:srgbClr val="000000"/>
                </a:solidFill>
                <a:latin typeface="Arial" panose="020B0604020202020204" pitchFamily="34" charset="0"/>
                <a:ea typeface="Times New Roman" panose="02020603050405020304" pitchFamily="18" charset="0"/>
                <a:cs typeface="Arial" panose="020B0604020202020204" pitchFamily="34" charset="0"/>
                <a:hlinkClick r:id="rId11"/>
              </a:rPr>
              <a:t>Dong &amp; Sutton 2015</a:t>
            </a:r>
            <a:r>
              <a:rPr lang="en-GB"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GB" sz="2000" dirty="0">
                <a:solidFill>
                  <a:srgbClr val="000000"/>
                </a:solidFill>
                <a:latin typeface="Arial" panose="020B0604020202020204" pitchFamily="34" charset="0"/>
                <a:ea typeface="Times New Roman" panose="02020603050405020304" pitchFamily="18" charset="0"/>
                <a:cs typeface="Arial" panose="020B0604020202020204" pitchFamily="34" charset="0"/>
                <a:hlinkClick r:id="rId12"/>
              </a:rPr>
              <a:t>Dunning et al. 2018</a:t>
            </a:r>
            <a:r>
              <a:rPr lang="en-GB"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GB" sz="2000" dirty="0">
                <a:solidFill>
                  <a:srgbClr val="000000"/>
                </a:solidFill>
                <a:latin typeface="Arial" panose="020B0604020202020204" pitchFamily="34" charset="0"/>
                <a:ea typeface="Times New Roman" panose="02020603050405020304" pitchFamily="18" charset="0"/>
                <a:cs typeface="Arial" panose="020B0604020202020204" pitchFamily="34" charset="0"/>
                <a:hlinkClick r:id="rId13"/>
              </a:rPr>
              <a:t>Mamalakis et al. 2021</a:t>
            </a:r>
            <a:endParaRPr lang="en-GB" sz="2000" dirty="0">
              <a:latin typeface="Arial" panose="020B0604020202020204" pitchFamily="34" charset="0"/>
              <a:cs typeface="Arial" panose="020B0604020202020204" pitchFamily="34" charset="0"/>
            </a:endParaRPr>
          </a:p>
          <a:p>
            <a:pPr marL="257175" indent="-257175">
              <a:buClr>
                <a:srgbClr val="C00000"/>
              </a:buClr>
              <a:buFont typeface="Arial" panose="020B0604020202020204" pitchFamily="34" charset="0"/>
              <a:buChar char="•"/>
            </a:pPr>
            <a:r>
              <a:rPr lang="en-GB" sz="2000" dirty="0">
                <a:latin typeface="Arial" panose="020B0604020202020204" pitchFamily="34" charset="0"/>
                <a:cs typeface="Arial" panose="020B0604020202020204" pitchFamily="34" charset="0"/>
              </a:rPr>
              <a:t>Poleward, complex migration of storm tracks/contrasting hemispheric forcing  </a:t>
            </a:r>
            <a:r>
              <a:rPr lang="da-DK" sz="2000" dirty="0">
                <a:latin typeface="Arial" panose="020B0604020202020204" pitchFamily="34" charset="0"/>
                <a:cs typeface="Arial" panose="020B0604020202020204" pitchFamily="34" charset="0"/>
                <a:hlinkClick r:id="rId14"/>
              </a:rPr>
              <a:t>Watt‐Meyer et al., 2019</a:t>
            </a:r>
            <a:r>
              <a:rPr lang="da-DK" sz="2000" dirty="0">
                <a:latin typeface="Arial" panose="020B0604020202020204" pitchFamily="34" charset="0"/>
                <a:cs typeface="Arial" panose="020B0604020202020204" pitchFamily="34" charset="0"/>
              </a:rPr>
              <a:t>; </a:t>
            </a:r>
            <a:r>
              <a:rPr lang="da-DK" sz="2000" dirty="0">
                <a:latin typeface="Arial" panose="020B0604020202020204" pitchFamily="34" charset="0"/>
                <a:cs typeface="Arial" panose="020B0604020202020204" pitchFamily="34" charset="0"/>
                <a:hlinkClick r:id="rId15"/>
              </a:rPr>
              <a:t>Zhao et al., 2020</a:t>
            </a:r>
            <a:endParaRPr lang="en-GB" sz="2000" dirty="0">
              <a:latin typeface="Arial" panose="020B0604020202020204" pitchFamily="34" charset="0"/>
              <a:cs typeface="Arial" panose="020B0604020202020204" pitchFamily="34" charset="0"/>
            </a:endParaRPr>
          </a:p>
          <a:p>
            <a:pPr marL="257175" indent="-257175">
              <a:buClr>
                <a:srgbClr val="C00000"/>
              </a:buClr>
              <a:buFont typeface="Arial" panose="020B0604020202020204" pitchFamily="34" charset="0"/>
              <a:buChar char="•"/>
            </a:pPr>
            <a:endParaRPr lang="en-GB" dirty="0"/>
          </a:p>
        </p:txBody>
      </p:sp>
      <p:cxnSp>
        <p:nvCxnSpPr>
          <p:cNvPr id="10" name="Straight Arrow Connector 9">
            <a:extLst>
              <a:ext uri="{FF2B5EF4-FFF2-40B4-BE49-F238E27FC236}">
                <a16:creationId xmlns:a16="http://schemas.microsoft.com/office/drawing/2014/main" id="{B69FDBAA-1172-4E94-BD5F-D037875264F9}"/>
              </a:ext>
            </a:extLst>
          </p:cNvPr>
          <p:cNvCxnSpPr/>
          <p:nvPr/>
        </p:nvCxnSpPr>
        <p:spPr bwMode="auto">
          <a:xfrm flipH="1">
            <a:off x="3537235" y="1455603"/>
            <a:ext cx="2267910" cy="775260"/>
          </a:xfrm>
          <a:prstGeom prst="straightConnector1">
            <a:avLst/>
          </a:prstGeom>
          <a:noFill/>
          <a:ln w="38100" cap="flat" cmpd="sng" algn="ctr">
            <a:solidFill>
              <a:schemeClr val="accent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4" name="Straight Arrow Connector 13">
            <a:extLst>
              <a:ext uri="{FF2B5EF4-FFF2-40B4-BE49-F238E27FC236}">
                <a16:creationId xmlns:a16="http://schemas.microsoft.com/office/drawing/2014/main" id="{D2EE17FB-053C-46D8-BF6A-2A5B41EEF5B5}"/>
              </a:ext>
            </a:extLst>
          </p:cNvPr>
          <p:cNvCxnSpPr/>
          <p:nvPr/>
        </p:nvCxnSpPr>
        <p:spPr bwMode="auto">
          <a:xfrm flipH="1">
            <a:off x="5085407" y="2334098"/>
            <a:ext cx="704155" cy="311815"/>
          </a:xfrm>
          <a:prstGeom prst="straightConnector1">
            <a:avLst/>
          </a:prstGeom>
          <a:noFill/>
          <a:ln w="38100" cap="flat" cmpd="sng" algn="ctr">
            <a:solidFill>
              <a:schemeClr val="accent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6" name="Straight Arrow Connector 15">
            <a:extLst>
              <a:ext uri="{FF2B5EF4-FFF2-40B4-BE49-F238E27FC236}">
                <a16:creationId xmlns:a16="http://schemas.microsoft.com/office/drawing/2014/main" id="{2044D591-F287-4211-A920-44FCCC35208D}"/>
              </a:ext>
            </a:extLst>
          </p:cNvPr>
          <p:cNvCxnSpPr/>
          <p:nvPr/>
        </p:nvCxnSpPr>
        <p:spPr bwMode="auto">
          <a:xfrm flipH="1">
            <a:off x="3122840" y="2327640"/>
            <a:ext cx="2682305" cy="168518"/>
          </a:xfrm>
          <a:prstGeom prst="straightConnector1">
            <a:avLst/>
          </a:prstGeom>
          <a:noFill/>
          <a:ln w="38100" cap="flat" cmpd="sng" algn="ctr">
            <a:solidFill>
              <a:schemeClr val="accent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9" name="Straight Arrow Connector 18">
            <a:extLst>
              <a:ext uri="{FF2B5EF4-FFF2-40B4-BE49-F238E27FC236}">
                <a16:creationId xmlns:a16="http://schemas.microsoft.com/office/drawing/2014/main" id="{9C2376AA-E282-4C17-B3D1-694D9DA58E11}"/>
              </a:ext>
            </a:extLst>
          </p:cNvPr>
          <p:cNvCxnSpPr/>
          <p:nvPr/>
        </p:nvCxnSpPr>
        <p:spPr bwMode="auto">
          <a:xfrm flipH="1" flipV="1">
            <a:off x="4437338" y="3104964"/>
            <a:ext cx="1367807" cy="109096"/>
          </a:xfrm>
          <a:prstGeom prst="straightConnector1">
            <a:avLst/>
          </a:prstGeom>
          <a:noFill/>
          <a:ln w="38100" cap="flat" cmpd="sng" algn="ctr">
            <a:solidFill>
              <a:schemeClr val="accent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2" name="Straight Arrow Connector 21">
            <a:extLst>
              <a:ext uri="{FF2B5EF4-FFF2-40B4-BE49-F238E27FC236}">
                <a16:creationId xmlns:a16="http://schemas.microsoft.com/office/drawing/2014/main" id="{AD075289-8651-4208-AD12-556CA60B76AF}"/>
              </a:ext>
            </a:extLst>
          </p:cNvPr>
          <p:cNvCxnSpPr/>
          <p:nvPr/>
        </p:nvCxnSpPr>
        <p:spPr bwMode="auto">
          <a:xfrm flipH="1" flipV="1">
            <a:off x="4295800" y="3349706"/>
            <a:ext cx="1578531" cy="461137"/>
          </a:xfrm>
          <a:prstGeom prst="straightConnector1">
            <a:avLst/>
          </a:prstGeom>
          <a:noFill/>
          <a:ln w="38100" cap="flat" cmpd="sng" algn="ctr">
            <a:solidFill>
              <a:schemeClr val="accent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6" name="Straight Arrow Connector 25">
            <a:extLst>
              <a:ext uri="{FF2B5EF4-FFF2-40B4-BE49-F238E27FC236}">
                <a16:creationId xmlns:a16="http://schemas.microsoft.com/office/drawing/2014/main" id="{26C49332-3811-46CA-9F17-7F16A239EF49}"/>
              </a:ext>
            </a:extLst>
          </p:cNvPr>
          <p:cNvCxnSpPr/>
          <p:nvPr/>
        </p:nvCxnSpPr>
        <p:spPr bwMode="auto">
          <a:xfrm flipH="1" flipV="1">
            <a:off x="3195197" y="3140971"/>
            <a:ext cx="2609948" cy="1279094"/>
          </a:xfrm>
          <a:prstGeom prst="straightConnector1">
            <a:avLst/>
          </a:prstGeom>
          <a:noFill/>
          <a:ln w="38100" cap="flat" cmpd="sng" algn="ctr">
            <a:solidFill>
              <a:schemeClr val="accent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9" name="Straight Arrow Connector 28">
            <a:extLst>
              <a:ext uri="{FF2B5EF4-FFF2-40B4-BE49-F238E27FC236}">
                <a16:creationId xmlns:a16="http://schemas.microsoft.com/office/drawing/2014/main" id="{35CFCC30-DCD6-4A30-9435-EB9DD42DE451}"/>
              </a:ext>
            </a:extLst>
          </p:cNvPr>
          <p:cNvCxnSpPr/>
          <p:nvPr/>
        </p:nvCxnSpPr>
        <p:spPr bwMode="auto">
          <a:xfrm flipH="1" flipV="1">
            <a:off x="3126011" y="3990983"/>
            <a:ext cx="2609949" cy="1029108"/>
          </a:xfrm>
          <a:prstGeom prst="straightConnector1">
            <a:avLst/>
          </a:prstGeom>
          <a:noFill/>
          <a:ln w="38100" cap="flat" cmpd="sng" algn="ctr">
            <a:solidFill>
              <a:schemeClr val="accent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3" name="Straight Arrow Connector 12">
            <a:extLst>
              <a:ext uri="{FF2B5EF4-FFF2-40B4-BE49-F238E27FC236}">
                <a16:creationId xmlns:a16="http://schemas.microsoft.com/office/drawing/2014/main" id="{C695F777-7F52-4C1F-8A4F-80816D4106CC}"/>
              </a:ext>
            </a:extLst>
          </p:cNvPr>
          <p:cNvCxnSpPr/>
          <p:nvPr/>
        </p:nvCxnSpPr>
        <p:spPr bwMode="auto">
          <a:xfrm flipH="1" flipV="1">
            <a:off x="1581149" y="3321109"/>
            <a:ext cx="4223996" cy="1098956"/>
          </a:xfrm>
          <a:prstGeom prst="straightConnector1">
            <a:avLst/>
          </a:prstGeom>
          <a:noFill/>
          <a:ln w="38100" cap="flat" cmpd="sng" algn="ctr">
            <a:solidFill>
              <a:schemeClr val="accent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1" name="TextBox 30">
            <a:extLst>
              <a:ext uri="{FF2B5EF4-FFF2-40B4-BE49-F238E27FC236}">
                <a16:creationId xmlns:a16="http://schemas.microsoft.com/office/drawing/2014/main" id="{ABF53BC2-52AD-40B7-9F03-D562065C655F}"/>
              </a:ext>
            </a:extLst>
          </p:cNvPr>
          <p:cNvSpPr txBox="1"/>
          <p:nvPr/>
        </p:nvSpPr>
        <p:spPr>
          <a:xfrm>
            <a:off x="440891" y="5661368"/>
            <a:ext cx="5238292" cy="954107"/>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P-E=0 over oceans to illustrate ITCZ (solid) and sub-tropical boundaries (dotted)</a:t>
            </a:r>
            <a:endParaRPr lang="en-GB" dirty="0">
              <a:solidFill>
                <a:schemeClr val="tx2"/>
              </a:solidFill>
              <a:latin typeface="Arial" panose="020B0604020202020204" pitchFamily="34" charset="0"/>
              <a:cs typeface="Arial" panose="020B0604020202020204" pitchFamily="34" charset="0"/>
            </a:endParaRPr>
          </a:p>
          <a:p>
            <a:r>
              <a:rPr lang="en-GB" sz="2000" dirty="0">
                <a:solidFill>
                  <a:schemeClr val="tx2"/>
                </a:solidFill>
                <a:latin typeface="Arial" panose="020B0604020202020204" pitchFamily="34" charset="0"/>
                <a:cs typeface="Arial" panose="020B0604020202020204" pitchFamily="34" charset="0"/>
              </a:rPr>
              <a:t>See </a:t>
            </a:r>
            <a:r>
              <a:rPr lang="en-GB" sz="2000" dirty="0">
                <a:solidFill>
                  <a:schemeClr val="tx2"/>
                </a:solidFill>
                <a:latin typeface="Arial" panose="020B0604020202020204" pitchFamily="34" charset="0"/>
                <a:cs typeface="Arial" panose="020B0604020202020204" pitchFamily="34" charset="0"/>
                <a:hlinkClick r:id="rId16"/>
              </a:rPr>
              <a:t>IPCC WG1 (2021) </a:t>
            </a:r>
            <a:r>
              <a:rPr lang="en-GB" sz="2000">
                <a:solidFill>
                  <a:schemeClr val="tx2"/>
                </a:solidFill>
                <a:latin typeface="Arial" panose="020B0604020202020204" pitchFamily="34" charset="0"/>
                <a:cs typeface="Arial" panose="020B0604020202020204" pitchFamily="34" charset="0"/>
              </a:rPr>
              <a:t>Chapter 8, </a:t>
            </a:r>
            <a:r>
              <a:rPr lang="en-GB" sz="2000" dirty="0">
                <a:solidFill>
                  <a:schemeClr val="tx2"/>
                </a:solidFill>
                <a:latin typeface="Arial" panose="020B0604020202020204" pitchFamily="34" charset="0"/>
                <a:cs typeface="Arial" panose="020B0604020202020204" pitchFamily="34" charset="0"/>
              </a:rPr>
              <a:t>Fig. 8.21</a:t>
            </a:r>
          </a:p>
        </p:txBody>
      </p:sp>
      <p:sp>
        <p:nvSpPr>
          <p:cNvPr id="32" name="TextBox 31">
            <a:extLst>
              <a:ext uri="{FF2B5EF4-FFF2-40B4-BE49-F238E27FC236}">
                <a16:creationId xmlns:a16="http://schemas.microsoft.com/office/drawing/2014/main" id="{783768C7-6243-4908-912A-A069331F6699}"/>
              </a:ext>
            </a:extLst>
          </p:cNvPr>
          <p:cNvSpPr txBox="1"/>
          <p:nvPr/>
        </p:nvSpPr>
        <p:spPr>
          <a:xfrm>
            <a:off x="656916" y="1167737"/>
            <a:ext cx="3186644" cy="646331"/>
          </a:xfrm>
          <a:prstGeom prst="rect">
            <a:avLst/>
          </a:prstGeom>
          <a:noFill/>
        </p:spPr>
        <p:txBody>
          <a:bodyPr wrap="square" rtlCol="0">
            <a:spAutoFit/>
          </a:bodyPr>
          <a:lstStyle/>
          <a:p>
            <a:r>
              <a:rPr lang="en-GB" dirty="0">
                <a:solidFill>
                  <a:schemeClr val="tx2"/>
                </a:solidFill>
                <a:latin typeface="+mn-lt"/>
              </a:rPr>
              <a:t>Annual P-E change at 3</a:t>
            </a:r>
            <a:r>
              <a:rPr lang="en-GB" cap="all" baseline="30000" dirty="0">
                <a:solidFill>
                  <a:schemeClr val="tx2"/>
                </a:solidFill>
                <a:latin typeface="+mn-lt"/>
              </a:rPr>
              <a:t>o</a:t>
            </a:r>
            <a:r>
              <a:rPr lang="en-GB" dirty="0">
                <a:solidFill>
                  <a:schemeClr val="tx2"/>
                </a:solidFill>
                <a:latin typeface="+mn-lt"/>
              </a:rPr>
              <a:t>C global warming vs 1850-1900</a:t>
            </a:r>
          </a:p>
        </p:txBody>
      </p:sp>
    </p:spTree>
    <p:custDataLst>
      <p:tags r:id="rId1"/>
    </p:custDataLst>
    <p:extLst>
      <p:ext uri="{BB962C8B-B14F-4D97-AF65-F5344CB8AC3E}">
        <p14:creationId xmlns:p14="http://schemas.microsoft.com/office/powerpoint/2010/main" val="12330607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C40E4-2FAF-42EE-9E33-437202C14E3E}"/>
              </a:ext>
            </a:extLst>
          </p:cNvPr>
          <p:cNvSpPr>
            <a:spLocks noGrp="1"/>
          </p:cNvSpPr>
          <p:nvPr>
            <p:ph type="title"/>
          </p:nvPr>
        </p:nvSpPr>
        <p:spPr>
          <a:xfrm>
            <a:off x="551384" y="526896"/>
            <a:ext cx="8784976" cy="669856"/>
          </a:xfrm>
        </p:spPr>
        <p:txBody>
          <a:bodyPr/>
          <a:lstStyle/>
          <a:p>
            <a:r>
              <a:rPr lang="en-GB" sz="3400" dirty="0"/>
              <a:t>Some additional Local-scale factors affecting water cycle change</a:t>
            </a:r>
          </a:p>
        </p:txBody>
      </p:sp>
      <p:sp>
        <p:nvSpPr>
          <p:cNvPr id="4" name="TextBox 3">
            <a:extLst>
              <a:ext uri="{FF2B5EF4-FFF2-40B4-BE49-F238E27FC236}">
                <a16:creationId xmlns:a16="http://schemas.microsoft.com/office/drawing/2014/main" id="{48805986-EFBC-45D9-93F4-501DFCF46CC6}"/>
              </a:ext>
            </a:extLst>
          </p:cNvPr>
          <p:cNvSpPr txBox="1"/>
          <p:nvPr/>
        </p:nvSpPr>
        <p:spPr>
          <a:xfrm>
            <a:off x="335360" y="1340768"/>
            <a:ext cx="11305256" cy="5493812"/>
          </a:xfrm>
          <a:prstGeom prst="rect">
            <a:avLst/>
          </a:prstGeom>
          <a:noFill/>
        </p:spPr>
        <p:txBody>
          <a:bodyPr wrap="square" rtlCol="0">
            <a:spAutoFit/>
          </a:bodyPr>
          <a:lstStyle/>
          <a:p>
            <a:pPr marL="342900" indent="-342900" defTabSz="685800">
              <a:spcBef>
                <a:spcPts val="300"/>
              </a:spcBef>
              <a:buFont typeface="Arial" panose="020B0604020202020204" pitchFamily="34" charset="0"/>
              <a:buChar char="•"/>
            </a:pPr>
            <a:r>
              <a:rPr lang="en-GB" sz="2400" dirty="0">
                <a:solidFill>
                  <a:srgbClr val="000000"/>
                </a:solidFill>
                <a:latin typeface="Arial" panose="020B0604020202020204" pitchFamily="34" charset="0"/>
                <a:cs typeface="Arial" panose="020B0604020202020204" pitchFamily="34" charset="0"/>
              </a:rPr>
              <a:t>Increases in atmospheric evaporative demand intensify dry spells</a:t>
            </a:r>
          </a:p>
          <a:p>
            <a:pPr marL="685800" lvl="1" indent="-342900" defTabSz="685800">
              <a:spcBef>
                <a:spcPts val="300"/>
              </a:spcBef>
              <a:buFont typeface="Wingdings" panose="05000000000000000000" pitchFamily="2" charset="2"/>
              <a:buChar char="Ø"/>
            </a:pPr>
            <a:r>
              <a:rPr lang="en-GB" sz="2000" dirty="0">
                <a:solidFill>
                  <a:srgbClr val="000000"/>
                </a:solidFill>
                <a:latin typeface="Arial" panose="020B0604020202020204" pitchFamily="34" charset="0"/>
                <a:cs typeface="Arial" panose="020B0604020202020204" pitchFamily="34" charset="0"/>
              </a:rPr>
              <a:t>Land-ocean warming contrast important in explaining declining continental relative humidity and change in regional precipitation patterns</a:t>
            </a:r>
          </a:p>
          <a:p>
            <a:pPr marL="685800" lvl="1" indent="-342900" defTabSz="685800">
              <a:spcBef>
                <a:spcPts val="300"/>
              </a:spcBef>
              <a:buFont typeface="Wingdings" panose="05000000000000000000" pitchFamily="2" charset="2"/>
              <a:buChar char="Ø"/>
            </a:pPr>
            <a:r>
              <a:rPr lang="en-GB" sz="2000" dirty="0">
                <a:solidFill>
                  <a:srgbClr val="000000"/>
                </a:solidFill>
                <a:latin typeface="Arial" panose="020B0604020202020204" pitchFamily="34" charset="0"/>
                <a:cs typeface="Arial" panose="020B0604020202020204" pitchFamily="34" charset="0"/>
              </a:rPr>
              <a:t>Vegetation-soil-atmosphere feedbacks important in amplifying drying</a:t>
            </a:r>
          </a:p>
          <a:p>
            <a:pPr marL="342900" indent="-342900" defTabSz="685800">
              <a:spcBef>
                <a:spcPts val="300"/>
              </a:spcBef>
              <a:buFont typeface="Arial" panose="020B0604020202020204" pitchFamily="34" charset="0"/>
              <a:buChar char="•"/>
            </a:pPr>
            <a:r>
              <a:rPr lang="en-GB" sz="2400" dirty="0">
                <a:solidFill>
                  <a:srgbClr val="000000"/>
                </a:solidFill>
                <a:latin typeface="Arial" panose="020B0604020202020204" pitchFamily="34" charset="0"/>
                <a:cs typeface="Arial" panose="020B0604020202020204" pitchFamily="34" charset="0"/>
              </a:rPr>
              <a:t>Direct CO</a:t>
            </a:r>
            <a:r>
              <a:rPr lang="en-GB" sz="2400" baseline="-25000" dirty="0">
                <a:solidFill>
                  <a:srgbClr val="000000"/>
                </a:solidFill>
                <a:latin typeface="Arial" panose="020B0604020202020204" pitchFamily="34" charset="0"/>
                <a:cs typeface="Arial" panose="020B0604020202020204" pitchFamily="34" charset="0"/>
              </a:rPr>
              <a:t>2</a:t>
            </a:r>
            <a:r>
              <a:rPr lang="en-GB" sz="2400" dirty="0">
                <a:solidFill>
                  <a:srgbClr val="000000"/>
                </a:solidFill>
                <a:latin typeface="Arial" panose="020B0604020202020204" pitchFamily="34" charset="0"/>
                <a:cs typeface="Arial" panose="020B0604020202020204" pitchFamily="34" charset="0"/>
              </a:rPr>
              <a:t> effect on plant growth and water use efficiency</a:t>
            </a:r>
          </a:p>
          <a:p>
            <a:pPr marL="685800" lvl="1" indent="-342900" defTabSz="685800">
              <a:spcBef>
                <a:spcPts val="300"/>
              </a:spcBef>
              <a:buFont typeface="Wingdings" panose="05000000000000000000" pitchFamily="2" charset="2"/>
              <a:buChar char="Ø"/>
            </a:pPr>
            <a:r>
              <a:rPr lang="en-GB" sz="2000" dirty="0">
                <a:solidFill>
                  <a:srgbClr val="000000"/>
                </a:solidFill>
                <a:latin typeface="Arial" panose="020B0604020202020204" pitchFamily="34" charset="0"/>
                <a:cs typeface="Arial" panose="020B0604020202020204" pitchFamily="34" charset="0"/>
              </a:rPr>
              <a:t>low confidence in how these combine regionally </a:t>
            </a:r>
            <a:r>
              <a:rPr lang="en-GB" sz="2000" dirty="0">
                <a:solidFill>
                  <a:srgbClr val="C0000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Peters et al. 2018</a:t>
            </a:r>
            <a:r>
              <a:rPr lang="en-GB" sz="2000" dirty="0">
                <a:solidFill>
                  <a:srgbClr val="C00000"/>
                </a:solidFill>
                <a:latin typeface="Arial" panose="020B0604020202020204" pitchFamily="34" charset="0"/>
                <a:cs typeface="Arial" panose="020B0604020202020204" pitchFamily="34" charset="0"/>
              </a:rPr>
              <a:t>; </a:t>
            </a:r>
            <a:r>
              <a:rPr lang="en-GB" sz="2000" dirty="0">
                <a:solidFill>
                  <a:srgbClr val="C000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Lemordant et al. 2018</a:t>
            </a:r>
            <a:r>
              <a:rPr lang="en-GB" sz="2000" dirty="0">
                <a:solidFill>
                  <a:srgbClr val="C00000"/>
                </a:solidFill>
                <a:latin typeface="Arial" panose="020B0604020202020204" pitchFamily="34" charset="0"/>
                <a:cs typeface="Arial" panose="020B0604020202020204" pitchFamily="34" charset="0"/>
              </a:rPr>
              <a:t> </a:t>
            </a:r>
          </a:p>
          <a:p>
            <a:pPr marL="342900" indent="-342900" defTabSz="685800">
              <a:spcBef>
                <a:spcPts val="300"/>
              </a:spcBef>
              <a:buFont typeface="Arial" panose="020B0604020202020204" pitchFamily="34" charset="0"/>
              <a:buChar char="•"/>
            </a:pPr>
            <a:r>
              <a:rPr lang="en-GB" sz="2400" dirty="0">
                <a:solidFill>
                  <a:srgbClr val="000000"/>
                </a:solidFill>
                <a:latin typeface="Arial" panose="020B0604020202020204" pitchFamily="34" charset="0"/>
                <a:cs typeface="Arial" panose="020B0604020202020204" pitchFamily="34" charset="0"/>
              </a:rPr>
              <a:t>Earlier but possibly slower spring snow melt: </a:t>
            </a:r>
            <a:r>
              <a:rPr lang="en-GB" sz="2000" dirty="0">
                <a:solidFill>
                  <a:srgbClr val="C0000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Musselman et al. 2017</a:t>
            </a:r>
            <a:endParaRPr lang="en-GB" sz="2000" dirty="0">
              <a:solidFill>
                <a:srgbClr val="C00000"/>
              </a:solidFill>
              <a:latin typeface="Arial" panose="020B0604020202020204" pitchFamily="34" charset="0"/>
              <a:cs typeface="Arial" panose="020B0604020202020204" pitchFamily="34" charset="0"/>
            </a:endParaRPr>
          </a:p>
          <a:p>
            <a:pPr marL="685800" lvl="1" indent="-342900" defTabSz="685800">
              <a:spcBef>
                <a:spcPts val="300"/>
              </a:spcBef>
              <a:buFont typeface="Wingdings" panose="05000000000000000000" pitchFamily="2" charset="2"/>
              <a:buChar char="Ø"/>
            </a:pPr>
            <a:r>
              <a:rPr lang="en-GB" sz="2000" dirty="0">
                <a:solidFill>
                  <a:srgbClr val="000000"/>
                </a:solidFill>
                <a:latin typeface="Arial" panose="020B0604020202020204" pitchFamily="34" charset="0"/>
                <a:cs typeface="Arial" panose="020B0604020202020204" pitchFamily="34" charset="0"/>
              </a:rPr>
              <a:t>altitude/latitude/catchment dependent </a:t>
            </a:r>
            <a:r>
              <a:rPr lang="en-GB" sz="2000" dirty="0">
                <a:solidFill>
                  <a:srgbClr val="C00000"/>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Pall et al 2019</a:t>
            </a:r>
            <a:r>
              <a:rPr lang="en-GB" sz="2000" dirty="0">
                <a:solidFill>
                  <a:srgbClr val="C00000"/>
                </a:solidFill>
                <a:latin typeface="Arial" panose="020B0604020202020204" pitchFamily="34" charset="0"/>
                <a:cs typeface="Arial" panose="020B0604020202020204" pitchFamily="34" charset="0"/>
              </a:rPr>
              <a:t>; </a:t>
            </a:r>
            <a:r>
              <a:rPr lang="en-GB" sz="2000" dirty="0">
                <a:solidFill>
                  <a:srgbClr val="C00000"/>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Musselman et al 2018</a:t>
            </a:r>
            <a:endParaRPr lang="en-GB" sz="2000" dirty="0">
              <a:solidFill>
                <a:srgbClr val="C00000"/>
              </a:solidFill>
              <a:latin typeface="Arial" panose="020B0604020202020204" pitchFamily="34" charset="0"/>
              <a:cs typeface="Arial" panose="020B0604020202020204" pitchFamily="34" charset="0"/>
            </a:endParaRPr>
          </a:p>
          <a:p>
            <a:pPr marL="685800" lvl="1" indent="-342900" defTabSz="685800">
              <a:spcBef>
                <a:spcPts val="300"/>
              </a:spcBef>
              <a:buFont typeface="Wingdings" panose="05000000000000000000" pitchFamily="2" charset="2"/>
              <a:buChar char="Ø"/>
            </a:pPr>
            <a:r>
              <a:rPr lang="en-GB" sz="2000" dirty="0">
                <a:solidFill>
                  <a:srgbClr val="000000"/>
                </a:solidFill>
                <a:latin typeface="Arial" panose="020B0604020202020204" pitchFamily="34" charset="0"/>
                <a:cs typeface="Arial" panose="020B0604020202020204" pitchFamily="34" charset="0"/>
              </a:rPr>
              <a:t>Some rivers increase then decrease flow as glaciers melt then disappear (</a:t>
            </a:r>
            <a:r>
              <a:rPr lang="en-GB" sz="2000" dirty="0">
                <a:solidFill>
                  <a:srgbClr val="C00000"/>
                </a:solidFill>
                <a:latin typeface="Arial" panose="020B0604020202020204" pitchFamily="34" charset="0"/>
                <a:cs typeface="Arial" panose="020B0604020202020204" pitchFamily="34" charset="0"/>
              </a:rPr>
              <a:t>IPCC </a:t>
            </a:r>
            <a:r>
              <a:rPr lang="en-GB" sz="2000" dirty="0">
                <a:solidFill>
                  <a:srgbClr val="C00000"/>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SROCC</a:t>
            </a:r>
            <a:r>
              <a:rPr lang="en-GB" sz="2000" dirty="0">
                <a:solidFill>
                  <a:srgbClr val="000000"/>
                </a:solidFill>
                <a:latin typeface="Arial" panose="020B0604020202020204" pitchFamily="34" charset="0"/>
                <a:cs typeface="Arial" panose="020B0604020202020204" pitchFamily="34" charset="0"/>
              </a:rPr>
              <a:t>)</a:t>
            </a:r>
          </a:p>
          <a:p>
            <a:pPr marL="342900" indent="-342900" defTabSz="685800">
              <a:spcBef>
                <a:spcPts val="300"/>
              </a:spcBef>
              <a:buFont typeface="Arial" panose="020B0604020202020204" pitchFamily="34" charset="0"/>
              <a:buChar char="•"/>
            </a:pPr>
            <a:r>
              <a:rPr lang="en-GB" sz="2400" dirty="0">
                <a:solidFill>
                  <a:srgbClr val="000000"/>
                </a:solidFill>
                <a:latin typeface="Arial" panose="020B0604020202020204" pitchFamily="34" charset="0"/>
                <a:cs typeface="Arial" panose="020B0604020202020204" pitchFamily="34" charset="0"/>
              </a:rPr>
              <a:t>Direct human effects on water extraction, irrigation and deforestation</a:t>
            </a:r>
          </a:p>
          <a:p>
            <a:pPr marL="685800" lvl="1" indent="-342900" defTabSz="685800">
              <a:spcBef>
                <a:spcPts val="300"/>
              </a:spcBef>
              <a:buFont typeface="Wingdings" panose="05000000000000000000" pitchFamily="2" charset="2"/>
              <a:buChar char="Ø"/>
            </a:pPr>
            <a:r>
              <a:rPr lang="en-GB" sz="2000" dirty="0">
                <a:solidFill>
                  <a:srgbClr val="000000"/>
                </a:solidFill>
                <a:latin typeface="Arial" panose="020B0604020202020204" pitchFamily="34" charset="0"/>
                <a:cs typeface="Arial" panose="020B0604020202020204" pitchFamily="34" charset="0"/>
              </a:rPr>
              <a:t>Irrigation increases local precipitation, large-scale deforestation decreases local precipitation</a:t>
            </a:r>
          </a:p>
          <a:p>
            <a:pPr marL="685800" lvl="1" indent="-342900" defTabSz="685800">
              <a:spcBef>
                <a:spcPts val="300"/>
              </a:spcBef>
              <a:buFont typeface="Wingdings" panose="05000000000000000000" pitchFamily="2" charset="2"/>
              <a:buChar char="Ø"/>
            </a:pPr>
            <a:r>
              <a:rPr lang="en-GB" sz="2000" dirty="0">
                <a:solidFill>
                  <a:srgbClr val="000000"/>
                </a:solidFill>
                <a:latin typeface="Arial" panose="020B0604020202020204" pitchFamily="34" charset="0"/>
                <a:cs typeface="Arial" panose="020B0604020202020204" pitchFamily="34" charset="0"/>
              </a:rPr>
              <a:t>Urbanisation can delay/intensify precipitation (heat island &amp; aerosol effects)</a:t>
            </a:r>
          </a:p>
          <a:p>
            <a:pPr marL="685800" lvl="1" indent="-342900" defTabSz="685800">
              <a:spcBef>
                <a:spcPts val="300"/>
              </a:spcBef>
              <a:buFont typeface="Wingdings" panose="05000000000000000000" pitchFamily="2" charset="2"/>
              <a:buChar char="Ø"/>
            </a:pPr>
            <a:r>
              <a:rPr lang="da-DK" sz="2000" dirty="0">
                <a:solidFill>
                  <a:srgbClr val="000000"/>
                </a:solidFill>
                <a:hlinkClick r:id="rId8">
                  <a:extLst>
                    <a:ext uri="{A12FA001-AC4F-418D-AE19-62706E023703}">
                      <ahyp:hlinkClr xmlns:ahyp="http://schemas.microsoft.com/office/drawing/2018/hyperlinkcolor" val="tx"/>
                    </a:ext>
                  </a:extLst>
                </a:hlinkClick>
              </a:rPr>
              <a:t>See </a:t>
            </a:r>
            <a:r>
              <a:rPr lang="da-DK" sz="2000" dirty="0">
                <a:solidFill>
                  <a:srgbClr val="C00000"/>
                </a:solidFill>
                <a:hlinkClick r:id="rId8">
                  <a:extLst>
                    <a:ext uri="{A12FA001-AC4F-418D-AE19-62706E023703}">
                      <ahyp:hlinkClr xmlns:ahyp="http://schemas.microsoft.com/office/drawing/2018/hyperlinkcolor" val="tx"/>
                    </a:ext>
                  </a:extLst>
                </a:hlinkClick>
              </a:rPr>
              <a:t>Allan et al. (2020) NYAS</a:t>
            </a:r>
            <a:r>
              <a:rPr lang="en-GB" sz="2000" dirty="0">
                <a:solidFill>
                  <a:srgbClr val="C00000"/>
                </a:solidFill>
              </a:rPr>
              <a:t>; </a:t>
            </a:r>
            <a:r>
              <a:rPr lang="it-IT" sz="2000" dirty="0">
                <a:solidFill>
                  <a:srgbClr val="C00000"/>
                </a:solidFill>
                <a:hlinkClick r:id="rId9">
                  <a:extLst>
                    <a:ext uri="{A12FA001-AC4F-418D-AE19-62706E023703}">
                      <ahyp:hlinkClr xmlns:ahyp="http://schemas.microsoft.com/office/drawing/2018/hyperlinkcolor" val="tx"/>
                    </a:ext>
                  </a:extLst>
                </a:hlinkClick>
              </a:rPr>
              <a:t>Abbott et al. (2018) Nature Geosci</a:t>
            </a:r>
            <a:endParaRPr lang="en-GB" sz="2000" dirty="0">
              <a:solidFill>
                <a:srgbClr val="C00000"/>
              </a:solidFill>
              <a:latin typeface="Arial" panose="020B0604020202020204" pitchFamily="34" charset="0"/>
              <a:cs typeface="Arial" panose="020B0604020202020204" pitchFamily="34" charset="0"/>
            </a:endParaRPr>
          </a:p>
          <a:p>
            <a:pPr marL="342900" indent="-342900" defTabSz="685800">
              <a:spcBef>
                <a:spcPts val="300"/>
              </a:spcBef>
              <a:buFont typeface="Arial" panose="020B0604020202020204" pitchFamily="34" charset="0"/>
              <a:buChar char="•"/>
            </a:pPr>
            <a:r>
              <a:rPr lang="en-GB" sz="2400" dirty="0">
                <a:solidFill>
                  <a:srgbClr val="000000"/>
                </a:solidFill>
                <a:latin typeface="Arial" panose="020B0604020202020204" pitchFamily="34" charset="0"/>
                <a:cs typeface="Arial" panose="020B0604020202020204" pitchFamily="34" charset="0"/>
              </a:rPr>
              <a:t>Many other factors but circulation change critical</a:t>
            </a:r>
          </a:p>
          <a:p>
            <a:pPr marL="342900" indent="-342900" defTabSz="685800">
              <a:buFont typeface="Arial" panose="020B0604020202020204" pitchFamily="34" charset="0"/>
              <a:buChar char="•"/>
            </a:pPr>
            <a:endParaRPr lang="en-GB" sz="210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82995878"/>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767408" y="404664"/>
            <a:ext cx="5544616" cy="936104"/>
          </a:xfrm>
        </p:spPr>
        <p:txBody>
          <a:bodyPr/>
          <a:lstStyle/>
          <a:p>
            <a:pPr algn="ctr"/>
            <a:r>
              <a:rPr lang="en-GB" altLang="en-US" dirty="0">
                <a:solidFill>
                  <a:srgbClr val="0000FF"/>
                </a:solidFill>
                <a:latin typeface="Calibri" panose="020F0502020204030204" pitchFamily="34" charset="0"/>
              </a:rPr>
              <a:t>Summary</a:t>
            </a:r>
            <a:endParaRPr lang="en-US" altLang="en-US" dirty="0">
              <a:solidFill>
                <a:srgbClr val="0000FF"/>
              </a:solidFill>
              <a:latin typeface="Calibri" panose="020F0502020204030204" pitchFamily="34" charset="0"/>
            </a:endParaRPr>
          </a:p>
        </p:txBody>
      </p:sp>
      <p:sp>
        <p:nvSpPr>
          <p:cNvPr id="132099" name="Rectangle 3"/>
          <p:cNvSpPr>
            <a:spLocks noGrp="1" noChangeArrowheads="1"/>
          </p:cNvSpPr>
          <p:nvPr>
            <p:ph idx="1"/>
          </p:nvPr>
        </p:nvSpPr>
        <p:spPr>
          <a:xfrm>
            <a:off x="479376" y="1700808"/>
            <a:ext cx="11305256" cy="4596494"/>
          </a:xfrm>
        </p:spPr>
        <p:txBody>
          <a:bodyPr/>
          <a:lstStyle/>
          <a:p>
            <a:pPr>
              <a:spcBef>
                <a:spcPts val="600"/>
              </a:spcBef>
            </a:pPr>
            <a:r>
              <a:rPr lang="en-GB" altLang="en-US" sz="2400" dirty="0">
                <a:latin typeface="Arial" panose="020B0604020202020204" pitchFamily="34" charset="0"/>
                <a:cs typeface="Arial" panose="020B0604020202020204" pitchFamily="34" charset="0"/>
              </a:rPr>
              <a:t>Water cycle fundamental to climate system</a:t>
            </a:r>
          </a:p>
          <a:p>
            <a:pPr>
              <a:spcBef>
                <a:spcPts val="600"/>
              </a:spcBef>
            </a:pPr>
            <a:r>
              <a:rPr lang="en-GB" altLang="en-US" sz="2400" dirty="0">
                <a:latin typeface="Arial" panose="020B0604020202020204" pitchFamily="34" charset="0"/>
                <a:cs typeface="Arial" panose="020B0604020202020204" pitchFamily="34" charset="0"/>
              </a:rPr>
              <a:t>Crucial to transport of heat and moisture</a:t>
            </a:r>
          </a:p>
          <a:p>
            <a:pPr>
              <a:spcBef>
                <a:spcPts val="600"/>
              </a:spcBef>
            </a:pPr>
            <a:r>
              <a:rPr lang="en-GB" altLang="en-US" sz="2400" dirty="0">
                <a:latin typeface="Arial" panose="020B0604020202020204" pitchFamily="34" charset="0"/>
                <a:cs typeface="Arial" panose="020B0604020202020204" pitchFamily="34" charset="0"/>
              </a:rPr>
              <a:t>Changes in the water cycle represent, arguably, the most profound impacts of climate change, but remain some the most uncertain parts of the predictions</a:t>
            </a:r>
          </a:p>
          <a:p>
            <a:pPr>
              <a:spcBef>
                <a:spcPts val="600"/>
              </a:spcBef>
            </a:pPr>
            <a:r>
              <a:rPr lang="en-GB" altLang="en-US" sz="2400" i="1" dirty="0">
                <a:latin typeface="Arial" panose="020B0604020202020204" pitchFamily="34" charset="0"/>
                <a:cs typeface="Arial" panose="020B0604020202020204" pitchFamily="34" charset="0"/>
              </a:rPr>
              <a:t>When atmospheric ingredients produce extreme rainfall, additional moisture in a warmer atmosphere will increase the event severity including associated flooding</a:t>
            </a:r>
          </a:p>
          <a:p>
            <a:pPr>
              <a:spcBef>
                <a:spcPts val="600"/>
              </a:spcBef>
            </a:pPr>
            <a:r>
              <a:rPr lang="en-GB" altLang="en-US" sz="2400" i="1" dirty="0">
                <a:latin typeface="Arial" panose="020B0604020202020204" pitchFamily="34" charset="0"/>
                <a:cs typeface="Arial" panose="020B0604020202020204" pitchFamily="34" charset="0"/>
              </a:rPr>
              <a:t>A warmer atmosphere is a thirstier atmosphere and this can amplify dry extremes</a:t>
            </a:r>
          </a:p>
          <a:p>
            <a:pPr>
              <a:spcBef>
                <a:spcPts val="600"/>
              </a:spcBef>
            </a:pPr>
            <a:r>
              <a:rPr lang="en-GB" altLang="en-US" sz="2400" dirty="0">
                <a:latin typeface="Arial" panose="020B0604020202020204" pitchFamily="34" charset="0"/>
                <a:cs typeface="Arial" panose="020B0604020202020204" pitchFamily="34" charset="0"/>
              </a:rPr>
              <a:t>Changes in atmospheric circulation determine regional water cycle change but predictive capability limited</a:t>
            </a:r>
          </a:p>
          <a:p>
            <a:pPr>
              <a:spcBef>
                <a:spcPts val="600"/>
              </a:spcBef>
            </a:pPr>
            <a:r>
              <a:rPr lang="en-GB" altLang="en-US" sz="2400" dirty="0">
                <a:latin typeface="Arial" panose="020B0604020202020204" pitchFamily="34" charset="0"/>
                <a:cs typeface="Arial" panose="020B0604020202020204" pitchFamily="34" charset="0"/>
              </a:rPr>
              <a:t>Surface soil-vegetation feedbacks and direct human factors can modulate regional water cycle changes</a:t>
            </a:r>
          </a:p>
          <a:p>
            <a:pPr marL="0" indent="0">
              <a:spcBef>
                <a:spcPts val="600"/>
              </a:spcBef>
              <a:buNone/>
            </a:pPr>
            <a:r>
              <a:rPr lang="en-GB" altLang="en-US" sz="2400" dirty="0">
                <a:latin typeface="Calibri" panose="020F0502020204030204" pitchFamily="34" charset="0"/>
                <a:cs typeface="Calibri" panose="020F0502020204030204" pitchFamily="34" charset="0"/>
              </a:rPr>
              <a:t>Some additional </a:t>
            </a:r>
            <a:r>
              <a:rPr lang="en-GB" altLang="en-US" sz="2400" dirty="0">
                <a:latin typeface="Calibri" panose="020F0502020204030204" pitchFamily="34" charset="0"/>
                <a:cs typeface="Calibri" panose="020F0502020204030204" pitchFamily="34" charset="0"/>
                <a:hlinkClick r:id="rId2"/>
              </a:rPr>
              <a:t>recent water cycle references (click for link)</a:t>
            </a:r>
            <a:r>
              <a:rPr lang="en-GB" altLang="en-US" sz="2400" dirty="0">
                <a:latin typeface="Calibri" panose="020F0502020204030204" pitchFamily="34" charset="0"/>
                <a:cs typeface="Calibri" panose="020F0502020204030204" pitchFamily="34" charset="0"/>
              </a:rPr>
              <a:t>  </a:t>
            </a:r>
            <a:endParaRPr lang="en-GB" altLang="en-US" sz="2400" dirty="0">
              <a:latin typeface="Calibri" panose="020F0502020204030204" pitchFamily="34" charset="0"/>
            </a:endParaRPr>
          </a:p>
          <a:p>
            <a:pPr>
              <a:spcBef>
                <a:spcPct val="40000"/>
              </a:spcBef>
            </a:pPr>
            <a:endParaRPr lang="en-GB" altLang="en-US" sz="2400" dirty="0">
              <a:latin typeface="Arial Rounded MT Bold" pitchFamily="34" charset="0"/>
            </a:endParaRPr>
          </a:p>
        </p:txBody>
      </p:sp>
      <p:pic>
        <p:nvPicPr>
          <p:cNvPr id="4" name="Picture 6" descr="http://www.nesl.ucar.edu/LAR/2007/catalog/tiimes/images/trenberth-hydrologicalCycl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83933" y="404664"/>
            <a:ext cx="2845609" cy="20882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downpour">
            <a:extLst>
              <a:ext uri="{FF2B5EF4-FFF2-40B4-BE49-F238E27FC236}">
                <a16:creationId xmlns:a16="http://schemas.microsoft.com/office/drawing/2014/main" id="{9020C911-B9CE-4207-81A9-6832E0EA81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28448" y="1124744"/>
            <a:ext cx="1367751" cy="1262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D7D82-E93F-4F37-B439-6A8F29F9990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068ACCBC-0AD0-4BF8-8B76-9266484C3D0C}"/>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4118327247"/>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A4AEA-3DD1-2923-2656-4ECB5F308E71}"/>
              </a:ext>
            </a:extLst>
          </p:cNvPr>
          <p:cNvSpPr>
            <a:spLocks noGrp="1"/>
          </p:cNvSpPr>
          <p:nvPr>
            <p:ph type="title"/>
          </p:nvPr>
        </p:nvSpPr>
        <p:spPr>
          <a:xfrm>
            <a:off x="482600" y="-3175"/>
            <a:ext cx="10515600" cy="1325563"/>
          </a:xfrm>
        </p:spPr>
        <p:txBody>
          <a:bodyPr/>
          <a:lstStyle/>
          <a:p>
            <a:r>
              <a:rPr lang="en-US" b="1" dirty="0"/>
              <a:t>Background Reading</a:t>
            </a:r>
          </a:p>
        </p:txBody>
      </p:sp>
      <p:sp>
        <p:nvSpPr>
          <p:cNvPr id="3" name="Content Placeholder 2">
            <a:extLst>
              <a:ext uri="{FF2B5EF4-FFF2-40B4-BE49-F238E27FC236}">
                <a16:creationId xmlns:a16="http://schemas.microsoft.com/office/drawing/2014/main" id="{8D7CFA7B-59AD-6DDB-EA88-E3B8CC831028}"/>
              </a:ext>
            </a:extLst>
          </p:cNvPr>
          <p:cNvSpPr>
            <a:spLocks noGrp="1"/>
          </p:cNvSpPr>
          <p:nvPr>
            <p:ph idx="1"/>
          </p:nvPr>
        </p:nvSpPr>
        <p:spPr>
          <a:xfrm>
            <a:off x="597537" y="1541419"/>
            <a:ext cx="10996925" cy="4351339"/>
          </a:xfrm>
        </p:spPr>
        <p:txBody>
          <a:bodyPr>
            <a:noAutofit/>
          </a:bodyPr>
          <a:lstStyle/>
          <a:p>
            <a:pPr algn="l">
              <a:buFont typeface="Arial" panose="020B0604020202020204" pitchFamily="34" charset="0"/>
              <a:buChar char="•"/>
            </a:pPr>
            <a:r>
              <a:rPr lang="fr-FR" sz="2400" b="0" i="0" u="sng" dirty="0">
                <a:solidFill>
                  <a:srgbClr val="1874A4"/>
                </a:solidFill>
                <a:effectLst/>
                <a:latin typeface="Arial" panose="020B0604020202020204" pitchFamily="34" charset="0"/>
                <a:cs typeface="Arial" panose="020B0604020202020204" pitchFamily="34" charset="0"/>
                <a:hlinkClick r:id="rId3" tooltip="IPCC Chapter 8"/>
              </a:rPr>
              <a:t>Douville et al. (2021) IPCC report</a:t>
            </a:r>
            <a:r>
              <a:rPr lang="fr-FR" sz="2400" b="0" i="0" u="sng" dirty="0">
                <a:solidFill>
                  <a:srgbClr val="1874A4"/>
                </a:solidFill>
                <a:effectLst/>
                <a:latin typeface="Arial" panose="020B0604020202020204" pitchFamily="34" charset="0"/>
                <a:cs typeface="Arial" panose="020B0604020202020204" pitchFamily="34" charset="0"/>
              </a:rPr>
              <a:t> (Chapter 8)</a:t>
            </a:r>
            <a:r>
              <a:rPr lang="fr-FR" sz="2400" b="0" i="0" dirty="0">
                <a:solidFill>
                  <a:srgbClr val="000000"/>
                </a:solidFill>
                <a:effectLst/>
                <a:latin typeface="Arial" panose="020B0604020202020204" pitchFamily="34" charset="0"/>
                <a:cs typeface="Arial" panose="020B0604020202020204" pitchFamily="34" charset="0"/>
              </a:rPr>
              <a:t>: </a:t>
            </a:r>
            <a:endParaRPr lang="fr-FR" sz="2400" dirty="0">
              <a:solidFill>
                <a:srgbClr val="000000"/>
              </a:solidFill>
              <a:latin typeface="Arial" panose="020B0604020202020204" pitchFamily="34" charset="0"/>
              <a:cs typeface="Arial" panose="020B0604020202020204" pitchFamily="34" charset="0"/>
            </a:endParaRPr>
          </a:p>
          <a:p>
            <a:pPr lvl="1"/>
            <a:r>
              <a:rPr lang="fr-FR" b="1" i="0" dirty="0">
                <a:solidFill>
                  <a:srgbClr val="000000"/>
                </a:solidFill>
                <a:effectLst/>
                <a:latin typeface="Arial" panose="020B0604020202020204" pitchFamily="34" charset="0"/>
                <a:cs typeface="Arial" panose="020B0604020202020204" pitchFamily="34" charset="0"/>
              </a:rPr>
              <a:t>Sections 8.1.1.1-8.1.1.2 in Chapter 8*</a:t>
            </a:r>
          </a:p>
          <a:p>
            <a:pPr lvl="1"/>
            <a:r>
              <a:rPr lang="en-GB" b="0" i="0" dirty="0">
                <a:solidFill>
                  <a:srgbClr val="000000"/>
                </a:solidFill>
                <a:effectLst/>
                <a:latin typeface="Arial" panose="020B0604020202020204" pitchFamily="34" charset="0"/>
                <a:cs typeface="Arial" panose="020B0604020202020204" pitchFamily="34" charset="0"/>
              </a:rPr>
              <a:t>Section 8.2.3.4 and </a:t>
            </a:r>
            <a:r>
              <a:rPr lang="en-GB" b="1" i="0" dirty="0">
                <a:solidFill>
                  <a:srgbClr val="000000"/>
                </a:solidFill>
                <a:effectLst/>
                <a:latin typeface="Arial" panose="020B0604020202020204" pitchFamily="34" charset="0"/>
                <a:cs typeface="Arial" panose="020B0604020202020204" pitchFamily="34" charset="0"/>
                <a:hlinkClick r:id="rId4"/>
              </a:rPr>
              <a:t>FAQ 8.1, 8.2, 8.3</a:t>
            </a:r>
            <a:r>
              <a:rPr lang="en-GB" b="1" i="0" dirty="0">
                <a:solidFill>
                  <a:srgbClr val="000000"/>
                </a:solidFill>
                <a:effectLst/>
                <a:latin typeface="Arial" panose="020B0604020202020204" pitchFamily="34" charset="0"/>
                <a:cs typeface="Arial" panose="020B0604020202020204" pitchFamily="34" charset="0"/>
              </a:rPr>
              <a:t>*</a:t>
            </a:r>
          </a:p>
          <a:p>
            <a:pPr lvl="1"/>
            <a:r>
              <a:rPr lang="en-GB" i="0" u="sng" dirty="0">
                <a:solidFill>
                  <a:srgbClr val="1874A4"/>
                </a:solidFill>
                <a:effectLst/>
                <a:latin typeface="Arial" panose="020B0604020202020204" pitchFamily="34" charset="0"/>
                <a:cs typeface="Arial" panose="020B0604020202020204" pitchFamily="34" charset="0"/>
                <a:hlinkClick r:id="rId5" tooltip="IPCC AR6 Summary for Policy Makers"/>
              </a:rPr>
              <a:t>SPM  </a:t>
            </a:r>
            <a:r>
              <a:rPr lang="en-GB" b="1" i="0" dirty="0">
                <a:solidFill>
                  <a:srgbClr val="000000"/>
                </a:solidFill>
                <a:effectLst/>
                <a:latin typeface="Arial" panose="020B0604020202020204" pitchFamily="34" charset="0"/>
                <a:cs typeface="Arial" panose="020B0604020202020204" pitchFamily="34" charset="0"/>
              </a:rPr>
              <a:t>(Sections A3*, B3*);</a:t>
            </a:r>
            <a:r>
              <a:rPr lang="en-GB" b="1" i="0" u="sng" dirty="0">
                <a:solidFill>
                  <a:srgbClr val="1874A4"/>
                </a:solidFill>
                <a:effectLst/>
                <a:latin typeface="Arial" panose="020B0604020202020204" pitchFamily="34" charset="0"/>
                <a:cs typeface="Arial" panose="020B0604020202020204" pitchFamily="34" charset="0"/>
                <a:hlinkClick r:id="rId6" tooltip="IPCC  AR6 Technical Summary"/>
              </a:rPr>
              <a:t> </a:t>
            </a:r>
            <a:r>
              <a:rPr lang="en-GB" b="0" i="0" u="sng" dirty="0">
                <a:solidFill>
                  <a:srgbClr val="1874A4"/>
                </a:solidFill>
                <a:effectLst/>
                <a:latin typeface="Arial" panose="020B0604020202020204" pitchFamily="34" charset="0"/>
                <a:cs typeface="Arial" panose="020B0604020202020204" pitchFamily="34" charset="0"/>
                <a:hlinkClick r:id="rId6" tooltip="IPCC  AR6 Technical Summary"/>
              </a:rPr>
              <a:t>TS</a:t>
            </a:r>
            <a:r>
              <a:rPr lang="en-GB" b="0" i="0" dirty="0">
                <a:solidFill>
                  <a:srgbClr val="000000"/>
                </a:solidFill>
                <a:effectLst/>
                <a:latin typeface="Arial" panose="020B0604020202020204" pitchFamily="34" charset="0"/>
                <a:cs typeface="Arial" panose="020B0604020202020204" pitchFamily="34" charset="0"/>
              </a:rPr>
              <a:t> (</a:t>
            </a:r>
            <a:r>
              <a:rPr lang="en-GB" b="1" i="0" dirty="0">
                <a:solidFill>
                  <a:srgbClr val="000000"/>
                </a:solidFill>
                <a:effectLst/>
                <a:latin typeface="Arial" panose="020B0604020202020204" pitchFamily="34" charset="0"/>
                <a:cs typeface="Arial" panose="020B0604020202020204" pitchFamily="34" charset="0"/>
              </a:rPr>
              <a:t>Box TS.6 on water cycle*); </a:t>
            </a:r>
            <a:r>
              <a:rPr lang="en-GB" b="0" i="0" dirty="0">
                <a:solidFill>
                  <a:srgbClr val="000000"/>
                </a:solidFill>
                <a:effectLst/>
                <a:latin typeface="Arial" panose="020B0604020202020204" pitchFamily="34" charset="0"/>
                <a:cs typeface="Arial" panose="020B0604020202020204" pitchFamily="34" charset="0"/>
              </a:rPr>
              <a:t>see also </a:t>
            </a:r>
            <a:r>
              <a:rPr lang="en-GB" b="0" i="0" u="sng" dirty="0">
                <a:solidFill>
                  <a:srgbClr val="1874A4"/>
                </a:solidFill>
                <a:effectLst/>
                <a:latin typeface="Arial" panose="020B0604020202020204" pitchFamily="34" charset="0"/>
                <a:cs typeface="Arial" panose="020B0604020202020204" pitchFamily="34" charset="0"/>
                <a:hlinkClick r:id="rId7" tooltip="Chapter 2"/>
              </a:rPr>
              <a:t>Chapter 2</a:t>
            </a:r>
            <a:r>
              <a:rPr lang="en-GB" b="0" i="0" dirty="0">
                <a:solidFill>
                  <a:srgbClr val="000000"/>
                </a:solidFill>
                <a:effectLst/>
                <a:latin typeface="Arial" panose="020B0604020202020204" pitchFamily="34" charset="0"/>
                <a:cs typeface="Arial" panose="020B0604020202020204" pitchFamily="34" charset="0"/>
              </a:rPr>
              <a:t> (observations) Section 2.3.1.3, </a:t>
            </a:r>
            <a:r>
              <a:rPr lang="en-GB" b="0" i="0" u="sng" dirty="0">
                <a:solidFill>
                  <a:srgbClr val="1874A4"/>
                </a:solidFill>
                <a:effectLst/>
                <a:latin typeface="Arial" panose="020B0604020202020204" pitchFamily="34" charset="0"/>
                <a:cs typeface="Arial" panose="020B0604020202020204" pitchFamily="34" charset="0"/>
                <a:hlinkClick r:id="rId8" tooltip="IPCC AR6 Chapter 11 (extremes)"/>
              </a:rPr>
              <a:t>Chapter 11 </a:t>
            </a:r>
            <a:r>
              <a:rPr lang="en-GB" b="0" i="0" dirty="0">
                <a:solidFill>
                  <a:srgbClr val="000000"/>
                </a:solidFill>
                <a:effectLst/>
                <a:latin typeface="Arial" panose="020B0604020202020204" pitchFamily="34" charset="0"/>
                <a:cs typeface="Arial" panose="020B0604020202020204" pitchFamily="34" charset="0"/>
              </a:rPr>
              <a:t>(extremes)</a:t>
            </a:r>
            <a:endParaRPr lang="fr-FR" b="0" i="0" dirty="0">
              <a:solidFill>
                <a:srgbClr val="000000"/>
              </a:solidFill>
              <a:effectLst/>
              <a:latin typeface="Arial" panose="020B0604020202020204" pitchFamily="34" charset="0"/>
              <a:cs typeface="Arial" panose="020B0604020202020204" pitchFamily="34" charset="0"/>
            </a:endParaRPr>
          </a:p>
          <a:p>
            <a:pPr algn="l">
              <a:buFont typeface="Arial" panose="020B0604020202020204" pitchFamily="34" charset="0"/>
              <a:buChar char="•"/>
            </a:pPr>
            <a:r>
              <a:rPr lang="en-GB" sz="2000" b="0" i="0" dirty="0">
                <a:solidFill>
                  <a:srgbClr val="000000"/>
                </a:solidFill>
                <a:effectLst/>
                <a:latin typeface="Arial" panose="020B0604020202020204" pitchFamily="34" charset="0"/>
                <a:cs typeface="Arial" panose="020B0604020202020204" pitchFamily="34" charset="0"/>
              </a:rPr>
              <a:t>Human water use: </a:t>
            </a:r>
            <a:r>
              <a:rPr lang="fr-FR" sz="2000" b="0" i="0" u="sng" dirty="0">
                <a:solidFill>
                  <a:srgbClr val="1874A4"/>
                </a:solidFill>
                <a:effectLst/>
                <a:latin typeface="Arial" panose="020B0604020202020204" pitchFamily="34" charset="0"/>
                <a:cs typeface="Arial" panose="020B0604020202020204" pitchFamily="34" charset="0"/>
                <a:hlinkClick r:id="rId9" tooltip="Abbott et al."/>
              </a:rPr>
              <a:t>Abbott et al. (2019) </a:t>
            </a:r>
            <a:r>
              <a:rPr lang="fr-FR" sz="2000" b="0" i="1" u="sng" dirty="0">
                <a:solidFill>
                  <a:srgbClr val="1874A4"/>
                </a:solidFill>
                <a:effectLst/>
                <a:latin typeface="Arial" panose="020B0604020202020204" pitchFamily="34" charset="0"/>
                <a:cs typeface="Arial" panose="020B0604020202020204" pitchFamily="34" charset="0"/>
                <a:hlinkClick r:id="rId9" tooltip="Abbott et al."/>
              </a:rPr>
              <a:t>Nature </a:t>
            </a:r>
            <a:r>
              <a:rPr lang="fr-FR" sz="2000" b="0" i="1" u="sng" dirty="0" err="1">
                <a:solidFill>
                  <a:srgbClr val="1874A4"/>
                </a:solidFill>
                <a:effectLst/>
                <a:latin typeface="Arial" panose="020B0604020202020204" pitchFamily="34" charset="0"/>
                <a:cs typeface="Arial" panose="020B0604020202020204" pitchFamily="34" charset="0"/>
                <a:hlinkClick r:id="rId9" tooltip="Abbott et al."/>
              </a:rPr>
              <a:t>Geosci</a:t>
            </a:r>
            <a:r>
              <a:rPr lang="fr-FR" sz="2000" b="0" i="1" u="sng" dirty="0">
                <a:solidFill>
                  <a:srgbClr val="1874A4"/>
                </a:solidFill>
                <a:effectLst/>
                <a:latin typeface="Arial" panose="020B0604020202020204" pitchFamily="34" charset="0"/>
                <a:cs typeface="Arial" panose="020B0604020202020204" pitchFamily="34" charset="0"/>
                <a:hlinkClick r:id="rId9" tooltip="Abbott et al."/>
              </a:rPr>
              <a:t>.</a:t>
            </a:r>
            <a:endParaRPr lang="fr-FR" sz="2000" b="0" i="1" u="sng" dirty="0">
              <a:solidFill>
                <a:srgbClr val="1874A4"/>
              </a:solidFill>
              <a:effectLst/>
              <a:latin typeface="Arial" panose="020B0604020202020204" pitchFamily="34" charset="0"/>
              <a:cs typeface="Arial" panose="020B0604020202020204" pitchFamily="34" charset="0"/>
            </a:endParaRPr>
          </a:p>
          <a:p>
            <a:r>
              <a:rPr lang="en-GB" sz="2000" dirty="0">
                <a:solidFill>
                  <a:srgbClr val="000000"/>
                </a:solidFill>
                <a:latin typeface="Arial" panose="020B0604020202020204" pitchFamily="34" charset="0"/>
                <a:cs typeface="Arial" panose="020B0604020202020204" pitchFamily="34" charset="0"/>
              </a:rPr>
              <a:t>Energy &amp; Moisture Balance constraints: </a:t>
            </a:r>
            <a:r>
              <a:rPr lang="fr-FR" sz="2000" b="0" i="0" u="sng" dirty="0">
                <a:solidFill>
                  <a:srgbClr val="1874A4"/>
                </a:solidFill>
                <a:effectLst/>
                <a:latin typeface="Arial" panose="020B0604020202020204" pitchFamily="34" charset="0"/>
                <a:cs typeface="Arial" panose="020B0604020202020204" pitchFamily="34" charset="0"/>
                <a:hlinkClick r:id="rId10" tooltip="Allan et al. (2020)"/>
              </a:rPr>
              <a:t>Allan et al. (2020) </a:t>
            </a:r>
            <a:r>
              <a:rPr lang="fr-FR" sz="2000" b="0" i="1" u="sng" dirty="0">
                <a:solidFill>
                  <a:srgbClr val="1874A4"/>
                </a:solidFill>
                <a:effectLst/>
                <a:latin typeface="Arial" panose="020B0604020202020204" pitchFamily="34" charset="0"/>
                <a:cs typeface="Arial" panose="020B0604020202020204" pitchFamily="34" charset="0"/>
                <a:hlinkClick r:id="rId10" tooltip="Allan et al. (2020)"/>
              </a:rPr>
              <a:t>NYAS</a:t>
            </a:r>
            <a:r>
              <a:rPr lang="fr-FR" sz="2000" u="sng" dirty="0">
                <a:solidFill>
                  <a:srgbClr val="000000"/>
                </a:solidFill>
                <a:latin typeface="Arial" panose="020B0604020202020204" pitchFamily="34" charset="0"/>
                <a:cs typeface="Arial" panose="020B0604020202020204" pitchFamily="34" charset="0"/>
              </a:rPr>
              <a:t>; </a:t>
            </a:r>
            <a:r>
              <a:rPr lang="en-GB" sz="2000" dirty="0">
                <a:solidFill>
                  <a:srgbClr val="000000"/>
                </a:solidFill>
                <a:latin typeface="Arial" panose="020B0604020202020204" pitchFamily="34" charset="0"/>
                <a:cs typeface="Arial" panose="020B0604020202020204" pitchFamily="34" charset="0"/>
                <a:hlinkClick r:id="rId11"/>
              </a:rPr>
              <a:t>O’Gorman et al. (2012) </a:t>
            </a:r>
            <a:r>
              <a:rPr lang="en-GB" sz="2000" i="1" dirty="0" err="1">
                <a:solidFill>
                  <a:srgbClr val="000000"/>
                </a:solidFill>
                <a:latin typeface="Arial" panose="020B0604020202020204" pitchFamily="34" charset="0"/>
                <a:cs typeface="Arial" panose="020B0604020202020204" pitchFamily="34" charset="0"/>
                <a:hlinkClick r:id="rId11"/>
              </a:rPr>
              <a:t>Surv</a:t>
            </a:r>
            <a:r>
              <a:rPr lang="en-GB" sz="2000" i="1" dirty="0">
                <a:solidFill>
                  <a:srgbClr val="000000"/>
                </a:solidFill>
                <a:latin typeface="Arial" panose="020B0604020202020204" pitchFamily="34" charset="0"/>
                <a:cs typeface="Arial" panose="020B0604020202020204" pitchFamily="34" charset="0"/>
                <a:hlinkClick r:id="rId11"/>
              </a:rPr>
              <a:t>. </a:t>
            </a:r>
            <a:r>
              <a:rPr lang="en-GB" sz="2000" i="1" dirty="0" err="1">
                <a:solidFill>
                  <a:srgbClr val="000000"/>
                </a:solidFill>
                <a:latin typeface="Arial" panose="020B0604020202020204" pitchFamily="34" charset="0"/>
                <a:cs typeface="Arial" panose="020B0604020202020204" pitchFamily="34" charset="0"/>
                <a:hlinkClick r:id="rId11"/>
              </a:rPr>
              <a:t>Geophys</a:t>
            </a:r>
            <a:r>
              <a:rPr lang="en-GB" sz="2000" dirty="0">
                <a:solidFill>
                  <a:srgbClr val="000000"/>
                </a:solidFill>
                <a:latin typeface="Arial" panose="020B0604020202020204" pitchFamily="34" charset="0"/>
                <a:cs typeface="Arial" panose="020B0604020202020204" pitchFamily="34" charset="0"/>
              </a:rPr>
              <a:t>; </a:t>
            </a:r>
            <a:r>
              <a:rPr lang="en-GB" sz="2000" dirty="0">
                <a:solidFill>
                  <a:srgbClr val="000000"/>
                </a:solidFill>
                <a:latin typeface="Arial" panose="020B0604020202020204" pitchFamily="34" charset="0"/>
                <a:cs typeface="Arial" panose="020B0604020202020204" pitchFamily="34" charset="0"/>
                <a:hlinkClick r:id="rId12"/>
              </a:rPr>
              <a:t>Andrews et al. (2009) </a:t>
            </a:r>
            <a:r>
              <a:rPr lang="en-GB" sz="2000" i="1" dirty="0">
                <a:solidFill>
                  <a:srgbClr val="000000"/>
                </a:solidFill>
                <a:latin typeface="Arial" panose="020B0604020202020204" pitchFamily="34" charset="0"/>
                <a:cs typeface="Arial" panose="020B0604020202020204" pitchFamily="34" charset="0"/>
                <a:hlinkClick r:id="rId12"/>
              </a:rPr>
              <a:t>J </a:t>
            </a:r>
            <a:r>
              <a:rPr lang="en-GB" sz="2000" i="1" dirty="0" err="1">
                <a:solidFill>
                  <a:srgbClr val="000000"/>
                </a:solidFill>
                <a:latin typeface="Arial" panose="020B0604020202020204" pitchFamily="34" charset="0"/>
                <a:cs typeface="Arial" panose="020B0604020202020204" pitchFamily="34" charset="0"/>
                <a:hlinkClick r:id="rId12"/>
              </a:rPr>
              <a:t>Clim</a:t>
            </a:r>
            <a:r>
              <a:rPr lang="en-GB" sz="2000" i="1" dirty="0">
                <a:solidFill>
                  <a:srgbClr val="000000"/>
                </a:solidFill>
                <a:latin typeface="Arial" panose="020B0604020202020204" pitchFamily="34" charset="0"/>
                <a:cs typeface="Arial" panose="020B0604020202020204" pitchFamily="34" charset="0"/>
              </a:rPr>
              <a:t> ; </a:t>
            </a:r>
            <a:r>
              <a:rPr lang="en-GB" sz="2000" dirty="0">
                <a:solidFill>
                  <a:srgbClr val="000000"/>
                </a:solidFill>
                <a:latin typeface="Arial" panose="020B0604020202020204" pitchFamily="34" charset="0"/>
                <a:cs typeface="Arial" panose="020B0604020202020204" pitchFamily="34" charset="0"/>
                <a:hlinkClick r:id="rId13"/>
              </a:rPr>
              <a:t>Held &amp; Soden (2006) </a:t>
            </a:r>
            <a:r>
              <a:rPr lang="en-GB" sz="2000" i="1" dirty="0">
                <a:solidFill>
                  <a:srgbClr val="000000"/>
                </a:solidFill>
                <a:latin typeface="Arial" panose="020B0604020202020204" pitchFamily="34" charset="0"/>
                <a:cs typeface="Arial" panose="020B0604020202020204" pitchFamily="34" charset="0"/>
                <a:hlinkClick r:id="rId13"/>
              </a:rPr>
              <a:t>J </a:t>
            </a:r>
            <a:r>
              <a:rPr lang="en-GB" sz="2000" i="1" dirty="0" err="1">
                <a:solidFill>
                  <a:srgbClr val="000000"/>
                </a:solidFill>
                <a:latin typeface="Arial" panose="020B0604020202020204" pitchFamily="34" charset="0"/>
                <a:cs typeface="Arial" panose="020B0604020202020204" pitchFamily="34" charset="0"/>
                <a:hlinkClick r:id="rId13"/>
              </a:rPr>
              <a:t>Clim</a:t>
            </a:r>
            <a:r>
              <a:rPr lang="en-GB" sz="2000" i="1" dirty="0">
                <a:solidFill>
                  <a:srgbClr val="000000"/>
                </a:solidFill>
                <a:latin typeface="Arial" panose="020B0604020202020204" pitchFamily="34" charset="0"/>
                <a:cs typeface="Arial" panose="020B0604020202020204" pitchFamily="34" charset="0"/>
                <a:hlinkClick r:id="rId13"/>
              </a:rPr>
              <a:t>. </a:t>
            </a:r>
            <a:r>
              <a:rPr lang="en-GB" sz="2000" i="1" dirty="0">
                <a:solidFill>
                  <a:srgbClr val="000000"/>
                </a:solidFill>
                <a:latin typeface="Calibri" pitchFamily="34" charset="0"/>
              </a:rPr>
              <a:t>; </a:t>
            </a:r>
            <a:r>
              <a:rPr lang="en-GB" sz="2000" dirty="0">
                <a:solidFill>
                  <a:srgbClr val="808080"/>
                </a:solidFill>
                <a:latin typeface="Arial" panose="020B0604020202020204" pitchFamily="34" charset="0"/>
                <a:cs typeface="Arial" panose="020B0604020202020204" pitchFamily="34" charset="0"/>
                <a:hlinkClick r:id="rId14"/>
              </a:rPr>
              <a:t>Allen and Ingram (2002) </a:t>
            </a:r>
            <a:r>
              <a:rPr lang="en-GB" sz="2000" i="1" dirty="0">
                <a:solidFill>
                  <a:srgbClr val="808080"/>
                </a:solidFill>
                <a:latin typeface="Arial" panose="020B0604020202020204" pitchFamily="34" charset="0"/>
                <a:cs typeface="Arial" panose="020B0604020202020204" pitchFamily="34" charset="0"/>
                <a:hlinkClick r:id="rId14"/>
              </a:rPr>
              <a:t>Nature</a:t>
            </a:r>
            <a:r>
              <a:rPr lang="en-GB" sz="2000" i="1" dirty="0">
                <a:solidFill>
                  <a:srgbClr val="808080"/>
                </a:solidFill>
                <a:latin typeface="Arial" panose="020B0604020202020204" pitchFamily="34" charset="0"/>
                <a:cs typeface="Arial" panose="020B0604020202020204" pitchFamily="34" charset="0"/>
              </a:rPr>
              <a:t> </a:t>
            </a:r>
            <a:r>
              <a:rPr lang="en-GB" sz="2000" i="1" dirty="0">
                <a:solidFill>
                  <a:srgbClr val="808080"/>
                </a:solidFill>
                <a:latin typeface="+mn-lt"/>
              </a:rPr>
              <a:t>;</a:t>
            </a:r>
            <a:r>
              <a:rPr lang="en-GB" sz="1400" dirty="0">
                <a:solidFill>
                  <a:srgbClr val="000000"/>
                </a:solidFill>
                <a:latin typeface="Calibri" pitchFamily="34" charset="0"/>
                <a:hlinkClick r:id="rId15"/>
              </a:rPr>
              <a:t> </a:t>
            </a:r>
            <a:r>
              <a:rPr lang="en-GB" sz="2000" dirty="0">
                <a:solidFill>
                  <a:srgbClr val="000000"/>
                </a:solidFill>
                <a:latin typeface="Arial" panose="020B0604020202020204" pitchFamily="34" charset="0"/>
                <a:cs typeface="Arial" panose="020B0604020202020204" pitchFamily="34" charset="0"/>
                <a:hlinkClick r:id="rId15"/>
              </a:rPr>
              <a:t>Mitchell et al. (1987) </a:t>
            </a:r>
            <a:r>
              <a:rPr lang="en-GB" sz="2000" i="1" dirty="0">
                <a:solidFill>
                  <a:srgbClr val="000000"/>
                </a:solidFill>
                <a:latin typeface="Arial" panose="020B0604020202020204" pitchFamily="34" charset="0"/>
                <a:cs typeface="Arial" panose="020B0604020202020204" pitchFamily="34" charset="0"/>
                <a:hlinkClick r:id="rId15"/>
              </a:rPr>
              <a:t>QJRMS</a:t>
            </a:r>
            <a:r>
              <a:rPr lang="en-GB" sz="2000" i="1" dirty="0">
                <a:solidFill>
                  <a:srgbClr val="000000"/>
                </a:solidFill>
                <a:latin typeface="Arial" panose="020B0604020202020204" pitchFamily="34" charset="0"/>
                <a:cs typeface="Arial" panose="020B0604020202020204" pitchFamily="34" charset="0"/>
              </a:rPr>
              <a:t> ;</a:t>
            </a:r>
            <a:r>
              <a:rPr lang="en-GB" sz="2000" i="1" dirty="0">
                <a:solidFill>
                  <a:srgbClr val="808080"/>
                </a:solidFill>
                <a:latin typeface="Arial" panose="020B0604020202020204" pitchFamily="34" charset="0"/>
                <a:cs typeface="Arial" panose="020B0604020202020204" pitchFamily="34" charset="0"/>
              </a:rPr>
              <a:t> </a:t>
            </a:r>
            <a:r>
              <a:rPr lang="en-GB" sz="2000" dirty="0">
                <a:solidFill>
                  <a:srgbClr val="000000"/>
                </a:solidFill>
                <a:latin typeface="Arial" panose="020B0604020202020204" pitchFamily="34" charset="0"/>
                <a:cs typeface="Arial" panose="020B0604020202020204" pitchFamily="34" charset="0"/>
                <a:hlinkClick r:id="rId16"/>
              </a:rPr>
              <a:t>Manabe &amp; </a:t>
            </a:r>
            <a:r>
              <a:rPr lang="en-GB" sz="2000" dirty="0" err="1">
                <a:solidFill>
                  <a:srgbClr val="000000"/>
                </a:solidFill>
                <a:latin typeface="Arial" panose="020B0604020202020204" pitchFamily="34" charset="0"/>
                <a:cs typeface="Arial" panose="020B0604020202020204" pitchFamily="34" charset="0"/>
                <a:hlinkClick r:id="rId16"/>
              </a:rPr>
              <a:t>Wetherald</a:t>
            </a:r>
            <a:r>
              <a:rPr lang="en-GB" sz="2000" dirty="0">
                <a:solidFill>
                  <a:srgbClr val="000000"/>
                </a:solidFill>
                <a:latin typeface="Arial" panose="020B0604020202020204" pitchFamily="34" charset="0"/>
                <a:cs typeface="Arial" panose="020B0604020202020204" pitchFamily="34" charset="0"/>
                <a:hlinkClick r:id="rId16"/>
              </a:rPr>
              <a:t> (1975) J Atmos. Sci.</a:t>
            </a:r>
            <a:endParaRPr lang="en-GB" sz="2000" dirty="0">
              <a:solidFill>
                <a:srgbClr val="000000"/>
              </a:solidFill>
              <a:latin typeface="Arial" panose="020B0604020202020204" pitchFamily="34" charset="0"/>
              <a:cs typeface="Arial" panose="020B0604020202020204" pitchFamily="34" charset="0"/>
            </a:endParaRPr>
          </a:p>
          <a:p>
            <a:pPr eaLnBrk="1" hangingPunct="1">
              <a:lnSpc>
                <a:spcPct val="80000"/>
              </a:lnSpc>
            </a:pPr>
            <a:r>
              <a:rPr lang="en-GB" sz="2000" dirty="0">
                <a:solidFill>
                  <a:srgbClr val="000000"/>
                </a:solidFill>
                <a:latin typeface="Arial" panose="020B0604020202020204" pitchFamily="34" charset="0"/>
                <a:cs typeface="Arial" panose="020B0604020202020204" pitchFamily="34" charset="0"/>
              </a:rPr>
              <a:t>Rainfall Extremes:</a:t>
            </a:r>
            <a:r>
              <a:rPr lang="en-GB" sz="2000" b="0" i="0" dirty="0">
                <a:solidFill>
                  <a:srgbClr val="000000"/>
                </a:solidFill>
                <a:effectLst/>
                <a:latin typeface="Arial" panose="020B0604020202020204" pitchFamily="34" charset="0"/>
                <a:cs typeface="Arial" panose="020B0604020202020204" pitchFamily="34" charset="0"/>
              </a:rPr>
              <a:t> </a:t>
            </a:r>
            <a:r>
              <a:rPr lang="en-GB" sz="2000" b="1" dirty="0">
                <a:solidFill>
                  <a:srgbClr val="000000"/>
                </a:solidFill>
                <a:latin typeface="Arial" panose="020B0604020202020204" pitchFamily="34" charset="0"/>
                <a:cs typeface="Arial" panose="020B0604020202020204" pitchFamily="34" charset="0"/>
                <a:hlinkClick r:id="rId17"/>
              </a:rPr>
              <a:t>Trenberth et al. (2003) BAMS</a:t>
            </a:r>
            <a:r>
              <a:rPr lang="en-GB" sz="2400" b="1" dirty="0">
                <a:solidFill>
                  <a:srgbClr val="000000"/>
                </a:solidFill>
                <a:latin typeface="Arial" panose="020B0604020202020204" pitchFamily="34" charset="0"/>
                <a:cs typeface="Arial" panose="020B0604020202020204" pitchFamily="34" charset="0"/>
              </a:rPr>
              <a:t>*</a:t>
            </a:r>
            <a:r>
              <a:rPr lang="en-GB" sz="2000" b="1" dirty="0">
                <a:solidFill>
                  <a:srgbClr val="000000"/>
                </a:solidFill>
                <a:latin typeface="Arial" panose="020B0604020202020204" pitchFamily="34" charset="0"/>
                <a:cs typeface="Arial" panose="020B0604020202020204" pitchFamily="34" charset="0"/>
              </a:rPr>
              <a:t> </a:t>
            </a:r>
            <a:r>
              <a:rPr lang="en-GB" sz="2000" dirty="0">
                <a:solidFill>
                  <a:srgbClr val="000000"/>
                </a:solidFill>
                <a:latin typeface="Arial" panose="020B0604020202020204" pitchFamily="34" charset="0"/>
                <a:cs typeface="Arial" panose="020B0604020202020204" pitchFamily="34" charset="0"/>
              </a:rPr>
              <a:t>; </a:t>
            </a:r>
            <a:r>
              <a:rPr lang="en-GB" sz="2000" dirty="0">
                <a:solidFill>
                  <a:srgbClr val="000000"/>
                </a:solidFill>
                <a:latin typeface="Arial" panose="020B0604020202020204" pitchFamily="34" charset="0"/>
                <a:cs typeface="Arial" panose="020B0604020202020204" pitchFamily="34" charset="0"/>
                <a:hlinkClick r:id="rId18"/>
              </a:rPr>
              <a:t>Allan &amp; Soden (2008) Science</a:t>
            </a:r>
            <a:r>
              <a:rPr lang="en-GB" sz="2000" dirty="0">
                <a:solidFill>
                  <a:srgbClr val="000000"/>
                </a:solidFill>
                <a:latin typeface="Arial" panose="020B0604020202020204" pitchFamily="34" charset="0"/>
                <a:cs typeface="Arial" panose="020B0604020202020204" pitchFamily="34" charset="0"/>
              </a:rPr>
              <a:t> ; </a:t>
            </a:r>
            <a:r>
              <a:rPr lang="en-GB" sz="2000" dirty="0">
                <a:solidFill>
                  <a:srgbClr val="E0E0E1"/>
                </a:solidFill>
                <a:latin typeface="Arial" panose="020B0604020202020204" pitchFamily="34" charset="0"/>
                <a:cs typeface="Arial" panose="020B0604020202020204" pitchFamily="34" charset="0"/>
                <a:hlinkClick r:id="rId19"/>
              </a:rPr>
              <a:t>Allan (2011) </a:t>
            </a:r>
            <a:r>
              <a:rPr lang="en-GB" sz="2000" i="1" dirty="0">
                <a:solidFill>
                  <a:srgbClr val="E0E0E1"/>
                </a:solidFill>
                <a:latin typeface="Arial" panose="020B0604020202020204" pitchFamily="34" charset="0"/>
                <a:cs typeface="Arial" panose="020B0604020202020204" pitchFamily="34" charset="0"/>
                <a:hlinkClick r:id="rId19"/>
              </a:rPr>
              <a:t>Nature </a:t>
            </a:r>
            <a:r>
              <a:rPr lang="en-GB" sz="2000" i="1" dirty="0">
                <a:latin typeface="Calibri" panose="020F0502020204030204"/>
              </a:rPr>
              <a:t>; </a:t>
            </a:r>
            <a:r>
              <a:rPr lang="en-GB" sz="2000" dirty="0">
                <a:solidFill>
                  <a:srgbClr val="000000"/>
                </a:solidFill>
                <a:latin typeface="Arial" panose="020B0604020202020204" pitchFamily="34" charset="0"/>
                <a:cs typeface="Arial" panose="020B0604020202020204" pitchFamily="34" charset="0"/>
                <a:hlinkClick r:id="rId20"/>
              </a:rPr>
              <a:t>Berg et al. (2013) Nature </a:t>
            </a:r>
            <a:r>
              <a:rPr lang="en-GB" sz="2000" dirty="0" err="1">
                <a:solidFill>
                  <a:srgbClr val="000000"/>
                </a:solidFill>
                <a:latin typeface="Arial" panose="020B0604020202020204" pitchFamily="34" charset="0"/>
                <a:cs typeface="Arial" panose="020B0604020202020204" pitchFamily="34" charset="0"/>
                <a:hlinkClick r:id="rId20"/>
              </a:rPr>
              <a:t>Geosci</a:t>
            </a:r>
            <a:r>
              <a:rPr lang="en-GB" sz="2000" dirty="0">
                <a:solidFill>
                  <a:srgbClr val="000000"/>
                </a:solidFill>
                <a:latin typeface="Arial" panose="020B0604020202020204" pitchFamily="34" charset="0"/>
                <a:cs typeface="Arial" panose="020B0604020202020204" pitchFamily="34" charset="0"/>
                <a:hlinkClick r:id="rId20"/>
              </a:rPr>
              <a:t>. </a:t>
            </a:r>
            <a:r>
              <a:rPr lang="en-GB" sz="2000" dirty="0">
                <a:solidFill>
                  <a:srgbClr val="000000"/>
                </a:solidFill>
                <a:latin typeface="Arial" panose="020B0604020202020204" pitchFamily="34" charset="0"/>
                <a:cs typeface="Arial" panose="020B0604020202020204" pitchFamily="34" charset="0"/>
              </a:rPr>
              <a:t>; </a:t>
            </a:r>
            <a:r>
              <a:rPr lang="en-GB" sz="2000" dirty="0">
                <a:solidFill>
                  <a:srgbClr val="000000"/>
                </a:solidFill>
                <a:latin typeface="Arial" panose="020B0604020202020204" pitchFamily="34" charset="0"/>
                <a:cs typeface="Arial" panose="020B0604020202020204" pitchFamily="34" charset="0"/>
                <a:hlinkClick r:id="rId21"/>
              </a:rPr>
              <a:t>O’Gorman (2012) Nature </a:t>
            </a:r>
            <a:r>
              <a:rPr lang="en-GB" sz="2000" dirty="0" err="1">
                <a:solidFill>
                  <a:srgbClr val="000000"/>
                </a:solidFill>
                <a:latin typeface="Arial" panose="020B0604020202020204" pitchFamily="34" charset="0"/>
                <a:cs typeface="Arial" panose="020B0604020202020204" pitchFamily="34" charset="0"/>
                <a:hlinkClick r:id="rId21"/>
              </a:rPr>
              <a:t>Geosci</a:t>
            </a:r>
            <a:r>
              <a:rPr lang="en-GB" sz="2000" dirty="0">
                <a:solidFill>
                  <a:srgbClr val="000000"/>
                </a:solidFill>
                <a:latin typeface="Arial" panose="020B0604020202020204" pitchFamily="34" charset="0"/>
                <a:cs typeface="Arial" panose="020B0604020202020204" pitchFamily="34" charset="0"/>
                <a:hlinkClick r:id="rId21"/>
              </a:rPr>
              <a:t>.</a:t>
            </a:r>
            <a:r>
              <a:rPr lang="en-GB" sz="2000" dirty="0">
                <a:solidFill>
                  <a:srgbClr val="000000"/>
                </a:solidFill>
                <a:latin typeface="Arial" panose="020B0604020202020204" pitchFamily="34" charset="0"/>
                <a:cs typeface="Arial" panose="020B0604020202020204" pitchFamily="34" charset="0"/>
              </a:rPr>
              <a:t> ; </a:t>
            </a:r>
            <a:r>
              <a:rPr lang="en-GB" sz="2000" dirty="0">
                <a:solidFill>
                  <a:srgbClr val="000000"/>
                </a:solidFill>
                <a:latin typeface="Arial" panose="020B0604020202020204" pitchFamily="34" charset="0"/>
                <a:cs typeface="Arial" panose="020B0604020202020204" pitchFamily="34" charset="0"/>
                <a:hlinkClick r:id="rId22"/>
              </a:rPr>
              <a:t>Fowler et al. (2021) Nature Rev</a:t>
            </a:r>
            <a:r>
              <a:rPr lang="en-GB" sz="2000" dirty="0">
                <a:solidFill>
                  <a:srgbClr val="000000"/>
                </a:solidFill>
                <a:latin typeface="Arial" panose="020B0604020202020204" pitchFamily="34" charset="0"/>
                <a:cs typeface="Arial" panose="020B0604020202020204" pitchFamily="34" charset="0"/>
              </a:rPr>
              <a:t>.</a:t>
            </a:r>
          </a:p>
          <a:p>
            <a:pPr>
              <a:lnSpc>
                <a:spcPct val="80000"/>
              </a:lnSpc>
            </a:pPr>
            <a:r>
              <a:rPr lang="en-GB" sz="2000" dirty="0">
                <a:solidFill>
                  <a:srgbClr val="000000"/>
                </a:solidFill>
                <a:latin typeface="Arial" panose="020B0604020202020204" pitchFamily="34" charset="0"/>
                <a:cs typeface="Arial" panose="020B0604020202020204" pitchFamily="34" charset="0"/>
              </a:rPr>
              <a:t>Regional Response &amp; Aridity: </a:t>
            </a:r>
            <a:r>
              <a:rPr lang="en-GB" sz="2000" dirty="0">
                <a:latin typeface="Arial" panose="020B0604020202020204" pitchFamily="34" charset="0"/>
                <a:cs typeface="Arial" panose="020B0604020202020204" pitchFamily="34" charset="0"/>
                <a:hlinkClick r:id="rId23"/>
              </a:rPr>
              <a:t>Scheff &amp; Frierson 2015 J. </a:t>
            </a:r>
            <a:r>
              <a:rPr lang="en-GB" sz="2000" dirty="0" err="1">
                <a:latin typeface="Arial" panose="020B0604020202020204" pitchFamily="34" charset="0"/>
                <a:cs typeface="Arial" panose="020B0604020202020204" pitchFamily="34" charset="0"/>
                <a:hlinkClick r:id="rId23"/>
              </a:rPr>
              <a:t>Clim</a:t>
            </a:r>
            <a:r>
              <a:rPr lang="en-GB" sz="2000" b="0" i="0" dirty="0">
                <a:effectLst/>
                <a:latin typeface="Arial" panose="020B0604020202020204" pitchFamily="34" charset="0"/>
                <a:cs typeface="Arial" panose="020B0604020202020204" pitchFamily="34" charset="0"/>
                <a:hlinkClick r:id="rId24"/>
              </a:rPr>
              <a:t> Byrne &amp; O'Gorman 2015</a:t>
            </a:r>
            <a:r>
              <a:rPr lang="en-GB" sz="2000" b="0" i="0" dirty="0">
                <a:effectLst/>
                <a:latin typeface="Arial" panose="020B0604020202020204" pitchFamily="34" charset="0"/>
                <a:cs typeface="Arial" panose="020B0604020202020204" pitchFamily="34" charset="0"/>
              </a:rPr>
              <a:t> ;</a:t>
            </a:r>
            <a:r>
              <a:rPr lang="en-GB" sz="2000" dirty="0">
                <a:solidFill>
                  <a:srgbClr val="000000"/>
                </a:solidFill>
                <a:latin typeface="Arial" panose="020B0604020202020204" pitchFamily="34" charset="0"/>
                <a:cs typeface="Arial" panose="020B0604020202020204" pitchFamily="34" charset="0"/>
                <a:hlinkClick r:id="rId25"/>
              </a:rPr>
              <a:t> Durack et al. (2012) </a:t>
            </a:r>
            <a:r>
              <a:rPr lang="en-GB" sz="2000" i="1" dirty="0">
                <a:solidFill>
                  <a:srgbClr val="000000"/>
                </a:solidFill>
                <a:latin typeface="Arial" panose="020B0604020202020204" pitchFamily="34" charset="0"/>
                <a:cs typeface="Arial" panose="020B0604020202020204" pitchFamily="34" charset="0"/>
                <a:hlinkClick r:id="rId25"/>
              </a:rPr>
              <a:t>Science </a:t>
            </a:r>
            <a:r>
              <a:rPr lang="en-GB" sz="2000" dirty="0">
                <a:latin typeface="Arial" panose="020B0604020202020204" pitchFamily="34" charset="0"/>
                <a:cs typeface="Arial" panose="020B0604020202020204" pitchFamily="34" charset="0"/>
              </a:rPr>
              <a:t>;</a:t>
            </a:r>
            <a:r>
              <a:rPr lang="en-GB" sz="2000" dirty="0" err="1">
                <a:latin typeface="Arial" panose="020B0604020202020204" pitchFamily="34" charset="0"/>
                <a:cs typeface="Arial" panose="020B0604020202020204" pitchFamily="34" charset="0"/>
                <a:hlinkClick r:id="rId26"/>
              </a:rPr>
              <a:t>Greve</a:t>
            </a:r>
            <a:r>
              <a:rPr lang="en-GB" sz="2000" dirty="0">
                <a:latin typeface="Arial" panose="020B0604020202020204" pitchFamily="34" charset="0"/>
                <a:cs typeface="Arial" panose="020B0604020202020204" pitchFamily="34" charset="0"/>
                <a:hlinkClick r:id="rId26"/>
              </a:rPr>
              <a:t> &amp; Seneviratne (2015) GRL</a:t>
            </a:r>
            <a:r>
              <a:rPr lang="en-GB" sz="2000" dirty="0">
                <a:latin typeface="Arial" panose="020B0604020202020204" pitchFamily="34" charset="0"/>
                <a:cs typeface="Arial" panose="020B0604020202020204" pitchFamily="34" charset="0"/>
              </a:rPr>
              <a:t> </a:t>
            </a:r>
            <a:endParaRPr lang="en-GB" sz="2000" dirty="0">
              <a:solidFill>
                <a:srgbClr val="000000"/>
              </a:solidFill>
              <a:latin typeface="Arial" panose="020B0604020202020204" pitchFamily="34" charset="0"/>
              <a:cs typeface="Arial" panose="020B0604020202020204" pitchFamily="34" charset="0"/>
            </a:endParaRPr>
          </a:p>
          <a:p>
            <a:pPr algn="l">
              <a:buFont typeface="Arial" panose="020B0604020202020204" pitchFamily="34" charset="0"/>
              <a:buChar char="•"/>
            </a:pPr>
            <a:endParaRPr lang="fr-FR" sz="2000" b="0" i="0" dirty="0">
              <a:solidFill>
                <a:srgbClr val="000000"/>
              </a:solidFill>
              <a:effectLst/>
              <a:latin typeface="Arial" panose="020B0604020202020204" pitchFamily="34" charset="0"/>
              <a:cs typeface="Arial" panose="020B0604020202020204" pitchFamily="34" charset="0"/>
            </a:endParaRPr>
          </a:p>
          <a:p>
            <a:pPr algn="l">
              <a:buFont typeface="Arial" panose="020B0604020202020204" pitchFamily="34" charset="0"/>
              <a:buChar char="•"/>
            </a:pPr>
            <a:endParaRPr lang="fr-FR" sz="2400" b="0" i="0" dirty="0">
              <a:solidFill>
                <a:srgbClr val="000000"/>
              </a:solidFill>
              <a:effectLst/>
              <a:latin typeface="Arial" panose="020B0604020202020204" pitchFamily="34" charset="0"/>
              <a:cs typeface="Arial" panose="020B0604020202020204" pitchFamily="34" charset="0"/>
            </a:endParaRPr>
          </a:p>
          <a:p>
            <a:endParaRPr lang="en-US" dirty="0"/>
          </a:p>
          <a:p>
            <a:endParaRPr lang="en-US" dirty="0"/>
          </a:p>
          <a:p>
            <a:endParaRPr lang="en-US" dirty="0"/>
          </a:p>
          <a:p>
            <a:endParaRPr lang="en-US" dirty="0"/>
          </a:p>
          <a:p>
            <a:endParaRPr lang="en-US" dirty="0"/>
          </a:p>
          <a:p>
            <a:pPr marL="0" indent="0">
              <a:buNone/>
            </a:pPr>
            <a:r>
              <a:rPr lang="en-US" dirty="0"/>
              <a:t>* Essential reading</a:t>
            </a:r>
          </a:p>
        </p:txBody>
      </p:sp>
    </p:spTree>
    <p:extLst>
      <p:ext uri="{BB962C8B-B14F-4D97-AF65-F5344CB8AC3E}">
        <p14:creationId xmlns:p14="http://schemas.microsoft.com/office/powerpoint/2010/main" val="245355598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0CE5A-13AA-A97E-5862-CF48BEF1C5F1}"/>
            </a:ext>
          </a:extLst>
        </p:cNvPr>
        <p:cNvGrpSpPr/>
        <p:nvPr/>
      </p:nvGrpSpPr>
      <p:grpSpPr>
        <a:xfrm>
          <a:off x="0" y="0"/>
          <a:ext cx="0" cy="0"/>
          <a:chOff x="0" y="0"/>
          <a:chExt cx="0" cy="0"/>
        </a:xfrm>
      </p:grpSpPr>
      <p:pic>
        <p:nvPicPr>
          <p:cNvPr id="3" name="Picture 2" descr="Global climatological map of precipitation from ERA5">
            <a:extLst>
              <a:ext uri="{FF2B5EF4-FFF2-40B4-BE49-F238E27FC236}">
                <a16:creationId xmlns:a16="http://schemas.microsoft.com/office/drawing/2014/main" id="{5EE45C63-9EBA-895F-0270-F4E944D4DDAA}"/>
              </a:ext>
            </a:extLst>
          </p:cNvPr>
          <p:cNvPicPr>
            <a:picLocks noChangeAspect="1"/>
          </p:cNvPicPr>
          <p:nvPr/>
        </p:nvPicPr>
        <p:blipFill>
          <a:blip r:embed="rId2"/>
          <a:srcRect b="18756"/>
          <a:stretch/>
        </p:blipFill>
        <p:spPr>
          <a:xfrm>
            <a:off x="134939" y="252856"/>
            <a:ext cx="11227308" cy="6307954"/>
          </a:xfrm>
          <a:prstGeom prst="rect">
            <a:avLst/>
          </a:prstGeom>
        </p:spPr>
      </p:pic>
      <p:sp>
        <p:nvSpPr>
          <p:cNvPr id="60420" name="Text Box 4">
            <a:extLst>
              <a:ext uri="{FF2B5EF4-FFF2-40B4-BE49-F238E27FC236}">
                <a16:creationId xmlns:a16="http://schemas.microsoft.com/office/drawing/2014/main" id="{D11E5316-16EC-6268-04FC-8F57255AC47A}"/>
              </a:ext>
              <a:ext uri="{C183D7F6-B498-43B3-948B-1728B52AA6E4}">
                <adec:decorative xmlns:adec="http://schemas.microsoft.com/office/drawing/2017/decorative" val="1"/>
              </a:ext>
            </a:extLst>
          </p:cNvPr>
          <p:cNvSpPr txBox="1">
            <a:spLocks noChangeArrowheads="1"/>
          </p:cNvSpPr>
          <p:nvPr/>
        </p:nvSpPr>
        <p:spPr bwMode="auto">
          <a:xfrm>
            <a:off x="2063750" y="2565401"/>
            <a:ext cx="8280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altLang="en-US">
              <a:latin typeface="Symbol" pitchFamily="18" charset="2"/>
            </a:endParaRPr>
          </a:p>
        </p:txBody>
      </p:sp>
      <p:pic>
        <p:nvPicPr>
          <p:cNvPr id="4" name="Picture 3">
            <a:extLst>
              <a:ext uri="{FF2B5EF4-FFF2-40B4-BE49-F238E27FC236}">
                <a16:creationId xmlns:a16="http://schemas.microsoft.com/office/drawing/2014/main" id="{B5BAA062-3565-C858-54E4-014602DC940D}"/>
              </a:ext>
            </a:extLst>
          </p:cNvPr>
          <p:cNvPicPr>
            <a:picLocks noChangeAspect="1"/>
          </p:cNvPicPr>
          <p:nvPr/>
        </p:nvPicPr>
        <p:blipFill>
          <a:blip r:embed="rId2"/>
          <a:srcRect l="4704" t="81974" r="-6219" b="-452"/>
          <a:stretch>
            <a:fillRect/>
          </a:stretch>
        </p:blipFill>
        <p:spPr>
          <a:xfrm rot="16200000">
            <a:off x="8839790" y="2830464"/>
            <a:ext cx="5715082" cy="719465"/>
          </a:xfrm>
          <a:prstGeom prst="rect">
            <a:avLst/>
          </a:prstGeom>
          <a:solidFill>
            <a:schemeClr val="bg1"/>
          </a:solidFill>
        </p:spPr>
      </p:pic>
      <p:sp>
        <p:nvSpPr>
          <p:cNvPr id="60429" name="Text Box 13">
            <a:extLst>
              <a:ext uri="{FF2B5EF4-FFF2-40B4-BE49-F238E27FC236}">
                <a16:creationId xmlns:a16="http://schemas.microsoft.com/office/drawing/2014/main" id="{6A1800E1-2F65-A1F7-969B-2C8025515888}"/>
              </a:ext>
            </a:extLst>
          </p:cNvPr>
          <p:cNvSpPr txBox="1">
            <a:spLocks noGrp="1" noChangeArrowheads="1"/>
          </p:cNvSpPr>
          <p:nvPr>
            <p:ph type="title" idx="4294967295"/>
          </p:nvPr>
        </p:nvSpPr>
        <p:spPr bwMode="auto">
          <a:xfrm>
            <a:off x="1662113" y="6397624"/>
            <a:ext cx="8548687" cy="427038"/>
          </a:xfrm>
          <a:prstGeom prst="rect">
            <a:avLst/>
          </a:prstGeom>
          <a:noFill/>
          <a:ln>
            <a:noFill/>
            <a:prstDash/>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2200" b="0" i="0" u="none" strike="noStrike" kern="1200" cap="none" spc="0" normalizeH="0" baseline="0" noProof="0" dirty="0">
                <a:ln>
                  <a:noFill/>
                </a:ln>
                <a:solidFill>
                  <a:schemeClr val="tx1"/>
                </a:solidFill>
                <a:effectLst/>
                <a:uLnTx/>
                <a:uFillTx/>
                <a:latin typeface="Arial Rounded MT Bold" pitchFamily="34" charset="0"/>
                <a:ea typeface="+mn-ea"/>
                <a:cs typeface="+mn-cs"/>
              </a:rPr>
              <a:t>Precipitation = Surface Evaporation + Atmospheric Transport </a:t>
            </a:r>
            <a:endParaRPr kumimoji="0" lang="en-US" altLang="en-US" sz="2200" b="0" i="0" u="none" strike="noStrike" kern="1200" cap="none" spc="0" normalizeH="0" baseline="0" noProof="0" dirty="0">
              <a:ln>
                <a:noFill/>
              </a:ln>
              <a:solidFill>
                <a:schemeClr val="tx1"/>
              </a:solidFill>
              <a:effectLst/>
              <a:uLnTx/>
              <a:uFillTx/>
              <a:latin typeface="Arial Rounded MT Bold" pitchFamily="34" charset="0"/>
              <a:ea typeface="+mn-ea"/>
              <a:cs typeface="+mn-cs"/>
            </a:endParaRPr>
          </a:p>
        </p:txBody>
      </p:sp>
    </p:spTree>
    <p:extLst>
      <p:ext uri="{BB962C8B-B14F-4D97-AF65-F5344CB8AC3E}">
        <p14:creationId xmlns:p14="http://schemas.microsoft.com/office/powerpoint/2010/main" val="29277680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8610" name="Picture 2" descr="wi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914400"/>
            <a:ext cx="8686800" cy="551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A50021"/>
                </a:solidFill>
                <a:miter lim="800000"/>
                <a:headEnd/>
                <a:tailEnd/>
              </a14:hiddenLine>
            </a:ext>
          </a:extLst>
        </p:spPr>
      </p:pic>
      <p:sp>
        <p:nvSpPr>
          <p:cNvPr id="68611" name="Rectangle 3"/>
          <p:cNvSpPr>
            <a:spLocks noGrp="1" noChangeArrowheads="1"/>
          </p:cNvSpPr>
          <p:nvPr>
            <p:ph type="title"/>
          </p:nvPr>
        </p:nvSpPr>
        <p:spPr>
          <a:xfrm>
            <a:off x="2209800" y="-185737"/>
            <a:ext cx="7772400" cy="1100138"/>
          </a:xfrm>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cmpd="sng">
                <a:solidFill>
                  <a:srgbClr val="A50021"/>
                </a:solidFill>
                <a:miter lim="800000"/>
                <a:headEnd/>
                <a:tailEnd/>
              </a14:hiddenLine>
            </a:ext>
          </a:extLst>
        </p:spPr>
        <p:txBody>
          <a:bodyPr/>
          <a:lstStyle/>
          <a:p>
            <a:r>
              <a:rPr lang="en-GB" altLang="en-US" sz="3600" dirty="0">
                <a:solidFill>
                  <a:srgbClr val="0000FF"/>
                </a:solidFill>
                <a:latin typeface="Calibri" panose="020F0502020204030204" pitchFamily="34" charset="0"/>
              </a:rPr>
              <a:t>Monsoons: Winds at 925</a:t>
            </a:r>
            <a:r>
              <a:rPr lang="en-GB" altLang="en-US" sz="3600" cap="none" dirty="0">
                <a:solidFill>
                  <a:srgbClr val="0000FF"/>
                </a:solidFill>
                <a:latin typeface="Calibri" panose="020F0502020204030204" pitchFamily="34" charset="0"/>
              </a:rPr>
              <a:t>h</a:t>
            </a:r>
            <a:r>
              <a:rPr lang="en-GB" altLang="en-US" sz="3600" dirty="0">
                <a:solidFill>
                  <a:srgbClr val="0000FF"/>
                </a:solidFill>
                <a:latin typeface="Calibri" panose="020F0502020204030204" pitchFamily="34" charset="0"/>
              </a:rPr>
              <a:t>Pa</a:t>
            </a:r>
          </a:p>
        </p:txBody>
      </p:sp>
      <p:sp>
        <p:nvSpPr>
          <p:cNvPr id="68612" name="Text Box 4"/>
          <p:cNvSpPr txBox="1">
            <a:spLocks noChangeArrowheads="1"/>
          </p:cNvSpPr>
          <p:nvPr/>
        </p:nvSpPr>
        <p:spPr bwMode="auto">
          <a:xfrm>
            <a:off x="2193926" y="1006475"/>
            <a:ext cx="760413" cy="457200"/>
          </a:xfrm>
          <a:prstGeom prst="rect">
            <a:avLst/>
          </a:prstGeom>
          <a:solidFill>
            <a:schemeClr val="folHlink"/>
          </a:solidFill>
          <a:ln>
            <a:noFill/>
          </a:ln>
          <a:effectLst/>
          <a:extLst>
            <a:ext uri="{91240B29-F687-4F45-9708-019B960494DF}">
              <a14:hiddenLine xmlns:a14="http://schemas.microsoft.com/office/drawing/2010/main" w="38100">
                <a:solidFill>
                  <a:srgbClr val="A5002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2400" b="1">
                <a:solidFill>
                  <a:srgbClr val="A50021"/>
                </a:solidFill>
              </a:rPr>
              <a:t>DJF</a:t>
            </a:r>
          </a:p>
        </p:txBody>
      </p:sp>
      <p:sp>
        <p:nvSpPr>
          <p:cNvPr id="68613" name="Text Box 5"/>
          <p:cNvSpPr txBox="1">
            <a:spLocks noChangeArrowheads="1"/>
          </p:cNvSpPr>
          <p:nvPr/>
        </p:nvSpPr>
        <p:spPr bwMode="auto">
          <a:xfrm>
            <a:off x="2209800" y="3505200"/>
            <a:ext cx="744538" cy="457200"/>
          </a:xfrm>
          <a:prstGeom prst="rect">
            <a:avLst/>
          </a:prstGeom>
          <a:solidFill>
            <a:schemeClr val="folHlink"/>
          </a:solidFill>
          <a:ln>
            <a:noFill/>
          </a:ln>
          <a:effectLst/>
          <a:extLst>
            <a:ext uri="{91240B29-F687-4F45-9708-019B960494DF}">
              <a14:hiddenLine xmlns:a14="http://schemas.microsoft.com/office/drawing/2010/main" w="38100">
                <a:solidFill>
                  <a:srgbClr val="A5002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2400" b="1">
                <a:solidFill>
                  <a:srgbClr val="A50021"/>
                </a:solidFill>
              </a:rPr>
              <a:t>JJA</a:t>
            </a:r>
          </a:p>
        </p:txBody>
      </p:sp>
      <p:grpSp>
        <p:nvGrpSpPr>
          <p:cNvPr id="68614" name="Group 6"/>
          <p:cNvGrpSpPr>
            <a:grpSpLocks/>
          </p:cNvGrpSpPr>
          <p:nvPr/>
        </p:nvGrpSpPr>
        <p:grpSpPr bwMode="auto">
          <a:xfrm>
            <a:off x="7286625" y="1447800"/>
            <a:ext cx="1828800" cy="3200400"/>
            <a:chOff x="3630" y="912"/>
            <a:chExt cx="1152" cy="2016"/>
          </a:xfrm>
        </p:grpSpPr>
        <p:sp>
          <p:nvSpPr>
            <p:cNvPr id="68615" name="Oval 7"/>
            <p:cNvSpPr>
              <a:spLocks noChangeArrowheads="1"/>
            </p:cNvSpPr>
            <p:nvPr/>
          </p:nvSpPr>
          <p:spPr bwMode="auto">
            <a:xfrm>
              <a:off x="3630" y="912"/>
              <a:ext cx="1152" cy="432"/>
            </a:xfrm>
            <a:prstGeom prst="ellipse">
              <a:avLst/>
            </a:prstGeom>
            <a:noFill/>
            <a:ln w="38100">
              <a:solidFill>
                <a:srgbClr val="A5002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GB" altLang="en-US" sz="2400">
                <a:solidFill>
                  <a:srgbClr val="A50021"/>
                </a:solidFill>
                <a:latin typeface="Times New Roman" pitchFamily="18" charset="0"/>
              </a:endParaRPr>
            </a:p>
          </p:txBody>
        </p:sp>
        <p:sp>
          <p:nvSpPr>
            <p:cNvPr id="68616" name="Oval 8"/>
            <p:cNvSpPr>
              <a:spLocks noChangeArrowheads="1"/>
            </p:cNvSpPr>
            <p:nvPr/>
          </p:nvSpPr>
          <p:spPr bwMode="auto">
            <a:xfrm>
              <a:off x="3630" y="2496"/>
              <a:ext cx="1152" cy="432"/>
            </a:xfrm>
            <a:prstGeom prst="ellipse">
              <a:avLst/>
            </a:prstGeom>
            <a:noFill/>
            <a:ln w="38100">
              <a:solidFill>
                <a:srgbClr val="A5002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GB" altLang="en-US" sz="2400">
                <a:solidFill>
                  <a:srgbClr val="A50021"/>
                </a:solidFill>
                <a:latin typeface="Times New Roman" pitchFamily="18" charset="0"/>
              </a:endParaRPr>
            </a:p>
          </p:txBody>
        </p:sp>
        <p:sp>
          <p:nvSpPr>
            <p:cNvPr id="68617" name="Text Box 9"/>
            <p:cNvSpPr txBox="1">
              <a:spLocks noChangeArrowheads="1"/>
            </p:cNvSpPr>
            <p:nvPr/>
          </p:nvSpPr>
          <p:spPr bwMode="auto">
            <a:xfrm>
              <a:off x="3654" y="1952"/>
              <a:ext cx="886" cy="192"/>
            </a:xfrm>
            <a:prstGeom prst="rect">
              <a:avLst/>
            </a:prstGeom>
            <a:solidFill>
              <a:schemeClr val="bg2"/>
            </a:solidFill>
            <a:ln>
              <a:noFill/>
            </a:ln>
            <a:effectLst/>
            <a:extLst>
              <a:ext uri="{91240B29-F687-4F45-9708-019B960494DF}">
                <a14:hiddenLine xmlns:a14="http://schemas.microsoft.com/office/drawing/2010/main" w="38100">
                  <a:solidFill>
                    <a:srgbClr val="A5002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400" dirty="0">
                  <a:solidFill>
                    <a:srgbClr val="A50021"/>
                  </a:solidFill>
                </a:rPr>
                <a:t>Asian Monsoon</a:t>
              </a:r>
            </a:p>
          </p:txBody>
        </p:sp>
        <p:cxnSp>
          <p:nvCxnSpPr>
            <p:cNvPr id="68618" name="AutoShape 10"/>
            <p:cNvCxnSpPr>
              <a:cxnSpLocks noChangeShapeType="1"/>
              <a:stCxn id="68615" idx="4"/>
              <a:endCxn id="68617" idx="0"/>
            </p:cNvCxnSpPr>
            <p:nvPr/>
          </p:nvCxnSpPr>
          <p:spPr bwMode="auto">
            <a:xfrm flipH="1">
              <a:off x="4097" y="1356"/>
              <a:ext cx="109" cy="596"/>
            </a:xfrm>
            <a:prstGeom prst="straightConnector1">
              <a:avLst/>
            </a:prstGeom>
            <a:noFill/>
            <a:ln w="38100">
              <a:solidFill>
                <a:srgbClr val="A5002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619" name="AutoShape 11"/>
            <p:cNvCxnSpPr>
              <a:cxnSpLocks noChangeShapeType="1"/>
              <a:stCxn id="68616" idx="0"/>
              <a:endCxn id="68617" idx="2"/>
            </p:cNvCxnSpPr>
            <p:nvPr/>
          </p:nvCxnSpPr>
          <p:spPr bwMode="auto">
            <a:xfrm flipH="1" flipV="1">
              <a:off x="4097" y="2144"/>
              <a:ext cx="109" cy="340"/>
            </a:xfrm>
            <a:prstGeom prst="straightConnector1">
              <a:avLst/>
            </a:prstGeom>
            <a:noFill/>
            <a:ln w="38100">
              <a:solidFill>
                <a:srgbClr val="A5002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8620" name="Group 12"/>
          <p:cNvGrpSpPr>
            <a:grpSpLocks/>
          </p:cNvGrpSpPr>
          <p:nvPr/>
        </p:nvGrpSpPr>
        <p:grpSpPr bwMode="auto">
          <a:xfrm>
            <a:off x="8724901" y="2247900"/>
            <a:ext cx="1679575" cy="2857500"/>
            <a:chOff x="4536" y="1416"/>
            <a:chExt cx="1058" cy="1800"/>
          </a:xfrm>
        </p:grpSpPr>
        <p:sp>
          <p:nvSpPr>
            <p:cNvPr id="68621" name="Oval 13"/>
            <p:cNvSpPr>
              <a:spLocks noChangeArrowheads="1"/>
            </p:cNvSpPr>
            <p:nvPr/>
          </p:nvSpPr>
          <p:spPr bwMode="auto">
            <a:xfrm>
              <a:off x="4536" y="1416"/>
              <a:ext cx="528" cy="240"/>
            </a:xfrm>
            <a:prstGeom prst="ellipse">
              <a:avLst/>
            </a:prstGeom>
            <a:noFill/>
            <a:ln w="38100">
              <a:solidFill>
                <a:srgbClr val="0000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8622" name="Oval 14"/>
            <p:cNvSpPr>
              <a:spLocks noChangeArrowheads="1"/>
            </p:cNvSpPr>
            <p:nvPr/>
          </p:nvSpPr>
          <p:spPr bwMode="auto">
            <a:xfrm>
              <a:off x="4608" y="2976"/>
              <a:ext cx="528" cy="240"/>
            </a:xfrm>
            <a:prstGeom prst="ellipse">
              <a:avLst/>
            </a:prstGeom>
            <a:noFill/>
            <a:ln w="38100">
              <a:solidFill>
                <a:srgbClr val="0000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8623" name="Text Box 15"/>
            <p:cNvSpPr txBox="1">
              <a:spLocks noChangeArrowheads="1"/>
            </p:cNvSpPr>
            <p:nvPr/>
          </p:nvSpPr>
          <p:spPr bwMode="auto">
            <a:xfrm>
              <a:off x="4640" y="1957"/>
              <a:ext cx="954" cy="19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400" dirty="0">
                  <a:solidFill>
                    <a:srgbClr val="000099"/>
                  </a:solidFill>
                </a:rPr>
                <a:t>Austral Monsoon</a:t>
              </a:r>
            </a:p>
          </p:txBody>
        </p:sp>
        <p:cxnSp>
          <p:nvCxnSpPr>
            <p:cNvPr id="68624" name="AutoShape 16"/>
            <p:cNvCxnSpPr>
              <a:cxnSpLocks noChangeShapeType="1"/>
              <a:stCxn id="68621" idx="4"/>
              <a:endCxn id="68623" idx="0"/>
            </p:cNvCxnSpPr>
            <p:nvPr/>
          </p:nvCxnSpPr>
          <p:spPr bwMode="auto">
            <a:xfrm>
              <a:off x="4800" y="1668"/>
              <a:ext cx="317" cy="289"/>
            </a:xfrm>
            <a:prstGeom prst="straightConnector1">
              <a:avLst/>
            </a:prstGeom>
            <a:noFill/>
            <a:ln w="38100">
              <a:solidFill>
                <a:srgbClr val="00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625" name="AutoShape 17"/>
            <p:cNvCxnSpPr>
              <a:cxnSpLocks noChangeShapeType="1"/>
              <a:stCxn id="68622" idx="0"/>
              <a:endCxn id="68623" idx="2"/>
            </p:cNvCxnSpPr>
            <p:nvPr/>
          </p:nvCxnSpPr>
          <p:spPr bwMode="auto">
            <a:xfrm flipV="1">
              <a:off x="4872" y="2149"/>
              <a:ext cx="245" cy="815"/>
            </a:xfrm>
            <a:prstGeom prst="straightConnector1">
              <a:avLst/>
            </a:prstGeom>
            <a:noFill/>
            <a:ln w="38100">
              <a:solidFill>
                <a:srgbClr val="00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8626" name="Group 18"/>
          <p:cNvGrpSpPr>
            <a:grpSpLocks/>
          </p:cNvGrpSpPr>
          <p:nvPr/>
        </p:nvGrpSpPr>
        <p:grpSpPr bwMode="auto">
          <a:xfrm>
            <a:off x="5257800" y="1524000"/>
            <a:ext cx="1968500" cy="3086100"/>
            <a:chOff x="2360" y="960"/>
            <a:chExt cx="1240" cy="1944"/>
          </a:xfrm>
        </p:grpSpPr>
        <p:sp>
          <p:nvSpPr>
            <p:cNvPr id="68627" name="Oval 19"/>
            <p:cNvSpPr>
              <a:spLocks noChangeArrowheads="1"/>
            </p:cNvSpPr>
            <p:nvPr/>
          </p:nvSpPr>
          <p:spPr bwMode="auto">
            <a:xfrm>
              <a:off x="2670" y="960"/>
              <a:ext cx="864" cy="384"/>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8628" name="Oval 20"/>
            <p:cNvSpPr>
              <a:spLocks noChangeArrowheads="1"/>
            </p:cNvSpPr>
            <p:nvPr/>
          </p:nvSpPr>
          <p:spPr bwMode="auto">
            <a:xfrm>
              <a:off x="2664" y="2520"/>
              <a:ext cx="864" cy="384"/>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8629" name="Text Box 21"/>
            <p:cNvSpPr txBox="1">
              <a:spLocks noChangeArrowheads="1"/>
            </p:cNvSpPr>
            <p:nvPr/>
          </p:nvSpPr>
          <p:spPr bwMode="auto">
            <a:xfrm>
              <a:off x="2360" y="1951"/>
              <a:ext cx="1240" cy="19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400" dirty="0">
                  <a:solidFill>
                    <a:srgbClr val="008000"/>
                  </a:solidFill>
                </a:rPr>
                <a:t>West African Monsoon</a:t>
              </a:r>
            </a:p>
          </p:txBody>
        </p:sp>
        <p:cxnSp>
          <p:nvCxnSpPr>
            <p:cNvPr id="68630" name="AutoShape 22"/>
            <p:cNvCxnSpPr>
              <a:cxnSpLocks noChangeShapeType="1"/>
              <a:stCxn id="68627" idx="4"/>
              <a:endCxn id="68629" idx="0"/>
            </p:cNvCxnSpPr>
            <p:nvPr/>
          </p:nvCxnSpPr>
          <p:spPr bwMode="auto">
            <a:xfrm flipH="1">
              <a:off x="2980" y="1356"/>
              <a:ext cx="122" cy="595"/>
            </a:xfrm>
            <a:prstGeom prst="straightConnector1">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631" name="AutoShape 23"/>
            <p:cNvCxnSpPr>
              <a:cxnSpLocks noChangeShapeType="1"/>
              <a:stCxn id="68628" idx="0"/>
              <a:endCxn id="68629" idx="2"/>
            </p:cNvCxnSpPr>
            <p:nvPr/>
          </p:nvCxnSpPr>
          <p:spPr bwMode="auto">
            <a:xfrm flipH="1" flipV="1">
              <a:off x="2980" y="2143"/>
              <a:ext cx="116" cy="365"/>
            </a:xfrm>
            <a:prstGeom prst="straightConnector1">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68632" name="Text Box 24"/>
          <p:cNvSpPr txBox="1">
            <a:spLocks noChangeArrowheads="1"/>
          </p:cNvSpPr>
          <p:nvPr/>
        </p:nvSpPr>
        <p:spPr bwMode="auto">
          <a:xfrm>
            <a:off x="3000375" y="5877273"/>
            <a:ext cx="748823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2400" dirty="0">
                <a:latin typeface="Calibri" panose="020F0502020204030204" pitchFamily="34" charset="0"/>
              </a:rPr>
              <a:t>‘Monsoon’ means ‘season’ and describes complete reversal of wind regimes during the seasonal cycle</a:t>
            </a:r>
            <a:endParaRPr lang="en-US" altLang="en-US" sz="2400" dirty="0">
              <a:latin typeface="Calibri" panose="020F0502020204030204" pitchFamily="34" charset="0"/>
            </a:endParaRPr>
          </a:p>
        </p:txBody>
      </p:sp>
    </p:spTree>
    <p:extLst>
      <p:ext uri="{BB962C8B-B14F-4D97-AF65-F5344CB8AC3E}">
        <p14:creationId xmlns:p14="http://schemas.microsoft.com/office/powerpoint/2010/main" val="843245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2F197-58A2-4998-A2BE-AF368C45C2A5}"/>
              </a:ext>
            </a:extLst>
          </p:cNvPr>
          <p:cNvSpPr>
            <a:spLocks noGrp="1"/>
          </p:cNvSpPr>
          <p:nvPr>
            <p:ph type="title"/>
          </p:nvPr>
        </p:nvSpPr>
        <p:spPr>
          <a:xfrm>
            <a:off x="479375" y="404664"/>
            <a:ext cx="4627449" cy="936104"/>
          </a:xfrm>
        </p:spPr>
        <p:txBody>
          <a:bodyPr/>
          <a:lstStyle/>
          <a:p>
            <a:r>
              <a:rPr lang="en-GB" sz="3200" dirty="0"/>
              <a:t>Aerosol &amp; Global </a:t>
            </a:r>
            <a:br>
              <a:rPr lang="en-GB" sz="3200" dirty="0"/>
            </a:br>
            <a:r>
              <a:rPr lang="en-GB" sz="3200" dirty="0"/>
              <a:t>Monsoon Changes</a:t>
            </a:r>
          </a:p>
        </p:txBody>
      </p:sp>
      <p:sp>
        <p:nvSpPr>
          <p:cNvPr id="3" name="Content Placeholder 2">
            <a:extLst>
              <a:ext uri="{FF2B5EF4-FFF2-40B4-BE49-F238E27FC236}">
                <a16:creationId xmlns:a16="http://schemas.microsoft.com/office/drawing/2014/main" id="{0FE901B2-F537-4AFA-B342-C7B01A1DD122}"/>
              </a:ext>
            </a:extLst>
          </p:cNvPr>
          <p:cNvSpPr>
            <a:spLocks noGrp="1"/>
          </p:cNvSpPr>
          <p:nvPr>
            <p:ph idx="1"/>
          </p:nvPr>
        </p:nvSpPr>
        <p:spPr>
          <a:xfrm>
            <a:off x="407177" y="1628800"/>
            <a:ext cx="6120871" cy="4860512"/>
          </a:xfrm>
        </p:spPr>
        <p:txBody>
          <a:bodyPr/>
          <a:lstStyle/>
          <a:p>
            <a:r>
              <a:rPr lang="en-GB" sz="2400" dirty="0">
                <a:latin typeface="Arial" panose="020B0604020202020204" pitchFamily="34" charset="0"/>
                <a:cs typeface="Arial" panose="020B0604020202020204" pitchFamily="34" charset="0"/>
              </a:rPr>
              <a:t>Aerosol emissions determine local-scale and regional scale circulation changes</a:t>
            </a:r>
          </a:p>
          <a:p>
            <a:r>
              <a:rPr lang="en-GB" sz="2400" dirty="0">
                <a:latin typeface="Arial" panose="020B0604020202020204" pitchFamily="34" charset="0"/>
                <a:cs typeface="Arial" panose="020B0604020202020204" pitchFamily="34" charset="0"/>
              </a:rPr>
              <a:t>Changes in northern hemisphere anthropogenic aerosol emission altered interhemispheric heating &amp; ITCZ location</a:t>
            </a:r>
          </a:p>
          <a:p>
            <a:r>
              <a:rPr lang="en-GB" sz="2400" dirty="0">
                <a:latin typeface="Arial" panose="020B0604020202020204" pitchFamily="34" charset="0"/>
                <a:cs typeface="Arial" panose="020B0604020202020204" pitchFamily="34" charset="0"/>
              </a:rPr>
              <a:t>Southward ITCZ shift 1950s-1980s &amp; Sahel drought linked with aerosol emissions </a:t>
            </a:r>
          </a:p>
          <a:p>
            <a:r>
              <a:rPr lang="en-GB" sz="2400" dirty="0">
                <a:latin typeface="Arial" panose="020B0604020202020204" pitchFamily="34" charset="0"/>
                <a:cs typeface="Arial" panose="020B0604020202020204" pitchFamily="34" charset="0"/>
              </a:rPr>
              <a:t>Recovery linked to decline in northern hemisphere emissions &amp; GHG forcing</a:t>
            </a:r>
          </a:p>
          <a:p>
            <a:pPr marL="0" indent="0">
              <a:buNone/>
            </a:pPr>
            <a:r>
              <a:rPr lang="en-GB" dirty="0">
                <a:latin typeface="Arial" panose="020B0604020202020204" pitchFamily="34" charset="0"/>
                <a:cs typeface="Arial" panose="020B0604020202020204" pitchFamily="34" charset="0"/>
              </a:rPr>
              <a:t> </a:t>
            </a:r>
          </a:p>
          <a:p>
            <a:pPr marL="0" indent="0" algn="r">
              <a:buNone/>
            </a:pPr>
            <a:r>
              <a:rPr lang="en-GB" dirty="0">
                <a:latin typeface="Arial" panose="020B0604020202020204" pitchFamily="34" charset="0"/>
                <a:cs typeface="Arial" panose="020B0604020202020204" pitchFamily="34" charset="0"/>
                <a:hlinkClick r:id="rId2"/>
              </a:rPr>
              <a:t>IPCC WGI (2021)</a:t>
            </a:r>
            <a:r>
              <a:rPr lang="en-GB" dirty="0">
                <a:latin typeface="Arial" panose="020B0604020202020204" pitchFamily="34" charset="0"/>
                <a:cs typeface="Arial" panose="020B0604020202020204" pitchFamily="34" charset="0"/>
              </a:rPr>
              <a:t> Box 8.1</a:t>
            </a:r>
          </a:p>
        </p:txBody>
      </p:sp>
      <p:sp>
        <p:nvSpPr>
          <p:cNvPr id="4" name="Slide Number Placeholder 3">
            <a:extLst>
              <a:ext uri="{FF2B5EF4-FFF2-40B4-BE49-F238E27FC236}">
                <a16:creationId xmlns:a16="http://schemas.microsoft.com/office/drawing/2014/main" id="{74368966-3A90-4CF3-9371-B8662BFAA51B}"/>
              </a:ext>
            </a:extLst>
          </p:cNvPr>
          <p:cNvSpPr>
            <a:spLocks noGrp="1"/>
          </p:cNvSpPr>
          <p:nvPr>
            <p:ph type="sldNum" sz="quarter" idx="10"/>
          </p:nvPr>
        </p:nvSpPr>
        <p:spPr/>
        <p:txBody>
          <a:bodyPr/>
          <a:lstStyle/>
          <a:p>
            <a:fld id="{DCF6A46F-80AB-49F3-8C7E-9717ED945456}" type="slidenum">
              <a:rPr lang="en-GB" altLang="en-US" smtClean="0">
                <a:solidFill>
                  <a:srgbClr val="50535A"/>
                </a:solidFill>
              </a:rPr>
              <a:pPr/>
              <a:t>61</a:t>
            </a:fld>
            <a:endParaRPr lang="en-GB" altLang="en-US">
              <a:solidFill>
                <a:srgbClr val="50535A"/>
              </a:solidFill>
            </a:endParaRPr>
          </a:p>
        </p:txBody>
      </p:sp>
      <p:pic>
        <p:nvPicPr>
          <p:cNvPr id="6" name="Picture 5">
            <a:extLst>
              <a:ext uri="{FF2B5EF4-FFF2-40B4-BE49-F238E27FC236}">
                <a16:creationId xmlns:a16="http://schemas.microsoft.com/office/drawing/2014/main" id="{04071972-B932-4E2B-8C8C-3372069573D9}"/>
              </a:ext>
            </a:extLst>
          </p:cNvPr>
          <p:cNvPicPr>
            <a:picLocks noChangeAspect="1"/>
          </p:cNvPicPr>
          <p:nvPr/>
        </p:nvPicPr>
        <p:blipFill>
          <a:blip r:embed="rId3"/>
          <a:stretch>
            <a:fillRect/>
          </a:stretch>
        </p:blipFill>
        <p:spPr>
          <a:xfrm>
            <a:off x="6528048" y="12467"/>
            <a:ext cx="5453482" cy="6858000"/>
          </a:xfrm>
          <a:prstGeom prst="rect">
            <a:avLst/>
          </a:prstGeom>
        </p:spPr>
      </p:pic>
    </p:spTree>
    <p:extLst>
      <p:ext uri="{BB962C8B-B14F-4D97-AF65-F5344CB8AC3E}">
        <p14:creationId xmlns:p14="http://schemas.microsoft.com/office/powerpoint/2010/main" val="1401115327"/>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384" y="1542505"/>
            <a:ext cx="6466770" cy="4850077"/>
          </a:xfrm>
          <a:prstGeom prst="rect">
            <a:avLst/>
          </a:prstGeom>
        </p:spPr>
      </p:pic>
      <p:sp>
        <p:nvSpPr>
          <p:cNvPr id="2" name="Title 1"/>
          <p:cNvSpPr>
            <a:spLocks noGrp="1"/>
          </p:cNvSpPr>
          <p:nvPr>
            <p:ph type="title"/>
          </p:nvPr>
        </p:nvSpPr>
        <p:spPr>
          <a:xfrm>
            <a:off x="551384" y="484563"/>
            <a:ext cx="9642516" cy="828000"/>
          </a:xfrm>
        </p:spPr>
        <p:txBody>
          <a:bodyPr/>
          <a:lstStyle/>
          <a:p>
            <a:r>
              <a:rPr lang="en-GB" sz="2800" dirty="0"/>
              <a:t>Cross-Equatorial  heat  transport</a:t>
            </a:r>
            <a:br>
              <a:rPr lang="en-GB" sz="2800" dirty="0"/>
            </a:br>
            <a:r>
              <a:rPr lang="en-GB" sz="2800" dirty="0"/>
              <a:t>linked  to  model  precipitation  bias</a:t>
            </a:r>
          </a:p>
        </p:txBody>
      </p:sp>
      <p:sp>
        <p:nvSpPr>
          <p:cNvPr id="3" name="Content Placeholder 2"/>
          <p:cNvSpPr>
            <a:spLocks noGrp="1"/>
          </p:cNvSpPr>
          <p:nvPr>
            <p:ph idx="1"/>
          </p:nvPr>
        </p:nvSpPr>
        <p:spPr>
          <a:xfrm>
            <a:off x="7075768" y="1772817"/>
            <a:ext cx="4780872" cy="4401184"/>
          </a:xfrm>
        </p:spPr>
        <p:txBody>
          <a:bodyPr/>
          <a:lstStyle/>
          <a:p>
            <a:r>
              <a:rPr lang="en-GB" sz="2400" dirty="0">
                <a:latin typeface="Arial" panose="020B0604020202020204" pitchFamily="34" charset="0"/>
                <a:cs typeface="Arial" panose="020B0604020202020204" pitchFamily="34" charset="0"/>
              </a:rPr>
              <a:t>Link between bias in cross-equatorial heat transport by atmosphere and inter-hemispheric precipitation asymmetry </a:t>
            </a:r>
            <a:r>
              <a:rPr lang="en-GB" sz="2400" dirty="0">
                <a:latin typeface="Arial" panose="020B0604020202020204" pitchFamily="34" charset="0"/>
                <a:cs typeface="Arial" panose="020B0604020202020204" pitchFamily="34" charset="0"/>
                <a:hlinkClick r:id="rId3"/>
              </a:rPr>
              <a:t>Loeb et al. (2015) </a:t>
            </a:r>
            <a:r>
              <a:rPr lang="en-GB" sz="2400" dirty="0" err="1">
                <a:latin typeface="Arial" panose="020B0604020202020204" pitchFamily="34" charset="0"/>
                <a:cs typeface="Arial" panose="020B0604020202020204" pitchFamily="34" charset="0"/>
                <a:hlinkClick r:id="rId3"/>
              </a:rPr>
              <a:t>Clim</a:t>
            </a:r>
            <a:r>
              <a:rPr lang="en-GB" sz="2400" dirty="0">
                <a:latin typeface="Arial" panose="020B0604020202020204" pitchFamily="34" charset="0"/>
                <a:cs typeface="Arial" panose="020B0604020202020204" pitchFamily="34" charset="0"/>
                <a:hlinkClick r:id="rId3"/>
              </a:rPr>
              <a:t>. </a:t>
            </a:r>
            <a:r>
              <a:rPr lang="en-GB" sz="2400" dirty="0" err="1">
                <a:latin typeface="Arial" panose="020B0604020202020204" pitchFamily="34" charset="0"/>
                <a:cs typeface="Arial" panose="020B0604020202020204" pitchFamily="34" charset="0"/>
                <a:hlinkClick r:id="rId3"/>
              </a:rPr>
              <a:t>Dyn</a:t>
            </a:r>
            <a:r>
              <a:rPr lang="en-GB" sz="2400"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see also:</a:t>
            </a:r>
          </a:p>
          <a:p>
            <a:pPr marL="0" indent="0">
              <a:buNone/>
            </a:pPr>
            <a:r>
              <a:rPr lang="en-GB" dirty="0">
                <a:latin typeface="Arial" panose="020B0604020202020204" pitchFamily="34" charset="0"/>
                <a:cs typeface="Arial" panose="020B0604020202020204" pitchFamily="34" charset="0"/>
                <a:hlinkClick r:id="rId4"/>
              </a:rPr>
              <a:t>Haywood et al. (2016) GRL</a:t>
            </a:r>
            <a:endParaRPr lang="en-GB" dirty="0">
              <a:latin typeface="Arial" panose="020B0604020202020204" pitchFamily="34" charset="0"/>
              <a:cs typeface="Arial" panose="020B0604020202020204" pitchFamily="34" charset="0"/>
            </a:endParaRPr>
          </a:p>
          <a:p>
            <a:pPr marL="0" indent="0">
              <a:buNone/>
            </a:pPr>
            <a:r>
              <a:rPr lang="en-GB" dirty="0">
                <a:latin typeface="Arial" panose="020B0604020202020204" pitchFamily="34" charset="0"/>
                <a:cs typeface="Arial" panose="020B0604020202020204" pitchFamily="34" charset="0"/>
                <a:hlinkClick r:id="rId5"/>
              </a:rPr>
              <a:t>Hawcroft et al. (2016) </a:t>
            </a:r>
            <a:r>
              <a:rPr lang="en-GB" dirty="0" err="1">
                <a:latin typeface="Arial" panose="020B0604020202020204" pitchFamily="34" charset="0"/>
                <a:cs typeface="Arial" panose="020B0604020202020204" pitchFamily="34" charset="0"/>
                <a:hlinkClick r:id="rId5"/>
              </a:rPr>
              <a:t>Clim</a:t>
            </a:r>
            <a:r>
              <a:rPr lang="en-GB" dirty="0">
                <a:latin typeface="Arial" panose="020B0604020202020204" pitchFamily="34" charset="0"/>
                <a:cs typeface="Arial" panose="020B0604020202020204" pitchFamily="34" charset="0"/>
                <a:hlinkClick r:id="rId5"/>
              </a:rPr>
              <a:t>. </a:t>
            </a:r>
            <a:r>
              <a:rPr lang="en-GB" dirty="0" err="1">
                <a:latin typeface="Arial" panose="020B0604020202020204" pitchFamily="34" charset="0"/>
                <a:cs typeface="Arial" panose="020B0604020202020204" pitchFamily="34" charset="0"/>
                <a:hlinkClick r:id="rId5"/>
              </a:rPr>
              <a:t>Dyn</a:t>
            </a:r>
            <a:r>
              <a:rPr lang="en-GB" dirty="0">
                <a:latin typeface="Arial" panose="020B0604020202020204" pitchFamily="34" charset="0"/>
                <a:cs typeface="Arial" panose="020B0604020202020204" pitchFamily="34" charset="0"/>
              </a:rPr>
              <a:t>.</a:t>
            </a:r>
          </a:p>
          <a:p>
            <a:pPr marL="0" indent="0">
              <a:buNone/>
            </a:pPr>
            <a:r>
              <a:rPr lang="en-GB" sz="2400" dirty="0">
                <a:latin typeface="Arial" panose="020B0604020202020204" pitchFamily="34" charset="0"/>
                <a:cs typeface="Arial" panose="020B0604020202020204" pitchFamily="34" charset="0"/>
              </a:rPr>
              <a:t>	</a:t>
            </a:r>
          </a:p>
        </p:txBody>
      </p:sp>
      <p:pic>
        <p:nvPicPr>
          <p:cNvPr id="12" name="Picture 2" descr="NCEO - National Centre for Earth Observati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68209" y="450183"/>
            <a:ext cx="1801396" cy="458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8629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bldLvl="5"/>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CC4D1-BC2C-EED5-AB84-478EA6C4862B}"/>
            </a:ext>
          </a:extLst>
        </p:cNvPr>
        <p:cNvGrpSpPr/>
        <p:nvPr/>
      </p:nvGrpSpPr>
      <p:grpSpPr>
        <a:xfrm>
          <a:off x="0" y="0"/>
          <a:ext cx="0" cy="0"/>
          <a:chOff x="0" y="0"/>
          <a:chExt cx="0" cy="0"/>
        </a:xfrm>
      </p:grpSpPr>
      <p:pic>
        <p:nvPicPr>
          <p:cNvPr id="5" name="Picture 4" descr="Global climatological map of evaporation from ERA5">
            <a:extLst>
              <a:ext uri="{FF2B5EF4-FFF2-40B4-BE49-F238E27FC236}">
                <a16:creationId xmlns:a16="http://schemas.microsoft.com/office/drawing/2014/main" id="{B048677F-52A3-D2CD-8367-6860890DE9C8}"/>
              </a:ext>
            </a:extLst>
          </p:cNvPr>
          <p:cNvPicPr>
            <a:picLocks noChangeAspect="1"/>
          </p:cNvPicPr>
          <p:nvPr/>
        </p:nvPicPr>
        <p:blipFill>
          <a:blip r:embed="rId3"/>
          <a:stretch>
            <a:fillRect/>
          </a:stretch>
        </p:blipFill>
        <p:spPr>
          <a:xfrm>
            <a:off x="62931" y="339841"/>
            <a:ext cx="11289653" cy="6265304"/>
          </a:xfrm>
          <a:prstGeom prst="rect">
            <a:avLst/>
          </a:prstGeom>
        </p:spPr>
      </p:pic>
      <p:sp>
        <p:nvSpPr>
          <p:cNvPr id="60420" name="Text Box 4">
            <a:extLst>
              <a:ext uri="{FF2B5EF4-FFF2-40B4-BE49-F238E27FC236}">
                <a16:creationId xmlns:a16="http://schemas.microsoft.com/office/drawing/2014/main" id="{3059D721-4EF4-3E44-4F0D-5618E03832E1}"/>
              </a:ext>
              <a:ext uri="{C183D7F6-B498-43B3-948B-1728B52AA6E4}">
                <adec:decorative xmlns:adec="http://schemas.microsoft.com/office/drawing/2017/decorative" val="1"/>
              </a:ext>
            </a:extLst>
          </p:cNvPr>
          <p:cNvSpPr txBox="1">
            <a:spLocks noChangeArrowheads="1"/>
          </p:cNvSpPr>
          <p:nvPr/>
        </p:nvSpPr>
        <p:spPr bwMode="auto">
          <a:xfrm>
            <a:off x="2063750" y="2565401"/>
            <a:ext cx="8280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altLang="en-US">
              <a:latin typeface="Symbol" pitchFamily="18" charset="2"/>
            </a:endParaRPr>
          </a:p>
        </p:txBody>
      </p:sp>
      <p:sp>
        <p:nvSpPr>
          <p:cNvPr id="60429" name="Text Box 13">
            <a:extLst>
              <a:ext uri="{FF2B5EF4-FFF2-40B4-BE49-F238E27FC236}">
                <a16:creationId xmlns:a16="http://schemas.microsoft.com/office/drawing/2014/main" id="{DCC767E0-3774-3D7D-A742-375EF68FED32}"/>
              </a:ext>
            </a:extLst>
          </p:cNvPr>
          <p:cNvSpPr txBox="1">
            <a:spLocks noGrp="1" noChangeArrowheads="1"/>
          </p:cNvSpPr>
          <p:nvPr>
            <p:ph type="title" idx="4294967295"/>
          </p:nvPr>
        </p:nvSpPr>
        <p:spPr bwMode="auto">
          <a:xfrm>
            <a:off x="1662113" y="6397624"/>
            <a:ext cx="8548687" cy="427038"/>
          </a:xfrm>
          <a:prstGeom prst="rect">
            <a:avLst/>
          </a:prstGeom>
          <a:noFill/>
          <a:ln>
            <a:noFill/>
            <a:prstDash/>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2200" b="0" i="0" u="none" strike="noStrike" kern="1200" cap="none" spc="0" normalizeH="0" baseline="0" noProof="0" dirty="0">
                <a:ln>
                  <a:noFill/>
                </a:ln>
                <a:solidFill>
                  <a:schemeClr val="tx1"/>
                </a:solidFill>
                <a:effectLst/>
                <a:uLnTx/>
                <a:uFillTx/>
                <a:latin typeface="Arial Rounded MT Bold" pitchFamily="34" charset="0"/>
                <a:ea typeface="+mn-ea"/>
                <a:cs typeface="+mn-cs"/>
              </a:rPr>
              <a:t>Precipitation = Surface Evaporation + Atmospheric Transport </a:t>
            </a:r>
            <a:endParaRPr kumimoji="0" lang="en-US" altLang="en-US" sz="2200" b="0" i="0" u="none" strike="noStrike" kern="1200" cap="none" spc="0" normalizeH="0" baseline="0" noProof="0" dirty="0">
              <a:ln>
                <a:noFill/>
              </a:ln>
              <a:solidFill>
                <a:schemeClr val="tx1"/>
              </a:solidFill>
              <a:effectLst/>
              <a:uLnTx/>
              <a:uFillTx/>
              <a:latin typeface="Arial Rounded MT Bold" pitchFamily="34" charset="0"/>
              <a:ea typeface="+mn-ea"/>
              <a:cs typeface="+mn-cs"/>
            </a:endParaRPr>
          </a:p>
        </p:txBody>
      </p:sp>
      <p:sp>
        <p:nvSpPr>
          <p:cNvPr id="6" name="Text Box 8">
            <a:extLst>
              <a:ext uri="{FF2B5EF4-FFF2-40B4-BE49-F238E27FC236}">
                <a16:creationId xmlns:a16="http://schemas.microsoft.com/office/drawing/2014/main" id="{1F136531-8D10-FF56-8E71-861FCF2051B7}"/>
              </a:ext>
            </a:extLst>
          </p:cNvPr>
          <p:cNvSpPr txBox="1">
            <a:spLocks noChangeArrowheads="1"/>
          </p:cNvSpPr>
          <p:nvPr/>
        </p:nvSpPr>
        <p:spPr bwMode="auto">
          <a:xfrm>
            <a:off x="9881089" y="120324"/>
            <a:ext cx="148309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dirty="0">
                <a:latin typeface="Arial Rounded MT Bold" pitchFamily="34" charset="0"/>
              </a:rPr>
              <a:t>1 mm/day </a:t>
            </a:r>
          </a:p>
          <a:p>
            <a:r>
              <a:rPr lang="en-GB" altLang="en-US" dirty="0">
                <a:latin typeface="Arial Rounded MT Bold" pitchFamily="34" charset="0"/>
              </a:rPr>
              <a:t>= 28.9 Wm</a:t>
            </a:r>
            <a:r>
              <a:rPr lang="en-GB" altLang="en-US" baseline="30000" dirty="0">
                <a:latin typeface="Arial Rounded MT Bold" pitchFamily="34" charset="0"/>
              </a:rPr>
              <a:t>-2</a:t>
            </a:r>
            <a:endParaRPr lang="en-US" altLang="en-US" baseline="30000" dirty="0">
              <a:latin typeface="Arial Rounded MT Bold" pitchFamily="34" charset="0"/>
            </a:endParaRPr>
          </a:p>
        </p:txBody>
      </p:sp>
      <p:pic>
        <p:nvPicPr>
          <p:cNvPr id="3" name="Picture 2">
            <a:extLst>
              <a:ext uri="{FF2B5EF4-FFF2-40B4-BE49-F238E27FC236}">
                <a16:creationId xmlns:a16="http://schemas.microsoft.com/office/drawing/2014/main" id="{48C19CE5-A50F-BE9B-B51E-A822B3501425}"/>
              </a:ext>
            </a:extLst>
          </p:cNvPr>
          <p:cNvPicPr>
            <a:picLocks noChangeAspect="1"/>
          </p:cNvPicPr>
          <p:nvPr/>
        </p:nvPicPr>
        <p:blipFill>
          <a:blip r:embed="rId4"/>
          <a:srcRect l="4704" t="81974" r="-6219" b="-452"/>
          <a:stretch>
            <a:fillRect/>
          </a:stretch>
        </p:blipFill>
        <p:spPr>
          <a:xfrm rot="16200000">
            <a:off x="8839790" y="2830464"/>
            <a:ext cx="5715082" cy="719465"/>
          </a:xfrm>
          <a:prstGeom prst="rect">
            <a:avLst/>
          </a:prstGeom>
          <a:solidFill>
            <a:schemeClr val="bg1"/>
          </a:solidFill>
        </p:spPr>
      </p:pic>
    </p:spTree>
    <p:extLst>
      <p:ext uri="{BB962C8B-B14F-4D97-AF65-F5344CB8AC3E}">
        <p14:creationId xmlns:p14="http://schemas.microsoft.com/office/powerpoint/2010/main" val="30372231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4334C4-F364-8942-7BBC-B9F92BB0ACC1}"/>
            </a:ext>
          </a:extLst>
        </p:cNvPr>
        <p:cNvGrpSpPr/>
        <p:nvPr/>
      </p:nvGrpSpPr>
      <p:grpSpPr>
        <a:xfrm>
          <a:off x="0" y="0"/>
          <a:ext cx="0" cy="0"/>
          <a:chOff x="0" y="0"/>
          <a:chExt cx="0" cy="0"/>
        </a:xfrm>
      </p:grpSpPr>
      <p:pic>
        <p:nvPicPr>
          <p:cNvPr id="5" name="Picture 4" descr="Global climatological map of precipitation minus evaporation from ERA5">
            <a:extLst>
              <a:ext uri="{FF2B5EF4-FFF2-40B4-BE49-F238E27FC236}">
                <a16:creationId xmlns:a16="http://schemas.microsoft.com/office/drawing/2014/main" id="{1598707B-2906-25B3-1AA6-C1C2653A42B6}"/>
              </a:ext>
            </a:extLst>
          </p:cNvPr>
          <p:cNvPicPr>
            <a:picLocks noChangeAspect="1"/>
          </p:cNvPicPr>
          <p:nvPr/>
        </p:nvPicPr>
        <p:blipFill>
          <a:blip r:embed="rId2"/>
          <a:stretch>
            <a:fillRect/>
          </a:stretch>
        </p:blipFill>
        <p:spPr>
          <a:xfrm>
            <a:off x="60398" y="282229"/>
            <a:ext cx="11292186" cy="6343016"/>
          </a:xfrm>
          <a:prstGeom prst="rect">
            <a:avLst/>
          </a:prstGeom>
        </p:spPr>
      </p:pic>
      <p:sp>
        <p:nvSpPr>
          <p:cNvPr id="60420" name="Text Box 4">
            <a:extLst>
              <a:ext uri="{FF2B5EF4-FFF2-40B4-BE49-F238E27FC236}">
                <a16:creationId xmlns:a16="http://schemas.microsoft.com/office/drawing/2014/main" id="{5EA71082-2CD6-8606-5A68-EF6A524071DD}"/>
              </a:ext>
              <a:ext uri="{C183D7F6-B498-43B3-948B-1728B52AA6E4}">
                <adec:decorative xmlns:adec="http://schemas.microsoft.com/office/drawing/2017/decorative" val="1"/>
              </a:ext>
            </a:extLst>
          </p:cNvPr>
          <p:cNvSpPr txBox="1">
            <a:spLocks noChangeArrowheads="1"/>
          </p:cNvSpPr>
          <p:nvPr/>
        </p:nvSpPr>
        <p:spPr bwMode="auto">
          <a:xfrm>
            <a:off x="2063750" y="2565401"/>
            <a:ext cx="8280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altLang="en-US">
              <a:latin typeface="Symbol" pitchFamily="18" charset="2"/>
            </a:endParaRPr>
          </a:p>
        </p:txBody>
      </p:sp>
      <p:sp>
        <p:nvSpPr>
          <p:cNvPr id="60429" name="Text Box 13">
            <a:extLst>
              <a:ext uri="{FF2B5EF4-FFF2-40B4-BE49-F238E27FC236}">
                <a16:creationId xmlns:a16="http://schemas.microsoft.com/office/drawing/2014/main" id="{9D61D03E-73AC-6BDD-8D3A-6E6C75F970CC}"/>
              </a:ext>
            </a:extLst>
          </p:cNvPr>
          <p:cNvSpPr txBox="1">
            <a:spLocks noGrp="1" noChangeArrowheads="1"/>
          </p:cNvSpPr>
          <p:nvPr>
            <p:ph type="title" idx="4294967295"/>
          </p:nvPr>
        </p:nvSpPr>
        <p:spPr bwMode="auto">
          <a:xfrm>
            <a:off x="1662113" y="6397624"/>
            <a:ext cx="8548687" cy="427038"/>
          </a:xfrm>
          <a:prstGeom prst="rect">
            <a:avLst/>
          </a:prstGeom>
          <a:noFill/>
          <a:ln>
            <a:noFill/>
            <a:prstDash/>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2200" b="0" i="0" u="none" strike="noStrike" kern="1200" cap="none" spc="0" normalizeH="0" baseline="0" noProof="0" dirty="0">
                <a:ln>
                  <a:noFill/>
                </a:ln>
                <a:solidFill>
                  <a:schemeClr val="tx1"/>
                </a:solidFill>
                <a:effectLst/>
                <a:uLnTx/>
                <a:uFillTx/>
                <a:latin typeface="Arial Rounded MT Bold" pitchFamily="34" charset="0"/>
                <a:ea typeface="+mn-ea"/>
                <a:cs typeface="+mn-cs"/>
              </a:rPr>
              <a:t>Precipitation = Surface Evaporation + Atmospheric Transport </a:t>
            </a:r>
            <a:endParaRPr kumimoji="0" lang="en-US" altLang="en-US" sz="2200" b="0" i="0" u="none" strike="noStrike" kern="1200" cap="none" spc="0" normalizeH="0" baseline="0" noProof="0" dirty="0">
              <a:ln>
                <a:noFill/>
              </a:ln>
              <a:solidFill>
                <a:schemeClr val="tx1"/>
              </a:solidFill>
              <a:effectLst/>
              <a:uLnTx/>
              <a:uFillTx/>
              <a:latin typeface="Arial Rounded MT Bold" pitchFamily="34" charset="0"/>
              <a:ea typeface="+mn-ea"/>
              <a:cs typeface="+mn-cs"/>
            </a:endParaRPr>
          </a:p>
        </p:txBody>
      </p:sp>
      <p:pic>
        <p:nvPicPr>
          <p:cNvPr id="2" name="Picture 1">
            <a:extLst>
              <a:ext uri="{FF2B5EF4-FFF2-40B4-BE49-F238E27FC236}">
                <a16:creationId xmlns:a16="http://schemas.microsoft.com/office/drawing/2014/main" id="{3FEFD57F-D924-0CC7-8C67-38218B5AFBB2}"/>
              </a:ext>
            </a:extLst>
          </p:cNvPr>
          <p:cNvPicPr>
            <a:picLocks noChangeAspect="1"/>
          </p:cNvPicPr>
          <p:nvPr/>
        </p:nvPicPr>
        <p:blipFill>
          <a:blip r:embed="rId3"/>
          <a:srcRect l="4704" t="81974" r="-6219" b="-452"/>
          <a:stretch>
            <a:fillRect/>
          </a:stretch>
        </p:blipFill>
        <p:spPr>
          <a:xfrm rot="16200000">
            <a:off x="8839790" y="2830464"/>
            <a:ext cx="5715082" cy="719465"/>
          </a:xfrm>
          <a:prstGeom prst="rect">
            <a:avLst/>
          </a:prstGeom>
          <a:solidFill>
            <a:schemeClr val="bg1"/>
          </a:solidFill>
        </p:spPr>
      </p:pic>
    </p:spTree>
    <p:extLst>
      <p:ext uri="{BB962C8B-B14F-4D97-AF65-F5344CB8AC3E}">
        <p14:creationId xmlns:p14="http://schemas.microsoft.com/office/powerpoint/2010/main" val="33983495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0FEB7-C768-DC22-3C3C-C7C9F39750A1}"/>
            </a:ext>
          </a:extLst>
        </p:cNvPr>
        <p:cNvGrpSpPr/>
        <p:nvPr/>
      </p:nvGrpSpPr>
      <p:grpSpPr>
        <a:xfrm>
          <a:off x="0" y="0"/>
          <a:ext cx="0" cy="0"/>
          <a:chOff x="0" y="0"/>
          <a:chExt cx="0" cy="0"/>
        </a:xfrm>
      </p:grpSpPr>
      <p:pic>
        <p:nvPicPr>
          <p:cNvPr id="5" name="Picture 4" descr="Global climatological map of moisture convergence from ERA5">
            <a:extLst>
              <a:ext uri="{FF2B5EF4-FFF2-40B4-BE49-F238E27FC236}">
                <a16:creationId xmlns:a16="http://schemas.microsoft.com/office/drawing/2014/main" id="{B55CBF72-3682-5F6F-4559-71536C3E5EFC}"/>
              </a:ext>
            </a:extLst>
          </p:cNvPr>
          <p:cNvPicPr>
            <a:picLocks noChangeAspect="1"/>
          </p:cNvPicPr>
          <p:nvPr/>
        </p:nvPicPr>
        <p:blipFill>
          <a:blip r:embed="rId2"/>
          <a:stretch>
            <a:fillRect/>
          </a:stretch>
        </p:blipFill>
        <p:spPr>
          <a:xfrm>
            <a:off x="158709" y="268101"/>
            <a:ext cx="11193875" cy="6268166"/>
          </a:xfrm>
          <a:prstGeom prst="rect">
            <a:avLst/>
          </a:prstGeom>
        </p:spPr>
      </p:pic>
      <p:sp>
        <p:nvSpPr>
          <p:cNvPr id="60420" name="Text Box 4">
            <a:extLst>
              <a:ext uri="{FF2B5EF4-FFF2-40B4-BE49-F238E27FC236}">
                <a16:creationId xmlns:a16="http://schemas.microsoft.com/office/drawing/2014/main" id="{4B702141-6F1F-FEA1-B962-91A815E38CB5}"/>
              </a:ext>
              <a:ext uri="{C183D7F6-B498-43B3-948B-1728B52AA6E4}">
                <adec:decorative xmlns:adec="http://schemas.microsoft.com/office/drawing/2017/decorative" val="1"/>
              </a:ext>
            </a:extLst>
          </p:cNvPr>
          <p:cNvSpPr txBox="1">
            <a:spLocks noChangeArrowheads="1"/>
          </p:cNvSpPr>
          <p:nvPr/>
        </p:nvSpPr>
        <p:spPr bwMode="auto">
          <a:xfrm>
            <a:off x="2063750" y="2565401"/>
            <a:ext cx="8280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altLang="en-US">
              <a:latin typeface="Symbol" pitchFamily="18" charset="2"/>
            </a:endParaRPr>
          </a:p>
        </p:txBody>
      </p:sp>
      <p:sp>
        <p:nvSpPr>
          <p:cNvPr id="60429" name="Text Box 13">
            <a:extLst>
              <a:ext uri="{FF2B5EF4-FFF2-40B4-BE49-F238E27FC236}">
                <a16:creationId xmlns:a16="http://schemas.microsoft.com/office/drawing/2014/main" id="{EC222F69-2155-D42A-A3C0-E34BD3A12E11}"/>
              </a:ext>
            </a:extLst>
          </p:cNvPr>
          <p:cNvSpPr txBox="1">
            <a:spLocks noGrp="1" noChangeArrowheads="1"/>
          </p:cNvSpPr>
          <p:nvPr>
            <p:ph type="title" idx="4294967295"/>
          </p:nvPr>
        </p:nvSpPr>
        <p:spPr bwMode="auto">
          <a:xfrm>
            <a:off x="1662113" y="6397624"/>
            <a:ext cx="8548687" cy="427038"/>
          </a:xfrm>
          <a:prstGeom prst="rect">
            <a:avLst/>
          </a:prstGeom>
          <a:noFill/>
          <a:ln>
            <a:noFill/>
            <a:prstDash/>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2200" b="0" i="0" u="none" strike="noStrike" kern="1200" cap="none" spc="0" normalizeH="0" baseline="0" noProof="0" dirty="0">
                <a:ln>
                  <a:noFill/>
                </a:ln>
                <a:solidFill>
                  <a:schemeClr val="tx1"/>
                </a:solidFill>
                <a:effectLst/>
                <a:uLnTx/>
                <a:uFillTx/>
                <a:latin typeface="Arial Rounded MT Bold" pitchFamily="34" charset="0"/>
                <a:ea typeface="+mn-ea"/>
                <a:cs typeface="+mn-cs"/>
              </a:rPr>
              <a:t>Precipitation = Surface Evaporation + Atmospheric Transport </a:t>
            </a:r>
            <a:endParaRPr kumimoji="0" lang="en-US" altLang="en-US" sz="2200" b="0" i="0" u="none" strike="noStrike" kern="1200" cap="none" spc="0" normalizeH="0" baseline="0" noProof="0" dirty="0">
              <a:ln>
                <a:noFill/>
              </a:ln>
              <a:solidFill>
                <a:schemeClr val="tx1"/>
              </a:solidFill>
              <a:effectLst/>
              <a:uLnTx/>
              <a:uFillTx/>
              <a:latin typeface="Arial Rounded MT Bold" pitchFamily="34" charset="0"/>
              <a:ea typeface="+mn-ea"/>
              <a:cs typeface="+mn-cs"/>
            </a:endParaRPr>
          </a:p>
        </p:txBody>
      </p:sp>
      <p:pic>
        <p:nvPicPr>
          <p:cNvPr id="2" name="Picture 1">
            <a:extLst>
              <a:ext uri="{FF2B5EF4-FFF2-40B4-BE49-F238E27FC236}">
                <a16:creationId xmlns:a16="http://schemas.microsoft.com/office/drawing/2014/main" id="{DA712F82-7835-5C98-5DE7-5D0E34C83F60}"/>
              </a:ext>
            </a:extLst>
          </p:cNvPr>
          <p:cNvPicPr>
            <a:picLocks noChangeAspect="1"/>
          </p:cNvPicPr>
          <p:nvPr/>
        </p:nvPicPr>
        <p:blipFill>
          <a:blip r:embed="rId3"/>
          <a:srcRect l="4704" t="81974" r="-6219" b="-452"/>
          <a:stretch>
            <a:fillRect/>
          </a:stretch>
        </p:blipFill>
        <p:spPr>
          <a:xfrm rot="16200000">
            <a:off x="8839790" y="2830464"/>
            <a:ext cx="5715082" cy="719465"/>
          </a:xfrm>
          <a:prstGeom prst="rect">
            <a:avLst/>
          </a:prstGeom>
          <a:solidFill>
            <a:schemeClr val="bg1"/>
          </a:solidFill>
        </p:spPr>
      </p:pic>
    </p:spTree>
    <p:extLst>
      <p:ext uri="{BB962C8B-B14F-4D97-AF65-F5344CB8AC3E}">
        <p14:creationId xmlns:p14="http://schemas.microsoft.com/office/powerpoint/2010/main" val="15982040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2.4|10.8|19.4|33.2|9.8|29.7"/>
</p:tagLst>
</file>

<file path=ppt/theme/theme1.xml><?xml version="1.0" encoding="utf-8"?>
<a:theme xmlns:a="http://schemas.openxmlformats.org/drawingml/2006/main" name="UoR Theme">
  <a:themeElements>
    <a:clrScheme name="LIMITLESS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747478"/>
      </a:folHlink>
    </a:clrScheme>
    <a:fontScheme name="Custom 1">
      <a:majorFont>
        <a:latin typeface="Effra Bold"/>
        <a:ea typeface=""/>
        <a:cs typeface=""/>
      </a:majorFont>
      <a:minorFont>
        <a:latin typeface="Eff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8100">
          <a:solidFill>
            <a:schemeClr val="accent1"/>
          </a:solidFill>
        </a:ln>
      </a:spPr>
      <a:bodyPr wrap="none">
        <a:spAutoFit/>
      </a:bodyPr>
      <a:lstStyle>
        <a:defPPr>
          <a:defRPr dirty="0">
            <a:solidFill>
              <a:schemeClr val="tx2"/>
            </a:solidFill>
            <a:latin typeface="+mn-lt"/>
          </a:defRPr>
        </a:defPPr>
      </a:lstStyle>
    </a:spDef>
    <a:lnDef>
      <a:spPr bwMode="auto">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txDef>
      <a:spPr>
        <a:noFill/>
      </a:spPr>
      <a:bodyPr wrap="square" rtlCol="0">
        <a:spAutoFit/>
      </a:bodyPr>
      <a:lstStyle>
        <a:defPPr>
          <a:defRPr dirty="0" smtClean="0">
            <a:solidFill>
              <a:schemeClr val="tx2"/>
            </a:solidFill>
            <a:latin typeface="+mn-lt"/>
          </a:defRPr>
        </a:defPPr>
      </a:lstStyle>
    </a:txDef>
  </a:objectDefaults>
  <a:extraClrSchemeLst>
    <a:extraClrScheme>
      <a:clrScheme name="UoR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Orange">
        <a:dk1>
          <a:srgbClr val="50535A"/>
        </a:dk1>
        <a:lt1>
          <a:srgbClr val="FFFFFF"/>
        </a:lt1>
        <a:dk2>
          <a:srgbClr val="000000"/>
        </a:dk2>
        <a:lt2>
          <a:srgbClr val="E0E0E1"/>
        </a:lt2>
        <a:accent1>
          <a:srgbClr val="EF7945"/>
        </a:accent1>
        <a:accent2>
          <a:srgbClr val="D2002E"/>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Jade">
        <a:dk1>
          <a:srgbClr val="50535A"/>
        </a:dk1>
        <a:lt1>
          <a:srgbClr val="FFFFFF"/>
        </a:lt1>
        <a:dk2>
          <a:srgbClr val="000000"/>
        </a:dk2>
        <a:lt2>
          <a:srgbClr val="E0E0E1"/>
        </a:lt2>
        <a:accent1>
          <a:srgbClr val="009A84"/>
        </a:accent1>
        <a:accent2>
          <a:srgbClr val="EF7945"/>
        </a:accent2>
        <a:accent3>
          <a:srgbClr val="D2002E"/>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Green">
        <a:dk1>
          <a:srgbClr val="50535A"/>
        </a:dk1>
        <a:lt1>
          <a:srgbClr val="FFFFFF"/>
        </a:lt1>
        <a:dk2>
          <a:srgbClr val="000000"/>
        </a:dk2>
        <a:lt2>
          <a:srgbClr val="E0E0E1"/>
        </a:lt2>
        <a:accent1>
          <a:srgbClr val="8ABD24"/>
        </a:accent1>
        <a:accent2>
          <a:srgbClr val="EF7945"/>
        </a:accent2>
        <a:accent3>
          <a:srgbClr val="009A84"/>
        </a:accent3>
        <a:accent4>
          <a:srgbClr val="D2002E"/>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Cyan">
        <a:dk1>
          <a:srgbClr val="50535A"/>
        </a:dk1>
        <a:lt1>
          <a:srgbClr val="FFFFFF"/>
        </a:lt1>
        <a:dk2>
          <a:srgbClr val="000000"/>
        </a:dk2>
        <a:lt2>
          <a:srgbClr val="E0E0E1"/>
        </a:lt2>
        <a:accent1>
          <a:srgbClr val="00AEEF"/>
        </a:accent1>
        <a:accent2>
          <a:srgbClr val="EF7945"/>
        </a:accent2>
        <a:accent3>
          <a:srgbClr val="009A84"/>
        </a:accent3>
        <a:accent4>
          <a:srgbClr val="8ABD24"/>
        </a:accent4>
        <a:accent5>
          <a:srgbClr val="D2002E"/>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urple">
        <a:dk1>
          <a:srgbClr val="50535A"/>
        </a:dk1>
        <a:lt1>
          <a:srgbClr val="FFFFFF"/>
        </a:lt1>
        <a:dk2>
          <a:srgbClr val="000000"/>
        </a:dk2>
        <a:lt2>
          <a:srgbClr val="E0E0E1"/>
        </a:lt2>
        <a:accent1>
          <a:srgbClr val="79679C"/>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ink">
        <a:dk1>
          <a:srgbClr val="50535A"/>
        </a:dk1>
        <a:lt1>
          <a:srgbClr val="FFFFFF"/>
        </a:lt1>
        <a:dk2>
          <a:srgbClr val="000000"/>
        </a:dk2>
        <a:lt2>
          <a:srgbClr val="E0E0E1"/>
        </a:lt2>
        <a:accent1>
          <a:srgbClr val="E6007E"/>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13509</TotalTime>
  <Words>6072</Words>
  <Application>Microsoft Office PowerPoint</Application>
  <PresentationFormat>Widescreen</PresentationFormat>
  <Paragraphs>542</Paragraphs>
  <Slides>62</Slides>
  <Notes>19</Notes>
  <HiddenSlides>0</HiddenSlides>
  <MMClips>0</MMClips>
  <ScaleCrop>false</ScaleCrop>
  <HeadingPairs>
    <vt:vector size="8" baseType="variant">
      <vt:variant>
        <vt:lpstr>Fonts Used</vt:lpstr>
      </vt:variant>
      <vt:variant>
        <vt:i4>13</vt:i4>
      </vt:variant>
      <vt:variant>
        <vt:lpstr>Theme</vt:lpstr>
      </vt:variant>
      <vt:variant>
        <vt:i4>2</vt:i4>
      </vt:variant>
      <vt:variant>
        <vt:lpstr>Embedded OLE Servers</vt:lpstr>
      </vt:variant>
      <vt:variant>
        <vt:i4>1</vt:i4>
      </vt:variant>
      <vt:variant>
        <vt:lpstr>Slide Titles</vt:lpstr>
      </vt:variant>
      <vt:variant>
        <vt:i4>62</vt:i4>
      </vt:variant>
    </vt:vector>
  </HeadingPairs>
  <TitlesOfParts>
    <vt:vector size="78" baseType="lpstr">
      <vt:lpstr>Arial</vt:lpstr>
      <vt:lpstr>Arial Rounded MT Bold</vt:lpstr>
      <vt:lpstr>Calibri</vt:lpstr>
      <vt:lpstr>Calibri Light</vt:lpstr>
      <vt:lpstr>Cambria Math</vt:lpstr>
      <vt:lpstr>Effra</vt:lpstr>
      <vt:lpstr>Effra Bold</vt:lpstr>
      <vt:lpstr>Effra Heavy</vt:lpstr>
      <vt:lpstr>Effra Light</vt:lpstr>
      <vt:lpstr>Open Sans</vt:lpstr>
      <vt:lpstr>Symbol</vt:lpstr>
      <vt:lpstr>Times New Roman</vt:lpstr>
      <vt:lpstr>Wingdings</vt:lpstr>
      <vt:lpstr>UoR Theme</vt:lpstr>
      <vt:lpstr>Office 2013 - 2022 Theme</vt:lpstr>
      <vt:lpstr>Equation</vt:lpstr>
      <vt:lpstr>Water in the Climate System – The Hydrological Cycle</vt:lpstr>
      <vt:lpstr>Water in the climate system</vt:lpstr>
      <vt:lpstr>Water, water everywhere…</vt:lpstr>
      <vt:lpstr>PowerPoint Presentation</vt:lpstr>
      <vt:lpstr>PowerPoint Presentation</vt:lpstr>
      <vt:lpstr>Precipitation = Surface Evaporation + Atmospheric Transport </vt:lpstr>
      <vt:lpstr>Precipitation = Surface Evaporation + Atmospheric Transport </vt:lpstr>
      <vt:lpstr>Precipitation = Surface Evaporation + Atmospheric Transport </vt:lpstr>
      <vt:lpstr>Precipitation = Surface Evaporation + Atmospheric Transport </vt:lpstr>
      <vt:lpstr>PowerPoint Presentation</vt:lpstr>
      <vt:lpstr> Runoff ~ Precipitation minus Evaporation</vt:lpstr>
      <vt:lpstr> Runoff ~ Precipitation minus Evaporation</vt:lpstr>
      <vt:lpstr>Units and conversions</vt:lpstr>
      <vt:lpstr>The role of water vapour</vt:lpstr>
      <vt:lpstr>PowerPoint Presentation</vt:lpstr>
      <vt:lpstr>PowerPoint Presentation</vt:lpstr>
      <vt:lpstr>Monsoons: Land/Sea Temperature contrasts, 1979-2020: ERA5 T2m (oC)   </vt:lpstr>
      <vt:lpstr>Monsoons: precipitation (mm/day) &amp; 10m Winds, 2006-2020: ERA5   </vt:lpstr>
      <vt:lpstr>Year to year  changes in  water  March 2010 to  March 2011</vt:lpstr>
      <vt:lpstr>PowerPoint Presentation</vt:lpstr>
      <vt:lpstr>Ocean Water Cycle</vt:lpstr>
      <vt:lpstr>PowerPoint Presentation</vt:lpstr>
      <vt:lpstr>PowerPoint Presentation</vt:lpstr>
      <vt:lpstr>PowerPoint Presentation</vt:lpstr>
      <vt:lpstr>Soil Moisture &amp; Surface Energy Budget</vt:lpstr>
      <vt:lpstr>Constraints on evaporation</vt:lpstr>
      <vt:lpstr>Representing Water Cycle in Models</vt:lpstr>
      <vt:lpstr>Cloud and Precipitation Processes </vt:lpstr>
      <vt:lpstr>PowerPoint Presentation</vt:lpstr>
      <vt:lpstr>convection</vt:lpstr>
      <vt:lpstr>Representing Surface processes</vt:lpstr>
      <vt:lpstr>PowerPoint Presentation</vt:lpstr>
      <vt:lpstr>PART II: THE Water Cycle  AND climate change</vt:lpstr>
      <vt:lpstr>How will THE WATER CYCLE  respond to climate change?</vt:lpstr>
      <vt:lpstr>PowerPoint Presentation</vt:lpstr>
      <vt:lpstr>PowerPoint Presentation</vt:lpstr>
      <vt:lpstr>Radiative energy budget of the atmosphere  and hydrological response</vt:lpstr>
      <vt:lpstr>Earth’s Energy budget &amp;  global precipitation response</vt:lpstr>
      <vt:lpstr>PowerPoint Presentation</vt:lpstr>
      <vt:lpstr>PowerPoint Presentation</vt:lpstr>
      <vt:lpstr>Monitoring water  cycle changes</vt:lpstr>
      <vt:lpstr>PowerPoint Presentation</vt:lpstr>
      <vt:lpstr>Water vapour &amp; mid-latitude flooding</vt:lpstr>
      <vt:lpstr>Changes in heavy precipitation AND flood hazard</vt:lpstr>
      <vt:lpstr>Contrasting regional precipitation responses</vt:lpstr>
      <vt:lpstr>Moisture budget &amp; Precipitation − Evaporation</vt:lpstr>
      <vt:lpstr>Thermodynamic driver of  regional water cycle change</vt:lpstr>
      <vt:lpstr>Wet wetter, dry drier?</vt:lpstr>
      <vt:lpstr>Changes in "aridity "</vt:lpstr>
      <vt:lpstr>Aridity Change: Amplification  of wet/dry seasons?</vt:lpstr>
      <vt:lpstr>Moisture  transport  and  intensification  of  wet/dry  seasonS</vt:lpstr>
      <vt:lpstr>Circulation response</vt:lpstr>
      <vt:lpstr>earth’s energy budget &amp; regional  changes in the water cycle</vt:lpstr>
      <vt:lpstr>Challenge: Regional projections</vt:lpstr>
      <vt:lpstr>Circulation changes</vt:lpstr>
      <vt:lpstr>Some additional Local-scale factors affecting water cycle change</vt:lpstr>
      <vt:lpstr>Summary</vt:lpstr>
      <vt:lpstr>PowerPoint Presentation</vt:lpstr>
      <vt:lpstr>Background Reading</vt:lpstr>
      <vt:lpstr>Monsoons: Winds at 925hPa</vt:lpstr>
      <vt:lpstr>Aerosol &amp; Global  Monsoon Changes</vt:lpstr>
      <vt:lpstr>Cross-Equatorial  heat  transport linked  to  model  precipitation  bias</vt:lpstr>
    </vt:vector>
  </TitlesOfParts>
  <Company>CGAM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Administrator</dc:creator>
  <cp:lastModifiedBy>Richard Allan</cp:lastModifiedBy>
  <cp:revision>198</cp:revision>
  <cp:lastPrinted>2015-09-14T15:14:36Z</cp:lastPrinted>
  <dcterms:created xsi:type="dcterms:W3CDTF">2007-08-22T14:34:49Z</dcterms:created>
  <dcterms:modified xsi:type="dcterms:W3CDTF">2025-09-09T12:40:28Z</dcterms:modified>
</cp:coreProperties>
</file>