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9" r:id="rId3"/>
    <p:sldId id="260" r:id="rId4"/>
    <p:sldId id="257" r:id="rId5"/>
    <p:sldId id="256" r:id="rId6"/>
  </p:sldIdLst>
  <p:sldSz cx="9144000" cy="6858000" type="screen4x3"/>
  <p:notesSz cx="6718300" cy="9867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1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C32B"/>
    <a:srgbClr val="68C3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37" autoAdjust="0"/>
  </p:normalViewPr>
  <p:slideViewPr>
    <p:cSldViewPr>
      <p:cViewPr varScale="1">
        <p:scale>
          <a:sx n="61" d="100"/>
          <a:sy n="61" d="100"/>
        </p:scale>
        <p:origin x="46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1608" y="-108"/>
      </p:cViewPr>
      <p:guideLst>
        <p:guide orient="horz" pos="3108"/>
        <p:guide pos="211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1263" cy="49339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05482" y="0"/>
            <a:ext cx="2911263" cy="493395"/>
          </a:xfrm>
          <a:prstGeom prst="rect">
            <a:avLst/>
          </a:prstGeom>
        </p:spPr>
        <p:txBody>
          <a:bodyPr vert="horz" lIns="91440" tIns="45720" rIns="91440" bIns="45720" rtlCol="0"/>
          <a:lstStyle>
            <a:lvl1pPr algn="r">
              <a:defRPr sz="1200"/>
            </a:lvl1pPr>
          </a:lstStyle>
          <a:p>
            <a:fld id="{A9781606-8051-4854-AFE8-E3685FFC8335}" type="datetimeFigureOut">
              <a:rPr lang="en-US" smtClean="0"/>
              <a:pPr/>
              <a:t>6/16/2014</a:t>
            </a:fld>
            <a:endParaRPr lang="en-US"/>
          </a:p>
        </p:txBody>
      </p:sp>
      <p:sp>
        <p:nvSpPr>
          <p:cNvPr id="4" name="Slide Image Placeholder 3"/>
          <p:cNvSpPr>
            <a:spLocks noGrp="1" noRot="1" noChangeAspect="1"/>
          </p:cNvSpPr>
          <p:nvPr>
            <p:ph type="sldImg" idx="2"/>
          </p:nvPr>
        </p:nvSpPr>
        <p:spPr>
          <a:xfrm>
            <a:off x="892175" y="739775"/>
            <a:ext cx="4933950"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1830" y="4687253"/>
            <a:ext cx="5374640" cy="444055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2792"/>
            <a:ext cx="2911263" cy="49339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05482" y="9372792"/>
            <a:ext cx="2911263" cy="493395"/>
          </a:xfrm>
          <a:prstGeom prst="rect">
            <a:avLst/>
          </a:prstGeom>
        </p:spPr>
        <p:txBody>
          <a:bodyPr vert="horz" lIns="91440" tIns="45720" rIns="91440" bIns="45720" rtlCol="0" anchor="b"/>
          <a:lstStyle>
            <a:lvl1pPr algn="r">
              <a:defRPr sz="1200"/>
            </a:lvl1pPr>
          </a:lstStyle>
          <a:p>
            <a:fld id="{56D45B1F-6138-4667-894C-B6F27CA9D838}" type="slidenum">
              <a:rPr lang="en-US" smtClean="0"/>
              <a:pPr/>
              <a:t>‹#›</a:t>
            </a:fld>
            <a:endParaRPr lang="en-US"/>
          </a:p>
        </p:txBody>
      </p:sp>
    </p:spTree>
    <p:extLst>
      <p:ext uri="{BB962C8B-B14F-4D97-AF65-F5344CB8AC3E}">
        <p14:creationId xmlns:p14="http://schemas.microsoft.com/office/powerpoint/2010/main" val="2967549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6D45B1F-6138-4667-894C-B6F27CA9D838}" type="slidenum">
              <a:rPr lang="en-US" smtClean="0"/>
              <a:pPr/>
              <a:t>1</a:t>
            </a:fld>
            <a:endParaRPr lang="en-US"/>
          </a:p>
        </p:txBody>
      </p:sp>
    </p:spTree>
    <p:extLst>
      <p:ext uri="{BB962C8B-B14F-4D97-AF65-F5344CB8AC3E}">
        <p14:creationId xmlns:p14="http://schemas.microsoft.com/office/powerpoint/2010/main" val="1176547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Our research is tackling some of the most critical environmental issues facing society today. In particular we aim to understand and improve predictions of climate change, hazardous weather and air pollution.</a:t>
            </a:r>
            <a:endParaRPr lang="en-US" dirty="0" smtClean="0"/>
          </a:p>
          <a:p>
            <a:endParaRPr lang="en-US" dirty="0"/>
          </a:p>
        </p:txBody>
      </p:sp>
      <p:sp>
        <p:nvSpPr>
          <p:cNvPr id="4" name="Slide Number Placeholder 3"/>
          <p:cNvSpPr>
            <a:spLocks noGrp="1"/>
          </p:cNvSpPr>
          <p:nvPr>
            <p:ph type="sldNum" sz="quarter" idx="10"/>
          </p:nvPr>
        </p:nvSpPr>
        <p:spPr/>
        <p:txBody>
          <a:bodyPr/>
          <a:lstStyle/>
          <a:p>
            <a:fld id="{56D45B1F-6138-4667-894C-B6F27CA9D838}" type="slidenum">
              <a:rPr lang="en-US" smtClean="0"/>
              <a:pPr/>
              <a:t>2</a:t>
            </a:fld>
            <a:endParaRPr lang="en-US"/>
          </a:p>
        </p:txBody>
      </p:sp>
    </p:spTree>
    <p:extLst>
      <p:ext uri="{BB962C8B-B14F-4D97-AF65-F5344CB8AC3E}">
        <p14:creationId xmlns:p14="http://schemas.microsoft.com/office/powerpoint/2010/main" val="2948781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Our research is tackling some of the most critical environmental issues facing society today. In particular we aim to understand and improve predictions of climate change, hazardous weather and air pollution.</a:t>
            </a:r>
            <a:endParaRPr lang="en-US" dirty="0" smtClean="0"/>
          </a:p>
          <a:p>
            <a:endParaRPr lang="en-US" dirty="0"/>
          </a:p>
        </p:txBody>
      </p:sp>
      <p:sp>
        <p:nvSpPr>
          <p:cNvPr id="4" name="Slide Number Placeholder 3"/>
          <p:cNvSpPr>
            <a:spLocks noGrp="1"/>
          </p:cNvSpPr>
          <p:nvPr>
            <p:ph type="sldNum" sz="quarter" idx="10"/>
          </p:nvPr>
        </p:nvSpPr>
        <p:spPr/>
        <p:txBody>
          <a:bodyPr/>
          <a:lstStyle/>
          <a:p>
            <a:fld id="{56D45B1F-6138-4667-894C-B6F27CA9D838}" type="slidenum">
              <a:rPr lang="en-US" smtClean="0"/>
              <a:pPr/>
              <a:t>3</a:t>
            </a:fld>
            <a:endParaRPr lang="en-US"/>
          </a:p>
        </p:txBody>
      </p:sp>
    </p:spTree>
    <p:extLst>
      <p:ext uri="{BB962C8B-B14F-4D97-AF65-F5344CB8AC3E}">
        <p14:creationId xmlns:p14="http://schemas.microsoft.com/office/powerpoint/2010/main" val="4080941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Our research is tackling some of the most critical environmental issues facing society today. In particular we aim to understand and improve predictions of climate change, hazardous weather and air pollution.</a:t>
            </a:r>
            <a:endParaRPr lang="en-US" dirty="0" smtClean="0"/>
          </a:p>
          <a:p>
            <a:endParaRPr lang="en-US" dirty="0"/>
          </a:p>
        </p:txBody>
      </p:sp>
      <p:sp>
        <p:nvSpPr>
          <p:cNvPr id="4" name="Slide Number Placeholder 3"/>
          <p:cNvSpPr>
            <a:spLocks noGrp="1"/>
          </p:cNvSpPr>
          <p:nvPr>
            <p:ph type="sldNum" sz="quarter" idx="10"/>
          </p:nvPr>
        </p:nvSpPr>
        <p:spPr/>
        <p:txBody>
          <a:bodyPr/>
          <a:lstStyle/>
          <a:p>
            <a:fld id="{56D45B1F-6138-4667-894C-B6F27CA9D838}" type="slidenum">
              <a:rPr lang="en-US" smtClean="0"/>
              <a:pPr/>
              <a:t>4</a:t>
            </a:fld>
            <a:endParaRPr lang="en-US"/>
          </a:p>
        </p:txBody>
      </p:sp>
    </p:spTree>
    <p:extLst>
      <p:ext uri="{BB962C8B-B14F-4D97-AF65-F5344CB8AC3E}">
        <p14:creationId xmlns:p14="http://schemas.microsoft.com/office/powerpoint/2010/main" val="3075188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56D45B1F-6138-4667-894C-B6F27CA9D838}" type="slidenum">
              <a:rPr lang="en-US" smtClean="0"/>
              <a:pPr/>
              <a:t>5</a:t>
            </a:fld>
            <a:endParaRPr lang="en-US"/>
          </a:p>
        </p:txBody>
      </p:sp>
    </p:spTree>
    <p:extLst>
      <p:ext uri="{BB962C8B-B14F-4D97-AF65-F5344CB8AC3E}">
        <p14:creationId xmlns:p14="http://schemas.microsoft.com/office/powerpoint/2010/main" val="42595799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06CAB2-7ADD-4585-806F-0EF41D85AD28}" type="datetimeFigureOut">
              <a:rPr lang="en-US" smtClean="0"/>
              <a:pPr/>
              <a:t>6/16/2014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3FE5B-C04E-4632-BD91-8B4230001EA8}" type="slidenum">
              <a:rPr lang="en-US" smtClean="0"/>
              <a:pPr/>
              <a:t>‹#›</a:t>
            </a:fld>
            <a:endParaRPr lang="en-US"/>
          </a:p>
        </p:txBody>
      </p:sp>
      <p:sp>
        <p:nvSpPr>
          <p:cNvPr id="7" name="Rectangle 33"/>
          <p:cNvSpPr>
            <a:spLocks noChangeArrowheads="1"/>
          </p:cNvSpPr>
          <p:nvPr userDrawn="1"/>
        </p:nvSpPr>
        <p:spPr bwMode="auto">
          <a:xfrm>
            <a:off x="0" y="0"/>
            <a:ext cx="9144000" cy="1295400"/>
          </a:xfrm>
          <a:prstGeom prst="rect">
            <a:avLst/>
          </a:prstGeom>
          <a:solidFill>
            <a:srgbClr val="69C32B"/>
          </a:solidFill>
          <a:ln w="9525">
            <a:noFill/>
            <a:miter lim="800000"/>
            <a:headEnd/>
            <a:tailEnd/>
          </a:ln>
        </p:spPr>
        <p:txBody>
          <a:bodyPr wrap="none" anchor="ctr"/>
          <a:lstStyle/>
          <a:p>
            <a:pPr>
              <a:defRPr/>
            </a:pPr>
            <a:endParaRPr lang="en-GB">
              <a:latin typeface="Rdg Vesta" pitchFamily="2" charset="0"/>
            </a:endParaRPr>
          </a:p>
        </p:txBody>
      </p:sp>
      <p:pic>
        <p:nvPicPr>
          <p:cNvPr id="8" name="Picture 34" descr="Rdg Device Reversed"/>
          <p:cNvPicPr>
            <a:picLocks noChangeArrowheads="1"/>
          </p:cNvPicPr>
          <p:nvPr userDrawn="1"/>
        </p:nvPicPr>
        <p:blipFill>
          <a:blip r:embed="rId2" cstate="print"/>
          <a:srcRect/>
          <a:stretch>
            <a:fillRect/>
          </a:stretch>
        </p:blipFill>
        <p:spPr bwMode="auto">
          <a:xfrm>
            <a:off x="7315200" y="152400"/>
            <a:ext cx="1645920" cy="548640"/>
          </a:xfrm>
          <a:prstGeom prst="rect">
            <a:avLst/>
          </a:prstGeom>
          <a:noFill/>
          <a:ln w="9525">
            <a:noFill/>
            <a:miter lim="800000"/>
            <a:headEnd/>
            <a:tailEnd/>
          </a:ln>
        </p:spPr>
      </p:pic>
      <p:sp>
        <p:nvSpPr>
          <p:cNvPr id="9" name="Text Box 37"/>
          <p:cNvSpPr txBox="1">
            <a:spLocks noChangeArrowheads="1"/>
          </p:cNvSpPr>
          <p:nvPr userDrawn="1"/>
        </p:nvSpPr>
        <p:spPr bwMode="auto">
          <a:xfrm>
            <a:off x="152400" y="152400"/>
            <a:ext cx="5669280" cy="807913"/>
          </a:xfrm>
          <a:prstGeom prst="rect">
            <a:avLst/>
          </a:prstGeom>
          <a:noFill/>
          <a:ln w="9525">
            <a:noFill/>
            <a:miter lim="800000"/>
            <a:headEnd/>
            <a:tailEnd/>
          </a:ln>
        </p:spPr>
        <p:txBody>
          <a:bodyPr wrap="square" lIns="0" tIns="0" rIns="0" bIns="0">
            <a:spAutoFit/>
          </a:bodyPr>
          <a:lstStyle/>
          <a:p>
            <a:pPr defTabSz="912813" eaLnBrk="0" hangingPunct="0">
              <a:spcBef>
                <a:spcPct val="50000"/>
              </a:spcBef>
              <a:defRPr/>
            </a:pPr>
            <a:r>
              <a:rPr lang="en-GB" b="1" dirty="0">
                <a:solidFill>
                  <a:schemeClr val="bg1"/>
                </a:solidFill>
                <a:latin typeface="Rdg Vesta" pitchFamily="2" charset="0"/>
              </a:rPr>
              <a:t>Department of Meteorology and Walker Institute</a:t>
            </a:r>
          </a:p>
          <a:p>
            <a:pPr defTabSz="912813" eaLnBrk="0" hangingPunct="0">
              <a:spcBef>
                <a:spcPct val="50000"/>
              </a:spcBef>
              <a:defRPr/>
            </a:pPr>
            <a:endParaRPr lang="en-GB" sz="2300" dirty="0">
              <a:solidFill>
                <a:schemeClr val="bg1"/>
              </a:solidFill>
              <a:latin typeface="Rdg Vesta" pitchFamily="2"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06CAB2-7ADD-4585-806F-0EF41D85AD28}" type="datetimeFigureOut">
              <a:rPr lang="en-US" smtClean="0"/>
              <a:pPr/>
              <a:t>6/16/2014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3FE5B-C04E-4632-BD91-8B4230001E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06CAB2-7ADD-4585-806F-0EF41D85AD28}" type="datetimeFigureOut">
              <a:rPr lang="en-US" smtClean="0"/>
              <a:pPr/>
              <a:t>6/16/2014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3FE5B-C04E-4632-BD91-8B4230001E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570037"/>
            <a:ext cx="82296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D06CAB2-7ADD-4585-806F-0EF41D85AD28}" type="datetimeFigureOut">
              <a:rPr lang="en-US" smtClean="0"/>
              <a:pPr/>
              <a:t>6/16/2014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3FE5B-C04E-4632-BD91-8B4230001E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06CAB2-7ADD-4585-806F-0EF41D85AD28}" type="datetimeFigureOut">
              <a:rPr lang="en-US" smtClean="0"/>
              <a:pPr/>
              <a:t>6/16/2014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3FE5B-C04E-4632-BD91-8B4230001E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06CAB2-7ADD-4585-806F-0EF41D85AD28}" type="datetimeFigureOut">
              <a:rPr lang="en-US" smtClean="0"/>
              <a:pPr/>
              <a:t>6/16/2014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3FE5B-C04E-4632-BD91-8B4230001E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06CAB2-7ADD-4585-806F-0EF41D85AD28}" type="datetimeFigureOut">
              <a:rPr lang="en-US" smtClean="0"/>
              <a:pPr/>
              <a:t>6/16/2014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3FE5B-C04E-4632-BD91-8B4230001E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06CAB2-7ADD-4585-806F-0EF41D85AD28}" type="datetimeFigureOut">
              <a:rPr lang="en-US" smtClean="0"/>
              <a:pPr/>
              <a:t>6/16/2014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3FE5B-C04E-4632-BD91-8B4230001E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6CAB2-7ADD-4585-806F-0EF41D85AD28}" type="datetimeFigureOut">
              <a:rPr lang="en-US" smtClean="0"/>
              <a:pPr/>
              <a:t>6/16/2014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3FE5B-C04E-4632-BD91-8B4230001E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06CAB2-7ADD-4585-806F-0EF41D85AD28}" type="datetimeFigureOut">
              <a:rPr lang="en-US" smtClean="0"/>
              <a:pPr/>
              <a:t>6/16/2014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3FE5B-C04E-4632-BD91-8B4230001E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06CAB2-7ADD-4585-806F-0EF41D85AD28}" type="datetimeFigureOut">
              <a:rPr lang="en-US" smtClean="0"/>
              <a:pPr/>
              <a:t>6/16/2014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3FE5B-C04E-4632-BD91-8B4230001E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06CAB2-7ADD-4585-806F-0EF41D85AD28}" type="datetimeFigureOut">
              <a:rPr lang="en-US" smtClean="0"/>
              <a:pPr/>
              <a:t>6/16/2014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3FE5B-C04E-4632-BD91-8B4230001EA8}" type="slidenum">
              <a:rPr lang="en-US" smtClean="0"/>
              <a:pPr/>
              <a:t>‹#›</a:t>
            </a:fld>
            <a:endParaRPr lang="en-US"/>
          </a:p>
        </p:txBody>
      </p:sp>
      <p:sp>
        <p:nvSpPr>
          <p:cNvPr id="7" name="Rectangle 33"/>
          <p:cNvSpPr>
            <a:spLocks noChangeArrowheads="1"/>
          </p:cNvSpPr>
          <p:nvPr userDrawn="1"/>
        </p:nvSpPr>
        <p:spPr bwMode="auto">
          <a:xfrm>
            <a:off x="0" y="0"/>
            <a:ext cx="9144000" cy="1447800"/>
          </a:xfrm>
          <a:prstGeom prst="rect">
            <a:avLst/>
          </a:prstGeom>
          <a:solidFill>
            <a:srgbClr val="69C32B"/>
          </a:solidFill>
          <a:ln w="9525">
            <a:noFill/>
            <a:miter lim="800000"/>
            <a:headEnd/>
            <a:tailEnd/>
          </a:ln>
        </p:spPr>
        <p:txBody>
          <a:bodyPr wrap="none" anchor="ctr"/>
          <a:lstStyle/>
          <a:p>
            <a:pPr>
              <a:defRPr/>
            </a:pPr>
            <a:endParaRPr lang="en-GB">
              <a:latin typeface="Rdg Vesta" pitchFamily="2" charset="0"/>
            </a:endParaRPr>
          </a:p>
        </p:txBody>
      </p:sp>
      <p:sp>
        <p:nvSpPr>
          <p:cNvPr id="8" name="Text Box 37"/>
          <p:cNvSpPr txBox="1">
            <a:spLocks noChangeArrowheads="1"/>
          </p:cNvSpPr>
          <p:nvPr userDrawn="1"/>
        </p:nvSpPr>
        <p:spPr bwMode="auto">
          <a:xfrm>
            <a:off x="152400" y="152400"/>
            <a:ext cx="5669280" cy="807913"/>
          </a:xfrm>
          <a:prstGeom prst="rect">
            <a:avLst/>
          </a:prstGeom>
          <a:noFill/>
          <a:ln w="9525">
            <a:noFill/>
            <a:miter lim="800000"/>
            <a:headEnd/>
            <a:tailEnd/>
          </a:ln>
        </p:spPr>
        <p:txBody>
          <a:bodyPr wrap="square" lIns="0" tIns="0" rIns="0" bIns="0">
            <a:spAutoFit/>
          </a:bodyPr>
          <a:lstStyle/>
          <a:p>
            <a:pPr defTabSz="912813" eaLnBrk="0" hangingPunct="0">
              <a:spcBef>
                <a:spcPct val="50000"/>
              </a:spcBef>
              <a:defRPr/>
            </a:pPr>
            <a:r>
              <a:rPr lang="en-GB" b="1" dirty="0">
                <a:solidFill>
                  <a:schemeClr val="bg1"/>
                </a:solidFill>
                <a:latin typeface="Rdg Vesta" pitchFamily="2" charset="0"/>
              </a:rPr>
              <a:t>Department of Meteorology and Walker Institute</a:t>
            </a:r>
          </a:p>
          <a:p>
            <a:pPr defTabSz="912813" eaLnBrk="0" hangingPunct="0">
              <a:spcBef>
                <a:spcPct val="50000"/>
              </a:spcBef>
              <a:defRPr/>
            </a:pPr>
            <a:endParaRPr lang="en-GB" sz="2300" dirty="0">
              <a:solidFill>
                <a:schemeClr val="bg1"/>
              </a:solidFill>
              <a:latin typeface="Rdg Vesta" pitchFamily="2" charset="0"/>
            </a:endParaRPr>
          </a:p>
        </p:txBody>
      </p:sp>
      <p:pic>
        <p:nvPicPr>
          <p:cNvPr id="9" name="Picture 34" descr="Rdg Device Reversed"/>
          <p:cNvPicPr>
            <a:picLocks noChangeArrowheads="1"/>
          </p:cNvPicPr>
          <p:nvPr userDrawn="1"/>
        </p:nvPicPr>
        <p:blipFill>
          <a:blip r:embed="rId13" cstate="print"/>
          <a:srcRect/>
          <a:stretch>
            <a:fillRect/>
          </a:stretch>
        </p:blipFill>
        <p:spPr bwMode="auto">
          <a:xfrm>
            <a:off x="7315200" y="152400"/>
            <a:ext cx="1645920" cy="54864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hyperlink" Target="http://www.met.rdg.ac.uk/ug/ugcourse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solidFill>
                  <a:schemeClr val="bg1"/>
                </a:solidFill>
              </a:rPr>
              <a:t>Today’s Activities</a:t>
            </a:r>
            <a:endParaRPr lang="en-US" dirty="0">
              <a:solidFill>
                <a:schemeClr val="bg1"/>
              </a:solidFill>
            </a:endParaRPr>
          </a:p>
        </p:txBody>
      </p:sp>
      <p:pic>
        <p:nvPicPr>
          <p:cNvPr id="5" name="Content Placeholder 4" descr="image001.jpg"/>
          <p:cNvPicPr>
            <a:picLocks noGrp="1" noChangeAspect="1"/>
          </p:cNvPicPr>
          <p:nvPr>
            <p:ph idx="1"/>
          </p:nvPr>
        </p:nvPicPr>
        <p:blipFill rotWithShape="1">
          <a:blip r:embed="rId3" cstate="print"/>
          <a:srcRect r="9302"/>
          <a:stretch/>
        </p:blipFill>
        <p:spPr>
          <a:xfrm>
            <a:off x="228600" y="1981200"/>
            <a:ext cx="5943600" cy="1599369"/>
          </a:xfrm>
        </p:spPr>
      </p:pic>
      <p:pic>
        <p:nvPicPr>
          <p:cNvPr id="9" name="Picture 8" descr="MET-WEATHERBALLOON.jpg"/>
          <p:cNvPicPr>
            <a:picLocks noChangeAspect="1"/>
          </p:cNvPicPr>
          <p:nvPr/>
        </p:nvPicPr>
        <p:blipFill>
          <a:blip r:embed="rId4" cstate="print"/>
          <a:stretch>
            <a:fillRect/>
          </a:stretch>
        </p:blipFill>
        <p:spPr>
          <a:xfrm>
            <a:off x="6400800" y="1981200"/>
            <a:ext cx="2433638" cy="1600200"/>
          </a:xfrm>
          <a:prstGeom prst="rect">
            <a:avLst/>
          </a:prstGeom>
        </p:spPr>
      </p:pic>
      <p:pic>
        <p:nvPicPr>
          <p:cNvPr id="10" name="Picture 9" descr="current.jpg"/>
          <p:cNvPicPr>
            <a:picLocks noChangeAspect="1"/>
          </p:cNvPicPr>
          <p:nvPr/>
        </p:nvPicPr>
        <p:blipFill>
          <a:blip r:embed="rId5" cstate="print"/>
          <a:stretch>
            <a:fillRect/>
          </a:stretch>
        </p:blipFill>
        <p:spPr>
          <a:xfrm flipH="1">
            <a:off x="4033838" y="4035794"/>
            <a:ext cx="4800600" cy="1676400"/>
          </a:xfrm>
          <a:prstGeom prst="rect">
            <a:avLst/>
          </a:prstGeom>
        </p:spPr>
      </p:pic>
      <p:pic>
        <p:nvPicPr>
          <p:cNvPr id="11" name="Picture 10" descr="Figure_6.jpg"/>
          <p:cNvPicPr>
            <a:picLocks noChangeAspect="1"/>
          </p:cNvPicPr>
          <p:nvPr/>
        </p:nvPicPr>
        <p:blipFill>
          <a:blip r:embed="rId6" cstate="print"/>
          <a:stretch>
            <a:fillRect/>
          </a:stretch>
        </p:blipFill>
        <p:spPr>
          <a:xfrm>
            <a:off x="228600" y="4035794"/>
            <a:ext cx="3429000" cy="2675902"/>
          </a:xfrm>
          <a:prstGeom prst="rect">
            <a:avLst/>
          </a:prstGeom>
        </p:spPr>
      </p:pic>
      <p:sp>
        <p:nvSpPr>
          <p:cNvPr id="12" name="TextBox 11"/>
          <p:cNvSpPr txBox="1"/>
          <p:nvPr/>
        </p:nvSpPr>
        <p:spPr>
          <a:xfrm>
            <a:off x="228600" y="1600200"/>
            <a:ext cx="2133600" cy="461665"/>
          </a:xfrm>
          <a:prstGeom prst="rect">
            <a:avLst/>
          </a:prstGeom>
          <a:noFill/>
        </p:spPr>
        <p:txBody>
          <a:bodyPr wrap="square" rtlCol="0">
            <a:spAutoFit/>
          </a:bodyPr>
          <a:lstStyle/>
          <a:p>
            <a:r>
              <a:rPr lang="en-GB" sz="2400" dirty="0" smtClean="0"/>
              <a:t>Instruments</a:t>
            </a:r>
            <a:endParaRPr lang="en-GB" sz="2400" dirty="0"/>
          </a:p>
        </p:txBody>
      </p:sp>
      <p:sp>
        <p:nvSpPr>
          <p:cNvPr id="13" name="TextBox 12"/>
          <p:cNvSpPr txBox="1"/>
          <p:nvPr/>
        </p:nvSpPr>
        <p:spPr>
          <a:xfrm>
            <a:off x="6400800" y="1600200"/>
            <a:ext cx="2590800" cy="461665"/>
          </a:xfrm>
          <a:prstGeom prst="rect">
            <a:avLst/>
          </a:prstGeom>
          <a:noFill/>
        </p:spPr>
        <p:txBody>
          <a:bodyPr wrap="square" rtlCol="0">
            <a:spAutoFit/>
          </a:bodyPr>
          <a:lstStyle/>
          <a:p>
            <a:r>
              <a:rPr lang="en-GB" sz="2400" dirty="0" err="1" smtClean="0"/>
              <a:t>Radiosonde</a:t>
            </a:r>
            <a:r>
              <a:rPr lang="en-GB" sz="2400" dirty="0" smtClean="0"/>
              <a:t> Launch</a:t>
            </a:r>
            <a:endParaRPr lang="en-GB" sz="2400" dirty="0"/>
          </a:p>
        </p:txBody>
      </p:sp>
      <p:sp>
        <p:nvSpPr>
          <p:cNvPr id="14" name="TextBox 13"/>
          <p:cNvSpPr txBox="1"/>
          <p:nvPr/>
        </p:nvSpPr>
        <p:spPr>
          <a:xfrm>
            <a:off x="228600" y="3657600"/>
            <a:ext cx="2895600" cy="461665"/>
          </a:xfrm>
          <a:prstGeom prst="rect">
            <a:avLst/>
          </a:prstGeom>
          <a:noFill/>
        </p:spPr>
        <p:txBody>
          <a:bodyPr wrap="square" rtlCol="0">
            <a:spAutoFit/>
          </a:bodyPr>
          <a:lstStyle/>
          <a:p>
            <a:r>
              <a:rPr lang="en-GB" sz="2400" dirty="0" smtClean="0"/>
              <a:t>Richardson’s Forecast </a:t>
            </a:r>
            <a:endParaRPr lang="en-GB" sz="2400" dirty="0"/>
          </a:p>
        </p:txBody>
      </p:sp>
      <p:sp>
        <p:nvSpPr>
          <p:cNvPr id="15" name="TextBox 14"/>
          <p:cNvSpPr txBox="1"/>
          <p:nvPr/>
        </p:nvSpPr>
        <p:spPr>
          <a:xfrm>
            <a:off x="4033838" y="5704923"/>
            <a:ext cx="4038600" cy="461665"/>
          </a:xfrm>
          <a:prstGeom prst="rect">
            <a:avLst/>
          </a:prstGeom>
          <a:noFill/>
        </p:spPr>
        <p:txBody>
          <a:bodyPr wrap="square" rtlCol="0">
            <a:spAutoFit/>
          </a:bodyPr>
          <a:lstStyle/>
          <a:p>
            <a:r>
              <a:rPr lang="en-GB" sz="2400" dirty="0" smtClean="0"/>
              <a:t>Fluids </a:t>
            </a:r>
            <a:r>
              <a:rPr lang="en-GB" sz="2400" dirty="0" err="1" smtClean="0"/>
              <a:t>Labroatory</a:t>
            </a:r>
            <a:endParaRPr lang="en-GB"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solidFill>
                  <a:schemeClr val="bg1"/>
                </a:solidFill>
              </a:rPr>
              <a:t>Research – Hazardous Weather</a:t>
            </a:r>
            <a:endParaRPr lang="en-US" dirty="0">
              <a:solidFill>
                <a:schemeClr val="bg1"/>
              </a:solidFill>
            </a:endParaRPr>
          </a:p>
        </p:txBody>
      </p:sp>
      <p:pic>
        <p:nvPicPr>
          <p:cNvPr id="13" name="Picture 12" descr="buncefield-737418.jpg"/>
          <p:cNvPicPr>
            <a:picLocks noChangeAspect="1"/>
          </p:cNvPicPr>
          <p:nvPr/>
        </p:nvPicPr>
        <p:blipFill>
          <a:blip r:embed="rId3" cstate="print"/>
          <a:stretch>
            <a:fillRect/>
          </a:stretch>
        </p:blipFill>
        <p:spPr>
          <a:xfrm>
            <a:off x="685800" y="1828800"/>
            <a:ext cx="3810000" cy="2226524"/>
          </a:xfrm>
          <a:prstGeom prst="rect">
            <a:avLst/>
          </a:prstGeom>
        </p:spPr>
      </p:pic>
      <p:sp>
        <p:nvSpPr>
          <p:cNvPr id="14" name="TextBox 13"/>
          <p:cNvSpPr txBox="1"/>
          <p:nvPr/>
        </p:nvSpPr>
        <p:spPr>
          <a:xfrm>
            <a:off x="609600" y="1447800"/>
            <a:ext cx="4114800" cy="461665"/>
          </a:xfrm>
          <a:prstGeom prst="rect">
            <a:avLst/>
          </a:prstGeom>
          <a:noFill/>
        </p:spPr>
        <p:txBody>
          <a:bodyPr wrap="square" rtlCol="0">
            <a:spAutoFit/>
          </a:bodyPr>
          <a:lstStyle/>
          <a:p>
            <a:r>
              <a:rPr lang="en-GB" sz="2400" dirty="0" smtClean="0"/>
              <a:t>Flooding </a:t>
            </a:r>
            <a:r>
              <a:rPr lang="en-GB" sz="2000" dirty="0" smtClean="0"/>
              <a:t>(Oxford Road, Reading)</a:t>
            </a:r>
            <a:endParaRPr lang="en-US" sz="2000" dirty="0"/>
          </a:p>
        </p:txBody>
      </p:sp>
      <p:pic>
        <p:nvPicPr>
          <p:cNvPr id="15" name="Picture 5" descr="lightning"/>
          <p:cNvPicPr>
            <a:picLocks noChangeAspect="1" noChangeArrowheads="1"/>
          </p:cNvPicPr>
          <p:nvPr/>
        </p:nvPicPr>
        <p:blipFill>
          <a:blip r:embed="rId4" cstate="print">
            <a:lum bright="-20000" contrast="-30000"/>
          </a:blip>
          <a:srcRect/>
          <a:stretch>
            <a:fillRect/>
          </a:stretch>
        </p:blipFill>
        <p:spPr bwMode="auto">
          <a:xfrm>
            <a:off x="5410200" y="1828801"/>
            <a:ext cx="2895600" cy="2209800"/>
          </a:xfrm>
          <a:prstGeom prst="rect">
            <a:avLst/>
          </a:prstGeom>
          <a:noFill/>
          <a:ln w="12700">
            <a:solidFill>
              <a:schemeClr val="tx1"/>
            </a:solidFill>
          </a:ln>
        </p:spPr>
      </p:pic>
      <p:sp>
        <p:nvSpPr>
          <p:cNvPr id="16" name="TextBox 15"/>
          <p:cNvSpPr txBox="1"/>
          <p:nvPr/>
        </p:nvSpPr>
        <p:spPr>
          <a:xfrm>
            <a:off x="5334000" y="1447800"/>
            <a:ext cx="3962400" cy="461665"/>
          </a:xfrm>
          <a:prstGeom prst="rect">
            <a:avLst/>
          </a:prstGeom>
          <a:noFill/>
        </p:spPr>
        <p:txBody>
          <a:bodyPr wrap="square" rtlCol="0">
            <a:spAutoFit/>
          </a:bodyPr>
          <a:lstStyle/>
          <a:p>
            <a:r>
              <a:rPr lang="en-GB" sz="2400" dirty="0" smtClean="0"/>
              <a:t>Lightning </a:t>
            </a:r>
            <a:r>
              <a:rPr lang="en-GB" sz="2000" dirty="0" smtClean="0"/>
              <a:t>(Woodley)</a:t>
            </a:r>
            <a:endParaRPr lang="en-US" sz="2000" dirty="0"/>
          </a:p>
        </p:txBody>
      </p:sp>
      <p:pic>
        <p:nvPicPr>
          <p:cNvPr id="9" name="Picture 8" descr="snow_tate.jpg"/>
          <p:cNvPicPr>
            <a:picLocks noChangeAspect="1"/>
          </p:cNvPicPr>
          <p:nvPr/>
        </p:nvPicPr>
        <p:blipFill>
          <a:blip r:embed="rId5" cstate="print"/>
          <a:stretch>
            <a:fillRect/>
          </a:stretch>
        </p:blipFill>
        <p:spPr>
          <a:xfrm>
            <a:off x="4495800" y="4444244"/>
            <a:ext cx="3810000" cy="2256566"/>
          </a:xfrm>
          <a:prstGeom prst="rect">
            <a:avLst/>
          </a:prstGeom>
        </p:spPr>
      </p:pic>
      <p:sp>
        <p:nvSpPr>
          <p:cNvPr id="10" name="TextBox 9"/>
          <p:cNvSpPr txBox="1"/>
          <p:nvPr/>
        </p:nvSpPr>
        <p:spPr>
          <a:xfrm>
            <a:off x="4953000" y="4038600"/>
            <a:ext cx="3810000" cy="461665"/>
          </a:xfrm>
          <a:prstGeom prst="rect">
            <a:avLst/>
          </a:prstGeom>
          <a:noFill/>
        </p:spPr>
        <p:txBody>
          <a:bodyPr wrap="square" rtlCol="0">
            <a:spAutoFit/>
          </a:bodyPr>
          <a:lstStyle/>
          <a:p>
            <a:r>
              <a:rPr lang="en-GB" sz="2400" dirty="0" smtClean="0"/>
              <a:t>Snow </a:t>
            </a:r>
            <a:r>
              <a:rPr lang="en-GB" sz="2000" dirty="0" smtClean="0"/>
              <a:t>(Reading)</a:t>
            </a:r>
            <a:endParaRPr lang="en-US" sz="2000" dirty="0"/>
          </a:p>
        </p:txBody>
      </p:sp>
      <p:pic>
        <p:nvPicPr>
          <p:cNvPr id="11" name="Picture 10" descr="car_203_203x152.jpg"/>
          <p:cNvPicPr>
            <a:picLocks noChangeAspect="1"/>
          </p:cNvPicPr>
          <p:nvPr/>
        </p:nvPicPr>
        <p:blipFill>
          <a:blip r:embed="rId6" cstate="print"/>
          <a:stretch>
            <a:fillRect/>
          </a:stretch>
        </p:blipFill>
        <p:spPr>
          <a:xfrm>
            <a:off x="685800" y="4419600"/>
            <a:ext cx="2971800" cy="2225189"/>
          </a:xfrm>
          <a:prstGeom prst="rect">
            <a:avLst/>
          </a:prstGeom>
        </p:spPr>
      </p:pic>
      <p:sp>
        <p:nvSpPr>
          <p:cNvPr id="12" name="TextBox 11"/>
          <p:cNvSpPr txBox="1"/>
          <p:nvPr/>
        </p:nvSpPr>
        <p:spPr>
          <a:xfrm>
            <a:off x="609600" y="4038600"/>
            <a:ext cx="4267200" cy="461665"/>
          </a:xfrm>
          <a:prstGeom prst="rect">
            <a:avLst/>
          </a:prstGeom>
          <a:noFill/>
        </p:spPr>
        <p:txBody>
          <a:bodyPr wrap="square" rtlCol="0">
            <a:spAutoFit/>
          </a:bodyPr>
          <a:lstStyle/>
          <a:p>
            <a:r>
              <a:rPr lang="en-GB" sz="2400" dirty="0" smtClean="0"/>
              <a:t>Wind </a:t>
            </a:r>
            <a:r>
              <a:rPr lang="en-GB" sz="2000" dirty="0" smtClean="0"/>
              <a:t>(Birmingham tornado)</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0"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685800"/>
            <a:ext cx="9144000" cy="731838"/>
          </a:xfrm>
        </p:spPr>
        <p:txBody>
          <a:bodyPr>
            <a:normAutofit fontScale="90000"/>
          </a:bodyPr>
          <a:lstStyle/>
          <a:p>
            <a:r>
              <a:rPr lang="en-GB" dirty="0" smtClean="0">
                <a:solidFill>
                  <a:schemeClr val="bg1"/>
                </a:solidFill>
              </a:rPr>
              <a:t>Research – Air Pollution &amp; Simulation</a:t>
            </a:r>
            <a:endParaRPr lang="en-US" dirty="0">
              <a:solidFill>
                <a:schemeClr val="bg1"/>
              </a:solidFill>
            </a:endParaRPr>
          </a:p>
        </p:txBody>
      </p:sp>
      <p:pic>
        <p:nvPicPr>
          <p:cNvPr id="11" name="Picture 10" descr="buncefield-737418.jpg"/>
          <p:cNvPicPr>
            <a:picLocks noChangeAspect="1"/>
          </p:cNvPicPr>
          <p:nvPr/>
        </p:nvPicPr>
        <p:blipFill>
          <a:blip r:embed="rId3" cstate="print"/>
          <a:stretch>
            <a:fillRect/>
          </a:stretch>
        </p:blipFill>
        <p:spPr>
          <a:xfrm>
            <a:off x="5181600" y="1828800"/>
            <a:ext cx="3058886" cy="2141220"/>
          </a:xfrm>
          <a:prstGeom prst="rect">
            <a:avLst/>
          </a:prstGeom>
        </p:spPr>
      </p:pic>
      <p:sp>
        <p:nvSpPr>
          <p:cNvPr id="12" name="TextBox 11"/>
          <p:cNvSpPr txBox="1"/>
          <p:nvPr/>
        </p:nvSpPr>
        <p:spPr>
          <a:xfrm>
            <a:off x="5105400" y="1447800"/>
            <a:ext cx="4038600" cy="461665"/>
          </a:xfrm>
          <a:prstGeom prst="rect">
            <a:avLst/>
          </a:prstGeom>
          <a:noFill/>
        </p:spPr>
        <p:txBody>
          <a:bodyPr wrap="square" rtlCol="0">
            <a:spAutoFit/>
          </a:bodyPr>
          <a:lstStyle/>
          <a:p>
            <a:r>
              <a:rPr lang="en-GB" sz="2400" dirty="0" smtClean="0"/>
              <a:t>Aerosols</a:t>
            </a:r>
            <a:r>
              <a:rPr lang="en-GB" dirty="0" smtClean="0"/>
              <a:t> </a:t>
            </a:r>
            <a:r>
              <a:rPr lang="en-GB" sz="2000" dirty="0" smtClean="0"/>
              <a:t>(Etna)</a:t>
            </a:r>
            <a:endParaRPr lang="en-US" sz="2000" dirty="0"/>
          </a:p>
        </p:txBody>
      </p:sp>
      <p:pic>
        <p:nvPicPr>
          <p:cNvPr id="17" name="Picture 16" descr="buncefield-737418.jpg"/>
          <p:cNvPicPr>
            <a:picLocks noChangeAspect="1"/>
          </p:cNvPicPr>
          <p:nvPr/>
        </p:nvPicPr>
        <p:blipFill>
          <a:blip r:embed="rId4" cstate="print"/>
          <a:stretch>
            <a:fillRect/>
          </a:stretch>
        </p:blipFill>
        <p:spPr>
          <a:xfrm>
            <a:off x="609600" y="1828800"/>
            <a:ext cx="3276600" cy="2133600"/>
          </a:xfrm>
          <a:prstGeom prst="rect">
            <a:avLst/>
          </a:prstGeom>
        </p:spPr>
      </p:pic>
      <p:sp>
        <p:nvSpPr>
          <p:cNvPr id="18" name="TextBox 17"/>
          <p:cNvSpPr txBox="1"/>
          <p:nvPr/>
        </p:nvSpPr>
        <p:spPr>
          <a:xfrm>
            <a:off x="533400" y="1447800"/>
            <a:ext cx="4343400" cy="461665"/>
          </a:xfrm>
          <a:prstGeom prst="rect">
            <a:avLst/>
          </a:prstGeom>
          <a:noFill/>
        </p:spPr>
        <p:txBody>
          <a:bodyPr wrap="square" rtlCol="0">
            <a:spAutoFit/>
          </a:bodyPr>
          <a:lstStyle/>
          <a:p>
            <a:r>
              <a:rPr lang="en-GB" sz="2400" dirty="0" smtClean="0"/>
              <a:t>Air Pollution </a:t>
            </a:r>
            <a:r>
              <a:rPr lang="en-GB" sz="2000" dirty="0" smtClean="0"/>
              <a:t>(</a:t>
            </a:r>
            <a:r>
              <a:rPr lang="en-GB" sz="2000" dirty="0" err="1" smtClean="0"/>
              <a:t>Buncefield</a:t>
            </a:r>
            <a:r>
              <a:rPr lang="en-GB" sz="2000" dirty="0" smtClean="0"/>
              <a:t> Fire)</a:t>
            </a:r>
            <a:endParaRPr lang="en-US" sz="2000" dirty="0"/>
          </a:p>
        </p:txBody>
      </p:sp>
      <p:pic>
        <p:nvPicPr>
          <p:cNvPr id="10" name="Picture 9" descr="HURRICANE-KATRINA-2005.jpg"/>
          <p:cNvPicPr>
            <a:picLocks noChangeAspect="1"/>
          </p:cNvPicPr>
          <p:nvPr/>
        </p:nvPicPr>
        <p:blipFill>
          <a:blip r:embed="rId5" cstate="print"/>
          <a:stretch>
            <a:fillRect/>
          </a:stretch>
        </p:blipFill>
        <p:spPr>
          <a:xfrm>
            <a:off x="609600" y="4324172"/>
            <a:ext cx="3276600" cy="2345584"/>
          </a:xfrm>
          <a:prstGeom prst="rect">
            <a:avLst/>
          </a:prstGeom>
        </p:spPr>
      </p:pic>
      <p:sp>
        <p:nvSpPr>
          <p:cNvPr id="13" name="TextBox 12"/>
          <p:cNvSpPr txBox="1"/>
          <p:nvPr/>
        </p:nvSpPr>
        <p:spPr>
          <a:xfrm>
            <a:off x="533400" y="3962400"/>
            <a:ext cx="4419600" cy="461665"/>
          </a:xfrm>
          <a:prstGeom prst="rect">
            <a:avLst/>
          </a:prstGeom>
          <a:noFill/>
        </p:spPr>
        <p:txBody>
          <a:bodyPr wrap="square" rtlCol="0">
            <a:spAutoFit/>
          </a:bodyPr>
          <a:lstStyle/>
          <a:p>
            <a:r>
              <a:rPr lang="en-GB" sz="2400" dirty="0" smtClean="0"/>
              <a:t>Tropical Cyclones </a:t>
            </a:r>
            <a:r>
              <a:rPr lang="en-GB" sz="2000" dirty="0" smtClean="0"/>
              <a:t>(Katrina)</a:t>
            </a:r>
            <a:endParaRPr lang="en-US" sz="2000" dirty="0"/>
          </a:p>
        </p:txBody>
      </p:sp>
      <p:pic>
        <p:nvPicPr>
          <p:cNvPr id="14" name="Picture 13" descr="buncefield-737418.jpg"/>
          <p:cNvPicPr>
            <a:picLocks noChangeAspect="1"/>
          </p:cNvPicPr>
          <p:nvPr/>
        </p:nvPicPr>
        <p:blipFill>
          <a:blip r:embed="rId6" cstate="print"/>
          <a:stretch>
            <a:fillRect/>
          </a:stretch>
        </p:blipFill>
        <p:spPr>
          <a:xfrm>
            <a:off x="5181600" y="4343400"/>
            <a:ext cx="3048000" cy="2362809"/>
          </a:xfrm>
          <a:prstGeom prst="rect">
            <a:avLst/>
          </a:prstGeom>
          <a:ln>
            <a:solidFill>
              <a:schemeClr val="tx1"/>
            </a:solidFill>
          </a:ln>
        </p:spPr>
      </p:pic>
      <p:sp>
        <p:nvSpPr>
          <p:cNvPr id="19" name="TextBox 18"/>
          <p:cNvSpPr txBox="1"/>
          <p:nvPr/>
        </p:nvSpPr>
        <p:spPr>
          <a:xfrm>
            <a:off x="5105400" y="3962400"/>
            <a:ext cx="4038600" cy="461665"/>
          </a:xfrm>
          <a:prstGeom prst="rect">
            <a:avLst/>
          </a:prstGeom>
          <a:noFill/>
        </p:spPr>
        <p:txBody>
          <a:bodyPr wrap="square" rtlCol="0">
            <a:spAutoFit/>
          </a:bodyPr>
          <a:lstStyle/>
          <a:p>
            <a:r>
              <a:rPr lang="en-GB" sz="2400" dirty="0" smtClean="0"/>
              <a:t>Ocean Circulation </a:t>
            </a:r>
            <a:r>
              <a:rPr lang="en-GB" sz="2000" dirty="0" smtClean="0"/>
              <a:t>(Gulf Stream)</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p:bldP spid="13"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solidFill>
                  <a:schemeClr val="bg1"/>
                </a:solidFill>
              </a:rPr>
              <a:t>Research – Climate Change</a:t>
            </a:r>
            <a:endParaRPr lang="en-US" dirty="0">
              <a:solidFill>
                <a:schemeClr val="bg1"/>
              </a:solidFill>
            </a:endParaRPr>
          </a:p>
        </p:txBody>
      </p:sp>
      <p:pic>
        <p:nvPicPr>
          <p:cNvPr id="11" name="Picture 10" descr="buncefield-737418.jpg"/>
          <p:cNvPicPr>
            <a:picLocks noChangeAspect="1"/>
          </p:cNvPicPr>
          <p:nvPr/>
        </p:nvPicPr>
        <p:blipFill>
          <a:blip r:embed="rId3" cstate="print"/>
          <a:srcRect b="9000"/>
          <a:stretch>
            <a:fillRect/>
          </a:stretch>
        </p:blipFill>
        <p:spPr>
          <a:xfrm>
            <a:off x="6400800" y="2590800"/>
            <a:ext cx="2362200" cy="2866136"/>
          </a:xfrm>
          <a:prstGeom prst="rect">
            <a:avLst/>
          </a:prstGeom>
        </p:spPr>
      </p:pic>
      <p:sp>
        <p:nvSpPr>
          <p:cNvPr id="12" name="TextBox 11"/>
          <p:cNvSpPr txBox="1"/>
          <p:nvPr/>
        </p:nvSpPr>
        <p:spPr>
          <a:xfrm>
            <a:off x="6400800" y="2133600"/>
            <a:ext cx="2590800" cy="461665"/>
          </a:xfrm>
          <a:prstGeom prst="rect">
            <a:avLst/>
          </a:prstGeom>
          <a:noFill/>
        </p:spPr>
        <p:txBody>
          <a:bodyPr wrap="square" rtlCol="0">
            <a:spAutoFit/>
          </a:bodyPr>
          <a:lstStyle/>
          <a:p>
            <a:r>
              <a:rPr lang="en-GB" sz="2400" dirty="0" smtClean="0"/>
              <a:t>Sea Ice </a:t>
            </a:r>
            <a:endParaRPr lang="en-US" dirty="0"/>
          </a:p>
        </p:txBody>
      </p:sp>
      <p:pic>
        <p:nvPicPr>
          <p:cNvPr id="17" name="Picture 16" descr="buncefield-737418.jpg"/>
          <p:cNvPicPr>
            <a:picLocks noChangeAspect="1"/>
          </p:cNvPicPr>
          <p:nvPr/>
        </p:nvPicPr>
        <p:blipFill>
          <a:blip r:embed="rId4" cstate="print"/>
          <a:stretch>
            <a:fillRect/>
          </a:stretch>
        </p:blipFill>
        <p:spPr>
          <a:xfrm>
            <a:off x="3733800" y="2590800"/>
            <a:ext cx="2362200" cy="2895600"/>
          </a:xfrm>
          <a:prstGeom prst="rect">
            <a:avLst/>
          </a:prstGeom>
        </p:spPr>
      </p:pic>
      <p:sp>
        <p:nvSpPr>
          <p:cNvPr id="18" name="TextBox 17"/>
          <p:cNvSpPr txBox="1"/>
          <p:nvPr/>
        </p:nvSpPr>
        <p:spPr>
          <a:xfrm>
            <a:off x="3733800" y="2133600"/>
            <a:ext cx="3505200" cy="461665"/>
          </a:xfrm>
          <a:prstGeom prst="rect">
            <a:avLst/>
          </a:prstGeom>
          <a:noFill/>
        </p:spPr>
        <p:txBody>
          <a:bodyPr wrap="square" rtlCol="0">
            <a:spAutoFit/>
          </a:bodyPr>
          <a:lstStyle/>
          <a:p>
            <a:r>
              <a:rPr lang="en-GB" sz="2400" dirty="0" smtClean="0"/>
              <a:t>Rainfall</a:t>
            </a:r>
            <a:endParaRPr lang="en-US" dirty="0"/>
          </a:p>
        </p:txBody>
      </p:sp>
      <p:pic>
        <p:nvPicPr>
          <p:cNvPr id="9" name="Picture 1" descr="C:\Users\Helen\Desktop\EarthCAREwith_cloud_profiles.jpg"/>
          <p:cNvPicPr>
            <a:picLocks noChangeAspect="1" noChangeArrowheads="1"/>
          </p:cNvPicPr>
          <p:nvPr/>
        </p:nvPicPr>
        <p:blipFill>
          <a:blip r:embed="rId5" cstate="print"/>
          <a:srcRect/>
          <a:stretch>
            <a:fillRect/>
          </a:stretch>
        </p:blipFill>
        <p:spPr bwMode="auto">
          <a:xfrm>
            <a:off x="228600" y="2590800"/>
            <a:ext cx="3218397" cy="2286000"/>
          </a:xfrm>
          <a:prstGeom prst="rect">
            <a:avLst/>
          </a:prstGeom>
          <a:noFill/>
        </p:spPr>
      </p:pic>
      <p:sp>
        <p:nvSpPr>
          <p:cNvPr id="10" name="TextBox 9"/>
          <p:cNvSpPr txBox="1"/>
          <p:nvPr/>
        </p:nvSpPr>
        <p:spPr>
          <a:xfrm>
            <a:off x="152400" y="2133601"/>
            <a:ext cx="3429000" cy="461665"/>
          </a:xfrm>
          <a:prstGeom prst="rect">
            <a:avLst/>
          </a:prstGeom>
          <a:noFill/>
        </p:spPr>
        <p:txBody>
          <a:bodyPr wrap="square" rtlCol="0">
            <a:spAutoFit/>
          </a:bodyPr>
          <a:lstStyle/>
          <a:p>
            <a:r>
              <a:rPr lang="en-US" sz="2400" dirty="0" smtClean="0"/>
              <a:t>Earth Observation</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57200" y="609600"/>
            <a:ext cx="8305800" cy="808038"/>
          </a:xfrm>
        </p:spPr>
        <p:txBody>
          <a:bodyPr/>
          <a:lstStyle/>
          <a:p>
            <a:r>
              <a:rPr lang="en-GB" dirty="0" smtClean="0">
                <a:solidFill>
                  <a:schemeClr val="bg1"/>
                </a:solidFill>
              </a:rPr>
              <a:t>Meteorology Courses</a:t>
            </a:r>
            <a:endParaRPr lang="en-US" dirty="0">
              <a:solidFill>
                <a:schemeClr val="bg1"/>
              </a:solidFill>
            </a:endParaRPr>
          </a:p>
        </p:txBody>
      </p:sp>
      <p:sp>
        <p:nvSpPr>
          <p:cNvPr id="11" name="Content Placeholder 10"/>
          <p:cNvSpPr>
            <a:spLocks noGrp="1"/>
          </p:cNvSpPr>
          <p:nvPr>
            <p:ph idx="1"/>
          </p:nvPr>
        </p:nvSpPr>
        <p:spPr>
          <a:xfrm>
            <a:off x="457200" y="1905000"/>
            <a:ext cx="8229600" cy="4525963"/>
          </a:xfrm>
        </p:spPr>
        <p:txBody>
          <a:bodyPr>
            <a:normAutofit/>
          </a:bodyPr>
          <a:lstStyle/>
          <a:p>
            <a:r>
              <a:rPr lang="en-GB" sz="2400" dirty="0" smtClean="0"/>
              <a:t>We offer the following undergraduate courses:</a:t>
            </a:r>
          </a:p>
          <a:p>
            <a:pPr lvl="1"/>
            <a:r>
              <a:rPr lang="en-GB" sz="2400" dirty="0" smtClean="0"/>
              <a:t>BSc Meteorology and Climate (BB physics and maths)</a:t>
            </a:r>
          </a:p>
          <a:p>
            <a:pPr lvl="1"/>
            <a:r>
              <a:rPr lang="en-GB" sz="2400" dirty="0" err="1" smtClean="0"/>
              <a:t>MMet</a:t>
            </a:r>
            <a:r>
              <a:rPr lang="en-GB" sz="2400" dirty="0" smtClean="0"/>
              <a:t> Meteorology and Climate with a year in Oklahoma                     (AA physics and maths)</a:t>
            </a:r>
          </a:p>
          <a:p>
            <a:pPr lvl="1"/>
            <a:r>
              <a:rPr lang="en-GB" sz="2400" dirty="0" smtClean="0"/>
              <a:t>BSc Mathematics and Meteorology</a:t>
            </a:r>
          </a:p>
          <a:p>
            <a:pPr lvl="1"/>
            <a:r>
              <a:rPr lang="en-GB" sz="2400" dirty="0" err="1" smtClean="0"/>
              <a:t>MMath</a:t>
            </a:r>
            <a:r>
              <a:rPr lang="en-GB" sz="2400" dirty="0" smtClean="0"/>
              <a:t> Mathematics and Meteorology</a:t>
            </a:r>
          </a:p>
          <a:p>
            <a:pPr marL="457200" lvl="1" indent="0">
              <a:buNone/>
            </a:pPr>
            <a:endParaRPr lang="en-GB" sz="2400" dirty="0"/>
          </a:p>
          <a:p>
            <a:pPr marL="457200" lvl="1" indent="0">
              <a:buNone/>
            </a:pPr>
            <a:r>
              <a:rPr lang="en-GB" sz="2400" dirty="0" smtClean="0">
                <a:solidFill>
                  <a:srgbClr val="FF0000"/>
                </a:solidFill>
              </a:rPr>
              <a:t>New: </a:t>
            </a:r>
            <a:r>
              <a:rPr lang="en-GB" sz="2400" dirty="0" smtClean="0"/>
              <a:t>BSc Environmental Physics (ABB incl. Maths &amp; Physics)</a:t>
            </a:r>
          </a:p>
          <a:p>
            <a:pPr lvl="1"/>
            <a:endParaRPr lang="en-GB" sz="2400" dirty="0" smtClean="0"/>
          </a:p>
          <a:p>
            <a:r>
              <a:rPr lang="en-GB" sz="2400" dirty="0" smtClean="0"/>
              <a:t>More information at </a:t>
            </a:r>
            <a:r>
              <a:rPr lang="en-GB" sz="2400" dirty="0" smtClean="0">
                <a:hlinkClick r:id="rId3"/>
              </a:rPr>
              <a:t>www.met.rdg.ac.uk/ug/ugcourses.html</a:t>
            </a:r>
            <a:endParaRPr lang="en-GB" sz="2400" dirty="0" smtClean="0"/>
          </a:p>
          <a:p>
            <a:endParaRPr lang="en-GB" sz="2400" dirty="0" smtClean="0"/>
          </a:p>
          <a:p>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TotalTime>
  <Words>235</Words>
  <Application>Microsoft Office PowerPoint</Application>
  <PresentationFormat>On-screen Show (4:3)</PresentationFormat>
  <Paragraphs>37</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Rdg Vesta</vt:lpstr>
      <vt:lpstr>Office Theme</vt:lpstr>
      <vt:lpstr>Today’s Activities</vt:lpstr>
      <vt:lpstr>Research – Hazardous Weather</vt:lpstr>
      <vt:lpstr>Research – Air Pollution &amp; Simulation</vt:lpstr>
      <vt:lpstr>Research – Climate Change</vt:lpstr>
      <vt:lpstr>Meteorology Courses</vt:lpstr>
    </vt:vector>
  </TitlesOfParts>
  <Company>University of Reading Met Dept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sws05hd</dc:creator>
  <cp:lastModifiedBy>Richard Philip Allan</cp:lastModifiedBy>
  <cp:revision>57</cp:revision>
  <dcterms:created xsi:type="dcterms:W3CDTF">2009-03-09T15:51:49Z</dcterms:created>
  <dcterms:modified xsi:type="dcterms:W3CDTF">2014-06-16T16:28:01Z</dcterms:modified>
</cp:coreProperties>
</file>