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1"/>
  </p:sldMasterIdLst>
  <p:notesMasterIdLst>
    <p:notesMasterId r:id="rId16"/>
  </p:notesMasterIdLst>
  <p:handoutMasterIdLst>
    <p:handoutMasterId r:id="rId17"/>
  </p:handoutMasterIdLst>
  <p:sldIdLst>
    <p:sldId id="266" r:id="rId2"/>
    <p:sldId id="288" r:id="rId3"/>
    <p:sldId id="283" r:id="rId4"/>
    <p:sldId id="289" r:id="rId5"/>
    <p:sldId id="290" r:id="rId6"/>
    <p:sldId id="291" r:id="rId7"/>
    <p:sldId id="294" r:id="rId8"/>
    <p:sldId id="292" r:id="rId9"/>
    <p:sldId id="293" r:id="rId10"/>
    <p:sldId id="295" r:id="rId11"/>
    <p:sldId id="296" r:id="rId12"/>
    <p:sldId id="301" r:id="rId13"/>
    <p:sldId id="302" r:id="rId14"/>
    <p:sldId id="259" r:id="rId15"/>
  </p:sldIdLst>
  <p:sldSz cx="9144000" cy="6858000" type="screen4x3"/>
  <p:notesSz cx="6718300" cy="9867900"/>
  <p:embeddedFontLst>
    <p:embeddedFont>
      <p:font typeface="Effra Bold" panose="020B0604020202020204" charset="0"/>
      <p:bold r:id="rId18"/>
    </p:embeddedFont>
    <p:embeddedFont>
      <p:font typeface="AngsanaUPC" panose="02020603050405020304" pitchFamily="18" charset="-34"/>
      <p:regular r:id="rId19"/>
      <p:bold r:id="rId20"/>
      <p:italic r:id="rId21"/>
      <p:boldItalic r:id="rId22"/>
    </p:embeddedFont>
    <p:embeddedFont>
      <p:font typeface="Effra Heavy" panose="020B0604020202020204" charset="0"/>
      <p:bold r:id="rId23"/>
      <p:boldItalic r:id="rId24"/>
    </p:embeddedFont>
    <p:embeddedFont>
      <p:font typeface="Calibri" panose="020F0502020204030204" pitchFamily="34" charset="0"/>
      <p:regular r:id="rId25"/>
      <p:bold r:id="rId26"/>
      <p:italic r:id="rId27"/>
      <p:boldItalic r:id="rId28"/>
    </p:embeddedFont>
    <p:embeddedFont>
      <p:font typeface="Rdg Vesta" panose="02000503060000020004" charset="0"/>
      <p:regular r:id="rId29"/>
      <p:bold r:id="rId30"/>
      <p:italic r:id="rId31"/>
      <p:boldItalic r:id="rId32"/>
    </p:embeddedFont>
    <p:embeddedFont>
      <p:font typeface="Effra Light" panose="020B0604020202020204" charset="0"/>
      <p:regular r:id="rId33"/>
      <p:italic r:id="rId34"/>
    </p:embeddedFont>
    <p:embeddedFont>
      <p:font typeface="Effra" panose="020B0604020202020204" charset="0"/>
      <p:regular r:id="rId35"/>
      <p:bold r:id="rId36"/>
      <p:italic r:id="rId37"/>
      <p:boldItalic r:id="rId38"/>
    </p:embeddedFont>
    <p:embeddedFont>
      <p:font typeface="ＭＳ Ｐゴシック" panose="020B0600070205080204" pitchFamily="34" charset="-128"/>
      <p:regular r:id="rId39"/>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108">
          <p15:clr>
            <a:srgbClr val="A4A3A4"/>
          </p15:clr>
        </p15:guide>
        <p15:guide id="2" pos="211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99A1"/>
    <a:srgbClr val="BF0071"/>
    <a:srgbClr val="7EAF35"/>
    <a:srgbClr val="F3F3F3"/>
    <a:srgbClr val="F0F0F0"/>
    <a:srgbClr val="EEEEEE"/>
    <a:srgbClr val="FDFDF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3" autoAdjust="0"/>
    <p:restoredTop sz="95990" autoAdjust="0"/>
  </p:normalViewPr>
  <p:slideViewPr>
    <p:cSldViewPr showGuides="1">
      <p:cViewPr varScale="1">
        <p:scale>
          <a:sx n="64" d="100"/>
          <a:sy n="64" d="100"/>
        </p:scale>
        <p:origin x="-318" y="-108"/>
      </p:cViewPr>
      <p:guideLst>
        <p:guide orient="horz" pos="2160"/>
        <p:guide pos="2880"/>
      </p:guideLst>
    </p:cSldViewPr>
  </p:slideViewPr>
  <p:notesTextViewPr>
    <p:cViewPr>
      <p:scale>
        <a:sx n="100" d="100"/>
        <a:sy n="100" d="100"/>
      </p:scale>
      <p:origin x="0" y="0"/>
    </p:cViewPr>
  </p:notesTextViewPr>
  <p:notesViewPr>
    <p:cSldViewPr showGuides="1">
      <p:cViewPr varScale="1">
        <p:scale>
          <a:sx n="113" d="100"/>
          <a:sy n="113" d="100"/>
        </p:scale>
        <p:origin x="-1326" y="-102"/>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font" Target="fonts/font22.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font" Target="fonts/font17.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font" Target="fonts/font2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font" Target="fonts/font2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893763" y="739775"/>
            <a:ext cx="493395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a:p>
            <a:pPr lvl="2"/>
            <a:r>
              <a:rPr lang="en-GB" altLang="en-US" dirty="0" smtClean="0"/>
              <a:t>Third level</a:t>
            </a:r>
          </a:p>
          <a:p>
            <a:pPr lvl="3"/>
            <a:r>
              <a:rPr lang="en-GB" altLang="en-US" dirty="0" smtClean="0"/>
              <a:t>Fourth level</a:t>
            </a:r>
          </a:p>
          <a:p>
            <a:pPr lvl="4"/>
            <a:r>
              <a:rPr lang="en-GB" altLang="en-US" dirty="0" smtClean="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ea typeface="ＭＳ Ｐゴシック" pitchFamily="34" charset="-128"/>
              </a:rPr>
              <a:t>Introduce staff and student ambassadors</a:t>
            </a:r>
          </a:p>
          <a:p>
            <a:r>
              <a:rPr lang="en-GB" smtClean="0">
                <a:ea typeface="ＭＳ Ｐゴシック" pitchFamily="34" charset="-128"/>
              </a:rPr>
              <a:t>Fire alarm</a:t>
            </a:r>
          </a:p>
          <a:p>
            <a:r>
              <a:rPr lang="en-GB" smtClean="0">
                <a:ea typeface="ＭＳ Ｐゴシック" pitchFamily="34" charset="-128"/>
              </a:rPr>
              <a:t>Toilets</a:t>
            </a:r>
            <a:endParaRPr lang="en-US" smtClean="0">
              <a:ea typeface="ＭＳ Ｐゴシック" pitchFamily="34" charset="-128"/>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A646E387-3D70-4A97-953E-58F8C6C23791}" type="slidenum">
              <a:rPr lang="en-US" sz="1200" smtClean="0"/>
              <a:pPr/>
              <a:t>2</a:t>
            </a:fld>
            <a:endParaRPr lang="en-US" sz="1200" smtClean="0"/>
          </a:p>
        </p:txBody>
      </p:sp>
    </p:spTree>
    <p:extLst>
      <p:ext uri="{BB962C8B-B14F-4D97-AF65-F5344CB8AC3E}">
        <p14:creationId xmlns:p14="http://schemas.microsoft.com/office/powerpoint/2010/main" val="425452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11113834-AF34-4373-8A9B-A71462EE0B3E}" type="slidenum">
              <a:rPr lang="en-US" sz="1200" smtClean="0"/>
              <a:pPr/>
              <a:t>4</a:t>
            </a:fld>
            <a:endParaRPr lang="en-US" sz="1200"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dirty="0" smtClean="0">
                <a:ea typeface="ＭＳ Ｐゴシック" pitchFamily="34" charset="-128"/>
              </a:rPr>
              <a:t>The difference between weather and climate is a measure of time. Weather is what conditions of the atmosphere are over a short period of time, and climate is how the atmosphere "behaves" over relatively long periods of time. </a:t>
            </a:r>
            <a:br>
              <a:rPr lang="en-GB" dirty="0" smtClean="0">
                <a:ea typeface="ＭＳ Ｐゴシック" pitchFamily="34" charset="-128"/>
              </a:rPr>
            </a:br>
            <a:endParaRPr lang="en-GB" dirty="0" smtClean="0">
              <a:ea typeface="ＭＳ Ｐゴシック" pitchFamily="34" charset="-128"/>
            </a:endParaRPr>
          </a:p>
          <a:p>
            <a:r>
              <a:rPr lang="en-GB" dirty="0" smtClean="0">
                <a:ea typeface="ＭＳ Ｐゴシック" pitchFamily="34" charset="-128"/>
              </a:rPr>
              <a:t>Does anyone know how we predict the weather and climate?</a:t>
            </a:r>
            <a:br>
              <a:rPr lang="en-GB" dirty="0" smtClean="0">
                <a:ea typeface="ＭＳ Ｐゴシック" pitchFamily="34" charset="-128"/>
              </a:rPr>
            </a:br>
            <a:endParaRPr lang="en-GB" dirty="0" smtClean="0">
              <a:ea typeface="ＭＳ Ｐゴシック" pitchFamily="34" charset="-128"/>
            </a:endParaRPr>
          </a:p>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3979756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C1987671-6FD2-4DD9-A23F-5CBD20A21EB3}" type="slidenum">
              <a:rPr lang="en-US" sz="1200" smtClean="0"/>
              <a:pPr/>
              <a:t>5</a:t>
            </a:fld>
            <a:endParaRPr lang="en-US" sz="120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smtClean="0">
                <a:ea typeface="ＭＳ Ｐゴシック" pitchFamily="34" charset="-128"/>
              </a:rPr>
              <a:t>The difference between weather and climate is a measure of time. Weather is what conditions of the atmosphere are over a short period of time, and climate is how the atmosphere "behaves" over relatively long periods of time. </a:t>
            </a:r>
            <a:br>
              <a:rPr lang="en-GB" smtClean="0">
                <a:ea typeface="ＭＳ Ｐゴシック" pitchFamily="34" charset="-128"/>
              </a:rPr>
            </a:br>
            <a:endParaRPr lang="en-GB" smtClean="0">
              <a:ea typeface="ＭＳ Ｐゴシック" pitchFamily="34" charset="-128"/>
            </a:endParaRPr>
          </a:p>
          <a:p>
            <a:r>
              <a:rPr lang="en-GB" smtClean="0">
                <a:ea typeface="ＭＳ Ｐゴシック" pitchFamily="34" charset="-128"/>
              </a:rPr>
              <a:t>Does anyone know how we predict the weather and climate?</a:t>
            </a:r>
            <a:br>
              <a:rPr lang="en-GB" smtClean="0">
                <a:ea typeface="ＭＳ Ｐゴシック" pitchFamily="34" charset="-128"/>
              </a:rPr>
            </a:br>
            <a:endParaRPr lang="en-GB"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557466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264E4F8-40B6-40F6-9EEA-E9F9CFAFC30A}" type="slidenum">
              <a:rPr lang="en-US" sz="1200" smtClean="0"/>
              <a:pPr/>
              <a:t>6</a:t>
            </a:fld>
            <a:endParaRPr lang="en-US" sz="1200"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r>
              <a:rPr lang="en-US" smtClean="0">
                <a:latin typeface="Rdg Vesta" pitchFamily="50" charset="0"/>
                <a:ea typeface="ＭＳ Ｐゴシック" pitchFamily="34" charset="-128"/>
              </a:rPr>
              <a:t>The atmosphere is a fluid (just like water!)</a:t>
            </a:r>
          </a:p>
          <a:p>
            <a:pPr>
              <a:spcBef>
                <a:spcPct val="50000"/>
              </a:spcBef>
              <a:buFontTx/>
              <a:buChar char="•"/>
            </a:pPr>
            <a:r>
              <a:rPr lang="en-US" smtClean="0">
                <a:latin typeface="Rdg Vesta" pitchFamily="50" charset="0"/>
                <a:ea typeface="ＭＳ Ｐゴシック" pitchFamily="34" charset="-128"/>
              </a:rPr>
              <a:t> We can do experiments with water (easier to move around than air) to find out how air moves around.</a:t>
            </a:r>
          </a:p>
          <a:p>
            <a:pPr>
              <a:spcBef>
                <a:spcPct val="50000"/>
              </a:spcBef>
              <a:buFontTx/>
              <a:buChar char="•"/>
            </a:pPr>
            <a:r>
              <a:rPr lang="en-US" smtClean="0">
                <a:latin typeface="Rdg Vesta" pitchFamily="50" charset="0"/>
                <a:ea typeface="ＭＳ Ｐゴシック" pitchFamily="34" charset="-128"/>
              </a:rPr>
              <a:t> We can use the results of the experiments to find physical laws which we can use to make predictions</a:t>
            </a:r>
            <a:endParaRPr lang="en-US" smtClean="0">
              <a:ea typeface="ＭＳ Ｐゴシック" pitchFamily="34" charset="-128"/>
            </a:endParaRPr>
          </a:p>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679703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50000"/>
              </a:spcBef>
              <a:spcAft>
                <a:spcPct val="0"/>
              </a:spcAft>
              <a:buClrTx/>
              <a:buSzTx/>
              <a:buFontTx/>
              <a:buChar char="•"/>
              <a:tabLst/>
              <a:defRPr/>
            </a:pPr>
            <a:r>
              <a:rPr lang="en-US" baseline="0" dirty="0" smtClean="0">
                <a:latin typeface="Rdg Vesta" pitchFamily="50" charset="0"/>
                <a:ea typeface="ＭＳ Ｐゴシック" pitchFamily="34" charset="-128"/>
              </a:rPr>
              <a:t> </a:t>
            </a:r>
            <a:r>
              <a:rPr lang="en-US" dirty="0" smtClean="0">
                <a:latin typeface="Rdg Vesta" pitchFamily="50" charset="0"/>
                <a:ea typeface="ＭＳ Ｐゴシック" pitchFamily="34" charset="-128"/>
              </a:rPr>
              <a:t>If we can find out what the temperatures and winds</a:t>
            </a:r>
            <a:r>
              <a:rPr lang="en-US" baseline="0" dirty="0" smtClean="0">
                <a:latin typeface="Rdg Vesta" pitchFamily="50" charset="0"/>
                <a:ea typeface="ＭＳ Ｐゴシック" pitchFamily="34" charset="-128"/>
              </a:rPr>
              <a:t> </a:t>
            </a:r>
            <a:r>
              <a:rPr lang="en-US" dirty="0" smtClean="0">
                <a:latin typeface="Rdg Vesta" pitchFamily="50" charset="0"/>
                <a:ea typeface="ＭＳ Ｐゴシック" pitchFamily="34" charset="-128"/>
              </a:rPr>
              <a:t>in the atmosphere are like today it will help us make predictions. </a:t>
            </a:r>
          </a:p>
          <a:p>
            <a:pPr marL="0" marR="0" indent="0" algn="l" defTabSz="914400" rtl="0" eaLnBrk="0" fontAlgn="base" latinLnBrk="0" hangingPunct="0">
              <a:lnSpc>
                <a:spcPct val="100000"/>
              </a:lnSpc>
              <a:spcBef>
                <a:spcPct val="50000"/>
              </a:spcBef>
              <a:spcAft>
                <a:spcPct val="0"/>
              </a:spcAft>
              <a:buClrTx/>
              <a:buSzTx/>
              <a:buFontTx/>
              <a:buChar char="•"/>
              <a:tabLst/>
              <a:defRPr/>
            </a:pPr>
            <a:r>
              <a:rPr lang="en-US" dirty="0" smtClean="0">
                <a:latin typeface="Rdg Vesta" pitchFamily="50" charset="0"/>
                <a:ea typeface="ＭＳ Ｐゴシック" pitchFamily="34" charset="-128"/>
              </a:rPr>
              <a:t> We need to observe the atmosphere at different heights and in different locations.</a:t>
            </a:r>
          </a:p>
          <a:p>
            <a:endParaRPr lang="en-GB" dirty="0" smtClean="0">
              <a:ea typeface="ＭＳ Ｐゴシック" pitchFamily="34" charset="-128"/>
            </a:endParaRPr>
          </a:p>
          <a:p>
            <a:r>
              <a:rPr lang="en-GB" dirty="0" smtClean="0">
                <a:ea typeface="ＭＳ Ｐゴシック" pitchFamily="34" charset="-128"/>
              </a:rPr>
              <a:t>Observations of the weather are made 24 hours a day, all over the world. The main observations are from weather satellites, balloons, land based instruments, ships, buoys and aircraft. </a:t>
            </a:r>
          </a:p>
          <a:p>
            <a:r>
              <a:rPr lang="en-GB" dirty="0" smtClean="0">
                <a:ea typeface="ＭＳ Ｐゴシック" pitchFamily="34" charset="-128"/>
              </a:rPr>
              <a:t>Each day, the </a:t>
            </a:r>
            <a:r>
              <a:rPr lang="en-GB" dirty="0" err="1" smtClean="0">
                <a:ea typeface="ＭＳ Ｐゴシック" pitchFamily="34" charset="-128"/>
              </a:rPr>
              <a:t>MetOffice</a:t>
            </a:r>
            <a:r>
              <a:rPr lang="en-GB" dirty="0" smtClean="0">
                <a:ea typeface="ＭＳ Ｐゴシック" pitchFamily="34" charset="-128"/>
              </a:rPr>
              <a:t> uses around half a million observations of temperature, pressure, wind speed and direction, humidity and many other properties to provide the starting conditions of our weather forecast model. We continually update our knowledge of the current state of the </a:t>
            </a:r>
            <a:endParaRPr lang="en-US" dirty="0" smtClean="0">
              <a:ea typeface="ＭＳ Ｐゴシック" pitchFamily="34" charset="-128"/>
            </a:endParaRPr>
          </a:p>
          <a:p>
            <a:endParaRPr lang="en-US" dirty="0" smtClean="0">
              <a:ea typeface="ＭＳ Ｐゴシック" pitchFamily="34" charset="-128"/>
            </a:endParaRP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FCF50B98-20D3-4C6C-9146-3D58F719C772}" type="slidenum">
              <a:rPr lang="en-US" sz="1200" smtClean="0"/>
              <a:pPr/>
              <a:t>7</a:t>
            </a:fld>
            <a:endParaRPr lang="en-US" sz="1200" smtClean="0"/>
          </a:p>
        </p:txBody>
      </p:sp>
    </p:spTree>
    <p:extLst>
      <p:ext uri="{BB962C8B-B14F-4D97-AF65-F5344CB8AC3E}">
        <p14:creationId xmlns:p14="http://schemas.microsoft.com/office/powerpoint/2010/main" val="220122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68C913E8-6683-48E7-96A1-A4B8656825C9}" type="slidenum">
              <a:rPr lang="en-US" sz="1200" smtClean="0"/>
              <a:pPr/>
              <a:t>8</a:t>
            </a:fld>
            <a:endParaRPr lang="en-US" sz="1200"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buFontTx/>
              <a:buChar char="•"/>
            </a:pPr>
            <a:r>
              <a:rPr lang="en-US" dirty="0" smtClean="0">
                <a:latin typeface="Rdg Vesta" pitchFamily="50" charset="0"/>
                <a:ea typeface="ＭＳ Ｐゴシック" pitchFamily="34" charset="-128"/>
              </a:rPr>
              <a:t> If we know what the atmosphere looks like now (observations) and we know how it normally behaves (physical laws) we can make predictions</a:t>
            </a:r>
          </a:p>
          <a:p>
            <a:pPr>
              <a:spcBef>
                <a:spcPct val="50000"/>
              </a:spcBef>
              <a:buFontTx/>
              <a:buChar char="•"/>
            </a:pPr>
            <a:r>
              <a:rPr lang="en-US" dirty="0" smtClean="0">
                <a:latin typeface="Rdg Vesta" pitchFamily="50" charset="0"/>
                <a:ea typeface="ＭＳ Ｐゴシック" pitchFamily="34" charset="-128"/>
              </a:rPr>
              <a:t> To do this we need to make lots of calculations which show how the atmosphere will change over time </a:t>
            </a:r>
          </a:p>
          <a:p>
            <a:endParaRPr lang="en-GB" dirty="0" smtClean="0">
              <a:ea typeface="ＭＳ Ｐゴシック" pitchFamily="34" charset="-128"/>
            </a:endParaRPr>
          </a:p>
          <a:p>
            <a:r>
              <a:rPr lang="en-GB" dirty="0" smtClean="0">
                <a:ea typeface="ＭＳ Ｐゴシック" pitchFamily="34" charset="-128"/>
              </a:rPr>
              <a:t>Our numerical model starts with the current atmospheric conditions in the area of interest from the surface to the upper atmosphere at points on a three dimensional grid. </a:t>
            </a:r>
          </a:p>
          <a:p>
            <a:r>
              <a:rPr lang="en-GB" dirty="0" smtClean="0">
                <a:ea typeface="ＭＳ Ｐゴシック" pitchFamily="34" charset="-128"/>
              </a:rPr>
              <a:t>The atmosphere is a thin shell of turbulent gas on a rotating Earth. Numerical Weather Prediction (NWP) models replicate the behaviour of this gas with mathematical equations. </a:t>
            </a:r>
          </a:p>
          <a:p>
            <a:r>
              <a:rPr lang="en-GB" dirty="0" smtClean="0">
                <a:ea typeface="ＭＳ Ｐゴシック" pitchFamily="34" charset="-128"/>
              </a:rPr>
              <a:t>Details of the wind speed and direction, temperature, pressure, moisture and cloud in each grid box are then stored in a computer. </a:t>
            </a:r>
          </a:p>
        </p:txBody>
      </p:sp>
    </p:spTree>
    <p:extLst>
      <p:ext uri="{BB962C8B-B14F-4D97-AF65-F5344CB8AC3E}">
        <p14:creationId xmlns:p14="http://schemas.microsoft.com/office/powerpoint/2010/main" val="1420320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A72FF02-1CBE-4211-8546-42E6DC3A922C}" type="slidenum">
              <a:rPr lang="en-US" sz="1200" smtClean="0"/>
              <a:pPr/>
              <a:t>9</a:t>
            </a:fld>
            <a:endParaRPr lang="en-US" sz="120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956828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6D45B1F-6138-4667-894C-B6F27CA9D838}" type="slidenum">
              <a:rPr lang="en-US" smtClean="0"/>
              <a:pPr/>
              <a:t>11</a:t>
            </a:fld>
            <a:endParaRPr lang="en-US"/>
          </a:p>
        </p:txBody>
      </p:sp>
    </p:spTree>
    <p:extLst>
      <p:ext uri="{BB962C8B-B14F-4D97-AF65-F5344CB8AC3E}">
        <p14:creationId xmlns:p14="http://schemas.microsoft.com/office/powerpoint/2010/main" val="1176547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p:nvPr>
        </p:nvSpPr>
        <p:spPr>
          <a:xfrm>
            <a:off x="424800"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Content Placeholder 2"/>
          <p:cNvSpPr>
            <a:spLocks noGrp="1"/>
          </p:cNvSpPr>
          <p:nvPr>
            <p:ph idx="12"/>
          </p:nvPr>
        </p:nvSpPr>
        <p:spPr>
          <a:xfrm>
            <a:off x="4581327" y="2214000"/>
            <a:ext cx="3888000" cy="4320000"/>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plash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38125"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tx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11" name="Text Placeholder 10"/>
          <p:cNvSpPr>
            <a:spLocks noGrp="1"/>
          </p:cNvSpPr>
          <p:nvPr>
            <p:ph type="body" sz="quarter" idx="14" hasCustomPrompt="1"/>
          </p:nvPr>
        </p:nvSpPr>
        <p:spPr>
          <a:xfrm>
            <a:off x="251520" y="3794864"/>
            <a:ext cx="2304000" cy="464400"/>
          </a:xfrm>
          <a:solidFill>
            <a:schemeClr val="accent1"/>
          </a:solidFill>
        </p:spPr>
        <p:txBody>
          <a:bodyPr lIns="90000" tIns="46800" rIns="90000" bIns="46800">
            <a:noAutofit/>
          </a:bodyPr>
          <a:lstStyle>
            <a:lvl1pPr marL="0" indent="0">
              <a:buNone/>
              <a:defRPr sz="2400" cap="all" baseline="0">
                <a:solidFill>
                  <a:schemeClr val="bg1"/>
                </a:solidFill>
                <a:latin typeface="+mj-lt"/>
                <a:cs typeface="AngsanaUPC" panose="02020603050405020304" pitchFamily="18" charset="-34"/>
              </a:defRPr>
            </a:lvl1pPr>
          </a:lstStyle>
          <a:p>
            <a:pPr lvl="0"/>
            <a:r>
              <a:rPr lang="en-US" dirty="0" smtClean="0"/>
              <a:t>Education is</a:t>
            </a:r>
            <a:endParaRPr lang="en-GB" dirty="0"/>
          </a:p>
        </p:txBody>
      </p:sp>
      <p:sp>
        <p:nvSpPr>
          <p:cNvPr id="12" name="Text Placeholder 10"/>
          <p:cNvSpPr>
            <a:spLocks noGrp="1"/>
          </p:cNvSpPr>
          <p:nvPr>
            <p:ph type="body" sz="quarter" idx="15" hasCustomPrompt="1"/>
          </p:nvPr>
        </p:nvSpPr>
        <p:spPr>
          <a:xfrm>
            <a:off x="251520" y="5857878"/>
            <a:ext cx="6984776" cy="464400"/>
          </a:xfrm>
          <a:solidFill>
            <a:schemeClr val="accent1"/>
          </a:solidFill>
        </p:spPr>
        <p:txBody>
          <a:bodyPr lIns="90000" tIns="46800" rIns="90000" bIns="46800"/>
          <a:lstStyle>
            <a:lvl1pPr marL="0" indent="0">
              <a:buNone/>
              <a:defRPr sz="2400" cap="all" baseline="0">
                <a:solidFill>
                  <a:schemeClr val="bg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399838063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bg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smtClean="0"/>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a:solidFill>
                  <a:schemeClr val="accent1"/>
                </a:solidFill>
              </a:defRPr>
            </a:lvl1pPr>
          </a:lstStyle>
          <a:p>
            <a:r>
              <a:rPr lang="en-US" dirty="0" smtClean="0"/>
              <a:t>Click to edit Master title style on two lines maximum</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bg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smtClean="0"/>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8" name="Title 1"/>
          <p:cNvSpPr>
            <a:spLocks noGrp="1"/>
          </p:cNvSpPr>
          <p:nvPr>
            <p:ph type="title"/>
          </p:nvPr>
        </p:nvSpPr>
        <p:spPr>
          <a:xfrm>
            <a:off x="6300192" y="332656"/>
            <a:ext cx="2592288" cy="1730144"/>
          </a:xfrm>
        </p:spPr>
        <p:txBody>
          <a:bodyPr wrap="square"/>
          <a:lstStyle>
            <a:lvl1pPr>
              <a:lnSpc>
                <a:spcPct val="80000"/>
              </a:lnSpc>
              <a:defRPr sz="3200">
                <a:solidFill>
                  <a:schemeClr val="accent1"/>
                </a:solidFill>
              </a:defRPr>
            </a:lvl1pPr>
          </a:lstStyle>
          <a:p>
            <a:r>
              <a:rPr lang="en-US" smtClean="0"/>
              <a:t>Click to edit Master title style</a:t>
            </a:r>
            <a:endParaRPr lang="en-GB" dirty="0"/>
          </a:p>
        </p:txBody>
      </p:sp>
      <p:sp>
        <p:nvSpPr>
          <p:cNvPr id="9" name="Content Placeholder 2"/>
          <p:cNvSpPr>
            <a:spLocks noGrp="1"/>
          </p:cNvSpPr>
          <p:nvPr>
            <p:ph idx="1"/>
          </p:nvPr>
        </p:nvSpPr>
        <p:spPr>
          <a:xfrm>
            <a:off x="6300192" y="2214000"/>
            <a:ext cx="2592288" cy="3960000"/>
          </a:xfrm>
        </p:spPr>
        <p:txBody>
          <a:bodyPr/>
          <a:lst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a:solidFill>
                  <a:schemeClr val="tx2"/>
                </a:solidFill>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a:solidFill>
                  <a:schemeClr val="tx2"/>
                </a:solidFill>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a:solidFill>
                  <a:schemeClr val="tx2"/>
                </a:solidFill>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a:solidFill>
                  <a:schemeClr val="tx2"/>
                </a:solidFill>
              </a:defRPr>
            </a:lvl5pPr>
          </a:lstStyle>
          <a:p>
            <a:pPr marL="180000" marR="0" lvl="0"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Click to edit Master text styles</a:t>
            </a:r>
          </a:p>
          <a:p>
            <a:pPr marL="180000" marR="0" lvl="1"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Second level</a:t>
            </a:r>
          </a:p>
          <a:p>
            <a:pPr marL="180000" marR="0" lvl="2"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Third level</a:t>
            </a:r>
          </a:p>
          <a:p>
            <a:pPr marL="180000" marR="0" lvl="3"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Fourth level</a:t>
            </a:r>
          </a:p>
          <a:p>
            <a:pPr marL="180000" marR="0" lvl="4" indent="-180000" algn="l" defTabSz="914400" rtl="0" eaLnBrk="1" fontAlgn="base" latinLnBrk="0" hangingPunct="1">
              <a:lnSpc>
                <a:spcPct val="100000"/>
              </a:lnSpc>
              <a:spcBef>
                <a:spcPct val="20000"/>
              </a:spcBef>
              <a:spcAft>
                <a:spcPct val="0"/>
              </a:spcAft>
              <a:buClr>
                <a:srgbClr val="D2002E"/>
              </a:buClr>
              <a:buSzTx/>
              <a:buFont typeface="Arial" charset="0"/>
              <a:buChar char="•"/>
              <a:tabLst/>
              <a:defRPr/>
            </a:pPr>
            <a:r>
              <a:rPr kumimoji="0" lang="en-US" sz="2000" b="0" i="0" u="none" strike="noStrike" kern="0" cap="none" spc="0" normalizeH="0" baseline="0" noProof="0" smtClean="0">
                <a:ln>
                  <a:noFill/>
                </a:ln>
                <a:solidFill>
                  <a:srgbClr val="000000"/>
                </a:solidFill>
                <a:effectLst/>
                <a:uLnTx/>
                <a:uFillTx/>
                <a:latin typeface="+mn-lt"/>
              </a:rPr>
              <a:t>Fifth level</a:t>
            </a:r>
            <a:endParaRPr kumimoji="0" lang="en-GB" sz="2000" b="0" i="0" u="none" strike="noStrike" kern="0" cap="none" spc="0" normalizeH="0" baseline="0" noProof="0" dirty="0">
              <a:ln>
                <a:noFill/>
              </a:ln>
              <a:solidFill>
                <a:srgbClr val="000000"/>
              </a:solidFill>
              <a:effectLst/>
              <a:uLnTx/>
              <a:uFillTx/>
              <a:latin typeface="+mn-lt"/>
            </a:endParaRPr>
          </a:p>
        </p:txBody>
      </p:sp>
    </p:spTree>
    <p:extLst>
      <p:ext uri="{BB962C8B-B14F-4D97-AF65-F5344CB8AC3E}">
        <p14:creationId xmlns:p14="http://schemas.microsoft.com/office/powerpoint/2010/main" val="30716924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4037311900"/>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bg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smtClean="0">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baseline="0">
                <a:solidFill>
                  <a:schemeClr val="accent1"/>
                </a:solidFill>
              </a:defRPr>
            </a:lvl1pPr>
          </a:lstStyle>
          <a:p>
            <a:r>
              <a:rPr lang="en-US" dirty="0" smtClean="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smtClean="0"/>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DCF6A46F-80AB-49F3-8C7E-9717ED945456}" type="slidenum">
              <a:rPr lang="en-GB" altLang="en-US"/>
              <a:pPr/>
              <a:t>‹#›</a:t>
            </a:fld>
            <a:endParaRPr lang="en-GB" altLang="en-US"/>
          </a:p>
        </p:txBody>
      </p:sp>
    </p:spTree>
    <p:extLst>
      <p:ext uri="{BB962C8B-B14F-4D97-AF65-F5344CB8AC3E}">
        <p14:creationId xmlns:p14="http://schemas.microsoft.com/office/powerpoint/2010/main" val="963104412"/>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236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userDrawn="1">
  <p:cSld name="Title Slide (Grey)">
    <p:spTree>
      <p:nvGrpSpPr>
        <p:cNvPr id="1" name=""/>
        <p:cNvGrpSpPr/>
        <p:nvPr/>
      </p:nvGrpSpPr>
      <p:grpSpPr>
        <a:xfrm>
          <a:off x="0" y="0"/>
          <a:ext cx="0" cy="0"/>
          <a:chOff x="0" y="0"/>
          <a:chExt cx="0" cy="0"/>
        </a:xfrm>
      </p:grpSpPr>
      <p:sp>
        <p:nvSpPr>
          <p:cNvPr id="26" name="Rectangle 25"/>
          <p:cNvSpPr/>
          <p:nvPr/>
        </p:nvSpPr>
        <p:spPr bwMode="hidden">
          <a:xfrm>
            <a:off x="0" y="457200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0"/>
            <a:ext cx="9144000"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a:p>
        </p:txBody>
      </p:sp>
      <p:sp>
        <p:nvSpPr>
          <p:cNvPr id="3083"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3084" name="Rectangle 12"/>
          <p:cNvSpPr>
            <a:spLocks noGrp="1" noChangeArrowheads="1"/>
          </p:cNvSpPr>
          <p:nvPr>
            <p:ph type="subTitle" idx="1"/>
          </p:nvPr>
        </p:nvSpPr>
        <p:spPr>
          <a:xfrm>
            <a:off x="424800" y="4653136"/>
            <a:ext cx="8280000"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29"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pic>
        <p:nvPicPr>
          <p:cNvPr id="32" name="Picture 5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15" name="Picture 4"/>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3"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8"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Tree>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2" name="Picture 4"/>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p:nvPr>
        </p:nvSpPr>
        <p:spPr>
          <a:xfrm>
            <a:off x="424800" y="4653136"/>
            <a:ext cx="7920038" cy="925512"/>
          </a:xfrm>
        </p:spPr>
        <p:txBody>
          <a:bodyPr/>
          <a:lstStyle>
            <a:lvl1pPr marL="0" indent="0">
              <a:buFontTx/>
              <a:buNone/>
              <a:defRPr sz="2000">
                <a:solidFill>
                  <a:schemeClr val="bg1"/>
                </a:solidFill>
              </a:defRPr>
            </a:lvl1pPr>
          </a:lstStyle>
          <a:p>
            <a:pPr lvl="0"/>
            <a:r>
              <a:rPr lang="en-US" altLang="en-US" noProof="0" smtClean="0"/>
              <a:t>Click to edit Master subtitle style</a:t>
            </a:r>
            <a:endParaRPr lang="en-GB" altLang="en-US" noProof="0" dirty="0" smtClean="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mn-lt"/>
              </a:defRPr>
            </a:lvl1pPr>
          </a:lstStyle>
          <a:p>
            <a:fld id="{44C01B32-D1A0-401C-8867-70456BBB1E87}" type="slidenum">
              <a:rPr lang="en-GB" altLang="en-US" smtClean="0"/>
              <a:pPr/>
              <a:t>‹#›</a:t>
            </a:fld>
            <a:endParaRPr lang="en-GB" altLang="en-US" dirty="0"/>
          </a:p>
        </p:txBody>
      </p:sp>
      <p:sp>
        <p:nvSpPr>
          <p:cNvPr id="28" name="TextBox 2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pic>
        <p:nvPicPr>
          <p:cNvPr id="32" name="Picture 5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14" name="Rectangle 11"/>
          <p:cNvSpPr>
            <a:spLocks noGrp="1" noChangeArrowheads="1"/>
          </p:cNvSpPr>
          <p:nvPr>
            <p:ph type="ctrTitle"/>
          </p:nvPr>
        </p:nvSpPr>
        <p:spPr>
          <a:xfrm>
            <a:off x="424800" y="1143000"/>
            <a:ext cx="8280000" cy="919800"/>
          </a:xfrm>
        </p:spPr>
        <p:txBody>
          <a:bodyPr wrap="square"/>
          <a:lstStyle>
            <a:lvl1pPr>
              <a:lnSpc>
                <a:spcPct val="90000"/>
              </a:lnSpc>
              <a:tabLst>
                <a:tab pos="4038600" algn="l"/>
              </a:tabLst>
              <a:defRPr sz="4000" cap="all" baseline="0">
                <a:solidFill>
                  <a:schemeClr val="bg1"/>
                </a:solidFill>
              </a:defRPr>
            </a:lvl1pPr>
          </a:lstStyle>
          <a:p>
            <a:pPr lvl="0"/>
            <a:r>
              <a:rPr lang="en-US" altLang="en-US" noProof="0" smtClean="0"/>
              <a:t>Click to edit Master title style</a:t>
            </a:r>
            <a:endParaRPr lang="en-GB" altLang="en-US" noProof="0" dirty="0" smtClean="0"/>
          </a:p>
        </p:txBody>
      </p:sp>
      <p:sp>
        <p:nvSpPr>
          <p:cNvPr id="15" name="Text Placeholder 2"/>
          <p:cNvSpPr>
            <a:spLocks noGrp="1"/>
          </p:cNvSpPr>
          <p:nvPr>
            <p:ph type="body" sz="quarter" idx="13" hasCustomPrompt="1"/>
          </p:nvPr>
        </p:nvSpPr>
        <p:spPr>
          <a:xfrm>
            <a:off x="417512" y="0"/>
            <a:ext cx="2858344" cy="867106"/>
          </a:xfrm>
          <a:solidFill>
            <a:schemeClr val="accent1"/>
          </a:solidFill>
        </p:spPr>
        <p:txBody>
          <a:bodyPr wrap="square" lIns="72000" tIns="396000" rIns="72000" bIns="36000">
            <a:spAutoFit/>
          </a:bodyPr>
          <a:lstStyle>
            <a:lvl1pPr marL="0" indent="0">
              <a:buNone/>
              <a:defRPr sz="1400">
                <a:solidFill>
                  <a:schemeClr val="bg1"/>
                </a:solidFill>
                <a:latin typeface="+mj-lt"/>
              </a:defRPr>
            </a:lvl1pPr>
          </a:lstStyle>
          <a:p>
            <a:pPr lvl="0"/>
            <a:r>
              <a:rPr lang="en-US" dirty="0" smtClean="0"/>
              <a:t>Unit name here, max 2 line, adjust width of box if required</a:t>
            </a:r>
            <a:endParaRPr lang="en-GB" dirty="0"/>
          </a:p>
        </p:txBody>
      </p:sp>
      <p:sp>
        <p:nvSpPr>
          <p:cNvPr id="16" name="Footer Placeholder 2"/>
          <p:cNvSpPr>
            <a:spLocks noGrp="1"/>
          </p:cNvSpPr>
          <p:nvPr>
            <p:ph type="ftr" sz="quarter" idx="3"/>
          </p:nvPr>
        </p:nvSpPr>
        <p:spPr>
          <a:xfrm>
            <a:off x="3124200" y="6237312"/>
            <a:ext cx="2895600" cy="252000"/>
          </a:xfrm>
          <a:prstGeom prst="rect">
            <a:avLst/>
          </a:prstGeom>
        </p:spPr>
        <p:txBody>
          <a:bodyPr vert="horz" lIns="0" tIns="0" rIns="0" bIns="0" rtlCol="0" anchor="t" anchorCtr="0"/>
          <a:lstStyle>
            <a:lvl1pPr algn="ctr">
              <a:defRPr sz="1200">
                <a:solidFill>
                  <a:schemeClr val="bg2"/>
                </a:solidFill>
                <a:latin typeface="+mn-lt"/>
              </a:defRPr>
            </a:lvl1pPr>
          </a:lstStyle>
          <a:p>
            <a:r>
              <a:rPr lang="en-GB" smtClean="0"/>
              <a:t>Copyright University of Reading</a:t>
            </a:r>
            <a:endParaRPr lang="en-GB" dirty="0"/>
          </a:p>
        </p:txBody>
      </p:sp>
      <p:sp>
        <p:nvSpPr>
          <p:cNvPr id="17" name="Date Placeholder 1"/>
          <p:cNvSpPr>
            <a:spLocks noGrp="1"/>
          </p:cNvSpPr>
          <p:nvPr>
            <p:ph type="dt" sz="half" idx="2"/>
          </p:nvPr>
        </p:nvSpPr>
        <p:spPr>
          <a:xfrm>
            <a:off x="424800" y="6237312"/>
            <a:ext cx="2133600" cy="252000"/>
          </a:xfrm>
          <a:prstGeom prst="rect">
            <a:avLst/>
          </a:prstGeom>
        </p:spPr>
        <p:txBody>
          <a:bodyPr vert="horz" lIns="0" tIns="0" rIns="0" bIns="0" rtlCol="0" anchor="t" anchorCtr="0"/>
          <a:lstStyle>
            <a:lvl1pPr algn="l">
              <a:defRPr sz="1200">
                <a:solidFill>
                  <a:schemeClr val="bg2"/>
                </a:solidFill>
                <a:latin typeface="+mn-lt"/>
              </a:defRPr>
            </a:lvl1pPr>
          </a:lstStyle>
          <a:p>
            <a:r>
              <a:rPr lang="en-GB" dirty="0" smtClean="0"/>
              <a:t>Wednesday, 11 June 2014</a:t>
            </a:r>
            <a:endParaRPr lang="en-GB" dirty="0"/>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smtClean="0">
                <a:ln>
                  <a:noFill/>
                </a:ln>
                <a:solidFill>
                  <a:schemeClr val="bg2"/>
                </a:solidFill>
                <a:effectLst/>
                <a:uLnTx/>
                <a:uFillTx/>
                <a:latin typeface="Effra"/>
              </a:rPr>
              <a:t>Copyright University of Reading</a:t>
            </a:r>
            <a:endParaRPr kumimoji="0" lang="en-GB" sz="800" b="0" i="0" u="none" strike="noStrike" kern="0" cap="none" spc="0" normalizeH="0" baseline="0" noProof="0" dirty="0">
              <a:ln>
                <a:noFill/>
              </a:ln>
              <a:solidFill>
                <a:schemeClr val="bg2"/>
              </a:solidFill>
              <a:effectLst/>
              <a:uLnTx/>
              <a:uFillTx/>
              <a:latin typeface="Effra"/>
            </a:endParaRPr>
          </a:p>
        </p:txBody>
      </p:sp>
      <p:sp>
        <p:nvSpPr>
          <p:cNvPr id="20" name="Picture Placeholder 7"/>
          <p:cNvSpPr>
            <a:spLocks noGrp="1"/>
          </p:cNvSpPr>
          <p:nvPr>
            <p:ph type="pic" sz="quarter" idx="16" hasCustomPrompt="1"/>
          </p:nvPr>
        </p:nvSpPr>
        <p:spPr>
          <a:xfrm>
            <a:off x="0" y="2286000"/>
            <a:ext cx="9144000" cy="2286000"/>
          </a:xfrm>
        </p:spPr>
        <p:txBody>
          <a:bodyPr/>
          <a:lstStyle>
            <a:lvl1pPr marL="0" indent="0">
              <a:buNone/>
              <a:defRPr sz="1000">
                <a:solidFill>
                  <a:schemeClr val="bg1"/>
                </a:solidFill>
              </a:defRPr>
            </a:lvl1pPr>
          </a:lstStyle>
          <a:p>
            <a:r>
              <a:rPr lang="en-US" dirty="0" smtClean="0"/>
              <a:t>Click icon to add picture. Visit www.reading.ac.uk/imagebank for more.</a:t>
            </a:r>
          </a:p>
        </p:txBody>
      </p:sp>
    </p:spTree>
    <p:extLst>
      <p:ext uri="{BB962C8B-B14F-4D97-AF65-F5344CB8AC3E}">
        <p14:creationId xmlns:p14="http://schemas.microsoft.com/office/powerpoint/2010/main" val="2691051544"/>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3" name="Content Placeholder 2"/>
          <p:cNvSpPr>
            <a:spLocks noGrp="1"/>
          </p:cNvSpPr>
          <p:nvPr>
            <p:ph idx="1"/>
          </p:nvPr>
        </p:nvSpPr>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Tree>
    <p:extLst>
      <p:ext uri="{BB962C8B-B14F-4D97-AF65-F5344CB8AC3E}">
        <p14:creationId xmlns:p14="http://schemas.microsoft.com/office/powerpoint/2010/main" val="2498505558"/>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hidden">
          <a:xfrm>
            <a:off x="7524750" y="438150"/>
            <a:ext cx="11842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5" name="Slide Number Placeholder 4"/>
          <p:cNvSpPr>
            <a:spLocks noGrp="1"/>
          </p:cNvSpPr>
          <p:nvPr>
            <p:ph type="sldNum" sz="quarter" idx="10"/>
          </p:nvPr>
        </p:nvSpPr>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8" name="TextBox 7"/>
          <p:cNvSpPr txBox="1">
            <a:spLocks noChangeArrowheads="1"/>
          </p:cNvSpPr>
          <p:nvPr userDrawn="1"/>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bg1"/>
                </a:solidFill>
                <a:latin typeface="Effra Light" pitchFamily="34" charset="0"/>
              </a:rPr>
              <a:t>LIMITLESS </a:t>
            </a:r>
            <a:r>
              <a:rPr lang="en-GB" altLang="en-US" sz="1400" dirty="0">
                <a:solidFill>
                  <a:schemeClr val="bg1"/>
                </a:solidFill>
                <a:latin typeface="Effra Heavy" pitchFamily="34" charset="0"/>
              </a:rPr>
              <a:t>POTENTIAL</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OPPORTUNITIES</a:t>
            </a:r>
            <a:r>
              <a:rPr lang="en-GB" altLang="en-US" sz="1400" dirty="0">
                <a:solidFill>
                  <a:schemeClr val="bg1"/>
                </a:solidFill>
                <a:latin typeface="Effra Light" pitchFamily="34" charset="0"/>
              </a:rPr>
              <a:t> | LIMITLESS </a:t>
            </a:r>
            <a:r>
              <a:rPr lang="en-GB" altLang="en-US" sz="1400" dirty="0">
                <a:solidFill>
                  <a:schemeClr val="bg1"/>
                </a:solidFill>
                <a:latin typeface="Effra Heavy" pitchFamily="34" charset="0"/>
              </a:rPr>
              <a:t>IMPACT</a:t>
            </a:r>
          </a:p>
        </p:txBody>
      </p:sp>
      <p:sp>
        <p:nvSpPr>
          <p:cNvPr id="9" name="Content Placeholder 2"/>
          <p:cNvSpPr>
            <a:spLocks noGrp="1"/>
          </p:cNvSpPr>
          <p:nvPr>
            <p:ph idx="11"/>
          </p:nvPr>
        </p:nvSpPr>
        <p:spPr>
          <a:xfrm>
            <a:off x="424800"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idx="12"/>
          </p:nvPr>
        </p:nvSpPr>
        <p:spPr>
          <a:xfrm>
            <a:off x="4581327" y="2214000"/>
            <a:ext cx="3888000" cy="432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644848305"/>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p:nvPr>
        </p:nvSpPr>
        <p:spPr>
          <a:xfrm>
            <a:off x="424800" y="476672"/>
            <a:ext cx="8280000" cy="5904656"/>
          </a:xfrm>
        </p:spPr>
        <p:txBody>
          <a:bodyPr/>
          <a:lstStyle>
            <a:lvl1pPr>
              <a:buClr>
                <a:schemeClr val="accent1"/>
              </a:buCl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Section splash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 name="TextBox 4"/>
          <p:cNvSpPr txBox="1">
            <a:spLocks noChangeArrowheads="1"/>
          </p:cNvSpPr>
          <p:nvPr userDrawn="1"/>
        </p:nvSpPr>
        <p:spPr bwMode="auto">
          <a:xfrm>
            <a:off x="-252536" y="3841456"/>
            <a:ext cx="10202863" cy="247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GB" altLang="en-US" sz="15000" dirty="0">
                <a:solidFill>
                  <a:schemeClr val="bg1"/>
                </a:solidFill>
                <a:latin typeface="+mj-lt"/>
              </a:rPr>
              <a:t>LIMITLESS</a:t>
            </a:r>
          </a:p>
        </p:txBody>
      </p:sp>
      <p:sp>
        <p:nvSpPr>
          <p:cNvPr id="6" name="Picture Placeholder 12"/>
          <p:cNvSpPr>
            <a:spLocks noGrp="1"/>
          </p:cNvSpPr>
          <p:nvPr>
            <p:ph type="pic" sz="quarter" idx="11"/>
          </p:nvPr>
        </p:nvSpPr>
        <p:spPr>
          <a:xfrm>
            <a:off x="0" y="0"/>
            <a:ext cx="9144000" cy="4437112"/>
          </a:xfrm>
          <a:ln>
            <a:noFill/>
          </a:ln>
        </p:spPr>
        <p:txBody>
          <a:bodyPr/>
          <a:lstStyle/>
          <a:p>
            <a:r>
              <a:rPr lang="en-US" smtClean="0"/>
              <a:t>Click icon to add picture</a:t>
            </a:r>
            <a:endParaRPr lang="en-GB" dirty="0"/>
          </a:p>
        </p:txBody>
      </p:sp>
      <p:sp>
        <p:nvSpPr>
          <p:cNvPr id="8" name="Text Placeholder 10"/>
          <p:cNvSpPr>
            <a:spLocks noGrp="1"/>
          </p:cNvSpPr>
          <p:nvPr>
            <p:ph type="body" sz="quarter" idx="14" hasCustomPrompt="1"/>
          </p:nvPr>
        </p:nvSpPr>
        <p:spPr>
          <a:xfrm>
            <a:off x="251520" y="3794864"/>
            <a:ext cx="2304000" cy="464400"/>
          </a:xfrm>
          <a:solidFill>
            <a:schemeClr val="bg1"/>
          </a:solidFill>
        </p:spPr>
        <p:txBody>
          <a:bodyPr lIns="90000" tIns="46800" rIns="90000" bIns="46800">
            <a:noAutofit/>
          </a:bodyPr>
          <a:lstStyle>
            <a:lvl1pPr marL="0" indent="0">
              <a:buNone/>
              <a:defRPr sz="2400" cap="all" baseline="0">
                <a:solidFill>
                  <a:schemeClr val="tx1"/>
                </a:solidFill>
                <a:latin typeface="+mj-lt"/>
                <a:cs typeface="AngsanaUPC" panose="02020603050405020304" pitchFamily="18" charset="-34"/>
              </a:defRPr>
            </a:lvl1pPr>
          </a:lstStyle>
          <a:p>
            <a:pPr lvl="0"/>
            <a:r>
              <a:rPr lang="en-US" dirty="0" smtClean="0"/>
              <a:t>Education is</a:t>
            </a:r>
            <a:endParaRPr lang="en-GB" dirty="0"/>
          </a:p>
        </p:txBody>
      </p:sp>
      <p:sp>
        <p:nvSpPr>
          <p:cNvPr id="11" name="Text Placeholder 10"/>
          <p:cNvSpPr>
            <a:spLocks noGrp="1"/>
          </p:cNvSpPr>
          <p:nvPr>
            <p:ph type="body" sz="quarter" idx="15" hasCustomPrompt="1"/>
          </p:nvPr>
        </p:nvSpPr>
        <p:spPr>
          <a:xfrm>
            <a:off x="251520" y="5857878"/>
            <a:ext cx="6984776" cy="464400"/>
          </a:xfrm>
          <a:solidFill>
            <a:schemeClr val="bg1"/>
          </a:solidFill>
        </p:spPr>
        <p:txBody>
          <a:bodyPr lIns="90000" tIns="46800" rIns="90000" bIns="46800"/>
          <a:lstStyle>
            <a:lvl1pPr marL="0" indent="0">
              <a:buNone/>
              <a:defRPr sz="2400" cap="all" baseline="0">
                <a:solidFill>
                  <a:schemeClr val="tx1"/>
                </a:solidFill>
                <a:latin typeface="+mj-lt"/>
              </a:defRPr>
            </a:lvl1pPr>
          </a:lstStyle>
          <a:p>
            <a:pPr lvl="0"/>
            <a:r>
              <a:rPr lang="en-US" dirty="0" smtClean="0"/>
              <a:t>Make the box longer for longer phrases</a:t>
            </a:r>
            <a:endParaRPr lang="en-GB" dirty="0"/>
          </a:p>
        </p:txBody>
      </p:sp>
    </p:spTree>
    <p:extLst>
      <p:ext uri="{BB962C8B-B14F-4D97-AF65-F5344CB8AC3E}">
        <p14:creationId xmlns:p14="http://schemas.microsoft.com/office/powerpoint/2010/main" val="168952631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7" name="Picture 53" descr="Device-black"/>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4750" y="438150"/>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424800" y="123480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smtClean="0"/>
              <a:t>Click to edit Master title style</a:t>
            </a:r>
            <a:endParaRPr lang="en-GB" altLang="en-US" dirty="0" smtClean="0"/>
          </a:p>
        </p:txBody>
      </p:sp>
      <p:sp>
        <p:nvSpPr>
          <p:cNvPr id="1027" name="Rectangle 3"/>
          <p:cNvSpPr>
            <a:spLocks noGrp="1" noChangeArrowheads="1"/>
          </p:cNvSpPr>
          <p:nvPr>
            <p:ph type="body" idx="1"/>
          </p:nvPr>
        </p:nvSpPr>
        <p:spPr bwMode="auto">
          <a:xfrm>
            <a:off x="424800" y="221400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3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mn-lt"/>
              </a:defRPr>
            </a:lvl1pPr>
          </a:lstStyle>
          <a:p>
            <a:fld id="{44C01B32-D1A0-401C-8867-70456BBB1E87}" type="slidenum">
              <a:rPr lang="en-GB" altLang="en-US" smtClean="0"/>
              <a:pPr/>
              <a:t>‹#›</a:t>
            </a:fld>
            <a:endParaRPr lang="en-GB" altLang="en-US" dirty="0"/>
          </a:p>
        </p:txBody>
      </p:sp>
      <p:pic>
        <p:nvPicPr>
          <p:cNvPr id="1074" name="Picture 50" descr="Device-wine"/>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hidden">
          <a:xfrm>
            <a:off x="7524750" y="438150"/>
            <a:ext cx="1184275" cy="385763"/>
          </a:xfrm>
          <a:prstGeom prst="rect">
            <a:avLst/>
          </a:prstGeom>
          <a:solidFill>
            <a:schemeClr val="accent1"/>
          </a:solidFill>
        </p:spPr>
      </p:pic>
      <p:pic>
        <p:nvPicPr>
          <p:cNvPr id="1079" name="Picture 55" descr="Device-whit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28500" y="6573838"/>
            <a:ext cx="6769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r>
              <a:rPr lang="en-GB" altLang="en-US" sz="1400" dirty="0">
                <a:solidFill>
                  <a:schemeClr val="tx1"/>
                </a:solidFill>
                <a:latin typeface="Effra Light" pitchFamily="34" charset="0"/>
              </a:rPr>
              <a:t>LIMITLESS </a:t>
            </a:r>
            <a:r>
              <a:rPr lang="en-GB" altLang="en-US" sz="1400" dirty="0">
                <a:solidFill>
                  <a:schemeClr val="tx1"/>
                </a:solidFill>
                <a:latin typeface="Effra Heavy" pitchFamily="34" charset="0"/>
              </a:rPr>
              <a:t>POTENTIAL</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OPPORTUNITIES</a:t>
            </a:r>
            <a:r>
              <a:rPr lang="en-GB" altLang="en-US" sz="1400" dirty="0">
                <a:solidFill>
                  <a:schemeClr val="tx1"/>
                </a:solidFill>
                <a:latin typeface="Effra Light" pitchFamily="34" charset="0"/>
              </a:rPr>
              <a:t> | LIMITLESS </a:t>
            </a:r>
            <a:r>
              <a:rPr lang="en-GB" altLang="en-US" sz="1400" dirty="0">
                <a:solidFill>
                  <a:schemeClr val="tx1"/>
                </a:solidFill>
                <a:latin typeface="Effra Heavy" pitchFamily="34" charset="0"/>
              </a:rPr>
              <a:t>IMPACT</a:t>
            </a:r>
          </a:p>
        </p:txBody>
      </p:sp>
      <p:sp>
        <p:nvSpPr>
          <p:cNvPr id="10" name="TextBox 9"/>
          <p:cNvSpPr txBox="1">
            <a:spLocks noChangeArrowheads="1"/>
          </p:cNvSpPr>
          <p:nvPr userDrawn="1"/>
        </p:nvSpPr>
        <p:spPr bwMode="auto">
          <a:xfrm>
            <a:off x="396605" y="290693"/>
            <a:ext cx="2448272" cy="523220"/>
          </a:xfrm>
          <a:prstGeom prst="rect">
            <a:avLst/>
          </a:prstGeom>
          <a:solidFill>
            <a:srgbClr val="00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en-GB" sz="1400" b="0" dirty="0">
                <a:solidFill>
                  <a:schemeClr val="bg1"/>
                </a:solidFill>
                <a:latin typeface="+mn-lt"/>
              </a:rPr>
              <a:t>Department of </a:t>
            </a:r>
            <a:r>
              <a:rPr lang="en-GB" sz="1400" b="0" dirty="0" smtClean="0">
                <a:solidFill>
                  <a:schemeClr val="bg1"/>
                </a:solidFill>
                <a:latin typeface="+mn-lt"/>
              </a:rPr>
              <a:t>Meteorology</a:t>
            </a:r>
            <a:r>
              <a:rPr lang="en-GB" sz="1400" b="0" baseline="0" dirty="0" smtClean="0">
                <a:solidFill>
                  <a:schemeClr val="bg1"/>
                </a:solidFill>
                <a:latin typeface="+mn-lt"/>
              </a:rPr>
              <a:t> Weather &amp; Climate  Day 2015</a:t>
            </a:r>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705" r:id="rId3"/>
    <p:sldLayoutId id="2147483696" r:id="rId4"/>
    <p:sldLayoutId id="2147483698" r:id="rId5"/>
    <p:sldLayoutId id="2147483700" r:id="rId6"/>
    <p:sldLayoutId id="2147483701" r:id="rId7"/>
    <p:sldLayoutId id="2147483702" r:id="rId8"/>
    <p:sldLayoutId id="2147483706" r:id="rId9"/>
    <p:sldLayoutId id="2147483707" r:id="rId10"/>
    <p:sldLayoutId id="2147483708" r:id="rId11"/>
    <p:sldLayoutId id="2147483713" r:id="rId12"/>
    <p:sldLayoutId id="2147483709" r:id="rId13"/>
    <p:sldLayoutId id="2147483710" r:id="rId14"/>
    <p:sldLayoutId id="2147483711" r:id="rId15"/>
    <p:sldLayoutId id="2147483712" r:id="rId16"/>
    <p:sldLayoutId id="2147483714" r:id="rId17"/>
    <p:sldLayoutId id="2147483715" r:id="rId18"/>
    <p:sldLayoutId id="2147483716" r:id="rId19"/>
    <p:sldLayoutId id="2147483717" r:id="rId20"/>
  </p:sldLayoutIdLst>
  <p:transition>
    <p:fade/>
  </p:transition>
  <p:timing>
    <p:tnLst>
      <p:par>
        <p:cTn id="1" dur="indefinite" restart="never" nodeType="tmRoot"/>
      </p:par>
    </p:tnLst>
  </p:timing>
  <p:hf hdr="0" ftr="0" dt="0"/>
  <p:txStyles>
    <p:title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000" baseline="0">
          <a:solidFill>
            <a:schemeClr val="tx2"/>
          </a:solidFill>
          <a:latin typeface="+mn-lt"/>
          <a:ea typeface="+mn-ea"/>
          <a:cs typeface="+mn-cs"/>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000" baseline="0">
          <a:solidFill>
            <a:schemeClr val="tx2"/>
          </a:solidFill>
          <a:latin typeface="+mn-lt"/>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000" baseline="0">
          <a:solidFill>
            <a:schemeClr val="tx2"/>
          </a:solidFill>
          <a:latin typeface="+mn-lt"/>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000" baseline="0">
          <a:solidFill>
            <a:schemeClr val="tx2"/>
          </a:solidFill>
          <a:latin typeface="+mn-lt"/>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hyperlink" Target="http://www.met.rdg.ac.uk/ug/ugcourses.html" TargetMode="External"/><Relationship Id="rId2" Type="http://schemas.openxmlformats.org/officeDocument/2006/relationships/hyperlink" Target="http://www.met.reading.ac.uk/ug/ugenvphysics.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hyperlink" Target="http://www.met.reading.ac.uk/~sgs02rpa/MISC/tcw-Nov2009.gi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gif"/><Relationship Id="rId4" Type="http://schemas.openxmlformats.org/officeDocument/2006/relationships/image" Target="../media/image16.gif"/></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7xWWowXtuvA"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hyperlink" Target="V2_N512-QT.mov" TargetMode="Externa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vmlDrawing" Target="../drawings/vmlDrawing1.vml"/><Relationship Id="rId5" Type="http://schemas.openxmlformats.org/officeDocument/2006/relationships/image" Target="../media/image24.emf"/><Relationship Id="rId4" Type="http://schemas.openxmlformats.org/officeDocument/2006/relationships/oleObject" Target="../embeddings/Microsoft_Excel_97-2003_Worksheet1.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smtClean="0">
                <a:latin typeface="Rdg Vesta" pitchFamily="50" charset="0"/>
              </a:rPr>
              <a:t>Sunshine or RAIN:</a:t>
            </a:r>
            <a:br>
              <a:rPr lang="en-US" i="1" dirty="0" smtClean="0">
                <a:latin typeface="Rdg Vesta" pitchFamily="50" charset="0"/>
              </a:rPr>
            </a:br>
            <a:r>
              <a:rPr lang="en-US" sz="2800" dirty="0" smtClean="0">
                <a:latin typeface="Rdg Vesta" pitchFamily="50" charset="0"/>
              </a:rPr>
              <a:t>How do we predict the weather?</a:t>
            </a:r>
            <a:endParaRPr lang="en-GB" sz="2800" dirty="0"/>
          </a:p>
        </p:txBody>
      </p:sp>
      <p:sp>
        <p:nvSpPr>
          <p:cNvPr id="3" name="Subtitle 2"/>
          <p:cNvSpPr>
            <a:spLocks noGrp="1"/>
          </p:cNvSpPr>
          <p:nvPr>
            <p:ph type="subTitle" idx="1"/>
          </p:nvPr>
        </p:nvSpPr>
        <p:spPr/>
        <p:txBody>
          <a:bodyPr/>
          <a:lstStyle/>
          <a:p>
            <a:r>
              <a:rPr lang="en-GB" dirty="0" smtClean="0"/>
              <a:t>Welcome to the Department of Meteorology Weather &amp; Climate Day 2015!</a:t>
            </a:r>
            <a:endParaRPr lang="en-GB" dirty="0"/>
          </a:p>
        </p:txBody>
      </p:sp>
      <p:sp>
        <p:nvSpPr>
          <p:cNvPr id="4" name="Slide Number Placeholder 3"/>
          <p:cNvSpPr>
            <a:spLocks noGrp="1"/>
          </p:cNvSpPr>
          <p:nvPr>
            <p:ph type="sldNum" sz="quarter" idx="4"/>
          </p:nvPr>
        </p:nvSpPr>
        <p:spPr/>
        <p:txBody>
          <a:bodyPr/>
          <a:lstStyle/>
          <a:p>
            <a:fld id="{44C01B32-D1A0-401C-8867-70456BBB1E87}" type="slidenum">
              <a:rPr lang="en-GB" altLang="en-US" smtClean="0">
                <a:solidFill>
                  <a:srgbClr val="E0E0E1"/>
                </a:solidFill>
              </a:rPr>
              <a:pPr/>
              <a:t>1</a:t>
            </a:fld>
            <a:endParaRPr lang="en-GB" altLang="en-US" dirty="0">
              <a:solidFill>
                <a:srgbClr val="E0E0E1"/>
              </a:solidFill>
            </a:endParaRPr>
          </a:p>
        </p:txBody>
      </p:sp>
      <p:sp>
        <p:nvSpPr>
          <p:cNvPr id="5" name="Text Placeholder 4"/>
          <p:cNvSpPr>
            <a:spLocks noGrp="1"/>
          </p:cNvSpPr>
          <p:nvPr>
            <p:ph type="body" sz="quarter" idx="13"/>
          </p:nvPr>
        </p:nvSpPr>
        <p:spPr>
          <a:xfrm>
            <a:off x="417512" y="0"/>
            <a:ext cx="2858344" cy="651662"/>
          </a:xfrm>
          <a:solidFill>
            <a:srgbClr val="92D050"/>
          </a:solidFill>
        </p:spPr>
        <p:txBody>
          <a:bodyPr/>
          <a:lstStyle/>
          <a:p>
            <a:r>
              <a:rPr lang="en-GB" dirty="0" smtClean="0"/>
              <a:t>Department of Meteorology</a:t>
            </a:r>
            <a:endParaRPr lang="en-GB" dirty="0"/>
          </a:p>
        </p:txBody>
      </p:sp>
      <p:pic>
        <p:nvPicPr>
          <p:cNvPr id="7" name="Picture 2" descr="clouds"/>
          <p:cNvPicPr>
            <a:picLocks noGrp="1" noChangeAspect="1" noChangeArrowheads="1"/>
          </p:cNvPicPr>
          <p:nvPr>
            <p:ph type="pic" sz="quarter" idx="16"/>
          </p:nvPr>
        </p:nvPicPr>
        <p:blipFill>
          <a:blip r:embed="rId2">
            <a:extLst>
              <a:ext uri="{28A0092B-C50C-407E-A947-70E740481C1C}">
                <a14:useLocalDpi xmlns:a14="http://schemas.microsoft.com/office/drawing/2010/main" val="0"/>
              </a:ext>
            </a:extLst>
          </a:blip>
          <a:srcRect t="41621" b="41621"/>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482610"/>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6218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908720"/>
            <a:ext cx="8280000" cy="691480"/>
          </a:xfrm>
        </p:spPr>
        <p:txBody>
          <a:bodyPr>
            <a:normAutofit/>
          </a:bodyPr>
          <a:lstStyle/>
          <a:p>
            <a:r>
              <a:rPr lang="en-US" dirty="0" smtClean="0">
                <a:solidFill>
                  <a:srgbClr val="C00000"/>
                </a:solidFill>
              </a:rPr>
              <a:t>Today’s Activities</a:t>
            </a:r>
            <a:endParaRPr lang="en-US" dirty="0">
              <a:solidFill>
                <a:srgbClr val="C00000"/>
              </a:solidFill>
            </a:endParaRPr>
          </a:p>
        </p:txBody>
      </p:sp>
      <p:pic>
        <p:nvPicPr>
          <p:cNvPr id="5" name="Content Placeholder 4" descr="image001.jpg"/>
          <p:cNvPicPr>
            <a:picLocks noGrp="1" noChangeAspect="1"/>
          </p:cNvPicPr>
          <p:nvPr>
            <p:ph idx="1"/>
          </p:nvPr>
        </p:nvPicPr>
        <p:blipFill rotWithShape="1">
          <a:blip r:embed="rId3" cstate="print"/>
          <a:srcRect r="9302"/>
          <a:stretch/>
        </p:blipFill>
        <p:spPr>
          <a:xfrm>
            <a:off x="228600" y="1981200"/>
            <a:ext cx="5943600" cy="1599369"/>
          </a:xfrm>
        </p:spPr>
      </p:pic>
      <p:pic>
        <p:nvPicPr>
          <p:cNvPr id="9" name="Picture 8" descr="MET-WEATHERBALLOON.jpg"/>
          <p:cNvPicPr>
            <a:picLocks noChangeAspect="1"/>
          </p:cNvPicPr>
          <p:nvPr/>
        </p:nvPicPr>
        <p:blipFill>
          <a:blip r:embed="rId4" cstate="print"/>
          <a:stretch>
            <a:fillRect/>
          </a:stretch>
        </p:blipFill>
        <p:spPr>
          <a:xfrm>
            <a:off x="6400800" y="1981200"/>
            <a:ext cx="2433638" cy="1600200"/>
          </a:xfrm>
          <a:prstGeom prst="rect">
            <a:avLst/>
          </a:prstGeom>
        </p:spPr>
      </p:pic>
      <p:pic>
        <p:nvPicPr>
          <p:cNvPr id="10" name="Picture 9" descr="current.jpg"/>
          <p:cNvPicPr>
            <a:picLocks noChangeAspect="1"/>
          </p:cNvPicPr>
          <p:nvPr/>
        </p:nvPicPr>
        <p:blipFill>
          <a:blip r:embed="rId5" cstate="print"/>
          <a:stretch>
            <a:fillRect/>
          </a:stretch>
        </p:blipFill>
        <p:spPr>
          <a:xfrm flipH="1">
            <a:off x="3347864" y="4035794"/>
            <a:ext cx="5486574" cy="1676400"/>
          </a:xfrm>
          <a:prstGeom prst="rect">
            <a:avLst/>
          </a:prstGeom>
        </p:spPr>
      </p:pic>
      <p:pic>
        <p:nvPicPr>
          <p:cNvPr id="11" name="Picture 10" descr="Figure_6.jpg"/>
          <p:cNvPicPr>
            <a:picLocks noChangeAspect="1"/>
          </p:cNvPicPr>
          <p:nvPr/>
        </p:nvPicPr>
        <p:blipFill>
          <a:blip r:embed="rId6" cstate="print"/>
          <a:stretch>
            <a:fillRect/>
          </a:stretch>
        </p:blipFill>
        <p:spPr>
          <a:xfrm>
            <a:off x="228600" y="4035794"/>
            <a:ext cx="2902024" cy="2264664"/>
          </a:xfrm>
          <a:prstGeom prst="rect">
            <a:avLst/>
          </a:prstGeom>
        </p:spPr>
      </p:pic>
      <p:sp>
        <p:nvSpPr>
          <p:cNvPr id="12" name="TextBox 11"/>
          <p:cNvSpPr txBox="1"/>
          <p:nvPr/>
        </p:nvSpPr>
        <p:spPr>
          <a:xfrm>
            <a:off x="228600" y="1600200"/>
            <a:ext cx="2133600" cy="400110"/>
          </a:xfrm>
          <a:prstGeom prst="rect">
            <a:avLst/>
          </a:prstGeom>
          <a:noFill/>
        </p:spPr>
        <p:txBody>
          <a:bodyPr wrap="square" rtlCol="0">
            <a:spAutoFit/>
          </a:bodyPr>
          <a:lstStyle/>
          <a:p>
            <a:r>
              <a:rPr lang="en-GB" dirty="0" smtClean="0"/>
              <a:t>Instruments</a:t>
            </a:r>
            <a:endParaRPr lang="en-GB" dirty="0"/>
          </a:p>
        </p:txBody>
      </p:sp>
      <p:sp>
        <p:nvSpPr>
          <p:cNvPr id="13" name="TextBox 12"/>
          <p:cNvSpPr txBox="1"/>
          <p:nvPr/>
        </p:nvSpPr>
        <p:spPr>
          <a:xfrm>
            <a:off x="6400800" y="1600200"/>
            <a:ext cx="2590800" cy="400110"/>
          </a:xfrm>
          <a:prstGeom prst="rect">
            <a:avLst/>
          </a:prstGeom>
          <a:noFill/>
        </p:spPr>
        <p:txBody>
          <a:bodyPr wrap="square" rtlCol="0">
            <a:spAutoFit/>
          </a:bodyPr>
          <a:lstStyle/>
          <a:p>
            <a:r>
              <a:rPr lang="en-GB" dirty="0" err="1" smtClean="0"/>
              <a:t>Radiosonde</a:t>
            </a:r>
            <a:r>
              <a:rPr lang="en-GB" dirty="0" smtClean="0"/>
              <a:t> Launch</a:t>
            </a:r>
            <a:endParaRPr lang="en-GB" dirty="0"/>
          </a:p>
        </p:txBody>
      </p:sp>
      <p:sp>
        <p:nvSpPr>
          <p:cNvPr id="14" name="TextBox 13"/>
          <p:cNvSpPr txBox="1"/>
          <p:nvPr/>
        </p:nvSpPr>
        <p:spPr>
          <a:xfrm>
            <a:off x="228600" y="3657600"/>
            <a:ext cx="2895600" cy="400110"/>
          </a:xfrm>
          <a:prstGeom prst="rect">
            <a:avLst/>
          </a:prstGeom>
          <a:noFill/>
        </p:spPr>
        <p:txBody>
          <a:bodyPr wrap="square" rtlCol="0">
            <a:spAutoFit/>
          </a:bodyPr>
          <a:lstStyle/>
          <a:p>
            <a:r>
              <a:rPr lang="en-GB" dirty="0" smtClean="0"/>
              <a:t>Richardson’s Forecast </a:t>
            </a:r>
            <a:endParaRPr lang="en-GB" dirty="0"/>
          </a:p>
        </p:txBody>
      </p:sp>
      <p:sp>
        <p:nvSpPr>
          <p:cNvPr id="15" name="TextBox 14"/>
          <p:cNvSpPr txBox="1"/>
          <p:nvPr/>
        </p:nvSpPr>
        <p:spPr>
          <a:xfrm>
            <a:off x="3318160" y="5704923"/>
            <a:ext cx="4038600" cy="400110"/>
          </a:xfrm>
          <a:prstGeom prst="rect">
            <a:avLst/>
          </a:prstGeom>
          <a:noFill/>
        </p:spPr>
        <p:txBody>
          <a:bodyPr wrap="square" rtlCol="0">
            <a:spAutoFit/>
          </a:bodyPr>
          <a:lstStyle/>
          <a:p>
            <a:r>
              <a:rPr lang="en-GB" dirty="0" smtClean="0"/>
              <a:t>Fluids </a:t>
            </a:r>
            <a:r>
              <a:rPr lang="en-GB" dirty="0" err="1" smtClean="0"/>
              <a:t>Labroatory</a:t>
            </a:r>
            <a:endParaRPr lang="en-GB" dirty="0"/>
          </a:p>
        </p:txBody>
      </p:sp>
    </p:spTree>
    <p:extLst>
      <p:ext uri="{BB962C8B-B14F-4D97-AF65-F5344CB8AC3E}">
        <p14:creationId xmlns:p14="http://schemas.microsoft.com/office/powerpoint/2010/main" val="86718030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764704"/>
            <a:ext cx="8280000" cy="828000"/>
          </a:xfrm>
        </p:spPr>
        <p:txBody>
          <a:bodyPr/>
          <a:lstStyle/>
          <a:p>
            <a:r>
              <a:rPr lang="en-GB" dirty="0"/>
              <a:t>Research – Weather &amp; </a:t>
            </a:r>
            <a:r>
              <a:rPr lang="en-GB" dirty="0" smtClean="0"/>
              <a:t>Climate</a:t>
            </a:r>
            <a:endParaRPr lang="en-GB" dirty="0"/>
          </a:p>
        </p:txBody>
      </p:sp>
      <p:sp>
        <p:nvSpPr>
          <p:cNvPr id="5" name="Rectangle 4"/>
          <p:cNvSpPr/>
          <p:nvPr/>
        </p:nvSpPr>
        <p:spPr bwMode="auto">
          <a:xfrm>
            <a:off x="0" y="5737271"/>
            <a:ext cx="7194703" cy="8036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ea typeface="ＭＳ Ｐゴシック" pitchFamily="-64" charset="-128"/>
            </a:endParaRPr>
          </a:p>
        </p:txBody>
      </p:sp>
      <p:sp>
        <p:nvSpPr>
          <p:cNvPr id="7" name="TextBox 6"/>
          <p:cNvSpPr txBox="1"/>
          <p:nvPr/>
        </p:nvSpPr>
        <p:spPr>
          <a:xfrm>
            <a:off x="270958" y="1988840"/>
            <a:ext cx="3417484" cy="461665"/>
          </a:xfrm>
          <a:prstGeom prst="rect">
            <a:avLst/>
          </a:prstGeom>
          <a:noFill/>
        </p:spPr>
        <p:txBody>
          <a:bodyPr wrap="square" rtlCol="0">
            <a:spAutoFit/>
          </a:bodyPr>
          <a:lstStyle/>
          <a:p>
            <a:r>
              <a:rPr lang="en-GB" sz="2400" dirty="0" smtClean="0"/>
              <a:t>Flooding (Cumbria)</a:t>
            </a:r>
            <a:endParaRPr lang="en-US" sz="2400" dirty="0"/>
          </a:p>
        </p:txBody>
      </p:sp>
      <p:pic>
        <p:nvPicPr>
          <p:cNvPr id="8" name="Picture 7" descr="buncefield-737418.jpg"/>
          <p:cNvPicPr>
            <a:picLocks noChangeAspect="1"/>
          </p:cNvPicPr>
          <p:nvPr/>
        </p:nvPicPr>
        <p:blipFill rotWithShape="1">
          <a:blip r:embed="rId2" cstate="print"/>
          <a:srcRect l="7829" r="14947"/>
          <a:stretch/>
        </p:blipFill>
        <p:spPr>
          <a:xfrm>
            <a:off x="3061919" y="2422834"/>
            <a:ext cx="1935728" cy="1754644"/>
          </a:xfrm>
          <a:prstGeom prst="rect">
            <a:avLst/>
          </a:prstGeom>
        </p:spPr>
      </p:pic>
      <p:sp>
        <p:nvSpPr>
          <p:cNvPr id="9" name="TextBox 8"/>
          <p:cNvSpPr txBox="1"/>
          <p:nvPr/>
        </p:nvSpPr>
        <p:spPr>
          <a:xfrm>
            <a:off x="2989825" y="1988840"/>
            <a:ext cx="3177660" cy="461665"/>
          </a:xfrm>
          <a:prstGeom prst="rect">
            <a:avLst/>
          </a:prstGeom>
          <a:noFill/>
        </p:spPr>
        <p:txBody>
          <a:bodyPr wrap="square" rtlCol="0">
            <a:spAutoFit/>
          </a:bodyPr>
          <a:lstStyle/>
          <a:p>
            <a:r>
              <a:rPr lang="en-GB" sz="2400" dirty="0" smtClean="0"/>
              <a:t>Aerosols (Etna)</a:t>
            </a:r>
            <a:endParaRPr lang="en-US" sz="2400" dirty="0"/>
          </a:p>
        </p:txBody>
      </p:sp>
      <p:pic>
        <p:nvPicPr>
          <p:cNvPr id="10" name="Picture 1" descr="C:\Users\Helen\Desktop\EarthCAREwith_cloud_profiles.jpg"/>
          <p:cNvPicPr>
            <a:picLocks noChangeAspect="1" noChangeArrowheads="1"/>
          </p:cNvPicPr>
          <p:nvPr/>
        </p:nvPicPr>
        <p:blipFill rotWithShape="1">
          <a:blip r:embed="rId3" cstate="print"/>
          <a:srcRect r="6812" b="4948"/>
          <a:stretch/>
        </p:blipFill>
        <p:spPr bwMode="auto">
          <a:xfrm>
            <a:off x="363004" y="4607957"/>
            <a:ext cx="2457704" cy="1780582"/>
          </a:xfrm>
          <a:prstGeom prst="rect">
            <a:avLst/>
          </a:prstGeom>
          <a:noFill/>
        </p:spPr>
      </p:pic>
      <p:sp>
        <p:nvSpPr>
          <p:cNvPr id="11" name="TextBox 10"/>
          <p:cNvSpPr txBox="1"/>
          <p:nvPr/>
        </p:nvSpPr>
        <p:spPr>
          <a:xfrm>
            <a:off x="270958" y="4201633"/>
            <a:ext cx="2698014" cy="461665"/>
          </a:xfrm>
          <a:prstGeom prst="rect">
            <a:avLst/>
          </a:prstGeom>
          <a:noFill/>
        </p:spPr>
        <p:txBody>
          <a:bodyPr wrap="square" rtlCol="0">
            <a:spAutoFit/>
          </a:bodyPr>
          <a:lstStyle/>
          <a:p>
            <a:r>
              <a:rPr lang="en-GB" sz="2400" dirty="0" smtClean="0"/>
              <a:t>Observations</a:t>
            </a:r>
            <a:endParaRPr lang="en-US" sz="2400" dirty="0"/>
          </a:p>
        </p:txBody>
      </p:sp>
      <p:pic>
        <p:nvPicPr>
          <p:cNvPr id="12" name="Picture 11" descr="buncefield-737418.jpg"/>
          <p:cNvPicPr>
            <a:picLocks noChangeAspect="1"/>
          </p:cNvPicPr>
          <p:nvPr/>
        </p:nvPicPr>
        <p:blipFill rotWithShape="1">
          <a:blip r:embed="rId4" cstate="print"/>
          <a:srcRect b="25304"/>
          <a:stretch/>
        </p:blipFill>
        <p:spPr>
          <a:xfrm>
            <a:off x="3087527" y="4607957"/>
            <a:ext cx="1910120" cy="1748969"/>
          </a:xfrm>
          <a:prstGeom prst="rect">
            <a:avLst/>
          </a:prstGeom>
        </p:spPr>
      </p:pic>
      <p:sp>
        <p:nvSpPr>
          <p:cNvPr id="13" name="TextBox 12"/>
          <p:cNvSpPr txBox="1"/>
          <p:nvPr/>
        </p:nvSpPr>
        <p:spPr>
          <a:xfrm>
            <a:off x="2984817" y="4201633"/>
            <a:ext cx="2757969" cy="461665"/>
          </a:xfrm>
          <a:prstGeom prst="rect">
            <a:avLst/>
          </a:prstGeom>
          <a:noFill/>
        </p:spPr>
        <p:txBody>
          <a:bodyPr wrap="square" rtlCol="0">
            <a:spAutoFit/>
          </a:bodyPr>
          <a:lstStyle/>
          <a:p>
            <a:r>
              <a:rPr lang="en-GB" sz="2400" dirty="0" smtClean="0"/>
              <a:t>African Rainfall</a:t>
            </a:r>
            <a:endParaRPr lang="en-US" sz="2400" dirty="0"/>
          </a:p>
        </p:txBody>
      </p:sp>
      <p:pic>
        <p:nvPicPr>
          <p:cNvPr id="14" name="Picture 13" descr="buncefield-737418.jpg"/>
          <p:cNvPicPr>
            <a:picLocks noChangeAspect="1"/>
          </p:cNvPicPr>
          <p:nvPr/>
        </p:nvPicPr>
        <p:blipFill rotWithShape="1">
          <a:blip r:embed="rId5" cstate="print"/>
          <a:srcRect l="13385" t="9187" r="-13385" b="-538"/>
          <a:stretch/>
        </p:blipFill>
        <p:spPr>
          <a:xfrm>
            <a:off x="5311220" y="4607957"/>
            <a:ext cx="2475499" cy="1753026"/>
          </a:xfrm>
          <a:prstGeom prst="rect">
            <a:avLst/>
          </a:prstGeom>
          <a:ln>
            <a:noFill/>
          </a:ln>
        </p:spPr>
      </p:pic>
      <p:pic>
        <p:nvPicPr>
          <p:cNvPr id="15" name="Picture 14" descr="HURRICANE-KATRINA-2005.jpg"/>
          <p:cNvPicPr>
            <a:picLocks noChangeAspect="1"/>
          </p:cNvPicPr>
          <p:nvPr/>
        </p:nvPicPr>
        <p:blipFill rotWithShape="1">
          <a:blip r:embed="rId6" cstate="print"/>
          <a:srcRect l="3487" t="9038" r="16298"/>
          <a:stretch/>
        </p:blipFill>
        <p:spPr>
          <a:xfrm>
            <a:off x="5289004" y="2418363"/>
            <a:ext cx="2153798" cy="1748400"/>
          </a:xfrm>
          <a:prstGeom prst="rect">
            <a:avLst/>
          </a:prstGeom>
        </p:spPr>
      </p:pic>
      <p:sp>
        <p:nvSpPr>
          <p:cNvPr id="16" name="TextBox 15"/>
          <p:cNvSpPr txBox="1"/>
          <p:nvPr/>
        </p:nvSpPr>
        <p:spPr>
          <a:xfrm>
            <a:off x="5117234" y="1990512"/>
            <a:ext cx="3477440" cy="461665"/>
          </a:xfrm>
          <a:prstGeom prst="rect">
            <a:avLst/>
          </a:prstGeom>
          <a:noFill/>
        </p:spPr>
        <p:txBody>
          <a:bodyPr wrap="square" rtlCol="0">
            <a:spAutoFit/>
          </a:bodyPr>
          <a:lstStyle/>
          <a:p>
            <a:r>
              <a:rPr lang="en-GB" sz="2400" dirty="0" smtClean="0"/>
              <a:t>Tropical Cyclones</a:t>
            </a:r>
            <a:endParaRPr lang="en-US" sz="2400" dirty="0"/>
          </a:p>
        </p:txBody>
      </p:sp>
      <p:sp>
        <p:nvSpPr>
          <p:cNvPr id="17" name="TextBox 16"/>
          <p:cNvSpPr txBox="1"/>
          <p:nvPr/>
        </p:nvSpPr>
        <p:spPr>
          <a:xfrm>
            <a:off x="5171268" y="4207847"/>
            <a:ext cx="2854995" cy="461665"/>
          </a:xfrm>
          <a:prstGeom prst="rect">
            <a:avLst/>
          </a:prstGeom>
          <a:noFill/>
        </p:spPr>
        <p:txBody>
          <a:bodyPr wrap="square" rtlCol="0">
            <a:spAutoFit/>
          </a:bodyPr>
          <a:lstStyle/>
          <a:p>
            <a:r>
              <a:rPr lang="en-US" sz="2400" dirty="0" smtClean="0"/>
              <a:t>Ocean circulation</a:t>
            </a:r>
            <a:endParaRPr lang="en-US" sz="2400" dirty="0"/>
          </a:p>
        </p:txBody>
      </p:sp>
      <p:pic>
        <p:nvPicPr>
          <p:cNvPr id="18" name="Picture 2" descr="https://pbs.twimg.com/media/CVeZxtuWUAEWTIc.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728"/>
          <a:stretch/>
        </p:blipFill>
        <p:spPr bwMode="auto">
          <a:xfrm>
            <a:off x="361348" y="2422834"/>
            <a:ext cx="2459359" cy="179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4432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Meteorology </a:t>
            </a:r>
            <a:r>
              <a:rPr lang="en-GB" dirty="0" smtClean="0"/>
              <a:t>Courses</a:t>
            </a:r>
            <a:endParaRPr lang="en-GB" dirty="0"/>
          </a:p>
        </p:txBody>
      </p:sp>
      <p:sp>
        <p:nvSpPr>
          <p:cNvPr id="3" name="Content Placeholder 2"/>
          <p:cNvSpPr>
            <a:spLocks noGrp="1"/>
          </p:cNvSpPr>
          <p:nvPr>
            <p:ph idx="1"/>
          </p:nvPr>
        </p:nvSpPr>
        <p:spPr>
          <a:xfrm>
            <a:off x="424800" y="2214000"/>
            <a:ext cx="7027520" cy="3960000"/>
          </a:xfrm>
        </p:spPr>
        <p:txBody>
          <a:bodyPr/>
          <a:lstStyle/>
          <a:p>
            <a:r>
              <a:rPr lang="en-GB" sz="2400" dirty="0"/>
              <a:t>We offer the following undergraduate courses:</a:t>
            </a:r>
          </a:p>
          <a:p>
            <a:pPr lvl="1"/>
            <a:r>
              <a:rPr lang="en-GB" dirty="0"/>
              <a:t>BSc Meteorology and Climate </a:t>
            </a:r>
            <a:r>
              <a:rPr lang="en-GB" dirty="0" smtClean="0"/>
              <a:t>(BB </a:t>
            </a:r>
            <a:r>
              <a:rPr lang="en-GB" dirty="0"/>
              <a:t>physics and maths)</a:t>
            </a:r>
          </a:p>
          <a:p>
            <a:pPr lvl="1"/>
            <a:r>
              <a:rPr lang="en-GB" dirty="0" err="1"/>
              <a:t>MMet</a:t>
            </a:r>
            <a:r>
              <a:rPr lang="en-GB" dirty="0"/>
              <a:t> Meteorology and Climate with a year in Oklahoma (AA physics and maths)</a:t>
            </a:r>
          </a:p>
          <a:p>
            <a:pPr lvl="1"/>
            <a:r>
              <a:rPr lang="en-GB" dirty="0"/>
              <a:t>BSc Mathematics and Meteorology</a:t>
            </a:r>
          </a:p>
          <a:p>
            <a:pPr lvl="1"/>
            <a:r>
              <a:rPr lang="en-GB" dirty="0" err="1"/>
              <a:t>MMath</a:t>
            </a:r>
            <a:r>
              <a:rPr lang="en-GB" dirty="0"/>
              <a:t> Mathematics and Meteorology</a:t>
            </a:r>
          </a:p>
          <a:p>
            <a:pPr marL="457200" lvl="1" indent="0">
              <a:buNone/>
            </a:pPr>
            <a:r>
              <a:rPr lang="en-US" sz="2400" b="1" dirty="0"/>
              <a:t>NEW: </a:t>
            </a:r>
            <a:r>
              <a:rPr lang="en-US" sz="2400" dirty="0" smtClean="0">
                <a:hlinkClick r:id="rId2"/>
              </a:rPr>
              <a:t>Environmental </a:t>
            </a:r>
            <a:r>
              <a:rPr lang="en-US" sz="2400" dirty="0">
                <a:hlinkClick r:id="rId2"/>
              </a:rPr>
              <a:t>Physics </a:t>
            </a:r>
            <a:r>
              <a:rPr lang="en-US" sz="2400" dirty="0"/>
              <a:t>BSc (</a:t>
            </a:r>
            <a:r>
              <a:rPr lang="en-GB" sz="2400" dirty="0"/>
              <a:t>ABB from three A levels including Mathematics and Physics, one of which must be at a grade A</a:t>
            </a:r>
            <a:r>
              <a:rPr lang="en-GB" sz="2400" dirty="0" smtClean="0"/>
              <a:t>)</a:t>
            </a:r>
            <a:endParaRPr lang="en-GB" sz="2400" dirty="0"/>
          </a:p>
          <a:p>
            <a:r>
              <a:rPr lang="en-GB" sz="2400" dirty="0"/>
              <a:t>More information at </a:t>
            </a:r>
            <a:r>
              <a:rPr lang="en-GB" sz="2400" dirty="0">
                <a:hlinkClick r:id="rId3"/>
              </a:rPr>
              <a:t>www.met.rdg.ac.uk/ug/ugcourses.html</a:t>
            </a:r>
            <a:endParaRPr lang="en-GB" sz="2400" dirty="0"/>
          </a:p>
          <a:p>
            <a:endParaRPr lang="en-GB" sz="2400" dirty="0"/>
          </a:p>
        </p:txBody>
      </p:sp>
    </p:spTree>
    <p:extLst>
      <p:ext uri="{BB962C8B-B14F-4D97-AF65-F5344CB8AC3E}">
        <p14:creationId xmlns:p14="http://schemas.microsoft.com/office/powerpoint/2010/main" val="210118395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14</a:t>
            </a:fld>
            <a:endParaRPr lang="en-GB" altLang="en-US"/>
          </a:p>
        </p:txBody>
      </p:sp>
    </p:spTree>
    <p:extLst>
      <p:ext uri="{BB962C8B-B14F-4D97-AF65-F5344CB8AC3E}">
        <p14:creationId xmlns:p14="http://schemas.microsoft.com/office/powerpoint/2010/main" val="149355959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323528" y="1268760"/>
            <a:ext cx="5760640" cy="4853031"/>
          </a:xfrm>
          <a:prstGeom prst="rect">
            <a:avLst/>
          </a:prstGeom>
          <a:solidFill>
            <a:srgbClr val="69C32B"/>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r>
              <a:rPr lang="en-GB" sz="2000" kern="0" dirty="0" smtClean="0">
                <a:solidFill>
                  <a:schemeClr val="bg1"/>
                </a:solidFill>
              </a:rPr>
              <a:t>Established in 1892, Received Royal Charter in 1926.</a:t>
            </a:r>
          </a:p>
          <a:p>
            <a:pPr eaLnBrk="1" hangingPunct="1"/>
            <a:r>
              <a:rPr lang="en-GB" sz="2000" kern="0" dirty="0" smtClean="0">
                <a:solidFill>
                  <a:schemeClr val="bg1"/>
                </a:solidFill>
              </a:rPr>
              <a:t>Around 19,000 full and part-time students</a:t>
            </a:r>
          </a:p>
          <a:p>
            <a:pPr eaLnBrk="1" hangingPunct="1"/>
            <a:r>
              <a:rPr lang="en-GB" sz="2000" kern="0" dirty="0" smtClean="0">
                <a:solidFill>
                  <a:schemeClr val="bg1"/>
                </a:solidFill>
              </a:rPr>
              <a:t>20% International Students from over 150 countries.</a:t>
            </a:r>
          </a:p>
          <a:p>
            <a:pPr eaLnBrk="1" hangingPunct="1"/>
            <a:r>
              <a:rPr lang="en-GB" sz="2000" kern="0" dirty="0" smtClean="0">
                <a:solidFill>
                  <a:schemeClr val="bg1"/>
                </a:solidFill>
              </a:rPr>
              <a:t>Over 4,000 staff across all departments</a:t>
            </a:r>
          </a:p>
          <a:p>
            <a:pPr eaLnBrk="1" hangingPunct="1"/>
            <a:r>
              <a:rPr lang="en-GB" sz="2000" kern="0" dirty="0" err="1" smtClean="0">
                <a:solidFill>
                  <a:schemeClr val="bg1"/>
                </a:solidFill>
              </a:rPr>
              <a:t>Approx</a:t>
            </a:r>
            <a:r>
              <a:rPr lang="en-GB" sz="2000" kern="0" dirty="0" smtClean="0">
                <a:solidFill>
                  <a:schemeClr val="bg1"/>
                </a:solidFill>
              </a:rPr>
              <a:t> 250 different subjects and combinations of subjects ranging from Sciences, Arts, Humanities, Social Sciences</a:t>
            </a:r>
          </a:p>
          <a:p>
            <a:pPr eaLnBrk="1" hangingPunct="1"/>
            <a:r>
              <a:rPr lang="en-GB" sz="2000" kern="0" dirty="0" smtClean="0">
                <a:solidFill>
                  <a:schemeClr val="bg1"/>
                </a:solidFill>
              </a:rPr>
              <a:t>Science subjects are very popular and include biological sciences, chemistry, food science, microbiology, electronic engineering, meteorology, cybernetics</a:t>
            </a:r>
          </a:p>
          <a:p>
            <a:pPr eaLnBrk="1" hangingPunct="1"/>
            <a:r>
              <a:rPr lang="en-GB" sz="2000" kern="0" dirty="0" smtClean="0">
                <a:solidFill>
                  <a:schemeClr val="bg1"/>
                </a:solidFill>
              </a:rPr>
              <a:t>Masters and PhD programmes are available</a:t>
            </a:r>
          </a:p>
        </p:txBody>
      </p:sp>
      <p:pic>
        <p:nvPicPr>
          <p:cNvPr id="5" name="Picture 4" descr="SCR"/>
          <p:cNvPicPr>
            <a:picLocks noChangeAspect="1" noChangeArrowheads="1"/>
          </p:cNvPicPr>
          <p:nvPr/>
        </p:nvPicPr>
        <p:blipFill>
          <a:blip r:embed="rId3" cstate="print"/>
          <a:srcRect l="12727"/>
          <a:stretch>
            <a:fillRect/>
          </a:stretch>
        </p:blipFill>
        <p:spPr bwMode="auto">
          <a:xfrm>
            <a:off x="6382590" y="2924944"/>
            <a:ext cx="2350746" cy="1506922"/>
          </a:xfrm>
          <a:prstGeom prst="rect">
            <a:avLst/>
          </a:prstGeom>
          <a:noFill/>
          <a:ln w="9525">
            <a:noFill/>
            <a:miter lim="800000"/>
            <a:headEnd/>
            <a:tailEnd/>
          </a:ln>
        </p:spPr>
      </p:pic>
      <p:pic>
        <p:nvPicPr>
          <p:cNvPr id="6" name="Picture 7"/>
          <p:cNvPicPr>
            <a:picLocks noChangeAspect="1" noChangeArrowheads="1"/>
          </p:cNvPicPr>
          <p:nvPr/>
        </p:nvPicPr>
        <p:blipFill>
          <a:blip r:embed="rId4" cstate="print"/>
          <a:srcRect/>
          <a:stretch>
            <a:fillRect/>
          </a:stretch>
        </p:blipFill>
        <p:spPr bwMode="auto">
          <a:xfrm>
            <a:off x="6382591" y="4581128"/>
            <a:ext cx="2350745" cy="1540663"/>
          </a:xfrm>
          <a:prstGeom prst="rect">
            <a:avLst/>
          </a:prstGeom>
          <a:noFill/>
          <a:ln w="9525" algn="ctr">
            <a:noFill/>
            <a:miter lim="800000"/>
            <a:headEnd/>
            <a:tailEnd/>
          </a:ln>
        </p:spPr>
      </p:pic>
      <p:pic>
        <p:nvPicPr>
          <p:cNvPr id="7" name="Picture 6" descr="summer_students"/>
          <p:cNvPicPr>
            <a:picLocks noChangeAspect="1" noChangeArrowheads="1"/>
          </p:cNvPicPr>
          <p:nvPr/>
        </p:nvPicPr>
        <p:blipFill>
          <a:blip r:embed="rId5" cstate="print"/>
          <a:srcRect/>
          <a:stretch>
            <a:fillRect/>
          </a:stretch>
        </p:blipFill>
        <p:spPr bwMode="auto">
          <a:xfrm>
            <a:off x="6382590" y="1268760"/>
            <a:ext cx="2350746" cy="1512168"/>
          </a:xfrm>
          <a:prstGeom prst="rect">
            <a:avLst/>
          </a:prstGeom>
          <a:noFill/>
          <a:ln w="9525">
            <a:noFill/>
            <a:miter lim="800000"/>
            <a:headEnd/>
            <a:tailEnd/>
          </a:ln>
        </p:spPr>
      </p:pic>
    </p:spTree>
    <p:extLst>
      <p:ext uri="{BB962C8B-B14F-4D97-AF65-F5344CB8AC3E}">
        <p14:creationId xmlns:p14="http://schemas.microsoft.com/office/powerpoint/2010/main" val="2531193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Emergencies</a:t>
            </a:r>
            <a:endParaRPr lang="en-GB" dirty="0"/>
          </a:p>
        </p:txBody>
      </p:sp>
      <p:sp>
        <p:nvSpPr>
          <p:cNvPr id="6" name="Content Placeholder 5"/>
          <p:cNvSpPr>
            <a:spLocks noGrp="1"/>
          </p:cNvSpPr>
          <p:nvPr>
            <p:ph idx="1"/>
          </p:nvPr>
        </p:nvSpPr>
        <p:spPr>
          <a:xfrm>
            <a:off x="2987824" y="2214000"/>
            <a:ext cx="5716976" cy="3960000"/>
          </a:xfrm>
        </p:spPr>
        <p:txBody>
          <a:bodyPr/>
          <a:lstStyle/>
          <a:p>
            <a:r>
              <a:rPr lang="en-GB" sz="2400" dirty="0"/>
              <a:t>On hearing the fire alarm make your way to the nearest available safe exit route and leave the building without delay. </a:t>
            </a:r>
          </a:p>
          <a:p>
            <a:pPr marL="0" indent="0">
              <a:buNone/>
            </a:pPr>
            <a:endParaRPr lang="en-GB" sz="2400" dirty="0"/>
          </a:p>
          <a:p>
            <a:r>
              <a:rPr lang="en-GB" sz="2400" dirty="0"/>
              <a:t>The fire assembly point is located </a:t>
            </a:r>
            <a:r>
              <a:rPr lang="en-GB" sz="2400" dirty="0" smtClean="0"/>
              <a:t>in </a:t>
            </a:r>
            <a:r>
              <a:rPr lang="en-GB" sz="2400" dirty="0"/>
              <a:t>the car park in front of the Department.  </a:t>
            </a:r>
          </a:p>
          <a:p>
            <a:endParaRPr lang="en-GB" sz="2400" dirty="0"/>
          </a:p>
        </p:txBody>
      </p:sp>
      <p:sp>
        <p:nvSpPr>
          <p:cNvPr id="4" name="Slide Number Placeholder 3"/>
          <p:cNvSpPr>
            <a:spLocks noGrp="1"/>
          </p:cNvSpPr>
          <p:nvPr>
            <p:ph type="sldNum" sz="quarter" idx="10"/>
          </p:nvPr>
        </p:nvSpPr>
        <p:spPr/>
        <p:txBody>
          <a:bodyPr/>
          <a:lstStyle/>
          <a:p>
            <a:fld id="{DCF6A46F-80AB-49F3-8C7E-9717ED945456}" type="slidenum">
              <a:rPr lang="en-GB" altLang="en-US" smtClean="0"/>
              <a:pPr/>
              <a:t>3</a:t>
            </a:fld>
            <a:endParaRPr lang="en-GB" altLang="en-US"/>
          </a:p>
        </p:txBody>
      </p:sp>
      <p:pic>
        <p:nvPicPr>
          <p:cNvPr id="7" name="Picture 1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68" y="2220446"/>
            <a:ext cx="20859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768" y="3861048"/>
            <a:ext cx="18700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56767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p:nvPr>
        </p:nvSpPr>
        <p:spPr>
          <a:xfrm>
            <a:off x="228600" y="609600"/>
            <a:ext cx="8305800" cy="990600"/>
          </a:xfrm>
        </p:spPr>
        <p:txBody>
          <a:bodyPr/>
          <a:lstStyle/>
          <a:p>
            <a:r>
              <a:rPr lang="en-GB" sz="3200" dirty="0" smtClean="0">
                <a:solidFill>
                  <a:schemeClr val="bg1"/>
                </a:solidFill>
                <a:latin typeface="Calibri" pitchFamily="34" charset="0"/>
              </a:rPr>
              <a:t>How do we predict the weather and climate?</a:t>
            </a:r>
            <a:endParaRPr lang="en-US" sz="3200" dirty="0" smtClean="0">
              <a:solidFill>
                <a:schemeClr val="bg1"/>
              </a:solidFill>
              <a:latin typeface="Calibri" pitchFamily="34" charset="0"/>
            </a:endParaRPr>
          </a:p>
        </p:txBody>
      </p:sp>
      <p:pic>
        <p:nvPicPr>
          <p:cNvPr id="5" name="Picture 11" descr="weather-rock-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340768"/>
            <a:ext cx="403994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ed-Sky-at-Night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9212" y="1986905"/>
            <a:ext cx="1858930" cy="139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irrus%20clouds-Hor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3603835"/>
            <a:ext cx="3584575" cy="2689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gallthum_14_c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2420888"/>
            <a:ext cx="1566910" cy="96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342504"/>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met.reading.ac.uk/~sgs02rpa/MISC/tcw-Nov2009.gif">
            <a:hlinkClick r:id="rId3"/>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2924944"/>
            <a:ext cx="5112568" cy="3639456"/>
          </a:xfrm>
          <a:prstGeom prst="rect">
            <a:avLst/>
          </a:prstGeom>
          <a:noFill/>
          <a:extLst>
            <a:ext uri="{909E8E84-426E-40DD-AFC4-6F175D3DCCD1}">
              <a14:hiddenFill xmlns:a14="http://schemas.microsoft.com/office/drawing/2010/main">
                <a:solidFill>
                  <a:srgbClr val="FFFFFF"/>
                </a:solidFill>
              </a14:hiddenFill>
            </a:ext>
          </a:extLst>
        </p:spPr>
      </p:pic>
      <p:sp>
        <p:nvSpPr>
          <p:cNvPr id="7170" name="Title 2"/>
          <p:cNvSpPr>
            <a:spLocks noGrp="1"/>
          </p:cNvSpPr>
          <p:nvPr>
            <p:ph type="title"/>
          </p:nvPr>
        </p:nvSpPr>
        <p:spPr>
          <a:xfrm>
            <a:off x="228600" y="609600"/>
            <a:ext cx="8305800" cy="990600"/>
          </a:xfrm>
        </p:spPr>
        <p:txBody>
          <a:bodyPr/>
          <a:lstStyle/>
          <a:p>
            <a:r>
              <a:rPr lang="en-GB" sz="3200" dirty="0" smtClean="0">
                <a:solidFill>
                  <a:schemeClr val="bg1"/>
                </a:solidFill>
                <a:latin typeface="Calibri" pitchFamily="34" charset="0"/>
              </a:rPr>
              <a:t>How do we predict the weather and climate?</a:t>
            </a:r>
            <a:endParaRPr lang="en-US" sz="3200" dirty="0" smtClean="0">
              <a:solidFill>
                <a:schemeClr val="bg1"/>
              </a:solidFill>
              <a:latin typeface="Calibri" pitchFamily="34" charset="0"/>
            </a:endParaRPr>
          </a:p>
        </p:txBody>
      </p:sp>
      <p:sp>
        <p:nvSpPr>
          <p:cNvPr id="4099" name="Content Placeholder 3"/>
          <p:cNvSpPr>
            <a:spLocks noGrp="1"/>
          </p:cNvSpPr>
          <p:nvPr>
            <p:ph idx="1"/>
          </p:nvPr>
        </p:nvSpPr>
        <p:spPr>
          <a:xfrm>
            <a:off x="395536" y="1268760"/>
            <a:ext cx="3528392" cy="2952328"/>
          </a:xfrm>
        </p:spPr>
        <p:txBody>
          <a:bodyPr/>
          <a:lstStyle/>
          <a:p>
            <a:endParaRPr lang="en-GB" sz="2800" dirty="0" smtClean="0"/>
          </a:p>
          <a:p>
            <a:r>
              <a:rPr lang="en-GB" sz="2800" dirty="0" smtClean="0">
                <a:latin typeface="Calibri" pitchFamily="34" charset="0"/>
              </a:rPr>
              <a:t>What is a prediction?</a:t>
            </a:r>
          </a:p>
          <a:p>
            <a:endParaRPr lang="en-GB" sz="2800" dirty="0" smtClean="0">
              <a:latin typeface="Calibri" pitchFamily="34" charset="0"/>
            </a:endParaRPr>
          </a:p>
          <a:p>
            <a:r>
              <a:rPr lang="en-GB" sz="2800" dirty="0" smtClean="0">
                <a:latin typeface="Calibri" pitchFamily="34" charset="0"/>
              </a:rPr>
              <a:t>What is the difference between weather and climate?</a:t>
            </a:r>
          </a:p>
          <a:p>
            <a:endParaRPr lang="en-GB" sz="2800" dirty="0" smtClean="0"/>
          </a:p>
          <a:p>
            <a:endParaRPr lang="en-GB" sz="2800" dirty="0" smtClean="0"/>
          </a:p>
        </p:txBody>
      </p:sp>
      <p:pic>
        <p:nvPicPr>
          <p:cNvPr id="2050" name="Picture 2" descr="Surface pressure chart - Forecast T+36 - Issued at: 0000 on Tue 8 Dec 20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3" y="260648"/>
            <a:ext cx="4366224" cy="2945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01982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5"/>
          <p:cNvSpPr>
            <a:spLocks noGrp="1"/>
          </p:cNvSpPr>
          <p:nvPr>
            <p:ph idx="1"/>
          </p:nvPr>
        </p:nvSpPr>
        <p:spPr>
          <a:xfrm>
            <a:off x="467544" y="2348880"/>
            <a:ext cx="7772400" cy="4114800"/>
          </a:xfrm>
        </p:spPr>
        <p:txBody>
          <a:bodyPr/>
          <a:lstStyle/>
          <a:p>
            <a:pPr marL="0" indent="0">
              <a:buNone/>
            </a:pPr>
            <a:r>
              <a:rPr lang="en-US" sz="3200" dirty="0" smtClean="0">
                <a:latin typeface="Calibri" pitchFamily="34" charset="0"/>
                <a:hlinkClick r:id="rId3"/>
              </a:rPr>
              <a:t>Fluids Experiment</a:t>
            </a:r>
            <a:endParaRPr lang="en-US" sz="3200" dirty="0" smtClean="0">
              <a:latin typeface="Calibri" pitchFamily="34" charset="0"/>
            </a:endParaRPr>
          </a:p>
        </p:txBody>
      </p:sp>
      <p:pic>
        <p:nvPicPr>
          <p:cNvPr id="8195" name="Picture 2" descr="cloud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894880"/>
            <a:ext cx="2815393" cy="420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2"/>
          <p:cNvSpPr txBox="1">
            <a:spLocks noChangeArrowheads="1"/>
          </p:cNvSpPr>
          <p:nvPr/>
        </p:nvSpPr>
        <p:spPr bwMode="auto">
          <a:xfrm>
            <a:off x="35496" y="1044600"/>
            <a:ext cx="792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a:solidFill>
                  <a:schemeClr val="tx2"/>
                </a:solidFill>
                <a:latin typeface="Calibri" pitchFamily="34" charset="0"/>
              </a:rPr>
              <a:t>Step 1: Find out how the atmosphere works</a:t>
            </a: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996423"/>
            <a:ext cx="3962400" cy="309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91735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igi_photo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1981200"/>
            <a:ext cx="5386784" cy="40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2"/>
          <p:cNvSpPr txBox="1">
            <a:spLocks noChangeArrowheads="1"/>
          </p:cNvSpPr>
          <p:nvPr/>
        </p:nvSpPr>
        <p:spPr bwMode="auto">
          <a:xfrm>
            <a:off x="179512" y="1044600"/>
            <a:ext cx="792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a:solidFill>
                  <a:schemeClr val="tx2"/>
                </a:solidFill>
                <a:latin typeface="Calibri" pitchFamily="34" charset="0"/>
              </a:rPr>
              <a:t>Step 2</a:t>
            </a:r>
            <a:r>
              <a:rPr lang="en-US" sz="3200" dirty="0" smtClean="0">
                <a:solidFill>
                  <a:schemeClr val="tx2"/>
                </a:solidFill>
                <a:latin typeface="Calibri" pitchFamily="34" charset="0"/>
              </a:rPr>
              <a:t>: Make observations of the atmosphere</a:t>
            </a:r>
            <a:endParaRPr lang="en-US" sz="3200" dirty="0">
              <a:solidFill>
                <a:schemeClr val="tx2"/>
              </a:solidFill>
              <a:latin typeface="Calibri" pitchFamily="34" charset="0"/>
            </a:endParaRPr>
          </a:p>
        </p:txBody>
      </p:sp>
    </p:spTree>
    <p:extLst>
      <p:ext uri="{BB962C8B-B14F-4D97-AF65-F5344CB8AC3E}">
        <p14:creationId xmlns:p14="http://schemas.microsoft.com/office/powerpoint/2010/main" val="5205912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323528" y="1052736"/>
            <a:ext cx="746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sz="3200" dirty="0">
                <a:solidFill>
                  <a:schemeClr val="tx2"/>
                </a:solidFill>
                <a:latin typeface="Calibri" pitchFamily="34" charset="0"/>
              </a:rPr>
              <a:t>Step 3: Make some </a:t>
            </a:r>
            <a:r>
              <a:rPr lang="en-US" sz="3200" dirty="0" smtClean="0">
                <a:solidFill>
                  <a:schemeClr val="tx2"/>
                </a:solidFill>
                <a:latin typeface="Calibri" pitchFamily="34" charset="0"/>
              </a:rPr>
              <a:t>predictions</a:t>
            </a:r>
            <a:endParaRPr lang="en-US" sz="3200" dirty="0">
              <a:solidFill>
                <a:schemeClr val="tx2"/>
              </a:solidFill>
              <a:latin typeface="Calibri" pitchFamily="34" charset="0"/>
            </a:endParaRPr>
          </a:p>
        </p:txBody>
      </p:sp>
      <p:pic>
        <p:nvPicPr>
          <p:cNvPr id="19459" name="Picture 5" descr="blackboa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240" y="1916832"/>
            <a:ext cx="4320480" cy="432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074" descr="AGCM">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3645024"/>
            <a:ext cx="2571004"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ig 12: NEC SX-8 supercomputer © Crow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2407" y="1916832"/>
            <a:ext cx="1798874" cy="157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3893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2"/>
          <p:cNvSpPr txBox="1">
            <a:spLocks noChangeArrowheads="1"/>
          </p:cNvSpPr>
          <p:nvPr/>
        </p:nvSpPr>
        <p:spPr bwMode="auto">
          <a:xfrm>
            <a:off x="914400" y="685800"/>
            <a:ext cx="746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spcBef>
                <a:spcPct val="50000"/>
              </a:spcBef>
            </a:pPr>
            <a:r>
              <a:rPr lang="en-US" sz="3200" dirty="0" smtClean="0">
                <a:solidFill>
                  <a:schemeClr val="bg1"/>
                </a:solidFill>
                <a:latin typeface="Calibri" pitchFamily="34" charset="0"/>
              </a:rPr>
              <a:t>Timetable</a:t>
            </a:r>
            <a:endParaRPr lang="en-US" sz="3200" dirty="0">
              <a:solidFill>
                <a:schemeClr val="bg1"/>
              </a:solidFill>
              <a:latin typeface="Calibri" pitchFamily="34" charset="0"/>
            </a:endParaRPr>
          </a:p>
        </p:txBody>
      </p:sp>
      <p:graphicFrame>
        <p:nvGraphicFramePr>
          <p:cNvPr id="1026" name="Object 79"/>
          <p:cNvGraphicFramePr>
            <a:graphicFrameLocks noChangeAspect="1"/>
          </p:cNvGraphicFramePr>
          <p:nvPr>
            <p:extLst>
              <p:ext uri="{D42A27DB-BD31-4B8C-83A1-F6EECF244321}">
                <p14:modId xmlns:p14="http://schemas.microsoft.com/office/powerpoint/2010/main" val="835932527"/>
              </p:ext>
            </p:extLst>
          </p:nvPr>
        </p:nvGraphicFramePr>
        <p:xfrm>
          <a:off x="463549" y="1677988"/>
          <a:ext cx="8014533" cy="2327076"/>
        </p:xfrm>
        <a:graphic>
          <a:graphicData uri="http://schemas.openxmlformats.org/presentationml/2006/ole">
            <mc:AlternateContent xmlns:mc="http://schemas.openxmlformats.org/markup-compatibility/2006">
              <mc:Choice xmlns:v="urn:schemas-microsoft-com:vml" Requires="v">
                <p:oleObj spid="_x0000_s1037" name="Worksheet" r:id="rId4" imgW="4714787" imgH="1352637" progId="Excel.Sheet.8">
                  <p:embed/>
                </p:oleObj>
              </mc:Choice>
              <mc:Fallback>
                <p:oleObj name="Worksheet" r:id="rId4" imgW="4714787" imgH="1352637" progId="Excel.Sheet.8">
                  <p:embed/>
                  <p:pic>
                    <p:nvPicPr>
                      <p:cNvPr id="0" name=""/>
                      <p:cNvPicPr>
                        <a:picLocks noChangeAspect="1" noChangeArrowheads="1"/>
                      </p:cNvPicPr>
                      <p:nvPr/>
                    </p:nvPicPr>
                    <p:blipFill>
                      <a:blip r:embed="rId5"/>
                      <a:srcRect/>
                      <a:stretch>
                        <a:fillRect/>
                      </a:stretch>
                    </p:blipFill>
                    <p:spPr bwMode="auto">
                      <a:xfrm>
                        <a:off x="463549" y="1677988"/>
                        <a:ext cx="8014533" cy="2327076"/>
                      </a:xfrm>
                      <a:prstGeom prst="rect">
                        <a:avLst/>
                      </a:prstGeom>
                      <a:noFill/>
                      <a:extLst/>
                    </p:spPr>
                  </p:pic>
                </p:oleObj>
              </mc:Fallback>
            </mc:AlternateContent>
          </a:graphicData>
        </a:graphic>
      </p:graphicFrame>
      <p:sp>
        <p:nvSpPr>
          <p:cNvPr id="1028" name="Text Box 80"/>
          <p:cNvSpPr txBox="1">
            <a:spLocks noChangeArrowheads="1"/>
          </p:cNvSpPr>
          <p:nvPr/>
        </p:nvSpPr>
        <p:spPr bwMode="auto">
          <a:xfrm>
            <a:off x="1752600" y="4149080"/>
            <a:ext cx="6851848" cy="182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nSpc>
                <a:spcPct val="80000"/>
              </a:lnSpc>
              <a:spcBef>
                <a:spcPct val="50000"/>
              </a:spcBef>
            </a:pPr>
            <a:r>
              <a:rPr lang="en-US" dirty="0" smtClean="0">
                <a:solidFill>
                  <a:srgbClr val="C00000"/>
                </a:solidFill>
                <a:latin typeface="Calibri" pitchFamily="34" charset="0"/>
              </a:rPr>
              <a:t>Forecast Factory:  </a:t>
            </a:r>
            <a:r>
              <a:rPr lang="en-US" dirty="0" smtClean="0">
                <a:latin typeface="Calibri" pitchFamily="34" charset="0"/>
              </a:rPr>
              <a:t>- Synoptic Lab (up stairs, turn left)</a:t>
            </a:r>
            <a:endParaRPr lang="en-US" dirty="0">
              <a:latin typeface="Calibri" pitchFamily="34" charset="0"/>
            </a:endParaRPr>
          </a:p>
          <a:p>
            <a:pPr>
              <a:lnSpc>
                <a:spcPct val="80000"/>
              </a:lnSpc>
              <a:spcBef>
                <a:spcPct val="50000"/>
              </a:spcBef>
            </a:pPr>
            <a:r>
              <a:rPr lang="en-US" dirty="0" smtClean="0">
                <a:solidFill>
                  <a:srgbClr val="7030A0"/>
                </a:solidFill>
                <a:latin typeface="Calibri" pitchFamily="34" charset="0"/>
              </a:rPr>
              <a:t>Experiment: </a:t>
            </a:r>
            <a:r>
              <a:rPr lang="en-US" dirty="0" smtClean="0">
                <a:latin typeface="Calibri" pitchFamily="34" charset="0"/>
              </a:rPr>
              <a:t>Fluid lab </a:t>
            </a:r>
            <a:r>
              <a:rPr lang="en-US" dirty="0">
                <a:latin typeface="Calibri" pitchFamily="34" charset="0"/>
              </a:rPr>
              <a:t>(downstairs)</a:t>
            </a:r>
          </a:p>
          <a:p>
            <a:pPr>
              <a:lnSpc>
                <a:spcPct val="80000"/>
              </a:lnSpc>
              <a:spcBef>
                <a:spcPct val="50000"/>
              </a:spcBef>
            </a:pPr>
            <a:r>
              <a:rPr lang="en-US" dirty="0" smtClean="0">
                <a:solidFill>
                  <a:srgbClr val="00CC00"/>
                </a:solidFill>
                <a:latin typeface="Calibri" pitchFamily="34" charset="0"/>
              </a:rPr>
              <a:t>Observations: </a:t>
            </a:r>
            <a:r>
              <a:rPr lang="en-US" dirty="0" smtClean="0">
                <a:latin typeface="Calibri" pitchFamily="34" charset="0"/>
              </a:rPr>
              <a:t>Outside (straight out the window) </a:t>
            </a:r>
          </a:p>
          <a:p>
            <a:pPr>
              <a:lnSpc>
                <a:spcPct val="80000"/>
              </a:lnSpc>
              <a:spcBef>
                <a:spcPct val="50000"/>
              </a:spcBef>
            </a:pPr>
            <a:r>
              <a:rPr lang="en-US" dirty="0" smtClean="0">
                <a:solidFill>
                  <a:srgbClr val="00B0F0"/>
                </a:solidFill>
                <a:latin typeface="Calibri" pitchFamily="34" charset="0"/>
              </a:rPr>
              <a:t>Lunch </a:t>
            </a:r>
            <a:r>
              <a:rPr lang="en-US" dirty="0">
                <a:solidFill>
                  <a:srgbClr val="00B0F0"/>
                </a:solidFill>
                <a:latin typeface="Calibri" pitchFamily="34" charset="0"/>
              </a:rPr>
              <a:t>and </a:t>
            </a:r>
            <a:r>
              <a:rPr lang="en-US" dirty="0" smtClean="0">
                <a:solidFill>
                  <a:srgbClr val="00B0F0"/>
                </a:solidFill>
                <a:latin typeface="Calibri" pitchFamily="34" charset="0"/>
              </a:rPr>
              <a:t>Weather Forecast </a:t>
            </a:r>
            <a:r>
              <a:rPr lang="en-US" dirty="0">
                <a:latin typeface="Calibri" pitchFamily="34" charset="0"/>
              </a:rPr>
              <a:t>- </a:t>
            </a:r>
            <a:r>
              <a:rPr lang="en-US" dirty="0" smtClean="0">
                <a:latin typeface="Calibri" pitchFamily="34" charset="0"/>
              </a:rPr>
              <a:t>Synoptic Lab</a:t>
            </a:r>
            <a:endParaRPr lang="en-US" dirty="0">
              <a:latin typeface="Calibri" pitchFamily="34" charset="0"/>
            </a:endParaRPr>
          </a:p>
        </p:txBody>
      </p:sp>
      <p:cxnSp>
        <p:nvCxnSpPr>
          <p:cNvPr id="3" name="Straight Connector 2"/>
          <p:cNvCxnSpPr/>
          <p:nvPr/>
        </p:nvCxnSpPr>
        <p:spPr bwMode="auto">
          <a:xfrm>
            <a:off x="467544" y="2276872"/>
            <a:ext cx="7914456"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a:off x="1905000" y="6181369"/>
            <a:ext cx="892791" cy="0"/>
          </a:xfrm>
          <a:prstGeom prst="line">
            <a:avLst/>
          </a:prstGeom>
          <a:solidFill>
            <a:schemeClr val="accent1"/>
          </a:solidFill>
          <a:ln w="50800" cap="flat" cmpd="sng" algn="ctr">
            <a:solidFill>
              <a:srgbClr val="FF0000"/>
            </a:solidFill>
            <a:prstDash val="solid"/>
            <a:round/>
            <a:headEnd type="none" w="med" len="med"/>
            <a:tailEnd type="none" w="med" len="med"/>
          </a:ln>
          <a:effectLst/>
        </p:spPr>
      </p:cxnSp>
      <p:sp>
        <p:nvSpPr>
          <p:cNvPr id="5" name="TextBox 4"/>
          <p:cNvSpPr txBox="1"/>
          <p:nvPr/>
        </p:nvSpPr>
        <p:spPr>
          <a:xfrm>
            <a:off x="2895600" y="5949280"/>
            <a:ext cx="6248400" cy="461665"/>
          </a:xfrm>
          <a:prstGeom prst="rect">
            <a:avLst/>
          </a:prstGeom>
          <a:noFill/>
        </p:spPr>
        <p:txBody>
          <a:bodyPr wrap="square" rtlCol="0">
            <a:spAutoFit/>
          </a:bodyPr>
          <a:lstStyle/>
          <a:p>
            <a:r>
              <a:rPr lang="en-GB" dirty="0" err="1" smtClean="0">
                <a:latin typeface="Calibri" pitchFamily="34" charset="0"/>
              </a:rPr>
              <a:t>Radiosonde</a:t>
            </a:r>
            <a:r>
              <a:rPr lang="en-GB" dirty="0" smtClean="0">
                <a:latin typeface="Calibri" pitchFamily="34" charset="0"/>
              </a:rPr>
              <a:t> balloon launch (Field Site, 10:30am)</a:t>
            </a:r>
            <a:endParaRPr lang="en-GB" dirty="0">
              <a:latin typeface="Calibri" pitchFamily="34" charset="0"/>
            </a:endParaRPr>
          </a:p>
        </p:txBody>
      </p:sp>
    </p:spTree>
    <p:extLst>
      <p:ext uri="{BB962C8B-B14F-4D97-AF65-F5344CB8AC3E}">
        <p14:creationId xmlns:p14="http://schemas.microsoft.com/office/powerpoint/2010/main" val="3196187904"/>
      </p:ext>
    </p:extLst>
  </p:cSld>
  <p:clrMapOvr>
    <a:masterClrMapping/>
  </p:clrMapOvr>
  <p:timing>
    <p:tnLst>
      <p:par>
        <p:cTn id="1" dur="indefinite" restart="never" nodeType="tmRoot"/>
      </p:par>
    </p:tnLst>
  </p:timing>
</p:sld>
</file>

<file path=ppt/theme/theme1.xml><?xml version="1.0" encoding="utf-8"?>
<a:theme xmlns:a="http://schemas.openxmlformats.org/drawingml/2006/main" name="UoR Theme">
  <a:themeElements>
    <a:clrScheme name="LIMITLESS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UoR-PP-Template-STANDARD-WIDTH-NO-ANIMATION-v-24</Template>
  <TotalTime>110</TotalTime>
  <Words>755</Words>
  <Application>Microsoft Office PowerPoint</Application>
  <PresentationFormat>On-screen Show (4:3)</PresentationFormat>
  <Paragraphs>82</Paragraphs>
  <Slides>14</Slides>
  <Notes>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5" baseType="lpstr">
      <vt:lpstr>Arial</vt:lpstr>
      <vt:lpstr>Effra Bold</vt:lpstr>
      <vt:lpstr>AngsanaUPC</vt:lpstr>
      <vt:lpstr>Effra Heavy</vt:lpstr>
      <vt:lpstr>Calibri</vt:lpstr>
      <vt:lpstr>Rdg Vesta</vt:lpstr>
      <vt:lpstr>Effra Light</vt:lpstr>
      <vt:lpstr>Effra</vt:lpstr>
      <vt:lpstr>ＭＳ Ｐゴシック</vt:lpstr>
      <vt:lpstr>UoR Theme</vt:lpstr>
      <vt:lpstr>Microsoft Excel 97-2003 Worksheet</vt:lpstr>
      <vt:lpstr>Sunshine or RAIN: How do we predict the weather?</vt:lpstr>
      <vt:lpstr>PowerPoint Presentation</vt:lpstr>
      <vt:lpstr>Emergencies</vt:lpstr>
      <vt:lpstr>How do we predict the weather and climate?</vt:lpstr>
      <vt:lpstr>How do we predict the weather and climate?</vt:lpstr>
      <vt:lpstr>PowerPoint Presentation</vt:lpstr>
      <vt:lpstr>PowerPoint Presentation</vt:lpstr>
      <vt:lpstr>PowerPoint Presentation</vt:lpstr>
      <vt:lpstr>PowerPoint Presentation</vt:lpstr>
      <vt:lpstr>PowerPoint Presentation</vt:lpstr>
      <vt:lpstr>Today’s Activities</vt:lpstr>
      <vt:lpstr>Research – Weather &amp; Climate</vt:lpstr>
      <vt:lpstr>Meteorology Courses</vt:lpstr>
      <vt:lpstr>PowerPoint Presentation</vt:lpstr>
    </vt:vector>
  </TitlesOfParts>
  <Company>University of Reading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Philip Allan</dc:creator>
  <cp:lastModifiedBy>Richard</cp:lastModifiedBy>
  <cp:revision>20</cp:revision>
  <cp:lastPrinted>2006-09-19T14:59:33Z</cp:lastPrinted>
  <dcterms:created xsi:type="dcterms:W3CDTF">2015-02-17T17:35:01Z</dcterms:created>
  <dcterms:modified xsi:type="dcterms:W3CDTF">2015-12-08T12:32:34Z</dcterms:modified>
</cp:coreProperties>
</file>