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64" r:id="rId2"/>
    <p:sldId id="257" r:id="rId3"/>
    <p:sldId id="265" r:id="rId4"/>
    <p:sldId id="273" r:id="rId5"/>
    <p:sldId id="270" r:id="rId6"/>
    <p:sldId id="272" r:id="rId7"/>
    <p:sldId id="275" r:id="rId8"/>
    <p:sldId id="276" r:id="rId9"/>
    <p:sldId id="277" r:id="rId10"/>
    <p:sldId id="278" r:id="rId11"/>
  </p:sldIdLst>
  <p:sldSz cx="6858000" cy="51435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4C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9" d="100"/>
          <a:sy n="139" d="100"/>
        </p:scale>
        <p:origin x="18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23898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33775" y="4570332"/>
            <a:ext cx="66221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9A762-DA66-4DC9-AE6A-EFE6B2BCC81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233775" y="555600"/>
            <a:ext cx="2106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233775" y="1389600"/>
            <a:ext cx="2106000" cy="2740542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189" lvl="0" indent="-304792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377" lvl="1" indent="-304792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2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2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2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1" lvl="5" indent="-304792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2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2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2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33775" y="4570332"/>
            <a:ext cx="66221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9A762-DA66-4DC9-AE6A-EFE6B2BCC81F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233775" y="4569899"/>
            <a:ext cx="66221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A96F8-BB26-4E9F-A875-00300F3E5F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-306843" y="0"/>
            <a:ext cx="7507744" cy="5143500"/>
            <a:chOff x="-306843" y="0"/>
            <a:chExt cx="7507744" cy="5143500"/>
          </a:xfrm>
        </p:grpSpPr>
        <p:pic>
          <p:nvPicPr>
            <p:cNvPr id="9" name="Shape 54"/>
            <p:cNvPicPr preferRelativeResize="0"/>
            <p:nvPr userDrawn="1"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-306843" y="417169"/>
              <a:ext cx="7507744" cy="42231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ctangle 1"/>
            <p:cNvSpPr/>
            <p:nvPr userDrawn="1"/>
          </p:nvSpPr>
          <p:spPr>
            <a:xfrm>
              <a:off x="0" y="0"/>
              <a:ext cx="6858000" cy="5143500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233775" y="445025"/>
            <a:ext cx="639045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233775" y="1152480"/>
            <a:ext cx="6390450" cy="3180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pic>
        <p:nvPicPr>
          <p:cNvPr id="17" name="Shape 57" descr="NCAS_national_centre_logo.png"/>
          <p:cNvPicPr preferRelativeResize="0"/>
          <p:nvPr userDrawn="1"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08821" y="4466553"/>
            <a:ext cx="2015404" cy="48219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1"/>
          <p:cNvSpPr txBox="1">
            <a:spLocks/>
          </p:cNvSpPr>
          <p:nvPr userDrawn="1"/>
        </p:nvSpPr>
        <p:spPr>
          <a:xfrm>
            <a:off x="233775" y="4570332"/>
            <a:ext cx="66221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200" b="0" i="0" u="none" strike="noStrike" cap="none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233775" y="4569899"/>
            <a:ext cx="66221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A96F8-BB26-4E9F-A875-00300F3E5F2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8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baseline="0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775" y="445025"/>
            <a:ext cx="6390450" cy="572700"/>
          </a:xfrm>
        </p:spPr>
        <p:txBody>
          <a:bodyPr/>
          <a:lstStyle/>
          <a:p>
            <a:pPr algn="ctr"/>
            <a:r>
              <a:rPr lang="en-GB" dirty="0"/>
              <a:t>Thresholds for the future of the Greenland Ice-sheet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D6488E-0972-4021-AEB8-627651C212FD}"/>
              </a:ext>
            </a:extLst>
          </p:cNvPr>
          <p:cNvSpPr txBox="1"/>
          <p:nvPr/>
        </p:nvSpPr>
        <p:spPr>
          <a:xfrm>
            <a:off x="2057400" y="2339788"/>
            <a:ext cx="2743200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Steve George</a:t>
            </a:r>
          </a:p>
          <a:p>
            <a:pPr algn="ctr"/>
            <a:r>
              <a:rPr lang="en-US" dirty="0"/>
              <a:t>Jonathan Gregory</a:t>
            </a:r>
          </a:p>
          <a:p>
            <a:pPr algn="ctr"/>
            <a:r>
              <a:rPr lang="en-US" dirty="0"/>
              <a:t>Robin Smith</a:t>
            </a:r>
          </a:p>
        </p:txBody>
      </p:sp>
    </p:spTree>
    <p:extLst>
      <p:ext uri="{BB962C8B-B14F-4D97-AF65-F5344CB8AC3E}">
        <p14:creationId xmlns:p14="http://schemas.microsoft.com/office/powerpoint/2010/main" val="2157251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775" y="445025"/>
            <a:ext cx="6390450" cy="572700"/>
          </a:xfrm>
        </p:spPr>
        <p:txBody>
          <a:bodyPr/>
          <a:lstStyle/>
          <a:p>
            <a:r>
              <a:rPr lang="en-GB" dirty="0"/>
              <a:t>Conclusions</a:t>
            </a:r>
            <a:br>
              <a:rPr lang="en-GB" dirty="0"/>
            </a:b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EFF96D-BC6D-4E2F-AC24-F4AE80B599F2}"/>
              </a:ext>
            </a:extLst>
          </p:cNvPr>
          <p:cNvSpPr txBox="1"/>
          <p:nvPr/>
        </p:nvSpPr>
        <p:spPr>
          <a:xfrm>
            <a:off x="235017" y="1143054"/>
            <a:ext cx="6351340" cy="3631763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Calibri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​The range of final steady states suggests there is no well-defined threshold SMB or global warming for the sustainability of the </a:t>
            </a:r>
            <a:r>
              <a:rPr lang="en-US" dirty="0" err="1">
                <a:latin typeface="+mn-lt"/>
              </a:rPr>
              <a:t>GrIS</a:t>
            </a: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If a warmer climate is maintained indefinitely the </a:t>
            </a:r>
            <a:r>
              <a:rPr lang="en-US" dirty="0" err="1">
                <a:latin typeface="+mn-lt"/>
              </a:rPr>
              <a:t>GrIS</a:t>
            </a:r>
            <a:r>
              <a:rPr lang="en-US" dirty="0">
                <a:latin typeface="+mn-lt"/>
              </a:rPr>
              <a:t> will contract to a steady state strongly dependent on the magnitude of the global climate change.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Reversal of anthropogenic forcing will lead to </a:t>
            </a:r>
            <a:r>
              <a:rPr lang="en-US" dirty="0" err="1">
                <a:latin typeface="+mn-lt"/>
              </a:rPr>
              <a:t>GrIS</a:t>
            </a:r>
            <a:r>
              <a:rPr lang="en-US" dirty="0">
                <a:latin typeface="+mn-lt"/>
              </a:rPr>
              <a:t> recovery; but final ice topography (and reduction in SLE) depends on the size of the size of the ice sheet when climate change is reversed..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The physics of snow albedo </a:t>
            </a:r>
            <a:r>
              <a:rPr lang="en-US" dirty="0" err="1">
                <a:latin typeface="+mn-lt"/>
              </a:rPr>
              <a:t>characterisation</a:t>
            </a:r>
            <a:r>
              <a:rPr lang="en-US" dirty="0">
                <a:latin typeface="+mn-lt"/>
              </a:rPr>
              <a:t> has ongoing uncertainties.</a:t>
            </a:r>
          </a:p>
          <a:p>
            <a:pPr marL="285750" indent="-285750">
              <a:buChar char="•"/>
            </a:pPr>
            <a:endParaRPr lang="en-US" dirty="0">
              <a:latin typeface="+mn-lt"/>
            </a:endParaRPr>
          </a:p>
          <a:p>
            <a:pPr marL="285750" indent="-285750">
              <a:buChar char="•"/>
            </a:pPr>
            <a:endParaRPr lang="en-US" sz="1200" dirty="0">
              <a:solidFill>
                <a:srgbClr val="FF0000"/>
              </a:solidFill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solidFill>
                <a:srgbClr val="FF0000"/>
              </a:solidFill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endParaRPr lang="en-US" sz="1200" dirty="0">
              <a:latin typeface="Calibri_MSFontService"/>
            </a:endParaRPr>
          </a:p>
        </p:txBody>
      </p:sp>
    </p:spTree>
    <p:extLst>
      <p:ext uri="{BB962C8B-B14F-4D97-AF65-F5344CB8AC3E}">
        <p14:creationId xmlns:p14="http://schemas.microsoft.com/office/powerpoint/2010/main" val="2267463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049" y="276315"/>
            <a:ext cx="3851531" cy="755700"/>
          </a:xfrm>
        </p:spPr>
        <p:txBody>
          <a:bodyPr/>
          <a:lstStyle/>
          <a:p>
            <a:r>
              <a:rPr lang="en-GB" dirty="0"/>
              <a:t>Greenland ice sheet (</a:t>
            </a:r>
            <a:r>
              <a:rPr lang="en-GB" dirty="0" err="1"/>
              <a:t>GrIS</a:t>
            </a:r>
            <a:r>
              <a:rPr lang="en-GB" dirty="0"/>
              <a:t>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049" y="1203410"/>
            <a:ext cx="2664568" cy="2863844"/>
          </a:xfrm>
        </p:spPr>
        <p:txBody>
          <a:bodyPr/>
          <a:lstStyle/>
          <a:p>
            <a:pPr marL="456565" indent="-304165"/>
            <a:r>
              <a:rPr lang="en-GB" dirty="0" err="1">
                <a:cs typeface="Calibri"/>
              </a:rPr>
              <a:t>GrIS</a:t>
            </a:r>
            <a:r>
              <a:rPr lang="en-GB" dirty="0">
                <a:cs typeface="Calibri"/>
              </a:rPr>
              <a:t> mass is steady if surface mass balance (SMB; snowfall minus melting) equals solid-ice loss (icebergs) </a:t>
            </a:r>
          </a:p>
          <a:p>
            <a:pPr marL="456565" indent="-304165"/>
            <a:r>
              <a:rPr lang="en-GB" dirty="0">
                <a:cs typeface="Calibri"/>
              </a:rPr>
              <a:t>Observations show recent mass reduction; dominated by increase in surface melting, because of warming.</a:t>
            </a:r>
          </a:p>
          <a:p>
            <a:pPr marL="456565" indent="-304165">
              <a:lnSpc>
                <a:spcPct val="114999"/>
              </a:lnSpc>
            </a:pPr>
            <a:r>
              <a:rPr lang="en-GB" dirty="0" err="1">
                <a:cs typeface="Calibri"/>
              </a:rPr>
              <a:t>GrIS</a:t>
            </a:r>
            <a:r>
              <a:rPr lang="en-GB" dirty="0">
                <a:cs typeface="Calibri"/>
              </a:rPr>
              <a:t> has the potential of 7m global mean seal level rise  (GMSLR) </a:t>
            </a:r>
          </a:p>
          <a:p>
            <a:pPr marL="456565" indent="-304165">
              <a:lnSpc>
                <a:spcPct val="114999"/>
              </a:lnSpc>
            </a:pPr>
            <a:r>
              <a:rPr lang="en-GB" dirty="0">
                <a:cs typeface="Calibri"/>
              </a:rPr>
              <a:t>Are the present and (predicted) future changes reversible?</a:t>
            </a:r>
          </a:p>
          <a:p>
            <a:pPr marL="456565" indent="-304165">
              <a:lnSpc>
                <a:spcPct val="114999"/>
              </a:lnSpc>
            </a:pPr>
            <a:endParaRPr lang="en-GB" dirty="0">
              <a:cs typeface="Calibri"/>
            </a:endParaRPr>
          </a:p>
          <a:p>
            <a:pPr marL="456565" indent="-304165">
              <a:lnSpc>
                <a:spcPct val="114999"/>
              </a:lnSpc>
            </a:pPr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69A762-DA66-4DC9-AE6A-EFE6B2BCC81F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5" name="Picture 5" descr="A close up of a map&#10;&#10;Description generated with high confidence">
            <a:extLst>
              <a:ext uri="{FF2B5EF4-FFF2-40B4-BE49-F238E27FC236}">
                <a16:creationId xmlns:a16="http://schemas.microsoft.com/office/drawing/2014/main" id="{EF32BC42-97E2-49EF-B81B-CA1BEB561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877" y="1452578"/>
            <a:ext cx="3193160" cy="24167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9CE73C5-0ABA-4E24-A8DF-0F065E1BB40C}"/>
              </a:ext>
            </a:extLst>
          </p:cNvPr>
          <p:cNvSpPr txBox="1"/>
          <p:nvPr/>
        </p:nvSpPr>
        <p:spPr>
          <a:xfrm>
            <a:off x="4027910" y="3821033"/>
            <a:ext cx="2533737" cy="24622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dirty="0"/>
              <a:t>https://doi.org/10.1002/2016GL069666</a:t>
            </a:r>
          </a:p>
        </p:txBody>
      </p:sp>
    </p:spTree>
    <p:extLst>
      <p:ext uri="{BB962C8B-B14F-4D97-AF65-F5344CB8AC3E}">
        <p14:creationId xmlns:p14="http://schemas.microsoft.com/office/powerpoint/2010/main" val="15759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775" y="445025"/>
            <a:ext cx="6390450" cy="572700"/>
          </a:xfrm>
        </p:spPr>
        <p:txBody>
          <a:bodyPr/>
          <a:lstStyle/>
          <a:p>
            <a:r>
              <a:rPr lang="en-GB" dirty="0"/>
              <a:t>Model Setup</a:t>
            </a:r>
          </a:p>
        </p:txBody>
      </p:sp>
      <p:sp>
        <p:nvSpPr>
          <p:cNvPr id="3" name="Flowchart: Alternative Process 2">
            <a:extLst>
              <a:ext uri="{FF2B5EF4-FFF2-40B4-BE49-F238E27FC236}">
                <a16:creationId xmlns:a16="http://schemas.microsoft.com/office/drawing/2014/main" id="{B60F0941-1A85-4E76-B459-CF8369DFB793}"/>
              </a:ext>
            </a:extLst>
          </p:cNvPr>
          <p:cNvSpPr/>
          <p:nvPr/>
        </p:nvSpPr>
        <p:spPr>
          <a:xfrm>
            <a:off x="4236340" y="1369386"/>
            <a:ext cx="2062571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Calibri"/>
              </a:rPr>
              <a:t>FAMOUS AGCM</a:t>
            </a:r>
            <a:endParaRPr lang="en-US" dirty="0"/>
          </a:p>
        </p:txBody>
      </p:sp>
      <p:sp>
        <p:nvSpPr>
          <p:cNvPr id="4" name="Flowchart: Alternative Process 3">
            <a:extLst>
              <a:ext uri="{FF2B5EF4-FFF2-40B4-BE49-F238E27FC236}">
                <a16:creationId xmlns:a16="http://schemas.microsoft.com/office/drawing/2014/main" id="{E3AF61C5-BB38-4198-8924-F387D0B446C1}"/>
              </a:ext>
            </a:extLst>
          </p:cNvPr>
          <p:cNvSpPr/>
          <p:nvPr/>
        </p:nvSpPr>
        <p:spPr>
          <a:xfrm>
            <a:off x="4236342" y="3339896"/>
            <a:ext cx="2062571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Calibri"/>
              </a:rPr>
              <a:t>GLIMMER-CISM SIA</a:t>
            </a:r>
            <a:endParaRPr lang="en-US" dirty="0"/>
          </a:p>
        </p:txBody>
      </p:sp>
      <p:sp>
        <p:nvSpPr>
          <p:cNvPr id="5" name="Flowchart: Alternative Process 4">
            <a:extLst>
              <a:ext uri="{FF2B5EF4-FFF2-40B4-BE49-F238E27FC236}">
                <a16:creationId xmlns:a16="http://schemas.microsoft.com/office/drawing/2014/main" id="{6155559A-8D11-4DC8-9A5F-EFCC499E8F14}"/>
              </a:ext>
            </a:extLst>
          </p:cNvPr>
          <p:cNvSpPr/>
          <p:nvPr/>
        </p:nvSpPr>
        <p:spPr>
          <a:xfrm>
            <a:off x="5384513" y="2354642"/>
            <a:ext cx="914400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Calibri"/>
              </a:rPr>
              <a:t>Topo coupler</a:t>
            </a:r>
            <a:endParaRPr lang="en-US" dirty="0"/>
          </a:p>
        </p:txBody>
      </p:sp>
      <p:sp>
        <p:nvSpPr>
          <p:cNvPr id="7" name="Flowchart: Alternative Process 6">
            <a:extLst>
              <a:ext uri="{FF2B5EF4-FFF2-40B4-BE49-F238E27FC236}">
                <a16:creationId xmlns:a16="http://schemas.microsoft.com/office/drawing/2014/main" id="{49209C4F-0B85-4886-9F18-601508EC501D}"/>
              </a:ext>
            </a:extLst>
          </p:cNvPr>
          <p:cNvSpPr/>
          <p:nvPr/>
        </p:nvSpPr>
        <p:spPr>
          <a:xfrm>
            <a:off x="4236341" y="2354642"/>
            <a:ext cx="914400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Calibri"/>
              </a:rPr>
              <a:t>SMB coupler</a:t>
            </a:r>
            <a:endParaRPr lang="en-US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B106B69-2C32-4736-9121-464385336A6A}"/>
              </a:ext>
            </a:extLst>
          </p:cNvPr>
          <p:cNvSpPr/>
          <p:nvPr/>
        </p:nvSpPr>
        <p:spPr>
          <a:xfrm>
            <a:off x="4451225" y="1977813"/>
            <a:ext cx="484632" cy="3810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0F857C8E-1EB5-4D10-8FDD-0D784086A830}"/>
              </a:ext>
            </a:extLst>
          </p:cNvPr>
          <p:cNvSpPr/>
          <p:nvPr/>
        </p:nvSpPr>
        <p:spPr>
          <a:xfrm>
            <a:off x="4451224" y="2963069"/>
            <a:ext cx="484632" cy="381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11268479-C3A9-45CB-9B85-FA93038A48CE}"/>
              </a:ext>
            </a:extLst>
          </p:cNvPr>
          <p:cNvSpPr/>
          <p:nvPr/>
        </p:nvSpPr>
        <p:spPr>
          <a:xfrm>
            <a:off x="5599397" y="1977813"/>
            <a:ext cx="484632" cy="381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8C8D8F6E-7494-4E61-A91F-EFA8EB8F2490}"/>
              </a:ext>
            </a:extLst>
          </p:cNvPr>
          <p:cNvSpPr/>
          <p:nvPr/>
        </p:nvSpPr>
        <p:spPr>
          <a:xfrm>
            <a:off x="5599396" y="2963068"/>
            <a:ext cx="484632" cy="381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D2C247-DF82-4C26-A570-36B0E21365FD}"/>
              </a:ext>
            </a:extLst>
          </p:cNvPr>
          <p:cNvSpPr txBox="1"/>
          <p:nvPr/>
        </p:nvSpPr>
        <p:spPr>
          <a:xfrm>
            <a:off x="235017" y="1059420"/>
            <a:ext cx="3552666" cy="395954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Calibri"/>
            </a:endParaRPr>
          </a:p>
          <a:p>
            <a:pPr marL="456565" indent="-304165">
              <a:lnSpc>
                <a:spcPct val="115000"/>
              </a:lnSpc>
              <a:buClr>
                <a:srgbClr val="212121"/>
              </a:buClr>
              <a:buSzPts val="1200"/>
              <a:buFont typeface="Arial"/>
              <a:buChar char="●"/>
            </a:pPr>
            <a:r>
              <a:rPr lang="en-US" dirty="0">
                <a:latin typeface="+mn-lt"/>
              </a:rPr>
              <a:t>​</a:t>
            </a:r>
            <a:r>
              <a:rPr lang="en-US" sz="1200" dirty="0">
                <a:latin typeface="+mn-lt"/>
              </a:rPr>
              <a:t>Low resolution (fast) version of HadCM3 (FAMOUS) atmosphere general circulation model (AGCM), coupled to 20km resolution GLIMMER ice (x10 acceleration).</a:t>
            </a:r>
          </a:p>
          <a:p>
            <a:pPr marL="456565" indent="-304165">
              <a:lnSpc>
                <a:spcPct val="115000"/>
              </a:lnSpc>
              <a:buClr>
                <a:srgbClr val="212121"/>
              </a:buClr>
              <a:buSzPts val="1200"/>
              <a:buFont typeface="Arial"/>
              <a:buChar char="●"/>
            </a:pPr>
            <a:r>
              <a:rPr lang="en-US" sz="1200" dirty="0">
                <a:latin typeface="+mn-lt"/>
              </a:rPr>
              <a:t>SMB calculated in AGCM and 3D downscaled to GLIMMER ice surface.</a:t>
            </a:r>
          </a:p>
          <a:p>
            <a:pPr marL="456565" indent="-304165">
              <a:lnSpc>
                <a:spcPct val="115000"/>
              </a:lnSpc>
              <a:buClr>
                <a:srgbClr val="212121"/>
              </a:buClr>
              <a:buSzPts val="1200"/>
              <a:buFont typeface="Arial"/>
              <a:buChar char="●"/>
            </a:pPr>
            <a:r>
              <a:rPr lang="en-US" sz="1200" dirty="0">
                <a:latin typeface="+mn-lt"/>
              </a:rPr>
              <a:t>GLIMMER returns adjusted topography to the atmosphere.</a:t>
            </a:r>
          </a:p>
          <a:p>
            <a:pPr marL="456565" indent="-304165">
              <a:lnSpc>
                <a:spcPct val="115000"/>
              </a:lnSpc>
              <a:buClr>
                <a:srgbClr val="212121"/>
              </a:buClr>
              <a:buSzPts val="1200"/>
              <a:buFont typeface="Arial"/>
              <a:buChar char="●"/>
            </a:pPr>
            <a:r>
              <a:rPr lang="en-US" sz="1200" dirty="0">
                <a:latin typeface="+mn-lt"/>
              </a:rPr>
              <a:t>FAMOUS AGCM has sub-</a:t>
            </a:r>
            <a:r>
              <a:rPr lang="en-US" sz="1200" dirty="0" err="1">
                <a:latin typeface="+mn-lt"/>
              </a:rPr>
              <a:t>gridscale</a:t>
            </a:r>
            <a:r>
              <a:rPr lang="en-US" sz="1200" dirty="0">
                <a:latin typeface="+mn-lt"/>
              </a:rPr>
              <a:t> hypsometry of surface "type" on 10 elevation classes.</a:t>
            </a:r>
          </a:p>
          <a:p>
            <a:pPr marL="456565" indent="-304165">
              <a:lnSpc>
                <a:spcPct val="115000"/>
              </a:lnSpc>
              <a:buClr>
                <a:srgbClr val="212121"/>
              </a:buClr>
              <a:buSzPts val="1200"/>
              <a:buFont typeface="Arial"/>
              <a:buChar char="●"/>
            </a:pPr>
            <a:r>
              <a:rPr lang="en-US" sz="1200" dirty="0">
                <a:latin typeface="+mn-lt"/>
              </a:rPr>
              <a:t>Advanced (10 level)  </a:t>
            </a:r>
            <a:r>
              <a:rPr lang="en-US" sz="1200" dirty="0" err="1">
                <a:latin typeface="+mn-lt"/>
              </a:rPr>
              <a:t>parameterisation</a:t>
            </a:r>
            <a:r>
              <a:rPr lang="en-US" sz="1200" dirty="0">
                <a:latin typeface="+mn-lt"/>
              </a:rPr>
              <a:t> of surface snow evolution.</a:t>
            </a:r>
          </a:p>
          <a:p>
            <a:pPr marL="456565" indent="-304165">
              <a:lnSpc>
                <a:spcPct val="115000"/>
              </a:lnSpc>
              <a:buClr>
                <a:srgbClr val="212121"/>
              </a:buClr>
              <a:buSzPts val="1200"/>
              <a:buFont typeface="Arial"/>
              <a:buChar char="●"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First example of a fully coupled system which can simulate ice evolution overs tens of thousands of years.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801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775" y="445025"/>
            <a:ext cx="6390450" cy="572700"/>
          </a:xfrm>
        </p:spPr>
        <p:txBody>
          <a:bodyPr/>
          <a:lstStyle/>
          <a:p>
            <a:r>
              <a:rPr lang="en-GB"/>
              <a:t>Model Simulations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D2C247-DF82-4C26-A570-36B0E21365FD}"/>
              </a:ext>
            </a:extLst>
          </p:cNvPr>
          <p:cNvSpPr txBox="1"/>
          <p:nvPr/>
        </p:nvSpPr>
        <p:spPr>
          <a:xfrm>
            <a:off x="235017" y="1059420"/>
            <a:ext cx="3312632" cy="517064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SzPct val="86000"/>
            </a:pPr>
            <a:endParaRPr lang="en-US" dirty="0">
              <a:latin typeface="+mn-lt"/>
            </a:endParaRPr>
          </a:p>
          <a:p>
            <a:pPr marL="171450" indent="-1714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Coupled </a:t>
            </a:r>
            <a:r>
              <a:rPr lang="en-US" sz="1200" dirty="0" err="1">
                <a:latin typeface="+mn-lt"/>
              </a:rPr>
              <a:t>spinup</a:t>
            </a:r>
            <a:r>
              <a:rPr lang="en-US" sz="1200" dirty="0">
                <a:latin typeface="+mn-lt"/>
              </a:rPr>
              <a:t> with present day </a:t>
            </a:r>
            <a:r>
              <a:rPr lang="en-US" sz="1200" dirty="0" err="1">
                <a:latin typeface="+mn-lt"/>
              </a:rPr>
              <a:t>forcings</a:t>
            </a:r>
            <a:r>
              <a:rPr lang="en-US" sz="1200" dirty="0">
                <a:latin typeface="+mn-lt"/>
              </a:rPr>
              <a:t> produces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 topographies comparable to observed.</a:t>
            </a:r>
          </a:p>
          <a:p>
            <a:pPr marL="171450" indent="-1714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Matrix of perturbed simulations; boundary conditions (SST/sea-ice) from CMIP AOGCMs for a range of RCP projections for 2081-2100.</a:t>
            </a:r>
          </a:p>
          <a:p>
            <a:pPr marL="171450" indent="-1714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</a:endParaRPr>
          </a:p>
          <a:p>
            <a:pPr marL="171450" indent="-1714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Snow albedo </a:t>
            </a:r>
            <a:r>
              <a:rPr lang="en-US" sz="1200" dirty="0" err="1">
                <a:latin typeface="+mn-lt"/>
              </a:rPr>
              <a:t>parameterisation</a:t>
            </a:r>
            <a:r>
              <a:rPr lang="en-US" sz="1200" dirty="0">
                <a:latin typeface="+mn-lt"/>
              </a:rPr>
              <a:t> perturbed in physically observed range. This changes radiation absorption; which also changes melt rates.</a:t>
            </a:r>
          </a:p>
          <a:p>
            <a:pPr marL="171450" indent="-1714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evolution is strongly affected by the coupling, because the ice sheet influences its own regional climate. An example is height feedback; mass loss leads to height reduction, exposing more ice to warmer (lower) temperature environments.</a:t>
            </a: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EAF54D-9021-4B37-B195-F90D4056E488}"/>
              </a:ext>
            </a:extLst>
          </p:cNvPr>
          <p:cNvSpPr txBox="1"/>
          <p:nvPr/>
        </p:nvSpPr>
        <p:spPr>
          <a:xfrm>
            <a:off x="3859997" y="3532457"/>
            <a:ext cx="2743200" cy="27699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Perturbed climate GrIS mass loss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FC6B31-2893-4D22-B473-8DCB40077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760" y="1347494"/>
            <a:ext cx="2816358" cy="20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36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9A96F8-BB26-4E9F-A875-00300F3E5F20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3" name="Picture 3" descr="A close up of a map&#10;&#10;Description generated with high confidence">
            <a:extLst>
              <a:ext uri="{FF2B5EF4-FFF2-40B4-BE49-F238E27FC236}">
                <a16:creationId xmlns:a16="http://schemas.microsoft.com/office/drawing/2014/main" id="{00DF77FE-E887-4B8B-AB97-9A3DDFD8D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314" y="458095"/>
            <a:ext cx="2743200" cy="1905456"/>
          </a:xfrm>
          <a:prstGeom prst="rect">
            <a:avLst/>
          </a:prstGeom>
        </p:spPr>
      </p:pic>
      <p:pic>
        <p:nvPicPr>
          <p:cNvPr id="5" name="Picture 5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807FF9D2-08FF-4BF4-9DC5-AE11A3C37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385" y="2417127"/>
            <a:ext cx="2743200" cy="191982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C4C3455-6B6B-40D4-B28A-3B8078ADC0E6}"/>
              </a:ext>
            </a:extLst>
          </p:cNvPr>
          <p:cNvSpPr txBox="1">
            <a:spLocks/>
          </p:cNvSpPr>
          <p:nvPr/>
        </p:nvSpPr>
        <p:spPr>
          <a:xfrm>
            <a:off x="233775" y="343374"/>
            <a:ext cx="3218964" cy="559147"/>
          </a:xfrm>
          <a:prstGeom prst="rect">
            <a:avLst/>
          </a:prstGeom>
        </p:spPr>
        <p:txBody>
          <a:bodyPr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 baseline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400">
                <a:solidFill>
                  <a:schemeClr val="tx1"/>
                </a:solidFill>
              </a:rPr>
              <a:t>Initial Results (ice </a:t>
            </a:r>
            <a:r>
              <a:rPr lang="en-GB" sz="2400" dirty="0">
                <a:solidFill>
                  <a:schemeClr val="tx1"/>
                </a:solidFill>
              </a:rPr>
              <a:t>loss)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C99B16-88D6-4127-AE51-E0CFF661DA1A}"/>
              </a:ext>
            </a:extLst>
          </p:cNvPr>
          <p:cNvSpPr txBox="1"/>
          <p:nvPr/>
        </p:nvSpPr>
        <p:spPr>
          <a:xfrm>
            <a:off x="235017" y="1059420"/>
            <a:ext cx="3278204" cy="486287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Calibri"/>
              <a:cs typeface="Calibri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​</a:t>
            </a:r>
            <a:r>
              <a:rPr lang="en-US" sz="1200" dirty="0">
                <a:latin typeface="+mn-lt"/>
              </a:rPr>
              <a:t>Transient response over first millennium.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relationship between surface air temperature (SAT) and SMB (in the first century) roughly follows the cubic formula used in AR5 (black curve). </a:t>
            </a: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greatest warming is seen in an abrupt4xCO2 simulation, with associated SMB change of –900 Gt </a:t>
            </a:r>
            <a:r>
              <a:rPr lang="en-US" sz="1200" dirty="0" err="1">
                <a:latin typeface="+mn-lt"/>
              </a:rPr>
              <a:t>yr</a:t>
            </a:r>
            <a:r>
              <a:rPr lang="en-US" sz="1200" baseline="30000" dirty="0">
                <a:latin typeface="+mn-lt"/>
              </a:rPr>
              <a:t>–1</a:t>
            </a:r>
            <a:r>
              <a:rPr lang="en-US" sz="1200" dirty="0">
                <a:latin typeface="+mn-lt"/>
              </a:rPr>
              <a:t> (SLE 2.5 mm yr</a:t>
            </a:r>
            <a:r>
              <a:rPr lang="en-US" sz="1200" baseline="30000" dirty="0">
                <a:latin typeface="+mn-lt"/>
              </a:rPr>
              <a:t>-1</a:t>
            </a:r>
            <a:r>
              <a:rPr lang="en-US" sz="1200" dirty="0">
                <a:latin typeface="+mn-lt"/>
              </a:rPr>
              <a:t>)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There is a strong correlation between the initial SMB change and rate of mass loss in the subsequent millennium.</a:t>
            </a:r>
          </a:p>
          <a:p>
            <a:endParaRPr lang="en-US" sz="1200" dirty="0">
              <a:latin typeface="+mn-lt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52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9A96F8-BB26-4E9F-A875-00300F3E5F20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3" name="Picture 3" descr="A close up of a map&#10;&#10;Description generated with high confidence">
            <a:extLst>
              <a:ext uri="{FF2B5EF4-FFF2-40B4-BE49-F238E27FC236}">
                <a16:creationId xmlns:a16="http://schemas.microsoft.com/office/drawing/2014/main" id="{B88B950C-7C4F-4B3E-84A7-A05D3207E6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89" r="18020"/>
          <a:stretch/>
        </p:blipFill>
        <p:spPr>
          <a:xfrm>
            <a:off x="3355464" y="307176"/>
            <a:ext cx="1629212" cy="2057400"/>
          </a:xfrm>
          <a:prstGeom prst="rect">
            <a:avLst/>
          </a:prstGeom>
        </p:spPr>
      </p:pic>
      <p:pic>
        <p:nvPicPr>
          <p:cNvPr id="5" name="Picture 5" descr="A close up of a map&#10;&#10;Description generated with high confidence">
            <a:extLst>
              <a:ext uri="{FF2B5EF4-FFF2-40B4-BE49-F238E27FC236}">
                <a16:creationId xmlns:a16="http://schemas.microsoft.com/office/drawing/2014/main" id="{05C91986-1A9F-4890-93DE-580E31AC7C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320" r="17414"/>
          <a:stretch/>
        </p:blipFill>
        <p:spPr>
          <a:xfrm>
            <a:off x="4987212" y="286267"/>
            <a:ext cx="1680661" cy="2057400"/>
          </a:xfrm>
          <a:prstGeom prst="rect">
            <a:avLst/>
          </a:prstGeom>
        </p:spPr>
      </p:pic>
      <p:pic>
        <p:nvPicPr>
          <p:cNvPr id="7" name="Picture 7" descr="A close up of a map&#10;&#10;Description generated with high confidence">
            <a:extLst>
              <a:ext uri="{FF2B5EF4-FFF2-40B4-BE49-F238E27FC236}">
                <a16:creationId xmlns:a16="http://schemas.microsoft.com/office/drawing/2014/main" id="{87846F24-7203-4549-B188-BB0EC646A3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59" r="16908"/>
          <a:stretch/>
        </p:blipFill>
        <p:spPr>
          <a:xfrm>
            <a:off x="3354061" y="2342116"/>
            <a:ext cx="1630364" cy="2057400"/>
          </a:xfrm>
          <a:prstGeom prst="rect">
            <a:avLst/>
          </a:prstGeom>
        </p:spPr>
      </p:pic>
      <p:pic>
        <p:nvPicPr>
          <p:cNvPr id="9" name="Picture 9" descr="A close up of a map&#10;&#10;Description generated with high confidence">
            <a:extLst>
              <a:ext uri="{FF2B5EF4-FFF2-40B4-BE49-F238E27FC236}">
                <a16:creationId xmlns:a16="http://schemas.microsoft.com/office/drawing/2014/main" id="{BC069AE2-4507-4961-9DCB-8AA32FE063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320" r="17470"/>
          <a:stretch/>
        </p:blipFill>
        <p:spPr>
          <a:xfrm>
            <a:off x="4987213" y="2342116"/>
            <a:ext cx="1679129" cy="20574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03B78D-79CD-49A9-8AFE-9A77DBB16CA3}"/>
              </a:ext>
            </a:extLst>
          </p:cNvPr>
          <p:cNvSpPr txBox="1">
            <a:spLocks/>
          </p:cNvSpPr>
          <p:nvPr/>
        </p:nvSpPr>
        <p:spPr>
          <a:xfrm>
            <a:off x="233775" y="343374"/>
            <a:ext cx="3218964" cy="559147"/>
          </a:xfrm>
          <a:prstGeom prst="rect">
            <a:avLst/>
          </a:prstGeom>
        </p:spPr>
        <p:txBody>
          <a:bodyPr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 baseline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400" dirty="0">
                <a:solidFill>
                  <a:schemeClr val="tx1"/>
                </a:solidFill>
              </a:rPr>
              <a:t>Final State (ice loss)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B456A1-F441-415C-8C0B-8D29EC84A7F6}"/>
              </a:ext>
            </a:extLst>
          </p:cNvPr>
          <p:cNvSpPr txBox="1"/>
          <p:nvPr/>
        </p:nvSpPr>
        <p:spPr>
          <a:xfrm>
            <a:off x="235017" y="864274"/>
            <a:ext cx="3201121" cy="406265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Calibri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​</a:t>
            </a:r>
            <a:r>
              <a:rPr lang="en-US" sz="1200" dirty="0">
                <a:latin typeface="+mn-lt"/>
              </a:rPr>
              <a:t>Perturbed climate experiments continued until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 reaches new, stable configuration (up to 50 </a:t>
            </a:r>
            <a:r>
              <a:rPr lang="en-US" sz="1200" dirty="0" err="1">
                <a:latin typeface="+mn-lt"/>
              </a:rPr>
              <a:t>kyr</a:t>
            </a:r>
            <a:r>
              <a:rPr lang="en-US" sz="1200" dirty="0">
                <a:latin typeface="+mn-lt"/>
              </a:rPr>
              <a:t>).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Final states differ in topography in distinctive ways (representative states shown; grey region coverage of original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).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range of final steady states suggests there is no well-defined threshold SMB or global warming for the sustainability of the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; </a:t>
            </a:r>
            <a:r>
              <a:rPr lang="en-US" sz="1200" dirty="0">
                <a:solidFill>
                  <a:srgbClr val="FF0000"/>
                </a:solidFill>
                <a:latin typeface="+mn-lt"/>
              </a:rPr>
              <a:t>contrary to assumption of previous work).</a:t>
            </a:r>
            <a:endParaRPr lang="en-US" dirty="0">
              <a:solidFill>
                <a:srgbClr val="FF0000"/>
              </a:solidFill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If a warmer climate is maintained indefinitely the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 will contract to a steady state strongly dependent on the magnitude of the global climate change.</a:t>
            </a: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endParaRPr lang="en-US" sz="1200" dirty="0">
              <a:latin typeface="Calibri_MSFontService"/>
            </a:endParaRPr>
          </a:p>
        </p:txBody>
      </p:sp>
    </p:spTree>
    <p:extLst>
      <p:ext uri="{BB962C8B-B14F-4D97-AF65-F5344CB8AC3E}">
        <p14:creationId xmlns:p14="http://schemas.microsoft.com/office/powerpoint/2010/main" val="3148328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775" y="445025"/>
            <a:ext cx="6390450" cy="572700"/>
          </a:xfrm>
        </p:spPr>
        <p:txBody>
          <a:bodyPr/>
          <a:lstStyle/>
          <a:p>
            <a:r>
              <a:rPr lang="en-GB"/>
              <a:t>GrIS Recovery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D2C247-DF82-4C26-A570-36B0E21365FD}"/>
              </a:ext>
            </a:extLst>
          </p:cNvPr>
          <p:cNvSpPr txBox="1"/>
          <p:nvPr/>
        </p:nvSpPr>
        <p:spPr>
          <a:xfrm>
            <a:off x="235017" y="1059420"/>
            <a:ext cx="3312632" cy="427809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Calibri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​</a:t>
            </a:r>
            <a:r>
              <a:rPr lang="en-US" sz="1200" dirty="0">
                <a:latin typeface="+mn-lt"/>
                <a:cs typeface="Calibri" panose="020F0502020204030204" pitchFamily="34" charset="0"/>
              </a:rPr>
              <a:t>Recovery runs kicked off from various points along the perturbation (loss; blue lines) curve. Present day </a:t>
            </a:r>
            <a:r>
              <a:rPr lang="en-US" sz="1200" dirty="0" err="1">
                <a:latin typeface="+mn-lt"/>
                <a:cs typeface="Calibri" panose="020F0502020204030204" pitchFamily="34" charset="0"/>
              </a:rPr>
              <a:t>forcings</a:t>
            </a:r>
            <a:r>
              <a:rPr lang="en-US" sz="1200" dirty="0">
                <a:latin typeface="+mn-lt"/>
                <a:cs typeface="Calibri" panose="020F0502020204030204" pitchFamily="34" charset="0"/>
              </a:rPr>
              <a:t> applied, and model allowed to head towards equilibrium. 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  <a:cs typeface="Calibri" panose="020F0502020204030204" pitchFamily="34" charset="0"/>
              </a:rPr>
              <a:t>Results suggest that present-day conditions will regrow a </a:t>
            </a:r>
            <a:r>
              <a:rPr lang="en-US" sz="1200" dirty="0" err="1">
                <a:latin typeface="+mn-lt"/>
                <a:cs typeface="Calibri" panose="020F0502020204030204" pitchFamily="34" charset="0"/>
              </a:rPr>
              <a:t>GrIS</a:t>
            </a:r>
            <a:r>
              <a:rPr lang="en-US" sz="1200" dirty="0">
                <a:latin typeface="+mn-lt"/>
                <a:cs typeface="Calibri" panose="020F0502020204030204" pitchFamily="34" charset="0"/>
              </a:rPr>
              <a:t> (even from a residual ice amount).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  <a:cs typeface="Calibri" panose="020F0502020204030204" pitchFamily="34" charset="0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  <a:cs typeface="Calibri" panose="020F0502020204030204" pitchFamily="34" charset="0"/>
              </a:rPr>
              <a:t>Final size of </a:t>
            </a:r>
            <a:r>
              <a:rPr lang="en-US" sz="1200" dirty="0" err="1">
                <a:latin typeface="+mn-lt"/>
                <a:cs typeface="Calibri" panose="020F0502020204030204" pitchFamily="34" charset="0"/>
              </a:rPr>
              <a:t>GrIS</a:t>
            </a:r>
            <a:r>
              <a:rPr lang="en-US" sz="1200" dirty="0">
                <a:latin typeface="+mn-lt"/>
                <a:cs typeface="Calibri" panose="020F0502020204030204" pitchFamily="34" charset="0"/>
              </a:rPr>
              <a:t> depends on the size when recovery begins; either full recovery or partial coverage.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  <a:cs typeface="Calibri" panose="020F0502020204030204" pitchFamily="34" charset="0"/>
              </a:rPr>
              <a:t>Very different (diminished) starting ice conditions recover and converge on distinct ice topographies. </a:t>
            </a:r>
          </a:p>
          <a:p>
            <a:pPr marL="285750" indent="-285750">
              <a:buChar char="•"/>
            </a:pPr>
            <a:endParaRPr lang="en-US" sz="1200" dirty="0">
              <a:latin typeface="+mn-lt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7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AFFEF563-0FFC-4596-B180-84876A04E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558" y="497623"/>
            <a:ext cx="2743200" cy="2057400"/>
          </a:xfrm>
          <a:prstGeom prst="rect">
            <a:avLst/>
          </a:prstGeom>
        </p:spPr>
      </p:pic>
      <p:pic>
        <p:nvPicPr>
          <p:cNvPr id="9" name="Picture 9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9892877F-5149-442F-BEBD-0DA1C1E8C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559" y="2476965"/>
            <a:ext cx="27432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27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9A96F8-BB26-4E9F-A875-00300F3E5F20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03B78D-79CD-49A9-8AFE-9A77DBB16CA3}"/>
              </a:ext>
            </a:extLst>
          </p:cNvPr>
          <p:cNvSpPr txBox="1">
            <a:spLocks/>
          </p:cNvSpPr>
          <p:nvPr/>
        </p:nvSpPr>
        <p:spPr>
          <a:xfrm>
            <a:off x="233775" y="343374"/>
            <a:ext cx="3218964" cy="559147"/>
          </a:xfrm>
          <a:prstGeom prst="rect">
            <a:avLst/>
          </a:prstGeom>
        </p:spPr>
        <p:txBody>
          <a:bodyPr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 baseline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000">
                <a:solidFill>
                  <a:schemeClr val="tx1"/>
                </a:solidFill>
              </a:rPr>
              <a:t>Final State (ice recovery</a:t>
            </a:r>
            <a:r>
              <a:rPr lang="en-GB" sz="2000" dirty="0">
                <a:solidFill>
                  <a:schemeClr val="tx1"/>
                </a:solidFill>
              </a:rPr>
              <a:t>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B456A1-F441-415C-8C0B-8D29EC84A7F6}"/>
              </a:ext>
            </a:extLst>
          </p:cNvPr>
          <p:cNvSpPr txBox="1"/>
          <p:nvPr/>
        </p:nvSpPr>
        <p:spPr>
          <a:xfrm>
            <a:off x="235017" y="864274"/>
            <a:ext cx="3201121" cy="366254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Calibri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​</a:t>
            </a:r>
            <a:r>
              <a:rPr lang="en-US" sz="1200" dirty="0">
                <a:latin typeface="+mn-lt"/>
              </a:rPr>
              <a:t>Full recovery (R4)  exhibits areas of bare ice in Northern Greenland, but has a similar SLE to present (7.46m vs. 7.49m); differing ice topography.</a:t>
            </a:r>
            <a:endParaRPr lang="en-US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Southern ice-cap reformed, and the current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 saddle formation re-established.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two intermediate (stable; R1 &amp; R3) states are similar, with the exception of a northwest node. 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We suggest that the high ridge-line to the north-east node exhibits a tendency to ice formation (and retention; see previous slide). Hence the state with this node (R1) may be the sole eventual end-state for partial recovery.</a:t>
            </a:r>
            <a:endParaRPr lang="en-US" sz="1200" dirty="0"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endParaRPr lang="en-US" sz="1200" dirty="0">
              <a:latin typeface="Calibri_MSFontService"/>
            </a:endParaRPr>
          </a:p>
        </p:txBody>
      </p:sp>
      <p:pic>
        <p:nvPicPr>
          <p:cNvPr id="6" name="Picture 7" descr="A close up of a map&#10;&#10;Description generated with high confidence">
            <a:extLst>
              <a:ext uri="{FF2B5EF4-FFF2-40B4-BE49-F238E27FC236}">
                <a16:creationId xmlns:a16="http://schemas.microsoft.com/office/drawing/2014/main" id="{04F429DD-346E-49A9-9848-0086FADB68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25" r="18575" b="-678"/>
          <a:stretch/>
        </p:blipFill>
        <p:spPr>
          <a:xfrm>
            <a:off x="3434301" y="344294"/>
            <a:ext cx="1552680" cy="2071348"/>
          </a:xfrm>
          <a:prstGeom prst="rect">
            <a:avLst/>
          </a:prstGeom>
        </p:spPr>
      </p:pic>
      <p:pic>
        <p:nvPicPr>
          <p:cNvPr id="10" name="Picture 10" descr="A close up of a map&#10;&#10;Description generated with high confidence">
            <a:extLst>
              <a:ext uri="{FF2B5EF4-FFF2-40B4-BE49-F238E27FC236}">
                <a16:creationId xmlns:a16="http://schemas.microsoft.com/office/drawing/2014/main" id="{3A0A5E20-06F6-4E55-8783-6A516A734D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21" r="13740" b="-339"/>
          <a:stretch/>
        </p:blipFill>
        <p:spPr>
          <a:xfrm>
            <a:off x="4893992" y="316416"/>
            <a:ext cx="1863704" cy="2064374"/>
          </a:xfrm>
          <a:prstGeom prst="rect">
            <a:avLst/>
          </a:prstGeom>
        </p:spPr>
      </p:pic>
      <p:pic>
        <p:nvPicPr>
          <p:cNvPr id="12" name="Picture 12" descr="A close up of a map&#10;&#10;Description generated with high confidence">
            <a:extLst>
              <a:ext uri="{FF2B5EF4-FFF2-40B4-BE49-F238E27FC236}">
                <a16:creationId xmlns:a16="http://schemas.microsoft.com/office/drawing/2014/main" id="{E7F69CD2-31E9-4C9B-9A30-59602F04DD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11" r="20102" b="-339"/>
          <a:stretch/>
        </p:blipFill>
        <p:spPr>
          <a:xfrm>
            <a:off x="4949747" y="2302727"/>
            <a:ext cx="1626381" cy="20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91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9A96F8-BB26-4E9F-A875-00300F3E5F20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03B78D-79CD-49A9-8AFE-9A77DBB16CA3}"/>
              </a:ext>
            </a:extLst>
          </p:cNvPr>
          <p:cNvSpPr txBox="1">
            <a:spLocks/>
          </p:cNvSpPr>
          <p:nvPr/>
        </p:nvSpPr>
        <p:spPr>
          <a:xfrm>
            <a:off x="233775" y="343374"/>
            <a:ext cx="3218964" cy="559147"/>
          </a:xfrm>
          <a:prstGeom prst="rect">
            <a:avLst/>
          </a:prstGeom>
        </p:spPr>
        <p:txBody>
          <a:bodyPr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 baseline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000" dirty="0">
                <a:solidFill>
                  <a:schemeClr val="tx1"/>
                </a:solidFill>
              </a:rPr>
              <a:t>Snow Albedo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B456A1-F441-415C-8C0B-8D29EC84A7F6}"/>
              </a:ext>
            </a:extLst>
          </p:cNvPr>
          <p:cNvSpPr txBox="1"/>
          <p:nvPr/>
        </p:nvSpPr>
        <p:spPr>
          <a:xfrm>
            <a:off x="235017" y="773670"/>
            <a:ext cx="3230223" cy="421653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Calibri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dirty="0">
                <a:latin typeface="+mn-lt"/>
              </a:rPr>
              <a:t>​</a:t>
            </a:r>
            <a:r>
              <a:rPr lang="en-US" sz="1200" dirty="0">
                <a:latin typeface="+mn-lt"/>
              </a:rPr>
              <a:t>Snow albedo is a function of snow grain size (aging). A small change in a physical albedo parameter, especially pertaining to the visible spectrum,  can lead to big differences in the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 recovery.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choice of snow albedo </a:t>
            </a:r>
            <a:r>
              <a:rPr lang="en-US" sz="1200" dirty="0" err="1">
                <a:latin typeface="+mn-lt"/>
              </a:rPr>
              <a:t>parameterisation</a:t>
            </a:r>
            <a:r>
              <a:rPr lang="en-US" sz="1200" dirty="0">
                <a:latin typeface="+mn-lt"/>
              </a:rPr>
              <a:t> (A, B, C)  affects the final steady state for recovery from the same initial state.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The intermediate size final state for A and B are similar (see previous note on NW node).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Albedo C leads to full </a:t>
            </a:r>
            <a:r>
              <a:rPr lang="en-US" sz="1200" dirty="0" err="1">
                <a:latin typeface="+mn-lt"/>
              </a:rPr>
              <a:t>GrIS</a:t>
            </a:r>
            <a:r>
              <a:rPr lang="en-US" sz="1200" dirty="0">
                <a:latin typeface="+mn-lt"/>
              </a:rPr>
              <a:t> recovery.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latin typeface="+mn-lt"/>
              </a:rPr>
              <a:t>System is more sensitive to albedo, than the choice of present-day, recovery boundary conditions.</a:t>
            </a: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endParaRPr lang="en-US" sz="1200" dirty="0">
              <a:latin typeface="+mn-lt"/>
            </a:endParaRPr>
          </a:p>
          <a:p>
            <a:pPr marL="285750" indent="-285750">
              <a:buSzPct val="86000"/>
              <a:buFont typeface="Arial" panose="020B0604020202020204" pitchFamily="34" charset="0"/>
              <a:buChar char="●"/>
            </a:pPr>
            <a:r>
              <a:rPr lang="en-US" sz="1200" dirty="0">
                <a:solidFill>
                  <a:srgbClr val="FF0000"/>
                </a:solidFill>
                <a:latin typeface="+mn-lt"/>
              </a:rPr>
              <a:t>Note: Albedo uncertainty reflects scientific uncertainty about conditions in the real world.</a:t>
            </a:r>
          </a:p>
          <a:p>
            <a:pPr marL="285750" indent="-285750">
              <a:buChar char="•"/>
            </a:pPr>
            <a:endParaRPr lang="en-US" sz="1200" dirty="0">
              <a:solidFill>
                <a:srgbClr val="FF0000"/>
              </a:solidFill>
              <a:latin typeface="Calibri_MSFontService"/>
            </a:endParaRPr>
          </a:p>
          <a:p>
            <a:pPr marL="285750" indent="-285750">
              <a:buChar char="•"/>
            </a:pPr>
            <a:endParaRPr lang="en-US" sz="1200" dirty="0">
              <a:latin typeface="Calibri_MSFontService"/>
            </a:endParaRPr>
          </a:p>
          <a:p>
            <a:endParaRPr lang="en-US" sz="1200" dirty="0">
              <a:latin typeface="Calibri_MSFontService"/>
            </a:endParaRPr>
          </a:p>
        </p:txBody>
      </p:sp>
      <p:pic>
        <p:nvPicPr>
          <p:cNvPr id="3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F857CEA3-F598-49EC-BE5A-875A21453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113" y="281569"/>
            <a:ext cx="2743200" cy="2057400"/>
          </a:xfrm>
          <a:prstGeom prst="rect">
            <a:avLst/>
          </a:prstGeom>
        </p:spPr>
      </p:pic>
      <p:pic>
        <p:nvPicPr>
          <p:cNvPr id="7" name="Picture 7" descr="A close up of a map&#10;&#10;Description generated with high confidence">
            <a:extLst>
              <a:ext uri="{FF2B5EF4-FFF2-40B4-BE49-F238E27FC236}">
                <a16:creationId xmlns:a16="http://schemas.microsoft.com/office/drawing/2014/main" id="{55017D19-3CC0-4140-A467-DAE692EB2A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919" r="18575" b="-339"/>
          <a:stretch/>
        </p:blipFill>
        <p:spPr>
          <a:xfrm>
            <a:off x="3514028" y="2323635"/>
            <a:ext cx="1577519" cy="2064374"/>
          </a:xfrm>
          <a:prstGeom prst="rect">
            <a:avLst/>
          </a:prstGeom>
        </p:spPr>
      </p:pic>
      <p:pic>
        <p:nvPicPr>
          <p:cNvPr id="9" name="Picture 10" descr="A close up of a map&#10;&#10;Description generated with high confidence">
            <a:extLst>
              <a:ext uri="{FF2B5EF4-FFF2-40B4-BE49-F238E27FC236}">
                <a16:creationId xmlns:a16="http://schemas.microsoft.com/office/drawing/2014/main" id="{212CE44C-5384-4477-8252-1729B91DA8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628" r="17812" b="-339"/>
          <a:stretch/>
        </p:blipFill>
        <p:spPr>
          <a:xfrm>
            <a:off x="5096108" y="2323635"/>
            <a:ext cx="1661280" cy="20643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42FA5DA-91EC-4213-A432-81F8C54AD916}"/>
              </a:ext>
            </a:extLst>
          </p:cNvPr>
          <p:cNvSpPr txBox="1"/>
          <p:nvPr/>
        </p:nvSpPr>
        <p:spPr>
          <a:xfrm>
            <a:off x="5479430" y="1555594"/>
            <a:ext cx="505987" cy="30777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(B)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980AB-8BA2-4ECC-87A9-77B149F1910D}"/>
              </a:ext>
            </a:extLst>
          </p:cNvPr>
          <p:cNvSpPr txBox="1"/>
          <p:nvPr/>
        </p:nvSpPr>
        <p:spPr>
          <a:xfrm>
            <a:off x="6043961" y="1248936"/>
            <a:ext cx="471140" cy="30777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(A)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EABB8D-2E50-4D6E-89EA-276BEB5B1FEC}"/>
              </a:ext>
            </a:extLst>
          </p:cNvPr>
          <p:cNvSpPr txBox="1"/>
          <p:nvPr/>
        </p:nvSpPr>
        <p:spPr>
          <a:xfrm>
            <a:off x="5932448" y="468351"/>
            <a:ext cx="533865" cy="31474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(C)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8616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NCAS Colour Scheme">
      <a:dk1>
        <a:srgbClr val="186F4D"/>
      </a:dk1>
      <a:lt1>
        <a:srgbClr val="FFFFFF"/>
      </a:lt1>
      <a:dk2>
        <a:srgbClr val="212121"/>
      </a:dk2>
      <a:lt2>
        <a:srgbClr val="6AC2BD"/>
      </a:lt2>
      <a:accent1>
        <a:srgbClr val="3495A1"/>
      </a:accent1>
      <a:accent2>
        <a:srgbClr val="00405E"/>
      </a:accent2>
      <a:accent3>
        <a:srgbClr val="78909C"/>
      </a:accent3>
      <a:accent4>
        <a:srgbClr val="DBDBDB"/>
      </a:accent4>
      <a:accent5>
        <a:srgbClr val="0097A7"/>
      </a:accent5>
      <a:accent6>
        <a:srgbClr val="DBDBDB"/>
      </a:accent6>
      <a:hlink>
        <a:srgbClr val="3495A1"/>
      </a:hlink>
      <a:folHlink>
        <a:srgbClr val="3495A1"/>
      </a:folHlink>
    </a:clrScheme>
    <a:fontScheme name="NCAS Font Scheme">
      <a:majorFont>
        <a:latin typeface="Gill Sans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CAS PowerPoint Template Standard.potx" id="{4FF613C7-8420-449F-AB14-EB67D5351033}" vid="{3BEC3E34-76FD-4B56-A568-6BB96D150C51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816</Words>
  <Application>Microsoft Office PowerPoint</Application>
  <PresentationFormat>Custom</PresentationFormat>
  <Paragraphs>109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Calibri_MSFontService</vt:lpstr>
      <vt:lpstr>Calibri</vt:lpstr>
      <vt:lpstr>Gill Sans MT</vt:lpstr>
      <vt:lpstr>Simple Light</vt:lpstr>
      <vt:lpstr>Thresholds for the future of the Greenland Ice-sheet</vt:lpstr>
      <vt:lpstr>Greenland ice sheet (GrIS)</vt:lpstr>
      <vt:lpstr>Model Setup</vt:lpstr>
      <vt:lpstr>Model Simulations</vt:lpstr>
      <vt:lpstr>PowerPoint Presentation</vt:lpstr>
      <vt:lpstr>PowerPoint Presentation</vt:lpstr>
      <vt:lpstr>GrIS Recovery</vt:lpstr>
      <vt:lpstr>PowerPoint Presentation</vt:lpstr>
      <vt:lpstr>PowerPoint Presentation</vt:lpstr>
      <vt:lpstr>Conclusions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Harriett Richardson</dc:creator>
  <cp:lastModifiedBy>Steve George</cp:lastModifiedBy>
  <cp:revision>315</cp:revision>
  <dcterms:modified xsi:type="dcterms:W3CDTF">2018-09-14T14:05:22Z</dcterms:modified>
</cp:coreProperties>
</file>