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89" r:id="rId4"/>
    <p:sldId id="270" r:id="rId5"/>
    <p:sldId id="271" r:id="rId6"/>
    <p:sldId id="259" r:id="rId7"/>
    <p:sldId id="272" r:id="rId8"/>
    <p:sldId id="273" r:id="rId9"/>
    <p:sldId id="276" r:id="rId10"/>
    <p:sldId id="260" r:id="rId11"/>
    <p:sldId id="274" r:id="rId12"/>
    <p:sldId id="286" r:id="rId13"/>
    <p:sldId id="287" r:id="rId14"/>
    <p:sldId id="277" r:id="rId15"/>
    <p:sldId id="278" r:id="rId16"/>
    <p:sldId id="291" r:id="rId17"/>
    <p:sldId id="279" r:id="rId18"/>
    <p:sldId id="281" r:id="rId19"/>
    <p:sldId id="283" r:id="rId20"/>
    <p:sldId id="292" r:id="rId21"/>
    <p:sldId id="293" r:id="rId22"/>
    <p:sldId id="284" r:id="rId23"/>
    <p:sldId id="288" r:id="rId24"/>
    <p:sldId id="290"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7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36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1F1B70-342B-234B-8F51-D96012636441}" type="datetimeFigureOut">
              <a:rPr lang="en-US" smtClean="0"/>
              <a:t>06/12/16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3FE440-1B6E-6F4F-A7C8-CEF1C791C33C}" type="slidenum">
              <a:rPr lang="en-US" smtClean="0"/>
              <a:t>‹#›</a:t>
            </a:fld>
            <a:endParaRPr lang="en-US"/>
          </a:p>
        </p:txBody>
      </p:sp>
    </p:spTree>
    <p:extLst>
      <p:ext uri="{BB962C8B-B14F-4D97-AF65-F5344CB8AC3E}">
        <p14:creationId xmlns:p14="http://schemas.microsoft.com/office/powerpoint/2010/main" val="3443435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A18F5-2CD3-FC41-919A-1ABB791ED1A2}" type="datetimeFigureOut">
              <a:rPr lang="en-US" smtClean="0"/>
              <a:t>06/12/16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7E88D-A2D6-0C41-B7BE-C4A75B5F655D}" type="slidenum">
              <a:rPr lang="en-US" smtClean="0"/>
              <a:t>‹#›</a:t>
            </a:fld>
            <a:endParaRPr lang="en-US"/>
          </a:p>
        </p:txBody>
      </p:sp>
    </p:spTree>
    <p:extLst>
      <p:ext uri="{BB962C8B-B14F-4D97-AF65-F5344CB8AC3E}">
        <p14:creationId xmlns:p14="http://schemas.microsoft.com/office/powerpoint/2010/main" val="41120645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72289-97CC-B341-BCDE-FD1BB925967D}" type="datetime1">
              <a:rPr lang="en-GB" smtClean="0"/>
              <a:t>06/12/16</a:t>
            </a:fld>
            <a:endParaRPr lang="en-US"/>
          </a:p>
        </p:txBody>
      </p:sp>
      <p:sp>
        <p:nvSpPr>
          <p:cNvPr id="5" name="Footer Placeholder 4"/>
          <p:cNvSpPr>
            <a:spLocks noGrp="1"/>
          </p:cNvSpPr>
          <p:nvPr>
            <p:ph type="ftr" sz="quarter" idx="11"/>
          </p:nvPr>
        </p:nvSpPr>
        <p:spPr/>
        <p:txBody>
          <a:bodyPr/>
          <a:lstStyle/>
          <a:p>
            <a:r>
              <a:rPr lang="en-US" smtClean="0"/>
              <a:t>DARC seminar, 16th November 2016</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C1AB3-8B40-AE40-83BF-7D4055912DF5}" type="datetime1">
              <a:rPr lang="en-GB" smtClean="0"/>
              <a:t>06/12/16</a:t>
            </a:fld>
            <a:endParaRPr lang="en-US"/>
          </a:p>
        </p:txBody>
      </p:sp>
      <p:sp>
        <p:nvSpPr>
          <p:cNvPr id="5" name="Footer Placeholder 4"/>
          <p:cNvSpPr>
            <a:spLocks noGrp="1"/>
          </p:cNvSpPr>
          <p:nvPr>
            <p:ph type="ftr" sz="quarter" idx="11"/>
          </p:nvPr>
        </p:nvSpPr>
        <p:spPr/>
        <p:txBody>
          <a:bodyPr/>
          <a:lstStyle/>
          <a:p>
            <a:r>
              <a:rPr lang="en-US" smtClean="0"/>
              <a:t>DARC seminar, 16th November 2016</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721793-9ADE-D643-8DC4-90A9BCEA45B4}" type="datetime1">
              <a:rPr lang="en-GB" smtClean="0"/>
              <a:t>06/12/16</a:t>
            </a:fld>
            <a:endParaRPr lang="en-US"/>
          </a:p>
        </p:txBody>
      </p:sp>
      <p:sp>
        <p:nvSpPr>
          <p:cNvPr id="5" name="Footer Placeholder 4"/>
          <p:cNvSpPr>
            <a:spLocks noGrp="1"/>
          </p:cNvSpPr>
          <p:nvPr>
            <p:ph type="ftr" sz="quarter" idx="11"/>
          </p:nvPr>
        </p:nvSpPr>
        <p:spPr/>
        <p:txBody>
          <a:bodyPr/>
          <a:lstStyle/>
          <a:p>
            <a:r>
              <a:rPr lang="en-US" smtClean="0"/>
              <a:t>DARC seminar, 16th November 2016</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649C39-8DD2-D24A-A0BD-D304C488A075}" type="datetime1">
              <a:rPr lang="en-GB" smtClean="0"/>
              <a:t>06/12/16</a:t>
            </a:fld>
            <a:endParaRPr lang="en-US"/>
          </a:p>
        </p:txBody>
      </p:sp>
      <p:sp>
        <p:nvSpPr>
          <p:cNvPr id="5" name="Footer Placeholder 4"/>
          <p:cNvSpPr>
            <a:spLocks noGrp="1"/>
          </p:cNvSpPr>
          <p:nvPr>
            <p:ph type="ftr" sz="quarter" idx="11"/>
          </p:nvPr>
        </p:nvSpPr>
        <p:spPr/>
        <p:txBody>
          <a:bodyPr/>
          <a:lstStyle/>
          <a:p>
            <a:r>
              <a:rPr lang="en-US" smtClean="0"/>
              <a:t>DARC seminar, 16th November 2016</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44136-DD59-954E-97BE-95B9AA7B0F0A}" type="datetime1">
              <a:rPr lang="en-GB" smtClean="0"/>
              <a:t>06/12/16</a:t>
            </a:fld>
            <a:endParaRPr lang="en-US"/>
          </a:p>
        </p:txBody>
      </p:sp>
      <p:sp>
        <p:nvSpPr>
          <p:cNvPr id="5" name="Footer Placeholder 4"/>
          <p:cNvSpPr>
            <a:spLocks noGrp="1"/>
          </p:cNvSpPr>
          <p:nvPr>
            <p:ph type="ftr" sz="quarter" idx="11"/>
          </p:nvPr>
        </p:nvSpPr>
        <p:spPr/>
        <p:txBody>
          <a:bodyPr/>
          <a:lstStyle/>
          <a:p>
            <a:r>
              <a:rPr lang="en-US" smtClean="0"/>
              <a:t>DARC seminar, 16th November 2016</a:t>
            </a:r>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9D31C-1B95-394F-8043-F165CCE2E914}" type="datetime1">
              <a:rPr lang="en-GB" smtClean="0"/>
              <a:t>06/12/16</a:t>
            </a:fld>
            <a:endParaRPr lang="en-US"/>
          </a:p>
        </p:txBody>
      </p:sp>
      <p:sp>
        <p:nvSpPr>
          <p:cNvPr id="6" name="Footer Placeholder 5"/>
          <p:cNvSpPr>
            <a:spLocks noGrp="1"/>
          </p:cNvSpPr>
          <p:nvPr>
            <p:ph type="ftr" sz="quarter" idx="11"/>
          </p:nvPr>
        </p:nvSpPr>
        <p:spPr/>
        <p:txBody>
          <a:bodyPr/>
          <a:lstStyle/>
          <a:p>
            <a:r>
              <a:rPr lang="en-US" smtClean="0"/>
              <a:t>DARC seminar, 16th November 2016</a:t>
            </a: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0F77C-0C3A-644B-B14E-18951B3DDABB}" type="datetime1">
              <a:rPr lang="en-GB" smtClean="0"/>
              <a:t>06/12/16</a:t>
            </a:fld>
            <a:endParaRPr lang="en-US"/>
          </a:p>
        </p:txBody>
      </p:sp>
      <p:sp>
        <p:nvSpPr>
          <p:cNvPr id="8" name="Footer Placeholder 7"/>
          <p:cNvSpPr>
            <a:spLocks noGrp="1"/>
          </p:cNvSpPr>
          <p:nvPr>
            <p:ph type="ftr" sz="quarter" idx="11"/>
          </p:nvPr>
        </p:nvSpPr>
        <p:spPr/>
        <p:txBody>
          <a:bodyPr/>
          <a:lstStyle/>
          <a:p>
            <a:r>
              <a:rPr lang="en-US" smtClean="0"/>
              <a:t>DARC seminar, 16th November 2016</a:t>
            </a:r>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856D38-EC93-3D41-8A18-72D939F6C8CB}" type="datetime1">
              <a:rPr lang="en-GB" smtClean="0"/>
              <a:t>06/12/16</a:t>
            </a:fld>
            <a:endParaRPr lang="en-US"/>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9DA86-7BA1-9448-B550-296F412886E3}" type="datetime1">
              <a:rPr lang="en-GB" smtClean="0"/>
              <a:t>06/12/16</a:t>
            </a:fld>
            <a:endParaRPr lang="en-US"/>
          </a:p>
        </p:txBody>
      </p:sp>
      <p:sp>
        <p:nvSpPr>
          <p:cNvPr id="3" name="Footer Placeholder 2"/>
          <p:cNvSpPr>
            <a:spLocks noGrp="1"/>
          </p:cNvSpPr>
          <p:nvPr>
            <p:ph type="ftr" sz="quarter" idx="11"/>
          </p:nvPr>
        </p:nvSpPr>
        <p:spPr/>
        <p:txBody>
          <a:bodyPr/>
          <a:lstStyle/>
          <a:p>
            <a:r>
              <a:rPr lang="en-US" smtClean="0"/>
              <a:t>DARC seminar, 16th November 2016</a:t>
            </a:r>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9BF0F9-1766-004B-8C49-B8118EDA2251}" type="datetime1">
              <a:rPr lang="en-GB" smtClean="0"/>
              <a:t>06/12/16</a:t>
            </a:fld>
            <a:endParaRPr lang="en-US"/>
          </a:p>
        </p:txBody>
      </p:sp>
      <p:sp>
        <p:nvSpPr>
          <p:cNvPr id="6" name="Footer Placeholder 5"/>
          <p:cNvSpPr>
            <a:spLocks noGrp="1"/>
          </p:cNvSpPr>
          <p:nvPr>
            <p:ph type="ftr" sz="quarter" idx="11"/>
          </p:nvPr>
        </p:nvSpPr>
        <p:spPr/>
        <p:txBody>
          <a:bodyPr/>
          <a:lstStyle/>
          <a:p>
            <a:r>
              <a:rPr lang="en-US" smtClean="0"/>
              <a:t>DARC seminar, 16th November 2016</a:t>
            </a: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7B6499-60DE-D84C-BB63-30D3FF5E16B0}" type="datetime1">
              <a:rPr lang="en-GB" smtClean="0"/>
              <a:t>06/12/16</a:t>
            </a:fld>
            <a:endParaRPr lang="en-US"/>
          </a:p>
        </p:txBody>
      </p:sp>
      <p:sp>
        <p:nvSpPr>
          <p:cNvPr id="6" name="Footer Placeholder 5"/>
          <p:cNvSpPr>
            <a:spLocks noGrp="1"/>
          </p:cNvSpPr>
          <p:nvPr>
            <p:ph type="ftr" sz="quarter" idx="11"/>
          </p:nvPr>
        </p:nvSpPr>
        <p:spPr/>
        <p:txBody>
          <a:bodyPr/>
          <a:lstStyle/>
          <a:p>
            <a:r>
              <a:rPr lang="en-US" smtClean="0"/>
              <a:t>DARC seminar, 16th November 2016</a:t>
            </a:r>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E1547-561D-0142-A82E-CBFDD4C9F957}" type="datetime1">
              <a:rPr lang="en-GB" smtClean="0"/>
              <a:t>06/12/16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DARC seminar, 16th November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 Id="rId3" Type="http://schemas.openxmlformats.org/officeDocument/2006/relationships/image" Target="../media/image4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n w="1905"/>
                <a:solidFill>
                  <a:srgbClr val="FBA676"/>
                </a:solidFill>
                <a:effectLst>
                  <a:innerShdw blurRad="69850" dist="43180" dir="5400000">
                    <a:srgbClr val="000000">
                      <a:alpha val="65000"/>
                    </a:srgbClr>
                  </a:innerShdw>
                </a:effectLst>
              </a:rPr>
              <a:t>On the interaction of observation and </a:t>
            </a:r>
            <a:r>
              <a:rPr lang="en-US" b="1" i="1" dirty="0" smtClean="0">
                <a:ln w="1905"/>
                <a:solidFill>
                  <a:srgbClr val="FBA676"/>
                </a:solidFill>
                <a:effectLst>
                  <a:innerShdw blurRad="69850" dist="43180" dir="5400000">
                    <a:srgbClr val="000000">
                      <a:alpha val="65000"/>
                    </a:srgbClr>
                  </a:innerShdw>
                </a:effectLst>
              </a:rPr>
              <a:t>a-priori</a:t>
            </a:r>
            <a:r>
              <a:rPr lang="en-US" b="1" dirty="0" smtClean="0">
                <a:ln w="1905"/>
                <a:solidFill>
                  <a:srgbClr val="FBA676"/>
                </a:solidFill>
                <a:effectLst>
                  <a:innerShdw blurRad="69850" dist="43180" dir="5400000">
                    <a:srgbClr val="000000">
                      <a:alpha val="65000"/>
                    </a:srgbClr>
                  </a:innerShdw>
                </a:effectLst>
              </a:rPr>
              <a:t> error correlations in </a:t>
            </a:r>
            <a:r>
              <a:rPr lang="en-US" b="1" dirty="0" err="1" smtClean="0">
                <a:ln w="1905"/>
                <a:solidFill>
                  <a:srgbClr val="FBA676"/>
                </a:solidFill>
                <a:effectLst>
                  <a:innerShdw blurRad="69850" dist="43180" dir="5400000">
                    <a:srgbClr val="000000">
                      <a:alpha val="65000"/>
                    </a:srgbClr>
                  </a:innerShdw>
                </a:effectLst>
              </a:rPr>
              <a:t>Variational</a:t>
            </a:r>
            <a:r>
              <a:rPr lang="en-US" b="1" dirty="0" smtClean="0">
                <a:ln w="1905"/>
                <a:solidFill>
                  <a:srgbClr val="FBA676"/>
                </a:solidFill>
                <a:effectLst>
                  <a:innerShdw blurRad="69850" dist="43180" dir="5400000">
                    <a:srgbClr val="000000">
                      <a:alpha val="65000"/>
                    </a:srgbClr>
                  </a:innerShdw>
                </a:effectLst>
              </a:rPr>
              <a:t> data assimilation</a:t>
            </a:r>
            <a:endParaRPr lang="en-US" b="1" dirty="0">
              <a:ln w="1905"/>
              <a:solidFill>
                <a:srgbClr val="FBA676"/>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371600" y="4636560"/>
            <a:ext cx="6400800" cy="1752600"/>
          </a:xfrm>
        </p:spPr>
        <p:txBody>
          <a:bodyPr>
            <a:normAutofit/>
          </a:bodyPr>
          <a:lstStyle/>
          <a:p>
            <a:r>
              <a:rPr lang="en-US" sz="2000" dirty="0" smtClean="0"/>
              <a:t>Alison Fowler, Sarah Dance, Jo Waller</a:t>
            </a:r>
            <a:endParaRPr lang="en-US" sz="2000"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a:t>
            </a:fld>
            <a:endParaRPr lang="en-US"/>
          </a:p>
        </p:txBody>
      </p:sp>
      <p:pic>
        <p:nvPicPr>
          <p:cNvPr id="6" name="Picture 5" descr="Screen Shot 2016-09-21 at 15.12.17.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6107" y="259744"/>
            <a:ext cx="1241088" cy="1139995"/>
          </a:xfrm>
          <a:prstGeom prst="rect">
            <a:avLst/>
          </a:prstGeom>
        </p:spPr>
      </p:pic>
      <p:pic>
        <p:nvPicPr>
          <p:cNvPr id="7" name="Picture 6" descr="Screen Shot 2016-09-21 at 15.12.08.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07806" y="259744"/>
            <a:ext cx="1085400" cy="1139994"/>
          </a:xfrm>
          <a:prstGeom prst="rect">
            <a:avLst/>
          </a:prstGeom>
        </p:spPr>
      </p:pic>
      <p:pic>
        <p:nvPicPr>
          <p:cNvPr id="8" name="Picture 7" descr="Screen Shot 2016-09-21 at 15.12.0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58880" y="259743"/>
            <a:ext cx="1170805" cy="1139995"/>
          </a:xfrm>
          <a:prstGeom prst="rect">
            <a:avLst/>
          </a:prstGeom>
        </p:spPr>
      </p:pic>
      <p:pic>
        <p:nvPicPr>
          <p:cNvPr id="9" name="Picture 8" descr="Screen Shot 2016-09-21 at 15.11.56.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18804" y="248919"/>
            <a:ext cx="1167996" cy="1150820"/>
          </a:xfrm>
          <a:prstGeom prst="rect">
            <a:avLst/>
          </a:prstGeom>
        </p:spPr>
      </p:pic>
      <p:pic>
        <p:nvPicPr>
          <p:cNvPr id="10" name="Picture 9" descr="Screen Shot 2016-09-21 at 15.11.28.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92015" y="259744"/>
            <a:ext cx="1139994" cy="1139994"/>
          </a:xfrm>
          <a:prstGeom prst="rect">
            <a:avLst/>
          </a:prstGeom>
        </p:spPr>
      </p:pic>
      <p:pic>
        <p:nvPicPr>
          <p:cNvPr id="11" name="Picture 10" descr="Screen Shot 2016-09-21 at 15.11.39.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49916" y="259742"/>
            <a:ext cx="966893" cy="1139995"/>
          </a:xfrm>
          <a:prstGeom prst="rect">
            <a:avLst/>
          </a:prstGeom>
        </p:spPr>
      </p:pic>
      <p:pic>
        <p:nvPicPr>
          <p:cNvPr id="12" name="Picture 11" descr="Screen Shot 2016-09-21 at 15.11.39.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92478" y="5441177"/>
            <a:ext cx="847262" cy="716913"/>
          </a:xfrm>
          <a:prstGeom prst="rect">
            <a:avLst/>
          </a:prstGeom>
        </p:spPr>
      </p:pic>
      <p:pic>
        <p:nvPicPr>
          <p:cNvPr id="13" name="Picture 12" descr="Screen Shot 2016-09-21 at 15.11.50.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108495" y="5448313"/>
            <a:ext cx="783712" cy="709777"/>
          </a:xfrm>
          <a:prstGeom prst="rect">
            <a:avLst/>
          </a:prstGeom>
        </p:spPr>
      </p:pic>
      <p:pic>
        <p:nvPicPr>
          <p:cNvPr id="14" name="Picture 13" descr="Screen Shot 2016-09-21 at 15.12.17.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39339" y="5483329"/>
            <a:ext cx="734598" cy="674761"/>
          </a:xfrm>
          <a:prstGeom prst="rect">
            <a:avLst/>
          </a:prstGeom>
        </p:spPr>
      </p:pic>
    </p:spTree>
    <p:extLst>
      <p:ext uri="{BB962C8B-B14F-4D97-AF65-F5344CB8AC3E}">
        <p14:creationId xmlns:p14="http://schemas.microsoft.com/office/powerpoint/2010/main" val="1594735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I: The analysis </a:t>
            </a:r>
            <a:r>
              <a:rPr lang="en-US" dirty="0" smtClean="0"/>
              <a:t>error </a:t>
            </a:r>
            <a:r>
              <a:rPr lang="en-US" dirty="0" smtClean="0"/>
              <a:t>covariance matrix</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Recall the </a:t>
            </a:r>
            <a:r>
              <a:rPr lang="en-US" sz="2400" dirty="0" smtClean="0"/>
              <a:t>analysis, </a:t>
            </a:r>
            <a:r>
              <a:rPr lang="en-US" sz="2400" dirty="0" err="1" smtClean="0"/>
              <a:t>x</a:t>
            </a:r>
            <a:r>
              <a:rPr lang="en-US" sz="2400" baseline="30000" dirty="0" err="1" smtClean="0"/>
              <a:t>a</a:t>
            </a:r>
            <a:r>
              <a:rPr lang="en-US" sz="2400" dirty="0" smtClean="0"/>
              <a:t>, </a:t>
            </a:r>
            <a:r>
              <a:rPr lang="en-US" sz="2400" dirty="0" smtClean="0"/>
              <a:t>in the case of Gaussian near-linear system is given by (using standard notation)</a:t>
            </a:r>
          </a:p>
          <a:p>
            <a:pPr marL="0" indent="0">
              <a:buNone/>
            </a:pPr>
            <a:endParaRPr lang="en-US" sz="2400" dirty="0"/>
          </a:p>
          <a:p>
            <a:pPr marL="0" indent="0">
              <a:buNone/>
            </a:pPr>
            <a:r>
              <a:rPr lang="en-US" sz="2400" dirty="0" smtClean="0"/>
              <a:t>Where </a:t>
            </a:r>
            <a:r>
              <a:rPr lang="en-US" sz="2400" dirty="0" smtClean="0"/>
              <a:t>              is the background,             is the observation vector, </a:t>
            </a:r>
            <a:r>
              <a:rPr lang="en-US" sz="2400" b="1" dirty="0" smtClean="0">
                <a:latin typeface="Times New Roman"/>
                <a:cs typeface="Times New Roman"/>
              </a:rPr>
              <a:t>K</a:t>
            </a:r>
            <a:r>
              <a:rPr lang="en-US" sz="2400" dirty="0" smtClean="0"/>
              <a:t> </a:t>
            </a:r>
            <a:r>
              <a:rPr lang="en-US" sz="2400" dirty="0" smtClean="0"/>
              <a:t>is the </a:t>
            </a:r>
            <a:r>
              <a:rPr lang="en-US" sz="2400" dirty="0" err="1" smtClean="0"/>
              <a:t>Kalman</a:t>
            </a:r>
            <a:r>
              <a:rPr lang="en-US" sz="2400" dirty="0" smtClean="0"/>
              <a:t> gain and </a:t>
            </a:r>
            <a:r>
              <a:rPr lang="en-US" sz="2400" i="1" dirty="0" smtClean="0">
                <a:latin typeface="Times New Roman"/>
                <a:cs typeface="Times New Roman"/>
              </a:rPr>
              <a:t>h</a:t>
            </a:r>
            <a:r>
              <a:rPr lang="en-US" sz="2400" dirty="0" smtClean="0"/>
              <a:t> is the (near-linear) observation operator</a:t>
            </a:r>
          </a:p>
          <a:p>
            <a:pPr marL="0" indent="0">
              <a:buNone/>
            </a:pPr>
            <a:endParaRPr lang="en-US" sz="2400" dirty="0" smtClean="0"/>
          </a:p>
          <a:p>
            <a:pPr marL="0" indent="0">
              <a:buNone/>
            </a:pPr>
            <a:r>
              <a:rPr lang="en-US" sz="2400" dirty="0" smtClean="0"/>
              <a:t>The analysis error covariance matrix is</a:t>
            </a:r>
          </a:p>
          <a:p>
            <a:pPr marL="0" indent="0">
              <a:buNone/>
            </a:pPr>
            <a:endParaRPr lang="en-US" sz="2400" dirty="0"/>
          </a:p>
          <a:p>
            <a:pPr marL="0" indent="0">
              <a:buNone/>
            </a:pPr>
            <a:endParaRPr lang="en-US" sz="2400" dirty="0" smtClean="0"/>
          </a:p>
          <a:p>
            <a:pPr marL="0" indent="0">
              <a:buNone/>
            </a:pPr>
            <a:r>
              <a:rPr lang="en-US" sz="2400" dirty="0" smtClean="0"/>
              <a:t>Where		   and  		are the background and observation error covariance matrices</a:t>
            </a:r>
          </a:p>
          <a:p>
            <a:pPr marL="0" indent="0">
              <a:buNone/>
            </a:pPr>
            <a:r>
              <a:rPr lang="en-US" sz="2400" b="1" dirty="0" smtClean="0">
                <a:latin typeface="Times New Roman"/>
                <a:cs typeface="Times New Roman"/>
              </a:rPr>
              <a:t>	   </a:t>
            </a:r>
            <a:r>
              <a:rPr lang="en-US" sz="2400" dirty="0" smtClean="0"/>
              <a:t> </a:t>
            </a:r>
            <a:r>
              <a:rPr lang="en-US" sz="2400" dirty="0" smtClean="0"/>
              <a:t>is the </a:t>
            </a:r>
            <a:r>
              <a:rPr lang="en-US" sz="2400" dirty="0" err="1" smtClean="0"/>
              <a:t>linearised</a:t>
            </a:r>
            <a:r>
              <a:rPr lang="en-US" sz="2400" dirty="0" smtClean="0"/>
              <a:t> observation operator</a:t>
            </a:r>
            <a:endParaRPr lang="en-US" sz="2400"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10</a:t>
            </a:fld>
            <a:endParaRPr lang="en-US"/>
          </a:p>
        </p:txBody>
      </p:sp>
      <p:pic>
        <p:nvPicPr>
          <p:cNvPr id="11" name="Picture 10" descr="Screen Shot 2016-11-28 at 11.42.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400" y="2316695"/>
            <a:ext cx="2489200" cy="406400"/>
          </a:xfrm>
          <a:prstGeom prst="rect">
            <a:avLst/>
          </a:prstGeom>
        </p:spPr>
      </p:pic>
      <p:pic>
        <p:nvPicPr>
          <p:cNvPr id="6" name="Picture 5" descr="Screen Shot 2016-12-07 at 09.4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4154543"/>
            <a:ext cx="4800600" cy="482600"/>
          </a:xfrm>
          <a:prstGeom prst="rect">
            <a:avLst/>
          </a:prstGeom>
        </p:spPr>
      </p:pic>
      <p:pic>
        <p:nvPicPr>
          <p:cNvPr id="7" name="Picture 6" descr="Screen Shot 2016-12-07 at 09.43.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30" y="5487897"/>
            <a:ext cx="1016000" cy="342900"/>
          </a:xfrm>
          <a:prstGeom prst="rect">
            <a:avLst/>
          </a:prstGeom>
        </p:spPr>
      </p:pic>
      <p:pic>
        <p:nvPicPr>
          <p:cNvPr id="8" name="Picture 7" descr="Screen Shot 2016-12-07 at 09.43.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324" y="3366640"/>
            <a:ext cx="3340100" cy="355600"/>
          </a:xfrm>
          <a:prstGeom prst="rect">
            <a:avLst/>
          </a:prstGeom>
        </p:spPr>
      </p:pic>
      <p:pic>
        <p:nvPicPr>
          <p:cNvPr id="13" name="Picture 12" descr="Screen Shot 2016-12-07 at 09.43.2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6350" y="2720120"/>
            <a:ext cx="736600" cy="304800"/>
          </a:xfrm>
          <a:prstGeom prst="rect">
            <a:avLst/>
          </a:prstGeom>
        </p:spPr>
      </p:pic>
      <p:pic>
        <p:nvPicPr>
          <p:cNvPr id="14" name="Picture 13" descr="Screen Shot 2016-12-07 at 09.43.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9497" y="2718390"/>
            <a:ext cx="825500" cy="292100"/>
          </a:xfrm>
          <a:prstGeom prst="rect">
            <a:avLst/>
          </a:prstGeom>
        </p:spPr>
      </p:pic>
      <p:pic>
        <p:nvPicPr>
          <p:cNvPr id="15" name="Picture 14" descr="Screen Shot 2016-12-07 at 09.43.3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4234" y="4824733"/>
            <a:ext cx="1028700" cy="317500"/>
          </a:xfrm>
          <a:prstGeom prst="rect">
            <a:avLst/>
          </a:prstGeom>
        </p:spPr>
      </p:pic>
      <p:pic>
        <p:nvPicPr>
          <p:cNvPr id="16" name="Picture 15" descr="Screen Shot 2016-12-07 at 10.28.3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4200" y="4809647"/>
            <a:ext cx="965200" cy="317500"/>
          </a:xfrm>
          <a:prstGeom prst="rect">
            <a:avLst/>
          </a:prstGeom>
        </p:spPr>
      </p:pic>
    </p:spTree>
    <p:extLst>
      <p:ext uri="{BB962C8B-B14F-4D97-AF65-F5344CB8AC3E}">
        <p14:creationId xmlns:p14="http://schemas.microsoft.com/office/powerpoint/2010/main" val="945020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r>
              <a:rPr lang="en-US" sz="2400" dirty="0" smtClean="0"/>
              <a:t>This quantifies the sensitivity of the analysis (in observation space) to the observations</a:t>
            </a:r>
          </a:p>
          <a:p>
            <a:endParaRPr lang="en-US" sz="2400" dirty="0"/>
          </a:p>
          <a:p>
            <a:endParaRPr lang="en-US" sz="2400" dirty="0" smtClean="0"/>
          </a:p>
          <a:p>
            <a:r>
              <a:rPr lang="en-US" sz="2400" dirty="0" smtClean="0"/>
              <a:t>The diagonal elements are known as the self-sensitivities</a:t>
            </a:r>
          </a:p>
          <a:p>
            <a:r>
              <a:rPr lang="en-US" sz="2400" dirty="0" smtClean="0"/>
              <a:t>The off-diagonal elements are known as the cross-</a:t>
            </a:r>
            <a:r>
              <a:rPr lang="en-US" sz="2400" dirty="0" smtClean="0"/>
              <a:t>sensitivities, measure the spread in information.</a:t>
            </a:r>
            <a:endParaRPr lang="en-US" sz="2400" dirty="0" smtClean="0"/>
          </a:p>
          <a:p>
            <a:r>
              <a:rPr lang="en-US" sz="2400" dirty="0" err="1"/>
              <a:t>d</a:t>
            </a:r>
            <a:r>
              <a:rPr lang="en-US" sz="2400" dirty="0" err="1" smtClean="0"/>
              <a:t>fs</a:t>
            </a:r>
            <a:r>
              <a:rPr lang="en-US" sz="2400" dirty="0" smtClean="0"/>
              <a:t>=trace(S</a:t>
            </a:r>
            <a:r>
              <a:rPr lang="en-US" sz="2400" dirty="0" smtClean="0"/>
              <a:t>) i.e. a sum of the self-sensitivities.</a:t>
            </a:r>
            <a:endParaRPr lang="en-US" sz="2400" dirty="0" smtClean="0"/>
          </a:p>
          <a:p>
            <a:r>
              <a:rPr lang="en-US" sz="2400" dirty="0" smtClean="0"/>
              <a:t>The sensitivity matrix can be related to the analysis error covariance matrix:</a:t>
            </a:r>
            <a:endParaRPr lang="en-US" sz="2400" dirty="0"/>
          </a:p>
        </p:txBody>
      </p:sp>
      <p:sp>
        <p:nvSpPr>
          <p:cNvPr id="2" name="Title 1"/>
          <p:cNvSpPr>
            <a:spLocks noGrp="1"/>
          </p:cNvSpPr>
          <p:nvPr>
            <p:ph type="title"/>
          </p:nvPr>
        </p:nvSpPr>
        <p:spPr/>
        <p:txBody>
          <a:bodyPr/>
          <a:lstStyle/>
          <a:p>
            <a:r>
              <a:rPr lang="en-US" dirty="0" smtClean="0"/>
              <a:t>Measure II: The </a:t>
            </a:r>
            <a:r>
              <a:rPr lang="en-US" dirty="0" smtClean="0"/>
              <a:t>sensitivity matrix</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11</a:t>
            </a:fld>
            <a:endParaRPr lang="en-US"/>
          </a:p>
        </p:txBody>
      </p:sp>
      <p:pic>
        <p:nvPicPr>
          <p:cNvPr id="11" name="Picture 10" descr="Screen Shot 2016-11-21 at 12.35.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0" y="2470251"/>
            <a:ext cx="2057400" cy="673100"/>
          </a:xfrm>
          <a:prstGeom prst="rect">
            <a:avLst/>
          </a:prstGeom>
        </p:spPr>
      </p:pic>
      <p:pic>
        <p:nvPicPr>
          <p:cNvPr id="3" name="Picture 2" descr="Screen Shot 2016-11-28 at 11.5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100" y="5628733"/>
            <a:ext cx="1701800" cy="304800"/>
          </a:xfrm>
          <a:prstGeom prst="rect">
            <a:avLst/>
          </a:prstGeom>
        </p:spPr>
      </p:pic>
    </p:spTree>
    <p:extLst>
      <p:ext uri="{BB962C8B-B14F-4D97-AF65-F5344CB8AC3E}">
        <p14:creationId xmlns:p14="http://schemas.microsoft.com/office/powerpoint/2010/main" val="40412298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Mutual </a:t>
            </a:r>
            <a:r>
              <a:rPr lang="en-US" sz="2400" dirty="0" smtClean="0"/>
              <a:t>information measures the reduction </a:t>
            </a:r>
            <a:r>
              <a:rPr lang="en-US" sz="2400" dirty="0"/>
              <a:t>in entropy due to the assimilation of observations</a:t>
            </a:r>
            <a:endParaRPr lang="en-US" sz="2400" dirty="0" smtClean="0"/>
          </a:p>
          <a:p>
            <a:r>
              <a:rPr lang="en-US" sz="2400" dirty="0" smtClean="0"/>
              <a:t>Entropy </a:t>
            </a:r>
            <a:r>
              <a:rPr lang="en-US" sz="2400" dirty="0" smtClean="0"/>
              <a:t>(uncertainty) is defined as</a:t>
            </a:r>
          </a:p>
          <a:p>
            <a:endParaRPr lang="en-US" sz="2400" dirty="0"/>
          </a:p>
          <a:p>
            <a:r>
              <a:rPr lang="en-US" sz="2400" dirty="0"/>
              <a:t>The entropy of a Gaussian distribution with covariance </a:t>
            </a:r>
            <a:r>
              <a:rPr lang="en-US" sz="2400" dirty="0" smtClean="0"/>
              <a:t>matrix 	         is therefore</a:t>
            </a:r>
            <a:endParaRPr lang="en-US" sz="2400" dirty="0"/>
          </a:p>
        </p:txBody>
      </p:sp>
      <p:sp>
        <p:nvSpPr>
          <p:cNvPr id="2" name="Title 1"/>
          <p:cNvSpPr>
            <a:spLocks noGrp="1"/>
          </p:cNvSpPr>
          <p:nvPr>
            <p:ph type="title"/>
          </p:nvPr>
        </p:nvSpPr>
        <p:spPr/>
        <p:txBody>
          <a:bodyPr>
            <a:normAutofit/>
          </a:bodyPr>
          <a:lstStyle/>
          <a:p>
            <a:r>
              <a:rPr lang="en-US" dirty="0" smtClean="0"/>
              <a:t>Measure III: Mutual information</a:t>
            </a:r>
            <a:endParaRPr lang="en-US" sz="3600" dirty="0"/>
          </a:p>
        </p:txBody>
      </p:sp>
      <p:sp>
        <p:nvSpPr>
          <p:cNvPr id="5" name="Slide Number Placeholder 4"/>
          <p:cNvSpPr>
            <a:spLocks noGrp="1"/>
          </p:cNvSpPr>
          <p:nvPr>
            <p:ph type="sldNum" sz="quarter" idx="12"/>
          </p:nvPr>
        </p:nvSpPr>
        <p:spPr/>
        <p:txBody>
          <a:bodyPr/>
          <a:lstStyle/>
          <a:p>
            <a:fld id="{0FB56013-B943-42BA-886F-6F9D4EB85E9D}" type="slidenum">
              <a:rPr lang="en-US" smtClean="0"/>
              <a:t>12</a:t>
            </a:fld>
            <a:endParaRPr lang="en-US"/>
          </a:p>
        </p:txBody>
      </p:sp>
      <p:pic>
        <p:nvPicPr>
          <p:cNvPr id="7" name="Picture 6" descr="Screen Shot 2016-11-21 at 12.39.09.png"/>
          <p:cNvPicPr>
            <a:picLocks noChangeAspect="1"/>
          </p:cNvPicPr>
          <p:nvPr/>
        </p:nvPicPr>
        <p:blipFill rotWithShape="1">
          <a:blip r:embed="rId2">
            <a:extLst>
              <a:ext uri="{28A0092B-C50C-407E-A947-70E740481C1C}">
                <a14:useLocalDpi xmlns:a14="http://schemas.microsoft.com/office/drawing/2010/main" val="0"/>
              </a:ext>
            </a:extLst>
          </a:blip>
          <a:srcRect l="35716" t="66881" r="28333"/>
          <a:stretch/>
        </p:blipFill>
        <p:spPr>
          <a:xfrm>
            <a:off x="4090575" y="3736984"/>
            <a:ext cx="3287338" cy="627885"/>
          </a:xfrm>
          <a:prstGeom prst="rect">
            <a:avLst/>
          </a:prstGeom>
        </p:spPr>
      </p:pic>
      <p:pic>
        <p:nvPicPr>
          <p:cNvPr id="10" name="Picture 9" descr="Screen Shot 2016-11-21 at 12.39.09.png"/>
          <p:cNvPicPr>
            <a:picLocks noChangeAspect="1"/>
          </p:cNvPicPr>
          <p:nvPr/>
        </p:nvPicPr>
        <p:blipFill rotWithShape="1">
          <a:blip r:embed="rId2">
            <a:extLst>
              <a:ext uri="{28A0092B-C50C-407E-A947-70E740481C1C}">
                <a14:useLocalDpi xmlns:a14="http://schemas.microsoft.com/office/drawing/2010/main" val="0"/>
              </a:ext>
            </a:extLst>
          </a:blip>
          <a:srcRect l="34951" r="30000" b="60300"/>
          <a:stretch/>
        </p:blipFill>
        <p:spPr>
          <a:xfrm>
            <a:off x="5352053" y="2538150"/>
            <a:ext cx="3204868" cy="752650"/>
          </a:xfrm>
          <a:prstGeom prst="rect">
            <a:avLst/>
          </a:prstGeom>
        </p:spPr>
      </p:pic>
      <p:pic>
        <p:nvPicPr>
          <p:cNvPr id="11" name="Picture 10" descr="Screen Shot 2016-11-21 at 12.39.09.png"/>
          <p:cNvPicPr>
            <a:picLocks noChangeAspect="1"/>
          </p:cNvPicPr>
          <p:nvPr/>
        </p:nvPicPr>
        <p:blipFill rotWithShape="1">
          <a:blip r:embed="rId2">
            <a:extLst>
              <a:ext uri="{28A0092B-C50C-407E-A947-70E740481C1C}">
                <a14:useLocalDpi xmlns:a14="http://schemas.microsoft.com/office/drawing/2010/main" val="0"/>
              </a:ext>
            </a:extLst>
          </a:blip>
          <a:srcRect l="73373" t="38830" r="15443" b="42028"/>
          <a:stretch/>
        </p:blipFill>
        <p:spPr>
          <a:xfrm>
            <a:off x="950984" y="3812286"/>
            <a:ext cx="1022644" cy="362901"/>
          </a:xfrm>
          <a:prstGeom prst="rect">
            <a:avLst/>
          </a:prstGeom>
        </p:spPr>
      </p:pic>
      <p:sp>
        <p:nvSpPr>
          <p:cNvPr id="3" name="TextBox 2"/>
          <p:cNvSpPr txBox="1"/>
          <p:nvPr/>
        </p:nvSpPr>
        <p:spPr>
          <a:xfrm>
            <a:off x="3983026" y="4542077"/>
            <a:ext cx="4876724" cy="2308324"/>
          </a:xfrm>
          <a:prstGeom prst="rect">
            <a:avLst/>
          </a:prstGeom>
          <a:noFill/>
        </p:spPr>
        <p:txBody>
          <a:bodyPr wrap="square" rtlCol="0">
            <a:spAutoFit/>
          </a:bodyPr>
          <a:lstStyle/>
          <a:p>
            <a:r>
              <a:rPr lang="en-US" dirty="0"/>
              <a:t>Illustration of the 95th </a:t>
            </a:r>
            <a:r>
              <a:rPr lang="en-US" dirty="0" smtClean="0"/>
              <a:t>percentile </a:t>
            </a:r>
            <a:r>
              <a:rPr lang="en-US" dirty="0"/>
              <a:t>of the region of uncertainty given</a:t>
            </a:r>
          </a:p>
          <a:p>
            <a:r>
              <a:rPr lang="en-US" dirty="0"/>
              <a:t>by Gaussian distribution when the errors in x</a:t>
            </a:r>
            <a:r>
              <a:rPr lang="en-US" baseline="-25000" dirty="0"/>
              <a:t>1</a:t>
            </a:r>
            <a:r>
              <a:rPr lang="en-US" dirty="0"/>
              <a:t> and x</a:t>
            </a:r>
            <a:r>
              <a:rPr lang="en-US" baseline="-25000" dirty="0"/>
              <a:t>2</a:t>
            </a:r>
            <a:r>
              <a:rPr lang="en-US" dirty="0"/>
              <a:t> are uncorrelated (black</a:t>
            </a:r>
            <a:r>
              <a:rPr lang="en-US" dirty="0" smtClean="0"/>
              <a:t>)and </a:t>
            </a:r>
            <a:r>
              <a:rPr lang="en-US" dirty="0"/>
              <a:t>correlated with a </a:t>
            </a:r>
            <a:r>
              <a:rPr lang="en-US" dirty="0" smtClean="0"/>
              <a:t>coefficient </a:t>
            </a:r>
            <a:r>
              <a:rPr lang="en-US" dirty="0"/>
              <a:t>of 0.999 (red)</a:t>
            </a:r>
            <a:r>
              <a:rPr lang="en-US" dirty="0" smtClean="0"/>
              <a:t>.</a:t>
            </a:r>
          </a:p>
          <a:p>
            <a:endParaRPr lang="en-US" dirty="0"/>
          </a:p>
          <a:p>
            <a:r>
              <a:rPr lang="en-US" dirty="0"/>
              <a:t>In the </a:t>
            </a:r>
            <a:r>
              <a:rPr lang="en-US" dirty="0" smtClean="0"/>
              <a:t>first </a:t>
            </a:r>
            <a:r>
              <a:rPr lang="en-US" dirty="0"/>
              <a:t>case the entropy is 3.3692 and in the </a:t>
            </a:r>
            <a:r>
              <a:rPr lang="en-US" dirty="0" smtClean="0"/>
              <a:t>second case </a:t>
            </a:r>
            <a:r>
              <a:rPr lang="en-US" dirty="0"/>
              <a:t>the entropy is 0.2616.</a:t>
            </a:r>
          </a:p>
        </p:txBody>
      </p:sp>
      <p:pic>
        <p:nvPicPr>
          <p:cNvPr id="15" name="Picture 14" descr="Screen Shot 2016-11-21 at 12.48.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57" y="4395013"/>
            <a:ext cx="2722718" cy="2450447"/>
          </a:xfrm>
          <a:prstGeom prst="rect">
            <a:avLst/>
          </a:prstGeom>
        </p:spPr>
      </p:pic>
    </p:spTree>
    <p:extLst>
      <p:ext uri="{BB962C8B-B14F-4D97-AF65-F5344CB8AC3E}">
        <p14:creationId xmlns:p14="http://schemas.microsoft.com/office/powerpoint/2010/main" val="301896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 III: Mutual information</a:t>
            </a:r>
            <a:endParaRPr lang="en-US" sz="3600" dirty="0"/>
          </a:p>
        </p:txBody>
      </p:sp>
      <p:sp>
        <p:nvSpPr>
          <p:cNvPr id="4" name="Footer Placeholder 3"/>
          <p:cNvSpPr>
            <a:spLocks noGrp="1"/>
          </p:cNvSpPr>
          <p:nvPr>
            <p:ph type="ftr" sz="quarter" idx="11"/>
          </p:nvPr>
        </p:nvSpPr>
        <p:spPr/>
        <p:txBody>
          <a:bodyPr/>
          <a:lstStyle/>
          <a:p>
            <a:r>
              <a:rPr lang="en-US" dirty="0" smtClean="0"/>
              <a:t>DARC seminar, 16th November 2016</a:t>
            </a:r>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13</a:t>
            </a:fld>
            <a:endParaRPr lang="en-US"/>
          </a:p>
        </p:txBody>
      </p:sp>
      <p:sp>
        <p:nvSpPr>
          <p:cNvPr id="8" name="Content Placeholder 11"/>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pic>
        <p:nvPicPr>
          <p:cNvPr id="6" name="Picture 5" descr="Screen Shot 2016-11-21 at 12.51.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100" y="4057533"/>
            <a:ext cx="5753100" cy="965200"/>
          </a:xfrm>
          <a:prstGeom prst="rect">
            <a:avLst/>
          </a:prstGeom>
        </p:spPr>
      </p:pic>
      <p:sp>
        <p:nvSpPr>
          <p:cNvPr id="10" name="Content Placeholder 11"/>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Mutual information is the prior entropy minus the posterior entropy</a:t>
            </a:r>
          </a:p>
          <a:p>
            <a:endParaRPr lang="en-US" sz="2400" dirty="0"/>
          </a:p>
          <a:p>
            <a:endParaRPr lang="en-US" sz="2400" dirty="0" smtClean="0"/>
          </a:p>
          <a:p>
            <a:r>
              <a:rPr lang="en-US" sz="2400" dirty="0" smtClean="0"/>
              <a:t>This can also be written in terms of the sensitivity matrix </a:t>
            </a:r>
            <a:r>
              <a:rPr lang="en-US" sz="2400" dirty="0" smtClean="0"/>
              <a:t>as</a:t>
            </a:r>
          </a:p>
          <a:p>
            <a:endParaRPr lang="en-US" sz="2400" dirty="0"/>
          </a:p>
          <a:p>
            <a:endParaRPr lang="en-US" sz="2400" dirty="0" smtClean="0"/>
          </a:p>
          <a:p>
            <a:endParaRPr lang="en-US" sz="2400" dirty="0"/>
          </a:p>
          <a:p>
            <a:r>
              <a:rPr lang="en-US" sz="2400" dirty="0" smtClean="0"/>
              <a:t>Unlike </a:t>
            </a:r>
            <a:r>
              <a:rPr lang="en-US" sz="2400" dirty="0" err="1" smtClean="0"/>
              <a:t>dfs</a:t>
            </a:r>
            <a:r>
              <a:rPr lang="en-US" sz="2400" dirty="0" smtClean="0"/>
              <a:t>, MI is a function of both the self and cross sensitivities.</a:t>
            </a:r>
            <a:endParaRPr lang="en-US" sz="2400" dirty="0"/>
          </a:p>
        </p:txBody>
      </p:sp>
      <p:pic>
        <p:nvPicPr>
          <p:cNvPr id="9" name="Picture 8" descr="Screen Shot 2016-11-21 at 12.51.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487423"/>
            <a:ext cx="2692400" cy="596900"/>
          </a:xfrm>
          <a:prstGeom prst="rect">
            <a:avLst/>
          </a:prstGeom>
        </p:spPr>
      </p:pic>
    </p:spTree>
    <p:extLst>
      <p:ext uri="{BB962C8B-B14F-4D97-AF65-F5344CB8AC3E}">
        <p14:creationId xmlns:p14="http://schemas.microsoft.com/office/powerpoint/2010/main" val="14286538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r>
              <a:rPr lang="en-US" sz="2000" dirty="0" smtClean="0"/>
              <a:t>In the following experiments, the background and observation error variances are defined as:</a:t>
            </a:r>
          </a:p>
          <a:p>
            <a:endParaRPr lang="en-US" sz="2000" dirty="0"/>
          </a:p>
          <a:p>
            <a:endParaRPr lang="en-US" sz="2000" dirty="0" smtClean="0"/>
          </a:p>
          <a:p>
            <a:endParaRPr lang="en-US" sz="2000" dirty="0" smtClean="0"/>
          </a:p>
          <a:p>
            <a:r>
              <a:rPr lang="en-US" sz="2000" dirty="0" smtClean="0"/>
              <a:t>The observation operator is given by:</a:t>
            </a:r>
          </a:p>
          <a:p>
            <a:endParaRPr lang="en-US" sz="2000" dirty="0"/>
          </a:p>
          <a:p>
            <a:endParaRPr lang="en-US" sz="2000" dirty="0" smtClean="0"/>
          </a:p>
          <a:p>
            <a:endParaRPr lang="en-US" sz="2000" dirty="0"/>
          </a:p>
          <a:p>
            <a:endParaRPr lang="en-US" sz="2000" dirty="0" smtClean="0"/>
          </a:p>
          <a:p>
            <a:r>
              <a:rPr lang="en-US" sz="2000" dirty="0" smtClean="0">
                <a:latin typeface="+mj-lt"/>
                <a:cs typeface="Times New Roman"/>
              </a:rPr>
              <a:t>This setup results in </a:t>
            </a:r>
            <a:r>
              <a:rPr lang="en-US" sz="2000" dirty="0" err="1" smtClean="0">
                <a:latin typeface="+mj-lt"/>
                <a:cs typeface="Times New Roman"/>
              </a:rPr>
              <a:t>circulant</a:t>
            </a:r>
            <a:r>
              <a:rPr lang="en-US" sz="2000" dirty="0" smtClean="0">
                <a:latin typeface="+mj-lt"/>
                <a:cs typeface="Times New Roman"/>
              </a:rPr>
              <a:t> analysis error covariance and sensitivity matrices.</a:t>
            </a:r>
            <a:endParaRPr lang="en-US" sz="2000" dirty="0">
              <a:latin typeface="+mj-lt"/>
              <a:cs typeface="Times New Roman"/>
            </a:endParaRPr>
          </a:p>
        </p:txBody>
      </p:sp>
      <p:sp>
        <p:nvSpPr>
          <p:cNvPr id="2" name="Title 1"/>
          <p:cNvSpPr>
            <a:spLocks noGrp="1"/>
          </p:cNvSpPr>
          <p:nvPr>
            <p:ph type="title"/>
          </p:nvPr>
        </p:nvSpPr>
        <p:spPr/>
        <p:txBody>
          <a:bodyPr/>
          <a:lstStyle/>
          <a:p>
            <a:r>
              <a:rPr lang="en-US" dirty="0" smtClean="0"/>
              <a:t>2 variable experimental design</a:t>
            </a:r>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14</a:t>
            </a:fld>
            <a:endParaRPr lang="en-US"/>
          </a:p>
        </p:txBody>
      </p:sp>
      <p:pic>
        <p:nvPicPr>
          <p:cNvPr id="9" name="Picture 8" descr="Screen Shot 2016-11-21 at 12.57.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15" y="3836376"/>
            <a:ext cx="1917700" cy="977900"/>
          </a:xfrm>
          <a:prstGeom prst="rect">
            <a:avLst/>
          </a:prstGeom>
        </p:spPr>
      </p:pic>
      <p:pic>
        <p:nvPicPr>
          <p:cNvPr id="10" name="Picture 9" descr="Screen Shot 2016-11-21 at 12.57.04.png"/>
          <p:cNvPicPr>
            <a:picLocks noChangeAspect="1"/>
          </p:cNvPicPr>
          <p:nvPr/>
        </p:nvPicPr>
        <p:blipFill rotWithShape="1">
          <a:blip r:embed="rId3">
            <a:extLst>
              <a:ext uri="{28A0092B-C50C-407E-A947-70E740481C1C}">
                <a14:useLocalDpi xmlns:a14="http://schemas.microsoft.com/office/drawing/2010/main" val="0"/>
              </a:ext>
            </a:extLst>
          </a:blip>
          <a:srcRect r="4636"/>
          <a:stretch/>
        </p:blipFill>
        <p:spPr>
          <a:xfrm>
            <a:off x="4980705" y="2291941"/>
            <a:ext cx="2119468" cy="1104900"/>
          </a:xfrm>
          <a:prstGeom prst="rect">
            <a:avLst/>
          </a:prstGeom>
        </p:spPr>
      </p:pic>
      <p:pic>
        <p:nvPicPr>
          <p:cNvPr id="11" name="Picture 10" descr="Screen Shot 2016-11-21 at 12.56.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15" y="2313250"/>
            <a:ext cx="2108200" cy="1066800"/>
          </a:xfrm>
          <a:prstGeom prst="rect">
            <a:avLst/>
          </a:prstGeom>
        </p:spPr>
      </p:pic>
      <p:pic>
        <p:nvPicPr>
          <p:cNvPr id="3" name="Picture 2" descr="Screen Shot 2016-11-28 at 15.15.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7177" y="3037150"/>
            <a:ext cx="1943100" cy="342900"/>
          </a:xfrm>
          <a:prstGeom prst="rect">
            <a:avLst/>
          </a:prstGeom>
        </p:spPr>
      </p:pic>
      <p:pic>
        <p:nvPicPr>
          <p:cNvPr id="6" name="Picture 5" descr="Screen Shot 2016-11-28 at 15.15.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1652" y="3095234"/>
            <a:ext cx="1866900" cy="279400"/>
          </a:xfrm>
          <a:prstGeom prst="rect">
            <a:avLst/>
          </a:prstGeom>
        </p:spPr>
      </p:pic>
      <p:pic>
        <p:nvPicPr>
          <p:cNvPr id="7" name="Picture 6" descr="Screen Shot 2016-11-28 at 15.15.2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6677" y="4471376"/>
            <a:ext cx="2133600" cy="342900"/>
          </a:xfrm>
          <a:prstGeom prst="rect">
            <a:avLst/>
          </a:prstGeom>
        </p:spPr>
      </p:pic>
      <p:pic>
        <p:nvPicPr>
          <p:cNvPr id="8" name="Picture 7" descr="Screen Shot 2016-12-01 at 10.46.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8639" y="5700875"/>
            <a:ext cx="2082800" cy="876300"/>
          </a:xfrm>
          <a:prstGeom prst="rect">
            <a:avLst/>
          </a:prstGeom>
        </p:spPr>
      </p:pic>
      <p:pic>
        <p:nvPicPr>
          <p:cNvPr id="13" name="Picture 12" descr="Screen Shot 2016-12-01 at 10.45.5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2150" y="5700713"/>
            <a:ext cx="2324100" cy="850900"/>
          </a:xfrm>
          <a:prstGeom prst="rect">
            <a:avLst/>
          </a:prstGeom>
        </p:spPr>
      </p:pic>
      <p:sp>
        <p:nvSpPr>
          <p:cNvPr id="14" name="TextBox 13"/>
          <p:cNvSpPr txBox="1"/>
          <p:nvPr/>
        </p:nvSpPr>
        <p:spPr>
          <a:xfrm>
            <a:off x="5214657" y="3632272"/>
            <a:ext cx="4035773" cy="1815882"/>
          </a:xfrm>
          <a:prstGeom prst="rect">
            <a:avLst/>
          </a:prstGeom>
          <a:noFill/>
        </p:spPr>
        <p:txBody>
          <a:bodyPr wrap="square" rtlCol="0">
            <a:spAutoFit/>
          </a:bodyPr>
          <a:lstStyle/>
          <a:p>
            <a:r>
              <a:rPr lang="en-US" sz="1600" dirty="0" smtClean="0"/>
              <a:t>e.g. a=0.5 =&gt;</a:t>
            </a:r>
          </a:p>
          <a:p>
            <a:r>
              <a:rPr lang="en-US" sz="1600" dirty="0" smtClean="0"/>
              <a:t> y</a:t>
            </a:r>
            <a:r>
              <a:rPr lang="en-US" sz="1600" baseline="-25000" dirty="0" smtClean="0"/>
              <a:t>1</a:t>
            </a:r>
            <a:r>
              <a:rPr lang="en-US" sz="1600" dirty="0" smtClean="0"/>
              <a:t>=x</a:t>
            </a:r>
            <a:r>
              <a:rPr lang="en-US" sz="1600" baseline="-25000" dirty="0" smtClean="0"/>
              <a:t>1</a:t>
            </a:r>
            <a:r>
              <a:rPr lang="en-US" sz="1600" dirty="0" smtClean="0"/>
              <a:t>+0.5x</a:t>
            </a:r>
            <a:r>
              <a:rPr lang="en-US" sz="1600" baseline="-25000" dirty="0" smtClean="0"/>
              <a:t>2</a:t>
            </a:r>
            <a:r>
              <a:rPr lang="en-US" sz="1600" dirty="0" smtClean="0"/>
              <a:t>, y</a:t>
            </a:r>
            <a:r>
              <a:rPr lang="en-US" sz="1600" baseline="-25000" dirty="0" smtClean="0"/>
              <a:t>2</a:t>
            </a:r>
            <a:r>
              <a:rPr lang="en-US" sz="1600" dirty="0" smtClean="0"/>
              <a:t>=x</a:t>
            </a:r>
            <a:r>
              <a:rPr lang="en-US" sz="1600" baseline="-25000" dirty="0" smtClean="0"/>
              <a:t>2</a:t>
            </a:r>
            <a:r>
              <a:rPr lang="en-US" sz="1600" dirty="0" smtClean="0"/>
              <a:t>+0.5x</a:t>
            </a:r>
            <a:r>
              <a:rPr lang="en-US" sz="1600" baseline="-25000" dirty="0" smtClean="0"/>
              <a:t>1</a:t>
            </a:r>
          </a:p>
          <a:p>
            <a:r>
              <a:rPr lang="en-US" sz="1600" dirty="0" smtClean="0"/>
              <a:t>(</a:t>
            </a:r>
            <a:r>
              <a:rPr lang="en-US" sz="1600" dirty="0" err="1" smtClean="0"/>
              <a:t>obs</a:t>
            </a:r>
            <a:r>
              <a:rPr lang="en-US" sz="1600" dirty="0" smtClean="0"/>
              <a:t> themselves are +</a:t>
            </a:r>
            <a:r>
              <a:rPr lang="en-US" sz="1600" dirty="0" err="1" smtClean="0"/>
              <a:t>vely</a:t>
            </a:r>
            <a:r>
              <a:rPr lang="en-US" sz="1600" dirty="0" smtClean="0"/>
              <a:t> </a:t>
            </a:r>
            <a:r>
              <a:rPr lang="en-US" sz="1600" dirty="0" err="1" smtClean="0"/>
              <a:t>corr</a:t>
            </a:r>
            <a:r>
              <a:rPr lang="en-US" sz="1600" dirty="0" smtClean="0"/>
              <a:t> in state space.)</a:t>
            </a:r>
          </a:p>
          <a:p>
            <a:r>
              <a:rPr lang="en-US" sz="1600" dirty="0" smtClean="0"/>
              <a:t>       a=-0.5 </a:t>
            </a:r>
            <a:r>
              <a:rPr lang="en-US" sz="1600" dirty="0"/>
              <a:t>=&gt;</a:t>
            </a:r>
          </a:p>
          <a:p>
            <a:r>
              <a:rPr lang="en-US" sz="1600" dirty="0" smtClean="0"/>
              <a:t> </a:t>
            </a:r>
            <a:r>
              <a:rPr lang="en-US" sz="1600" dirty="0"/>
              <a:t>y</a:t>
            </a:r>
            <a:r>
              <a:rPr lang="en-US" sz="1600" baseline="-25000" dirty="0"/>
              <a:t>1</a:t>
            </a:r>
            <a:r>
              <a:rPr lang="en-US" sz="1600" dirty="0"/>
              <a:t>=</a:t>
            </a:r>
            <a:r>
              <a:rPr lang="en-US" sz="1600" dirty="0" smtClean="0"/>
              <a:t>x</a:t>
            </a:r>
            <a:r>
              <a:rPr lang="en-US" sz="1600" baseline="-25000" dirty="0" smtClean="0"/>
              <a:t>1</a:t>
            </a:r>
            <a:r>
              <a:rPr lang="en-US" sz="1600" dirty="0" smtClean="0"/>
              <a:t>-0.5x</a:t>
            </a:r>
            <a:r>
              <a:rPr lang="en-US" sz="1600" baseline="-25000" dirty="0" smtClean="0"/>
              <a:t>2</a:t>
            </a:r>
            <a:r>
              <a:rPr lang="en-US" sz="1600" dirty="0"/>
              <a:t>, y</a:t>
            </a:r>
            <a:r>
              <a:rPr lang="en-US" sz="1600" baseline="-25000" dirty="0"/>
              <a:t>2</a:t>
            </a:r>
            <a:r>
              <a:rPr lang="en-US" sz="1600" dirty="0"/>
              <a:t>=</a:t>
            </a:r>
            <a:r>
              <a:rPr lang="en-US" sz="1600" dirty="0" smtClean="0"/>
              <a:t>x</a:t>
            </a:r>
            <a:r>
              <a:rPr lang="en-US" sz="1600" baseline="-25000" dirty="0" smtClean="0"/>
              <a:t>2</a:t>
            </a:r>
            <a:r>
              <a:rPr lang="en-US" sz="1600" dirty="0" smtClean="0"/>
              <a:t>-0.5x</a:t>
            </a:r>
            <a:r>
              <a:rPr lang="en-US" sz="1600" baseline="-25000" dirty="0" smtClean="0"/>
              <a:t>1</a:t>
            </a:r>
            <a:endParaRPr lang="en-US" sz="1600" baseline="-25000" dirty="0"/>
          </a:p>
          <a:p>
            <a:r>
              <a:rPr lang="en-US" sz="1600" dirty="0" smtClean="0"/>
              <a:t>(</a:t>
            </a:r>
            <a:r>
              <a:rPr lang="en-US" sz="1600" dirty="0" err="1"/>
              <a:t>obs</a:t>
            </a:r>
            <a:r>
              <a:rPr lang="en-US" sz="1600" dirty="0"/>
              <a:t> </a:t>
            </a:r>
            <a:r>
              <a:rPr lang="en-US" sz="1600" dirty="0" smtClean="0"/>
              <a:t>themselves are -</a:t>
            </a:r>
            <a:r>
              <a:rPr lang="en-US" sz="1600" dirty="0" err="1" smtClean="0"/>
              <a:t>vely</a:t>
            </a:r>
            <a:r>
              <a:rPr lang="en-US" sz="1600" dirty="0" smtClean="0"/>
              <a:t> </a:t>
            </a:r>
            <a:r>
              <a:rPr lang="en-US" sz="1600" dirty="0" err="1" smtClean="0"/>
              <a:t>corr</a:t>
            </a:r>
            <a:r>
              <a:rPr lang="en-US" sz="1600" dirty="0" smtClean="0"/>
              <a:t> in state space.)</a:t>
            </a:r>
            <a:endParaRPr lang="en-US" sz="1600" dirty="0"/>
          </a:p>
          <a:p>
            <a:endParaRPr lang="en-US" sz="1600" dirty="0"/>
          </a:p>
        </p:txBody>
      </p:sp>
    </p:spTree>
    <p:extLst>
      <p:ext uri="{BB962C8B-B14F-4D97-AF65-F5344CB8AC3E}">
        <p14:creationId xmlns:p14="http://schemas.microsoft.com/office/powerpoint/2010/main" val="2965818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illustration</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15</a:t>
            </a:fld>
            <a:endParaRPr lang="en-US"/>
          </a:p>
        </p:txBody>
      </p:sp>
      <p:pic>
        <p:nvPicPr>
          <p:cNvPr id="9" name="Picture 8" descr="Screen Shot 2016-11-21 at 13.0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2236"/>
            <a:ext cx="5294654" cy="5545694"/>
          </a:xfrm>
          <a:prstGeom prst="rect">
            <a:avLst/>
          </a:prstGeom>
        </p:spPr>
      </p:pic>
      <p:pic>
        <p:nvPicPr>
          <p:cNvPr id="10" name="Picture 9" descr="Screen Shot 2016-11-21 at 13.00.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571" y="1302236"/>
            <a:ext cx="3804364" cy="5555764"/>
          </a:xfrm>
          <a:prstGeom prst="rect">
            <a:avLst/>
          </a:prstGeom>
        </p:spPr>
      </p:pic>
      <p:pic>
        <p:nvPicPr>
          <p:cNvPr id="11" name="Picture 10" descr="Screen Shot 2016-11-21 at 13.00.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67473" y="0"/>
            <a:ext cx="508000" cy="1549400"/>
          </a:xfrm>
          <a:prstGeom prst="rect">
            <a:avLst/>
          </a:prstGeom>
        </p:spPr>
      </p:pic>
      <p:sp>
        <p:nvSpPr>
          <p:cNvPr id="13" name="Rectangle 12"/>
          <p:cNvSpPr/>
          <p:nvPr/>
        </p:nvSpPr>
        <p:spPr>
          <a:xfrm>
            <a:off x="7359936" y="1287806"/>
            <a:ext cx="1812926" cy="5555764"/>
          </a:xfrm>
          <a:prstGeom prst="rect">
            <a:avLst/>
          </a:prstGeom>
          <a:solidFill>
            <a:srgbClr val="28374A"/>
          </a:solidFill>
          <a:ln>
            <a:solidFill>
              <a:srgbClr val="2837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6">
                    <a:lumMod val="75000"/>
                  </a:schemeClr>
                </a:solidFill>
              </a:ln>
              <a:solidFill>
                <a:schemeClr val="accent6">
                  <a:lumMod val="75000"/>
                </a:schemeClr>
              </a:solidFill>
            </a:endParaRPr>
          </a:p>
        </p:txBody>
      </p:sp>
      <p:sp>
        <p:nvSpPr>
          <p:cNvPr id="14" name="Rectangle 13"/>
          <p:cNvSpPr/>
          <p:nvPr/>
        </p:nvSpPr>
        <p:spPr>
          <a:xfrm>
            <a:off x="1861630" y="1316666"/>
            <a:ext cx="1688457" cy="5433669"/>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650642" y="1310336"/>
            <a:ext cx="1688457" cy="5433669"/>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543716" y="1324766"/>
            <a:ext cx="1688457" cy="5433669"/>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32728" y="1318436"/>
            <a:ext cx="1688457" cy="5433669"/>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558242" y="1295906"/>
            <a:ext cx="1812926" cy="5555764"/>
          </a:xfrm>
          <a:prstGeom prst="rect">
            <a:avLst/>
          </a:prstGeom>
          <a:solidFill>
            <a:srgbClr val="28374A"/>
          </a:solidFill>
          <a:ln>
            <a:solidFill>
              <a:srgbClr val="28374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6">
                    <a:lumMod val="75000"/>
                  </a:schemeClr>
                </a:solidFill>
              </a:ln>
              <a:solidFill>
                <a:schemeClr val="accent6">
                  <a:lumMod val="75000"/>
                </a:schemeClr>
              </a:solidFill>
            </a:endParaRPr>
          </a:p>
        </p:txBody>
      </p:sp>
      <p:sp>
        <p:nvSpPr>
          <p:cNvPr id="3" name="TextBox 2"/>
          <p:cNvSpPr txBox="1"/>
          <p:nvPr/>
        </p:nvSpPr>
        <p:spPr>
          <a:xfrm>
            <a:off x="327321" y="1106064"/>
            <a:ext cx="585579"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latin typeface="Times New Roman"/>
                <a:cs typeface="Times New Roman"/>
              </a:rPr>
              <a:t>H=I</a:t>
            </a:r>
            <a:endParaRPr lang="en-US" b="1" dirty="0">
              <a:latin typeface="Times New Roman"/>
              <a:cs typeface="Times New Roman"/>
            </a:endParaRPr>
          </a:p>
        </p:txBody>
      </p:sp>
      <p:sp>
        <p:nvSpPr>
          <p:cNvPr id="6" name="TextBox 5"/>
          <p:cNvSpPr txBox="1"/>
          <p:nvPr/>
        </p:nvSpPr>
        <p:spPr>
          <a:xfrm>
            <a:off x="7428667" y="101478"/>
            <a:ext cx="1658527" cy="400110"/>
          </a:xfrm>
          <a:prstGeom prst="rect">
            <a:avLst/>
          </a:prstGeom>
          <a:noFill/>
        </p:spPr>
        <p:txBody>
          <a:bodyPr wrap="none" rtlCol="0">
            <a:spAutoFit/>
          </a:bodyPr>
          <a:lstStyle/>
          <a:p>
            <a:r>
              <a:rPr lang="en-US" sz="2000" i="1" dirty="0" smtClean="0">
                <a:latin typeface="Times New Roman"/>
                <a:cs typeface="Times New Roman"/>
              </a:rPr>
              <a:t>β=</a:t>
            </a:r>
            <a:r>
              <a:rPr lang="en-US" sz="2000" i="1" dirty="0" err="1" smtClean="0">
                <a:latin typeface="Times New Roman"/>
                <a:cs typeface="Times New Roman"/>
              </a:rPr>
              <a:t>ρ</a:t>
            </a:r>
            <a:r>
              <a:rPr lang="en-US" sz="2000" i="1" dirty="0" smtClean="0">
                <a:latin typeface="Times New Roman"/>
                <a:cs typeface="Times New Roman"/>
              </a:rPr>
              <a:t>=</a:t>
            </a:r>
            <a:r>
              <a:rPr lang="en-US" sz="2000" dirty="0" smtClean="0">
                <a:latin typeface="Times New Roman"/>
                <a:cs typeface="Times New Roman"/>
              </a:rPr>
              <a:t>1</a:t>
            </a:r>
            <a:r>
              <a:rPr lang="en-US" sz="2000" i="1" dirty="0" smtClean="0">
                <a:latin typeface="Times New Roman"/>
                <a:cs typeface="Times New Roman"/>
              </a:rPr>
              <a:t>, </a:t>
            </a:r>
            <a:r>
              <a:rPr lang="en-US" sz="2000" i="1" dirty="0" err="1" smtClean="0">
                <a:latin typeface="Times New Roman"/>
                <a:cs typeface="Times New Roman"/>
              </a:rPr>
              <a:t>γ</a:t>
            </a:r>
            <a:r>
              <a:rPr lang="en-US" sz="2000" i="1" dirty="0" smtClean="0">
                <a:latin typeface="Times New Roman"/>
                <a:cs typeface="Times New Roman"/>
              </a:rPr>
              <a:t>=</a:t>
            </a:r>
            <a:r>
              <a:rPr lang="en-US" sz="2000" dirty="0" smtClean="0">
                <a:latin typeface="Times New Roman"/>
                <a:cs typeface="Times New Roman"/>
              </a:rPr>
              <a:t>0.9</a:t>
            </a:r>
            <a:endParaRPr lang="en-US" sz="2000" dirty="0">
              <a:latin typeface="Times New Roman"/>
              <a:cs typeface="Times New Roman"/>
            </a:endParaRPr>
          </a:p>
        </p:txBody>
      </p:sp>
      <p:pic>
        <p:nvPicPr>
          <p:cNvPr id="7" name="Picture 6" descr="Screen Shot 2016-12-01 at 10.51.4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881" y="101478"/>
            <a:ext cx="2578100" cy="431800"/>
          </a:xfrm>
          <a:prstGeom prst="rect">
            <a:avLst/>
          </a:prstGeom>
        </p:spPr>
      </p:pic>
    </p:spTree>
    <p:extLst>
      <p:ext uri="{BB962C8B-B14F-4D97-AF65-F5344CB8AC3E}">
        <p14:creationId xmlns:p14="http://schemas.microsoft.com/office/powerpoint/2010/main" val="200083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0" animBg="1"/>
      <p:bldP spid="14" grpId="1" animBg="1"/>
      <p:bldP spid="15" grpId="0" animBg="1"/>
      <p:bldP spid="15" grpId="1" animBg="1"/>
      <p:bldP spid="16" grpId="1" animBg="1"/>
      <p:bldP spid="17" grpId="1"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illustration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u="sng" dirty="0" smtClean="0"/>
              <a:t>Key findings</a:t>
            </a:r>
          </a:p>
          <a:p>
            <a:r>
              <a:rPr lang="en-US" sz="2800" dirty="0" smtClean="0"/>
              <a:t>The analysis error variance is smallest when the prior and likelihood provide information about different regions of state space (i.e. their correlation structures are very different).</a:t>
            </a:r>
          </a:p>
          <a:p>
            <a:r>
              <a:rPr lang="en-US" sz="2800" dirty="0" smtClean="0"/>
              <a:t>The effect of a positive observation operator coefficient (i.e. observations themselves are positively correlated) is to reduce the information coming from the observations about the small scales and increase the amount of information about the large scales. </a:t>
            </a:r>
          </a:p>
          <a:p>
            <a:pPr lvl="1"/>
            <a:r>
              <a:rPr lang="en-US" sz="2400" dirty="0" smtClean="0"/>
              <a:t>This has a beneficial impact on the analysis uncertainty when the background errors are positively correlated.</a:t>
            </a:r>
          </a:p>
          <a:p>
            <a:pPr lvl="1"/>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16</a:t>
            </a:fld>
            <a:endParaRPr lang="en-US"/>
          </a:p>
        </p:txBody>
      </p:sp>
      <p:pic>
        <p:nvPicPr>
          <p:cNvPr id="6" name="Picture 5" descr="Screen Shot 2016-12-01 at 10.51.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81" y="101478"/>
            <a:ext cx="2578100" cy="431800"/>
          </a:xfrm>
          <a:prstGeom prst="rect">
            <a:avLst/>
          </a:prstGeom>
        </p:spPr>
      </p:pic>
    </p:spTree>
    <p:extLst>
      <p:ext uri="{BB962C8B-B14F-4D97-AF65-F5344CB8AC3E}">
        <p14:creationId xmlns:p14="http://schemas.microsoft.com/office/powerpoint/2010/main" val="2368912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error covariance, </a:t>
            </a:r>
            <a:r>
              <a:rPr lang="en-US" sz="3200" i="1" dirty="0" smtClean="0">
                <a:latin typeface="Times New Roman"/>
                <a:cs typeface="Times New Roman"/>
              </a:rPr>
              <a:t>β=</a:t>
            </a:r>
            <a:r>
              <a:rPr lang="en-US" sz="3200" dirty="0" smtClean="0">
                <a:latin typeface="Times New Roman"/>
                <a:cs typeface="Times New Roman"/>
              </a:rPr>
              <a:t>2</a:t>
            </a:r>
            <a:r>
              <a:rPr lang="en-US" sz="3200" i="1" dirty="0" smtClean="0">
                <a:latin typeface="Times New Roman"/>
                <a:cs typeface="Times New Roman"/>
              </a:rPr>
              <a:t>,ρ=</a:t>
            </a:r>
            <a:r>
              <a:rPr lang="en-US" sz="3200" dirty="0" smtClean="0">
                <a:latin typeface="Times New Roman"/>
                <a:cs typeface="Times New Roman"/>
              </a:rPr>
              <a:t>1</a:t>
            </a:r>
            <a:endParaRPr lang="en-US" sz="3200" dirty="0">
              <a:latin typeface="Times New Roman"/>
              <a:cs typeface="Times New Roman"/>
            </a:endParaRPr>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pic>
        <p:nvPicPr>
          <p:cNvPr id="7" name="Picture 6" descr="Screen Shot 2016-11-21 at 13.16.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13" y="1204787"/>
            <a:ext cx="7576415" cy="2645292"/>
          </a:xfrm>
          <a:prstGeom prst="rect">
            <a:avLst/>
          </a:prstGeom>
        </p:spPr>
      </p:pic>
      <p:pic>
        <p:nvPicPr>
          <p:cNvPr id="8" name="Picture 7" descr="Screen Shot 2016-11-21 at 13.17.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12" y="4061989"/>
            <a:ext cx="7576415" cy="2645732"/>
          </a:xfrm>
          <a:prstGeom prst="rect">
            <a:avLst/>
          </a:prstGeom>
        </p:spPr>
      </p:pic>
      <p:sp>
        <p:nvSpPr>
          <p:cNvPr id="10" name="Rectangle 9"/>
          <p:cNvSpPr/>
          <p:nvPr/>
        </p:nvSpPr>
        <p:spPr>
          <a:xfrm>
            <a:off x="24270" y="1204787"/>
            <a:ext cx="2667000"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1" name="Rectangle 10"/>
          <p:cNvSpPr/>
          <p:nvPr/>
        </p:nvSpPr>
        <p:spPr>
          <a:xfrm>
            <a:off x="4964359" y="1198457"/>
            <a:ext cx="2366725"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2" name="Rectangle 11"/>
          <p:cNvSpPr/>
          <p:nvPr/>
        </p:nvSpPr>
        <p:spPr>
          <a:xfrm>
            <a:off x="3498" y="4070027"/>
            <a:ext cx="2667000"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3" name="Rectangle 12"/>
          <p:cNvSpPr/>
          <p:nvPr/>
        </p:nvSpPr>
        <p:spPr>
          <a:xfrm>
            <a:off x="4958018" y="4063697"/>
            <a:ext cx="2366725"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3" name="TextBox 2"/>
          <p:cNvSpPr txBox="1"/>
          <p:nvPr/>
        </p:nvSpPr>
        <p:spPr>
          <a:xfrm>
            <a:off x="7908328" y="3987737"/>
            <a:ext cx="1235672" cy="1569660"/>
          </a:xfrm>
          <a:prstGeom prst="rect">
            <a:avLst/>
          </a:prstGeom>
          <a:noFill/>
        </p:spPr>
        <p:txBody>
          <a:bodyPr wrap="square" rtlCol="0">
            <a:spAutoFit/>
          </a:bodyPr>
          <a:lstStyle/>
          <a:p>
            <a:r>
              <a:rPr lang="en-US" sz="1600" dirty="0" smtClean="0"/>
              <a:t>Analysis more accurate at small scales</a:t>
            </a:r>
          </a:p>
          <a:p>
            <a:endParaRPr lang="en-US" sz="1600" dirty="0"/>
          </a:p>
          <a:p>
            <a:r>
              <a:rPr lang="en-US" sz="1600" dirty="0" smtClean="0"/>
              <a:t>---------------</a:t>
            </a:r>
            <a:endParaRPr lang="en-US" sz="1600" dirty="0"/>
          </a:p>
        </p:txBody>
      </p:sp>
      <p:sp>
        <p:nvSpPr>
          <p:cNvPr id="14" name="TextBox 13"/>
          <p:cNvSpPr txBox="1"/>
          <p:nvPr/>
        </p:nvSpPr>
        <p:spPr>
          <a:xfrm>
            <a:off x="7927834" y="5614571"/>
            <a:ext cx="1235672" cy="1077218"/>
          </a:xfrm>
          <a:prstGeom prst="rect">
            <a:avLst/>
          </a:prstGeom>
          <a:noFill/>
        </p:spPr>
        <p:txBody>
          <a:bodyPr wrap="square" rtlCol="0">
            <a:spAutoFit/>
          </a:bodyPr>
          <a:lstStyle/>
          <a:p>
            <a:r>
              <a:rPr lang="en-US" sz="1600" dirty="0" smtClean="0"/>
              <a:t>Analysis more accurate at large scales</a:t>
            </a:r>
            <a:endParaRPr lang="en-US" sz="1600" dirty="0"/>
          </a:p>
        </p:txBody>
      </p:sp>
    </p:spTree>
    <p:extLst>
      <p:ext uri="{BB962C8B-B14F-4D97-AF65-F5344CB8AC3E}">
        <p14:creationId xmlns:p14="http://schemas.microsoft.com/office/powerpoint/2010/main" val="27661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r>
              <a:rPr lang="en-US" dirty="0"/>
              <a:t>sensitivity, </a:t>
            </a:r>
            <a:r>
              <a:rPr lang="en-US" i="1" dirty="0">
                <a:latin typeface="Times New Roman"/>
                <a:cs typeface="Times New Roman"/>
              </a:rPr>
              <a:t>β=</a:t>
            </a:r>
            <a:r>
              <a:rPr lang="en-US" dirty="0">
                <a:latin typeface="Times New Roman"/>
                <a:cs typeface="Times New Roman"/>
              </a:rPr>
              <a:t>2</a:t>
            </a:r>
            <a:r>
              <a:rPr lang="en-US" i="1" dirty="0">
                <a:latin typeface="Times New Roman"/>
                <a:cs typeface="Times New Roman"/>
              </a:rPr>
              <a:t>,ρ=</a:t>
            </a:r>
            <a:r>
              <a:rPr lang="en-US" dirty="0">
                <a:latin typeface="Times New Roman"/>
                <a:cs typeface="Times New Roman"/>
              </a:rPr>
              <a:t>1</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pic>
        <p:nvPicPr>
          <p:cNvPr id="7" name="Picture 6" descr="Screen Shot 2016-11-21 at 14.43.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37" y="4070026"/>
            <a:ext cx="7434994" cy="2651449"/>
          </a:xfrm>
          <a:prstGeom prst="rect">
            <a:avLst/>
          </a:prstGeom>
        </p:spPr>
      </p:pic>
      <p:pic>
        <p:nvPicPr>
          <p:cNvPr id="8" name="Picture 7" descr="Screen Shot 2016-11-21 at 14.4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67" y="1216096"/>
            <a:ext cx="7417662" cy="2651110"/>
          </a:xfrm>
          <a:prstGeom prst="rect">
            <a:avLst/>
          </a:prstGeom>
        </p:spPr>
      </p:pic>
      <p:sp>
        <p:nvSpPr>
          <p:cNvPr id="10" name="Rectangle 9"/>
          <p:cNvSpPr/>
          <p:nvPr/>
        </p:nvSpPr>
        <p:spPr>
          <a:xfrm>
            <a:off x="24270" y="1204787"/>
            <a:ext cx="2667000"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1" name="Rectangle 10"/>
          <p:cNvSpPr/>
          <p:nvPr/>
        </p:nvSpPr>
        <p:spPr>
          <a:xfrm>
            <a:off x="4949928" y="1198457"/>
            <a:ext cx="2366725"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2" name="Rectangle 11"/>
          <p:cNvSpPr/>
          <p:nvPr/>
        </p:nvSpPr>
        <p:spPr>
          <a:xfrm>
            <a:off x="3498" y="4070027"/>
            <a:ext cx="2667000"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3" name="Rectangle 12"/>
          <p:cNvSpPr/>
          <p:nvPr/>
        </p:nvSpPr>
        <p:spPr>
          <a:xfrm>
            <a:off x="4943587" y="4063697"/>
            <a:ext cx="2366725" cy="2806526"/>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4" name="TextBox 13"/>
          <p:cNvSpPr txBox="1"/>
          <p:nvPr/>
        </p:nvSpPr>
        <p:spPr>
          <a:xfrm>
            <a:off x="7908328" y="3987737"/>
            <a:ext cx="1255178" cy="1569660"/>
          </a:xfrm>
          <a:prstGeom prst="rect">
            <a:avLst/>
          </a:prstGeom>
          <a:noFill/>
        </p:spPr>
        <p:txBody>
          <a:bodyPr wrap="square" rtlCol="0">
            <a:spAutoFit/>
          </a:bodyPr>
          <a:lstStyle/>
          <a:p>
            <a:r>
              <a:rPr lang="en-US" sz="1600" dirty="0" smtClean="0"/>
              <a:t>Analysis at large scales more sensitive to observations</a:t>
            </a:r>
            <a:endParaRPr lang="en-US" sz="1600" dirty="0"/>
          </a:p>
          <a:p>
            <a:r>
              <a:rPr lang="en-US" sz="1600" dirty="0" smtClean="0"/>
              <a:t>-----------------</a:t>
            </a:r>
            <a:endParaRPr lang="en-US" sz="1600" dirty="0"/>
          </a:p>
        </p:txBody>
      </p:sp>
      <p:sp>
        <p:nvSpPr>
          <p:cNvPr id="16" name="TextBox 15"/>
          <p:cNvSpPr txBox="1"/>
          <p:nvPr/>
        </p:nvSpPr>
        <p:spPr>
          <a:xfrm>
            <a:off x="7901987" y="5525417"/>
            <a:ext cx="1255178" cy="1323439"/>
          </a:xfrm>
          <a:prstGeom prst="rect">
            <a:avLst/>
          </a:prstGeom>
          <a:noFill/>
        </p:spPr>
        <p:txBody>
          <a:bodyPr wrap="square" rtlCol="0">
            <a:spAutoFit/>
          </a:bodyPr>
          <a:lstStyle/>
          <a:p>
            <a:r>
              <a:rPr lang="en-US" sz="1600" dirty="0" smtClean="0"/>
              <a:t>Analysis at small scales more sensitive to observations</a:t>
            </a:r>
            <a:endParaRPr lang="en-US" sz="1600" dirty="0"/>
          </a:p>
        </p:txBody>
      </p:sp>
    </p:spTree>
    <p:extLst>
      <p:ext uri="{BB962C8B-B14F-4D97-AF65-F5344CB8AC3E}">
        <p14:creationId xmlns:p14="http://schemas.microsoft.com/office/powerpoint/2010/main" val="126454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t>
            </a:r>
            <a:r>
              <a:rPr lang="en-US" dirty="0"/>
              <a:t>information, </a:t>
            </a:r>
            <a:r>
              <a:rPr lang="en-US" i="1" dirty="0">
                <a:latin typeface="Times New Roman"/>
                <a:cs typeface="Times New Roman"/>
              </a:rPr>
              <a:t>β=</a:t>
            </a:r>
            <a:r>
              <a:rPr lang="en-US" dirty="0">
                <a:latin typeface="Times New Roman"/>
                <a:cs typeface="Times New Roman"/>
              </a:rPr>
              <a:t>2</a:t>
            </a:r>
            <a:r>
              <a:rPr lang="en-US" i="1" dirty="0">
                <a:latin typeface="Times New Roman"/>
                <a:cs typeface="Times New Roman"/>
              </a:rPr>
              <a:t>,ρ=</a:t>
            </a:r>
            <a:r>
              <a:rPr lang="en-US" dirty="0">
                <a:latin typeface="Times New Roman"/>
                <a:cs typeface="Times New Roman"/>
              </a:rPr>
              <a:t>1</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19</a:t>
            </a:fld>
            <a:endParaRPr lang="en-US"/>
          </a:p>
        </p:txBody>
      </p:sp>
      <p:pic>
        <p:nvPicPr>
          <p:cNvPr id="7" name="Picture 6" descr="Screen Shot 2016-11-21 at 15.21.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3182471"/>
          </a:xfrm>
          <a:prstGeom prst="rect">
            <a:avLst/>
          </a:prstGeom>
        </p:spPr>
      </p:pic>
      <p:sp>
        <p:nvSpPr>
          <p:cNvPr id="9" name="Rectangle 8"/>
          <p:cNvSpPr/>
          <p:nvPr/>
        </p:nvSpPr>
        <p:spPr>
          <a:xfrm>
            <a:off x="0" y="1828799"/>
            <a:ext cx="2799662" cy="3182471"/>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0" name="Rectangle 9"/>
          <p:cNvSpPr/>
          <p:nvPr/>
        </p:nvSpPr>
        <p:spPr>
          <a:xfrm>
            <a:off x="5570463" y="1828800"/>
            <a:ext cx="2756368" cy="3182470"/>
          </a:xfrm>
          <a:prstGeom prst="rect">
            <a:avLst/>
          </a:prstGeom>
          <a:solidFill>
            <a:srgbClr val="28374A"/>
          </a:solidFill>
          <a:ln>
            <a:solidFill>
              <a:srgbClr val="28374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28374A"/>
              </a:solidFill>
            </a:endParaRPr>
          </a:p>
        </p:txBody>
      </p:sp>
      <p:sp>
        <p:nvSpPr>
          <p:cNvPr id="11" name="TextBox 10"/>
          <p:cNvSpPr txBox="1"/>
          <p:nvPr/>
        </p:nvSpPr>
        <p:spPr>
          <a:xfrm>
            <a:off x="457201" y="5741571"/>
            <a:ext cx="8686800" cy="646331"/>
          </a:xfrm>
          <a:prstGeom prst="rect">
            <a:avLst/>
          </a:prstGeom>
          <a:noFill/>
        </p:spPr>
        <p:txBody>
          <a:bodyPr wrap="square" rtlCol="0">
            <a:spAutoFit/>
          </a:bodyPr>
          <a:lstStyle/>
          <a:p>
            <a:r>
              <a:rPr lang="en-US" dirty="0" smtClean="0"/>
              <a:t>Note: this looks very different to the pattern seen for the self-sensitivities =&gt; using </a:t>
            </a:r>
            <a:r>
              <a:rPr lang="en-US" dirty="0" err="1" smtClean="0"/>
              <a:t>dfs</a:t>
            </a:r>
            <a:r>
              <a:rPr lang="en-US" dirty="0" smtClean="0"/>
              <a:t> as a measure of information content would lead to different conclusions</a:t>
            </a:r>
            <a:endParaRPr lang="en-US" dirty="0"/>
          </a:p>
        </p:txBody>
      </p:sp>
    </p:spTree>
    <p:extLst>
      <p:ext uri="{BB962C8B-B14F-4D97-AF65-F5344CB8AC3E}">
        <p14:creationId xmlns:p14="http://schemas.microsoft.com/office/powerpoint/2010/main" val="829989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Background (a-priori) error correlations (BECs) known to be important in DA.</a:t>
            </a:r>
          </a:p>
          <a:p>
            <a:r>
              <a:rPr lang="en-US" dirty="0" smtClean="0"/>
              <a:t>Until recently observation error correlations (OECs) have been </a:t>
            </a:r>
            <a:r>
              <a:rPr lang="en-US" dirty="0" smtClean="0"/>
              <a:t>neglected in NWP. </a:t>
            </a:r>
            <a:r>
              <a:rPr lang="en-US" dirty="0" smtClean="0"/>
              <a:t>To account for this the data has either been thinned, ‘super-</a:t>
            </a:r>
            <a:r>
              <a:rPr lang="en-US" dirty="0" err="1" smtClean="0"/>
              <a:t>obbed</a:t>
            </a:r>
            <a:r>
              <a:rPr lang="en-US" dirty="0" smtClean="0"/>
              <a:t>’ or the error variance have been inflated.</a:t>
            </a:r>
          </a:p>
          <a:p>
            <a:pPr lvl="1"/>
            <a:r>
              <a:rPr lang="en-US" dirty="0" smtClean="0"/>
              <a:t>Therefore, accounting for OECs correctly could allow for denser observations to be assimilated which could be important for high-resolution/high-impact weather forecasting.</a:t>
            </a:r>
          </a:p>
          <a:p>
            <a:r>
              <a:rPr lang="en-US" dirty="0" smtClean="0"/>
              <a:t>Accounting for inter-channel error correlations in IASI </a:t>
            </a:r>
            <a:r>
              <a:rPr lang="en-US" dirty="0" smtClean="0"/>
              <a:t>(which previously relied on variance inflation) have </a:t>
            </a:r>
            <a:r>
              <a:rPr lang="en-US" dirty="0" smtClean="0"/>
              <a:t>led to an improvement in the skill of the analysis and forecast (Weston et al., 2014, QJRMS, Bormann et al., 2016, QJRMS).</a:t>
            </a:r>
          </a:p>
          <a:p>
            <a:r>
              <a:rPr lang="en-US" dirty="0" smtClean="0"/>
              <a:t>This has motivated the OECs to be estimated for a range of other observations, for example using innovation ‘</a:t>
            </a:r>
            <a:r>
              <a:rPr lang="en-US" dirty="0" err="1" smtClean="0"/>
              <a:t>Desroziers</a:t>
            </a:r>
            <a:r>
              <a:rPr lang="en-US" dirty="0" smtClean="0"/>
              <a:t>’ diagnostics.</a:t>
            </a:r>
          </a:p>
          <a:p>
            <a:r>
              <a:rPr lang="en-US" dirty="0" smtClean="0"/>
              <a:t>Can we expect to see benefit to including OECs in all observation types? Are their cases when thinning the data is still desirable?</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a:t>
            </a:fld>
            <a:endParaRPr lang="en-US"/>
          </a:p>
        </p:txBody>
      </p:sp>
    </p:spTree>
    <p:extLst>
      <p:ext uri="{BB962C8B-B14F-4D97-AF65-F5344CB8AC3E}">
        <p14:creationId xmlns:p14="http://schemas.microsoft.com/office/powerpoint/2010/main" val="282267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 so far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general as the magnitude of the OECs increase, the </a:t>
            </a:r>
            <a:r>
              <a:rPr lang="en-US" dirty="0" err="1" smtClean="0"/>
              <a:t>dfs</a:t>
            </a:r>
            <a:r>
              <a:rPr lang="en-US" dirty="0" smtClean="0"/>
              <a:t> (self-sensitivities) and MI increase.</a:t>
            </a:r>
          </a:p>
          <a:p>
            <a:r>
              <a:rPr lang="en-US" dirty="0" smtClean="0"/>
              <a:t>However, the impact </a:t>
            </a:r>
            <a:r>
              <a:rPr lang="en-US" dirty="0" smtClean="0"/>
              <a:t>of the OECs </a:t>
            </a:r>
            <a:r>
              <a:rPr lang="en-US" dirty="0" smtClean="0"/>
              <a:t>on the other metrics cannot </a:t>
            </a:r>
            <a:r>
              <a:rPr lang="en-US" dirty="0" smtClean="0"/>
              <a:t>be understood in isolation of the background error statistics and the observation operator.</a:t>
            </a:r>
            <a:endParaRPr lang="en-US" dirty="0"/>
          </a:p>
          <a:p>
            <a:r>
              <a:rPr lang="en-US" dirty="0"/>
              <a:t>When the prior and likelihood provide information about different regions of the state space.</a:t>
            </a:r>
          </a:p>
          <a:p>
            <a:pPr lvl="1"/>
            <a:r>
              <a:rPr lang="en-US" dirty="0"/>
              <a:t>The analysis error variances are smallest</a:t>
            </a:r>
          </a:p>
          <a:p>
            <a:pPr lvl="1"/>
            <a:r>
              <a:rPr lang="en-US" dirty="0"/>
              <a:t> There is the greatest spread in information (e.g. cross-sensitivities are largest).</a:t>
            </a:r>
          </a:p>
          <a:p>
            <a:pPr lvl="1"/>
            <a:r>
              <a:rPr lang="en-US" dirty="0"/>
              <a:t>Observations have the greatest mutual information</a:t>
            </a:r>
            <a:r>
              <a:rPr lang="en-US" dirty="0" smtClean="0"/>
              <a: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20</a:t>
            </a:fld>
            <a:endParaRPr lang="en-US"/>
          </a:p>
        </p:txBody>
      </p:sp>
    </p:spTree>
    <p:extLst>
      <p:ext uri="{BB962C8B-B14F-4D97-AF65-F5344CB8AC3E}">
        <p14:creationId xmlns:p14="http://schemas.microsoft.com/office/powerpoint/2010/main" val="377653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thinning</a:t>
            </a:r>
            <a:endParaRPr lang="en-US" dirty="0"/>
          </a:p>
        </p:txBody>
      </p:sp>
      <p:sp>
        <p:nvSpPr>
          <p:cNvPr id="3" name="Content Placeholder 2"/>
          <p:cNvSpPr>
            <a:spLocks noGrp="1"/>
          </p:cNvSpPr>
          <p:nvPr>
            <p:ph idx="1"/>
          </p:nvPr>
        </p:nvSpPr>
        <p:spPr/>
        <p:txBody>
          <a:bodyPr>
            <a:normAutofit/>
          </a:bodyPr>
          <a:lstStyle/>
          <a:p>
            <a:r>
              <a:rPr lang="en-US" sz="2400" dirty="0" smtClean="0"/>
              <a:t>It was suggested by </a:t>
            </a:r>
            <a:r>
              <a:rPr lang="en-US" sz="2400" dirty="0"/>
              <a:t>Miyoshi et al. </a:t>
            </a:r>
            <a:r>
              <a:rPr lang="en-US" sz="2400" dirty="0" smtClean="0"/>
              <a:t>2013, who noted the dependence of the observation impact on both the OECs and H, that this could be used in the design of instruments.</a:t>
            </a:r>
          </a:p>
          <a:p>
            <a:r>
              <a:rPr lang="en-US" sz="2400" dirty="0" smtClean="0"/>
              <a:t>However, in practice this may not be feasible as often the OECs and H are related.</a:t>
            </a:r>
          </a:p>
          <a:p>
            <a:r>
              <a:rPr lang="en-US" sz="2400" dirty="0" smtClean="0"/>
              <a:t>An easier way to exploit </a:t>
            </a:r>
            <a:r>
              <a:rPr lang="en-US" sz="2400" dirty="0" smtClean="0"/>
              <a:t>these results is </a:t>
            </a:r>
            <a:r>
              <a:rPr lang="en-US" sz="2400" dirty="0" smtClean="0"/>
              <a:t>in the choice of the density of the observations.</a:t>
            </a:r>
            <a:endParaRPr lang="en-US" sz="2400"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21</a:t>
            </a:fld>
            <a:endParaRPr lang="en-US"/>
          </a:p>
        </p:txBody>
      </p:sp>
    </p:spTree>
    <p:extLst>
      <p:ext uri="{BB962C8B-B14F-4D97-AF65-F5344CB8AC3E}">
        <p14:creationId xmlns:p14="http://schemas.microsoft.com/office/powerpoint/2010/main" val="16743019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thinning</a:t>
            </a:r>
            <a:endParaRPr lang="en-US" dirty="0"/>
          </a:p>
        </p:txBody>
      </p:sp>
      <p:sp>
        <p:nvSpPr>
          <p:cNvPr id="3" name="Content Placeholder 2"/>
          <p:cNvSpPr>
            <a:spLocks noGrp="1"/>
          </p:cNvSpPr>
          <p:nvPr>
            <p:ph idx="1"/>
          </p:nvPr>
        </p:nvSpPr>
        <p:spPr>
          <a:xfrm>
            <a:off x="457200" y="1600200"/>
            <a:ext cx="8229600" cy="4092575"/>
          </a:xfrm>
        </p:spPr>
        <p:txBody>
          <a:bodyPr>
            <a:normAutofit fontScale="92500"/>
          </a:bodyPr>
          <a:lstStyle/>
          <a:p>
            <a:r>
              <a:rPr lang="en-US" sz="2400" dirty="0" smtClean="0"/>
              <a:t>Results shown assume </a:t>
            </a:r>
            <a:r>
              <a:rPr lang="en-US" sz="2400" dirty="0" smtClean="0"/>
              <a:t>circular domain discretized into 32 </a:t>
            </a:r>
            <a:r>
              <a:rPr lang="en-US" sz="2400" dirty="0" err="1" smtClean="0"/>
              <a:t>gridpoints</a:t>
            </a:r>
            <a:r>
              <a:rPr lang="en-US" sz="2400" dirty="0" smtClean="0"/>
              <a:t>.</a:t>
            </a:r>
            <a:endParaRPr lang="en-US" sz="2400" dirty="0" smtClean="0"/>
          </a:p>
          <a:p>
            <a:r>
              <a:rPr lang="en-US" sz="2400" dirty="0" smtClean="0"/>
              <a:t>R and B are given by </a:t>
            </a:r>
            <a:r>
              <a:rPr lang="en-US" sz="2400" dirty="0" err="1" smtClean="0"/>
              <a:t>circulant</a:t>
            </a:r>
            <a:r>
              <a:rPr lang="en-US" sz="2400" dirty="0" smtClean="0"/>
              <a:t> matrices with correlations given by the SOAR function</a:t>
            </a:r>
          </a:p>
          <a:p>
            <a:endParaRPr lang="en-US" sz="2400" dirty="0"/>
          </a:p>
          <a:p>
            <a:r>
              <a:rPr lang="en-US" sz="2400" dirty="0" smtClean="0"/>
              <a:t>The background error correlation </a:t>
            </a:r>
            <a:r>
              <a:rPr lang="en-US" sz="2400" dirty="0" err="1" smtClean="0"/>
              <a:t>lengthscale</a:t>
            </a:r>
            <a:r>
              <a:rPr lang="en-US" sz="2400" dirty="0" smtClean="0"/>
              <a:t> is given by </a:t>
            </a:r>
            <a:r>
              <a:rPr lang="en-US" sz="2400" i="1" dirty="0" err="1" smtClean="0">
                <a:latin typeface="Times New Roman"/>
                <a:cs typeface="Times New Roman"/>
              </a:rPr>
              <a:t>L</a:t>
            </a:r>
            <a:r>
              <a:rPr lang="en-US" sz="2400" i="1" baseline="-25000" dirty="0" err="1" smtClean="0">
                <a:latin typeface="Times New Roman"/>
                <a:cs typeface="Times New Roman"/>
              </a:rPr>
              <a:t>b</a:t>
            </a:r>
            <a:r>
              <a:rPr lang="en-US" sz="2400" dirty="0" smtClean="0"/>
              <a:t>=5. The observation error correlation </a:t>
            </a:r>
            <a:r>
              <a:rPr lang="en-US" sz="2400" dirty="0" err="1" smtClean="0"/>
              <a:t>lengthscale</a:t>
            </a:r>
            <a:r>
              <a:rPr lang="en-US" sz="2400" dirty="0" smtClean="0"/>
              <a:t> </a:t>
            </a:r>
            <a:r>
              <a:rPr lang="en-US" sz="2400" i="1" dirty="0" smtClean="0">
                <a:latin typeface="Times New Roman"/>
                <a:cs typeface="Times New Roman"/>
              </a:rPr>
              <a:t>L</a:t>
            </a:r>
            <a:r>
              <a:rPr lang="en-US" sz="2400" i="1" baseline="-25000" dirty="0" smtClean="0">
                <a:latin typeface="Times New Roman"/>
                <a:cs typeface="Times New Roman"/>
              </a:rPr>
              <a:t>o</a:t>
            </a:r>
            <a:r>
              <a:rPr lang="en-US" sz="2400" dirty="0" smtClean="0"/>
              <a:t> is allowed to vary.</a:t>
            </a:r>
          </a:p>
          <a:p>
            <a:r>
              <a:rPr lang="en-US" sz="2400" dirty="0" smtClean="0"/>
              <a:t>The observation and background error variances are both set to 1.</a:t>
            </a:r>
          </a:p>
          <a:p>
            <a:r>
              <a:rPr lang="en-US" sz="2400" b="1" dirty="0" smtClean="0">
                <a:latin typeface="Times New Roman"/>
                <a:cs typeface="Times New Roman"/>
              </a:rPr>
              <a:t>H</a:t>
            </a:r>
            <a:r>
              <a:rPr lang="en-US" sz="2400" dirty="0" smtClean="0"/>
              <a:t> assumes observations are made regularly and are a weighted combination of the state variables</a:t>
            </a:r>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22</a:t>
            </a:fld>
            <a:endParaRPr lang="en-US"/>
          </a:p>
        </p:txBody>
      </p:sp>
      <p:pic>
        <p:nvPicPr>
          <p:cNvPr id="6" name="Picture 5" descr="Screen Shot 2016-11-21 at 15.42.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863" y="5591765"/>
            <a:ext cx="3911600" cy="1028700"/>
          </a:xfrm>
          <a:prstGeom prst="rect">
            <a:avLst/>
          </a:prstGeom>
        </p:spPr>
      </p:pic>
      <p:pic>
        <p:nvPicPr>
          <p:cNvPr id="7" name="Picture 6" descr="Screen Shot 2016-11-21 at 15.42.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2867027"/>
            <a:ext cx="2794000" cy="508000"/>
          </a:xfrm>
          <a:prstGeom prst="rect">
            <a:avLst/>
          </a:prstGeom>
        </p:spPr>
      </p:pic>
    </p:spTree>
    <p:extLst>
      <p:ext uri="{BB962C8B-B14F-4D97-AF65-F5344CB8AC3E}">
        <p14:creationId xmlns:p14="http://schemas.microsoft.com/office/powerpoint/2010/main" val="41886714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thinning</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23</a:t>
            </a:fld>
            <a:endParaRPr lang="en-US"/>
          </a:p>
        </p:txBody>
      </p:sp>
      <p:pic>
        <p:nvPicPr>
          <p:cNvPr id="10" name="Picture 9" descr="thinning_a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5968"/>
            <a:ext cx="8110362" cy="2673008"/>
          </a:xfrm>
          <a:prstGeom prst="rect">
            <a:avLst/>
          </a:prstGeom>
        </p:spPr>
      </p:pic>
      <p:pic>
        <p:nvPicPr>
          <p:cNvPr id="11" name="Picture 10" descr="thinning_a_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2" y="1417638"/>
            <a:ext cx="8096960" cy="2624490"/>
          </a:xfrm>
          <a:prstGeom prst="rect">
            <a:avLst/>
          </a:prstGeom>
        </p:spPr>
      </p:pic>
      <p:sp>
        <p:nvSpPr>
          <p:cNvPr id="3" name="TextBox 2"/>
          <p:cNvSpPr txBox="1"/>
          <p:nvPr/>
        </p:nvSpPr>
        <p:spPr>
          <a:xfrm>
            <a:off x="6811550" y="678230"/>
            <a:ext cx="731140" cy="461665"/>
          </a:xfrm>
          <a:prstGeom prst="rect">
            <a:avLst/>
          </a:prstGeom>
          <a:noFill/>
        </p:spPr>
        <p:txBody>
          <a:bodyPr wrap="none" rtlCol="0">
            <a:spAutoFit/>
          </a:bodyPr>
          <a:lstStyle/>
          <a:p>
            <a:r>
              <a:rPr lang="en-US" sz="2400" dirty="0" err="1" smtClean="0"/>
              <a:t>L</a:t>
            </a:r>
            <a:r>
              <a:rPr lang="en-US" sz="2400" baseline="-25000" dirty="0" err="1" smtClean="0"/>
              <a:t>b</a:t>
            </a:r>
            <a:r>
              <a:rPr lang="en-US" sz="2400" dirty="0" smtClean="0"/>
              <a:t>=5</a:t>
            </a:r>
            <a:endParaRPr lang="en-US" sz="2400" dirty="0"/>
          </a:p>
        </p:txBody>
      </p:sp>
    </p:spTree>
    <p:extLst>
      <p:ext uri="{BB962C8B-B14F-4D97-AF65-F5344CB8AC3E}">
        <p14:creationId xmlns:p14="http://schemas.microsoft.com/office/powerpoint/2010/main" val="3529643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thinning</a:t>
            </a:r>
            <a:endParaRPr lang="en-US" dirty="0"/>
          </a:p>
        </p:txBody>
      </p:sp>
      <p:sp>
        <p:nvSpPr>
          <p:cNvPr id="3" name="Content Placeholder 2"/>
          <p:cNvSpPr>
            <a:spLocks noGrp="1"/>
          </p:cNvSpPr>
          <p:nvPr>
            <p:ph idx="1"/>
          </p:nvPr>
        </p:nvSpPr>
        <p:spPr/>
        <p:txBody>
          <a:bodyPr>
            <a:normAutofit/>
          </a:bodyPr>
          <a:lstStyle/>
          <a:p>
            <a:pPr marL="0" indent="0">
              <a:buNone/>
            </a:pPr>
            <a:r>
              <a:rPr lang="en-US" sz="2200" b="1" i="1" u="sng" dirty="0" smtClean="0"/>
              <a:t>Key findings</a:t>
            </a:r>
          </a:p>
          <a:p>
            <a:r>
              <a:rPr lang="en-US" sz="2200" dirty="0" smtClean="0"/>
              <a:t>When </a:t>
            </a:r>
            <a:r>
              <a:rPr lang="en-US" sz="2200" dirty="0" smtClean="0"/>
              <a:t>the correlation </a:t>
            </a:r>
            <a:r>
              <a:rPr lang="en-US" sz="2200" dirty="0" err="1" smtClean="0"/>
              <a:t>lengthscales</a:t>
            </a:r>
            <a:r>
              <a:rPr lang="en-US" sz="2200" dirty="0" smtClean="0"/>
              <a:t> in </a:t>
            </a:r>
            <a:r>
              <a:rPr lang="en-US" sz="2200" dirty="0" smtClean="0"/>
              <a:t>the likelihood </a:t>
            </a:r>
            <a:r>
              <a:rPr lang="en-US" sz="2200" dirty="0" smtClean="0"/>
              <a:t>and </a:t>
            </a:r>
            <a:r>
              <a:rPr lang="en-US" sz="2200" dirty="0" smtClean="0"/>
              <a:t>prior </a:t>
            </a:r>
            <a:r>
              <a:rPr lang="en-US" sz="2200" dirty="0" smtClean="0"/>
              <a:t>are similar there is less benefit, in terms of the analysis error, in increasing the density of the observations compared to if the </a:t>
            </a:r>
            <a:r>
              <a:rPr lang="en-US" sz="2200" dirty="0" err="1" smtClean="0"/>
              <a:t>lengthscales</a:t>
            </a:r>
            <a:r>
              <a:rPr lang="en-US" sz="2200" dirty="0" smtClean="0"/>
              <a:t> are very different.</a:t>
            </a:r>
          </a:p>
          <a:p>
            <a:r>
              <a:rPr lang="en-US" sz="2200" dirty="0" smtClean="0"/>
              <a:t>If OECs are correctly included in the DA systems then denser observations are beneficial (in terms of MI/p) only if the </a:t>
            </a:r>
            <a:r>
              <a:rPr lang="en-US" sz="2200" dirty="0" err="1" smtClean="0"/>
              <a:t>lengthscales</a:t>
            </a:r>
            <a:r>
              <a:rPr lang="en-US" sz="2200" dirty="0" smtClean="0"/>
              <a:t> in </a:t>
            </a:r>
            <a:r>
              <a:rPr lang="en-US" sz="2200" b="1" dirty="0" smtClean="0">
                <a:latin typeface="Times New Roman"/>
                <a:cs typeface="Times New Roman"/>
              </a:rPr>
              <a:t>R</a:t>
            </a:r>
            <a:r>
              <a:rPr lang="en-US" sz="2200" dirty="0" smtClean="0">
                <a:latin typeface="Times New Roman"/>
                <a:cs typeface="Times New Roman"/>
              </a:rPr>
              <a:t> </a:t>
            </a:r>
            <a:r>
              <a:rPr lang="en-US" sz="2200" dirty="0" smtClean="0"/>
              <a:t>are much larger than </a:t>
            </a:r>
            <a:r>
              <a:rPr lang="en-US" sz="2200" b="1" dirty="0" smtClean="0">
                <a:latin typeface="Times New Roman"/>
                <a:cs typeface="Times New Roman"/>
              </a:rPr>
              <a:t>B</a:t>
            </a:r>
            <a:r>
              <a:rPr lang="en-US" sz="2200" dirty="0" smtClean="0"/>
              <a:t>. </a:t>
            </a:r>
          </a:p>
          <a:p>
            <a:r>
              <a:rPr lang="en-US" sz="2200" dirty="0" smtClean="0"/>
              <a:t>If the observations have overlapping weighting functions then this dominates the effect of the OECs</a:t>
            </a:r>
            <a:r>
              <a:rPr lang="en-US" sz="2200" dirty="0" smtClean="0"/>
              <a:t>.</a:t>
            </a:r>
            <a:r>
              <a:rPr lang="en-US" sz="2200" dirty="0" smtClean="0"/>
              <a:t>					</a:t>
            </a:r>
          </a:p>
          <a:p>
            <a:pPr marL="0" indent="0">
              <a:buNone/>
            </a:pPr>
            <a:endParaRPr lang="en-US" sz="2800"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endParaRPr>
          </a:p>
          <a:p>
            <a:pPr marL="0" indent="0">
              <a:buNone/>
            </a:pPr>
            <a:endParaRPr lang="en-US" sz="2800"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endParaRPr>
          </a:p>
        </p:txBody>
      </p:sp>
      <p:sp>
        <p:nvSpPr>
          <p:cNvPr id="4" name="Footer Placeholder 3"/>
          <p:cNvSpPr>
            <a:spLocks noGrp="1"/>
          </p:cNvSpPr>
          <p:nvPr>
            <p:ph type="ftr" sz="quarter" idx="11"/>
          </p:nvPr>
        </p:nvSpPr>
        <p:spPr/>
        <p:txBody>
          <a:bodyPr/>
          <a:lstStyle/>
          <a:p>
            <a:r>
              <a:rPr lang="en-US" dirty="0" smtClean="0"/>
              <a:t>DARC seminar, 16th November 2016</a:t>
            </a:r>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24</a:t>
            </a:fld>
            <a:endParaRPr lang="en-US"/>
          </a:p>
        </p:txBody>
      </p:sp>
    </p:spTree>
    <p:extLst>
      <p:ext uri="{BB962C8B-B14F-4D97-AF65-F5344CB8AC3E}">
        <p14:creationId xmlns:p14="http://schemas.microsoft.com/office/powerpoint/2010/main" val="36426281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impact of </a:t>
            </a:r>
            <a:r>
              <a:rPr lang="en-US" dirty="0" smtClean="0"/>
              <a:t>observations with correlated errors </a:t>
            </a:r>
            <a:r>
              <a:rPr lang="en-US" dirty="0" smtClean="0"/>
              <a:t>cannot be considered in isolation of the background error correlations or the observation operator.</a:t>
            </a:r>
          </a:p>
          <a:p>
            <a:pPr lvl="1"/>
            <a:r>
              <a:rPr lang="en-US" dirty="0" smtClean="0"/>
              <a:t>This is particularly true if interested in the impact on analysis errors or the spread in information</a:t>
            </a:r>
            <a:endParaRPr lang="en-US" dirty="0" smtClean="0"/>
          </a:p>
          <a:p>
            <a:r>
              <a:rPr lang="en-US" dirty="0" smtClean="0"/>
              <a:t>These results could be used in the design of new instruments and observing networks.</a:t>
            </a:r>
            <a:endParaRPr lang="en-US" dirty="0" smtClean="0"/>
          </a:p>
          <a:p>
            <a:pPr marL="457200" lvl="1" indent="0">
              <a:buNone/>
            </a:pPr>
            <a:r>
              <a:rPr lang="en-US"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rPr>
              <a:t>	</a:t>
            </a:r>
          </a:p>
          <a:p>
            <a:pPr marL="457200" lvl="1" indent="0">
              <a:buNone/>
            </a:pPr>
            <a:r>
              <a:rPr lang="en-US"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rPr>
              <a:t>			Thank </a:t>
            </a:r>
            <a:r>
              <a:rPr lang="en-US"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rPr>
              <a:t>you for </a:t>
            </a:r>
            <a:r>
              <a:rPr lang="en-US" b="1" cap="all" dirty="0" smtClean="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rPr>
              <a:t>listening</a:t>
            </a:r>
            <a:endParaRPr lang="en-US" b="1" cap="all" dirty="0">
              <a:ln w="9000" cmpd="sng">
                <a:solidFill>
                  <a:schemeClr val="accent4">
                    <a:shade val="50000"/>
                    <a:satMod val="120000"/>
                  </a:schemeClr>
                </a:solidFill>
                <a:prstDash val="solid"/>
              </a:ln>
              <a:solidFill>
                <a:schemeClr val="accent2">
                  <a:lumMod val="40000"/>
                  <a:lumOff val="60000"/>
                </a:schemeClr>
              </a:solidFill>
              <a:effectLst>
                <a:reflection blurRad="12700" stA="28000" endPos="45000" dist="1000" dir="5400000" sy="-100000" algn="bl" rotWithShape="0"/>
              </a:effectLst>
            </a:endParaRPr>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25</a:t>
            </a:fld>
            <a:endParaRPr lang="en-US"/>
          </a:p>
        </p:txBody>
      </p:sp>
    </p:spTree>
    <p:extLst>
      <p:ext uri="{BB962C8B-B14F-4D97-AF65-F5344CB8AC3E}">
        <p14:creationId xmlns:p14="http://schemas.microsoft.com/office/powerpoint/2010/main" val="26200580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OECs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OECs generally result from errors in comparing the observations to the state variables rather than instrument error (</a:t>
            </a:r>
            <a:r>
              <a:rPr lang="en-US" dirty="0" err="1" smtClean="0"/>
              <a:t>Janjic</a:t>
            </a:r>
            <a:r>
              <a:rPr lang="en-US" dirty="0" smtClean="0"/>
              <a:t> </a:t>
            </a:r>
            <a:r>
              <a:rPr lang="en-US" dirty="0"/>
              <a:t>and Cohn, </a:t>
            </a:r>
            <a:r>
              <a:rPr lang="en-US" dirty="0" smtClean="0"/>
              <a:t>2006, MWR) </a:t>
            </a:r>
            <a:endParaRPr lang="en-US" dirty="0"/>
          </a:p>
          <a:p>
            <a:r>
              <a:rPr lang="en-US" dirty="0" smtClean="0"/>
              <a:t>Can be state and model dependent (Waller et al. 2014, </a:t>
            </a:r>
            <a:r>
              <a:rPr lang="en-US" dirty="0" err="1" smtClean="0"/>
              <a:t>Tellus</a:t>
            </a:r>
            <a:r>
              <a:rPr lang="en-US" dirty="0" smtClean="0"/>
              <a:t> A)</a:t>
            </a:r>
          </a:p>
          <a:p>
            <a:r>
              <a:rPr lang="en-US" dirty="0" smtClean="0"/>
              <a:t>Found predominately in observations</a:t>
            </a:r>
          </a:p>
          <a:p>
            <a:pPr lvl="1"/>
            <a:r>
              <a:rPr lang="en-US" dirty="0" smtClean="0"/>
              <a:t>with complex observation </a:t>
            </a:r>
            <a:r>
              <a:rPr lang="en-US" dirty="0" smtClean="0"/>
              <a:t>operators,</a:t>
            </a:r>
            <a:endParaRPr lang="en-US" dirty="0" smtClean="0"/>
          </a:p>
          <a:p>
            <a:pPr lvl="1"/>
            <a:r>
              <a:rPr lang="en-US" dirty="0"/>
              <a:t>t</a:t>
            </a:r>
            <a:r>
              <a:rPr lang="en-US" dirty="0" smtClean="0"/>
              <a:t>hat measure different scales to those modeled</a:t>
            </a:r>
          </a:p>
          <a:p>
            <a:pPr lvl="1"/>
            <a:r>
              <a:rPr lang="en-US" dirty="0"/>
              <a:t>t</a:t>
            </a:r>
            <a:r>
              <a:rPr lang="en-US" dirty="0" smtClean="0"/>
              <a:t>hat have gone through a lot of preprocessing (e.g. high level SST products from satellite measurements, quality control)</a:t>
            </a:r>
          </a:p>
          <a:p>
            <a:pPr lvl="1"/>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3</a:t>
            </a:fld>
            <a:endParaRPr lang="en-US"/>
          </a:p>
        </p:txBody>
      </p:sp>
    </p:spTree>
    <p:extLst>
      <p:ext uri="{BB962C8B-B14F-4D97-AF65-F5344CB8AC3E}">
        <p14:creationId xmlns:p14="http://schemas.microsoft.com/office/powerpoint/2010/main" val="1441652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literature review</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i="1" u="sng" dirty="0" smtClean="0"/>
              <a:t>Effect of suboptimal R </a:t>
            </a:r>
            <a:r>
              <a:rPr lang="en-US" i="1" u="sng" dirty="0" err="1" smtClean="0"/>
              <a:t>i.e</a:t>
            </a:r>
            <a:r>
              <a:rPr lang="en-US" i="1" u="sng" dirty="0" smtClean="0"/>
              <a:t> not accounting for OECs</a:t>
            </a:r>
          </a:p>
          <a:p>
            <a:r>
              <a:rPr lang="en-US" dirty="0" smtClean="0"/>
              <a:t>Rainwater et al. 2015, QJRMS</a:t>
            </a:r>
          </a:p>
          <a:p>
            <a:r>
              <a:rPr lang="en-US" dirty="0" smtClean="0"/>
              <a:t>Miyoshi et al. 2013, </a:t>
            </a:r>
            <a:r>
              <a:rPr lang="en-US" dirty="0"/>
              <a:t>Inverse Problems in Science and </a:t>
            </a:r>
            <a:r>
              <a:rPr lang="en-US" dirty="0" smtClean="0"/>
              <a:t>Engineering</a:t>
            </a:r>
          </a:p>
          <a:p>
            <a:r>
              <a:rPr lang="en-US" dirty="0" smtClean="0"/>
              <a:t>Stewart et al. 2008, </a:t>
            </a:r>
            <a:r>
              <a:rPr lang="en-US" dirty="0"/>
              <a:t>International J. for Numerical Methods in Fluids </a:t>
            </a:r>
            <a:endParaRPr lang="en-US" dirty="0" smtClean="0"/>
          </a:p>
          <a:p>
            <a:r>
              <a:rPr lang="en-US" dirty="0" smtClean="0"/>
              <a:t>Stewart et al. 2013, </a:t>
            </a:r>
            <a:r>
              <a:rPr lang="en-US" dirty="0" err="1" smtClean="0"/>
              <a:t>Tellus</a:t>
            </a:r>
            <a:r>
              <a:rPr lang="en-US" dirty="0" smtClean="0"/>
              <a:t> A </a:t>
            </a:r>
          </a:p>
          <a:p>
            <a:r>
              <a:rPr lang="en-US" dirty="0" smtClean="0"/>
              <a:t>Liu and </a:t>
            </a:r>
            <a:r>
              <a:rPr lang="en-US" dirty="0" err="1" smtClean="0"/>
              <a:t>Rabier</a:t>
            </a:r>
            <a:r>
              <a:rPr lang="en-US" dirty="0" smtClean="0"/>
              <a:t> 2002, </a:t>
            </a:r>
            <a:r>
              <a:rPr lang="en-US" dirty="0"/>
              <a:t>QJRMS</a:t>
            </a:r>
            <a:r>
              <a:rPr lang="en-US" dirty="0" smtClean="0"/>
              <a:t> – also suboptimal H</a:t>
            </a:r>
          </a:p>
          <a:p>
            <a:endParaRPr lang="en-US" dirty="0"/>
          </a:p>
          <a:p>
            <a:pPr marL="0" indent="0">
              <a:buNone/>
            </a:pPr>
            <a:r>
              <a:rPr lang="en-US" dirty="0" smtClean="0">
                <a:solidFill>
                  <a:schemeClr val="accent2">
                    <a:lumMod val="60000"/>
                    <a:lumOff val="40000"/>
                  </a:schemeClr>
                </a:solidFill>
              </a:rPr>
              <a:t>In this talk I will be assuming that the correct B, R and H are known and used in the assimilation.</a:t>
            </a:r>
          </a:p>
          <a:p>
            <a:endParaRPr lang="en-US" dirty="0" smtClean="0"/>
          </a:p>
          <a:p>
            <a:pPr marL="0" indent="0">
              <a:buNone/>
            </a:pPr>
            <a:r>
              <a:rPr lang="en-US" i="1" u="sng" dirty="0" smtClean="0"/>
              <a:t>Impact of OECs on different scales</a:t>
            </a:r>
          </a:p>
          <a:p>
            <a:r>
              <a:rPr lang="en-US" dirty="0" smtClean="0"/>
              <a:t>Seaman 1977, MWR</a:t>
            </a:r>
          </a:p>
          <a:p>
            <a:r>
              <a:rPr lang="en-US" dirty="0" smtClean="0"/>
              <a:t>Rainwater et al. 2015, </a:t>
            </a:r>
            <a:r>
              <a:rPr lang="en-US" dirty="0"/>
              <a:t>QJRMS</a:t>
            </a:r>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4</a:t>
            </a:fld>
            <a:endParaRPr lang="en-US"/>
          </a:p>
        </p:txBody>
      </p:sp>
    </p:spTree>
    <p:extLst>
      <p:ext uri="{BB962C8B-B14F-4D97-AF65-F5344CB8AC3E}">
        <p14:creationId xmlns:p14="http://schemas.microsoft.com/office/powerpoint/2010/main" val="10424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Quick literature review</a:t>
            </a:r>
            <a:br>
              <a:rPr lang="en-US" dirty="0" smtClean="0"/>
            </a:br>
            <a:r>
              <a:rPr lang="en-US" dirty="0"/>
              <a:t>Impact of OECs on different scales</a:t>
            </a:r>
            <a:br>
              <a:rPr lang="en-US" dirty="0"/>
            </a:br>
            <a:endParaRPr lang="en-US" dirty="0"/>
          </a:p>
        </p:txBody>
      </p:sp>
      <p:sp>
        <p:nvSpPr>
          <p:cNvPr id="3" name="Content Placeholder 2"/>
          <p:cNvSpPr>
            <a:spLocks noGrp="1"/>
          </p:cNvSpPr>
          <p:nvPr>
            <p:ph idx="1"/>
          </p:nvPr>
        </p:nvSpPr>
        <p:spPr>
          <a:xfrm>
            <a:off x="457200" y="1600200"/>
            <a:ext cx="8229600" cy="4951156"/>
          </a:xfrm>
        </p:spPr>
        <p:txBody>
          <a:bodyPr>
            <a:normAutofit fontScale="92500" lnSpcReduction="10000"/>
          </a:bodyPr>
          <a:lstStyle/>
          <a:p>
            <a:pPr marL="0" indent="0">
              <a:buNone/>
            </a:pPr>
            <a:r>
              <a:rPr lang="en-US" dirty="0" smtClean="0"/>
              <a:t>Positive error correlations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000" dirty="0" smtClean="0"/>
          </a:p>
          <a:p>
            <a:pPr marL="0" indent="0">
              <a:buNone/>
            </a:pPr>
            <a:r>
              <a:rPr lang="en-US" sz="2000" dirty="0" smtClean="0"/>
              <a:t>Taken from Waller et al. 2016, QJRMS</a:t>
            </a:r>
            <a:endParaRPr lang="en-US" sz="2000"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5</a:t>
            </a:fld>
            <a:endParaRPr lang="en-US"/>
          </a:p>
        </p:txBody>
      </p:sp>
      <p:pic>
        <p:nvPicPr>
          <p:cNvPr id="6" name="Picture 5" descr="Screen Shot 2016-11-21 at 11.30.0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637" y="2150184"/>
            <a:ext cx="8081500" cy="3687411"/>
          </a:xfrm>
          <a:prstGeom prst="rect">
            <a:avLst/>
          </a:prstGeom>
        </p:spPr>
      </p:pic>
    </p:spTree>
    <p:extLst>
      <p:ext uri="{BB962C8B-B14F-4D97-AF65-F5344CB8AC3E}">
        <p14:creationId xmlns:p14="http://schemas.microsoft.com/office/powerpoint/2010/main" val="18387376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6</a:t>
            </a:fld>
            <a:endParaRPr lang="en-US"/>
          </a:p>
        </p:txBody>
      </p:sp>
      <p:pic>
        <p:nvPicPr>
          <p:cNvPr id="11" name="Picture 10" descr="Screen Shot 2016-09-21 at 15.43.1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5498306" cy="6473812"/>
          </a:xfrm>
          <a:prstGeom prst="rect">
            <a:avLst/>
          </a:prstGeom>
        </p:spPr>
      </p:pic>
      <p:pic>
        <p:nvPicPr>
          <p:cNvPr id="13" name="Picture 12" descr="Screen Shot 2016-09-21 at 15.45.0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900" y="6331255"/>
            <a:ext cx="8039100" cy="520700"/>
          </a:xfrm>
          <a:prstGeom prst="rect">
            <a:avLst/>
          </a:prstGeom>
        </p:spPr>
      </p:pic>
      <p:sp>
        <p:nvSpPr>
          <p:cNvPr id="2" name="TextBox 1"/>
          <p:cNvSpPr txBox="1"/>
          <p:nvPr/>
        </p:nvSpPr>
        <p:spPr>
          <a:xfrm>
            <a:off x="5690517" y="1861509"/>
            <a:ext cx="3298850" cy="2031325"/>
          </a:xfrm>
          <a:prstGeom prst="rect">
            <a:avLst/>
          </a:prstGeom>
          <a:noFill/>
        </p:spPr>
        <p:txBody>
          <a:bodyPr wrap="square" rtlCol="0">
            <a:spAutoFit/>
          </a:bodyPr>
          <a:lstStyle/>
          <a:p>
            <a:r>
              <a:rPr lang="en-US" dirty="0" smtClean="0"/>
              <a:t>(</a:t>
            </a:r>
            <a:r>
              <a:rPr lang="en-US" dirty="0"/>
              <a:t>a) A microwave satellite image of Hurricane Sandy on 24 October 2012, which is treated as truth. (b) Panel (a) plus white (uncorrelated) noise; (c) panel</a:t>
            </a:r>
          </a:p>
          <a:p>
            <a:r>
              <a:rPr lang="en-US" dirty="0"/>
              <a:t>(a) plus red (spatially correlated) noise.</a:t>
            </a:r>
          </a:p>
        </p:txBody>
      </p:sp>
    </p:spTree>
    <p:extLst>
      <p:ext uri="{BB962C8B-B14F-4D97-AF65-F5344CB8AC3E}">
        <p14:creationId xmlns:p14="http://schemas.microsoft.com/office/powerpoint/2010/main" val="1601410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literature review</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i="1" u="sng" dirty="0" smtClean="0"/>
              <a:t>Impact of OECs in relation to the observation operator</a:t>
            </a:r>
          </a:p>
          <a:p>
            <a:r>
              <a:rPr lang="en-US" dirty="0" smtClean="0"/>
              <a:t>Miyoshi et al. 2013,</a:t>
            </a:r>
            <a:r>
              <a:rPr lang="en-US" dirty="0"/>
              <a:t> Inverse Problems in Science and </a:t>
            </a:r>
            <a:r>
              <a:rPr lang="en-US" dirty="0" smtClean="0"/>
              <a:t>Engineering</a:t>
            </a:r>
          </a:p>
          <a:p>
            <a:r>
              <a:rPr lang="en-US" dirty="0" err="1" smtClean="0"/>
              <a:t>Terasaki</a:t>
            </a:r>
            <a:r>
              <a:rPr lang="en-US" dirty="0" smtClean="0"/>
              <a:t> and Miyoshi 2014, SOLA</a:t>
            </a:r>
          </a:p>
          <a:p>
            <a:r>
              <a:rPr lang="en-US" dirty="0" smtClean="0"/>
              <a:t>Liu and </a:t>
            </a:r>
            <a:r>
              <a:rPr lang="en-US" dirty="0" err="1" smtClean="0"/>
              <a:t>Rabier</a:t>
            </a:r>
            <a:r>
              <a:rPr lang="en-US" dirty="0" smtClean="0"/>
              <a:t> 2002, </a:t>
            </a:r>
            <a:r>
              <a:rPr lang="en-US" dirty="0"/>
              <a:t>QJRMS</a:t>
            </a:r>
            <a:endParaRPr lang="en-US" dirty="0" smtClean="0"/>
          </a:p>
          <a:p>
            <a:pPr marL="0" indent="0">
              <a:buNone/>
            </a:pPr>
            <a:endParaRPr lang="en-US" dirty="0"/>
          </a:p>
          <a:p>
            <a:pPr marL="0" indent="0">
              <a:buNone/>
            </a:pPr>
            <a:r>
              <a:rPr lang="en-US" i="1" u="sng" dirty="0" smtClean="0"/>
              <a:t>Optimal thinning when OECs present</a:t>
            </a:r>
          </a:p>
          <a:p>
            <a:r>
              <a:rPr lang="en-US" dirty="0" smtClean="0"/>
              <a:t>Liu and </a:t>
            </a:r>
            <a:r>
              <a:rPr lang="en-US" dirty="0" err="1" smtClean="0"/>
              <a:t>Rabier</a:t>
            </a:r>
            <a:r>
              <a:rPr lang="en-US" dirty="0" smtClean="0"/>
              <a:t> 2002, </a:t>
            </a:r>
            <a:r>
              <a:rPr lang="en-US" dirty="0"/>
              <a:t>QJRMS</a:t>
            </a:r>
            <a:endParaRPr lang="en-US" dirty="0" smtClean="0"/>
          </a:p>
          <a:p>
            <a:r>
              <a:rPr lang="en-US" dirty="0" smtClean="0"/>
              <a:t>Bergman and Bonner 1976, MWR</a:t>
            </a:r>
          </a:p>
          <a:p>
            <a:endParaRPr lang="en-US" dirty="0"/>
          </a:p>
          <a:p>
            <a:pPr marL="0" indent="0">
              <a:buNone/>
            </a:pPr>
            <a:r>
              <a:rPr lang="en-US" dirty="0" smtClean="0">
                <a:solidFill>
                  <a:srgbClr val="FBA676"/>
                </a:solidFill>
              </a:rPr>
              <a:t>Few of these papers mentioned, look at how these aspects of the impact of OECs depend upon the background error statistics, beyond noting that there is a sensitivity.</a:t>
            </a:r>
          </a:p>
          <a:p>
            <a:pPr marL="0" indent="0">
              <a:buNone/>
            </a:pPr>
            <a:endParaRPr lang="en-US" dirty="0">
              <a:solidFill>
                <a:srgbClr val="FBA676"/>
              </a:solidFill>
            </a:endParaRPr>
          </a:p>
          <a:p>
            <a:pPr marL="0" indent="0">
              <a:buNone/>
            </a:pPr>
            <a:r>
              <a:rPr lang="en-US" dirty="0" smtClean="0">
                <a:solidFill>
                  <a:srgbClr val="FBA676"/>
                </a:solidFill>
              </a:rPr>
              <a:t>Many have only studied the impact of OECs in terms of one metric, such as analysis </a:t>
            </a:r>
            <a:r>
              <a:rPr lang="en-US" dirty="0" err="1" smtClean="0">
                <a:solidFill>
                  <a:srgbClr val="FBA676"/>
                </a:solidFill>
              </a:rPr>
              <a:t>rmse</a:t>
            </a:r>
            <a:r>
              <a:rPr lang="en-US" dirty="0" smtClean="0">
                <a:solidFill>
                  <a:srgbClr val="FBA676"/>
                </a:solidFill>
              </a:rPr>
              <a:t>.</a:t>
            </a:r>
            <a:endParaRPr lang="en-US" dirty="0">
              <a:solidFill>
                <a:srgbClr val="FBA676"/>
              </a:solidFill>
            </a:endParaRPr>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7</a:t>
            </a:fld>
            <a:endParaRPr lang="en-US"/>
          </a:p>
        </p:txBody>
      </p:sp>
    </p:spTree>
    <p:extLst>
      <p:ext uri="{BB962C8B-B14F-4D97-AF65-F5344CB8AC3E}">
        <p14:creationId xmlns:p14="http://schemas.microsoft.com/office/powerpoint/2010/main" val="200555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of this work</a:t>
            </a:r>
            <a:endParaRPr lang="en-US" dirty="0"/>
          </a:p>
        </p:txBody>
      </p:sp>
      <p:sp>
        <p:nvSpPr>
          <p:cNvPr id="3" name="Content Placeholder 2"/>
          <p:cNvSpPr>
            <a:spLocks noGrp="1"/>
          </p:cNvSpPr>
          <p:nvPr>
            <p:ph idx="1"/>
          </p:nvPr>
        </p:nvSpPr>
        <p:spPr/>
        <p:txBody>
          <a:bodyPr>
            <a:normAutofit/>
          </a:bodyPr>
          <a:lstStyle/>
          <a:p>
            <a:r>
              <a:rPr lang="en-US" sz="2800" dirty="0" smtClean="0"/>
              <a:t>To show how the impact of </a:t>
            </a:r>
            <a:r>
              <a:rPr lang="en-US" sz="2800" dirty="0" smtClean="0"/>
              <a:t>observations with correlated errors </a:t>
            </a:r>
            <a:r>
              <a:rPr lang="en-US" sz="2800" dirty="0" smtClean="0"/>
              <a:t>depends on the specification of the background error </a:t>
            </a:r>
            <a:r>
              <a:rPr lang="en-US" sz="2800" dirty="0" smtClean="0"/>
              <a:t>statistics (B) </a:t>
            </a:r>
            <a:r>
              <a:rPr lang="en-US" sz="2800" dirty="0" smtClean="0"/>
              <a:t>and the observation </a:t>
            </a:r>
            <a:r>
              <a:rPr lang="en-US" sz="2800" dirty="0" smtClean="0"/>
              <a:t>operator (H).</a:t>
            </a:r>
            <a:endParaRPr lang="en-US" sz="2800" dirty="0" smtClean="0"/>
          </a:p>
          <a:p>
            <a:endParaRPr lang="en-US" sz="2800" dirty="0" smtClean="0"/>
          </a:p>
          <a:p>
            <a:r>
              <a:rPr lang="en-US" sz="2800" dirty="0" smtClean="0"/>
              <a:t>Three different metrics studied</a:t>
            </a:r>
          </a:p>
          <a:p>
            <a:pPr lvl="1"/>
            <a:r>
              <a:rPr lang="en-US" dirty="0" smtClean="0"/>
              <a:t>The analysis error covariance</a:t>
            </a:r>
          </a:p>
          <a:p>
            <a:pPr lvl="1"/>
            <a:r>
              <a:rPr lang="en-US" dirty="0" smtClean="0"/>
              <a:t>The sensitivity of the analysis to the observations</a:t>
            </a:r>
          </a:p>
          <a:p>
            <a:pPr lvl="1"/>
            <a:r>
              <a:rPr lang="en-US" dirty="0" smtClean="0"/>
              <a:t>Mutual information</a:t>
            </a:r>
            <a:endParaRPr lang="en-US"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8</a:t>
            </a:fld>
            <a:endParaRPr lang="en-US"/>
          </a:p>
        </p:txBody>
      </p:sp>
    </p:spTree>
    <p:extLst>
      <p:ext uri="{BB962C8B-B14F-4D97-AF65-F5344CB8AC3E}">
        <p14:creationId xmlns:p14="http://schemas.microsoft.com/office/powerpoint/2010/main" val="10637777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remainder of talk</a:t>
            </a:r>
            <a:endParaRPr lang="en-US" dirty="0"/>
          </a:p>
        </p:txBody>
      </p:sp>
      <p:sp>
        <p:nvSpPr>
          <p:cNvPr id="3" name="Content Placeholder 2"/>
          <p:cNvSpPr>
            <a:spLocks noGrp="1"/>
          </p:cNvSpPr>
          <p:nvPr>
            <p:ph idx="1"/>
          </p:nvPr>
        </p:nvSpPr>
        <p:spPr/>
        <p:txBody>
          <a:bodyPr>
            <a:normAutofit/>
          </a:bodyPr>
          <a:lstStyle/>
          <a:p>
            <a:r>
              <a:rPr lang="en-US" sz="2800" dirty="0" smtClean="0"/>
              <a:t>Introduce </a:t>
            </a:r>
            <a:r>
              <a:rPr lang="en-US" sz="2800" dirty="0" smtClean="0"/>
              <a:t>measures</a:t>
            </a:r>
          </a:p>
          <a:p>
            <a:r>
              <a:rPr lang="en-US" sz="2800" dirty="0" smtClean="0"/>
              <a:t>Illustrate </a:t>
            </a:r>
            <a:r>
              <a:rPr lang="en-US" sz="2800" dirty="0" smtClean="0"/>
              <a:t>the interaction of R, B and H in terms of Bayes’ theorem</a:t>
            </a:r>
          </a:p>
          <a:p>
            <a:r>
              <a:rPr lang="en-US" sz="2800" dirty="0" smtClean="0"/>
              <a:t>Numerical experiments for a two variable case</a:t>
            </a:r>
          </a:p>
          <a:p>
            <a:r>
              <a:rPr lang="en-US" sz="2800" dirty="0" smtClean="0"/>
              <a:t>Effect of OECs on the optimal density of observations</a:t>
            </a:r>
            <a:endParaRPr lang="en-US" sz="2800" dirty="0"/>
          </a:p>
        </p:txBody>
      </p:sp>
      <p:sp>
        <p:nvSpPr>
          <p:cNvPr id="4" name="Footer Placeholder 3"/>
          <p:cNvSpPr>
            <a:spLocks noGrp="1"/>
          </p:cNvSpPr>
          <p:nvPr>
            <p:ph type="ftr" sz="quarter" idx="11"/>
          </p:nvPr>
        </p:nvSpPr>
        <p:spPr/>
        <p:txBody>
          <a:bodyPr/>
          <a:lstStyle/>
          <a:p>
            <a:r>
              <a:rPr lang="en-US" smtClean="0"/>
              <a:t>DARC seminar, 16th November 2016</a:t>
            </a:r>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9</a:t>
            </a:fld>
            <a:endParaRPr lang="en-US"/>
          </a:p>
        </p:txBody>
      </p:sp>
    </p:spTree>
    <p:extLst>
      <p:ext uri="{BB962C8B-B14F-4D97-AF65-F5344CB8AC3E}">
        <p14:creationId xmlns:p14="http://schemas.microsoft.com/office/powerpoint/2010/main" val="23785933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6551</TotalTime>
  <Words>1818</Words>
  <Application>Microsoft Macintosh PowerPoint</Application>
  <PresentationFormat>On-screen Show (4:3)</PresentationFormat>
  <Paragraphs>216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Black</vt:lpstr>
      <vt:lpstr>On the interaction of observation and a-priori error correlations in Variational data assimilation</vt:lpstr>
      <vt:lpstr>Motivation</vt:lpstr>
      <vt:lpstr>Origin of OECs</vt:lpstr>
      <vt:lpstr>Quick literature review</vt:lpstr>
      <vt:lpstr>Quick literature review Impact of OECs on different scales </vt:lpstr>
      <vt:lpstr>PowerPoint Presentation</vt:lpstr>
      <vt:lpstr>Quick literature review</vt:lpstr>
      <vt:lpstr>Aim of this work</vt:lpstr>
      <vt:lpstr>Structure of remainder of talk</vt:lpstr>
      <vt:lpstr>Measure I: The analysis error covariance matrix</vt:lpstr>
      <vt:lpstr>Measure II: The sensitivity matrix</vt:lpstr>
      <vt:lpstr>Measure III: Mutual information</vt:lpstr>
      <vt:lpstr>Measure III: Mutual information</vt:lpstr>
      <vt:lpstr>2 variable experimental design</vt:lpstr>
      <vt:lpstr>Bayes’ illustration</vt:lpstr>
      <vt:lpstr>Bayes’ illustration</vt:lpstr>
      <vt:lpstr>Analysis error covariance, β=2,ρ=1</vt:lpstr>
      <vt:lpstr>Analysis sensitivity, β=2,ρ=1</vt:lpstr>
      <vt:lpstr>Mutual information, β=2,ρ=1</vt:lpstr>
      <vt:lpstr>Summary of results so far</vt:lpstr>
      <vt:lpstr>Data thinning</vt:lpstr>
      <vt:lpstr>Data thinning</vt:lpstr>
      <vt:lpstr>Data thinning</vt:lpstr>
      <vt:lpstr>Data thinning</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interaction of observation and a-priori error correlations in Variational data assimilation</dc:title>
  <dc:creator>Alison Fowler</dc:creator>
  <cp:lastModifiedBy>Alison Fowler</cp:lastModifiedBy>
  <cp:revision>137</cp:revision>
  <dcterms:created xsi:type="dcterms:W3CDTF">2016-09-21T14:06:23Z</dcterms:created>
  <dcterms:modified xsi:type="dcterms:W3CDTF">2016-12-07T10:30:51Z</dcterms:modified>
</cp:coreProperties>
</file>