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22"/>
  </p:notesMasterIdLst>
  <p:handoutMasterIdLst>
    <p:handoutMasterId r:id="rId23"/>
  </p:handoutMasterIdLst>
  <p:sldIdLst>
    <p:sldId id="264" r:id="rId2"/>
    <p:sldId id="273" r:id="rId3"/>
    <p:sldId id="283" r:id="rId4"/>
    <p:sldId id="266" r:id="rId5"/>
    <p:sldId id="284" r:id="rId6"/>
    <p:sldId id="276" r:id="rId7"/>
    <p:sldId id="277" r:id="rId8"/>
    <p:sldId id="279" r:id="rId9"/>
    <p:sldId id="291" r:id="rId10"/>
    <p:sldId id="293" r:id="rId11"/>
    <p:sldId id="298" r:id="rId12"/>
    <p:sldId id="299" r:id="rId13"/>
    <p:sldId id="290" r:id="rId14"/>
    <p:sldId id="296" r:id="rId15"/>
    <p:sldId id="297" r:id="rId16"/>
    <p:sldId id="280" r:id="rId17"/>
    <p:sldId id="288" r:id="rId18"/>
    <p:sldId id="281" r:id="rId19"/>
    <p:sldId id="275" r:id="rId20"/>
    <p:sldId id="289" r:id="rId21"/>
  </p:sldIdLst>
  <p:sldSz cx="9144000" cy="6858000" type="screen4x3"/>
  <p:notesSz cx="6735763" cy="9866313"/>
  <p:embeddedFontLst>
    <p:embeddedFont>
      <p:font typeface="Rdg Vesta" panose="020B0604020202020204" charset="0"/>
      <p:regular r:id="rId24"/>
      <p:bold r:id="rId25"/>
      <p:italic r:id="rId26"/>
      <p:boldItalic r:id="rId27"/>
    </p:embeddedFont>
    <p:embeddedFont>
      <p:font typeface="Effra" panose="020B0604020202020204" charset="0"/>
      <p:regular r:id="rId28"/>
      <p:bold r:id="rId29"/>
      <p:italic r:id="rId30"/>
      <p:boldItalic r:id="rId31"/>
    </p:embeddedFont>
    <p:embeddedFont>
      <p:font typeface="Effra Light" panose="020B0604020202020204" charset="0"/>
      <p:regular r:id="rId32"/>
      <p:italic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  <p:embeddedFont>
      <p:font typeface="Effra Heavy" panose="020B0604020202020204" charset="0"/>
      <p:bold r:id="rId38"/>
      <p:boldItalic r:id="rId3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9A1"/>
    <a:srgbClr val="BF007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34" autoAdjust="0"/>
    <p:restoredTop sz="88283" autoAdjust="0"/>
  </p:normalViewPr>
  <p:slideViewPr>
    <p:cSldViewPr showGuides="1">
      <p:cViewPr varScale="1">
        <p:scale>
          <a:sx n="107" d="100"/>
          <a:sy n="107" d="100"/>
        </p:scale>
        <p:origin x="10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21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21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29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59" y="4687135"/>
            <a:ext cx="5389247" cy="44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29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ADB805-8BF7-47B5-B5FB-292FECAF2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wide range of physical science-based careers or environmental research and consultancy in private companies as well 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38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las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 – see example on next slide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2DF5CB0-D8DD-4E28-89E3-4350B397A45C}" type="datetime1">
              <a:rPr lang="en-GB" smtClean="0"/>
              <a:pPr/>
              <a:t>03/10/2015</a:t>
            </a:fld>
            <a:endParaRPr lang="en-GB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Copyright University of Reading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19" name="Picture 5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9144000" cy="2286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03/10/2015</a:t>
            </a:fld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Copyright University of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plas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 – see next slide as 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794864"/>
            <a:ext cx="2305050" cy="461963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EDUCATION IS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857878"/>
            <a:ext cx="6984776" cy="463846"/>
          </a:xfrm>
          <a:solidFill>
            <a:schemeClr val="bg1"/>
          </a:solidFill>
        </p:spPr>
        <p:txBody>
          <a:bodyPr wrap="square"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  <a:cs typeface="Adobe Arabic" pitchFamily="18" charset="-78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MAKE THE BOX LONGER FOR LONGER PHRASES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03/10/2015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836712"/>
            <a:ext cx="8280000" cy="919800"/>
          </a:xfrm>
        </p:spPr>
        <p:txBody>
          <a:bodyPr/>
          <a:lstStyle/>
          <a:p>
            <a:r>
              <a:rPr lang="en-GB" sz="3200" dirty="0" smtClean="0"/>
              <a:t>E</a:t>
            </a:r>
            <a:r>
              <a:rPr lang="en-GB" sz="3200" dirty="0" smtClean="0">
                <a:latin typeface="+mn-lt"/>
              </a:rPr>
              <a:t>nvironmental</a:t>
            </a:r>
            <a:r>
              <a:rPr lang="en-GB" sz="3200" dirty="0" smtClean="0"/>
              <a:t>  P</a:t>
            </a:r>
            <a:r>
              <a:rPr lang="en-GB" sz="3200" dirty="0" smtClean="0">
                <a:latin typeface="+mn-lt"/>
              </a:rPr>
              <a:t>hysics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latin typeface="+mn-lt"/>
              </a:rPr>
              <a:t>The physics of the Sun-Earth system</a:t>
            </a:r>
            <a:endParaRPr lang="en-GB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64" y="4807744"/>
            <a:ext cx="8280000" cy="925512"/>
          </a:xfrm>
        </p:spPr>
        <p:txBody>
          <a:bodyPr/>
          <a:lstStyle/>
          <a:p>
            <a:r>
              <a:rPr lang="en-GB" dirty="0" smtClean="0"/>
              <a:t>Dr Mathew Owens</a:t>
            </a:r>
            <a:endParaRPr lang="en-GB" dirty="0"/>
          </a:p>
          <a:p>
            <a:r>
              <a:rPr lang="en-GB" dirty="0" smtClean="0"/>
              <a:t>Undergraduate course director, Environmental Physics BSc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DF5CB0-D8DD-4E28-89E3-4350B397A45C}" type="datetime1">
              <a:rPr lang="en-GB" smtClean="0"/>
              <a:pPr/>
              <a:t>03/10/2015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1027" name="Picture 3" descr="C:\Users\MATHEW~1\AppData\Local\Temp\ScreenClip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80841"/>
            <a:ext cx="1068478" cy="23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THEW~1\AppData\Local\Temp\ScreenClip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5" y="2280841"/>
            <a:ext cx="231933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THEW~1\AppData\Local\Temp\ScreenCl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536" y="2280839"/>
            <a:ext cx="48753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THEW~1\AppData\Local\Temp\ScreenCl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2285207"/>
            <a:ext cx="23002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THEW~1\AppData\Local\Temp\ScreenClip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445" y="2281238"/>
            <a:ext cx="10804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54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44" y="260648"/>
            <a:ext cx="8280000" cy="828000"/>
          </a:xfrm>
        </p:spPr>
        <p:txBody>
          <a:bodyPr/>
          <a:lstStyle/>
          <a:p>
            <a:r>
              <a:rPr lang="en-GB" dirty="0" smtClean="0"/>
              <a:t>Modules</a:t>
            </a:r>
            <a:r>
              <a:rPr lang="en-GB" dirty="0" smtClean="0">
                <a:latin typeface="+mn-lt"/>
              </a:rPr>
              <a:t> year-by-year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29983"/>
              </p:ext>
            </p:extLst>
          </p:nvPr>
        </p:nvGraphicFramePr>
        <p:xfrm>
          <a:off x="611560" y="1916832"/>
          <a:ext cx="8064896" cy="42484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48472"/>
                <a:gridCol w="3816424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 2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 3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Geophysics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Atmosphere and Ocean Dynamics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Soil,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Vegetation Modelling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Processes in the Environment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Modelling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Quaternary Climate Change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Sensing Methods/Apps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the Earth from Space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Weather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Case Studies and Forecasting</a:t>
                      </a:r>
                      <a:endParaRPr lang="en-GB" sz="1800" b="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Spectroscopy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Practise of Entrepreneurship</a:t>
                      </a:r>
                      <a:endParaRPr lang="en-GB" sz="1800" b="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Hydrology and Global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endParaRPr lang="en-GB" sz="1800" b="0" dirty="0" smtClean="0">
                        <a:solidFill>
                          <a:srgbClr val="0901A5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and Philosophy of Science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Oceanography</a:t>
                      </a:r>
                      <a:endParaRPr lang="en-GB" sz="1800" b="0" dirty="0">
                        <a:solidFill>
                          <a:srgbClr val="0901A5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Resource Management</a:t>
                      </a:r>
                      <a:endParaRPr lang="en-GB" sz="1800" b="0" dirty="0" smtClean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Boundary Layer Meteorology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French/ German/ Italian/ Spanish</a:t>
                      </a:r>
                      <a:endParaRPr lang="en-GB" sz="1800" b="0" dirty="0" smtClean="0">
                        <a:solidFill>
                          <a:srgbClr val="0901A5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Electricity</a:t>
                      </a:r>
                      <a:endParaRPr lang="en-GB" sz="1800" b="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Science Field Course</a:t>
                      </a:r>
                      <a:endParaRPr lang="en-GB" sz="1800" b="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139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000" cy="82800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</a:t>
            </a:r>
            <a:r>
              <a:rPr lang="en-GB" sz="3600" dirty="0"/>
              <a:t> Meteorology </a:t>
            </a:r>
            <a:r>
              <a:rPr lang="en-GB" sz="3600" dirty="0">
                <a:latin typeface="+mn-lt"/>
              </a:rPr>
              <a:t>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645024"/>
            <a:ext cx="7992888" cy="2696513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latin typeface="Lucida Sans" pitchFamily="34" charset="0"/>
              </a:rPr>
              <a:t>We teach the next generation of weather, climate and space scientists and forecasters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Teaching staff: 45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Research staff:180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Research students: 80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Undergraduate students: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pic>
        <p:nvPicPr>
          <p:cNvPr id="2050" name="Picture 2" descr="http://www.met.reading.ac.uk/images/Homepage_bann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3002"/>
            <a:ext cx="5256584" cy="18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9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760"/>
            <a:ext cx="8280000" cy="828000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The</a:t>
            </a:r>
            <a:r>
              <a:rPr lang="en-GB" sz="3600" dirty="0" smtClean="0"/>
              <a:t> Meteorology </a:t>
            </a:r>
            <a:r>
              <a:rPr lang="en-GB" sz="3600" dirty="0" smtClean="0">
                <a:latin typeface="+mn-lt"/>
              </a:rPr>
              <a:t>department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484784"/>
            <a:ext cx="4147200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Small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student numbers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means we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have a very high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staff/student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ratio of about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1:2</a:t>
            </a:r>
          </a:p>
          <a:p>
            <a:pPr marL="0" indent="0">
              <a:buNone/>
            </a:pPr>
            <a:endParaRPr lang="en-GB" sz="700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This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means we know our students very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well</a:t>
            </a:r>
          </a:p>
          <a:p>
            <a:pPr marL="0" indent="0">
              <a:buNone/>
            </a:pPr>
            <a:endParaRPr lang="en-GB" sz="700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Each member of teaching staff has 2-3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tutees</a:t>
            </a:r>
          </a:p>
          <a:p>
            <a:pPr marL="0" indent="0">
              <a:buNone/>
            </a:pPr>
            <a:endParaRPr lang="en-GB" sz="700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In some optional modules you will be taught in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groups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of 5-10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GB" sz="700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charset="0"/>
              </a:rPr>
              <a:t>These numbers are unmatched pretty well anywhere else in the UK for pretty much any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charset="0"/>
              </a:rPr>
              <a:t>subject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pic>
        <p:nvPicPr>
          <p:cNvPr id="3074" name="Picture 2" descr="http://www.met.reading.ac.uk/pg-taught/IB004ol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9"/>
          <a:stretch/>
        </p:blipFill>
        <p:spPr bwMode="auto">
          <a:xfrm>
            <a:off x="4860032" y="1916832"/>
            <a:ext cx="3909369" cy="36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356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National </a:t>
            </a:r>
            <a:r>
              <a:rPr lang="en-GB" dirty="0" smtClean="0"/>
              <a:t>Student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100% overall student satisfaction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100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% agreed 'Staff are good at explaining things'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00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% agreed 'Staff are enthusiastic about what they are teaching'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100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% agreed 'The course is intellectually stimulating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' 100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% agreed 'The course has helped me to present myself with confidence'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99683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56784"/>
            <a:ext cx="8280000" cy="828000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Academic/industrial </a:t>
            </a:r>
            <a:r>
              <a:rPr lang="en-GB" sz="3600" dirty="0" smtClean="0"/>
              <a:t>placements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700808"/>
            <a:ext cx="5155312" cy="425716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Placement year </a:t>
            </a:r>
          </a:p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Open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All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students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Earn from £15,000 to £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26,000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Improves motivation to study and academic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performance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Develops technical &amp; non technical skills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graduate employers require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Secure graduate job earlier with higher starting salary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Think of it as your 1</a:t>
            </a:r>
            <a:r>
              <a:rPr lang="en-GB" baseline="30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graduate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job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Also offer summer placements</a:t>
            </a:r>
          </a:p>
          <a:p>
            <a:pPr marL="0" indent="0">
              <a:buNone/>
            </a:pPr>
            <a:r>
              <a:rPr lang="en-GB" sz="2400" dirty="0" smtClean="0"/>
              <a:t>e.g</a:t>
            </a:r>
            <a:r>
              <a:rPr lang="en-GB" dirty="0" smtClean="0"/>
              <a:t>., </a:t>
            </a:r>
            <a:r>
              <a:rPr lang="en-GB" b="1" dirty="0"/>
              <a:t>Space Internship Network (</a:t>
            </a:r>
            <a:r>
              <a:rPr lang="en-GB" b="1" dirty="0" err="1"/>
              <a:t>SpIN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204864"/>
            <a:ext cx="2667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9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56784"/>
            <a:ext cx="8280000" cy="82800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Academic/industrial</a:t>
            </a:r>
            <a:r>
              <a:rPr lang="en-GB" sz="3600" dirty="0"/>
              <a:t> 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772816"/>
            <a:ext cx="8280000" cy="44011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Dedicated, in-house placements officer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year, three summer placements:</a:t>
            </a:r>
          </a:p>
          <a:p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Civil aviation authority</a:t>
            </a:r>
          </a:p>
          <a:p>
            <a:r>
              <a:rPr lang="en-GB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Dept</a:t>
            </a:r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of Meteorology (through Royal Astro </a:t>
            </a:r>
            <a:r>
              <a:rPr lang="en-GB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Soc</a:t>
            </a:r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UK Met Office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Previous years:</a:t>
            </a:r>
          </a:p>
          <a:p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Huge range of transport, power, health, insurance, forecasting, instrumentation, etc. companies</a:t>
            </a:r>
          </a:p>
          <a:p>
            <a:r>
              <a:rPr lang="en-GB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Both private and public sector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15444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000" cy="828000"/>
          </a:xfrm>
        </p:spPr>
        <p:txBody>
          <a:bodyPr/>
          <a:lstStyle/>
          <a:p>
            <a:r>
              <a:rPr lang="en-GB" dirty="0" smtClean="0"/>
              <a:t>Career </a:t>
            </a:r>
            <a:r>
              <a:rPr lang="en-GB" dirty="0" smtClean="0">
                <a:latin typeface="+mn-lt"/>
              </a:rPr>
              <a:t>prospects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5400600" cy="396000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Graduates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will gain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excellent analytical, technical, and personal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skills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 - Governmental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institutions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(e.g., British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Antarctic Survey,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British Geological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Survery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, Centre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for Ecology and Hydrology,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Environment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Agency,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Met Office)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Environmental and space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research and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consultancy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Industry (aviation, transport, energy)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Other general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applications of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physics and maths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(e.g., teaching, the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scientific civil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service, </a:t>
            </a:r>
            <a:r>
              <a:rPr lang="en-GB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media, emergency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services)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Numerate professions (finance, risk management, insurance, 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etc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28184" y="1124744"/>
            <a:ext cx="1943100" cy="5126671"/>
            <a:chOff x="589247" y="1556792"/>
            <a:chExt cx="1943100" cy="5126671"/>
          </a:xfrm>
        </p:grpSpPr>
        <p:pic>
          <p:nvPicPr>
            <p:cNvPr id="6" name="Picture 2" descr="C:\Users\vy902033\AppData\Local\Temp\ScreenCli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47" y="1556792"/>
              <a:ext cx="1943100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http://loadstorm.com/files/Lightning_lights_up_the_Mishawak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47" y="4348006"/>
              <a:ext cx="1943100" cy="233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938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Latest </a:t>
            </a:r>
            <a:r>
              <a:rPr lang="en-GB" dirty="0" smtClean="0"/>
              <a:t>employment</a:t>
            </a:r>
            <a:r>
              <a:rPr lang="en-GB" dirty="0" smtClean="0">
                <a:latin typeface="+mn-lt"/>
              </a:rPr>
              <a:t> data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2014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graduation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group, 6 months on</a:t>
            </a: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Full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time work  		 		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70% 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Further study				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	27%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“Other”				   	</a:t>
            </a:r>
            <a:r>
              <a:rPr lang="en-GB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	3%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Unemployed		   		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	0</a:t>
            </a: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%</a:t>
            </a:r>
          </a:p>
          <a:p>
            <a:pPr>
              <a:buFontTx/>
              <a:buNone/>
              <a:defRPr/>
            </a:pP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These figures are fairly typical of our student destinations over the past 3 years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04882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n-lt"/>
              </a:rPr>
              <a:t>Environmental physics AT </a:t>
            </a:r>
            <a:r>
              <a:rPr lang="en-GB" sz="2800" dirty="0" smtClean="0"/>
              <a:t>READING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349320"/>
            <a:ext cx="8280000" cy="396000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The Meteorology Department is at the forefront of Weather, Climate and Space research, with strong links throughout the industry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We run courses with small student numbers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Our courses cover all aspects of Weather, Climate and Space science and include a wide range of practical activities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Our graduates go onto a wide range of scientific 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397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n-lt"/>
              </a:rPr>
              <a:t>Environmental physics AT </a:t>
            </a:r>
            <a:r>
              <a:rPr lang="en-GB" sz="2800" dirty="0" smtClean="0"/>
              <a:t>READING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357432"/>
            <a:ext cx="4320480" cy="575624"/>
          </a:xfrm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sz="3600" dirty="0" smtClean="0">
                <a:latin typeface="+mj-lt"/>
                <a:ea typeface="Kozuka Gothic Pro R" pitchFamily="34" charset="-128"/>
              </a:rPr>
              <a:t>  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566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+mn-lt"/>
              </a:rPr>
              <a:t>Undergraduate degrees AT </a:t>
            </a:r>
            <a:r>
              <a:rPr lang="en-GB" sz="2800" dirty="0" smtClean="0"/>
              <a:t>READING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3 year BSc in Meteorology and Climate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(BBB including maths and physics)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4 year </a:t>
            </a:r>
            <a:r>
              <a:rPr lang="en-GB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MMet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 in Meteorology and Climate with a year in Oklahoma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(AAB including maths and physics, plus interview)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3 or 4 year Maths and Meteorology (BSc or </a:t>
            </a:r>
            <a:r>
              <a:rPr lang="en-GB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MMath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(ABB or AAB including maths)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3 year BSc in Environmental Physics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</a:rPr>
              <a:t>(ABB including maths and physics)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566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UNIstats</a:t>
            </a:r>
            <a:r>
              <a:rPr lang="en-GB" dirty="0" smtClean="0"/>
              <a:t> </a:t>
            </a:r>
            <a:r>
              <a:rPr lang="en-GB" dirty="0" smtClean="0">
                <a:latin typeface="+mn-lt"/>
              </a:rPr>
              <a:t>survey data</a:t>
            </a:r>
            <a:br>
              <a:rPr lang="en-GB" dirty="0" smtClean="0">
                <a:latin typeface="+mn-lt"/>
              </a:rPr>
            </a:br>
            <a:r>
              <a:rPr lang="en-GB" sz="3600" dirty="0" smtClean="0"/>
              <a:t>96% overall satisfaction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20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768752" cy="395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936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university physics degree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Maths for physicists</a:t>
            </a:r>
          </a:p>
          <a:p>
            <a:pPr lvl="1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Mechanics and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relativity</a:t>
            </a:r>
          </a:p>
          <a:p>
            <a:pPr lvl="1"/>
            <a:r>
              <a:rPr lang="en-GB" sz="2800" dirty="0">
                <a:solidFill>
                  <a:srgbClr val="0000FF"/>
                </a:solidFill>
              </a:rPr>
              <a:t>Quantum 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Condensed matter</a:t>
            </a:r>
          </a:p>
          <a:p>
            <a:pPr lvl="1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Oscillations and waves</a:t>
            </a:r>
          </a:p>
          <a:p>
            <a:pPr lvl="1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Electromagnetism</a:t>
            </a:r>
          </a:p>
          <a:p>
            <a:pPr lvl="1"/>
            <a:r>
              <a:rPr lang="en-GB" sz="2800" dirty="0">
                <a:solidFill>
                  <a:srgbClr val="0000FF"/>
                </a:solidFill>
              </a:rPr>
              <a:t>Optics</a:t>
            </a:r>
          </a:p>
          <a:p>
            <a:pPr lvl="1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Thermodynamics and statistical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physics</a:t>
            </a:r>
            <a:endParaRPr lang="en-GB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33942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THE Natural world: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A </a:t>
            </a:r>
            <a:r>
              <a:rPr lang="en-GB" dirty="0" smtClean="0"/>
              <a:t>physics</a:t>
            </a:r>
            <a:r>
              <a:rPr lang="en-GB" dirty="0" smtClean="0">
                <a:latin typeface="+mn-lt"/>
              </a:rPr>
              <a:t> laboratory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000" cy="396000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The Sun and Earth are a complex, coupled system…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There are a range of interactions between solar radiation, atmospheric pollution, ocean dynamics, the solar/terrestrial magnetic fields, etc.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Sans" pitchFamily="34" charset="0"/>
              </a:rPr>
              <a:t>But these complex interactions and processes are governed by relatively few fundamental physical laws.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>
              <a:latin typeface="Lucida Sans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</a:rPr>
              <a:t>Studying the underlying physics is the only way to tackle current and future environmental and space issues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Lucida Sans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566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Context-based </a:t>
            </a:r>
            <a:r>
              <a:rPr lang="en-GB" dirty="0">
                <a:latin typeface="+mn-lt"/>
              </a:rPr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Physics </a:t>
            </a:r>
            <a:r>
              <a:rPr lang="en-GB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taught through contemporary examples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Learn physics and analytical skills through your interest in environment/climate space issues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Learn specifics of current environmental issues</a:t>
            </a:r>
            <a:endParaRPr lang="en-GB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12854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000" cy="828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Fundamental physics: </a:t>
            </a:r>
            <a:br>
              <a:rPr lang="en-GB" dirty="0" smtClean="0">
                <a:latin typeface="+mn-lt"/>
              </a:rPr>
            </a:br>
            <a:r>
              <a:rPr lang="en-GB" dirty="0" smtClean="0"/>
              <a:t>Sound waves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1026" name="Picture 2" descr="http://seismology.geophysik.uni-muenchen.de/images/earth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siWXmwfRHkg/Uh7YqHuMGnI/AAAAAAAAaI0/nicEdwPDU6c/s1600/solar_circulatio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8356" y="2206847"/>
            <a:ext cx="5273877" cy="39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468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000" cy="828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Fundamental physics: </a:t>
            </a:r>
            <a:br>
              <a:rPr lang="en-GB" dirty="0" smtClean="0">
                <a:latin typeface="+mn-lt"/>
              </a:rPr>
            </a:br>
            <a:r>
              <a:rPr lang="en-GB" dirty="0" smtClean="0"/>
              <a:t>Fluid dynamics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pic>
        <p:nvPicPr>
          <p:cNvPr id="3074" name="Picture 2" descr="http://s1.cdn.autoevolution.com/images/news/how-does-cfd-computational-fluid-dynamics-work-6400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86253"/>
            <a:ext cx="5189179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oimages.gsfc.nasa.gov/images/imagerecords/77000/77654/JanMayen_amo_2012096_lr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5988" y="1723754"/>
            <a:ext cx="3374994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858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000" cy="828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Fundamental physics: </a:t>
            </a:r>
            <a:br>
              <a:rPr lang="en-GB" dirty="0" smtClean="0">
                <a:latin typeface="+mn-lt"/>
              </a:rPr>
            </a:br>
            <a:r>
              <a:rPr lang="en-GB" dirty="0" smtClean="0"/>
              <a:t>Electromagnetism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4102" name="Picture 6" descr="http://images.nationalgeographic.com/wpf/media-live/photos/000/548/cache/volcano-lightning-studied-puyehue-cordon-caulle-chile_54804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12" y="2204864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romquarkstoquasars.com/wp-content/uploads/2014/01/Solar-Flare-Moon-Eclipse-NASA-SDO-AIA-CME-1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538" y="2204864"/>
            <a:ext cx="41604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40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44" y="260648"/>
            <a:ext cx="8280000" cy="828000"/>
          </a:xfrm>
        </p:spPr>
        <p:txBody>
          <a:bodyPr/>
          <a:lstStyle/>
          <a:p>
            <a:r>
              <a:rPr lang="en-GB" dirty="0" smtClean="0"/>
              <a:t>Modules</a:t>
            </a:r>
            <a:r>
              <a:rPr lang="en-GB" dirty="0" smtClean="0">
                <a:latin typeface="+mn-lt"/>
              </a:rPr>
              <a:t> year-by-year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97705"/>
              </p:ext>
            </p:extLst>
          </p:nvPr>
        </p:nvGraphicFramePr>
        <p:xfrm>
          <a:off x="464469" y="1484785"/>
          <a:ext cx="8280920" cy="49468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24336"/>
                <a:gridCol w="3274825"/>
                <a:gridCol w="1981759"/>
              </a:tblGrid>
              <a:tr h="516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 1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 2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Part 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286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99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Calculus</a:t>
                      </a:r>
                      <a:endParaRPr lang="en-GB" sz="2000" b="0" dirty="0">
                        <a:solidFill>
                          <a:srgbClr val="FF9933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9933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Vector</a:t>
                      </a:r>
                      <a:r>
                        <a:rPr lang="en-GB" sz="2000" b="0" baseline="0" dirty="0" smtClean="0">
                          <a:solidFill>
                            <a:srgbClr val="FF9933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Calculus</a:t>
                      </a:r>
                      <a:endParaRPr lang="en-GB" sz="2000" b="0" dirty="0" smtClean="0">
                        <a:solidFill>
                          <a:srgbClr val="FF9933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General Studies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FF99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Linear algebra</a:t>
                      </a:r>
                      <a:endParaRPr lang="en-GB" sz="2000" b="0" dirty="0">
                        <a:solidFill>
                          <a:srgbClr val="FF9933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9933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Statistics for Weather and Climate Science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Dissertation</a:t>
                      </a:r>
                      <a:r>
                        <a:rPr lang="en-GB" sz="20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GB" sz="20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roject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Weather and Climate Fundamentals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Surface Energy Exchange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Global Environmental Chemistry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Atmospheric chemistry and transport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Skills for Environmental Science</a:t>
                      </a:r>
                      <a:endParaRPr lang="en-GB" sz="2000" b="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Numerical Methods for Environmental Science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Atomic and Nuclear Physics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Instrumentation for </a:t>
                      </a:r>
                      <a:r>
                        <a:rPr lang="en-GB" sz="20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GB" sz="20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Measurements</a:t>
                      </a: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Physics of the Natural World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Mathematical physics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435832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Skills for Graduates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3933056"/>
            <a:ext cx="148470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Maths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Physics</a:t>
            </a:r>
          </a:p>
          <a:p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Phys</a:t>
            </a:r>
          </a:p>
          <a:p>
            <a:r>
              <a:rPr lang="en-GB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Lab</a:t>
            </a:r>
          </a:p>
          <a:p>
            <a:r>
              <a:rPr lang="en-GB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n-GB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93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10062 PP Templates JL v 13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Heavy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>
          <a:solidFill>
            <a:schemeClr val="accent1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B10062 PP Templates JL v 13</Template>
  <TotalTime>8647</TotalTime>
  <Words>839</Words>
  <Application>Microsoft Office PowerPoint</Application>
  <PresentationFormat>On-screen Show (4:3)</PresentationFormat>
  <Paragraphs>181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Rdg Vesta</vt:lpstr>
      <vt:lpstr>Effra</vt:lpstr>
      <vt:lpstr>Arial</vt:lpstr>
      <vt:lpstr>Adobe Arabic</vt:lpstr>
      <vt:lpstr>Effra Light</vt:lpstr>
      <vt:lpstr>Lucida Sans</vt:lpstr>
      <vt:lpstr>Kozuka Gothic Pro R</vt:lpstr>
      <vt:lpstr>Effra Heavy</vt:lpstr>
      <vt:lpstr>Times New Roman</vt:lpstr>
      <vt:lpstr>B10062 PP Templates JL v 13</vt:lpstr>
      <vt:lpstr>Environmental  Physics The physics of the Sun-Earth system</vt:lpstr>
      <vt:lpstr>Undergraduate degrees AT READING</vt:lpstr>
      <vt:lpstr>A university physics degree</vt:lpstr>
      <vt:lpstr>THE Natural world:  A physics laboratory</vt:lpstr>
      <vt:lpstr>Context-based learning</vt:lpstr>
      <vt:lpstr>Fundamental physics:  Sound waves</vt:lpstr>
      <vt:lpstr>Fundamental physics:  Fluid dynamics</vt:lpstr>
      <vt:lpstr>Fundamental physics:  Electromagnetism</vt:lpstr>
      <vt:lpstr>Modules year-by-year</vt:lpstr>
      <vt:lpstr>Modules year-by-year</vt:lpstr>
      <vt:lpstr>The Meteorology department</vt:lpstr>
      <vt:lpstr>The Meteorology department</vt:lpstr>
      <vt:lpstr>National Student survey</vt:lpstr>
      <vt:lpstr>Academic/industrial placements</vt:lpstr>
      <vt:lpstr>Academic/industrial placements</vt:lpstr>
      <vt:lpstr>Career prospects</vt:lpstr>
      <vt:lpstr>Latest employment data</vt:lpstr>
      <vt:lpstr>Environmental physics AT READING</vt:lpstr>
      <vt:lpstr>Environmental physics AT READING</vt:lpstr>
      <vt:lpstr>UNIstats survey data 96% overall satisfaction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Jane Blair</dc:creator>
  <cp:lastModifiedBy>Mathew James Owens</cp:lastModifiedBy>
  <cp:revision>97</cp:revision>
  <cp:lastPrinted>2014-05-27T16:31:16Z</cp:lastPrinted>
  <dcterms:created xsi:type="dcterms:W3CDTF">2014-05-27T11:59:16Z</dcterms:created>
  <dcterms:modified xsi:type="dcterms:W3CDTF">2015-10-03T08:26:58Z</dcterms:modified>
</cp:coreProperties>
</file>