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4" r:id="rId1"/>
  </p:sldMasterIdLst>
  <p:notesMasterIdLst>
    <p:notesMasterId r:id="rId15"/>
  </p:notesMasterIdLst>
  <p:handoutMasterIdLst>
    <p:handoutMasterId r:id="rId16"/>
  </p:handoutMasterIdLst>
  <p:sldIdLst>
    <p:sldId id="265" r:id="rId2"/>
    <p:sldId id="284" r:id="rId3"/>
    <p:sldId id="296" r:id="rId4"/>
    <p:sldId id="297" r:id="rId5"/>
    <p:sldId id="287" r:id="rId6"/>
    <p:sldId id="288" r:id="rId7"/>
    <p:sldId id="289" r:id="rId8"/>
    <p:sldId id="290" r:id="rId9"/>
    <p:sldId id="291" r:id="rId10"/>
    <p:sldId id="298" r:id="rId11"/>
    <p:sldId id="299" r:id="rId12"/>
    <p:sldId id="301" r:id="rId13"/>
    <p:sldId id="294" r:id="rId14"/>
  </p:sldIdLst>
  <p:sldSz cx="9144000" cy="6858000" type="screen4x3"/>
  <p:notesSz cx="6735763" cy="9866313"/>
  <p:embeddedFontLst>
    <p:embeddedFont>
      <p:font typeface="Rdg Vesta" panose="02000503060000020004" pitchFamily="50" charset="0"/>
      <p:regular r:id="rId17"/>
      <p:bold r:id="rId18"/>
      <p:italic r:id="rId19"/>
      <p:boldItalic r:id="rId20"/>
    </p:embeddedFont>
    <p:embeddedFont>
      <p:font typeface="Effra Heavy" panose="020B0604020202020204" charset="0"/>
      <p:bold r:id="rId21"/>
      <p:boldItalic r:id="rId22"/>
    </p:embeddedFont>
    <p:embeddedFont>
      <p:font typeface="Effra" panose="020B0604020202020204" charset="0"/>
      <p:regular r:id="rId23"/>
      <p:bold r:id="rId24"/>
      <p:italic r:id="rId25"/>
      <p:boldItalic r:id="rId26"/>
    </p:embeddedFont>
    <p:embeddedFont>
      <p:font typeface="Effra Light" panose="020B0604020202020204" charset="0"/>
      <p:regular r:id="rId27"/>
      <p:italic r:id="rId28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799A1"/>
    <a:srgbClr val="BF0071"/>
    <a:srgbClr val="7EAF35"/>
    <a:srgbClr val="F3F3F3"/>
    <a:srgbClr val="F0F0F0"/>
    <a:srgbClr val="EEEEEE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4" autoAdjust="0"/>
    <p:restoredTop sz="83700" autoAdjust="0"/>
  </p:normalViewPr>
  <p:slideViewPr>
    <p:cSldViewPr showGuides="1">
      <p:cViewPr>
        <p:scale>
          <a:sx n="99" d="100"/>
          <a:sy n="99" d="100"/>
        </p:scale>
        <p:origin x="-198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113" d="100"/>
          <a:sy n="113" d="100"/>
        </p:scale>
        <p:origin x="-1326" y="-10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043" cy="4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721" y="0"/>
            <a:ext cx="2919043" cy="4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80"/>
            <a:ext cx="2919043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459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721" y="9372680"/>
            <a:ext cx="2919043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BDED6D5-33CC-49C8-A14A-4660977D1BE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349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043" cy="4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129" y="0"/>
            <a:ext cx="2919043" cy="4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5538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259" y="4687135"/>
            <a:ext cx="5389247" cy="4439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93"/>
            <a:ext cx="2919043" cy="4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129" y="9371093"/>
            <a:ext cx="2919043" cy="4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ADB805-8BF7-47B5-B5FB-292FECAF263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4654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01B7C-5CC6-4857-AD05-9565D0CBA73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921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01B7C-5CC6-4857-AD05-9565D0CBA738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842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01B7C-5CC6-4857-AD05-9565D0CBA73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320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01B7C-5CC6-4857-AD05-9565D0CBA73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295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UK Met Office with its HQ in Exeter is the major recruiter</a:t>
            </a:r>
            <a:r>
              <a:rPr lang="en-GB" baseline="0" dirty="0" smtClean="0"/>
              <a:t> of forecasters, followed by commercial companies that hire </a:t>
            </a:r>
          </a:p>
          <a:p>
            <a:r>
              <a:rPr lang="en-GB" baseline="0" dirty="0" smtClean="0"/>
              <a:t>a few forecasters every year. These include </a:t>
            </a:r>
            <a:r>
              <a:rPr lang="en-GB" baseline="0" dirty="0" err="1" smtClean="0"/>
              <a:t>Meteogroup</a:t>
            </a:r>
            <a:r>
              <a:rPr lang="en-GB" baseline="0" dirty="0" smtClean="0"/>
              <a:t> (central London) and FUGRO (Wallingford) that both have offices overseas too.</a:t>
            </a:r>
          </a:p>
          <a:p>
            <a:endParaRPr lang="en-GB" baseline="0" dirty="0" smtClean="0"/>
          </a:p>
          <a:p>
            <a:r>
              <a:rPr lang="en-GB" baseline="0" dirty="0" smtClean="0"/>
              <a:t>Research careers are offered by larger weather services and universities in many countries.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Working as a weather expert/consultant in industry is growing, with great interest from insurance and energy trading concerns for example.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01B7C-5CC6-4857-AD05-9565D0CBA73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617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Meteorology is a career with international opportunities. </a:t>
            </a:r>
          </a:p>
          <a:p>
            <a:r>
              <a:rPr lang="en-GB" dirty="0" smtClean="0"/>
              <a:t>Governments and industries around the world need to factor weather and climate trends into their forward planning.  As the</a:t>
            </a:r>
            <a:r>
              <a:rPr lang="en-GB" baseline="0" dirty="0" smtClean="0"/>
              <a:t> atmosphere </a:t>
            </a:r>
            <a:r>
              <a:rPr lang="en-GB" dirty="0" smtClean="0"/>
              <a:t>knows no national boundaries, international cooperation at a global scale is essential. The WMO based in Geneva is an agency of the United Nations which provides the framework for this international cooperation.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01B7C-5CC6-4857-AD05-9565D0CBA73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596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UK Met Office recruits not only weather forecasters who typically work at HQ in Exeter or at a Royal Air Force base, but also</a:t>
            </a:r>
          </a:p>
          <a:p>
            <a:r>
              <a:rPr lang="en-GB" dirty="0" smtClean="0"/>
              <a:t>research scientists. Researchers are based in Exeter but collaborate strongly with a few preferred Universities in the UK-</a:t>
            </a:r>
            <a:r>
              <a:rPr lang="en-GB" baseline="0" dirty="0" smtClean="0"/>
              <a:t> Reading’s Meteorology Department is one such link, housing the </a:t>
            </a:r>
            <a:r>
              <a:rPr lang="en-GB" baseline="0" dirty="0" err="1" smtClean="0"/>
              <a:t>Metoffice@Reading</a:t>
            </a:r>
            <a:r>
              <a:rPr lang="en-GB" baseline="0" dirty="0" smtClean="0"/>
              <a:t> centre.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01B7C-5CC6-4857-AD05-9565D0CBA738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409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Reading’s Department is recognised widely as world-leading. It has a</a:t>
            </a:r>
            <a:r>
              <a:rPr lang="en-GB" baseline="0" dirty="0" smtClean="0"/>
              <a:t> wide range of</a:t>
            </a:r>
            <a:r>
              <a:rPr lang="en-GB" dirty="0" smtClean="0"/>
              <a:t> research groups involving scientific</a:t>
            </a:r>
            <a:r>
              <a:rPr lang="en-GB" baseline="0" dirty="0" smtClean="0"/>
              <a:t> staff from many nations.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01B7C-5CC6-4857-AD05-9565D0CBA738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321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dirty="0" smtClean="0"/>
              <a:t>Regular conferences and workshops, covering all areas of weather and climate research take place annually,</a:t>
            </a:r>
            <a:r>
              <a:rPr lang="en-GB" sz="1200" baseline="0" dirty="0" smtClean="0"/>
              <a:t> </a:t>
            </a:r>
            <a:r>
              <a:rPr lang="en-GB" sz="1200" dirty="0" smtClean="0"/>
              <a:t>sponsored by </a:t>
            </a:r>
          </a:p>
          <a:p>
            <a:r>
              <a:rPr lang="en-GB" sz="1200" dirty="0" smtClean="0"/>
              <a:t>the WMO and other Meteorological Organisations, both in the UK and abroad.  These are attended by people working in all areas of meteorology</a:t>
            </a:r>
          </a:p>
          <a:p>
            <a:r>
              <a:rPr lang="en-GB" sz="1200" dirty="0" smtClean="0"/>
              <a:t>and climate science. </a:t>
            </a: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01B7C-5CC6-4857-AD05-9565D0CBA738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92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dg Vesta" pitchFamily="2" charset="0"/>
                <a:ea typeface="+mn-ea"/>
                <a:cs typeface="+mn-cs"/>
              </a:rPr>
              <a:t>The need to be able to predict the weather and plan accordingly affects many users. These include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dg Vest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dg Vesta" pitchFamily="2" charset="0"/>
                <a:ea typeface="+mn-ea"/>
                <a:cs typeface="+mn-cs"/>
              </a:rPr>
              <a:t>Transport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dg Vesta" pitchFamily="2" charset="0"/>
                <a:ea typeface="+mn-ea"/>
                <a:cs typeface="+mn-cs"/>
              </a:rPr>
              <a:t>Aviation - optimising routes (e.g. to minimise turbulence)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dg Vesta" pitchFamily="2" charset="0"/>
                <a:ea typeface="+mn-ea"/>
                <a:cs typeface="+mn-cs"/>
              </a:rPr>
              <a:t>Shipping - Round the World sailing teams employ Meteorologists to fly ahead from port to port and forecast local conditions, prevailing winds etc.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dg Vesta" pitchFamily="2" charset="0"/>
                <a:ea typeface="+mn-ea"/>
                <a:cs typeface="+mn-cs"/>
              </a:rPr>
              <a:t>including ship routeing, planning oilrig tows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dg Vesta" pitchFamily="2" charset="0"/>
                <a:ea typeface="+mn-ea"/>
                <a:cs typeface="+mn-cs"/>
              </a:rPr>
              <a:t>Energy providers including energy trading, - peaks in demand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dg Vesta" pitchFamily="2" charset="0"/>
                <a:ea typeface="+mn-ea"/>
                <a:cs typeface="+mn-cs"/>
              </a:rPr>
              <a:t>Renewable Energy firms (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dg Vesta" pitchFamily="2" charset="0"/>
                <a:ea typeface="+mn-ea"/>
                <a:cs typeface="+mn-cs"/>
              </a:rPr>
              <a:t>env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dg Vesta" pitchFamily="2" charset="0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dg Vesta" pitchFamily="2" charset="0"/>
                <a:ea typeface="+mn-ea"/>
                <a:cs typeface="+mn-cs"/>
              </a:rPr>
              <a:t>phys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dg Vesta" pitchFamily="2" charset="0"/>
                <a:ea typeface="+mn-ea"/>
                <a:cs typeface="+mn-cs"/>
              </a:rPr>
              <a:t>)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Weather derivatives – shares which act as a hedge</a:t>
            </a:r>
            <a:r>
              <a:rPr lang="en-GB" baseline="0" dirty="0" smtClean="0"/>
              <a:t> fund to </a:t>
            </a:r>
            <a:r>
              <a:rPr lang="en-GB" dirty="0" smtClean="0"/>
              <a:t>allow organisations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eg</a:t>
            </a:r>
            <a:r>
              <a:rPr lang="en-GB" baseline="0" dirty="0" smtClean="0"/>
              <a:t>. farmers, theme parks, to insure against adverse weather.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Insurance – re-insurers, weather, + </a:t>
            </a:r>
            <a:r>
              <a:rPr lang="en-GB" baseline="0" dirty="0" err="1" smtClean="0"/>
              <a:t>env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phys</a:t>
            </a:r>
            <a:r>
              <a:rPr lang="en-GB" baseline="0" dirty="0" smtClean="0"/>
              <a:t> -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Rdg Vesta" pitchFamily="2" charset="0"/>
                <a:ea typeface="+mn-ea"/>
                <a:cs typeface="+mn-cs"/>
              </a:rPr>
              <a:t>risks to satellites and power grids from space weather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01B7C-5CC6-4857-AD05-9565D0CBA738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823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90379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310441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9144000" cy="2286000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8BC98825-13C7-4691-AD1B-ADB91D0C9739}" type="datetimeFigureOut">
              <a:rPr lang="en-GB" smtClean="0"/>
              <a:pPr/>
              <a:t>24/09/2015</a:t>
            </a:fld>
            <a:endParaRPr lang="en-GB" dirty="0"/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Copyright University of Reading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10515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8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49850555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84830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9214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21445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Section splash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chemeClr val="bg1"/>
                </a:solidFill>
                <a:latin typeface="Effra Heavy" pitchFamily="34" charset="0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add picture – see next slide as example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3794864"/>
            <a:ext cx="2305050" cy="461963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lang="en-GB" sz="2400" cap="all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>
                <a:solidFill>
                  <a:schemeClr val="tx1"/>
                </a:solidFill>
                <a:latin typeface="+mj-lt"/>
              </a:rPr>
              <a:t>EDUCATION IS</a:t>
            </a:r>
            <a:endParaRPr lang="en-GB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5857878"/>
            <a:ext cx="6984776" cy="463846"/>
          </a:xfrm>
          <a:solidFill>
            <a:schemeClr val="bg1"/>
          </a:solidFill>
        </p:spPr>
        <p:txBody>
          <a:bodyPr wrap="square" lIns="90000" tIns="46800" rIns="90000" bIns="46800">
            <a:noAutofit/>
          </a:bodyPr>
          <a:lstStyle>
            <a:lvl1pPr marL="0" indent="0">
              <a:buNone/>
              <a:defRPr lang="en-GB" sz="2400" cap="all" baseline="0" dirty="0">
                <a:solidFill>
                  <a:schemeClr val="tx1"/>
                </a:solidFill>
                <a:latin typeface="+mj-lt"/>
                <a:cs typeface="Adobe Arabic" pitchFamily="18" charset="-78"/>
              </a:defRPr>
            </a:lvl1pPr>
          </a:lstStyle>
          <a:p>
            <a:r>
              <a:rPr lang="en-GB" dirty="0" smtClean="0">
                <a:solidFill>
                  <a:schemeClr val="tx1"/>
                </a:solidFill>
                <a:latin typeface="+mj-lt"/>
              </a:rPr>
              <a:t>MAKE THE BOX LONGER FOR LONGER PHRASES</a:t>
            </a:r>
            <a:endParaRPr lang="en-GB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95263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plash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chemeClr val="tx1"/>
                </a:solidFill>
                <a:latin typeface="Effra Heavy" pitchFamily="34" charset="0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add picture – see example on next slide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8380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tx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tx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tx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tx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tx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tx1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8BC98825-13C7-4691-AD1B-ADB91D0C9739}" type="datetimeFigureOut">
              <a:rPr lang="en-GB" smtClean="0"/>
              <a:pPr/>
              <a:t>24/09/2015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7" r:id="rId2"/>
    <p:sldLayoutId id="2147483696" r:id="rId3"/>
    <p:sldLayoutId id="2147483698" r:id="rId4"/>
    <p:sldLayoutId id="2147483700" r:id="rId5"/>
    <p:sldLayoutId id="2147483701" r:id="rId6"/>
    <p:sldLayoutId id="2147483702" r:id="rId7"/>
    <p:sldLayoutId id="2147483706" r:id="rId8"/>
    <p:sldLayoutId id="2147483707" r:id="rId9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800" y="4941168"/>
            <a:ext cx="7920038" cy="925512"/>
          </a:xfrm>
        </p:spPr>
        <p:txBody>
          <a:bodyPr/>
          <a:lstStyle/>
          <a:p>
            <a:r>
              <a:rPr lang="en-GB" dirty="0" smtClean="0"/>
              <a:t>Forecast for the future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 smtClean="0"/>
              <a:t>Careers in meteorology and environmental physics</a:t>
            </a:r>
            <a:endParaRPr lang="en-GB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17512" y="0"/>
            <a:ext cx="2858344" cy="651662"/>
          </a:xfrm>
        </p:spPr>
        <p:txBody>
          <a:bodyPr/>
          <a:lstStyle/>
          <a:p>
            <a:r>
              <a:rPr lang="en-GB" dirty="0" smtClean="0"/>
              <a:t>Department of  Meteorology</a:t>
            </a:r>
            <a:endParaRPr lang="en-GB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18" b="255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002180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644" y="476672"/>
            <a:ext cx="8280000" cy="828000"/>
          </a:xfrm>
        </p:spPr>
        <p:txBody>
          <a:bodyPr/>
          <a:lstStyle/>
          <a:p>
            <a:r>
              <a:rPr lang="en-GB" dirty="0" smtClean="0"/>
              <a:t>consultancy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4320480" cy="5040560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b="1" kern="1200" dirty="0" smtClean="0">
                <a:solidFill>
                  <a:srgbClr val="000000"/>
                </a:solidFill>
              </a:rPr>
              <a:t>Aviation</a:t>
            </a:r>
            <a:r>
              <a:rPr lang="en-GB" kern="1200" dirty="0" smtClean="0">
                <a:solidFill>
                  <a:srgbClr val="000000"/>
                </a:solidFill>
              </a:rPr>
              <a:t> </a:t>
            </a:r>
            <a:r>
              <a:rPr lang="en-GB" kern="1200" dirty="0">
                <a:solidFill>
                  <a:srgbClr val="000000"/>
                </a:solidFill>
              </a:rPr>
              <a:t>– RAF and civil</a:t>
            </a:r>
          </a:p>
          <a:p>
            <a:pPr fontAlgn="auto">
              <a:spcAft>
                <a:spcPts val="0"/>
              </a:spcAft>
              <a:buClr>
                <a:srgbClr val="FF0000"/>
              </a:buClr>
              <a:defRPr/>
            </a:pPr>
            <a:r>
              <a:rPr lang="en-GB" b="1" kern="1200" dirty="0" smtClean="0">
                <a:solidFill>
                  <a:srgbClr val="000000"/>
                </a:solidFill>
              </a:rPr>
              <a:t>Shipping</a:t>
            </a:r>
            <a:r>
              <a:rPr lang="en-GB" kern="1200" dirty="0" smtClean="0">
                <a:solidFill>
                  <a:srgbClr val="000000"/>
                </a:solidFill>
              </a:rPr>
              <a:t> </a:t>
            </a:r>
            <a:r>
              <a:rPr lang="en-GB" kern="1200" dirty="0">
                <a:solidFill>
                  <a:srgbClr val="000000"/>
                </a:solidFill>
              </a:rPr>
              <a:t>– RN and </a:t>
            </a:r>
            <a:r>
              <a:rPr lang="en-GB" dirty="0">
                <a:solidFill>
                  <a:srgbClr val="000000"/>
                </a:solidFill>
              </a:rPr>
              <a:t>commercial vessels</a:t>
            </a:r>
            <a:endParaRPr lang="en-GB" kern="1200" dirty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buClr>
                <a:srgbClr val="FF0000"/>
              </a:buClr>
              <a:defRPr/>
            </a:pPr>
            <a:r>
              <a:rPr lang="en-GB" b="1" kern="1200" dirty="0">
                <a:solidFill>
                  <a:srgbClr val="000000"/>
                </a:solidFill>
              </a:rPr>
              <a:t>Energy providers/traders</a:t>
            </a:r>
          </a:p>
          <a:p>
            <a:pPr fontAlgn="auto">
              <a:spcAft>
                <a:spcPts val="0"/>
              </a:spcAft>
              <a:buClr>
                <a:srgbClr val="FF0000"/>
              </a:buClr>
              <a:defRPr/>
            </a:pPr>
            <a:r>
              <a:rPr lang="en-GB" b="1" kern="1200" dirty="0">
                <a:solidFill>
                  <a:srgbClr val="000000"/>
                </a:solidFill>
              </a:rPr>
              <a:t>Investment Bankers</a:t>
            </a:r>
          </a:p>
          <a:p>
            <a:pPr fontAlgn="auto">
              <a:spcAft>
                <a:spcPts val="0"/>
              </a:spcAft>
              <a:buClr>
                <a:srgbClr val="FF0000"/>
              </a:buClr>
              <a:defRPr/>
            </a:pPr>
            <a:r>
              <a:rPr lang="en-GB" b="1" kern="1200" dirty="0">
                <a:solidFill>
                  <a:srgbClr val="000000"/>
                </a:solidFill>
              </a:rPr>
              <a:t>Insurance companies </a:t>
            </a:r>
            <a:r>
              <a:rPr lang="en-GB" kern="1200" dirty="0">
                <a:solidFill>
                  <a:srgbClr val="000000"/>
                </a:solidFill>
              </a:rPr>
              <a:t>and </a:t>
            </a:r>
            <a:r>
              <a:rPr lang="en-GB" kern="1200" dirty="0" smtClean="0">
                <a:solidFill>
                  <a:srgbClr val="000000"/>
                </a:solidFill>
              </a:rPr>
              <a:t>re-insurers</a:t>
            </a:r>
          </a:p>
          <a:p>
            <a:r>
              <a:rPr lang="en-GB" b="1" dirty="0">
                <a:solidFill>
                  <a:srgbClr val="000000"/>
                </a:solidFill>
              </a:rPr>
              <a:t>Government:</a:t>
            </a:r>
          </a:p>
          <a:p>
            <a:pPr lvl="1"/>
            <a:r>
              <a:rPr lang="en-GB" sz="1700" i="1" dirty="0">
                <a:solidFill>
                  <a:srgbClr val="000000"/>
                </a:solidFill>
              </a:rPr>
              <a:t>Health protection (heat waves and cold snaps)</a:t>
            </a:r>
          </a:p>
          <a:p>
            <a:pPr lvl="1"/>
            <a:r>
              <a:rPr lang="en-GB" sz="1700" i="1" dirty="0">
                <a:solidFill>
                  <a:srgbClr val="000000"/>
                </a:solidFill>
              </a:rPr>
              <a:t>Highways Agency/Local Authorities (gritting)</a:t>
            </a:r>
          </a:p>
          <a:p>
            <a:pPr lvl="1"/>
            <a:r>
              <a:rPr lang="en-GB" sz="1700" i="1" dirty="0">
                <a:solidFill>
                  <a:srgbClr val="000000"/>
                </a:solidFill>
              </a:rPr>
              <a:t>Environment Agency</a:t>
            </a:r>
          </a:p>
          <a:p>
            <a:pPr lvl="1"/>
            <a:r>
              <a:rPr lang="en-GB" sz="1700" i="1" dirty="0">
                <a:solidFill>
                  <a:srgbClr val="000000"/>
                </a:solidFill>
              </a:rPr>
              <a:t>Flood defence/prediction (Rivers &amp; coastal</a:t>
            </a:r>
            <a:endParaRPr lang="en-GB" b="1" dirty="0" smtClean="0">
              <a:solidFill>
                <a:srgbClr val="000000"/>
              </a:solidFill>
            </a:endParaRPr>
          </a:p>
          <a:p>
            <a:r>
              <a:rPr lang="en-GB" b="1" dirty="0" smtClean="0">
                <a:solidFill>
                  <a:srgbClr val="000000"/>
                </a:solidFill>
              </a:rPr>
              <a:t>Agriculture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– crop spraying, harvesting</a:t>
            </a:r>
          </a:p>
          <a:p>
            <a:r>
              <a:rPr lang="en-GB" b="1" dirty="0">
                <a:solidFill>
                  <a:srgbClr val="000000"/>
                </a:solidFill>
              </a:rPr>
              <a:t>The Emergency Services</a:t>
            </a:r>
          </a:p>
          <a:p>
            <a:r>
              <a:rPr lang="en-GB" b="1" dirty="0">
                <a:solidFill>
                  <a:srgbClr val="000000"/>
                </a:solidFill>
              </a:rPr>
              <a:t>Leisure organisations </a:t>
            </a:r>
            <a:r>
              <a:rPr lang="en-GB" dirty="0">
                <a:solidFill>
                  <a:srgbClr val="000000"/>
                </a:solidFill>
              </a:rPr>
              <a:t>– sports events</a:t>
            </a:r>
          </a:p>
          <a:p>
            <a:pPr marL="342900" lvl="0" indent="-342900" fontAlgn="auto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endParaRPr lang="en-GB" kern="1200" dirty="0"/>
          </a:p>
        </p:txBody>
      </p:sp>
      <p:pic>
        <p:nvPicPr>
          <p:cNvPr id="6" name="Picture 4" descr="http://www.ihateryanair.org/wp-content/uploads/2010/03/typhoon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348880"/>
            <a:ext cx="2879766" cy="2138227"/>
          </a:xfrm>
          <a:prstGeom prst="rect">
            <a:avLst/>
          </a:prstGeom>
          <a:noFill/>
        </p:spPr>
      </p:pic>
      <p:pic>
        <p:nvPicPr>
          <p:cNvPr id="7" name="Picture 6" descr="http://amideon.net/wp-content/uploads/2011/01/Avionics_Test_System_2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4114" y="2607679"/>
            <a:ext cx="3387596" cy="1786658"/>
          </a:xfrm>
          <a:prstGeom prst="rect">
            <a:avLst/>
          </a:prstGeom>
          <a:noFill/>
        </p:spPr>
      </p:pic>
      <p:pic>
        <p:nvPicPr>
          <p:cNvPr id="8" name="Picture 2" descr="http://www.robinknox-johnston.co.uk/siteimages/large/clip_M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2139094"/>
            <a:ext cx="3499629" cy="2435457"/>
          </a:xfrm>
          <a:prstGeom prst="rect">
            <a:avLst/>
          </a:prstGeom>
          <a:noFill/>
        </p:spPr>
      </p:pic>
      <p:pic>
        <p:nvPicPr>
          <p:cNvPr id="9" name="Picture 8" descr="http://i.telegraph.co.uk/multimedia/archive/00866/money-graphics-2008_866073a.jpg"/>
          <p:cNvPicPr>
            <a:picLocks noChangeAspect="1" noChangeArrowheads="1"/>
          </p:cNvPicPr>
          <p:nvPr/>
        </p:nvPicPr>
        <p:blipFill>
          <a:blip r:embed="rId6" cstate="print"/>
          <a:srcRect t="17351"/>
          <a:stretch>
            <a:fillRect/>
          </a:stretch>
        </p:blipFill>
        <p:spPr bwMode="auto">
          <a:xfrm>
            <a:off x="5296103" y="2132856"/>
            <a:ext cx="3495607" cy="2629064"/>
          </a:xfrm>
          <a:prstGeom prst="rect">
            <a:avLst/>
          </a:prstGeom>
          <a:noFill/>
        </p:spPr>
      </p:pic>
      <p:pic>
        <p:nvPicPr>
          <p:cNvPr id="10" name="Picture 10" descr="http://www.onlinecollege.org/wp-content/uploads/oc-investment%20bank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6103" y="2113813"/>
            <a:ext cx="3535223" cy="2648107"/>
          </a:xfrm>
          <a:prstGeom prst="rect">
            <a:avLst/>
          </a:prstGeom>
          <a:noFill/>
        </p:spPr>
      </p:pic>
      <p:pic>
        <p:nvPicPr>
          <p:cNvPr id="5" name="Picture 12" descr="http://25.media.tumblr.com/tumblr_m7cnskdlw71rrzs0xo1_4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38417" y="1772816"/>
            <a:ext cx="3585798" cy="4427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01304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Actual Careers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en-GB" sz="2800" b="1" dirty="0" smtClean="0"/>
              <a:t>TV </a:t>
            </a:r>
            <a:r>
              <a:rPr lang="en-GB" sz="2800" b="1" dirty="0" err="1" smtClean="0"/>
              <a:t>Forcasters</a:t>
            </a:r>
            <a:r>
              <a:rPr lang="en-GB" sz="2800" b="1" dirty="0" smtClean="0"/>
              <a:t>:</a:t>
            </a:r>
          </a:p>
          <a:p>
            <a:pPr>
              <a:buClr>
                <a:srgbClr val="FF0000"/>
              </a:buClr>
            </a:pPr>
            <a:endParaRPr lang="en-GB" sz="2800" b="1" dirty="0" smtClean="0"/>
          </a:p>
          <a:p>
            <a:pPr lvl="1">
              <a:buClr>
                <a:srgbClr val="FF0000"/>
              </a:buClr>
            </a:pPr>
            <a:r>
              <a:rPr lang="en-GB" b="1" dirty="0" smtClean="0"/>
              <a:t>Laura Tobin		ITV Good Morning</a:t>
            </a:r>
          </a:p>
          <a:p>
            <a:pPr lvl="1">
              <a:buClr>
                <a:srgbClr val="FF0000"/>
              </a:buClr>
            </a:pPr>
            <a:r>
              <a:rPr lang="en-GB" b="1" dirty="0" smtClean="0"/>
              <a:t>Tomas </a:t>
            </a:r>
            <a:r>
              <a:rPr lang="en-GB" b="1" dirty="0" err="1" smtClean="0"/>
              <a:t>Schafernacker</a:t>
            </a:r>
            <a:r>
              <a:rPr lang="en-GB" b="1" dirty="0" smtClean="0"/>
              <a:t>	BBC Main News</a:t>
            </a:r>
          </a:p>
          <a:p>
            <a:pPr lvl="1">
              <a:buClr>
                <a:srgbClr val="FF0000"/>
              </a:buClr>
            </a:pPr>
            <a:r>
              <a:rPr lang="en-GB" b="1" dirty="0" smtClean="0"/>
              <a:t>Jay Wynne			BBC Main News</a:t>
            </a:r>
          </a:p>
          <a:p>
            <a:pPr lvl="1">
              <a:buClr>
                <a:srgbClr val="FF0000"/>
              </a:buClr>
            </a:pPr>
            <a:r>
              <a:rPr lang="en-GB" b="1" dirty="0" smtClean="0"/>
              <a:t>Holly Green		BBC South</a:t>
            </a:r>
          </a:p>
          <a:p>
            <a:pPr lvl="1">
              <a:buClr>
                <a:srgbClr val="FF0000"/>
              </a:buClr>
            </a:pPr>
            <a:r>
              <a:rPr lang="en-GB" b="1" dirty="0" smtClean="0"/>
              <a:t>Sean Batty			ITV Scotland</a:t>
            </a:r>
          </a:p>
          <a:p>
            <a:pPr lvl="1">
              <a:buClr>
                <a:srgbClr val="FF0000"/>
              </a:buClr>
            </a:pPr>
            <a:r>
              <a:rPr lang="en-GB" b="1" dirty="0" smtClean="0"/>
              <a:t>Simon King			Radio 5 Live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65086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More Careers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4800" y="2214000"/>
            <a:ext cx="8280000" cy="4311344"/>
          </a:xfrm>
        </p:spPr>
        <p:txBody>
          <a:bodyPr/>
          <a:lstStyle/>
          <a:p>
            <a:r>
              <a:rPr lang="en-GB" dirty="0"/>
              <a:t>Meteorologist for Swedish Olympic Sailing Team</a:t>
            </a:r>
          </a:p>
          <a:p>
            <a:r>
              <a:rPr lang="en-GB" dirty="0"/>
              <a:t>Senior Scientist, National Centre for Atmospheric Research, Boulder Colorado</a:t>
            </a:r>
          </a:p>
          <a:p>
            <a:r>
              <a:rPr lang="en-GB" dirty="0"/>
              <a:t>Manager New Zealand Weather Service</a:t>
            </a:r>
          </a:p>
          <a:p>
            <a:r>
              <a:rPr lang="en-GB" dirty="0"/>
              <a:t>Weather Producer Sky TV</a:t>
            </a:r>
          </a:p>
          <a:p>
            <a:r>
              <a:rPr lang="en-GB" dirty="0"/>
              <a:t>Data Manager, British Antarctic Survey</a:t>
            </a:r>
          </a:p>
          <a:p>
            <a:r>
              <a:rPr lang="en-GB" dirty="0"/>
              <a:t>Head of Forecast Office, Heathrow</a:t>
            </a:r>
          </a:p>
          <a:p>
            <a:r>
              <a:rPr lang="en-GB" dirty="0"/>
              <a:t>Senior </a:t>
            </a:r>
            <a:r>
              <a:rPr lang="en-GB" dirty="0" smtClean="0"/>
              <a:t>Analyst</a:t>
            </a:r>
            <a:r>
              <a:rPr lang="en-GB" dirty="0"/>
              <a:t>, </a:t>
            </a:r>
            <a:r>
              <a:rPr lang="en-GB" dirty="0" err="1"/>
              <a:t>Vattenfall</a:t>
            </a:r>
            <a:r>
              <a:rPr lang="en-GB" dirty="0"/>
              <a:t> Wind Energy, London</a:t>
            </a:r>
          </a:p>
          <a:p>
            <a:r>
              <a:rPr lang="en-GB" dirty="0"/>
              <a:t>Meteorologist EDF Trading, London</a:t>
            </a:r>
          </a:p>
          <a:p>
            <a:r>
              <a:rPr lang="en-GB" dirty="0"/>
              <a:t>Meteorologist Officer, Royal Navy</a:t>
            </a:r>
          </a:p>
          <a:p>
            <a:r>
              <a:rPr lang="en-GB" dirty="0"/>
              <a:t>Head of Catastrophe Research, </a:t>
            </a:r>
            <a:r>
              <a:rPr lang="en-GB" dirty="0" err="1"/>
              <a:t>Hiscox</a:t>
            </a:r>
            <a:r>
              <a:rPr lang="en-GB" dirty="0"/>
              <a:t> Insurance, London</a:t>
            </a:r>
          </a:p>
          <a:p>
            <a:r>
              <a:rPr lang="en-GB" dirty="0"/>
              <a:t>Chief Meteorologist, Northern Territory, Darwin, Australia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E96E1-FE19-476C-9CF0-3BB4903735D9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40561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80000" cy="828000"/>
          </a:xfrm>
        </p:spPr>
        <p:txBody>
          <a:bodyPr/>
          <a:lstStyle/>
          <a:p>
            <a:r>
              <a:rPr lang="en-GB" dirty="0" smtClean="0"/>
              <a:t>Employment Rates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18963"/>
            <a:ext cx="4977195" cy="4277071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	Is the employment rate for people with a degree in Meteorology. </a:t>
            </a:r>
            <a:r>
              <a:rPr lang="en-GB" dirty="0"/>
              <a:t>T</a:t>
            </a:r>
            <a:r>
              <a:rPr lang="en-GB" dirty="0" smtClean="0"/>
              <a:t>his is extremely high, with around 85% of graduates finding employment in a related career. </a:t>
            </a:r>
            <a:endParaRPr lang="en-GB" dirty="0"/>
          </a:p>
        </p:txBody>
      </p:sp>
      <p:pic>
        <p:nvPicPr>
          <p:cNvPr id="1026" name="Picture 2" descr="http://hyatt.jobs/blog/wp-content/uploads/2012/12/1318348075-job-off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5869" y="1628800"/>
            <a:ext cx="2672788" cy="33843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1302972"/>
            <a:ext cx="375134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00" b="1" dirty="0" smtClean="0">
                <a:solidFill>
                  <a:schemeClr val="accent1"/>
                </a:solidFill>
                <a:latin typeface="+mn-lt"/>
              </a:rPr>
              <a:t>85%</a:t>
            </a:r>
          </a:p>
        </p:txBody>
      </p:sp>
    </p:spTree>
    <p:extLst>
      <p:ext uri="{BB962C8B-B14F-4D97-AF65-F5344CB8AC3E}">
        <p14:creationId xmlns:p14="http://schemas.microsoft.com/office/powerpoint/2010/main" val="37984645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296" y="980728"/>
            <a:ext cx="8280000" cy="828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Pathway to Careers </a:t>
            </a:r>
            <a:br>
              <a:rPr lang="en-GB" dirty="0" smtClean="0"/>
            </a:br>
            <a:r>
              <a:rPr lang="en-GB" sz="3100" dirty="0" smtClean="0"/>
              <a:t>in Meteorology and </a:t>
            </a:r>
            <a:br>
              <a:rPr lang="en-GB" sz="3100" dirty="0" smtClean="0"/>
            </a:br>
            <a:r>
              <a:rPr lang="en-GB" sz="3100" dirty="0" smtClean="0"/>
              <a:t>Environmental Physics</a:t>
            </a: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576285"/>
            <a:ext cx="6479704" cy="4896543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Step 1 </a:t>
            </a:r>
          </a:p>
          <a:p>
            <a:pPr>
              <a:buNone/>
            </a:pPr>
            <a:r>
              <a:rPr lang="en-GB" dirty="0" smtClean="0"/>
              <a:t>ABB - 3 good A levels, including</a:t>
            </a:r>
          </a:p>
          <a:p>
            <a:pPr>
              <a:buNone/>
            </a:pPr>
            <a:r>
              <a:rPr lang="en-GB" dirty="0" smtClean="0"/>
              <a:t> A or B Physics and Maths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456" y="2576285"/>
            <a:ext cx="4675640" cy="262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38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296" y="1052736"/>
            <a:ext cx="8280000" cy="828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Pathway to Careers </a:t>
            </a:r>
            <a:br>
              <a:rPr lang="en-GB" dirty="0" smtClean="0"/>
            </a:br>
            <a:r>
              <a:rPr lang="en-GB" sz="3100" dirty="0" smtClean="0"/>
              <a:t>in Meteorology and </a:t>
            </a:r>
            <a:br>
              <a:rPr lang="en-GB" sz="3100" dirty="0" smtClean="0"/>
            </a:br>
            <a:r>
              <a:rPr lang="en-GB" sz="3100" dirty="0" smtClean="0"/>
              <a:t>Environmental Physics</a:t>
            </a: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04864"/>
            <a:ext cx="6479704" cy="4896543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Step 2</a:t>
            </a:r>
          </a:p>
          <a:p>
            <a:pPr>
              <a:buNone/>
            </a:pPr>
            <a:r>
              <a:rPr lang="en-GB" dirty="0" smtClean="0"/>
              <a:t>    A degree in one of the following</a:t>
            </a:r>
            <a:br>
              <a:rPr lang="en-GB" dirty="0" smtClean="0"/>
            </a:br>
            <a:r>
              <a:rPr lang="en-GB" dirty="0" smtClean="0"/>
              <a:t>subjects:</a:t>
            </a:r>
          </a:p>
          <a:p>
            <a:pPr marL="1005750" lvl="3" indent="-285750">
              <a:lnSpc>
                <a:spcPct val="150000"/>
              </a:lnSpc>
            </a:pPr>
            <a:r>
              <a:rPr lang="en-GB" sz="1800" i="1" dirty="0" smtClean="0"/>
              <a:t>BSc Meteorology &amp; Climate</a:t>
            </a:r>
          </a:p>
          <a:p>
            <a:pPr marL="1005750" lvl="3" indent="-285750">
              <a:lnSpc>
                <a:spcPct val="150000"/>
              </a:lnSpc>
            </a:pPr>
            <a:r>
              <a:rPr lang="en-GB" sz="1800" i="1" dirty="0" smtClean="0"/>
              <a:t>BSc </a:t>
            </a:r>
            <a:r>
              <a:rPr lang="en-GB" sz="1800" i="1" dirty="0"/>
              <a:t>Environmental Physics</a:t>
            </a:r>
          </a:p>
          <a:p>
            <a:pPr marL="1005750" lvl="3" indent="-285750">
              <a:lnSpc>
                <a:spcPct val="150000"/>
              </a:lnSpc>
            </a:pPr>
            <a:r>
              <a:rPr lang="en-GB" sz="1800" i="1" dirty="0" err="1" smtClean="0"/>
              <a:t>MMet</a:t>
            </a:r>
            <a:r>
              <a:rPr lang="en-GB" sz="1800" i="1" dirty="0" smtClean="0"/>
              <a:t> </a:t>
            </a:r>
            <a:r>
              <a:rPr lang="en-GB" sz="1800" i="1" dirty="0"/>
              <a:t>– with a year in Oklahoma</a:t>
            </a:r>
            <a:r>
              <a:rPr lang="en-GB" sz="1800" i="1" dirty="0" smtClean="0"/>
              <a:t>!</a:t>
            </a:r>
          </a:p>
          <a:p>
            <a:pPr marL="1005750" lvl="3" indent="-285750">
              <a:lnSpc>
                <a:spcPct val="150000"/>
              </a:lnSpc>
            </a:pPr>
            <a:r>
              <a:rPr lang="en-GB" sz="1800" i="1" dirty="0" err="1" smtClean="0"/>
              <a:t>Mmaths</a:t>
            </a:r>
            <a:r>
              <a:rPr lang="en-GB" sz="1800" i="1" dirty="0" smtClean="0"/>
              <a:t> – Maths and Meteorology</a:t>
            </a:r>
          </a:p>
          <a:p>
            <a:pPr lvl="1"/>
            <a:r>
              <a:rPr lang="en-GB" dirty="0"/>
              <a:t>BSc Physics</a:t>
            </a:r>
          </a:p>
          <a:p>
            <a:pPr lvl="1"/>
            <a:r>
              <a:rPr lang="en-GB" dirty="0"/>
              <a:t>BSc Mathematics</a:t>
            </a:r>
          </a:p>
          <a:p>
            <a:pPr marL="285750" lvl="1" indent="-285750">
              <a:lnSpc>
                <a:spcPct val="150000"/>
              </a:lnSpc>
            </a:pPr>
            <a:endParaRPr lang="en-GB" sz="1800" i="1" dirty="0" smtClean="0"/>
          </a:p>
          <a:p>
            <a:pPr marL="285750" lvl="1" indent="-285750">
              <a:lnSpc>
                <a:spcPct val="150000"/>
              </a:lnSpc>
            </a:pPr>
            <a:endParaRPr lang="en-GB" sz="1800" i="1" dirty="0"/>
          </a:p>
          <a:p>
            <a:pPr>
              <a:buNone/>
            </a:pPr>
            <a:endParaRPr lang="en-GB" dirty="0"/>
          </a:p>
        </p:txBody>
      </p:sp>
      <p:pic>
        <p:nvPicPr>
          <p:cNvPr id="1026" name="Picture 2" descr="http://www.met.reading.ac.uk/ug/content/IB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09608"/>
            <a:ext cx="3701989" cy="341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002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296" y="1052736"/>
            <a:ext cx="8280000" cy="828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Pathway to Careers </a:t>
            </a:r>
            <a:br>
              <a:rPr lang="en-GB" dirty="0" smtClean="0"/>
            </a:br>
            <a:r>
              <a:rPr lang="en-GB" sz="3100" dirty="0" smtClean="0"/>
              <a:t>in Meteorology and </a:t>
            </a:r>
            <a:br>
              <a:rPr lang="en-GB" sz="3100" dirty="0" smtClean="0"/>
            </a:br>
            <a:r>
              <a:rPr lang="en-GB" sz="3100" dirty="0" smtClean="0"/>
              <a:t>Environmental Physics</a:t>
            </a: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04864"/>
            <a:ext cx="6479704" cy="4896543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Post graduate level:</a:t>
            </a:r>
          </a:p>
          <a:p>
            <a:pPr marL="0" indent="0">
              <a:buNone/>
            </a:pPr>
            <a:endParaRPr lang="en-GB" b="1" dirty="0" smtClean="0"/>
          </a:p>
          <a:p>
            <a:pPr marL="285750" lvl="1" indent="-285750">
              <a:lnSpc>
                <a:spcPct val="150000"/>
              </a:lnSpc>
            </a:pPr>
            <a:endParaRPr lang="en-GB" sz="1800" i="1" dirty="0" smtClean="0"/>
          </a:p>
          <a:p>
            <a:pPr marL="285750" lvl="1" indent="-285750">
              <a:lnSpc>
                <a:spcPct val="150000"/>
              </a:lnSpc>
            </a:pPr>
            <a:endParaRPr lang="en-GB" sz="1800" i="1" dirty="0"/>
          </a:p>
          <a:p>
            <a:pPr>
              <a:buNone/>
            </a:pPr>
            <a:endParaRPr lang="en-GB" dirty="0"/>
          </a:p>
        </p:txBody>
      </p:sp>
      <p:pic>
        <p:nvPicPr>
          <p:cNvPr id="1026" name="Picture 2" descr="http://www.met.reading.ac.uk/ug/content/IB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09608"/>
            <a:ext cx="3701989" cy="341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24800" y="2214000"/>
            <a:ext cx="450724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 sz="2000" baseline="0">
                <a:solidFill>
                  <a:schemeClr val="tx2"/>
                </a:solidFill>
                <a:latin typeface="+mn-lt"/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 sz="2000" baseline="0">
                <a:solidFill>
                  <a:schemeClr val="tx2"/>
                </a:solidFill>
                <a:latin typeface="+mn-lt"/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 sz="20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charset="0"/>
              <a:buNone/>
            </a:pPr>
            <a:endParaRPr lang="en-GB" b="1" kern="0" dirty="0" smtClean="0"/>
          </a:p>
          <a:p>
            <a:pPr marL="0" indent="0">
              <a:buNone/>
            </a:pPr>
            <a:r>
              <a:rPr lang="en-GB" kern="0" dirty="0" smtClean="0"/>
              <a:t>	MSc courses in Meteorology</a:t>
            </a:r>
          </a:p>
          <a:p>
            <a:pPr marL="0" indent="0">
              <a:buNone/>
            </a:pPr>
            <a:endParaRPr lang="en-GB" sz="1000" kern="0" dirty="0" smtClean="0"/>
          </a:p>
          <a:p>
            <a:pPr lvl="3"/>
            <a:r>
              <a:rPr lang="en-GB" sz="1800" i="1" kern="0" dirty="0" smtClean="0"/>
              <a:t>Atmosphere, Ocean &amp; Climate</a:t>
            </a:r>
          </a:p>
          <a:p>
            <a:pPr lvl="3"/>
            <a:r>
              <a:rPr lang="en-GB" sz="1800" i="1" kern="0" dirty="0" smtClean="0"/>
              <a:t> Applied Meteorology</a:t>
            </a:r>
          </a:p>
          <a:p>
            <a:pPr lvl="3"/>
            <a:r>
              <a:rPr lang="en-GB" sz="1800" i="1" kern="0" dirty="0" smtClean="0"/>
              <a:t> Data Assimilation and Inverse Methods in Geosciences</a:t>
            </a:r>
          </a:p>
          <a:p>
            <a:pPr lvl="3"/>
            <a:r>
              <a:rPr lang="en-GB" sz="1800" i="1" kern="0" dirty="0" smtClean="0"/>
              <a:t> Applied Meteorology and Climate + Management</a:t>
            </a:r>
          </a:p>
          <a:p>
            <a:pPr lvl="1"/>
            <a:endParaRPr lang="en-GB" sz="2600" b="1" kern="0" dirty="0"/>
          </a:p>
        </p:txBody>
      </p:sp>
    </p:spTree>
    <p:extLst>
      <p:ext uri="{BB962C8B-B14F-4D97-AF65-F5344CB8AC3E}">
        <p14:creationId xmlns:p14="http://schemas.microsoft.com/office/powerpoint/2010/main" val="934472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620688"/>
            <a:ext cx="8280000" cy="828000"/>
          </a:xfrm>
        </p:spPr>
        <p:txBody>
          <a:bodyPr>
            <a:normAutofit/>
          </a:bodyPr>
          <a:lstStyle/>
          <a:p>
            <a:r>
              <a:rPr lang="en-GB" dirty="0" smtClean="0"/>
              <a:t>Careers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00" y="1700808"/>
            <a:ext cx="8075240" cy="4929411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Forecasting </a:t>
            </a:r>
          </a:p>
          <a:p>
            <a:pPr>
              <a:buNone/>
            </a:pPr>
            <a:r>
              <a:rPr lang="en-GB" sz="2400" dirty="0"/>
              <a:t>	W</a:t>
            </a:r>
            <a:r>
              <a:rPr lang="en-GB" sz="2400" dirty="0" smtClean="0"/>
              <a:t>ith organisations around the word including the UK Met Office and a range of private forecasting companies.</a:t>
            </a:r>
          </a:p>
          <a:p>
            <a:r>
              <a:rPr lang="en-GB" sz="2400" b="1" dirty="0" smtClean="0"/>
              <a:t>Research in Weather, Climate and Environmental Science</a:t>
            </a:r>
          </a:p>
          <a:p>
            <a:pPr>
              <a:buNone/>
            </a:pPr>
            <a:r>
              <a:rPr lang="en-GB" sz="2400" dirty="0" smtClean="0"/>
              <a:t>	At universities and government research centres around the world.  </a:t>
            </a:r>
          </a:p>
          <a:p>
            <a:r>
              <a:rPr lang="en-GB" sz="2400" b="1" dirty="0" smtClean="0"/>
              <a:t>Consultancy</a:t>
            </a:r>
          </a:p>
          <a:p>
            <a:pPr>
              <a:buNone/>
            </a:pPr>
            <a:r>
              <a:rPr lang="en-GB" sz="2400" dirty="0" smtClean="0"/>
              <a:t>	For industries in the UK and overseas whose business is affected by weather, climate factors</a:t>
            </a:r>
            <a:r>
              <a:rPr lang="en-GB" sz="2400" dirty="0"/>
              <a:t> </a:t>
            </a:r>
            <a:r>
              <a:rPr lang="en-GB" sz="2400" dirty="0" smtClean="0"/>
              <a:t>and other environmental factors</a:t>
            </a:r>
          </a:p>
          <a:p>
            <a:pPr marL="0" indent="0">
              <a:buNone/>
            </a:pPr>
            <a:endParaRPr lang="en-GB" sz="2400" dirty="0" smtClean="0"/>
          </a:p>
          <a:p>
            <a:pPr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306885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476672"/>
            <a:ext cx="8280000" cy="828000"/>
          </a:xfrm>
        </p:spPr>
        <p:txBody>
          <a:bodyPr/>
          <a:lstStyle/>
          <a:p>
            <a:r>
              <a:rPr lang="en-GB" dirty="0" smtClean="0"/>
              <a:t>Spotting a theme?	</a:t>
            </a:r>
            <a:endParaRPr lang="en-GB" dirty="0"/>
          </a:p>
        </p:txBody>
      </p:sp>
      <p:sp>
        <p:nvSpPr>
          <p:cNvPr id="29698" name="AutoShape 2" descr="data:image/jpeg;base64,/9j/4AAQSkZJRgABAQAAAQABAAD/2wCEAAkGBhASDxAUEBIQDxAPDxAQDxAUDw8PEA0PFBAVFBQQFBQXHCYeFxkjGRQUHy8gIycpLCwsFR4xNTAqNSYrLCkBCQoKDgwOFw8PFykkHBwsKSwpLCwpKSwsLCkpLCksLCwpLCwpKSwpKSwpKSkpKSwsKSkpKSksLCkpLCkpLCkpKf/AABEIAOEA4QMBIgACEQEDEQH/xAAbAAACAgMBAAAAAAAAAAAAAAADBAACAQUGB//EAD0QAAIBAgQDBQYEBAUFAQAAAAECAAMRBBIhMQUTQQYiUWFxMkKBkaGxBxRSwSNyktFiguHw8RYzQ1NzFf/EABkBAAMBAQEAAAAAAAAAAAAAAAABAgQDBf/EACURAQEBAAEEAgICAwEAAAAAAAABAhEDBBIhMUFRYRMUIjJxBf/aAAwDAQACEQMRAD8A8cEuBKgQgE7ObIEuomAJcCMkAlgJkCWAjJgLLBZYLLhYyUCzOWECzOWADySZIXLM5IALLJlhckmSAByzGWHyzGWAAKypWHKypSALkShEOVlCsRgEQZEOwgyIjBIlCIZhBkRGEZUwhEoREYZlTCEShEQVvMzMkRnhLgSqiEUTolYCXUTCiEURpZUQgWRVhFWMmAsuFllSFVIEGElgkKElgkYCCScuMCnM8uAL5JMkZ5cnLgRUpMFIzy5g04GUKSpWNFINkgCpWDZY0ywTJECrLBssZZYJliUXYQbCHYQbCKmARKEQrCUIiMIyphCJQiSakzJlmYA+sIolFEMiy4lZRCoJRBDKJSVlWFVZhU+v1hkWMkVYVUmVWGVIEoqQgSEVIQU4yBFOW5cOKcsKcAX5cxkjXLmOXAFTTlTTjRpypSAKFIJkjjJBMkDJskEyxxkgHSIyjLAusbZYF1iBVhBMIyywLCCi7CDMOwgmEhQREGYUiUIiNSSWtJED6CEUQaQyTokVBDKINBGKW/j5eMaV0EOiTFwSSBa5uANh5Q9NYyZVYZUkRYdEjSwqQqpLpT0/3eFVIyCCS4pxmlhyb26C51A0hFw8AT5cxy5sRhDMnBnwgGrNOUZJs3whgHw8A1zJAssfelFnSAJssC6xx1i7rEoo6wDiOOsXdYgVdYBhGnEA4gouwgnEYYQLCTVANBkQzCDMk1LSTNpIjOrDpArDpLRR0EYpiASM040jUxGUEDTEaUDS3x9ZRD0GtfbUW2hUWUVR0v8A73jeHpAkAnKPHX9oySmkapUJKFGb/hXBy1ibAeJNhp5mCSGG4eT0mxp8OUb6+QnUcG4XhqjZBmJsTc5gp8gFtt4kzoB2Ww2ndP8AW1jJu5m+1TGtfDzooo2S/qYCpi7f+NfmZ1PFMBTzty1KqNNSTfz1mm4jgECrlJLEd4EWC+Q8dvrO2fG/TjqajUHiVP3qZHmGv9DIFoVPZcA/pbun+0BUwJqVFRAAWJAu2m17k+giGFw/NrJSWymo2UOC2XQE3sden16S708pm6bxnDCu4mqr4e06GtgMVhnVWDYigdyiM2UC19N139IKth1qKzU7902dCLPTa3ssOk5WcOs19OWqpFnE22Kw1rzW1UkrJuIu4jbiLuIjKuIBxGXEA4iOF2ECwh3EE8VUAwgjDNBNJqlJJm0kQOJD04ukYpyk0ykZpCLJHMO1iLj7xpMqn7faMUxM1cSGsQqiwH23hKFIFWN1GW3d1u1zbSVCpjli/dJYWBva2trn5RiikWpCbXh2GLuqjUsQB6mNLdcA4Kat2NlRfaY9PIeJnV8OrDk1tE5ZVlRzmUVGIvZSdcoWwBG9vOcxw/EVKmLXDIWpUqTMrKLqzhfbdiNbnp4XE2/EaTUmFO9qWZnp082bKuwud/GV4/SZr7dJ2WwYVDUNhcWB02B19NRN1UqZgQuvn0nL4HiJ5aJoApJv1Ot9ZuqOOCrvrbScN5vPLvizjgtjMGBNfh+CpUzNUOVFNtwLn1O24myxYXLc6+OvXeAx9amKS8tdqiAKTbmX1tr08/KOW8JsnLmuJ9mGSsnJqAtcsFIsy2BIOuhGlr+cLw/svycxLIxZgwUJ3FYXsVBNxuRvsfjOk/L9Wtttrpfz38IpVNjbodpf8mvhPhJ7KMTlF9DYXHgbbRGqi3Y2F2ADGwuwG1zHqxiFYyomub41wy2o2M5bFULT0WrTDKQes4zi2Dyk+sXAlc9VWLOI3XWKPBZaoIB4zUEXeSZdxAsIw4gGiMFoFoZoJpNUpaSSSIzVOMLFqcYQxxNNUjGkMUSNUjKScpxqlFaOtv8AiNUpSacoidh2Nwl3Zz7gsP5j/pf5zkKE9A7Lplw4P62J/b9oyb2jSVGqVLZmcLsADZRtf5nWaLi3G1rJTdQFAYrYn+KBbcjoDNR2s7WutTk0WKGmQajg6liL8u1ttQbzQYfGG9ybk7m+pnbHT+6466n1HbYPGTZ0Md16zi8Nj49T4lpDWPZ527ehjearKQNlG9rAH2rdTrLtSQW7o00GlyJqvzNKlhVqpZqzUwAAxJZmOvd8vTpNG3aSqutTMCozXK5dzY08ptcGwsRsfUzPcW307zck9uxOKA9ogDXUm1usVxWIQLdmUKbWJIAJY2GvnNDWKY1iBVNJaH6WXNUFRBZh4aZh85Ti/D6owVjUOIrYY8+g4pi7NTuUUrc5rrdb9bys4/Kdb/Da1G38jFKhkoYrOivYrnAazDKy3ANiOhlCZUiagml7R4caNa/j4GboTS43G83mplKcpihva+YMddDsVNNv80KI4rFDWI1V67Xmzx62JiGJxBKqDay3toJDoSeLvGHga6Wt6eN4GWeBZflDPNpwzsliq9iF5aH3nuPiF3MjWpJzV5lvqOfaBYz0nCfh5h1tzXeqfC+RfkJsafZ7CU/Zo0wfHKCfmZm13GZ8NGe31fl5FmHlJPYfyND/ANaf0iSR/Zn4X/Wv5eTJDoYtTMYU6+HlNcZKcQi3neM0onTjdO1hrr9pSDqqRvpGqRiSPfeNUjKJssKLkTf/APVwohaKp3gjgVWYBA5UshtbUZrDpOewpj3GcIpw3MplRWQ56maxbl2yAKCLEXbX0l4459uW+ePTmmxrOxZyWdzmZjuSY3RxM1WIxFMkFFKEliwvdN9Mo3HncmZp15sjI6CljI7hqruyogLOxsqjx+O05lcROq7A1QcUxZc4Wi1rDVTmUX+RI+MnV4nK8+7w9EwFKnQpoqqudV777kuR3tfWIdoOGU8UAWJV1FkYE2AvfVdjHRVSx7rXHu2N/lB81CbFWW+17i8xS3nls4nHDm8X2OomxWrVQKuws2vUgnbrOgbGryc9L+IOXmRQQC9hooJ2J21gnxCfpa3j0+81GGrrTq1qTKcg/j0m72XlOTmUk6Aq19BsGEvm35RxJ8GsJxejVBZHU66gmxXoQQdiCCI0J5p244pRxLU6dFUK0ixaoVAzMdMqnqNyfE2m64P2sZOFvWf+JVoPyQNe81gKZY+hBJ9ZXHpPPLs1E5zEgDF4zLs1Kkzf/QCxPysD6RDsn2hetha1OtVIrotRlrNlXMCGbpbVbHw0t4Tafh1gr06tRxcsAGLd67Fix3+E57vjLV5zzXJ8Q3M1bqfAn4Gey1KKfoT+kRdkUe6o+AmS9z+mydv+3j4wlU6LTc38EaN4TsjiqhF05a+Lf2E9NqPboIq+IM567m/UdJ28+60vCeydChZiObUHvNsD5DpNwzwFXExOripl1q6vNas5mZxDVWtEq2Ji1TFxepibyVcmvzMxEOdMRHy88Uw6GLoYZDPWjyTVMxqmYpRcXFxcX2nedjfw+/M01r4ioaOHbWmi2NWsL+1c6KvzJ8pV1MzmiYurxHMUTqB1JsBuSfACdZw7sbi6liqNSQgXer/D9bKe8flO2wuFweEFsNSRCBY1D36jertrBV+LMb6zPruZPhtx2VvvVK8O7DUKeteqapHur3E+e5ivbHBU1pI1BVXl5kYAXDKw94H2hp18YxV4qdhBBw4Kt7Lgg+XnOeO4vnLV9XtJ4WSDJwOi1CklajSJFJVIyg5Dlscp6bnWefdqOyzYOzhxUou5VdLNTNiVU666A66bbT0XhWNJvRqWFWloNhzEA0I87RnEYZXBV1V1O6sAwI8LGernfDxNYjxQVpseC8dfDVkqIdQcrDSz0zbMuvoPjNv257OYbD00qUb02d8vKuzBxYksL6i3ynL4LBV62bk0qtbIMzZEZ8o6E2Gm30nW2WOUzZXqX/X2CVSxqs7sgOUU2zC/u39kEes2GF4rSrZHpVRWXNY2PsNYGx89Z4m1Qi4NwQSCDoQQbEEdDO+/DLiWZa1EgfwytVW95s5IYH0yj5zlrEk9OudXn2641GyEg925uOs1Paerh1pZsQFdEW6I2vNe2iZfev8AS1+k7Hh/D0C56lstiQlhY+ZnGfihwujVwy1qVuZh3Fwp0NFvaGXbTRr/AOEzN/NibmWn+Hdz5cPL2qFjewBN7gCwFzewHQRzDYhhSelvTqMrkfpdSLMPhcfGLUqc23D+Hs7BUUs3gAWPyE060z5y2fZ/hSVKNTMcpFaiCxIsisSM4HoXB9R5z0/h+Bp0qFqeiscy/wAoAVT6kLf4zluzPZ6qKliHp2A5mhWynxnVcRxAAsNgLDyAmPrb9NnRx7a7EYogxdsd5zXYnH2e3jBVKwOxnm2vQ44PVOIRSpj5r61cxOpiojbKrixFKleIPiYJsRAzdSrFneCNeDerDgci55iA5kkfBcuNUwyGLqYVDPTeaaQzv+zHbdFw9OhV7hpLkR/cdPdv+kjbw2nnqGHRotYm5xVdPqXp68o9PqcWB1uD8Yu/FPAzgqVUjYkehIjSYhv1N8zMv9S/l6E/9CfeXZLjQNzIOJ3IC6m/ScolT4x3C4kqQQbWMvPaSfNcup39v+sdbVArqCO7VSxU7G41FvMTpMJU5lJX2Yizj9LjcTm+yOEao3Ma+RDZb++/9hOzpYWxJUatq69HP6h4N95pnUzm+LDrp63Lt552lw/5/H0MEqtTNJjVr17IQlAoC2XrfVRr1I0neYOlhMBRWnQp8un7TEXZqjWtndjqxsBNVw7hIw9TF16hBq4h8qmxBFJemuoubf0iLdpsePHpMnd9a2+Ob6jf2fbZsl1PlyH4opQq1VxFDRiFSuLWz6nK/wDN0PlbwlvwnxANTE0rKGYUqgb3ioLKV8wLg+WY+M0/HXLowHV0HyBMc/DnCMuMaodFpYepc+JYqoX7n/LNPR6t/g50zdx0czuPDH6eoY7HjlOR+qw9ALCef8Yxps48Ve/plI/ebjH8ROQrr7RII1nPphjVqZRrcEn5ieXj/LcezqzHS1/xquGcMZ2VVGrMFHqTYfeesYLGU8LQ5dBVC07BjbvVXtq7HqZpuD8FFEcxhqgOX+a2k1mO4kRTZepYne01d31bb4ysPY9DNl1qOs4T2iNbmggLlykW87j9onxTFaGaXsZWJOIJ8EH30jHF6284y3xnK+pnM3fFz3EMX3oJeITU8Qxl6ht00ghiJNg5bl8bFqlea78xIa0fBUw1aU5sXNWVNSPgjBrSGtFc8heBGOZJFuZJGHOqYVTAgy6mb2AyhhkaKqYZWlRJxGh0aJI0d4fQNWrSpqbGrUSmDuFzMBmt5Xv8JSeDCPNhwvCvWq06ae1UYKP8I6sfIC5+E9LodleG0aIAo06xQd+pUAeo3ixvt6C0X4FhMFTxZakmRnTIozEop3Ngdidv+Znvc5+mnPabvtv8FgqdFERNFpqAPE+JPmTrHRUETxVYCI0MZeoq33+wFz9pju26Y9AdosRcmcZxSu7XuQROi4+xzGxnH45z1nDnm8tWLxI2vZ7sq+IpM9rrzCo1GtlFz9Zt/wD8P8rScWs1Urf+Vb2+5nQ9j0CYKguxKlz6sxb7ETXcexWZ28BpNO98dLxYpjnredcviq1hrNp+H2BWpVxFRxcIFRfUkk/YTT8Qcazqfw/qCnhXJ3qVXf4KoX9px6fq8tHV/wAs8GO12PCKqgWFthpaefcRxqnpN32n4jnqnW4E5jEPc7RW+V5ViTGZI6vs2vLwmY71WZvgO6Pt9Zqu0XE7IbHVtB5eJmyq1QlFF/Sij6azh+J43mOT0Gg/vNXRx5X9Rh6+/GX80uz9et4NsRBs8GTvNtxm/MYpvU+KP+YHpLhvA3mvZpTmEbG0466Gfp2z179tkTMExFeIMN7N9DCDiKdQR9ZwvS1HedXNMZpM8AMbTPvW9QRLCuh2ZT8RI8b+F8y/YmeZg8w8R85I+A0olwYMGWBmxgGUwqmLgwimURlWmy4JismJoOdlqofTW15qFaFVo77nA+Ly9N41xG5JVjqNfI9RNHw/ijLUGp0Onz0gxiebRR92yhX8Q40P9/jEU0bXSeTen42vdz1vLMegVONd0d64IuL/AGmeCcSDVKhB/wC2lvi5/sDOHr8TOS19tBNp2PxV0rD3iyk+NrafW8cxbm6/DnrqZl8fut3xXH3vOYquWqD1m5xq3vNO2jDyM5yKdjheMlcRToqbqKeY/wCFVH97D4wOOxFyT4zlOCcTvi6hb3qQRT5Zrkfb5Te4urpprHZefZ3i/DVcQra/GU4X2kKCut7ZEVU+LHMftB4txqTOWLEOT+om8qZ5TNSfLevxDMbk7+MxQcM4trrrNXTF45TrhBc/6mVMfURrqT5bHtFxM2yA+1qfJfCc2zzOJxJdiT1+g8IBnnpdPPhnh5XU3565WLSorkAgbHeDLQbNL5Qsxgi0wWlCZJoTKEyM0qTEbBMoZYmUJiCSTF5IGsDLiDBlgYEIDLgwQMsDADKYRWgAZcGUTY4HiL0icux9pT7Lf6+cdqcVQ+6wPhp95pA0IGka6ede6vPU1n1Dj1yT+0PguIPSfMhsdiOjDwM14aWDzpxOOPpF1efLn26lO0qMO+CD8/rEMZxQNfLp5zTh5kPOU6GJeXW9xuzg0tYg3BsRtHF41UA3mqzzGedNYzr5jlnesfFPV+IO27GLF4HPMFoTGZ6kF3q3m0YVyNrQb1Sd4IvKlo5mT4gurfmrFpQtKlpQtDklmaDLTBMqTEaEypMwTKkxGyTKEyEypiCEzF5JUxGzeSYkga4mZWS8CEBlhBgy4jJcGWBgxLAxgQNLhoIGWBgQoaXDQIMyDGBs0zmgs0zmj5IXNMZoO8maHIXLTGaULTBaHIWLSpaVJlSYjZLSpMwTMEwCEypMl5UmI0JlSZCZUmIITMSTF4jS8xJJA0kkkga0kkkErS0kkZLSCSSAXEsJJIyZEtJJGGZmSSASSSSAYMwZJIBWYkkgFZgySRBQTBmJIqaSpkkgGJWSSJSSSSQNJJJ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9700" name="Picture 4" descr="http://officialpsds.com/images/thumbs/hand-holding-globe-psd9479.png"/>
          <p:cNvPicPr>
            <a:picLocks noChangeAspect="1" noChangeArrowheads="1"/>
          </p:cNvPicPr>
          <p:nvPr/>
        </p:nvPicPr>
        <p:blipFill>
          <a:blip r:embed="rId3" cstate="print"/>
          <a:srcRect b="7391"/>
          <a:stretch>
            <a:fillRect/>
          </a:stretch>
        </p:blipFill>
        <p:spPr bwMode="auto">
          <a:xfrm>
            <a:off x="6228184" y="3933056"/>
            <a:ext cx="2166563" cy="2204864"/>
          </a:xfrm>
          <a:prstGeom prst="rect">
            <a:avLst/>
          </a:prstGeom>
          <a:noFill/>
        </p:spPr>
      </p:pic>
      <p:pic>
        <p:nvPicPr>
          <p:cNvPr id="29702" name="Picture 6" descr="http://igaco-o3.fmi.fi/VDO/pics/WMO_logo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1310846"/>
            <a:ext cx="2031437" cy="235545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31801" y="1621006"/>
            <a:ext cx="35283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International Opportunities</a:t>
            </a:r>
          </a:p>
          <a:p>
            <a:endParaRPr lang="en-GB" sz="2400" b="1" dirty="0" smtClean="0"/>
          </a:p>
          <a:p>
            <a:r>
              <a:rPr lang="en-GB" sz="2400" b="1" dirty="0" smtClean="0"/>
              <a:t>Governments and Industry Partnerships</a:t>
            </a:r>
          </a:p>
          <a:p>
            <a:endParaRPr lang="en-GB" sz="2400" b="1" dirty="0" smtClean="0"/>
          </a:p>
          <a:p>
            <a:r>
              <a:rPr lang="en-GB" sz="2400" b="1" dirty="0" smtClean="0"/>
              <a:t>Global Scale</a:t>
            </a:r>
          </a:p>
          <a:p>
            <a:r>
              <a:rPr lang="en-GB" sz="2400" b="1" dirty="0" smtClean="0"/>
              <a:t>Cooperation</a:t>
            </a:r>
          </a:p>
          <a:p>
            <a:endParaRPr lang="en-GB" sz="2400" b="1" dirty="0" smtClean="0"/>
          </a:p>
          <a:p>
            <a:r>
              <a:rPr lang="en-GB" sz="2400" b="1" dirty="0" smtClean="0"/>
              <a:t>World Meteorological Organisation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2742410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dirty="0" smtClean="0"/>
              <a:t>Forecasting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Autofit/>
          </a:bodyPr>
          <a:lstStyle/>
          <a:p>
            <a:r>
              <a:rPr lang="en-GB" sz="2800" dirty="0" smtClean="0"/>
              <a:t>Met Office is the main employer of forecasters</a:t>
            </a:r>
          </a:p>
          <a:p>
            <a:r>
              <a:rPr lang="en-GB" sz="2800" dirty="0" smtClean="0"/>
              <a:t> </a:t>
            </a:r>
            <a:r>
              <a:rPr lang="en-GB" sz="2800" dirty="0"/>
              <a:t>O</a:t>
            </a:r>
            <a:r>
              <a:rPr lang="en-GB" sz="2800" dirty="0" smtClean="0"/>
              <a:t>ther organisations in the UK and abroad that employ forecasters</a:t>
            </a:r>
          </a:p>
          <a:p>
            <a:r>
              <a:rPr lang="en-GB" sz="2800" dirty="0" smtClean="0"/>
              <a:t>BBC, ITV employ national &amp; regional forecasters and programme researchers</a:t>
            </a:r>
          </a:p>
          <a:p>
            <a:pPr>
              <a:buNone/>
            </a:pPr>
            <a:r>
              <a:rPr lang="en-GB" sz="2800" dirty="0" smtClean="0"/>
              <a:t> 	</a:t>
            </a:r>
          </a:p>
          <a:p>
            <a:pPr>
              <a:buNone/>
            </a:pPr>
            <a:endParaRPr lang="en-GB" sz="2800" dirty="0"/>
          </a:p>
          <a:p>
            <a:pPr>
              <a:buNone/>
            </a:pPr>
            <a:endParaRPr lang="en-GB" sz="2800" dirty="0" smtClean="0"/>
          </a:p>
          <a:p>
            <a:pPr>
              <a:buNone/>
            </a:pPr>
            <a:endParaRPr lang="en-GB" sz="2800" dirty="0"/>
          </a:p>
          <a:p>
            <a:pPr>
              <a:buNone/>
            </a:pPr>
            <a:endParaRPr lang="en-GB" sz="2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73016"/>
            <a:ext cx="3840000" cy="21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800" y="3573016"/>
            <a:ext cx="3840000" cy="216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3690" y="5893821"/>
            <a:ext cx="2927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Tomasz </a:t>
            </a:r>
            <a:r>
              <a:rPr lang="en-GB" dirty="0" err="1"/>
              <a:t>Schafernaker</a:t>
            </a:r>
            <a:endParaRPr lang="en-GB" dirty="0"/>
          </a:p>
          <a:p>
            <a:endParaRPr lang="en-GB" dirty="0" err="1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22915" y="5893821"/>
            <a:ext cx="16877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Laura Tobin</a:t>
            </a:r>
            <a:endParaRPr lang="en-GB" dirty="0"/>
          </a:p>
          <a:p>
            <a:endParaRPr lang="en-GB" dirty="0" err="1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90019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644" y="548680"/>
            <a:ext cx="8280000" cy="828000"/>
          </a:xfrm>
        </p:spPr>
        <p:txBody>
          <a:bodyPr/>
          <a:lstStyle/>
          <a:p>
            <a:r>
              <a:rPr lang="en-GB" dirty="0" smtClean="0"/>
              <a:t>Research and Academia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4320480" cy="504056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Department of Meteorology at Reading is one of the leading centres for weather, space weather and climate.</a:t>
            </a:r>
          </a:p>
          <a:p>
            <a:r>
              <a:rPr lang="en-GB" dirty="0" smtClean="0"/>
              <a:t>New multimillion funded Institute for Environmental Analytics hosted at Reading</a:t>
            </a:r>
          </a:p>
          <a:p>
            <a:r>
              <a:rPr lang="en-GB" dirty="0" smtClean="0"/>
              <a:t> Researchers are part of international teams.</a:t>
            </a:r>
          </a:p>
          <a:p>
            <a:r>
              <a:rPr lang="en-GB" dirty="0" smtClean="0"/>
              <a:t>(Un)usual places:</a:t>
            </a:r>
          </a:p>
          <a:p>
            <a:pPr lvl="1">
              <a:lnSpc>
                <a:spcPct val="110000"/>
              </a:lnSpc>
            </a:pPr>
            <a:r>
              <a:rPr lang="en-GB" sz="1800" i="1" dirty="0" smtClean="0"/>
              <a:t>Active volcanoes- sample dust</a:t>
            </a:r>
          </a:p>
          <a:p>
            <a:pPr lvl="1">
              <a:lnSpc>
                <a:spcPct val="110000"/>
              </a:lnSpc>
            </a:pPr>
            <a:r>
              <a:rPr lang="en-GB" sz="1800" i="1" dirty="0" smtClean="0"/>
              <a:t>Arctic -  sea ice formation and</a:t>
            </a:r>
            <a:br>
              <a:rPr lang="en-GB" sz="1800" i="1" dirty="0" smtClean="0"/>
            </a:br>
            <a:r>
              <a:rPr lang="en-GB" sz="1800" i="1" dirty="0" smtClean="0"/>
              <a:t>destruction</a:t>
            </a:r>
          </a:p>
          <a:p>
            <a:pPr lvl="1">
              <a:lnSpc>
                <a:spcPct val="110000"/>
              </a:lnSpc>
            </a:pPr>
            <a:r>
              <a:rPr lang="en-GB" sz="1800" i="1" dirty="0" smtClean="0"/>
              <a:t>Deserts - dust storms</a:t>
            </a:r>
          </a:p>
          <a:p>
            <a:pPr lvl="1">
              <a:lnSpc>
                <a:spcPct val="110000"/>
              </a:lnSpc>
            </a:pPr>
            <a:r>
              <a:rPr lang="en-GB" sz="1800" i="1" dirty="0"/>
              <a:t>S</a:t>
            </a:r>
            <a:r>
              <a:rPr lang="en-GB" sz="1800" i="1" dirty="0" smtClean="0"/>
              <a:t>torm clouds - fly </a:t>
            </a:r>
            <a:r>
              <a:rPr lang="en-GB" sz="1800" i="1" dirty="0"/>
              <a:t>research </a:t>
            </a:r>
            <a:r>
              <a:rPr lang="en-GB" sz="1800" i="1" dirty="0" smtClean="0"/>
              <a:t>aircrafts</a:t>
            </a:r>
            <a:endParaRPr lang="en-GB" sz="1800" i="1" dirty="0"/>
          </a:p>
          <a:p>
            <a:pPr lvl="1">
              <a:lnSpc>
                <a:spcPct val="110000"/>
              </a:lnSpc>
            </a:pPr>
            <a:r>
              <a:rPr lang="en-GB" sz="1800" i="1" dirty="0"/>
              <a:t>T</a:t>
            </a:r>
            <a:r>
              <a:rPr lang="en-GB" sz="1800" i="1" dirty="0" smtClean="0"/>
              <a:t>ropics - cyclones and typhoons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r="36613"/>
          <a:stretch/>
        </p:blipFill>
        <p:spPr>
          <a:xfrm>
            <a:off x="4932040" y="1628800"/>
            <a:ext cx="3981994" cy="456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327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548680"/>
            <a:ext cx="8280000" cy="828000"/>
          </a:xfrm>
        </p:spPr>
        <p:txBody>
          <a:bodyPr/>
          <a:lstStyle/>
          <a:p>
            <a:r>
              <a:rPr lang="en-GB" dirty="0" smtClean="0"/>
              <a:t>Not to mention....</a:t>
            </a:r>
            <a:endParaRPr lang="en-GB" dirty="0"/>
          </a:p>
        </p:txBody>
      </p:sp>
      <p:sp>
        <p:nvSpPr>
          <p:cNvPr id="26626" name="AutoShape 2" descr="data:image/jpeg;base64,/9j/4AAQSkZJRgABAQAAAQABAAD/2wCEAAkGBhISEBQUEBAUFBUQEBUVFBgUEBAVEBQUFBUVFRUQFRQYHCYeFxkjGhYXHy8gIycpLCwsFR4xNTAqNSYrLCkBCQoKDgwOGg8PGiwgHBwqMCwsLTUqKSkqLCw1LCwtLCwpNCkyLi0sLCwpKS8uLCwsNCkvKS8pKjU0KSwpLCwvKf/AABEIAMUBAAMBIgACEQEDEQH/xAAbAAABBQEBAAAAAAAAAAAAAAAAAQIDBAUGB//EAD0QAAEDAgQDBQcDAgMJAAAAAAEAAhEDIQQFEjFBUWETInGBkQYyUqGxwdFC4fBicgcUFRYjQ1SCkpOi8f/EABkBAQADAQEAAAAAAAAAAAAAAAADBAUBAv/EACMRAQACAgICAwADAQAAAAAAAAABAgMRBBITMSEiQRRR8GH/2gAMAwEAAhEDEQA/APcEIQgEIQgEIQgEIQgEIQgEIQgEIQgEIQgEIQgEIQgEIQgEIQgEIQgEIQgEIQgEIQgEIQgEIQgEIQgEISOcBuUCoSMeCJGyVAEqJ+KYN3BYGbYtwquEmARHoFnHEE8UHaoUWGq6mNPNoPqFXx2aspb3J4D7rsRMzqHm1orG5Nx2aim7SRwlVf8AaEfCsjHZgKr503iABfZFDDggucQ0NiZmdwJU/gtEblX/AJVJnUfLqsHiNbA7n9jCmWRg/d00MQ0hvAgH90//AFV7HhlWnciQWnccwCo/HKXy19z6/wB/TRq1Q0Eu2CiZmFM/qVDNsex1HuOBlwHXnt5LnxWPNeNSkiYn5h2rKgOxB805YXs7UJc6Ts0fVbq46EKCtjWtcA43IlSsqA7GUDkIQgEIQgEIQgEIQgEIQgEISSgVCa58CSmUawcJHOPMII8fiuzYXAcQPXiufxGZudxW9mdOaLx/TPpf7LkNW6DpshxGphHFrvkb/laS5bJsY5tTSxmsvERqDdrzPquiZUqfqa3/AKXE/UBBzvtDaserWn5R9lma1v52xrgKm7S0ieIcDY/aOi5/EPDdlLjpN50iy5Ix13LYwOZvIDO0bTaxt3ETxtfndbLMFRqsmA8PuXbuPXVuPsvPK+Jniut9h8RNFwnZ5jwgT8z81ZzYele0KODkeTJ0tHto0shpsnRx3DhrafW8+ao5g2lhWgufdznaQGiIO9r2Fr/ldCqmYZVSrgCqzVEwZIInkQq9cn2+8/C3kwx1+kRv8cswdrQNRtOajDGumALiN2Aj1g7qDMM4qOHZ4inD2XDvdcJ5jYg9F0mUZCMPVeWElj2iJcdQcDe2xB59FH7SvPZkf5ftAYbq4t1bkCOA4zuQrNcte+ojcfn9wpW494xzaZ1P7+xLl8Nj469DsVYde7R1I5eHRY1Wq0OPZlxbw1AB3nBIVrCYuCL7KxmwxeNwrcfkWpOvx1Xsuff8h9Z+y3lhZFmLSC0Dvki2zQ2N/DfzWliGVIJbVDYB3pgs87z81lWrNZ1LcraLRuGJnGIms7+mG+m/zlQUca4Gx8FTdXLiSdyZPiVPlzdVVo5vHpMleXp2YKVNVTGY8Mc1vO58P59EF1CZTqAiQnSgVCEIBCEIBJKJSIFlIhEoMXNswIcWC0fjdNyHE95zT+oSPEb/AC+iZ7RUoe13xN+Y/YrJo1nNcHNdpIO+8cCYO6DtHCRB4hcccJD3NMjSSJsRbpZdLTwbPeLnPJHvF7oPgAQ0eQUGPwzC3ukB0iLzxAM+SDIw2G0uBaZLTY/ha78zLBLyAsrEYatQDnS1zXOFxbTMNBI/Cu4PLaYedbxVqNgmfdbPJv5QVMzxzRhDDTNWq4MmQCXOLi+PhF9+S5bEVeuy2vbHGAVGg/8ADpyP7nn8Aeq5ivVlaPGrqNsnmX3bRH1F3HsRhg2gX8ajj5Nb3Y9QV5+XrqvY/PQ1povsBqe1xNokS0+s+qn5MTOPUK3Dmtc27O6FRL2ipCql7VZWm+tuf1XDe2ucF1UUmEgUwdUOgEuEQR4T/wBy6Z2bUg7T2jNQ/TqbqngI5rzfM8xdWquqPEFx25AWDfJXOLj+3aY9M3n5dU61n2iD1Yo1VS1J7HrRsx6x8ujyrGllRrwbix/tO4+h8l0Qx4qiBUvxB38FwrcXpg8JE+C6ynUo1KEv7tRlMw4WLtItfZ1o3WVya6nbc4d916lq4dodDhczEWNlZymiBV1O0hrQYtFzbc35qLDYSlDH16xLiwQAQAJExF5K2MHWaxgEEQLmNzzsqi8tU8axxhr2k8g4T6Lm8zxOuq4zsYHgLfVa+Y4mk6m7U0PMGBF54EHguYag6DIq7nOI4Bv/AMW0sn2dpQxzvidHkFqMqAiQgcllIhA5CalBQIhCEAocUe6fD8KVUs3aeyJB92/lxQVseO1w2obtufKzvysKgwG5Bt4CfK608oxD4cxgFzuTZtrkjjwsrJyURao4eAYB5CJHqgqUjAF4vF4O6djsQGtAm7rTGwPGAq2Py93dDapfLhNgS0c1bpYOm1p7So1+qLugWFwI8UFWthaj26RLG6Y77iXOjjGzVJl2HcBqFQAmxmm2d7gmb3WizS4SHahwINk3C0Gtn+pxN+vJBw3tNUeaxD494bCLAWPoQserXExyXQe2TIxG3vMBHjER8lyQd3yfFaOC2ohkcmv2lY1KTD4jS4OgGOBmCDYg9CFSOIvCl1q3vaj11O3e5DnwqDs3Olzbg/EzgT/UNis/21xTpptBOkhxImxIIj0+65nB451J4ewwR0kEHcFa+I9pKdVgFahqIMjS+B1IO48FW8fS/aI+F/zeTF0tOpZjWuGl92jV3XEGJF7HjEKXE98uf2jCSZIu10nk0iDfkVq1Dh8QKdNlXswwGGaTMmDubfVc6Z1Fo4uiNpMwLKauTt/yVW+Lr6+YlNWolhh0bA2e12/gUxr1eb7P1D+po5gzyB4C+6jrZNUa6BDhzkD1BXPNX1t3+Pk99UVOsHNcPT7LqMnw4fhtTiTBMd46RtBhcZgpDyI4wegBuV6J7NUpwoDmiHOcY6A2+ip8i24X+JXUrVPLoENfb4XgOG0W2I9VHgcQQ0NqgttLZ5TC0q+JYxup5gSBsTc7WCo4/GUXs0kjV+kEPaZVNoIu1Drtjc79DHGyq1sO4kaQDJiABv4hW8FlzGT2jAe8XNgkgA/pMrVo0KLgQ1jI/tg/lAVj2OHgbhoaP7jufqVLltYFog7BZGbt0gNDyWgggG5BuI1bkRzWjkdGKU/EZ8hYfdBpISJQgEIQgEhKCkQCZUbIIOxEHzTikKDnMHQqNquDIlvM7+Cmq4l7jD7cN4+XFWcwwxD+0by73QjZ32THVmvaSbPA35xzQJRcBx+Rj6KDuNqHUxvedDXECZP6TKa3U5si8ixLi1nLhc38FJgGg6tRDiHgiLt2FxPndBYoUQwQ0QJJjxupQnC6kaxBzHthgyWNqR7p0nzuD9fVef1dzIElew47DCpTcx2zhHhyPqvLc2wLqb3NcLtMfup8V9K2bHthPd3uV9lLVrW81HUBB3/ChqEK5F1C2Jbw9aZuiriTNiqlN/Xcckjn+HqvfdH0aNOvsQb79VbyrHVHV23kNJLrDbmTFzIEE3WOx/h5K5k+MaxxE3cBHK3Xmo8l/rKXDT7w7B+MVStjVl1Mf1VDEZj1We12kHaqga0Xc68C5XpODw2im1nwtA8+PzXE/wCH+UuqVDXqDut9yeJ3n7+QXoZbK5MuRCs+iHbgGDNxxHFVcXXJOjkA5x6EwAtBwhQYpuphB4iLb9Fx0ypVB24dYVapMiCbm1p+l/koqeELWEtqukAkh0EWEkQnZbj7ai0aiLRsPVdE9bLgG95xNRxsJsJMXW3SYGtAGwAHos7L2anFzrxt4rSC4HgpU0JUDghIEqBqEIKBE0pyagr4ms1o7xgG3jPALDqj+EXW5iMOHxI90yPEcVVxuEkSN0GLRolxhzjoH6Z53WrhqYbsIWXq0uVtle33/H5QaTXgXO30U6xWZiQTpO2/H1Vmnm/xN9LIL7lzftDk/bN1NHfH/sOXitw41hFj5FRuXYHkmNwhBMiIPgVm1GL1bNshp1rnuu+ID6jiuRzH2UqsmG6xzbf5bqSLobY3IzCYVtn2frG4oVSOlJ5HyCjPs9X/AOXq/wDhqfhSRdFONlNcnMC0XZNVaJdSe0c3McB6kKSlljyCWUnvPANaSSeXRJuRjZmIxBFpWl7M5A/FVASP9203JFj06rWyb/D573B+LOgEz2bSC7wc4WHku/wmDZTaGsaGgcAoJWo9Jsuw7abQxogAfwq+FT7YNI1Wn7JtTNgPdb6ry6svfJgNJjcgW8BzUL6g/n8sqVXMXu4+ihGKn3pHI/goJca1pEOE/UKvhGJMTU4bk8oj9lp5bhIu4cLc0FjL3uBcwtgNgg85V8JjWp4QOCcE0JwQCcmpQgRBQhAiaU5IUDCoaqnKhqi6DEzClqcYaQWxeLFUK9U2BMyPC/XmFt1HF5IpxYwTyPIKniMtAE+8QZM7HpCCEtY1gDXaiHE7Xuo5Wr/lw5ndaBIEGAOqzKuGe33mkdYkeoQNlaeHrywTyj0ssnUpaGIiR59EFrMMQA3S3dw9OUdU7SRRvuKe/GYF/mmUcFq7zyRxAt6nxVnFtlpvA4oKozJ/xJf9UqfEVSlEoLrszeRBMg7zspMNBbP9RG9rBv5WdK0cBTgb739Y/CCHHAtcx4/RPheFcp4gESLc06pSDhB2VGrS7M2907dOkoExtaXeAVaU01JM80+lRc73Wk+VvXZANUeJmYa1zWviQQYkXkclp4XLXNIc8gRw3UlenL2i3E+kIKOEwjXXDgD4beRW5S3UDsI07i/MWPqn4IOvq4Ot1HAoLoTk0BOCBU4JEoQCUJEoQIhKUiBCkTkiBpUbhdSwmuCCqMM1sxaTJ6lI5ineEwhBWoUdAiSY5pz8Y0GCb8lKWqIYYai4C53KDNx1am4GG97gYAVDCsc53daJbvqMjxi33WvjGF7gzgLuSOy9p27pGxCBlKjUDwXP1CL+PhsrTmyIPFR4eoSS03LeMb9VK+266MOrTLTBCYT03E+Q4rVq4ibNbq+izH4F0xEFxkbLgSm0u91pK26NOGgch8+Kq0ar2gBzLD4fx+6uUHhwsgZiabi0hhg8Cqr8PU0xrDrXDhb1WloVR41uLZgN3tuUGVQqQ+SwW4SSD1vK2W4mpF6YEdUx+DBERHI8R1UuF4tcbt/gQOoV9bZiOif2ImYvClFMpdKAapA1NDVK1qBUqISoAJUIQCcEgSoApEqCgahCECJE5IQgjcE3QpHBIAgbpCaQpdKa9BRbhoc4zOoqTSpYQQgjaI4IrYYPbB4qVrE4CyCoKAAjkoKlMa2+aukJpoiZi42QRimn0MIGzAiTJTw1S0wgYRCZCm03TXMQR6UlLDtDieJ6qSEulA8BBTwEpCCMBSBNAT4QEJUIQCEJwCACEIQCEIQIQkTkQgahLCRAEJulOQgRNcnprggjhJpUiSEBCNNk9CCAtSaVKQiEEYapGj6ohOAQIQkcnpCEEcJYTkIFASwlQgAEIQgEJQEqAAQhCAQhCAQhCAQhCARCEIEhCVCBqEsIQN0pAE5CAQhCBpCRPhEIGBPRCEAgoQgTSlhCWECJUsIQJCVCEAhCEAhCEAhCEAhCEAhCEAhCEAhCEAhCEAiEIQEIhIhAsIhIhAsIhIhAsIQhAIQhAIQhAIQhAIQhAIQhAIQh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628" name="AutoShape 4" descr="data:image/jpeg;base64,/9j/4AAQSkZJRgABAQAAAQABAAD/2wCEAAkGBhISEBQUEBAUFBUQEBUVFBgUEBAVEBQUFBUVFRUQFRQYHCYeFxkjGhYXHy8gIycpLCwsFR4xNTAqNSYrLCkBCQoKDgwOGg8PGiwgHBwqMCwsLTUqKSkqLCw1LCwtLCwpNCkyLi0sLCwpKS8uLCwsNCkvKS8pKjU0KSwpLCwvKf/AABEIAMUBAAMBIgACEQEDEQH/xAAbAAABBQEBAAAAAAAAAAAAAAAAAQIDBAUGB//EAD0QAAEDAgQDBQcDAgMJAAAAAAEAAhEDIQQFEjFBUWETInGBkQYyUqGxwdFC4fBicgcUFRYjQ1SCkpOi8f/EABkBAQADAQEAAAAAAAAAAAAAAAADBAUBAv/EACMRAQACAgICAwADAQAAAAAAAAABAgMRBBITMSEiQRRR8GH/2gAMAwEAAhEDEQA/APcEIQgEIQgEIQgEIQgEIQgEIQgEIQgEIQgEIQgEIQgEIQgEIQgEIQgEIQgEIQgEIQgEIQgEIQgEIQgEISOcBuUCoSMeCJGyVAEqJ+KYN3BYGbYtwquEmARHoFnHEE8UHaoUWGq6mNPNoPqFXx2aspb3J4D7rsRMzqHm1orG5Nx2aim7SRwlVf8AaEfCsjHZgKr503iABfZFDDggucQ0NiZmdwJU/gtEblX/AJVJnUfLqsHiNbA7n9jCmWRg/d00MQ0hvAgH90//AFV7HhlWnciQWnccwCo/HKXy19z6/wB/TRq1Q0Eu2CiZmFM/qVDNsex1HuOBlwHXnt5LnxWPNeNSkiYn5h2rKgOxB805YXs7UJc6Ts0fVbq46EKCtjWtcA43IlSsqA7GUDkIQgEIQgEIQgEIQgEIQgEISSgVCa58CSmUawcJHOPMII8fiuzYXAcQPXiufxGZudxW9mdOaLx/TPpf7LkNW6DpshxGphHFrvkb/laS5bJsY5tTSxmsvERqDdrzPquiZUqfqa3/AKXE/UBBzvtDaserWn5R9lma1v52xrgKm7S0ieIcDY/aOi5/EPDdlLjpN50iy5Ix13LYwOZvIDO0bTaxt3ETxtfndbLMFRqsmA8PuXbuPXVuPsvPK+Jniut9h8RNFwnZ5jwgT8z81ZzYele0KODkeTJ0tHto0shpsnRx3DhrafW8+ao5g2lhWgufdznaQGiIO9r2Fr/ldCqmYZVSrgCqzVEwZIInkQq9cn2+8/C3kwx1+kRv8cswdrQNRtOajDGumALiN2Aj1g7qDMM4qOHZ4inD2XDvdcJ5jYg9F0mUZCMPVeWElj2iJcdQcDe2xB59FH7SvPZkf5ftAYbq4t1bkCOA4zuQrNcte+ojcfn9wpW494xzaZ1P7+xLl8Nj469DsVYde7R1I5eHRY1Wq0OPZlxbw1AB3nBIVrCYuCL7KxmwxeNwrcfkWpOvx1Xsuff8h9Z+y3lhZFmLSC0Dvki2zQ2N/DfzWliGVIJbVDYB3pgs87z81lWrNZ1LcraLRuGJnGIms7+mG+m/zlQUca4Gx8FTdXLiSdyZPiVPlzdVVo5vHpMleXp2YKVNVTGY8Mc1vO58P59EF1CZTqAiQnSgVCEIBCEIBJKJSIFlIhEoMXNswIcWC0fjdNyHE95zT+oSPEb/AC+iZ7RUoe13xN+Y/YrJo1nNcHNdpIO+8cCYO6DtHCRB4hcccJD3NMjSSJsRbpZdLTwbPeLnPJHvF7oPgAQ0eQUGPwzC3ukB0iLzxAM+SDIw2G0uBaZLTY/ha78zLBLyAsrEYatQDnS1zXOFxbTMNBI/Cu4PLaYedbxVqNgmfdbPJv5QVMzxzRhDDTNWq4MmQCXOLi+PhF9+S5bEVeuy2vbHGAVGg/8ADpyP7nn8Aeq5ivVlaPGrqNsnmX3bRH1F3HsRhg2gX8ajj5Nb3Y9QV5+XrqvY/PQ1povsBqe1xNokS0+s+qn5MTOPUK3Dmtc27O6FRL2ipCql7VZWm+tuf1XDe2ucF1UUmEgUwdUOgEuEQR4T/wBy6Z2bUg7T2jNQ/TqbqngI5rzfM8xdWquqPEFx25AWDfJXOLj+3aY9M3n5dU61n2iD1Yo1VS1J7HrRsx6x8ujyrGllRrwbix/tO4+h8l0Qx4qiBUvxB38FwrcXpg8JE+C6ynUo1KEv7tRlMw4WLtItfZ1o3WVya6nbc4d916lq4dodDhczEWNlZymiBV1O0hrQYtFzbc35qLDYSlDH16xLiwQAQAJExF5K2MHWaxgEEQLmNzzsqi8tU8axxhr2k8g4T6Lm8zxOuq4zsYHgLfVa+Y4mk6m7U0PMGBF54EHguYag6DIq7nOI4Bv/AMW0sn2dpQxzvidHkFqMqAiQgcllIhA5CalBQIhCEAocUe6fD8KVUs3aeyJB92/lxQVseO1w2obtufKzvysKgwG5Bt4CfK608oxD4cxgFzuTZtrkjjwsrJyURao4eAYB5CJHqgqUjAF4vF4O6djsQGtAm7rTGwPGAq2Py93dDapfLhNgS0c1bpYOm1p7So1+qLugWFwI8UFWthaj26RLG6Y77iXOjjGzVJl2HcBqFQAmxmm2d7gmb3WizS4SHahwINk3C0Gtn+pxN+vJBw3tNUeaxD494bCLAWPoQserXExyXQe2TIxG3vMBHjER8lyQd3yfFaOC2ohkcmv2lY1KTD4jS4OgGOBmCDYg9CFSOIvCl1q3vaj11O3e5DnwqDs3Olzbg/EzgT/UNis/21xTpptBOkhxImxIIj0+65nB451J4ewwR0kEHcFa+I9pKdVgFahqIMjS+B1IO48FW8fS/aI+F/zeTF0tOpZjWuGl92jV3XEGJF7HjEKXE98uf2jCSZIu10nk0iDfkVq1Dh8QKdNlXswwGGaTMmDubfVc6Z1Fo4uiNpMwLKauTt/yVW+Lr6+YlNWolhh0bA2e12/gUxr1eb7P1D+po5gzyB4C+6jrZNUa6BDhzkD1BXPNX1t3+Pk99UVOsHNcPT7LqMnw4fhtTiTBMd46RtBhcZgpDyI4wegBuV6J7NUpwoDmiHOcY6A2+ip8i24X+JXUrVPLoENfb4XgOG0W2I9VHgcQQ0NqgttLZ5TC0q+JYxup5gSBsTc7WCo4/GUXs0kjV+kEPaZVNoIu1Drtjc79DHGyq1sO4kaQDJiABv4hW8FlzGT2jAe8XNgkgA/pMrVo0KLgQ1jI/tg/lAVj2OHgbhoaP7jufqVLltYFog7BZGbt0gNDyWgggG5BuI1bkRzWjkdGKU/EZ8hYfdBpISJQgEIQgEhKCkQCZUbIIOxEHzTikKDnMHQqNquDIlvM7+Cmq4l7jD7cN4+XFWcwwxD+0by73QjZ32THVmvaSbPA35xzQJRcBx+Rj6KDuNqHUxvedDXECZP6TKa3U5si8ixLi1nLhc38FJgGg6tRDiHgiLt2FxPndBYoUQwQ0QJJjxupQnC6kaxBzHthgyWNqR7p0nzuD9fVef1dzIElew47DCpTcx2zhHhyPqvLc2wLqb3NcLtMfup8V9K2bHthPd3uV9lLVrW81HUBB3/ChqEK5F1C2Jbw9aZuiriTNiqlN/Xcckjn+HqvfdH0aNOvsQb79VbyrHVHV23kNJLrDbmTFzIEE3WOx/h5K5k+MaxxE3cBHK3Xmo8l/rKXDT7w7B+MVStjVl1Mf1VDEZj1We12kHaqga0Xc68C5XpODw2im1nwtA8+PzXE/wCH+UuqVDXqDut9yeJ3n7+QXoZbK5MuRCs+iHbgGDNxxHFVcXXJOjkA5x6EwAtBwhQYpuphB4iLb9Fx0ypVB24dYVapMiCbm1p+l/koqeELWEtqukAkh0EWEkQnZbj7ai0aiLRsPVdE9bLgG95xNRxsJsJMXW3SYGtAGwAHos7L2anFzrxt4rSC4HgpU0JUDghIEqBqEIKBE0pyagr4ms1o7xgG3jPALDqj+EXW5iMOHxI90yPEcVVxuEkSN0GLRolxhzjoH6Z53WrhqYbsIWXq0uVtle33/H5QaTXgXO30U6xWZiQTpO2/H1Vmnm/xN9LIL7lzftDk/bN1NHfH/sOXitw41hFj5FRuXYHkmNwhBMiIPgVm1GL1bNshp1rnuu+ID6jiuRzH2UqsmG6xzbf5bqSLobY3IzCYVtn2frG4oVSOlJ5HyCjPs9X/AOXq/wDhqfhSRdFONlNcnMC0XZNVaJdSe0c3McB6kKSlljyCWUnvPANaSSeXRJuRjZmIxBFpWl7M5A/FVASP9203JFj06rWyb/D573B+LOgEz2bSC7wc4WHku/wmDZTaGsaGgcAoJWo9Jsuw7abQxogAfwq+FT7YNI1Wn7JtTNgPdb6ry6svfJgNJjcgW8BzUL6g/n8sqVXMXu4+ihGKn3pHI/goJca1pEOE/UKvhGJMTU4bk8oj9lp5bhIu4cLc0FjL3uBcwtgNgg85V8JjWp4QOCcE0JwQCcmpQgRBQhAiaU5IUDCoaqnKhqi6DEzClqcYaQWxeLFUK9U2BMyPC/XmFt1HF5IpxYwTyPIKniMtAE+8QZM7HpCCEtY1gDXaiHE7Xuo5Wr/lw5ndaBIEGAOqzKuGe33mkdYkeoQNlaeHrywTyj0ssnUpaGIiR59EFrMMQA3S3dw9OUdU7SRRvuKe/GYF/mmUcFq7zyRxAt6nxVnFtlpvA4oKozJ/xJf9UqfEVSlEoLrszeRBMg7zspMNBbP9RG9rBv5WdK0cBTgb739Y/CCHHAtcx4/RPheFcp4gESLc06pSDhB2VGrS7M2907dOkoExtaXeAVaU01JM80+lRc73Wk+VvXZANUeJmYa1zWviQQYkXkclp4XLXNIc8gRw3UlenL2i3E+kIKOEwjXXDgD4beRW5S3UDsI07i/MWPqn4IOvq4Ot1HAoLoTk0BOCBU4JEoQCUJEoQIhKUiBCkTkiBpUbhdSwmuCCqMM1sxaTJ6lI5ineEwhBWoUdAiSY5pz8Y0GCb8lKWqIYYai4C53KDNx1am4GG97gYAVDCsc53daJbvqMjxi33WvjGF7gzgLuSOy9p27pGxCBlKjUDwXP1CL+PhsrTmyIPFR4eoSS03LeMb9VK+266MOrTLTBCYT03E+Q4rVq4ibNbq+izH4F0xEFxkbLgSm0u91pK26NOGgch8+Kq0ar2gBzLD4fx+6uUHhwsgZiabi0hhg8Cqr8PU0xrDrXDhb1WloVR41uLZgN3tuUGVQqQ+SwW4SSD1vK2W4mpF6YEdUx+DBERHI8R1UuF4tcbt/gQOoV9bZiOif2ImYvClFMpdKAapA1NDVK1qBUqISoAJUIQCcEgSoApEqCgahCECJE5IQgjcE3QpHBIAgbpCaQpdKa9BRbhoc4zOoqTSpYQQgjaI4IrYYPbB4qVrE4CyCoKAAjkoKlMa2+aukJpoiZi42QRimn0MIGzAiTJTw1S0wgYRCZCm03TXMQR6UlLDtDieJ6qSEulA8BBTwEpCCMBSBNAT4QEJUIQCEJwCACEIQCEIQIQkTkQgahLCRAEJulOQgRNcnprggjhJpUiSEBCNNk9CCAtSaVKQiEEYapGj6ohOAQIQkcnpCEEcJYTkIFASwlQgAEIQgEJQEqAAQhCAQhCAQhCAQhCARCEIEhCVCBqEsIQN0pAE5CAQhCBpCRPhEIGBPRCEAgoQgTSlhCWECJUsIQJCVCEAhCEAhCEAhCEAhCEAhCEAhCEAhCEAhCEAiEIQEIhIhAsIhIhAsIhIhAsIQhAIQhAIQhAIQhAIQhAIQhAIQh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630" name="AutoShape 6" descr="data:image/jpeg;base64,/9j/4AAQSkZJRgABAQAAAQABAAD/2wCEAAkGBhISEBQUEBAUFBUQEBUVFBgUEBAVEBQUFBUVFRUQFRQYHCYeFxkjGhYXHy8gIycpLCwsFR4xNTAqNSYrLCkBCQoKDgwOGg8PGiwgHBwqMCwsLTUqKSkqLCw1LCwtLCwpNCkyLi0sLCwpKS8uLCwsNCkvKS8pKjU0KSwpLCwvKf/AABEIAMUBAAMBIgACEQEDEQH/xAAbAAABBQEBAAAAAAAAAAAAAAAAAQIDBAUGB//EAD0QAAEDAgQDBQcDAgMJAAAAAAEAAhEDIQQFEjFBUWETInGBkQYyUqGxwdFC4fBicgcUFRYjQ1SCkpOi8f/EABkBAQADAQEAAAAAAAAAAAAAAAADBAUBAv/EACMRAQACAgICAwADAQAAAAAAAAABAgMRBBITMSEiQRRR8GH/2gAMAwEAAhEDEQA/APcEIQgEIQgEIQgEIQgEIQgEIQgEIQgEIQgEIQgEIQgEIQgEIQgEIQgEIQgEIQgEIQgEIQgEIQgEIQgEISOcBuUCoSMeCJGyVAEqJ+KYN3BYGbYtwquEmARHoFnHEE8UHaoUWGq6mNPNoPqFXx2aspb3J4D7rsRMzqHm1orG5Nx2aim7SRwlVf8AaEfCsjHZgKr503iABfZFDDggucQ0NiZmdwJU/gtEblX/AJVJnUfLqsHiNbA7n9jCmWRg/d00MQ0hvAgH90//AFV7HhlWnciQWnccwCo/HKXy19z6/wB/TRq1Q0Eu2CiZmFM/qVDNsex1HuOBlwHXnt5LnxWPNeNSkiYn5h2rKgOxB805YXs7UJc6Ts0fVbq46EKCtjWtcA43IlSsqA7GUDkIQgEIQgEIQgEIQgEIQgEISSgVCa58CSmUawcJHOPMII8fiuzYXAcQPXiufxGZudxW9mdOaLx/TPpf7LkNW6DpshxGphHFrvkb/laS5bJsY5tTSxmsvERqDdrzPquiZUqfqa3/AKXE/UBBzvtDaserWn5R9lma1v52xrgKm7S0ieIcDY/aOi5/EPDdlLjpN50iy5Ix13LYwOZvIDO0bTaxt3ETxtfndbLMFRqsmA8PuXbuPXVuPsvPK+Jniut9h8RNFwnZ5jwgT8z81ZzYele0KODkeTJ0tHto0shpsnRx3DhrafW8+ao5g2lhWgufdznaQGiIO9r2Fr/ldCqmYZVSrgCqzVEwZIInkQq9cn2+8/C3kwx1+kRv8cswdrQNRtOajDGumALiN2Aj1g7qDMM4qOHZ4inD2XDvdcJ5jYg9F0mUZCMPVeWElj2iJcdQcDe2xB59FH7SvPZkf5ftAYbq4t1bkCOA4zuQrNcte+ojcfn9wpW494xzaZ1P7+xLl8Nj469DsVYde7R1I5eHRY1Wq0OPZlxbw1AB3nBIVrCYuCL7KxmwxeNwrcfkWpOvx1Xsuff8h9Z+y3lhZFmLSC0Dvki2zQ2N/DfzWliGVIJbVDYB3pgs87z81lWrNZ1LcraLRuGJnGIms7+mG+m/zlQUca4Gx8FTdXLiSdyZPiVPlzdVVo5vHpMleXp2YKVNVTGY8Mc1vO58P59EF1CZTqAiQnSgVCEIBCEIBJKJSIFlIhEoMXNswIcWC0fjdNyHE95zT+oSPEb/AC+iZ7RUoe13xN+Y/YrJo1nNcHNdpIO+8cCYO6DtHCRB4hcccJD3NMjSSJsRbpZdLTwbPeLnPJHvF7oPgAQ0eQUGPwzC3ukB0iLzxAM+SDIw2G0uBaZLTY/ha78zLBLyAsrEYatQDnS1zXOFxbTMNBI/Cu4PLaYedbxVqNgmfdbPJv5QVMzxzRhDDTNWq4MmQCXOLi+PhF9+S5bEVeuy2vbHGAVGg/8ADpyP7nn8Aeq5ivVlaPGrqNsnmX3bRH1F3HsRhg2gX8ajj5Nb3Y9QV5+XrqvY/PQ1povsBqe1xNokS0+s+qn5MTOPUK3Dmtc27O6FRL2ipCql7VZWm+tuf1XDe2ucF1UUmEgUwdUOgEuEQR4T/wBy6Z2bUg7T2jNQ/TqbqngI5rzfM8xdWquqPEFx25AWDfJXOLj+3aY9M3n5dU61n2iD1Yo1VS1J7HrRsx6x8ujyrGllRrwbix/tO4+h8l0Qx4qiBUvxB38FwrcXpg8JE+C6ynUo1KEv7tRlMw4WLtItfZ1o3WVya6nbc4d916lq4dodDhczEWNlZymiBV1O0hrQYtFzbc35qLDYSlDH16xLiwQAQAJExF5K2MHWaxgEEQLmNzzsqi8tU8axxhr2k8g4T6Lm8zxOuq4zsYHgLfVa+Y4mk6m7U0PMGBF54EHguYag6DIq7nOI4Bv/AMW0sn2dpQxzvidHkFqMqAiQgcllIhA5CalBQIhCEAocUe6fD8KVUs3aeyJB92/lxQVseO1w2obtufKzvysKgwG5Bt4CfK608oxD4cxgFzuTZtrkjjwsrJyURao4eAYB5CJHqgqUjAF4vF4O6djsQGtAm7rTGwPGAq2Py93dDapfLhNgS0c1bpYOm1p7So1+qLugWFwI8UFWthaj26RLG6Y77iXOjjGzVJl2HcBqFQAmxmm2d7gmb3WizS4SHahwINk3C0Gtn+pxN+vJBw3tNUeaxD494bCLAWPoQserXExyXQe2TIxG3vMBHjER8lyQd3yfFaOC2ohkcmv2lY1KTD4jS4OgGOBmCDYg9CFSOIvCl1q3vaj11O3e5DnwqDs3Olzbg/EzgT/UNis/21xTpptBOkhxImxIIj0+65nB451J4ewwR0kEHcFa+I9pKdVgFahqIMjS+B1IO48FW8fS/aI+F/zeTF0tOpZjWuGl92jV3XEGJF7HjEKXE98uf2jCSZIu10nk0iDfkVq1Dh8QKdNlXswwGGaTMmDubfVc6Z1Fo4uiNpMwLKauTt/yVW+Lr6+YlNWolhh0bA2e12/gUxr1eb7P1D+po5gzyB4C+6jrZNUa6BDhzkD1BXPNX1t3+Pk99UVOsHNcPT7LqMnw4fhtTiTBMd46RtBhcZgpDyI4wegBuV6J7NUpwoDmiHOcY6A2+ip8i24X+JXUrVPLoENfb4XgOG0W2I9VHgcQQ0NqgttLZ5TC0q+JYxup5gSBsTc7WCo4/GUXs0kjV+kEPaZVNoIu1Drtjc79DHGyq1sO4kaQDJiABv4hW8FlzGT2jAe8XNgkgA/pMrVo0KLgQ1jI/tg/lAVj2OHgbhoaP7jufqVLltYFog7BZGbt0gNDyWgggG5BuI1bkRzWjkdGKU/EZ8hYfdBpISJQgEIQgEhKCkQCZUbIIOxEHzTikKDnMHQqNquDIlvM7+Cmq4l7jD7cN4+XFWcwwxD+0by73QjZ32THVmvaSbPA35xzQJRcBx+Rj6KDuNqHUxvedDXECZP6TKa3U5si8ixLi1nLhc38FJgGg6tRDiHgiLt2FxPndBYoUQwQ0QJJjxupQnC6kaxBzHthgyWNqR7p0nzuD9fVef1dzIElew47DCpTcx2zhHhyPqvLc2wLqb3NcLtMfup8V9K2bHthPd3uV9lLVrW81HUBB3/ChqEK5F1C2Jbw9aZuiriTNiqlN/Xcckjn+HqvfdH0aNOvsQb79VbyrHVHV23kNJLrDbmTFzIEE3WOx/h5K5k+MaxxE3cBHK3Xmo8l/rKXDT7w7B+MVStjVl1Mf1VDEZj1We12kHaqga0Xc68C5XpODw2im1nwtA8+PzXE/wCH+UuqVDXqDut9yeJ3n7+QXoZbK5MuRCs+iHbgGDNxxHFVcXXJOjkA5x6EwAtBwhQYpuphB4iLb9Fx0ypVB24dYVapMiCbm1p+l/koqeELWEtqukAkh0EWEkQnZbj7ai0aiLRsPVdE9bLgG95xNRxsJsJMXW3SYGtAGwAHos7L2anFzrxt4rSC4HgpU0JUDghIEqBqEIKBE0pyagr4ms1o7xgG3jPALDqj+EXW5iMOHxI90yPEcVVxuEkSN0GLRolxhzjoH6Z53WrhqYbsIWXq0uVtle33/H5QaTXgXO30U6xWZiQTpO2/H1Vmnm/xN9LIL7lzftDk/bN1NHfH/sOXitw41hFj5FRuXYHkmNwhBMiIPgVm1GL1bNshp1rnuu+ID6jiuRzH2UqsmG6xzbf5bqSLobY3IzCYVtn2frG4oVSOlJ5HyCjPs9X/AOXq/wDhqfhSRdFONlNcnMC0XZNVaJdSe0c3McB6kKSlljyCWUnvPANaSSeXRJuRjZmIxBFpWl7M5A/FVASP9203JFj06rWyb/D573B+LOgEz2bSC7wc4WHku/wmDZTaGsaGgcAoJWo9Jsuw7abQxogAfwq+FT7YNI1Wn7JtTNgPdb6ry6svfJgNJjcgW8BzUL6g/n8sqVXMXu4+ihGKn3pHI/goJca1pEOE/UKvhGJMTU4bk8oj9lp5bhIu4cLc0FjL3uBcwtgNgg85V8JjWp4QOCcE0JwQCcmpQgRBQhAiaU5IUDCoaqnKhqi6DEzClqcYaQWxeLFUK9U2BMyPC/XmFt1HF5IpxYwTyPIKniMtAE+8QZM7HpCCEtY1gDXaiHE7Xuo5Wr/lw5ndaBIEGAOqzKuGe33mkdYkeoQNlaeHrywTyj0ssnUpaGIiR59EFrMMQA3S3dw9OUdU7SRRvuKe/GYF/mmUcFq7zyRxAt6nxVnFtlpvA4oKozJ/xJf9UqfEVSlEoLrszeRBMg7zspMNBbP9RG9rBv5WdK0cBTgb739Y/CCHHAtcx4/RPheFcp4gESLc06pSDhB2VGrS7M2907dOkoExtaXeAVaU01JM80+lRc73Wk+VvXZANUeJmYa1zWviQQYkXkclp4XLXNIc8gRw3UlenL2i3E+kIKOEwjXXDgD4beRW5S3UDsI07i/MWPqn4IOvq4Ot1HAoLoTk0BOCBU4JEoQCUJEoQIhKUiBCkTkiBpUbhdSwmuCCqMM1sxaTJ6lI5ineEwhBWoUdAiSY5pz8Y0GCb8lKWqIYYai4C53KDNx1am4GG97gYAVDCsc53daJbvqMjxi33WvjGF7gzgLuSOy9p27pGxCBlKjUDwXP1CL+PhsrTmyIPFR4eoSS03LeMb9VK+266MOrTLTBCYT03E+Q4rVq4ibNbq+izH4F0xEFxkbLgSm0u91pK26NOGgch8+Kq0ar2gBzLD4fx+6uUHhwsgZiabi0hhg8Cqr8PU0xrDrXDhb1WloVR41uLZgN3tuUGVQqQ+SwW4SSD1vK2W4mpF6YEdUx+DBERHI8R1UuF4tcbt/gQOoV9bZiOif2ImYvClFMpdKAapA1NDVK1qBUqISoAJUIQCcEgSoApEqCgahCECJE5IQgjcE3QpHBIAgbpCaQpdKa9BRbhoc4zOoqTSpYQQgjaI4IrYYPbB4qVrE4CyCoKAAjkoKlMa2+aukJpoiZi42QRimn0MIGzAiTJTw1S0wgYRCZCm03TXMQR6UlLDtDieJ6qSEulA8BBTwEpCCMBSBNAT4QEJUIQCEJwCACEIQCEIQIQkTkQgahLCRAEJulOQgRNcnprggjhJpUiSEBCNNk9CCAtSaVKQiEEYapGj6ohOAQIQkcnpCEEcJYTkIFASwlQgAEIQgEJQEqAAQhCAQhCAQhCAQhCARCEIEhCVCBqEsIQN0pAE5CAQhCBpCRPhEIGBPRCEAgoQgTSlhCWECJUsIQJCVCEAhCEAhCEAhCEAhCEAhCEAhCEAhCEAhCEAiEIQEIhIhAsIhIhAsIhIhAsIQhAIQhAIQhAIQhAIQhAIQhAIQh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632" name="AutoShape 8" descr="data:image/jpeg;base64,/9j/4AAQSkZJRgABAQAAAQABAAD/2wCEAAkGBhISEBQUEBAUFBUQEBUVFBgUEBAVEBQUFBUVFRUQFRQYHCYeFxkjGhYXHy8gIycpLCwsFR4xNTAqNSYrLCkBCQoKDgwOGg8PGiwgHBwqMCwsLTUqKSkqLCw1LCwtLCwpNCkyLi0sLCwpKS8uLCwsNCkvKS8pKjU0KSwpLCwvKf/AABEIAMUBAAMBIgACEQEDEQH/xAAbAAABBQEBAAAAAAAAAAAAAAAAAQIDBAUGB//EAD0QAAEDAgQDBQcDAgMJAAAAAAEAAhEDIQQFEjFBUWETInGBkQYyUqGxwdFC4fBicgcUFRYjQ1SCkpOi8f/EABkBAQADAQEAAAAAAAAAAAAAAAADBAUBAv/EACMRAQACAgICAwADAQAAAAAAAAABAgMRBBITMSEiQRRR8GH/2gAMAwEAAhEDEQA/APcEIQgEIQgEIQgEIQgEIQgEIQgEIQgEIQgEIQgEIQgEIQgEIQgEIQgEIQgEIQgEIQgEIQgEIQgEIQgEISOcBuUCoSMeCJGyVAEqJ+KYN3BYGbYtwquEmARHoFnHEE8UHaoUWGq6mNPNoPqFXx2aspb3J4D7rsRMzqHm1orG5Nx2aim7SRwlVf8AaEfCsjHZgKr503iABfZFDDggucQ0NiZmdwJU/gtEblX/AJVJnUfLqsHiNbA7n9jCmWRg/d00MQ0hvAgH90//AFV7HhlWnciQWnccwCo/HKXy19z6/wB/TRq1Q0Eu2CiZmFM/qVDNsex1HuOBlwHXnt5LnxWPNeNSkiYn5h2rKgOxB805YXs7UJc6Ts0fVbq46EKCtjWtcA43IlSsqA7GUDkIQgEIQgEIQgEIQgEIQgEISSgVCa58CSmUawcJHOPMII8fiuzYXAcQPXiufxGZudxW9mdOaLx/TPpf7LkNW6DpshxGphHFrvkb/laS5bJsY5tTSxmsvERqDdrzPquiZUqfqa3/AKXE/UBBzvtDaserWn5R9lma1v52xrgKm7S0ieIcDY/aOi5/EPDdlLjpN50iy5Ix13LYwOZvIDO0bTaxt3ETxtfndbLMFRqsmA8PuXbuPXVuPsvPK+Jniut9h8RNFwnZ5jwgT8z81ZzYele0KODkeTJ0tHto0shpsnRx3DhrafW8+ao5g2lhWgufdznaQGiIO9r2Fr/ldCqmYZVSrgCqzVEwZIInkQq9cn2+8/C3kwx1+kRv8cswdrQNRtOajDGumALiN2Aj1g7qDMM4qOHZ4inD2XDvdcJ5jYg9F0mUZCMPVeWElj2iJcdQcDe2xB59FH7SvPZkf5ftAYbq4t1bkCOA4zuQrNcte+ojcfn9wpW494xzaZ1P7+xLl8Nj469DsVYde7R1I5eHRY1Wq0OPZlxbw1AB3nBIVrCYuCL7KxmwxeNwrcfkWpOvx1Xsuff8h9Z+y3lhZFmLSC0Dvki2zQ2N/DfzWliGVIJbVDYB3pgs87z81lWrNZ1LcraLRuGJnGIms7+mG+m/zlQUca4Gx8FTdXLiSdyZPiVPlzdVVo5vHpMleXp2YKVNVTGY8Mc1vO58P59EF1CZTqAiQnSgVCEIBCEIBJKJSIFlIhEoMXNswIcWC0fjdNyHE95zT+oSPEb/AC+iZ7RUoe13xN+Y/YrJo1nNcHNdpIO+8cCYO6DtHCRB4hcccJD3NMjSSJsRbpZdLTwbPeLnPJHvF7oPgAQ0eQUGPwzC3ukB0iLzxAM+SDIw2G0uBaZLTY/ha78zLBLyAsrEYatQDnS1zXOFxbTMNBI/Cu4PLaYedbxVqNgmfdbPJv5QVMzxzRhDDTNWq4MmQCXOLi+PhF9+S5bEVeuy2vbHGAVGg/8ADpyP7nn8Aeq5ivVlaPGrqNsnmX3bRH1F3HsRhg2gX8ajj5Nb3Y9QV5+XrqvY/PQ1povsBqe1xNokS0+s+qn5MTOPUK3Dmtc27O6FRL2ipCql7VZWm+tuf1XDe2ucF1UUmEgUwdUOgEuEQR4T/wBy6Z2bUg7T2jNQ/TqbqngI5rzfM8xdWquqPEFx25AWDfJXOLj+3aY9M3n5dU61n2iD1Yo1VS1J7HrRsx6x8ujyrGllRrwbix/tO4+h8l0Qx4qiBUvxB38FwrcXpg8JE+C6ynUo1KEv7tRlMw4WLtItfZ1o3WVya6nbc4d916lq4dodDhczEWNlZymiBV1O0hrQYtFzbc35qLDYSlDH16xLiwQAQAJExF5K2MHWaxgEEQLmNzzsqi8tU8axxhr2k8g4T6Lm8zxOuq4zsYHgLfVa+Y4mk6m7U0PMGBF54EHguYag6DIq7nOI4Bv/AMW0sn2dpQxzvidHkFqMqAiQgcllIhA5CalBQIhCEAocUe6fD8KVUs3aeyJB92/lxQVseO1w2obtufKzvysKgwG5Bt4CfK608oxD4cxgFzuTZtrkjjwsrJyURao4eAYB5CJHqgqUjAF4vF4O6djsQGtAm7rTGwPGAq2Py93dDapfLhNgS0c1bpYOm1p7So1+qLugWFwI8UFWthaj26RLG6Y77iXOjjGzVJl2HcBqFQAmxmm2d7gmb3WizS4SHahwINk3C0Gtn+pxN+vJBw3tNUeaxD494bCLAWPoQserXExyXQe2TIxG3vMBHjER8lyQd3yfFaOC2ohkcmv2lY1KTD4jS4OgGOBmCDYg9CFSOIvCl1q3vaj11O3e5DnwqDs3Olzbg/EzgT/UNis/21xTpptBOkhxImxIIj0+65nB451J4ewwR0kEHcFa+I9pKdVgFahqIMjS+B1IO48FW8fS/aI+F/zeTF0tOpZjWuGl92jV3XEGJF7HjEKXE98uf2jCSZIu10nk0iDfkVq1Dh8QKdNlXswwGGaTMmDubfVc6Z1Fo4uiNpMwLKauTt/yVW+Lr6+YlNWolhh0bA2e12/gUxr1eb7P1D+po5gzyB4C+6jrZNUa6BDhzkD1BXPNX1t3+Pk99UVOsHNcPT7LqMnw4fhtTiTBMd46RtBhcZgpDyI4wegBuV6J7NUpwoDmiHOcY6A2+ip8i24X+JXUrVPLoENfb4XgOG0W2I9VHgcQQ0NqgttLZ5TC0q+JYxup5gSBsTc7WCo4/GUXs0kjV+kEPaZVNoIu1Drtjc79DHGyq1sO4kaQDJiABv4hW8FlzGT2jAe8XNgkgA/pMrVo0KLgQ1jI/tg/lAVj2OHgbhoaP7jufqVLltYFog7BZGbt0gNDyWgggG5BuI1bkRzWjkdGKU/EZ8hYfdBpISJQgEIQgEhKCkQCZUbIIOxEHzTikKDnMHQqNquDIlvM7+Cmq4l7jD7cN4+XFWcwwxD+0by73QjZ32THVmvaSbPA35xzQJRcBx+Rj6KDuNqHUxvedDXECZP6TKa3U5si8ixLi1nLhc38FJgGg6tRDiHgiLt2FxPndBYoUQwQ0QJJjxupQnC6kaxBzHthgyWNqR7p0nzuD9fVef1dzIElew47DCpTcx2zhHhyPqvLc2wLqb3NcLtMfup8V9K2bHthPd3uV9lLVrW81HUBB3/ChqEK5F1C2Jbw9aZuiriTNiqlN/Xcckjn+HqvfdH0aNOvsQb79VbyrHVHV23kNJLrDbmTFzIEE3WOx/h5K5k+MaxxE3cBHK3Xmo8l/rKXDT7w7B+MVStjVl1Mf1VDEZj1We12kHaqga0Xc68C5XpODw2im1nwtA8+PzXE/wCH+UuqVDXqDut9yeJ3n7+QXoZbK5MuRCs+iHbgGDNxxHFVcXXJOjkA5x6EwAtBwhQYpuphB4iLb9Fx0ypVB24dYVapMiCbm1p+l/koqeELWEtqukAkh0EWEkQnZbj7ai0aiLRsPVdE9bLgG95xNRxsJsJMXW3SYGtAGwAHos7L2anFzrxt4rSC4HgpU0JUDghIEqBqEIKBE0pyagr4ms1o7xgG3jPALDqj+EXW5iMOHxI90yPEcVVxuEkSN0GLRolxhzjoH6Z53WrhqYbsIWXq0uVtle33/H5QaTXgXO30U6xWZiQTpO2/H1Vmnm/xN9LIL7lzftDk/bN1NHfH/sOXitw41hFj5FRuXYHkmNwhBMiIPgVm1GL1bNshp1rnuu+ID6jiuRzH2UqsmG6xzbf5bqSLobY3IzCYVtn2frG4oVSOlJ5HyCjPs9X/AOXq/wDhqfhSRdFONlNcnMC0XZNVaJdSe0c3McB6kKSlljyCWUnvPANaSSeXRJuRjZmIxBFpWl7M5A/FVASP9203JFj06rWyb/D573B+LOgEz2bSC7wc4WHku/wmDZTaGsaGgcAoJWo9Jsuw7abQxogAfwq+FT7YNI1Wn7JtTNgPdb6ry6svfJgNJjcgW8BzUL6g/n8sqVXMXu4+ihGKn3pHI/goJca1pEOE/UKvhGJMTU4bk8oj9lp5bhIu4cLc0FjL3uBcwtgNgg85V8JjWp4QOCcE0JwQCcmpQgRBQhAiaU5IUDCoaqnKhqi6DEzClqcYaQWxeLFUK9U2BMyPC/XmFt1HF5IpxYwTyPIKniMtAE+8QZM7HpCCEtY1gDXaiHE7Xuo5Wr/lw5ndaBIEGAOqzKuGe33mkdYkeoQNlaeHrywTyj0ssnUpaGIiR59EFrMMQA3S3dw9OUdU7SRRvuKe/GYF/mmUcFq7zyRxAt6nxVnFtlpvA4oKozJ/xJf9UqfEVSlEoLrszeRBMg7zspMNBbP9RG9rBv5WdK0cBTgb739Y/CCHHAtcx4/RPheFcp4gESLc06pSDhB2VGrS7M2907dOkoExtaXeAVaU01JM80+lRc73Wk+VvXZANUeJmYa1zWviQQYkXkclp4XLXNIc8gRw3UlenL2i3E+kIKOEwjXXDgD4beRW5S3UDsI07i/MWPqn4IOvq4Ot1HAoLoTk0BOCBU4JEoQCUJEoQIhKUiBCkTkiBpUbhdSwmuCCqMM1sxaTJ6lI5ineEwhBWoUdAiSY5pz8Y0GCb8lKWqIYYai4C53KDNx1am4GG97gYAVDCsc53daJbvqMjxi33WvjGF7gzgLuSOy9p27pGxCBlKjUDwXP1CL+PhsrTmyIPFR4eoSS03LeMb9VK+266MOrTLTBCYT03E+Q4rVq4ibNbq+izH4F0xEFxkbLgSm0u91pK26NOGgch8+Kq0ar2gBzLD4fx+6uUHhwsgZiabi0hhg8Cqr8PU0xrDrXDhb1WloVR41uLZgN3tuUGVQqQ+SwW4SSD1vK2W4mpF6YEdUx+DBERHI8R1UuF4tcbt/gQOoV9bZiOif2ImYvClFMpdKAapA1NDVK1qBUqISoAJUIQCcEgSoApEqCgahCECJE5IQgjcE3QpHBIAgbpCaQpdKa9BRbhoc4zOoqTSpYQQgjaI4IrYYPbB4qVrE4CyCoKAAjkoKlMa2+aukJpoiZi42QRimn0MIGzAiTJTw1S0wgYRCZCm03TXMQR6UlLDtDieJ6qSEulA8BBTwEpCCMBSBNAT4QEJUIQCEJwCACEIQCEIQIQkTkQgahLCRAEJulOQgRNcnprggjhJpUiSEBCNNk9CCAtSaVKQiEEYapGj6ohOAQIQkcnpCEEcJYTkIFASwlQgAEIQgEJQEqAAQhCAQhCAQhCAQhCARCEIEhCVCBqEsIQN0pAE5CAQhCBpCRPhEIGBPRCEAgoQgTSlhCWECJUsIQJCVCEAhCEAhCEAhCEAhCEAhCEAhCEAhCEAhCEAiEIQEIhIhAsIhIhAsIhIhAsIQhAIQhAIQhAIQhAIQhAIQhAIQh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634" name="AutoShape 10" descr="data:image/jpeg;base64,/9j/4AAQSkZJRgABAQAAAQABAAD/2wCEAAkGBxQTEhUUExQVFhQXFxgXFxcXGBUYFRQXGBcWFxgUFxQYHCggGBolHBgVIjEhJSkrLi4uFx8zODMsNygtLisBCgoKDg0OGxAQGywkHyQsLCwvLCwsLCwsLiwsLCwsLCwsLCwsLCwsLCwsLCwsLCwsLCwsLCwsLCwsLCwsLCwsLP/AABEIAMABBwMBEQACEQEDEQH/xAAcAAABBQEBAQAAAAAAAAAAAAADAQIEBQYABwj/xABEEAACAQIEAwUEBgYJBAMAAAABAhEAAwQSITEFQVEGEyJhcTKBkaEHFEKxwdEjUmKS4fAVJDNygqKywvEWNFOjQ3OD/8QAGwEAAgMBAQEAAAAAAAAAAAAAAQIAAwQFBgf/xAA4EQACAQIEAggFAwQCAwEAAAAAAQIDEQQSITFBUQUTImFxgaHwMpGxwdEGFOEVIzPxNEIkUqIW/9oADAMBAAIRAxEAPwDyZRVReEFAYKjkbE0HFDKTQe3im8jVbpplsaskSExg5ikdJ8C1V1xRITEKedI6ckWKpFhhVZah0UBrCgVCWFC0A2FKVLhsJ3dS4Mond0bksd3dS5LCi3QuSwe27DzpXYZEq1iR9oVW4hJdu8p2IqtxZCdxfGpeyforaZFA8CxmI+03U0c0uSXhoV06eW93fxKi5aFOpFlhht+VG5LHZaJLCFalyDCtG4LCGmAEs3mXVSR/PSllCMtwptE9OIK2lxfePyrNLDyjrBlimSEECbbfCq29bTRZoyLjOIPEEtEgkAmCRMEjnufjV1OC4FcorzNXheNI1qAqAEaruQxOpXpppz+dc6rSkpNL29Nve1+JX1TzXuMe9YtsrL4uZDDn0qvJUldD9uSs9APFe0sgqiqFO4gaHqOlXUsK+PO4sKSjq3qZe/xJgIDETuBtvXQjQTd2gymkYBa7hwh4oEHioEcKgR4oDDhQCOU9KFrjp2DpiGHOkdOLLFVkg6Y08xVborgWqu+JIt4tT5VW6MiyNaLJCuDsRVbi1uWqSew6KUYcFoXDYcLdC4bBFw80HIOUm4fhTNVUqyQrsiXc7PvEgTVaxMbi54lTiMIVMEQa0RmmNZMBmYc6eyBqh4v9aGUgVXnnS2GDKlK2QU2amYAlzDERIIkSJ5jqOoprgumCNujcgMrRuCwhFG5DkcjUEio0nuROw97xO9BQtsPn5jbV5l2NRwT3BnHNiGPOgqcUBzYJwTuadWEdx+LuI2ULaVMogwzkuebHMTr5CBVjlcpSa3dzEka11pQs7I5ttB4FJlYBwFCwRwFCwR4oBHgVLDDxUCOFCwULFAYUUAocDQGCpfYbE0jhF7osU5LiSbeOYbgH5VU6C4FqrNbkuzj15gj51TKhLgWqsnuW/DrttyAHWehMH4GslWE4rVD509jbcH4dMaVzZzbdjNVqWNRa4WMu1PHDtq5idXUynabgg1Mfwo0qjhKxso1bmExOFKmK6MZ3Nm5HNunuSwgtVLgsFtqy7H40raZLBRjCNxQ6tMFgt/iDXIzOzECBmJJAGwE7DyqNSe7uLGEY/CrAGNEYYaYlhKgDgtS5LD7sncCfIAT6xuaEdAWBMI8qa5GJRAcIqAGu6DcgfCikxW0Z/iGCFoEuYHnz8h1r22JwEKUc7eh5ynilPYz2Ixhb2dB8zXFbvsWuTYtu+45/GlCpMMuOYbgH5VBusYVOIDmp90VLIbrQ6Y5OseoNDKhlVQdL6nYg++hkHU0wgNBxY6aFmlaGuLNLYKFBoWCOmhYYcKFgpjxS2HHg0LBTJ2A4tesmbV24nkrGP3dj8KrnShP4kiNJ7ms4Z9J2MtwLndXl/aXK/wC8kD/KaMYxirJIplhYPZtFpc+kWzeWLth7bHmrLcX4nKflXNxGBcnmhYNOlKD3KPG4yxc1Rx6GVPwNVwpVYbo3wkQjZqzMW3LPhnCs5qirWsVznY1tjsqhXUVl6yb1RjeJdzKcf4CbR02rVRr30Zqp1FJGda3WxMsscoNQlgqLNK3YNiZZwU8xVTqWFZNw3CdYJSDoS85R5kjUD0pOuu0tiub0/BFxOEtWyRnTQn+z1B85GpHrVmebdhYRsroq8VjVHsqT5nSroQb3YZSsVt7FsdgB86vUUVuTIzsx3J+6rEkhHdiLZqZgWMvxLiNzEXC9xpJ5bKo6KOQrr1q9StK82cKjRhSjliMVYqotOa6BUDcH31AA4XhRIOzioQQRUIFRiNifjUGTYdMU45z6xULFOQZMe3MA/EUCxVWGTiA5gj4GhZDqsuQdMYvWPUEUuUsU4h0ug7EH0IpcpYtdmPBpWg5WODULBHhqWwbjg9Cwbjg9Cwbjs1Cw1wtu+V2JHoaWUE90FSLrhfaq9ZI0Rx+0IPxUj8ax1cDTnzQJdpG44Z9J9ggC9YuW/NCtxfUzlb4A1Fg4pWuY54efDUNxHjeDxK/o7yEnk0o37rgGudVw9SEr2di2jmjujFcSw2VtNq0053R0Yu6IOWrRiThrUmq5ysBmhw3CCye6sMq1mVOokys4ZwFrjkEk+I7yefnWipiEkrBnNRVzZWuxlsJqNaz9ZVepjeKdzH9oOz3dkxWnD4hvRmmElJGTv4eK6MZXBKIDu6e4liZhLE1XKQUjzsCuucEWoQ7LUIdlqEF7ugE7u6JLBb2JdkRGYlLebIvJcxlo9TUAA1qEHLcYVBszHfWT0qBzkzh6944Xag2a8JT6+ooIscVwll5g0LnQr9GTgtGmQvq5mIk0d9jD1Er2sWeC4PiGgKjidplZ925q2OGqy2izZSwOIlwaXfoXeH7L4mQGB9CsfMwflVkcFUlwNKwrXxTRJbs049rT0Bq1dGz4sf8AaxfEg4vCC3vm+BP4VTPBSiZ6tOEOZEYRWeWHkilpAzeHWqnSYmYVb460jgHMO72lyhzC97QsTML3tCwVIImII2JHoaVwT3Qymw9riDDeD6/wqt0YssVZltw7jSAjOCPMaj86y1cLJrssbrEz0bs3xPD3RlS7bLR7JIDfutBrk1MNVi+1FmStJpltwrABbjEwoBkk6D4mjhaLrVFHgiutV7KLHGdo8DbBD4mzI5B1Zv3Vk/KvRPD0MuUxxhUeqTPO+03ajCuT3TM465GUf54PyrkRwc1PTY6dFOK7Rh8VjlY6D5z8hXQhSaLXURHz+R+EffVmUTMER25ae/8AKg1EN2YSK6pwxYqEOy1CHZKhDoqEOoEOqEEKVAnZKBLCd3UJYlcPvm02YAH12oM04Wu8PUzpX8SzuccY7Ig9fF99TY6NTpipLaKXqW9nt3iUt5LaYS2f/ImHti58TK/5auVea20MbxdZvWT+ZAs9qsYjF1xV5WO5V2AP+EafKllVqS+J3KqlSU/jdyzw/wBJvEl3xZcdHtWW+ZSfnUU2vf4KbIkN9J2MfR0w7efdsp/yuB8qup4upAtpylHZsH/Tt28CSqrqNInQzPIVrWMqyjokvU6NGcpLUi4q2Tzqms29x5QK+5ZrK0UuAFkqtlbQySOdLZCjheb1pcqBdhbd1v1T/PrQcQqTDhuulI4jqRwu+/0qZSZwoY9PnUdO3EKm+Q4SelJZDXYQ5j7RmNtNvjNJaK4DK48DzPx/KoG3eWvDLGDI/TPdVv7oK/ESflWWtLEL4EmvX7Bt3CYmxbB/RsGHrQjOdu0rFyUbArVjMYFRzsGyLDiXBWtqrbg9OVVU66m7Cpp7Hkgumu+efHC+fKjcg76x5VLkFGIHSpcg4XxUCL3o61CChx1FAg4MOtQI8UAjgKgbCgVA2EcVCMCSaglzgKgQttKg6ROw1unii6KLnDOqjUgbc62QlBRd2bKcox3Y6/j7f61JUqxlsXSr01xIj4lTVWjM0sTHkCZh/MUHBFLrXBPeQblfjNVtIV1OYtjGWswDOQpOrBCY93OglG+oOtRpeGcHsXlLJevMAY1tKgP/ALGPyFbaGEp1VpI6GGwsqsM70Xjd/SxXcWt27JgZZ/aIn4CKor4eNOVk7krRpUl395Q3OKGdGUDyA/Gaz5UYJYjXRoOnFG/Zb5fdS5EOsS+5hV4p1Uj01odWg/uFxQZOJoeceulL1QyrxJNvEKdiKrdNliqRfEKHpHFj3Fz0MobhrGLKkEH8arlSUtw5y9ftSXthLltTHNSR8jNZf2SUrxYIuzuePV3TiGw7O8NtPYVnRSSTqRruedex6MwtGeEg5wi276tK+74nIxVacarUWTX7P2D9iPQkfjWqXRmElvTXldfRlKxdVcQLdmLB5MPf+dUvobBv/q15sdY6qAfsnb5O4+H5VTLoHDPZyXmvwOukJ8UgL9kRyufFf41VL9P0uE38k/wOukHxiCbsk3K4Pgfzqp/p7lU/+f5HXSC/9So4pwt7GXPHimI8on7xXKx/R8sG45pJ3vtfga6NeNW9uBCVoM1zy4OMUY2161CzPpawv1w9BUA5CjGeXzqAzHLdB8qgVZhO9UcyfSKlgtpB0vIOYHz+6mcGuXzIqiHJjk5kj3Ut2OpocManX4zQZM8TjiRyK/KgTMhmY9fnUsC4ho2AIVo2AJ3dSxLDlzcmYe861NhlKS2b+YM2KAuUY1qpcXKItmpciiGRP2vvoXHSJi4UE+HOw6lQvyBMfGhmL4Us3A3XZbg2Cuhu8wbhgshmxLNJ/wDrW2oA95rpYWjGortff7/Y0LDzjJPIref5CY7h1pJyW1HxP31dXoU4rSJ244eGXSKM9jLZG0D0FcicVfYyVqNtiH3rDfWqsqMTTRN4fYe6YVdflVNSUYLUKuzBVtOObvsuf6unq3+o17nop3wcPP6s4mM/ystoroGQ6iQ6oQ6oQ6oQzHbj/wCH/wDT/ZXmP1D8VPz+x1OjtpeX3MrXnDpC1CCVCHVCBbaSDUClcaRrRQHoKRpTNaAGoNR60sVdpBNl/wBL2SPtj0P5ivZy6Ewj2TXn+Tj/AL6onwBN2St8rj++DVD6Aw/CUvT8DrpCXJAH7I9LvxX+NUS/T0f+tT0/kddIrjEqeL8MfD5Zac0xE8o/OuVj+j5YTLeV739Lfk10MQqqduBETFMOh9a5xouF+u6ba/KnvG3eTMwlnGAmG0HXf5Uty2nKLdpOyO+ur0NLYGdA7mJXlNSwrkjlvrUImiThsXbBBaSPIUrT4FsKkU9TVW+2WFW1lWxcLdfAB8ZNZlQqZrtmuOOhF7MDhO3ndtK4eRBGtyP9tdWhiXS4XLJ9K3VlD1/gZi+2jv7NpR6sT+Aq2ri860Xr/BP6xW2UV6lTf49dbko9x/OsMtSmfSNeXL5EN8fcPP5UtkZpYio92cnErw9m66/3SR91Bwi90J1tTmVdOVG97Mf9sn+L/Ua9x0R/w4ef1Zw8Z/mfl9C1muiZTqhBKJDqhDqhDK9tt7Xo3+2vMfqHen5/Y6vR+0vIzFecOiOioQbUIdUIWPC0kP8A3D8mT86hrwsc2bw/BHxKQ5H7R++ityivHLOS72c6+Ee78K0zjammZ09QFvceorPD4kOz05NhX0g849xagDqgDNdtk8No+bD4gflXnf1D8EPF/Y6XR28vIydeXOoOjSjwAIooBEqEHW9x6inp/GvED2No2BtndF/dFfRJ4TDy+KnF+SOQqs1s2Bu8KtEHwD3SPurPU6Lwkk/7a8tPoPGvUvuZG2ddPwP314A6ybWwpc0WAmYdpWoWx2HkUBmhuWgLYfawrMYUSaVyS3IoN7FZTlRvezH/AG1v/F/ravcdE/8ADh5/VnDxn+Z+X0LSukZTqhDqhDqhDqhDKdtvatejf7a8z+od6fn9jq9H7S8jM15s6JMt2TkzRpnj4hfzoGmNJulm77fQi3BqfWiZ2rOw8WjE+n3kVb1bcb+9xL6llwBZZh+w/wDtP4UsVd2OhgVeT8H9g3GsEVvsI+1PzmrMjVXL3j9K0urrS97g8fhStm2TzCn4gGupiqSjg4S52OJTnerJFbhsK7h2RGYW1zuQCQiyFzN0EkD31w3JRauzWk2ehYDEh0BBnTlX0inUjUgpxd0zztWDhJpkinKzqhDO9tv7O3/eP3V539QfBDxZ0ej95eRl7eFYiR0kDmRMaV5Zux1bCKkj+fKrEritjcOJYDqY+OlIWU1mklzGuNYqCtWdhAaKdncBvRX044gtQhicBazXAvWfuNfMGeiw1PrKiiuN/oMu24VT1n7hV86bVOM+f8GVSvJoJhm0qguiyQDQLB9u2SYFK3YKTZrOCWFtiYE1jrNyN9KCijz6t5yDe9mf+2T3/wCo17nopWwkPP6s4eM/zMtK6JlOqEOoEOokOqBMn219q36N/trzP6i3p+f2Op0ftIzinymvNnRNHw+yLmFv5RGRlYDnHhg/AVZTpZoyd9jt4KHWYKquKaa9PwUGLWHb1ncHfXWOflVSOPUac21tcv8As/ww37cKJOewnve7c/Ku1hIRlSjfmvknJv0OfXqZJN9z+iAdmk/rGX9bMvxVvyrm1KbhVcO9o6+Ale9uKsbftbwwW8TBHO4T+4xFaqlliFJcU/ozqdNWqUVUXFL6ope3uG7vD4QQJNm0T77YrbjJf+HHudvQ8dhW3iKhE4Bi7C4N7PdXDfvEAlWChrecbwNVUqGynmCdq8zUjLNm0skdiFnpzNnxfsb/AEalgC93q3g7CUyFMotn9YzOf3R517foXERnB0Yxtl43ve/kjj4+lbteRWiu2c2x1Ahne2v9nb/vH7q8/wDqD/HDxZ0Oj/ikUK23SytzUK0qrbbHWPnt+FeVcb+B2urmqaqW028yx7O8MFy49ts3eC0zIgHie4MmW2QRMEEkxtlnajDEKlKMrXV9fDiVqlnur2djQ9nPo/N28898sHNhwbY/rCjMc0z7MpBgfaGtZuvmnB5bp2vbhry4mujCnCrdvZr0ZX8R7AYzMly3hb5tvJaUgowYhgy/Z20n75A00WpVLSaSzW8rlOKcXOUqd7O79WZC/bysQeRira9N06jg+DM8JZopo1XCMcbi+L3aRPXXnFe56NxjxFJSnv8AXw52OZWpKD0LAGuiUmb7NW0OIXMxHtxAkew2p8q+Zt2qbXV2en6OlbEwdr/ymF4hhP6lYcCZd10/ZC6/MV0a0ovAwXG/2f4OPScniJruRSWQxICyfIan4Vym7bm1JvRE9bbAwQQRuCCCPUUMyaui1Radmixwi5daqk7l8VbUtLYuZc2R8skZsrZZUwwmIkHSqW4XtdfMvUnsY1cPImR6VsucyxZYPjV2yiplUKJgkNJ1k6z512MN01Wo01TiotLx/Jmq4JSeaV1cscN2gdt2RTt7Lb8tSwFWz/UNe2kI+v5Fh0fSb1bEw/G7veZLjIoI9obA8sx108gJqqX6gxWW8VH5P8jx6Oo5ssn6r8Flc+ud+bVtlu5VztlXK+QQWZUuMCxg7b+VZ/8A9NXyZ5KKvptx8mPLomnGeXVlTi+O3g5W22aCRJVRpy1ViJ98VfHp7FuKby/L8lcsBSTsrhW4vdiDdTNA+yfDIO5PnG1L/X8ZwS+Q/wCwoJb6lLj8TdukB4MTBAAGvn7qy4rHVcVZ1Ht3Bp0Y075QnDOHoxJulsqgyEjOTEiC2n/FYKk2l2dzTTpqW5veylhbHDMUMQLYN2GsTcVHeJVlaZyHKMw32Om0mljo3nRW9nw02OlQlUo09kk78bX079OHqZ5eBYE2rhbE3ExJzMlkIbiIomBcvQAZ0M6QDrNZnXrJq0brnt8l9jG6MXJ69/P7C9i+ODBvNxZXPbeFINyVVykAgrBLjU7bwdq6tDFdWsrV0/w13fYwVcMp63s/9MN2XwT3WdrSYdTZdXNy4zjKWLkIZabihVfQCdJ86x4vGf3evd9W9Fr735m3CLI1FatcfQ0v0icVa+qYlcnhULfKKxVLmihgpM5GLRuSPOlh0gpuMVGzV7X4/wCjbiJf+MqT2T3+i/kpONi5xC2lxkyras2lW1aS47lUtLJZohZkkEjaPU6cT0jKouqjHs3vfk9bnMo4CME6kpWb4cyB2Z4Q9x1W2rBlBa4LgIyysAgAEwZ5xtzrDXq5E83lY0Uaak1bzv8AY1H0l9qHxV+1YyG0trw2oci4WcIMrgjYkIeRArRhukK9NOdKTjda6cgVsNTzZZ6/kpOJ8FxFq2SMbaZv1FLsRrt3gWD8pipS6exVSW80uen0Fn0XTjHZeFgvAsHiXNnDvlY4lzFwXFNxAoMtCtnQAAsQRBipiOl8TFOoqsllW3D6Ap4WhFZZ0078eJqO0HYvBXLHgxBDqCym5cdiXC5sjqTorDpqum868T+t46pNdc3KPLktrrvNi6PglaELPuPP0N1zbwj4eVsnObROXQgMzNc0ZVIIMzEHTz68q9qXxaX0duO3n4FUJTkuoy6b7/fhuT8H2Hxt9PrBFu4hykMzn9IIgbicoEatA03rLPH0Kbyapi9TJyu2mIvBWtWv60y2yLzW2tW9GTwZjmK+GIZSIJ3G1TrlOX9vXS934llNWXb08P4HcRuYXulFp7gZBAYEhn21c6jkNQNJFLTVbPeSVn6eBdU6nJZSd/EsMfwfB30m1iyMWqmBcyAOS0sCYBOhbUktrBJquGJxKqf3IXi3vq/u/wAFdWlFrstXXgUDcPsq7Bhamw8R3pP1xc59pVclDly+yOZ6Vrzz3V7Pu+HTw1KFCEnZ2Xnv+CHjeJwQvdLaAM5UETqfazkkcvkYo06Ol82bvf8AAZ18vZy27v8AZoDxa0lp7r21vC5nyFyWe2LoQFSSwIKiVmNZOvhrN1E3JRjLLbe2l7X7uJplOPVupq1f5XVrFFhcMrqlxmuKuZhmUjN4QCsTEyxYAjbWdq1Tk4txSVzPCnnip6pJ2vfuuan+kgbVtUw9rurYlrV2yNXylBc75YFzNMnON+o0rA6bU3ebu+KfpZ7W7jTBRkr2suK/nvB3sAWVb7JaW04bPbUgd4V9hlKKVtiSJkgEAgCjGoleCbutm+HPfVlnV52rKyd7r6alTf4fjAnethMtnSSEVRG4IKwxGvpV6rYfNkVTteN/4MbhVTfZXoWXabDcQwVjCtfW0FuBu7VCCFCwYePCW8ZO5O/Smp0aM7yjrfW97/68ASr1LcNGZ1MMbNwXb9rvFnxAOAW8zBn39avleUXGLsVQtGeaauaROA2+IWxctFrSh8pQtnK6EkpmMgGV0kxA61i66WHllkru29rfM3VWq9NOUuOifr9idx36OV+p2Th71p7ymMqxLW2LPmuXAcpZSYEDYxJgQY9IUoN55a8t7FDwNWTtGLtzehR8R7DXLXDDiTna+l4C4ogras5Wh5E5pbLJnTpzrTRxdKrK0GUV8NUo/GhPolw1+5xBbllO8Nq27MGIEqVKBZbTdh8KXHKLpZXxBRfablyKftHhcRg8VcsOAj22zQgBUBgGBEaRlYVohllHmV3le6KcsznqeQ/narNEKk5OyLbBdksddVXt4W+yNIVxbcq0EzDARG+vlVUq9OO7Q3VyvZkqzhThmGGv2LiYg3QMzsbahSVVSEK+ISH8UxBpJdtZ4vS3K5ZTllajbiaXHcc4fcL2FwZSPDbvhybq5ZIYzoVJAldtTWCFDExtUc781wN3YnPI3rte3tm0+jnjWEw1gplXOwBuONS7nVpO+hmBsBWTFurnbcbp6Jcl3FsME6kE6b8fEqPpC4PgLzpiLQCPnTOV8K3BImRHtROvxo4LE1ot02na3HdAlgnG056Ne9TMP2vt23dbVru5JVwpC22gnxGBMyT8TyiNf7GU0nJ35c0IsZBNq2t/Ibwbh9p8R3zgJg4abdxtGm24KpJA9qCNdDEbCnqVJqnkWs+a8eInUxbdS6UeT+xvOz+J+uYUJw3G3MO9lWUWmRCxSd7mRc2Y6QwJnmCZplni/wC8lryvYytq3ZMxxbinGcNeaxiHdneGXKc9t5kA5gdJyHTwnTbXVp0KNTtcu8uw+IyaOK7nYfwHsjisURi2Fom34lcXNQUzHKEykkyQRtqN6z1MVTpf207X4W5mqXV9YnVWulnHYwpN233YZtHUOkFoIJKxrzDBlM9OYINdBZJXsttGc+SqQklLiX/AkdcSLt279XNpS6symdQ1tkRec5hM8o0rHiHHqssI5s2lvW7NFOnLrLz0trqVvEAxvhBdL5mlWBBPi0aQpIkGdAatp2VO7ja3AsnKTqpZr+/sbjj3CrD2Lj2i4uZFRhmJzW10YZTzAkx/xXKoYiqqijO1r3WnHga4QSm77NWfgVXEe09y24E3FVgCVnLlEGERdgusajZRWqGGhVTelyusv27UWtCLjrVzFYRLrvoWuAkETmtgqoIjYkqQeYBGkVbDJRqOMfl4iwgsTDK9Gv5+5irmCuqYAJk6Rz9K6KnFq5zJYarF2sW3C+FX8XmWxh7twr7bW0Y5NdA3LWDpvppSNqLu2Byvo1qV/E8IbJUqTmA8USCrhm2EeHQL11PwaMs10wShlWZEzsj2ZvcSvm0jahc7u0nKoIExuTqKTEV40IZreQsVnerPU+GfRNh7aZMRiWfU+ELlEnJlkSSIIbY6yNo15b6RcndKz+Zvoq0XBq6+RR/SL2dt4Y4FDcP1cSmRNrYXIbhBOpdyxYzzrTQrznGT0vYEqUHtdK+3v5FdiON2cosYfTIMq5gIYyD3nmxM77eGqI4epm6ypx9O7w8O809bTjHq4bgbHa9myoyL4SHSF0SCWYFftKQux6TTSwKV5J76Pv8APmJHFLaxrMV2+Rrah2WWJY6aAAAgffXMj0XJSbS2NMZUY63K3H9p7V57rXFVrfhyhlBCuRBIJGhKou0bVqp4SpCMYxdnr79Rc1Jb2aX8mA4ViFd8t24Us6FoUFiJEos6AkczoI25V3Kl0uyrs4kHrue0dnuJ4XDqiWbaoojxFpJzKGDZjuSGnSuJUVSTvLc02uS+O8ctXLbpnthpKANlW7bcCQQpOukNpow2marVNt9pab+/oXYepOnJOBV37K/VHtjFm6WUFlVlVDzcZAo7yRIkgaAaTrTxtCd0rfP8v6mqpKVSd5r52f8ABXcB4rh8Ae8uKijkAQrHLroNJn+d6snGpVlpqV1nGELbFD23uXce31pu4RiuRbWdA4sgllLMT7ZLNK6QIrTQqRptw18UtL935MrTUdEjJ8NtW0cd5bLLPiAnNHQNOn871rm5Ndl2ZQlHZr8nsPYrj+GwlkW7Vx3B17twe8LabREnlsJ0FYc86k8tWC8V7+5XUoypxdSEvIsuOcLw3Frdo3LhtNbIuIUX9MqlSchZgQATBkaeHkayPELCzmlqtrPb3wNEISnGM0rPc804pwCwuIFi0bxXxMbrR+jLQQHAEEcoEEz8NNDE1Z0+saXK3M2zpKNlK99Xcx1y9csuwBK6nSfP5100ozWpilOph5tRYROKXbjfraHwmIkgqInYyZB3kAjWl6qEVpoF4qpUleWvd77xlvDXH8bkqeraExpOtNeK0RTaT1e5PtcPW57dwuB7MQCpPrOnuqtzy/CizJn+J3JHDrbYe+hQgh5QXBmRlLCBIU7zAnUa+lCUlUi7/IGRwloXPCu3GKUtN03Qd8ypMQQAWyzAk6TFVzw8bWWg8Jp76m17M8AtXcP3165ctW7zZyll2tG9GkuViVOsQNtZrDUm+sypJtc1e3zHlZq0RjdmsGjF/FAACCSMiqpX2x4pgEEyNq0xlLj78iyUnOKi+HHiVfE+zOFvAoCUZvZfMWZSPECA56DWCCQasVWS1KnSi0YvjOGxmAgMlt7YaVuqkoTrEkRlOp8JjnvTqFKq73d+VyLEVaKSsvGxf9lONYexh0uXAb+KdhlBLd3bBMEhAYd5gktzMDaufjKFSpKUIq0efv0t4s3YaGaMZ1J78t9/d/kE7S8Uw+IJfEKLjBdAgYvA5gLoByk6awTVWDw1aistN2XfsdPETwdOmoZc1tbbv019UiE1m7cRQl0i2MuVbhuHJaIMFVyaqIJgMfZMc40qUISeZXfNW379fsZqyc4rqIqNtbabW2+FN8N2+J6NwTsZhQi3bRF+dVvEqdeqDULBnSJ6zXNxGJqt2ei5bfMwuvPNrozYcFurZXu9ImZgST1OUCTUw+NcezLYyVYZnmR4R9KfGeHYjE/1O2VYMxvXRK27zHfLbPOZJaBJ6716Gip2uyiTS0vqY/DYtrTrctO1t11VkJVh7xVripK0tSu9tjaj6Trpw5S4qm9zuRHeZSCpIWIadztptrFc3+mRVTNF6cuRto4pQ1e6+RpGx1+5h713EWVXC21AZ7rsLtxhlK5bSDfxZNd53rG4LPGNOXab2SVvm/mbP3ClU0Vo/wAanlF+0is5X0gxmA8p1kfzvXcTbSuYakacZScf5C4e+bDDI5zMg7yVCjKTqgJ1hl56b0koqqu0tnp4/wAMEZOi+y9WuXDz5ol43DfWFUYW1dY2hDR4wFOskgQomdSY3qunJ0m3Va18iyuo1IpU07rQuP6Ns2OGL31wNiL93MbX2rK25UBlidc0kmPsx1KubnVvDZcSUo5E1V2fv0KLjfZXEYFEbEhUa5mC2wwZhlyklyvhXcaSTrsK0U8RCpNwjw3MTg0rstOx4F0h77Otm3lQsIAgkZbS/tc9jAXXfWjFSyaQV29bfV++JdQi5bmt7W4LA2VW5hS5u3ZDsbpuKyLpBzSQZAiCIg1jw9SrU7M1ZLyNdOk4ScmZW52m7lSEJzRljQgzrzEc9+Valhs7uyVMRGKtxK7C9q7yAxlJJJEgHLpAgnprr51bPCQluZHiJPVlK+KYkliSSSTPUmSfjWhRS0RRmYRcSANflFDKFSJmCxQDqRcKhWUsyzKAMJIMHxRtoaRprgWWjJWb8TQf9V5Dib1t2Dv7BKgxmMATMaL5dBWN4TPljNX5+/E1fuIxptR8imTj1/EXFBYF3YKCxgAkxLNyHU1rVGnTjotEZevnJkPi2MthyqzdjTvPYVo5hTJjpJ91NCErX27h51Y2S37wGExoyupt6sBlYEjKQQdoOYESOW9M4O6dyrrdLWA3sQQ0GnSRW2yVgb7SAoLMdgoJJ56Aa0kordjwk72RPuYhlIF1CAf1gR79aqik9YstlmWk1YjcKtNcu9wCAbrZSxGltJlrvlCgn0B6inqNKOd8PXuK43+HizbYjtHJRLQIQDJZVuVm2Aqs45EgroOZ15gZoUMqvLfd+LNGe1kjhxNspNtxcQHUDxQo3IgHT9GZ/vU2XXUfNyBW+NCM3iKGRcQaOpiWuWjprJ1TmASNQaPVvYXPxRMu8fKhg121ettmUrcjKwOrK0iRA5/Ec6Xq78LMLkrGP4s6Wbs2iyKIyWxlJQqdQ7mS2uY1ZGGZWeveT9xKFrPbZK3DmQxxlg7vtcOVRllQuX2lCzGUknSj+3WVR4ah/eSUpT46Lwtv5D/+p73Uc+Q09Pl8B0pf2dMddKVlyNh9EXaXI9zDOWi4Q9tVj2/tiSQAIAPu51g6Vwt4qouGj+xVRm5tp+J6ZjcbkPiuW7Z3AuXEQn3MQa4cKblsm/BGhWPBfpDtouPvFMsOQ/hIIzOAzRBO5JPvr1eAcnQjm4afI59eKU9Cqv4F7Yl9DoSupZA3s59IUnkCZq+NWMnp78AToygrv5cfPl9SRwrCo0PffJakqNfE7BSY2MKDlkxzAG8hak5LSCu/oGlSUu1N2X1J3Ee0VxrQsKT3Ss0gFstxSUKkoTpBWff60lPDRUs73+hfVxkmsq+fNFTduI0aa6yRzkk6/wAir0mjJKVyG++hpxT6G+gdLDcOYoIui4y3p1zMNVbXlkIHuNcTHUr1W5vw7l/svhPRJFh26+j6zjVlCtu6IyuBMa6gjmpE6cjrWahiJYeemseRc2pq0vmeF2Mel9LVm65tqHL3LmrF2g+MzqXI8ImYnpIrsum6bc4q+mi+3hxKlJTSi9A3EeLZ8tq2Bbsr4UTcKObsftOdyedLTo5bylq+fvgW9Yl2I7EvjtwIQtsRbQBFEywIGZpJ1MsWM7QRFJQ7SvLfctqSyqyKngPEzZxdtxbt3sxCvauAG3cDkKUMg5eUNyIB8q1yXYfCxhesvE0/aLs1Z7m5icG3eYYJn1U57MwDZdjuwLADqCPWhHFQdoS+J+7jumsrZ59m3q0zi2+tQIQsetCwbnC/ACmSJneKmXW5L6WF+scgAB5VLAuCdpogOW7UCG77kYPrrQsS5Lw/F3t2mt2wqhzLkCHcRHdm4DmCbnKCASdZ0hZQUtxozy7EO9iJAARFC/qjU+ZYkk+kx5UVGzvdsjlfSxacJacxHtFe7JOsKTLEH7JyqV9GYc6SS19R4PS/Eh8QxzFzl2Iy/wCHTTTrz606WgjlroNwTsGDK0PsIMADQRA8jUaWxItp3RZ/0jLFxo59tQQAwlnzL0cGCPeNQSKTLwHz63DYQO5y2Vlz7CwXW4AWlHU7DfQ6r1iknKMY5puy+nv1HinLSJXcUw4RjDWwwIPdq7Xe7jTL3mXLAP7R9TRp1M62dubVr+W/oCcMut1fle/2t6kDFN4jpEmfjrVsdhKrvJgGbSmKyx4PcKsGzMhGqspKtzByMNjvVVVXVrX98TTQir9p298Dsfjs5IUFUn2Zksf13b7THqduVSnTy6vV+9FyQtWtm7MdF9e9839CLg7+Rw+hK+zOokaLI8t/dTzjmjl5iU55ZZnrYbevM0lmJJJYyZljux8z1oqKWwjk3uxLt3QDoIHlzPvmaiVgyk3ZcgJamFOU1CHE1CG0+jLjV3D3XCki3cAnkpdToZ2EAufQVzukaMakE+KNWE+Kz2PbOG8aRoAuozESMma40dcqiAPMmvP9VNPl46fU1zj3HzNhrActmdUyqW8U+IiIRYG5n0r2ByiRhFEtJaY8I3HnJ6RO1LPbQeG4+5jCAJ1MkegAEfz5UqhroO6jtqQHunNm57/CrLaWKr63NFjeKvcw1qxnPd2i5Czo3eFWBgbwQ2+01lhSjGo521dvQ0TlmijPYgQxrUjMz0vs39FH122LmH4hh3AgOAj5rbROUrPz2PKq1UuNKLR3aj6HcZhbXe22XEgTnW2rC4o5MEJOcbzGo00OsNcB5e29OA4GoQdmqAOFQIp21935VCCTUAGw5XMM23TrSvbQMdy5uYlcsCFzCJgbeoNVJNGmLjLR6FKbXjy5p89hPSrU9CiUbOyJtpZgkx5kEgnUlWgyjctuU0CJB73Di4gAkjQRDa+EQGGsT1pVNIbI2PbGmzaazbPifW+/2mnawDyQD2v1iYOgqpU+snnlsvhX38eXLzLptU45I7v4n9vyQ7mNcp3cgJuVUKoYjYtAlj0mY5VaoLNm4+/kUubasRMRcnKCQYAgieYmD6U8ULKTaSYxGG51PTlR1AguGvFTIOvLyoSimNCbi7oYzc/fRQjdyVxbAmxdNolSyhcxU5lzMoYgGBtmg9CDvVdKoqkcy7/wNOOV2IRqwUYaJBKhDqhC47NWLBuG5ii3dW1LZFEm9c+xZ3EKx3I2AO29V1JPZbv0HhG+r2RHxBzNmmDOiqDltifZWSTAqLTQMnfW/wDBqbPaK9glYWXZbrAKCyL4VkMzd206mFHi1idqxqjGrJN7L37sbJ1FCHfw4ef21MziBl8BCowMmWJzBgmXYECIJ3+15Vsi+O5jcfIaqqssXBOUwFO5mNZ95qNt6WCoqOrfyIly9mjoPzmnSsVt3Hu6QIU5uZnn5CKCvfULcbaImONF8gPuqtbsd7Ih4uNKsiVsn9n+O4nA3kv2GZG8wctxeasPtLQaUhk5QW2j9T3HE/S/Zu8Kv3kbusYFFsWpGYXH8IuW59tRq3ll15TWk72ZGla62PncmdTvV4hwqEDW7NC4bDxYHnQuGyOa2I8qlyWI8a0wos1AHZ6gSRhwCpU6MdVPn+qflQYUTBeaJgzENI0PhA10g89+ulLZBuMvXOcbbHwGNSY9j12IqWJfUi3WgE8/xoojZHzmmFENQglQg62YNQge5cBHKfv9aWxBjOzksZJJJY+usmokkrILvJ3YvdnLJ0nbzjp5UQASKJDgKhBKhCXa2A6fef4UrGRZ9ngn1i21yclsm6wG7d2C4T/EwVffVGIzdW1Hd6fPT0Hpq8172ImOxJu3HuNuzFvISZgeVWQgoRUVwJUnnk2Fu8Iu87fwH4igqsOY8sPU3aIBwbTVmZFOVllwHB22vKly29wmYVWS2DlGb23MDQNvVdWTUW00vEeEVezv7+RO/pjBd2q/UoIe42fMWZ1Z2KIZIAyqQug5TVbp1b6S5D0pUovtJv34lDisSGOgj8qvjGxTKVwQO8aaD4jnTCiszsANSBtA294oWSY15NA2aaYUZUIEsjWgyEkUBxahBG2qEY3h+F726qZlTMSMzbDQ/wDFCpPJFytcEI5pWG2LUyDl9SfkKLZIq4x7e/rRFBGiQIt47EkjpQsQerTIA0nnqfeaARt9uVFEYGiAWoQdbQsYFBuwUrlrg8lsSlrv7g3LAm0g65Bqx8zA05zVE7ydm8q9S6Fo/Csz9ESrtm81k3L1zIpEW7ZVc1zlpbAARB+sfKAaRSgp5YK74vgvPi+752LH1rheWi8N/L7lLbaJ38xMA1qMhJ4jbhiynNbJ8DDYCJCEfZYCAR5cxqUhK+nELRXsasAcDUIOGpqEJK0oQiXMqsRu0IPjmb7lpWrtDJ2TBTTCm+sYgMsiCANgQDPnzH8K5kotOzO3Camsyt75mexWFuElikT5ae6tUZxStcxzpTbvYbbw/dEXHGmwzDMuvOCNaObN2UJOl1azSM/iD4mG3iOnTXpyrStjG9xlkjMM20ifSdaj20IrX1LdXwukK58SyJYSs+IepFU2q8zQ3Q0smX+G7Q4K2hy4RwY28IHT2pJ99ZZYevJ6zNKxNGK7MX78zDk10TmiVCB8OKDCg9KMLUIMeiRjbVjQNnhtCIB01O7ciIB0nfyqN9wEu8ZikZXZWgsDqRBB5yCKkWmrok4uMmmJv1oiDX86IRAoqELfD9ncUwBXD3suniKMq6hiPGwAAOVtZ5Gq3Vgt2hlBvZFO7TVgo2oQ6oQlW1gR8fypWMg9typlSQeoMGlaT3HjJx1Rz3CxliSfPWoklsSUnLdkXE06K2BDGiAUN6GoQVmB+yB6E/jQILaGtQgdmigEfZ8UKAS2sL1ckD5CfhSvTUMVfQ7GYRkcLclQQCDl305CdddKkZqSuhp03B2keiX+E5jntEq3P9b/ABDZx8/WuXGtbSXv8HSq4edN5vX8riLY4gohLtsIxJi4Ce7PmJ2PlRlTb1i793EeniEtKit38CRiMNafKLgGQQ0EBgSsnURrPuqqM5w1juXzpxqaS25FJi+z+EBBAYtrIlyCepMjn0rRCvWZTPCUU9mAs9nLRBhdYjWSAfd/OtO8TJAjgqbTtv3kDFcCKEjnoYQzyk6HWrY18xlnhcjtx7tSrxamGGV55+EwPWrovvKJrR2T+RVRVxnEqEJNkaUrCgtQYQsKhLgnug7UbCtjbV4ry0n+fwqAH4y+bhzamBGvID0oRio6IaU3J3YMMNIphRhaahDVdieMtgXF9bZYsyiT7Pdyc6kcjIBB8vWs9RZpWvtwNVBqKvJb8e7ib76UO1aXsAndjMLphTrmsusZvMSpdfMZuhFZqOFy1cyehorNU4abvT33nitdE5p1Qg63vUITEEUg6FqEEqEJGCsWX7zvrpt5bZa3Clu8cEfo9PZJBME6aUs5TVsqvr7YUk3qVbH/AI6fGrSsNYwrurMqkqkFiPsg8z8DSucU0m9xowlJNrgCy0wo/uyBmAMdeXkCaF1sGztcW8B4YM6AnU78xqNKCvxDJJWsPsOuaXBbXruCDz3nao07aEi0ndq4XGFCBlkRpBYkR5TtSxT4jTknserYQCZyNA5Qwn0YjYbzXDlfa56CVS6slqTGwqXJV1gnmRod9CPtDzEe6kVRx1TM8sM5Rut+K4MgXuFXbP8AZ+O3/wCMnT/A34H51eqsKnxaPn+TPCc6btH5P7P7EjgthbultwGglkaAykb6cx6Ula8fiXma6WIjLj5cfsWQ4aQ0MdQJ/jPKqHNWui7M8t+HmQuLsli09wjNlQkAnLJAJADR6bU9JSnNR5srdRxg6i4GAx/bO6V/RFbY2ZMqvm23Lg6aco3NdaGBpr4tfT6HMq4+pN9nT1Mti7oZiQAs7gABZnkBsPKtcVZWMc5Zne1gFMKHv2HSCysoIBBIIBBEjWlUk9mPKnKKTa3BZj1NMISsDwy7e/s0Zhrr9kRqQWOk6jSq51YQ+JllOjOp8CbGrgnz93lIuEgBSNSSYijnjlzX0B1cs2S2vIv27JMFXxhm3ZQ0AaawYPxrN+7V9rI3f0+WVc+K2KviPCntMPD4TznSemYxr8Jq6FVSRmq4edN3a098SK+CuLJe24jckGB5k06nF7MqdOS1aZOs9nLzAsFKiAYbQwdm10C7c+dVyxME7XL4YSpJX28fdvUtcLjMRh7BskI6jMMhykANvJ0J361TKnTqTz7FylUpU8jsyDYxbljafMbV0Wy42/soJAMe1CMI0kwTsIvSSWhnnOWz2dvfoUDH3fhVxnEqEC2FoMKJVKMdUIdUIRrp1FMhWCJogLTA8UK2LtnLIbZpIyTE6DcGKpnSvNTvsaKdfLTlC24K1iSAIyhlZiDlEnNoQZ3Hu0pnG7EVSyVkrp8vf0Oxt1yDmYGSOTCflFSEUnoNUqSas39SG2h0INOUMR6JA2FtAnxkqORiZPSlk2thopPc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641" name="AutoShape 17" descr="data:image/jpeg;base64,/9j/4AAQSkZJRgABAQAAAQABAAD/2wCEAAkGBg8SDxARDxAUEBQUEBcQEhcXFRAUFRARFRYVFRQQFhYXHSYhFxkkHRMVHzsiJCcqLCwsGB8xNTAqNSY3LCkBCQoKDgwOGg8PGiklHyQsMCkwLCksLykpNDAsLyosLCkpLCksLCksLCwqLC81LCwsLCksKSwsNCwsLCwpLCw0LP/AABEIALkBEAMBIgACEQEDEQH/xAAcAAEAAgMBAQEAAAAAAAAAAAAABQYDBAcBAgj/xABEEAACAgIABAMEBwMJBgcAAAABAgADBBEFBhIhEzFBFCJRYQcjMkJScZFigaE0cnOCkqKxstEVJENUY8ElM4PC0uHw/8QAGgEBAAIDAQAAAAAAAAAAAAAAAAECAwQFBv/EACwRAQACAQMDAgQGAwAAAAAAAAABAhEDEiEEMUETUQUy0fBhgaGxweEiI3H/2gAMAwEAAhEDEQA/AO4xEQEREBERAREQERPCYHsTWws+u5A9Th1PbY9D6g/A/KbMIiYmMwREQkiIgIiICIiAiIgIiICIiAiIgIiICIiAiIgIiICIiAiIgIiICY8l9I5PopP6CZJpcaqdsa9U+0aXC/mVMmO6t5xWZhx/gvHrsazxKj593U/ZsHwP+vpOt8C47VlVCyvt6Op80b8J/wBfWcTEt/0Z5Gst0/FSf7pXX+JnT6nSia7vMPJ/C+svTVjSmf8AGf0dPiInLeuIiICIiAiIgIiICIiAiIgIiICIiAiIgIiICIiAiIgIiICIiAmOu1WG1IYbK9u42pKkfuIIkRzdx8YuK7g/WN7lQ+Lkfa18B5yO+jXJLYGidlbrBs+fc9e/1cyu7nC23jLnPF8fw8m9PLpudR+QY6/hqTn0cj/fx/RP/wC2aHOI1xDJ/pB/lWTH0Y4+8q1/wU6/tsP/AImdnUn/AE5/B4jp6Y66Kx4t+y7cY4+uPfg1MP5Te1O/w6qdw3z95VX+tJech+l3jRHE+HVIe9DJkH+c9yhR+lR/cROvTixOZmHuLVxESRES6hERAREQEREBERAREQEREBERAREQEREBERAREQEREBERA4pzbxyzJynL+6tbNXWvn0hTon8zrZ/+pd/osH+52/05/wAqznPGP5Vk6/5m39PEadL5KIx+E+K/btZefy2Qv6hR+s19PM3Z9WYrTMqHzJkdebkt/wBZ1/snp3/dl3+jbC6MW25u3iP5/sVjW/y2WnPaKXutVQNvY+v6zHufy77lx+knjS4HDK8KltWXJ4K67FalA8W068id638W36TsdXeKacVeS+D6M6/U21fvM/054co8T46jA7W3NXw/X/d6T1D9a6ifzYz9ETk30LcrEdefautg1Y+xr3f+JaPkdBR+R9DOszlacTjM+XrNWecR4IiJlYSIiAiIgIiICIiAiIgIiICIiAiIgIiICIiAiIgIiICY7rQqsx7BVLH8gNmZJW+f+KCnBsAPvW/Ur/W+2f7O5EziMpiMzhyVUa67Sj3rbe38527fxM6Hzzlrj4VGFWfNFU/0devP8yB/GQ30e8KUNZm3e7VQp6SfIvr3mH80fxb5Rh4b8TzLLrfcoU7cnsEqXZWoH467n4bJl+jpHOpbtDR+La1tsaGn81uPy8tvkrh9dFVnEcohERD4ZPoPJnHxJ+yNeff4yscH4Nkce4hZl3hq8VW6f/TUkrjIfj32zDyLH11qw5WLZxu1KaOqjhWOwBcDp9sdOwFQ9UGuzeQ8/PWujcO4dVRUlNKCtEXpVQNAD/X5yureda+Z7NnpNCvSaUUr38smLjJWi11qERFCIqgAKoGgoA8gAJliIZCIiAiIgIiICIiAiIgIiICIiAiIgIiICIiAiIgIiICIiAM5dzFbZxLiK49B+rq2nV91RseLaf00Pjr5y1c28YtJGFh+9kWr7xB0KKj2NjH7vY//ALtvT4Ry70Vez47FEb+UZHYPeR51U/BR3HV6b7bJJFJjfOPBN/TjPefENHMxxkdODiHw8TH/AJRadaZlOz38id7P59/TvKLy57RWmPpqMFfOvutuafPdh80qJ7lftP66HY2DE4TTWiIiAIn2V9Afxa9W+Zm7M1rZjbHaGvo6O206l+bT59vwhixsZK0VK1CIqhVVQAqqOwUAeQmWIlGwREQEREBERAREQEREBERAREQEREBERAREQEREBERARE83A9kfxDMs710AGwj7TfYpB8nf4/JR3PyHefXEOJJX0r3Z37Vouutz66+AHxPYSmcxc03LcnDuH9NmdafeI96rAQ6LWNv7TgN1d/z13CmLcRmSs7rbY+/+pdEppsOLRvJybB4uQzein/i5DD7KeYFY7nyA0CRYcTE6R3bqb1bsP3AD7K/L/E95pcucvV4dPhoS7MfEutY7svtP2rHPqf8AAAASWiEz3IiJKCIiAiIgIiICIiAiIgIiICIiAiIgIiICIiAiIgIiICInhgeyC5j5mXH6a618W+ztXWPiewZvgP8AGec1czLiVbGmtfYrX/F2/ZErPBAuNjX8XzSXcoXTeupgey6395zpR8tfGZq0iK77dv3aOtr2tqRoaXzeZ9o+vs1Ob+Yzwyg7sFnEclCWfsRj1fiG+wUeQHqdnyElfor5RONjHJvBORk/WOT3ZKyepVJ/Ed9R+Z+U5tynh28V4wLMn3tucq/8IrrKhKR+zvoX5gGfoICasWnUtul0fTro0jTr+b2Vrm7jGXRbiDFUWb8Wy2vQ6rqqlVmSs+j6J16E9j5yyyLz+Hu+XiXLrpqFwfv3+sVQuh69xLyrCN4nzIT7I+M4aq/HyLt6B6vDqD1n5aJ8po8t8wLkDHA4xTbdZUGalfZerrNfUygA9XunZ/d3nuXyfeMzroNYxmryH6CSGqyb06W6NDXQ594j0Oz69t/gNefVXjU24tCrXWlTut5ZvdUKWC+EN+Xlv1lecrcYR9/M2W3DsY0lWy3dqX93a+LjdZyh0+m/AdR8CwkvVxtrsjCGOwNVmM2XYdA9VbBBSoPpsuW3+xNfhfLdlfEMi9ujwCGahRvqW28qcksPLRNSH82aeco8uW41mU9xQ7YUY3Rv3MKprGprYEdmBufevlEZJw3uPGxFa72w41aJtx4dbjsT72277OwNf6yuZXHM2jHwWzMpMX2nLdbHdKV9no8C62qt9noFm60BPltiBuSvMfD8y3JxylNV2PUBd0Pc1fXkgnoZwEbaoNMP2iDr3RPjimHn3HDt9noFmPlvaazexV62xrqQevw+zdV29a+75x5Ib/L/ABKuyux0z681VbRdPB6a9DZUmvt5EHvI/lfmW669lvAVL6vbMLt0k43V0FGB79YHhue3laB6TLxHDzsnGsoeqrG8RkR2S0ufAJ+u17i6YqCo/nb9J8Z3Krq2NdjXWvZRapVbbWKGlvq7k8j9wkj5qI5OEly1xCy6l3tIJGTfWNAD3a7nRR+iiRnMvMt1N48Lp8LHRcnOJG9UO3QqqfQgCyw/Kv8Aan1wXH4hj9VXs9LVnKts6/HYN4dtzPvo8PzAby35+s+cHlAst75Ntq2ZNjPctVrCvpPuV16131WqL8+8c4OIlj5l5lyMfMp6ALMcYtmTkqF6n8JbKkNtZHn0izq16gHXefHM/Mt9dhXHsXoPDbMlD0hh1rdjojg+o6bW7esycA5eyqr8Z72R1owr8Pq6iWsU31NQ5Gh3NdXf5/HcisvkTKW3IXHNZx/YrKcVGdlap7bqbTQfdP1QNR0fQHWtCOUxtTfFMrMw6jkvkLkU1+9erVqjrV26rEZPVR30R315iWYGVfiGDn5a+z5FVGPjtoXFbXustQEE0qprVVDAaLEk6J0PUWgSYVkiIllSIiAiIgIiICIiAiIgJjvuVFZmOlVSxPwAGyZkle58yCmBdr73TX+5mAP8Ny1K7rRDFranp6dr+0ZUbEV+J8R2++gnqI/BQuvd/fsD82mr9NXHt20YNZ0lai60D8ZGqk/IL1HXzWW/6NOGhaLLz52P0qf2E7f5ur9JxPmbintGZl5B8nuZh/MX3E/uIsnrdTnZHaOGv8G0Jinq3+a3P0dV+g/hHTi35RA3db4an/p1bB/vl/0E6ZIPkjhYx+G4dXqKVZvm7++5/ezkycmKsYjDoXnNpkkJzJzRXiGlPDfIvuYrRTX09dnTrqb3iAqjY2T5bk3KZzcLcfiGFxAUvfTXVbjXitS9lItKFbgg7so6SDruB8ZMorGZbT84XVUZd2Vw+7H9np8c+9U6XL32qOp+0NeREl+IcXWrDsyihZUoN5Ua2QF6ukb7blU5j5mrzuHcTqxaMltYTEO1FqI7sCPCQOAzP29B6z6zOZqcnhmVj015HiDh79mxsmsEqgUqrOgDNs+Q7mVyna3sr6Q6a7cGt6XAy6q7Q+06afFIVFfv+JlGx8Zn5g53qxcrGxTU9r3MikqV1SLLBVWz7O9FifL8JlXu5efJfFpZGUNy8EDFWArvVqWr2SOzhlB15+7NLGwsu+inOyqXXIv4rhIU6X3Vj41gXuNdl6/FffwYd9Su6V4rVeuaecqME0C1Wc22dPu6+qrBAa99/cUuo/rCYOaecrMLbtg3XUgJu5HxwnVYwVV6WcNvZUb1rvK3l8N4hn5efdVRQaTW3DEGS2RWfCHey2tUQ9mZvP16FmHPtybuXnouqsORjZNOLYOiwm0U5FQFy9tupUA9Q+B+EnMoiscLLmc73VLR4vDb0tvyDRVV4mKXchPE6+oOVA7EdzvtJngvFL7g5vw7MTRHSLHofrB8yPDZta+crH0n0gvw1nF/hpls1rULc1laeE46h4QLDuQNj4yS5JycYrcmM+bZoqzHLGXsbBACG8DY93yH/eW5yrMRtyz8Z5t8LIXEx8ezMyCnisiFFWqveg9juQF2fIdyZhfnNq6q3yMK+hnzK8LoY1HbWeVqsrEMn6Hz7SNysluH8Wysm+qx8fLqqAtrre3wLagymt1QEhSDvflvc1ObOJjiOLR4NGUiDilFfWa7KmdNHqvr+8qjq11EDRErMzymKxwuHFOOrTkYdBRmOVY9aka0hStrCW+WlPlNPjPOVGNmY2JYrFr/ADca6KOo9FfiE+XU3uiV/iHKy43EeE2VPlXAZFpsNt1+Qta+z26b3yejudb+chzwPifEKs/ISmitcx9V+O2RXkUV47FaCihNKdr1jZ823JmZgisLlzZzzTw+3GS6t2F/WS69PTSlZrDWPs70PFB7fAyQyuYETLxcbpLHIqttVwR0qtIQnfx34g/QynU2vnZHBbMjHcBsTNpyldHAV9Uoytsdg3SSPiJo8P4Nl18Tx8G0WNVj4+XXjX6YhqMhU8NGfWg6FCvns6EZk2xhZaufLbg9mFw6/LoRmXxQ9KC7oJVjUrNtwCCPTeu02eI852V249NeBfdbdjnI8MNjo9SqVDK/W4XYLDyJlX4fxlKOGpw7NTMxL8dfCBoqyD4/h78Oyq2tSGVhokdu+5F9FnVwmziHtyf+G2i16ly/GFrWqVVzWCwBAJ0fgJGZW2w6twjOttq67sd8Vuojw3atmAHk26yR3/OQmbzo/tNuNhYdua9OheytVXXW5BIq63I6n16Dy2O83eUbqWxh4DZLorsN5IvFpJPUd+MAxHftK1wfiY4ZfnU5lVoS7MtzKLq6bbUsW5i5rbwwSrqe3fzlplSI7pTN56sr9iQcPyWuyhcVpJx0dPA6erqLP06IfY7+Q9J9cS52sx8N8rJwL6em1KhUXx2ezrIAZSjFdbOtE7lZ5vz1yb+EZNlOdRTrMDlK71vrBFIrbVQLIG1v0OtzJxXwrOGhMT224LxLFZvaEyjYPrUJI8YBigA3vyHeRmVtscLXfzrQMLHzKw1td9tVSgEBla1xXpt+RVjoj5GaHEee76civHbheQXtexKNWYmr/DBdmXdnujpHV72pWeceCZGLkLVj1vbiZefRlaUMwxMlLle49gelHHvfAdJ8paeZsd24twRlRmVLcouQCQgOM4BYjsNkgd4zKJiIe3873i8YycNvtu9mTJsRbMUGpXZlCEs4BIKHyJHefD/SLWaMaynFuue/IfFFO6ksrurDF0brbp7dJ9ZFcxcv5GRxbM8C27Gb/ZVQqsQsiNaLbT4bN94dx23sb3IbOoq9h4MRj5WOleW5ylrXJbIpt8Nxa/UoLklzvq9Q0iZlMVq6VwTil9wc34duH0kBRY9Dl9+ZHhMwH75KSr8k5OMRcuM+bZoq7HKGWCNggBDeAde75D/vLRLwxySvc+0FuH3a+702fuVgT/DcsMx5FCujo42rKVYfEEaIl6222iWHW0/U07U94wg1AxuEsfLwsNnP5issT+u5+b8TF62qqJ/8x0p36++Qm/4z9Mc24rPw3OqrBLNh3IoAJJJrYAADz85+eOWa+rPw1P8AzdIPyIsXYPz7TW1pzZudNWKUxHj+H6dRdAAdtDQ/dPqImdgJ5PYgeAT2IgIiICIiAiIgIiICIiAiIgeansRATwiexAREQEREBERAREQERED4uJ0enROjrfkT6AzneH/sjOzUe2s4HEaL1ayokI72IVOvw3qQBogb0R5To8rnMvJGPl20Xn6u+m1LEsAHvBHD+G4+8O35jfaVtEyvWYhYgZ7AiWUIiICIiAiIgIiICIiAiIgIiICIiAiIgIiICIiAiIgIiICIiAiIgIiICIiAiIgIiICIiAiIgIiICIiAiIgIiICIiAiIgIiICIiAiIgIiI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643" name="AutoShape 19" descr="data:image/jpeg;base64,/9j/4AAQSkZJRgABAQAAAQABAAD/2wCEAAkGBg8SDxARDxAUEBQUEBcQEhcXFRAUFRARFRYVFRQQFhYXHSYhFxkkHRMVHzsiJCcqLCwsGB8xNTAqNSY3LCkBCQoKDgwOGg8PGiklHyQsMCkwLCksLykpNDAsLyosLCkpLCksLCksLCwqLC81LCwsLCksKSwsNCwsLCwpLCw0LP/AABEIALkBEAMBIgACEQEDEQH/xAAcAAEAAgMBAQEAAAAAAAAAAAAABQYDBAcBAgj/xABEEAACAgIABAMEBwMJBgcAAAABAgADBBEFBhIhEzFBFCJRYQcjMkJScZFigaE0cnOCkqKxstEVJENUY8ElM4PC0uHw/8QAGgEBAAIDAQAAAAAAAAAAAAAAAAECAwQFBv/EACwRAQACAQMDAgQGAwAAAAAAAAABAhEDEiEEMUETUQUy0fBhgaGxweEiI3H/2gAMAwEAAhEDEQA/AO4xEQEREBERAREQERPCYHsTWws+u5A9Th1PbY9D6g/A/KbMIiYmMwREQkiIgIiICIiAiIgIiICIiAiIgIiICIiAiIgIiICIiAiIgIiICY8l9I5PopP6CZJpcaqdsa9U+0aXC/mVMmO6t5xWZhx/gvHrsazxKj593U/ZsHwP+vpOt8C47VlVCyvt6Op80b8J/wBfWcTEt/0Z5Gst0/FSf7pXX+JnT6nSia7vMPJ/C+svTVjSmf8AGf0dPiInLeuIiICIiAiIgIiICIiAiIgIiICIiAiIgIiICIiAiIgIiICIiAmOu1WG1IYbK9u42pKkfuIIkRzdx8YuK7g/WN7lQ+Lkfa18B5yO+jXJLYGidlbrBs+fc9e/1cyu7nC23jLnPF8fw8m9PLpudR+QY6/hqTn0cj/fx/RP/wC2aHOI1xDJ/pB/lWTH0Y4+8q1/wU6/tsP/AImdnUn/AE5/B4jp6Y66Kx4t+y7cY4+uPfg1MP5Te1O/w6qdw3z95VX+tJech+l3jRHE+HVIe9DJkH+c9yhR+lR/cROvTixOZmHuLVxESRES6hERAREQEREBERAREQEREBERAREQEREBERAREQEREBERA4pzbxyzJynL+6tbNXWvn0hTon8zrZ/+pd/osH+52/05/wAqznPGP5Vk6/5m39PEadL5KIx+E+K/btZefy2Qv6hR+s19PM3Z9WYrTMqHzJkdebkt/wBZ1/snp3/dl3+jbC6MW25u3iP5/sVjW/y2WnPaKXutVQNvY+v6zHufy77lx+knjS4HDK8KltWXJ4K67FalA8W068id638W36TsdXeKacVeS+D6M6/U21fvM/054co8T46jA7W3NXw/X/d6T1D9a6ifzYz9ETk30LcrEdefautg1Y+xr3f+JaPkdBR+R9DOszlacTjM+XrNWecR4IiJlYSIiAiIgIiICIiAiIgIiICIiAiIgIiICIiAiIgIiICY7rQqsx7BVLH8gNmZJW+f+KCnBsAPvW/Ur/W+2f7O5EziMpiMzhyVUa67Sj3rbe38527fxM6Hzzlrj4VGFWfNFU/0devP8yB/GQ30e8KUNZm3e7VQp6SfIvr3mH80fxb5Rh4b8TzLLrfcoU7cnsEqXZWoH467n4bJl+jpHOpbtDR+La1tsaGn81uPy8tvkrh9dFVnEcohERD4ZPoPJnHxJ+yNeff4yscH4Nkce4hZl3hq8VW6f/TUkrjIfj32zDyLH11qw5WLZxu1KaOqjhWOwBcDp9sdOwFQ9UGuzeQ8/PWujcO4dVRUlNKCtEXpVQNAD/X5yureda+Z7NnpNCvSaUUr38smLjJWi11qERFCIqgAKoGgoA8gAJliIZCIiAiIgIiICIiAiIgIiICIiAiIgIiICIiAiIgIiICIiAM5dzFbZxLiK49B+rq2nV91RseLaf00Pjr5y1c28YtJGFh+9kWr7xB0KKj2NjH7vY//ALtvT4Ry70Vez47FEb+UZHYPeR51U/BR3HV6b7bJJFJjfOPBN/TjPefENHMxxkdODiHw8TH/AJRadaZlOz38id7P59/TvKLy57RWmPpqMFfOvutuafPdh80qJ7lftP66HY2DE4TTWiIiAIn2V9Afxa9W+Zm7M1rZjbHaGvo6O206l+bT59vwhixsZK0VK1CIqhVVQAqqOwUAeQmWIlGwREQEREBERAREQEREBERAREQEREBERAREQEREBERARE83A9kfxDMs710AGwj7TfYpB8nf4/JR3PyHefXEOJJX0r3Z37Vouutz66+AHxPYSmcxc03LcnDuH9NmdafeI96rAQ6LWNv7TgN1d/z13CmLcRmSs7rbY+/+pdEppsOLRvJybB4uQzein/i5DD7KeYFY7nyA0CRYcTE6R3bqb1bsP3AD7K/L/E95pcucvV4dPhoS7MfEutY7svtP2rHPqf8AAAASWiEz3IiJKCIiAiIgIiICIiAiIgIiICIiAiIgIiICIiAiIgIiICInhgeyC5j5mXH6a618W+ztXWPiewZvgP8AGec1czLiVbGmtfYrX/F2/ZErPBAuNjX8XzSXcoXTeupgey6395zpR8tfGZq0iK77dv3aOtr2tqRoaXzeZ9o+vs1Ob+Yzwyg7sFnEclCWfsRj1fiG+wUeQHqdnyElfor5RONjHJvBORk/WOT3ZKyepVJ/Ed9R+Z+U5tynh28V4wLMn3tucq/8IrrKhKR+zvoX5gGfoICasWnUtul0fTro0jTr+b2Vrm7jGXRbiDFUWb8Wy2vQ6rqqlVmSs+j6J16E9j5yyyLz+Hu+XiXLrpqFwfv3+sVQuh69xLyrCN4nzIT7I+M4aq/HyLt6B6vDqD1n5aJ8po8t8wLkDHA4xTbdZUGalfZerrNfUygA9XunZ/d3nuXyfeMzroNYxmryH6CSGqyb06W6NDXQ594j0Oz69t/gNefVXjU24tCrXWlTut5ZvdUKWC+EN+Xlv1lecrcYR9/M2W3DsY0lWy3dqX93a+LjdZyh0+m/AdR8CwkvVxtrsjCGOwNVmM2XYdA9VbBBSoPpsuW3+xNfhfLdlfEMi9ujwCGahRvqW28qcksPLRNSH82aeco8uW41mU9xQ7YUY3Rv3MKprGprYEdmBufevlEZJw3uPGxFa72w41aJtx4dbjsT72277OwNf6yuZXHM2jHwWzMpMX2nLdbHdKV9no8C62qt9noFm60BPltiBuSvMfD8y3JxylNV2PUBd0Pc1fXkgnoZwEbaoNMP2iDr3RPjimHn3HDt9noFmPlvaazexV62xrqQevw+zdV29a+75x5Ib/L/ABKuyux0z681VbRdPB6a9DZUmvt5EHvI/lfmW669lvAVL6vbMLt0k43V0FGB79YHhue3laB6TLxHDzsnGsoeqrG8RkR2S0ufAJ+u17i6YqCo/nb9J8Z3Krq2NdjXWvZRapVbbWKGlvq7k8j9wkj5qI5OEly1xCy6l3tIJGTfWNAD3a7nRR+iiRnMvMt1N48Lp8LHRcnOJG9UO3QqqfQgCyw/Kv8Aan1wXH4hj9VXs9LVnKts6/HYN4dtzPvo8PzAby35+s+cHlAst75Ntq2ZNjPctVrCvpPuV16131WqL8+8c4OIlj5l5lyMfMp6ALMcYtmTkqF6n8JbKkNtZHn0izq16gHXefHM/Mt9dhXHsXoPDbMlD0hh1rdjojg+o6bW7esycA5eyqr8Z72R1owr8Pq6iWsU31NQ5Gh3NdXf5/HcisvkTKW3IXHNZx/YrKcVGdlap7bqbTQfdP1QNR0fQHWtCOUxtTfFMrMw6jkvkLkU1+9erVqjrV26rEZPVR30R315iWYGVfiGDn5a+z5FVGPjtoXFbXustQEE0qprVVDAaLEk6J0PUWgSYVkiIllSIiAiIgIiICIiAiIgJjvuVFZmOlVSxPwAGyZkle58yCmBdr73TX+5mAP8Ny1K7rRDFranp6dr+0ZUbEV+J8R2++gnqI/BQuvd/fsD82mr9NXHt20YNZ0lai60D8ZGqk/IL1HXzWW/6NOGhaLLz52P0qf2E7f5ur9JxPmbintGZl5B8nuZh/MX3E/uIsnrdTnZHaOGv8G0Jinq3+a3P0dV+g/hHTi35RA3db4an/p1bB/vl/0E6ZIPkjhYx+G4dXqKVZvm7++5/ezkycmKsYjDoXnNpkkJzJzRXiGlPDfIvuYrRTX09dnTrqb3iAqjY2T5bk3KZzcLcfiGFxAUvfTXVbjXitS9lItKFbgg7so6SDruB8ZMorGZbT84XVUZd2Vw+7H9np8c+9U6XL32qOp+0NeREl+IcXWrDsyihZUoN5Ua2QF6ukb7blU5j5mrzuHcTqxaMltYTEO1FqI7sCPCQOAzP29B6z6zOZqcnhmVj015HiDh79mxsmsEqgUqrOgDNs+Q7mVyna3sr6Q6a7cGt6XAy6q7Q+06afFIVFfv+JlGx8Zn5g53qxcrGxTU9r3MikqV1SLLBVWz7O9FifL8JlXu5efJfFpZGUNy8EDFWArvVqWr2SOzhlB15+7NLGwsu+inOyqXXIv4rhIU6X3Vj41gXuNdl6/FffwYd9Su6V4rVeuaecqME0C1Wc22dPu6+qrBAa99/cUuo/rCYOaecrMLbtg3XUgJu5HxwnVYwVV6WcNvZUb1rvK3l8N4hn5efdVRQaTW3DEGS2RWfCHey2tUQ9mZvP16FmHPtybuXnouqsORjZNOLYOiwm0U5FQFy9tupUA9Q+B+EnMoiscLLmc73VLR4vDb0tvyDRVV4mKXchPE6+oOVA7EdzvtJngvFL7g5vw7MTRHSLHofrB8yPDZta+crH0n0gvw1nF/hpls1rULc1laeE46h4QLDuQNj4yS5JycYrcmM+bZoqzHLGXsbBACG8DY93yH/eW5yrMRtyz8Z5t8LIXEx8ezMyCnisiFFWqveg9juQF2fIdyZhfnNq6q3yMK+hnzK8LoY1HbWeVqsrEMn6Hz7SNysluH8Wysm+qx8fLqqAtrre3wLagymt1QEhSDvflvc1ObOJjiOLR4NGUiDilFfWa7KmdNHqvr+8qjq11EDRErMzymKxwuHFOOrTkYdBRmOVY9aka0hStrCW+WlPlNPjPOVGNmY2JYrFr/ADca6KOo9FfiE+XU3uiV/iHKy43EeE2VPlXAZFpsNt1+Qta+z26b3yejudb+chzwPifEKs/ISmitcx9V+O2RXkUV47FaCihNKdr1jZ823JmZgisLlzZzzTw+3GS6t2F/WS69PTSlZrDWPs70PFB7fAyQyuYETLxcbpLHIqttVwR0qtIQnfx34g/QynU2vnZHBbMjHcBsTNpyldHAV9Uoytsdg3SSPiJo8P4Nl18Tx8G0WNVj4+XXjX6YhqMhU8NGfWg6FCvns6EZk2xhZaufLbg9mFw6/LoRmXxQ9KC7oJVjUrNtwCCPTeu02eI852V249NeBfdbdjnI8MNjo9SqVDK/W4XYLDyJlX4fxlKOGpw7NTMxL8dfCBoqyD4/h78Oyq2tSGVhokdu+5F9FnVwmziHtyf+G2i16ly/GFrWqVVzWCwBAJ0fgJGZW2w6twjOttq67sd8Vuojw3atmAHk26yR3/OQmbzo/tNuNhYdua9OheytVXXW5BIq63I6n16Dy2O83eUbqWxh4DZLorsN5IvFpJPUd+MAxHftK1wfiY4ZfnU5lVoS7MtzKLq6bbUsW5i5rbwwSrqe3fzlplSI7pTN56sr9iQcPyWuyhcVpJx0dPA6erqLP06IfY7+Q9J9cS52sx8N8rJwL6em1KhUXx2ezrIAZSjFdbOtE7lZ5vz1yb+EZNlOdRTrMDlK71vrBFIrbVQLIG1v0OtzJxXwrOGhMT224LxLFZvaEyjYPrUJI8YBigA3vyHeRmVtscLXfzrQMLHzKw1td9tVSgEBla1xXpt+RVjoj5GaHEee76civHbheQXtexKNWYmr/DBdmXdnujpHV72pWeceCZGLkLVj1vbiZefRlaUMwxMlLle49gelHHvfAdJ8paeZsd24twRlRmVLcouQCQgOM4BYjsNkgd4zKJiIe3873i8YycNvtu9mTJsRbMUGpXZlCEs4BIKHyJHefD/SLWaMaynFuue/IfFFO6ksrurDF0brbp7dJ9ZFcxcv5GRxbM8C27Gb/ZVQqsQsiNaLbT4bN94dx23sb3IbOoq9h4MRj5WOleW5ylrXJbIpt8Nxa/UoLklzvq9Q0iZlMVq6VwTil9wc34duH0kBRY9Dl9+ZHhMwH75KSr8k5OMRcuM+bZoq7HKGWCNggBDeAde75D/vLRLwxySvc+0FuH3a+702fuVgT/DcsMx5FCujo42rKVYfEEaIl6222iWHW0/U07U94wg1AxuEsfLwsNnP5issT+u5+b8TF62qqJ/8x0p36++Qm/4z9Mc24rPw3OqrBLNh3IoAJJJrYAADz85+eOWa+rPw1P8AzdIPyIsXYPz7TW1pzZudNWKUxHj+H6dRdAAdtDQ/dPqImdgJ5PYgeAT2IgIiICIiAiIgIiICIiAiIgeansRATwiexAREQEREBERAREQERED4uJ0enROjrfkT6AzneH/sjOzUe2s4HEaL1ayokI72IVOvw3qQBogb0R5To8rnMvJGPl20Xn6u+m1LEsAHvBHD+G4+8O35jfaVtEyvWYhYgZ7AiWUIiICIiAiIgIiICIiAiIgIiICIiAiIgIiICIiAiIgIiICIiAiIgIiICIiAiIgIiICIiAiIgIiICIiAiIgIiICIiAiIgIiICIiAiIgIiI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6645" name="Picture 21" descr="http://www.esocsci.org.nz/wp-content/uploads/2013/04/New-Zealand-Climate-Change-conference-20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202423"/>
            <a:ext cx="5400600" cy="1785323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376680"/>
            <a:ext cx="2305302" cy="3212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12" y="2213458"/>
            <a:ext cx="4912744" cy="19889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054" y="1534189"/>
            <a:ext cx="3339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+mn-lt"/>
              </a:rPr>
              <a:t>Conferences worldwide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30" y="4589656"/>
            <a:ext cx="2477787" cy="114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61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10062 PP Templates JL v 13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Heavy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38100">
          <a:solidFill>
            <a:schemeClr val="accent1"/>
          </a:solidFill>
        </a:ln>
        <a:effectLst/>
        <a:ex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B10062 PP Templates JL v 13</Template>
  <TotalTime>7810</TotalTime>
  <Words>725</Words>
  <Application>Microsoft Office PowerPoint</Application>
  <PresentationFormat>On-screen Show (4:3)</PresentationFormat>
  <Paragraphs>139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Rdg Vesta</vt:lpstr>
      <vt:lpstr>Effra Heavy</vt:lpstr>
      <vt:lpstr>Effra</vt:lpstr>
      <vt:lpstr>Effra Light</vt:lpstr>
      <vt:lpstr>Adobe Arabic</vt:lpstr>
      <vt:lpstr>B10062 PP Templates JL v 13</vt:lpstr>
      <vt:lpstr>Careers in meteorology and environmental physics</vt:lpstr>
      <vt:lpstr>Pathway to Careers  in Meteorology and  Environmental Physics</vt:lpstr>
      <vt:lpstr>Pathway to Careers  in Meteorology and  Environmental Physics</vt:lpstr>
      <vt:lpstr>Pathway to Careers  in Meteorology and  Environmental Physics</vt:lpstr>
      <vt:lpstr>Careers</vt:lpstr>
      <vt:lpstr>Spotting a theme? </vt:lpstr>
      <vt:lpstr>Forecasting</vt:lpstr>
      <vt:lpstr>Research and Academia</vt:lpstr>
      <vt:lpstr>Not to mention....</vt:lpstr>
      <vt:lpstr>consultancy</vt:lpstr>
      <vt:lpstr>Actual Careers </vt:lpstr>
      <vt:lpstr>More Careers</vt:lpstr>
      <vt:lpstr>Employment Rates</vt:lpstr>
    </vt:vector>
  </TitlesOfParts>
  <Company>University of Reading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Jane Blair</dc:creator>
  <cp:lastModifiedBy>Dawn Marie Turner</cp:lastModifiedBy>
  <cp:revision>49</cp:revision>
  <cp:lastPrinted>2015-02-10T15:53:03Z</cp:lastPrinted>
  <dcterms:created xsi:type="dcterms:W3CDTF">2014-05-27T11:59:16Z</dcterms:created>
  <dcterms:modified xsi:type="dcterms:W3CDTF">2015-09-24T13:51:26Z</dcterms:modified>
</cp:coreProperties>
</file>