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18"/>
  </p:notesMasterIdLst>
  <p:handoutMasterIdLst>
    <p:handoutMasterId r:id="rId19"/>
  </p:handoutMasterIdLst>
  <p:sldIdLst>
    <p:sldId id="265" r:id="rId2"/>
    <p:sldId id="266" r:id="rId3"/>
    <p:sldId id="270" r:id="rId4"/>
    <p:sldId id="268" r:id="rId5"/>
    <p:sldId id="269" r:id="rId6"/>
    <p:sldId id="267" r:id="rId7"/>
    <p:sldId id="271" r:id="rId8"/>
    <p:sldId id="272" r:id="rId9"/>
    <p:sldId id="273" r:id="rId10"/>
    <p:sldId id="276" r:id="rId11"/>
    <p:sldId id="277" r:id="rId12"/>
    <p:sldId id="278" r:id="rId13"/>
    <p:sldId id="275" r:id="rId14"/>
    <p:sldId id="274" r:id="rId15"/>
    <p:sldId id="279" r:id="rId16"/>
    <p:sldId id="280" r:id="rId17"/>
  </p:sldIdLst>
  <p:sldSz cx="9144000" cy="6858000" type="screen4x3"/>
  <p:notesSz cx="6718300" cy="9867900"/>
  <p:embeddedFontLst>
    <p:embeddedFont>
      <p:font typeface="Effra" panose="020B0604020202020204" charset="0"/>
      <p:regular r:id="rId20"/>
      <p:bold r:id="rId21"/>
      <p:italic r:id="rId22"/>
      <p:boldItalic r:id="rId23"/>
    </p:embeddedFont>
    <p:embeddedFont>
      <p:font typeface="Effra Heavy" panose="020B0604020202020204" charset="0"/>
      <p:bold r:id="rId24"/>
      <p:boldItalic r:id="rId25"/>
    </p:embeddedFont>
    <p:embeddedFont>
      <p:font typeface="Effra Light" panose="020B0604020202020204" charset="0"/>
      <p:regular r:id="rId26"/>
      <p:italic r:id="rId27"/>
    </p:embeddedFont>
    <p:embeddedFont>
      <p:font typeface="AngsanaUPC" panose="02020603050405020304" pitchFamily="18" charset="-34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Effra Bold" panose="020B0604020202020204" charset="0"/>
      <p:bold r:id="rId3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9A1"/>
    <a:srgbClr val="BF0071"/>
    <a:srgbClr val="7EAF35"/>
    <a:srgbClr val="F3F3F3"/>
    <a:srgbClr val="F0F0F0"/>
    <a:srgbClr val="EEEEEE"/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83620" autoAdjust="0"/>
  </p:normalViewPr>
  <p:slideViewPr>
    <p:cSldViewPr showGuides="1">
      <p:cViewPr varScale="1">
        <p:scale>
          <a:sx n="74" d="100"/>
          <a:sy n="74" d="100"/>
        </p:scale>
        <p:origin x="90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Threshold 40ms-1 wind</a:t>
            </a:r>
            <a:r>
              <a:rPr lang="en-GB" baseline="0" dirty="0" smtClean="0"/>
              <a:t> region</a:t>
            </a:r>
            <a:r>
              <a:rPr lang="en-GB" dirty="0" smtClean="0"/>
              <a:t> connected to contour at 850 </a:t>
            </a:r>
            <a:r>
              <a:rPr lang="en-GB" dirty="0" err="1" smtClean="0"/>
              <a:t>hPa</a:t>
            </a:r>
            <a:r>
              <a:rPr lang="en-GB" dirty="0" smtClean="0"/>
              <a:t> (950-650 </a:t>
            </a:r>
            <a:r>
              <a:rPr lang="en-GB" dirty="0" err="1" smtClean="0"/>
              <a:t>hPa</a:t>
            </a:r>
            <a:r>
              <a:rPr lang="en-GB" dirty="0" smtClean="0"/>
              <a:t>). Theta-e threshold used to restrict</a:t>
            </a:r>
            <a:r>
              <a:rPr lang="en-GB" baseline="0" dirty="0" smtClean="0"/>
              <a:t> analysis to cold sector strong winds. </a:t>
            </a:r>
            <a:r>
              <a:rPr lang="en-GB" dirty="0" smtClean="0"/>
              <a:t>  Forward and backward trajectories calculated and clustered using their </a:t>
            </a:r>
            <a:r>
              <a:rPr lang="en-GB" dirty="0" err="1" smtClean="0"/>
              <a:t>lat</a:t>
            </a:r>
            <a:r>
              <a:rPr lang="en-GB" dirty="0" smtClean="0"/>
              <a:t>/long/pressure/</a:t>
            </a:r>
            <a:r>
              <a:rPr lang="en-GB" dirty="0" err="1" smtClean="0"/>
              <a:t>theta_e</a:t>
            </a:r>
            <a:r>
              <a:rPr lang="en-GB" dirty="0" smtClean="0"/>
              <a:t> for the 5 hours preceding arrival in the low-level jet region.</a:t>
            </a:r>
          </a:p>
          <a:p>
            <a:r>
              <a:rPr lang="en-GB" dirty="0" smtClean="0"/>
              <a:t>Simulations all</a:t>
            </a:r>
            <a:r>
              <a:rPr lang="en-GB" baseline="0" dirty="0" smtClean="0"/>
              <a:t> initialised 21Z previous day.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057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Check this</a:t>
            </a:r>
            <a:r>
              <a:rPr lang="en-GB" baseline="0" dirty="0" smtClean="0"/>
              <a:t>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3492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Figure 3: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grid-point count of ensemble members with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&gt;40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ms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􀀀1 (shaded)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0900 UTC 8 December 2011. (b) Ensemble evolution of maximum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windspeed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850hPa from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2200 UTC 7 December 2011. (c) as (a) for Robert at 0900 UTC 27 December 2011 and (d) as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starting from 2200 UTC 26 December 2011. (e) as (a) for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at 0700 UTC 3 January 2012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and (f) as (b) starting from 2200 UTC 2 January 2012. Control ensemble member e-contours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overlaid and coloured from blue to red: (a) 293, 296, 299, 302K; (b) 294, 297, 300, 303K; (c) 293,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296, 299, 302K. Black dotted contour is cool-sector e-threshold at 850hPa: (a)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Friedhelm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301K,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(b) Robert 305K, and (c)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Ulli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Effra" panose="020B0603020203020204" pitchFamily="34" charset="0"/>
                <a:ea typeface="+mn-ea"/>
                <a:cs typeface="+mn-cs"/>
              </a:rPr>
              <a:t> 300K.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802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Sting jet trajectories descent at least</a:t>
            </a:r>
            <a:r>
              <a:rPr lang="en-GB" baseline="0" dirty="0" smtClean="0"/>
              <a:t> 50 </a:t>
            </a:r>
            <a:r>
              <a:rPr lang="en-GB" baseline="0" dirty="0" err="1" smtClean="0"/>
              <a:t>hPa</a:t>
            </a:r>
            <a:r>
              <a:rPr lang="en-GB" baseline="0" dirty="0" smtClean="0"/>
              <a:t>, and are saturated at start of descent.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962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039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Suggestion: Example trajectories from B at 7am (some II,CSI,SI), 9am nothing much and 11am (CSI) For DP&gt;70</a:t>
            </a:r>
          </a:p>
          <a:p>
            <a:r>
              <a:rPr lang="en-GB" dirty="0" smtClean="0"/>
              <a:t>Note that the control has very little descent even of only 50hPa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9429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Figure 4: Trajectory cluster class-medians summarising all trajectories entering cool-sector </a:t>
            </a:r>
            <a:r>
              <a:rPr lang="en-GB" dirty="0" err="1" smtClean="0"/>
              <a:t>lowlevel</a:t>
            </a:r>
            <a:endParaRPr lang="en-GB" dirty="0" smtClean="0"/>
          </a:p>
          <a:p>
            <a:r>
              <a:rPr lang="en-GB" dirty="0" smtClean="0"/>
              <a:t>jet (grey contours at 850 </a:t>
            </a:r>
            <a:r>
              <a:rPr lang="en-GB" dirty="0" err="1" smtClean="0"/>
              <a:t>hPa</a:t>
            </a:r>
            <a:r>
              <a:rPr lang="en-GB" dirty="0" smtClean="0"/>
              <a:t> of 40 </a:t>
            </a:r>
            <a:r>
              <a:rPr lang="en-GB" dirty="0" err="1" smtClean="0"/>
              <a:t>ms</a:t>
            </a:r>
            <a:r>
              <a:rPr lang="en-GB" dirty="0" smtClean="0"/>
              <a:t>􀀀1 and 45 </a:t>
            </a:r>
            <a:r>
              <a:rPr lang="en-GB" dirty="0" err="1" smtClean="0"/>
              <a:t>ms</a:t>
            </a:r>
            <a:r>
              <a:rPr lang="en-GB" dirty="0" smtClean="0"/>
              <a:t>􀀀1) in: (a) </a:t>
            </a:r>
            <a:r>
              <a:rPr lang="en-GB" dirty="0" err="1" smtClean="0"/>
              <a:t>Friedhelm</a:t>
            </a:r>
            <a:r>
              <a:rPr lang="en-GB" dirty="0" smtClean="0"/>
              <a:t> at 0900 UTC 8</a:t>
            </a:r>
          </a:p>
          <a:p>
            <a:r>
              <a:rPr lang="en-GB" dirty="0" smtClean="0"/>
              <a:t>December 2011, (b) Robert at 0900 UTC 27 December 2011, and (c) </a:t>
            </a:r>
            <a:r>
              <a:rPr lang="en-GB" dirty="0" err="1" smtClean="0"/>
              <a:t>Ulli</a:t>
            </a:r>
            <a:r>
              <a:rPr lang="en-GB" dirty="0" smtClean="0"/>
              <a:t> at 0700 UTC 3 January</a:t>
            </a:r>
          </a:p>
          <a:p>
            <a:r>
              <a:rPr lang="en-GB" dirty="0" smtClean="0"/>
              <a:t>2012. Shading indicates height in </a:t>
            </a:r>
            <a:r>
              <a:rPr lang="en-GB" dirty="0" err="1" smtClean="0"/>
              <a:t>hPa</a:t>
            </a:r>
            <a:r>
              <a:rPr lang="en-GB" dirty="0" smtClean="0"/>
              <a:t>. Class medians are labelled by class number, with stars</a:t>
            </a:r>
          </a:p>
          <a:p>
            <a:r>
              <a:rPr lang="en-GB" dirty="0" smtClean="0"/>
              <a:t>and squares denoting position at </a:t>
            </a:r>
            <a:r>
              <a:rPr lang="en-GB" dirty="0" err="1" smtClean="0"/>
              <a:t>tinitial</a:t>
            </a:r>
            <a:r>
              <a:rPr lang="en-GB" dirty="0" smtClean="0"/>
              <a:t> and tinitial-5hours, respectively. Trajectories are plotted for</a:t>
            </a:r>
          </a:p>
          <a:p>
            <a:r>
              <a:rPr lang="en-GB" dirty="0" smtClean="0"/>
              <a:t>full time period 2200 UTC to 1800 UTC next day, however clustering was only performed using</a:t>
            </a:r>
          </a:p>
          <a:p>
            <a:r>
              <a:rPr lang="en-GB" dirty="0" smtClean="0"/>
              <a:t>period </a:t>
            </a:r>
            <a:r>
              <a:rPr lang="en-GB" dirty="0" err="1" smtClean="0"/>
              <a:t>tinitial</a:t>
            </a:r>
            <a:r>
              <a:rPr lang="en-GB" dirty="0" smtClean="0"/>
              <a:t> to tinitial-5hours. Classes with some descent are presented in Fig.5 for </a:t>
            </a:r>
            <a:r>
              <a:rPr lang="en-GB" dirty="0" err="1" smtClean="0"/>
              <a:t>Friedhelm</a:t>
            </a:r>
            <a:r>
              <a:rPr lang="en-GB" dirty="0" smtClean="0"/>
              <a:t> (a,</a:t>
            </a:r>
          </a:p>
          <a:p>
            <a:r>
              <a:rPr lang="en-GB" dirty="0" err="1" smtClean="0"/>
              <a:t>clas</a:t>
            </a:r>
            <a:r>
              <a:rPr lang="en-GB" dirty="0" smtClean="0"/>
              <a:t> s#4), Robert (b, class #4), and </a:t>
            </a:r>
            <a:r>
              <a:rPr lang="en-GB" dirty="0" err="1" smtClean="0"/>
              <a:t>Ulli</a:t>
            </a:r>
            <a:r>
              <a:rPr lang="en-GB" dirty="0" smtClean="0"/>
              <a:t> (c, class #3).</a:t>
            </a:r>
          </a:p>
          <a:p>
            <a:r>
              <a:rPr lang="en-GB" dirty="0" smtClean="0"/>
              <a:t>19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7075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54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90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26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62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18864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309264" cy="490524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95128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640960" cy="940974"/>
          </a:xfrm>
        </p:spPr>
        <p:txBody>
          <a:bodyPr/>
          <a:lstStyle/>
          <a:p>
            <a:r>
              <a:rPr lang="en-GB" cap="none" dirty="0" smtClean="0"/>
              <a:t>Predictability and variability of sting jets in extreme windstorms</a:t>
            </a:r>
            <a:endParaRPr lang="en-GB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" y="4962547"/>
            <a:ext cx="8280000" cy="925512"/>
          </a:xfrm>
        </p:spPr>
        <p:txBody>
          <a:bodyPr/>
          <a:lstStyle/>
          <a:p>
            <a:pPr algn="ctr"/>
            <a:r>
              <a:rPr lang="en-GB" sz="2800" dirty="0" smtClean="0"/>
              <a:t>Suzanne Gray, </a:t>
            </a:r>
          </a:p>
          <a:p>
            <a:pPr algn="ctr"/>
            <a:r>
              <a:rPr lang="en-GB" sz="2800" dirty="0" smtClean="0"/>
              <a:t>Neil Hart and Peter Clark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5" b="13975"/>
          <a:stretch>
            <a:fillRect/>
          </a:stretch>
        </p:blipFill>
        <p:spPr>
          <a:xfrm>
            <a:off x="0" y="2276872"/>
            <a:ext cx="9144000" cy="2286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3162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</a:t>
            </a:r>
            <a:r>
              <a:rPr lang="en-GB" cap="none" dirty="0" err="1"/>
              <a:t>F</a:t>
            </a:r>
            <a:r>
              <a:rPr lang="en-GB" cap="none" dirty="0" err="1" smtClean="0"/>
              <a:t>riedhelm</a:t>
            </a:r>
            <a:endParaRPr lang="en-GB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268760"/>
            <a:ext cx="3312368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I</a:t>
            </a:r>
            <a:r>
              <a:rPr lang="en-GB" sz="1600" dirty="0" smtClean="0"/>
              <a:t>dentified as a sting jet cyclone by precursor diagnostic and </a:t>
            </a:r>
            <a:r>
              <a:rPr lang="en-GB" sz="1600" dirty="0" err="1" smtClean="0"/>
              <a:t>Martínez</a:t>
            </a:r>
            <a:r>
              <a:rPr lang="en-GB" sz="1600" dirty="0" smtClean="0"/>
              <a:t>-Alvarado et. al (2014).  Deepened 44 </a:t>
            </a:r>
            <a:r>
              <a:rPr lang="en-GB" sz="1600" dirty="0" err="1" smtClean="0"/>
              <a:t>hPa</a:t>
            </a:r>
            <a:r>
              <a:rPr lang="en-GB" sz="1600" dirty="0" smtClean="0"/>
              <a:t>/ 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Most (22/24) ensemble members have sting jet trajectories arriving at 9Z and other arrival </a:t>
            </a:r>
            <a:r>
              <a:rPr lang="en-GB" sz="1600" dirty="0"/>
              <a:t>t</a:t>
            </a:r>
            <a:r>
              <a:rPr lang="en-GB" sz="1600" dirty="0" smtClean="0"/>
              <a:t>imes.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Ensemble member trajectories characteristically have CSI prior to descent which then diminishes during descent. CI present prior to descent and II present during descent in some members.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 </a:t>
            </a:r>
            <a:r>
              <a:rPr lang="en-GB" sz="1600" dirty="0"/>
              <a:t>Ensemble member </a:t>
            </a:r>
            <a:r>
              <a:rPr lang="en-GB" sz="1600" dirty="0" smtClean="0"/>
              <a:t>trajectories generally pass through regions that are more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than </a:t>
            </a:r>
            <a:r>
              <a:rPr lang="en-GB" sz="1600" dirty="0" err="1" smtClean="0"/>
              <a:t>frontogenetic</a:t>
            </a:r>
            <a:r>
              <a:rPr lang="en-GB" sz="1600" dirty="0" smtClean="0"/>
              <a:t> but there is no consistent behaviour relative to the timing of the descent. 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768912" y="1842373"/>
            <a:ext cx="2331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Suggestion: Example trajectories from Control (A) at 9am for DP&gt;70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1052736"/>
            <a:ext cx="5400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21" y="3789312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68912" y="1842373"/>
            <a:ext cx="2331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Suggestion: Example trajectories from V at 7am (II) and 9am (</a:t>
            </a:r>
            <a:r>
              <a:rPr lang="en-GB" b="1" dirty="0" err="1" smtClean="0">
                <a:solidFill>
                  <a:schemeClr val="tx1"/>
                </a:solidFill>
              </a:rPr>
              <a:t>Fronto</a:t>
            </a:r>
            <a:r>
              <a:rPr lang="en-GB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b="1" dirty="0" smtClean="0">
                <a:solidFill>
                  <a:schemeClr val="tx1"/>
                </a:solidFill>
              </a:rPr>
              <a:t>For DP&gt;70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04" y="1052736"/>
            <a:ext cx="5400000" cy="27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04" y="3825344"/>
            <a:ext cx="5400000" cy="27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Robert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40" y="1268760"/>
            <a:ext cx="3312000" cy="54726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Identified as a potential sting jet storm by precursor diagnostic though CSI points not in main cloud head. Deepened 36 </a:t>
            </a:r>
            <a:r>
              <a:rPr lang="en-GB" sz="1600" dirty="0" err="1"/>
              <a:t>h</a:t>
            </a:r>
            <a:r>
              <a:rPr lang="en-GB" sz="1600" dirty="0" err="1" smtClean="0"/>
              <a:t>Pa</a:t>
            </a:r>
            <a:r>
              <a:rPr lang="en-GB" sz="1600" dirty="0" smtClean="0"/>
              <a:t>/24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15/22 </a:t>
            </a:r>
            <a:r>
              <a:rPr lang="en-GB" sz="1600" dirty="0"/>
              <a:t>ensemble members have sting jet trajectories arriving at </a:t>
            </a:r>
            <a:r>
              <a:rPr lang="en-GB" sz="1600" dirty="0" smtClean="0"/>
              <a:t>9Z (similar at other times). Some ensemble members have no sting jet.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Two descending branches:                  1. descent from 700 </a:t>
            </a:r>
            <a:r>
              <a:rPr lang="en-GB" sz="1600" dirty="0" err="1" smtClean="0"/>
              <a:t>hPa</a:t>
            </a:r>
            <a:r>
              <a:rPr lang="en-GB" sz="1600" dirty="0" smtClean="0"/>
              <a:t> over ~ 7 h;  2. ascent from 950 </a:t>
            </a:r>
            <a:r>
              <a:rPr lang="en-GB" sz="1600" dirty="0" err="1" smtClean="0"/>
              <a:t>hPa</a:t>
            </a:r>
            <a:r>
              <a:rPr lang="en-GB" sz="1600" dirty="0" smtClean="0"/>
              <a:t> to 800 </a:t>
            </a:r>
            <a:r>
              <a:rPr lang="en-GB" sz="1600" dirty="0" err="1" smtClean="0"/>
              <a:t>hPa</a:t>
            </a:r>
            <a:r>
              <a:rPr lang="en-GB" sz="1600" dirty="0" smtClean="0"/>
              <a:t> then descent over ~4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Typically passage through </a:t>
            </a:r>
            <a:r>
              <a:rPr lang="en-GB" sz="1600" dirty="0" err="1" smtClean="0"/>
              <a:t>frontogenetic</a:t>
            </a:r>
            <a:r>
              <a:rPr lang="en-GB" sz="1600" dirty="0" smtClean="0"/>
              <a:t> regions during ascent then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regions during descent.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One</a:t>
            </a:r>
            <a:r>
              <a:rPr lang="en-GB" sz="1600" dirty="0" smtClean="0"/>
              <a:t> </a:t>
            </a:r>
            <a:r>
              <a:rPr lang="en-GB" sz="1600" dirty="0" smtClean="0"/>
              <a:t>ensemble member shows strong descent from 700hPa associated with II, at early times in storm.</a:t>
            </a: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1051200"/>
            <a:ext cx="5400000" cy="27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1051200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Windstorm </a:t>
            </a:r>
            <a:r>
              <a:rPr lang="en-GB" cap="none" dirty="0" err="1" smtClean="0"/>
              <a:t>Ulli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3312000" cy="49052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Not identified by precursor diagnostic as too few CSI points. Sting jet diagnosed by Smart and Browning (2013) arriving at about 4 Z but not associated with CSI. Deepened 33 </a:t>
            </a:r>
            <a:r>
              <a:rPr lang="en-GB" sz="1600" dirty="0" err="1" smtClean="0"/>
              <a:t>hPa</a:t>
            </a:r>
            <a:r>
              <a:rPr lang="en-GB" sz="1600" dirty="0" smtClean="0"/>
              <a:t>/ 24 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Although 20/24 ensemble had string jet trajectories arriving at 7Z the typical number of trajectories in each jet was far fewer than for </a:t>
            </a:r>
            <a:r>
              <a:rPr lang="en-GB" sz="1600" dirty="0" err="1" smtClean="0"/>
              <a:t>Friedhelm</a:t>
            </a:r>
            <a:r>
              <a:rPr lang="en-GB" sz="1600" dirty="0" smtClean="0"/>
              <a:t> and Robert. Weak descent magnitudes including in control member.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Some association of mesoscale instability during descent; no clear association with passage through </a:t>
            </a:r>
            <a:r>
              <a:rPr lang="en-GB" sz="1600" dirty="0" err="1" smtClean="0"/>
              <a:t>frontogentic</a:t>
            </a:r>
            <a:r>
              <a:rPr lang="en-GB" sz="1600" dirty="0" smtClean="0"/>
              <a:t>/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regions.</a:t>
            </a:r>
            <a:endParaRPr lang="en-GB" sz="1800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sz="18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3826800"/>
            <a:ext cx="5400000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0" y="1051200"/>
            <a:ext cx="54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Ensemble variability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5" name="Oval 4"/>
          <p:cNvSpPr/>
          <p:nvPr/>
        </p:nvSpPr>
        <p:spPr>
          <a:xfrm>
            <a:off x="1043608" y="1556792"/>
            <a:ext cx="4248000" cy="396044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08376" y="1556792"/>
            <a:ext cx="4248000" cy="39604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346865"/>
            <a:ext cx="1584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  <a:latin typeface="+mn-lt"/>
              </a:rPr>
              <a:t>Mesoscale </a:t>
            </a:r>
          </a:p>
          <a:p>
            <a:r>
              <a:rPr lang="en-GB" b="1" dirty="0" smtClean="0">
                <a:solidFill>
                  <a:schemeClr val="accent1"/>
                </a:solidFill>
                <a:latin typeface="+mn-lt"/>
              </a:rPr>
              <a:t>instability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8184" y="130069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Frontogenesis/lysis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30511" y="2578800"/>
            <a:ext cx="1091018" cy="411651"/>
            <a:chOff x="5263290" y="4587300"/>
            <a:chExt cx="1091018" cy="411651"/>
          </a:xfrm>
        </p:grpSpPr>
        <p:sp>
          <p:nvSpPr>
            <p:cNvPr id="17" name="Oval 16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CNTL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88160" y="2494027"/>
            <a:ext cx="1091018" cy="411651"/>
            <a:chOff x="5263290" y="4587300"/>
            <a:chExt cx="1091018" cy="411651"/>
          </a:xfrm>
        </p:grpSpPr>
        <p:sp>
          <p:nvSpPr>
            <p:cNvPr id="21" name="Oval 20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1369" y="4258701"/>
            <a:ext cx="1091018" cy="411651"/>
            <a:chOff x="5263290" y="4587300"/>
            <a:chExt cx="1091018" cy="411651"/>
          </a:xfrm>
        </p:grpSpPr>
        <p:sp>
          <p:nvSpPr>
            <p:cNvPr id="24" name="Oval 23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H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10137" y="2651595"/>
            <a:ext cx="1091018" cy="411651"/>
            <a:chOff x="2388378" y="2288201"/>
            <a:chExt cx="1091018" cy="411651"/>
          </a:xfrm>
        </p:grpSpPr>
        <p:sp>
          <p:nvSpPr>
            <p:cNvPr id="27" name="Oval 26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CNTL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6988" y="2773085"/>
            <a:ext cx="1091018" cy="411651"/>
            <a:chOff x="2388378" y="2288201"/>
            <a:chExt cx="1091018" cy="411651"/>
          </a:xfrm>
        </p:grpSpPr>
        <p:sp>
          <p:nvSpPr>
            <p:cNvPr id="33" name="Oval 32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W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17625" y="5733249"/>
            <a:ext cx="1091018" cy="411651"/>
            <a:chOff x="2388378" y="2288201"/>
            <a:chExt cx="1091018" cy="411651"/>
          </a:xfrm>
        </p:grpSpPr>
        <p:sp>
          <p:nvSpPr>
            <p:cNvPr id="36" name="Oval 35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CNTL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039276" y="3229672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4"/>
                </a:solidFill>
                <a:latin typeface="+mn-lt"/>
              </a:rPr>
              <a:t>FRIEDHELM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33935" y="3184736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</a:rPr>
              <a:t>ROBERT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83173" y="5765603"/>
            <a:ext cx="15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ULLI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16664" y="3839709"/>
            <a:ext cx="1091018" cy="411651"/>
            <a:chOff x="2388378" y="2288201"/>
            <a:chExt cx="1091018" cy="411651"/>
          </a:xfrm>
        </p:grpSpPr>
        <p:sp>
          <p:nvSpPr>
            <p:cNvPr id="42" name="Oval 41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Q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54588" y="4333219"/>
            <a:ext cx="1091018" cy="411651"/>
            <a:chOff x="2388378" y="2288201"/>
            <a:chExt cx="1091018" cy="411651"/>
          </a:xfrm>
        </p:grpSpPr>
        <p:sp>
          <p:nvSpPr>
            <p:cNvPr id="45" name="Oval 44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P</a:t>
              </a:r>
              <a:endParaRPr lang="en-GB" b="1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92370" y="3709972"/>
            <a:ext cx="1091018" cy="411651"/>
            <a:chOff x="2388378" y="2288201"/>
            <a:chExt cx="1091018" cy="411651"/>
          </a:xfrm>
        </p:grpSpPr>
        <p:sp>
          <p:nvSpPr>
            <p:cNvPr id="48" name="Oval 47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D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58141" y="3339892"/>
            <a:ext cx="1091018" cy="411651"/>
            <a:chOff x="5263290" y="4587300"/>
            <a:chExt cx="1091018" cy="411651"/>
          </a:xfrm>
        </p:grpSpPr>
        <p:sp>
          <p:nvSpPr>
            <p:cNvPr id="51" name="Oval 50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I</a:t>
              </a:r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682675" y="3966146"/>
            <a:ext cx="1091018" cy="411651"/>
            <a:chOff x="5263290" y="4587300"/>
            <a:chExt cx="1091018" cy="411651"/>
          </a:xfrm>
        </p:grpSpPr>
        <p:sp>
          <p:nvSpPr>
            <p:cNvPr id="54" name="Oval 53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F</a:t>
              </a:r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341479" y="3367480"/>
            <a:ext cx="1091018" cy="411651"/>
            <a:chOff x="5263290" y="4587300"/>
            <a:chExt cx="1091018" cy="411651"/>
          </a:xfrm>
        </p:grpSpPr>
        <p:sp>
          <p:nvSpPr>
            <p:cNvPr id="57" name="Oval 56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24138" y="2172919"/>
            <a:ext cx="1091018" cy="411651"/>
            <a:chOff x="5263290" y="4587300"/>
            <a:chExt cx="1091018" cy="411651"/>
          </a:xfrm>
        </p:grpSpPr>
        <p:sp>
          <p:nvSpPr>
            <p:cNvPr id="60" name="Oval 59"/>
            <p:cNvSpPr/>
            <p:nvPr/>
          </p:nvSpPr>
          <p:spPr>
            <a:xfrm>
              <a:off x="5432666" y="4587300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63290" y="4598841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6"/>
                  </a:solidFill>
                </a:rPr>
                <a:t>X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461200" y="5391596"/>
            <a:ext cx="1091018" cy="411651"/>
            <a:chOff x="2388378" y="2288201"/>
            <a:chExt cx="1091018" cy="411651"/>
          </a:xfrm>
        </p:grpSpPr>
        <p:sp>
          <p:nvSpPr>
            <p:cNvPr id="63" name="Oval 62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B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511213" y="5277935"/>
            <a:ext cx="1091018" cy="411651"/>
            <a:chOff x="2388378" y="2288201"/>
            <a:chExt cx="1091018" cy="411651"/>
          </a:xfrm>
        </p:grpSpPr>
        <p:sp>
          <p:nvSpPr>
            <p:cNvPr id="69" name="Oval 68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U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66656" y="5266394"/>
            <a:ext cx="1091018" cy="411651"/>
            <a:chOff x="2388378" y="2288201"/>
            <a:chExt cx="1091018" cy="411651"/>
          </a:xfrm>
        </p:grpSpPr>
        <p:sp>
          <p:nvSpPr>
            <p:cNvPr id="72" name="Oval 71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W</a:t>
              </a:r>
              <a:endParaRPr lang="en-GB" b="1" dirty="0" smtClean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10934" y="5132133"/>
            <a:ext cx="1091018" cy="411651"/>
            <a:chOff x="2388378" y="2288201"/>
            <a:chExt cx="1091018" cy="411651"/>
          </a:xfrm>
        </p:grpSpPr>
        <p:sp>
          <p:nvSpPr>
            <p:cNvPr id="75" name="Oval 74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L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432576" y="5315943"/>
            <a:ext cx="1091018" cy="411651"/>
            <a:chOff x="2388378" y="2288201"/>
            <a:chExt cx="1091018" cy="411651"/>
          </a:xfrm>
        </p:grpSpPr>
        <p:sp>
          <p:nvSpPr>
            <p:cNvPr id="78" name="Oval 77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X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42058" y="3719003"/>
            <a:ext cx="1091018" cy="411651"/>
            <a:chOff x="2388378" y="2288201"/>
            <a:chExt cx="1091018" cy="411651"/>
          </a:xfrm>
        </p:grpSpPr>
        <p:sp>
          <p:nvSpPr>
            <p:cNvPr id="81" name="Oval 80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accent4"/>
                  </a:solidFill>
                </a:rPr>
                <a:t>O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639758" y="3026764"/>
            <a:ext cx="1091018" cy="411651"/>
            <a:chOff x="2388378" y="2288201"/>
            <a:chExt cx="1091018" cy="411651"/>
          </a:xfrm>
        </p:grpSpPr>
        <p:sp>
          <p:nvSpPr>
            <p:cNvPr id="84" name="Oval 83"/>
            <p:cNvSpPr/>
            <p:nvPr/>
          </p:nvSpPr>
          <p:spPr>
            <a:xfrm>
              <a:off x="2557754" y="2288201"/>
              <a:ext cx="780584" cy="41165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88378" y="2299742"/>
              <a:ext cx="1091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B</a:t>
              </a:r>
              <a:endParaRPr lang="en-GB" b="1" dirty="0" smtClean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Conclusions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453280" cy="5076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Sting-jet-resolving short-range </a:t>
            </a:r>
            <a:r>
              <a:rPr lang="en-GB" sz="1600" dirty="0" smtClean="0"/>
              <a:t>ensemble forecasts of three windstorms argued to contain sting jets have been presented.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Within a given storm, the ensemble members exhibit close synoptic-scale agreement but the characteristics of the sting jets vary widely in  terms of the number of trajectories comprising them and their associated mesoscale instabilities and/or passage through </a:t>
            </a:r>
            <a:r>
              <a:rPr lang="en-GB" sz="1600" dirty="0" err="1" smtClean="0">
                <a:solidFill>
                  <a:schemeClr val="accent6"/>
                </a:solidFill>
              </a:rPr>
              <a:t>frontogenetic</a:t>
            </a:r>
            <a:r>
              <a:rPr lang="en-GB" sz="1600" dirty="0" smtClean="0">
                <a:solidFill>
                  <a:schemeClr val="accent6"/>
                </a:solidFill>
              </a:rPr>
              <a:t>/lytic regions. This suggests relatively weak predictability exists in sting jet  strength.  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 Comparing storms, different the  mechanisms associated with sting jet descent  emerge </a:t>
            </a:r>
            <a:r>
              <a:rPr lang="en-GB" sz="1600" dirty="0"/>
              <a:t>despite the ensemble </a:t>
            </a:r>
            <a:r>
              <a:rPr lang="en-GB" sz="1600" dirty="0" smtClean="0"/>
              <a:t>variability.</a:t>
            </a:r>
            <a:endParaRPr lang="en-GB" sz="1600" dirty="0" smtClean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</a:rPr>
              <a:t>CSI  </a:t>
            </a:r>
            <a:r>
              <a:rPr lang="en-GB" sz="1600" dirty="0" smtClean="0">
                <a:solidFill>
                  <a:schemeClr val="accent6"/>
                </a:solidFill>
              </a:rPr>
              <a:t>release is characteristically associated with drying sting jets descending from the cloud head in the most intense windstorms. But other mesoscale instabilities (CI and II) and passage through the </a:t>
            </a:r>
            <a:r>
              <a:rPr lang="en-GB" sz="1600" dirty="0" err="1" smtClean="0">
                <a:solidFill>
                  <a:schemeClr val="accent6"/>
                </a:solidFill>
              </a:rPr>
              <a:t>frontolytic</a:t>
            </a:r>
            <a:r>
              <a:rPr lang="en-GB" sz="1600" dirty="0" smtClean="0">
                <a:solidFill>
                  <a:schemeClr val="accent6"/>
                </a:solidFill>
              </a:rPr>
              <a:t> regions typically found at the hooked tip of the bent-back front can also be associated with descent.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 smtClean="0"/>
              <a:t>Mesoscale instabilities and strongly </a:t>
            </a:r>
            <a:r>
              <a:rPr lang="en-GB" sz="1600" dirty="0" err="1" smtClean="0"/>
              <a:t>frontolytic</a:t>
            </a:r>
            <a:r>
              <a:rPr lang="en-GB" sz="1600" dirty="0" smtClean="0"/>
              <a:t>  regions are </a:t>
            </a:r>
            <a:r>
              <a:rPr lang="en-GB" sz="1600" dirty="0" smtClean="0"/>
              <a:t>both typical </a:t>
            </a:r>
            <a:r>
              <a:rPr lang="en-GB" sz="1600" dirty="0" smtClean="0"/>
              <a:t>characteristics of intense and explosively developing extratropical cyclones.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600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53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Precursor diagnostics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4" y="6237312"/>
            <a:ext cx="2880000" cy="252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095"/>
            <a:ext cx="3240000" cy="288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3096"/>
            <a:ext cx="3240000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1328"/>
            <a:ext cx="324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3096"/>
            <a:ext cx="3240000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01328"/>
            <a:ext cx="3240000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2"/>
                </a:solidFill>
                <a:latin typeface="+mn-lt"/>
              </a:rPr>
              <a:t>Friedhelm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Robert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Ulli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9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Cluster diagnostics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16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30458"/>
            <a:ext cx="5741780" cy="572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99" y="1210672"/>
            <a:ext cx="4206605" cy="426757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0" y="1209600"/>
            <a:ext cx="4208400" cy="426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80000" cy="828000"/>
          </a:xfrm>
        </p:spPr>
        <p:txBody>
          <a:bodyPr/>
          <a:lstStyle/>
          <a:p>
            <a:r>
              <a:rPr lang="en-GB" cap="none" dirty="0" smtClean="0"/>
              <a:t>Sting jets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1124680"/>
            <a:ext cx="3136738" cy="547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Transient (few hours), mesoscale (~50km spread) jets of air descending from the tip of the hooked cloud head in the frontal fracture regions of some extratropical storms.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Can cause damaging winds (and especially gusts).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Coined ‘the sting at the end of the tail by Browning (2004)’ in his study of the Great October storm of 1987.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Since then large body of work performed on modelling, mechanisms and </a:t>
            </a:r>
            <a:r>
              <a:rPr lang="en-GB" sz="1600" kern="0" dirty="0" err="1" smtClean="0"/>
              <a:t>climatologies</a:t>
            </a:r>
            <a:r>
              <a:rPr lang="en-GB" sz="1600" kern="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First research aircraft flight into a sting jet storm led by Reading scientists within DIAMET project: Windstorm </a:t>
            </a:r>
            <a:r>
              <a:rPr lang="en-GB" sz="1600" kern="0" dirty="0" err="1" smtClean="0"/>
              <a:t>Friedhelm</a:t>
            </a:r>
            <a:r>
              <a:rPr lang="en-GB" sz="1600" kern="0" dirty="0" smtClean="0"/>
              <a:t> (2011).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kern="0" dirty="0" smtClean="0"/>
              <a:t>Term has now entered common usage(?)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5922" y="5576549"/>
            <a:ext cx="3744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Adapted from Laura Baker by Neil Hart.</a:t>
            </a:r>
          </a:p>
        </p:txBody>
      </p:sp>
    </p:spTree>
    <p:extLst>
      <p:ext uri="{BB962C8B-B14F-4D97-AF65-F5344CB8AC3E}">
        <p14:creationId xmlns:p14="http://schemas.microsoft.com/office/powerpoint/2010/main" val="24802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Questions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165248" cy="33123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is the variability in and predictive capability of </a:t>
            </a:r>
          </a:p>
          <a:p>
            <a:pPr marL="360000" lvl="1" indent="0">
              <a:buNone/>
            </a:pPr>
            <a:r>
              <a:rPr lang="en-GB" sz="2400" dirty="0" smtClean="0"/>
              <a:t>	(</a:t>
            </a:r>
            <a:r>
              <a:rPr lang="en-GB" sz="2400" dirty="0" err="1" smtClean="0"/>
              <a:t>i</a:t>
            </a:r>
            <a:r>
              <a:rPr lang="en-GB" sz="2400" dirty="0" smtClean="0"/>
              <a:t>) cyclones containing sting jets?</a:t>
            </a:r>
          </a:p>
          <a:p>
            <a:pPr marL="360000" lvl="1" indent="0">
              <a:buNone/>
            </a:pPr>
            <a:r>
              <a:rPr lang="en-GB" sz="2400" dirty="0" smtClean="0"/>
              <a:t>	(ii) the characteristics (surface wind speed, descent 	rate, horizontal extent) of the sting jets in a cyclone?</a:t>
            </a:r>
          </a:p>
          <a:p>
            <a:pPr marL="360000" lvl="1" indent="0">
              <a:buNone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</a:t>
            </a:r>
            <a:r>
              <a:rPr lang="en-GB" sz="2400" dirty="0"/>
              <a:t>mechanisms </a:t>
            </a:r>
            <a:r>
              <a:rPr lang="en-GB" sz="2400" dirty="0" smtClean="0"/>
              <a:t>can lead </a:t>
            </a:r>
            <a:r>
              <a:rPr lang="en-GB" sz="2400" dirty="0"/>
              <a:t>to the descent of the sting jet?</a:t>
            </a:r>
          </a:p>
          <a:p>
            <a:pPr lvl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72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1500354"/>
            <a:ext cx="4348430" cy="40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556792"/>
            <a:ext cx="7277100" cy="266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68085" y="4293579"/>
            <a:ext cx="39604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/>
              <a:t>Martínez</a:t>
            </a:r>
            <a:r>
              <a:rPr lang="en-GB" sz="1800" dirty="0" smtClean="0"/>
              <a:t>-Alvarado et al. (2014). Instability diagnosis along sting jet trajectories in windstorm </a:t>
            </a:r>
            <a:r>
              <a:rPr lang="en-GB" dirty="0" err="1" smtClean="0"/>
              <a:t>Friedhelm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9554" y="5508720"/>
            <a:ext cx="43484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/>
              <a:t>Gray</a:t>
            </a:r>
            <a:r>
              <a:rPr lang="en-GB" sz="1800" dirty="0" smtClean="0"/>
              <a:t> et al. (2011). DSCAPE in windstorm Anna., Light grey – 100-300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, Dark grey – </a:t>
            </a:r>
            <a:r>
              <a:rPr lang="en-GB" sz="1800" dirty="0"/>
              <a:t>5</a:t>
            </a:r>
            <a:r>
              <a:rPr lang="en-GB" sz="1800" dirty="0" smtClean="0"/>
              <a:t>00-700 Jkg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056224" y="2173875"/>
            <a:ext cx="4752975" cy="4258175"/>
            <a:chOff x="3056224" y="2173875"/>
            <a:chExt cx="4752975" cy="42581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224" y="2173875"/>
              <a:ext cx="4752975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56224" y="5477943"/>
              <a:ext cx="4335646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dirty="0" smtClean="0"/>
                <a:t>Parton et al. (2009). # levels meeting CSI criteria in windstorm Jeanette (2005), back trajectories and </a:t>
              </a:r>
              <a:r>
                <a:rPr lang="en-GB" sz="1800" dirty="0" err="1" smtClean="0"/>
                <a:t>psuedo</a:t>
              </a:r>
              <a:r>
                <a:rPr lang="en-GB" sz="1800" dirty="0" smtClean="0"/>
                <a:t>-IR imagery.</a:t>
              </a:r>
              <a:r>
                <a:rPr lang="en-GB" dirty="0" smtClean="0"/>
                <a:t> 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476672"/>
            <a:ext cx="8280000" cy="1147512"/>
          </a:xfrm>
        </p:spPr>
        <p:txBody>
          <a:bodyPr/>
          <a:lstStyle/>
          <a:p>
            <a:r>
              <a:rPr lang="en-GB" cap="none" dirty="0" smtClean="0"/>
              <a:t>Mechanisms: atmospheric </a:t>
            </a:r>
            <a:br>
              <a:rPr lang="en-GB" cap="none" dirty="0" smtClean="0"/>
            </a:br>
            <a:r>
              <a:rPr lang="en-GB" cap="none" dirty="0" smtClean="0"/>
              <a:t>instability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9161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809" y="5050050"/>
            <a:ext cx="382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Baker et al. (2014), sting jet trajectories in an idealised cyclone.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5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/>
          <a:stretch/>
        </p:blipFill>
        <p:spPr bwMode="auto">
          <a:xfrm>
            <a:off x="4650124" y="1052736"/>
            <a:ext cx="4530388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5652681"/>
            <a:ext cx="425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Clark et al. (2005), sting jet trajectories in the Great October storm (1987)</a:t>
            </a:r>
            <a:endParaRPr lang="en-GB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034661"/>
            <a:ext cx="432048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But,</a:t>
            </a:r>
            <a:r>
              <a:rPr lang="en-GB" dirty="0" smtClean="0"/>
              <a:t> simulation with evaporation of melting snow and rain turned off 2 hrs prior to sting jet descent showed no change in sting jet behaviour. 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" y="1546925"/>
            <a:ext cx="4697431" cy="35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12768"/>
            <a:ext cx="8280000" cy="1116032"/>
          </a:xfrm>
        </p:spPr>
        <p:txBody>
          <a:bodyPr/>
          <a:lstStyle/>
          <a:p>
            <a:r>
              <a:rPr lang="en-GB" cap="none" dirty="0" smtClean="0"/>
              <a:t>Mechanisms: evaporative </a:t>
            </a:r>
            <a:br>
              <a:rPr lang="en-GB" cap="none" dirty="0" smtClean="0"/>
            </a:br>
            <a:r>
              <a:rPr lang="en-GB" cap="none" dirty="0" smtClean="0"/>
              <a:t>cooling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14638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1789"/>
            <a:ext cx="9028207" cy="33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661248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Schultz and Sienkiewicz (2013)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" y="1700808"/>
            <a:ext cx="901769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50131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Zoomed c.f. (c)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501317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?</a:t>
            </a:r>
            <a:endParaRPr lang="en-GB" sz="2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059832" y="4149080"/>
            <a:ext cx="144016" cy="100811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Mechanisms: </a:t>
            </a:r>
            <a:r>
              <a:rPr lang="en-GB" cap="none" dirty="0" err="1" smtClean="0"/>
              <a:t>frontolysis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4656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40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Method: </a:t>
            </a:r>
            <a:r>
              <a:rPr lang="en-GB" cap="none" dirty="0"/>
              <a:t>Ensemble </a:t>
            </a:r>
            <a:r>
              <a:rPr lang="en-GB" cap="none" dirty="0" smtClean="0"/>
              <a:t>model </a:t>
            </a:r>
            <a:br>
              <a:rPr lang="en-GB" cap="none" dirty="0" smtClean="0"/>
            </a:br>
            <a:r>
              <a:rPr lang="en-GB" cap="none" dirty="0" smtClean="0"/>
              <a:t>configuration</a:t>
            </a:r>
            <a:endParaRPr lang="en-GB" cap="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4824536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Potential for sting jets in cyclones identified using </a:t>
            </a:r>
            <a:r>
              <a:rPr lang="en-GB" sz="1800" b="1" dirty="0"/>
              <a:t>precursor diagnostic </a:t>
            </a:r>
            <a:r>
              <a:rPr lang="en-GB" sz="1800" dirty="0"/>
              <a:t>(</a:t>
            </a:r>
            <a:r>
              <a:rPr lang="en-GB" sz="1800" dirty="0" err="1"/>
              <a:t>Martínez</a:t>
            </a:r>
            <a:r>
              <a:rPr lang="en-GB" sz="1800" dirty="0"/>
              <a:t>-Alvarado et. al 2013) applied to ERA-Interim data</a:t>
            </a:r>
            <a:r>
              <a:rPr lang="en-GB" sz="1800" dirty="0" smtClean="0"/>
              <a:t>.</a:t>
            </a:r>
            <a:endParaRPr lang="en-GB" sz="1800" b="1" dirty="0" smtClean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6"/>
                </a:solidFill>
              </a:rPr>
              <a:t>24 member </a:t>
            </a:r>
            <a:r>
              <a:rPr lang="en-GB" sz="1800" b="1" dirty="0">
                <a:solidFill>
                  <a:schemeClr val="accent6"/>
                </a:solidFill>
              </a:rPr>
              <a:t>e</a:t>
            </a:r>
            <a:r>
              <a:rPr lang="en-GB" sz="1800" b="1" dirty="0" smtClean="0">
                <a:solidFill>
                  <a:schemeClr val="accent6"/>
                </a:solidFill>
              </a:rPr>
              <a:t>nsemble simulations </a:t>
            </a:r>
            <a:r>
              <a:rPr lang="en-GB" sz="1800" dirty="0" smtClean="0">
                <a:solidFill>
                  <a:schemeClr val="accent6"/>
                </a:solidFill>
              </a:rPr>
              <a:t>of three recent windstorms with evidence of sting jets: windstorms </a:t>
            </a:r>
            <a:r>
              <a:rPr lang="en-GB" sz="1800" dirty="0" err="1" smtClean="0">
                <a:solidFill>
                  <a:schemeClr val="accent6"/>
                </a:solidFill>
              </a:rPr>
              <a:t>Friedhelm</a:t>
            </a:r>
            <a:r>
              <a:rPr lang="en-GB" sz="1800" dirty="0" smtClean="0">
                <a:solidFill>
                  <a:schemeClr val="accent6"/>
                </a:solidFill>
              </a:rPr>
              <a:t> (8 Dec 2011), Robert (27 Dec 2011) and </a:t>
            </a:r>
            <a:r>
              <a:rPr lang="en-GB" sz="1800" dirty="0" err="1" smtClean="0">
                <a:solidFill>
                  <a:schemeClr val="accent6"/>
                </a:solidFill>
              </a:rPr>
              <a:t>Ulli</a:t>
            </a:r>
            <a:r>
              <a:rPr lang="en-GB" sz="1800" dirty="0" smtClean="0">
                <a:solidFill>
                  <a:schemeClr val="accent6"/>
                </a:solidFill>
              </a:rPr>
              <a:t> (3 Jan 2012).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/>
              <a:t>Initial condition perturbations </a:t>
            </a:r>
            <a:r>
              <a:rPr lang="en-GB" sz="1800" dirty="0"/>
              <a:t>from operational MOGREPS (The Met Office Global and regional Ensemble Prediction System). Designed to generate model spread appropriate for forecast uncertainty  at 1-2 days lead time</a:t>
            </a:r>
            <a:r>
              <a:rPr lang="en-GB" sz="1800" dirty="0" smtClean="0"/>
              <a:t>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6"/>
                </a:solidFill>
              </a:rPr>
              <a:t>Recently operational</a:t>
            </a:r>
            <a:r>
              <a:rPr lang="en-GB" sz="1800" b="1" dirty="0" smtClean="0">
                <a:solidFill>
                  <a:schemeClr val="accent6"/>
                </a:solidFill>
              </a:rPr>
              <a:t> </a:t>
            </a:r>
            <a:r>
              <a:rPr lang="en-GB" sz="1800" b="1" dirty="0">
                <a:solidFill>
                  <a:schemeClr val="accent6"/>
                </a:solidFill>
              </a:rPr>
              <a:t>l</a:t>
            </a:r>
            <a:r>
              <a:rPr lang="en-GB" sz="1800" b="1" dirty="0" smtClean="0">
                <a:solidFill>
                  <a:schemeClr val="accent6"/>
                </a:solidFill>
              </a:rPr>
              <a:t>imited area </a:t>
            </a:r>
            <a:r>
              <a:rPr lang="en-GB" sz="1800" dirty="0" smtClean="0">
                <a:solidFill>
                  <a:schemeClr val="accent6"/>
                </a:solidFill>
              </a:rPr>
              <a:t>(North Atlantic and European domain) configuration of the Met Office </a:t>
            </a:r>
            <a:r>
              <a:rPr lang="en-GB" sz="1800" dirty="0">
                <a:solidFill>
                  <a:schemeClr val="accent6"/>
                </a:solidFill>
              </a:rPr>
              <a:t>U</a:t>
            </a:r>
            <a:r>
              <a:rPr lang="en-GB" sz="1800" dirty="0" smtClean="0">
                <a:solidFill>
                  <a:schemeClr val="accent6"/>
                </a:solidFill>
              </a:rPr>
              <a:t>nified Model (~</a:t>
            </a:r>
            <a:r>
              <a:rPr lang="en-GB" sz="1800" b="1" dirty="0" smtClean="0">
                <a:solidFill>
                  <a:schemeClr val="accent6"/>
                </a:solidFill>
              </a:rPr>
              <a:t>12 km </a:t>
            </a:r>
            <a:r>
              <a:rPr lang="en-GB" sz="1800" dirty="0" smtClean="0">
                <a:solidFill>
                  <a:schemeClr val="accent6"/>
                </a:solidFill>
              </a:rPr>
              <a:t>grid spacing and 70 vertical levels up to 38 km).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800800"/>
            <a:ext cx="8280000" cy="828000"/>
          </a:xfrm>
        </p:spPr>
        <p:txBody>
          <a:bodyPr/>
          <a:lstStyle/>
          <a:p>
            <a:r>
              <a:rPr lang="en-GB" cap="none" dirty="0" smtClean="0"/>
              <a:t>Method</a:t>
            </a:r>
            <a:r>
              <a:rPr lang="en-GB" dirty="0"/>
              <a:t>: </a:t>
            </a:r>
            <a:r>
              <a:rPr lang="en-GB" cap="none" dirty="0" smtClean="0"/>
              <a:t>Analysis of dynamical </a:t>
            </a:r>
            <a:br>
              <a:rPr lang="en-GB" cap="none" dirty="0" smtClean="0"/>
            </a:br>
            <a:r>
              <a:rPr lang="en-GB" cap="none" dirty="0" smtClean="0"/>
              <a:t>forcing and instabilities</a:t>
            </a:r>
            <a:endParaRPr lang="en-GB" cap="non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800" dirty="0"/>
                  <a:t>Identification and characterisation of sting jets through </a:t>
                </a:r>
                <a:r>
                  <a:rPr lang="en-GB" sz="1800" b="1" dirty="0"/>
                  <a:t>trajectory analysis </a:t>
                </a:r>
                <a:r>
                  <a:rPr lang="en-GB" sz="1800" dirty="0"/>
                  <a:t>(LAGRANTO, </a:t>
                </a:r>
                <a:r>
                  <a:rPr lang="en-GB" sz="1800" dirty="0" err="1"/>
                  <a:t>Sprenger</a:t>
                </a:r>
                <a:r>
                  <a:rPr lang="en-GB" sz="1800" dirty="0"/>
                  <a:t> and </a:t>
                </a:r>
                <a:r>
                  <a:rPr lang="en-GB" sz="1800" dirty="0" err="1"/>
                  <a:t>Wernli</a:t>
                </a:r>
                <a:r>
                  <a:rPr lang="en-GB" sz="1800" dirty="0"/>
                  <a:t> 2015). Trajectories passing through strong low-level cold-sector wind regions calculated. Sting jet trajectories must pass through cloud at lowest pressure. </a:t>
                </a:r>
                <a:r>
                  <a:rPr lang="en-GB" sz="1800" b="1" dirty="0"/>
                  <a:t>Cluster analysis</a:t>
                </a:r>
                <a:r>
                  <a:rPr lang="en-GB" sz="1800" dirty="0"/>
                  <a:t> of trajectories performed (Hart et. al 2015</a:t>
                </a:r>
                <a:r>
                  <a:rPr lang="en-GB" sz="1800" dirty="0" smtClean="0"/>
                  <a:t>).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chemeClr val="accent6"/>
                    </a:solidFill>
                  </a:rPr>
                  <a:t>Mesoscale </a:t>
                </a:r>
                <a:r>
                  <a:rPr lang="en-GB" sz="1800" dirty="0" smtClean="0">
                    <a:solidFill>
                      <a:schemeClr val="accent6"/>
                    </a:solidFill>
                  </a:rPr>
                  <a:t>instability and frontogenesis/lysis diagnosed along trajectories</a:t>
                </a:r>
                <a:r>
                  <a:rPr lang="en-GB" sz="1800" dirty="0" smtClean="0">
                    <a:solidFill>
                      <a:schemeClr val="accent6"/>
                    </a:solidFill>
                  </a:rPr>
                  <a:t>:</a:t>
                </a:r>
                <a:endParaRPr lang="en-GB" sz="1800" dirty="0" smtClean="0">
                  <a:solidFill>
                    <a:schemeClr val="accent6"/>
                  </a:solidFill>
                </a:endParaRP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instability (CI):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when</m:t>
                    </m:r>
                    <m:r>
                      <a:rPr lang="en-GB" sz="18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Inertial instability (II):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Conditional symmetric instability (CSI):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when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𝑅𝐻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&gt;90%</m:t>
                    </m:r>
                  </m:oMath>
                </a14:m>
                <a:r>
                  <a:rPr lang="en-GB" sz="1800" dirty="0" smtClean="0"/>
                  <a:t> and no CI or II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Symmetric instability (SI):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GB" sz="1800" dirty="0" smtClean="0"/>
                  <a:t> and no mesoscale instability </a:t>
                </a:r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Stable:</a:t>
                </a:r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𝑃𝑉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sz="1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𝑀𝑃𝑉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sz="1800" dirty="0" smtClean="0"/>
              </a:p>
              <a:p>
                <a:pPr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GB" sz="1800" b="1" dirty="0" smtClean="0"/>
                  <a:t>Frontogenesis:</a:t>
                </a:r>
                <a:r>
                  <a:rPr lang="en-GB" sz="1800" dirty="0" smtClean="0"/>
                  <a:t> Frontogenesis function diagnosed </a:t>
                </a:r>
                <a:r>
                  <a:rPr lang="en-GB" sz="1800" dirty="0"/>
                  <a:t>using the method of </a:t>
                </a:r>
                <a:r>
                  <a:rPr lang="en-GB" sz="1800" dirty="0" err="1"/>
                  <a:t>Rotunno</a:t>
                </a:r>
                <a:r>
                  <a:rPr lang="en-GB" sz="1800" dirty="0"/>
                  <a:t> et al. (1994</a:t>
                </a:r>
                <a:r>
                  <a:rPr lang="en-GB" sz="1800" dirty="0" smtClean="0"/>
                  <a:t>).</a:t>
                </a:r>
                <a:r>
                  <a:rPr lang="en-GB" sz="1800" dirty="0"/>
                  <a:t> </a:t>
                </a:r>
                <a:r>
                  <a:rPr lang="en-GB" sz="1800" b="1" dirty="0" smtClean="0"/>
                  <a:t>Genesis</a:t>
                </a:r>
                <a:r>
                  <a:rPr lang="en-GB" sz="1800" b="1" dirty="0" smtClean="0"/>
                  <a:t>:</a:t>
                </a:r>
                <a:r>
                  <a:rPr lang="en-GB" sz="1800" dirty="0" smtClean="0"/>
                  <a:t>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 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 smtClean="0"/>
                  <a:t> </a:t>
                </a:r>
                <a:r>
                  <a:rPr lang="en-GB" sz="1800" dirty="0" smtClean="0"/>
                  <a:t>K</a:t>
                </a:r>
                <a:r>
                  <a:rPr lang="en-GB" sz="1800" baseline="30000" dirty="0" smtClean="0"/>
                  <a:t>2</a:t>
                </a:r>
                <a:r>
                  <a:rPr lang="en-GB" sz="1800" dirty="0" smtClean="0"/>
                  <a:t>m</a:t>
                </a:r>
                <a:r>
                  <a:rPr lang="en-GB" sz="1800" baseline="30000" dirty="0" smtClean="0"/>
                  <a:t>-2</a:t>
                </a:r>
                <a:r>
                  <a:rPr lang="en-GB" sz="1800" dirty="0" smtClean="0"/>
                  <a:t>s</a:t>
                </a:r>
                <a:r>
                  <a:rPr lang="en-GB" sz="1800" baseline="30000" dirty="0" smtClean="0"/>
                  <a:t>-1</a:t>
                </a:r>
                <a:r>
                  <a:rPr lang="en-GB" sz="1800" dirty="0" smtClean="0"/>
                  <a:t>;</a:t>
                </a:r>
                <a:r>
                  <a:rPr lang="en-GB" sz="1800" b="1" dirty="0" smtClean="0"/>
                  <a:t> Lysis</a:t>
                </a:r>
                <a:r>
                  <a:rPr lang="en-GB" sz="1800" b="1" dirty="0" smtClean="0"/>
                  <a:t>:</a:t>
                </a:r>
                <a:r>
                  <a:rPr lang="en-GB" sz="1800" dirty="0" smtClean="0"/>
                  <a:t>        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GB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1800" dirty="0"/>
                  <a:t> K</a:t>
                </a:r>
                <a:r>
                  <a:rPr lang="en-GB" sz="1800" baseline="30000" dirty="0"/>
                  <a:t>2</a:t>
                </a:r>
                <a:r>
                  <a:rPr lang="en-GB" sz="1800" dirty="0"/>
                  <a:t>m</a:t>
                </a:r>
                <a:r>
                  <a:rPr lang="en-GB" sz="1800" baseline="30000" dirty="0"/>
                  <a:t>-2</a:t>
                </a:r>
                <a:r>
                  <a:rPr lang="en-GB" sz="1800" dirty="0"/>
                  <a:t>s</a:t>
                </a:r>
                <a:r>
                  <a:rPr lang="en-GB" sz="1800" baseline="30000" dirty="0"/>
                  <a:t>-1 </a:t>
                </a: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 </a:t>
                </a:r>
                <a:endParaRPr lang="en-GB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448" y="1764120"/>
                <a:ext cx="8568032" cy="4905240"/>
              </a:xfrm>
              <a:blipFill rotWithShape="0">
                <a:blip r:embed="rId3"/>
                <a:stretch>
                  <a:fillRect l="-1636" t="-1739" r="-2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58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55776" y="6489312"/>
            <a:ext cx="6408712" cy="3686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Scale-dependent </a:t>
            </a:r>
            <a:r>
              <a:rPr lang="en-GB" cap="none" dirty="0" smtClean="0"/>
              <a:t>variability</a:t>
            </a:r>
            <a:endParaRPr lang="en-GB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3"/>
          <a:stretch/>
        </p:blipFill>
        <p:spPr>
          <a:xfrm>
            <a:off x="35496" y="1562635"/>
            <a:ext cx="6120000" cy="2730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2" b="33846"/>
          <a:stretch/>
        </p:blipFill>
        <p:spPr>
          <a:xfrm>
            <a:off x="1691680" y="2658865"/>
            <a:ext cx="6120000" cy="2714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8"/>
          <a:stretch/>
        </p:blipFill>
        <p:spPr>
          <a:xfrm>
            <a:off x="3024000" y="3854233"/>
            <a:ext cx="6120000" cy="2815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2924944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Robert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181018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Ulli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836000"/>
            <a:ext cx="12961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Friedhelm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143168" y="4907735"/>
            <a:ext cx="4500840" cy="1833633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Analysis of trajectories entering the cool-sector low-level jet regions shows cold conveyor belt flows.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Strongly descending trajectories arrive ahead or on the </a:t>
            </a:r>
            <a:r>
              <a:rPr lang="en-GB" sz="1600" dirty="0" err="1" smtClean="0"/>
              <a:t>southeastern</a:t>
            </a:r>
            <a:r>
              <a:rPr lang="en-GB" sz="1600" dirty="0" smtClean="0"/>
              <a:t> flank of the conveyor belt flow.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We now focus on these descending trajectories…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-108520" y="1206569"/>
            <a:ext cx="327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# members with |</a:t>
            </a:r>
            <a:r>
              <a:rPr lang="en-GB" sz="1600" b="1" i="1" dirty="0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smtClean="0">
                <a:solidFill>
                  <a:schemeClr val="tx2"/>
                </a:solidFill>
                <a:latin typeface="+mn-lt"/>
              </a:rPr>
              <a:t>850hPa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&gt; 40 ms</a:t>
            </a:r>
            <a:r>
              <a:rPr lang="en-GB" sz="1600" baseline="30000" dirty="0" smtClean="0">
                <a:solidFill>
                  <a:schemeClr val="tx2"/>
                </a:solidFill>
                <a:latin typeface="+mn-lt"/>
              </a:rPr>
              <a:t>-1</a:t>
            </a:r>
            <a:endParaRPr lang="en-GB" sz="1600" baseline="300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119675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latin typeface="+mn-lt"/>
              </a:rPr>
              <a:t>Ensemble evolution of 850 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hPa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|</a:t>
            </a:r>
            <a:r>
              <a:rPr lang="en-GB" sz="1600" b="1" i="1" dirty="0" err="1" smtClean="0">
                <a:solidFill>
                  <a:schemeClr val="tx2"/>
                </a:solidFill>
                <a:latin typeface="+mn-lt"/>
              </a:rPr>
              <a:t>v</a:t>
            </a:r>
            <a:r>
              <a:rPr lang="en-GB" sz="1600" dirty="0" err="1" smtClean="0">
                <a:solidFill>
                  <a:schemeClr val="tx2"/>
                </a:solidFill>
                <a:latin typeface="+mn-lt"/>
              </a:rPr>
              <a:t>|</a:t>
            </a:r>
            <a:r>
              <a:rPr lang="en-GB" sz="1600" baseline="-25000" dirty="0" err="1" smtClean="0">
                <a:solidFill>
                  <a:schemeClr val="tx2"/>
                </a:solidFill>
                <a:latin typeface="+mn-lt"/>
              </a:rPr>
              <a:t>max</a:t>
            </a:r>
            <a:r>
              <a:rPr lang="en-GB" sz="1600" dirty="0" smtClean="0">
                <a:solidFill>
                  <a:schemeClr val="tx2"/>
                </a:solidFill>
                <a:latin typeface="+mn-lt"/>
              </a:rPr>
              <a:t> 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48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uiExpand="1" build="p" animBg="1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1543</Words>
  <Application>Microsoft Office PowerPoint</Application>
  <PresentationFormat>On-screen Show (4:3)</PresentationFormat>
  <Paragraphs>157</Paragraphs>
  <Slides>16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Effra</vt:lpstr>
      <vt:lpstr>Effra Heavy</vt:lpstr>
      <vt:lpstr>Arial</vt:lpstr>
      <vt:lpstr>Wingdings</vt:lpstr>
      <vt:lpstr>Effra Light</vt:lpstr>
      <vt:lpstr>AngsanaUPC</vt:lpstr>
      <vt:lpstr>Cambria Math</vt:lpstr>
      <vt:lpstr>Effra Bold</vt:lpstr>
      <vt:lpstr>UoR Theme</vt:lpstr>
      <vt:lpstr>Predictability and variability of sting jets in extreme windstorms</vt:lpstr>
      <vt:lpstr>Sting jets</vt:lpstr>
      <vt:lpstr>Questions</vt:lpstr>
      <vt:lpstr>Mechanisms: atmospheric  instability</vt:lpstr>
      <vt:lpstr>Mechanisms: evaporative  cooling</vt:lpstr>
      <vt:lpstr>Mechanisms: frontolysis</vt:lpstr>
      <vt:lpstr>Method: Ensemble model  configuration</vt:lpstr>
      <vt:lpstr>Method: Analysis of dynamical  forcing and instabilities</vt:lpstr>
      <vt:lpstr>Scale-dependent variability</vt:lpstr>
      <vt:lpstr>Windstorm Friedhelm</vt:lpstr>
      <vt:lpstr>Windstorm Robert</vt:lpstr>
      <vt:lpstr>Windstorm Ulli</vt:lpstr>
      <vt:lpstr>Ensemble variability</vt:lpstr>
      <vt:lpstr>Conclusions</vt:lpstr>
      <vt:lpstr>Precursor diagnostics</vt:lpstr>
      <vt:lpstr>Cluster diagnostics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Charles Lloyd</dc:creator>
  <cp:lastModifiedBy>Suzanne L. Gray</cp:lastModifiedBy>
  <cp:revision>118</cp:revision>
  <cp:lastPrinted>2006-09-19T14:59:33Z</cp:lastPrinted>
  <dcterms:created xsi:type="dcterms:W3CDTF">2014-05-23T15:48:57Z</dcterms:created>
  <dcterms:modified xsi:type="dcterms:W3CDTF">2015-08-28T08:44:58Z</dcterms:modified>
</cp:coreProperties>
</file>