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</p:sldMasterIdLst>
  <p:notesMasterIdLst>
    <p:notesMasterId r:id="rId26"/>
  </p:notesMasterIdLst>
  <p:sldIdLst>
    <p:sldId id="256" r:id="rId4"/>
    <p:sldId id="311" r:id="rId5"/>
    <p:sldId id="312" r:id="rId6"/>
    <p:sldId id="314" r:id="rId7"/>
    <p:sldId id="315" r:id="rId8"/>
    <p:sldId id="313" r:id="rId9"/>
    <p:sldId id="316" r:id="rId10"/>
    <p:sldId id="320" r:id="rId11"/>
    <p:sldId id="321" r:id="rId12"/>
    <p:sldId id="322" r:id="rId13"/>
    <p:sldId id="331" r:id="rId14"/>
    <p:sldId id="323" r:id="rId15"/>
    <p:sldId id="332" r:id="rId16"/>
    <p:sldId id="324" r:id="rId17"/>
    <p:sldId id="325" r:id="rId18"/>
    <p:sldId id="327" r:id="rId19"/>
    <p:sldId id="317" r:id="rId20"/>
    <p:sldId id="318" r:id="rId21"/>
    <p:sldId id="319" r:id="rId22"/>
    <p:sldId id="329" r:id="rId23"/>
    <p:sldId id="281" r:id="rId24"/>
    <p:sldId id="33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893A96"/>
    <a:srgbClr val="0F06BA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86" autoAdjust="0"/>
    <p:restoredTop sz="92267" autoAdjust="0"/>
  </p:normalViewPr>
  <p:slideViewPr>
    <p:cSldViewPr>
      <p:cViewPr varScale="1">
        <p:scale>
          <a:sx n="67" d="100"/>
          <a:sy n="67" d="100"/>
        </p:scale>
        <p:origin x="-3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2A6E5-E87D-4D86-B496-607A91F341FD}" type="datetimeFigureOut">
              <a:rPr lang="en-US" smtClean="0"/>
              <a:pPr/>
              <a:t>10/31/2010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69356-E986-4347-8C54-A55AB9A7AC2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69356-E986-4347-8C54-A55AB9A7AC29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evice-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433388"/>
            <a:ext cx="1184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581400" y="6519863"/>
            <a:ext cx="3533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1400">
                <a:solidFill>
                  <a:schemeClr val="tx1"/>
                </a:solidFill>
              </a:rPr>
              <a:t>© University of Reading 2006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867525" y="6519863"/>
            <a:ext cx="18716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400" b="1">
                <a:solidFill>
                  <a:schemeClr val="tx1"/>
                </a:solidFill>
              </a:rPr>
              <a:t>www.reading.ac.uk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hidden">
          <a:xfrm>
            <a:off x="6732588" y="0"/>
            <a:ext cx="2411412" cy="12684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8" name="Picture 9" descr="Device-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38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2987675"/>
            <a:ext cx="7920038" cy="23876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8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38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55650" y="5373688"/>
            <a:ext cx="7920038" cy="925512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55650" y="6519863"/>
            <a:ext cx="1773238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61FC0-F6BC-4458-B2DC-361E1E071E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566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274638"/>
            <a:ext cx="5795963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61FC0-F6BC-4458-B2DC-361E1E071E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5" y="1647825"/>
            <a:ext cx="3884613" cy="421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9488" y="1647825"/>
            <a:ext cx="3886200" cy="421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61FC0-F6BC-4458-B2DC-361E1E071E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320675"/>
            <a:ext cx="1979613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2475" y="320675"/>
            <a:ext cx="57912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61FC0-F6BC-4458-B2DC-361E1E071E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7425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61FC0-F6BC-4458-B2DC-361E1E071E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61FC0-F6BC-4458-B2DC-361E1E071E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61FC0-F6BC-4458-B2DC-361E1E071E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61FC0-F6BC-4458-B2DC-361E1E071E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61FC0-F6BC-4458-B2DC-361E1E071E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61FC0-F6BC-4458-B2DC-361E1E071E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vice-blac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7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4638"/>
            <a:ext cx="61928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5376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9311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376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2438" y="6519863"/>
            <a:ext cx="676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</a:defRPr>
            </a:lvl1pPr>
          </a:lstStyle>
          <a:p>
            <a:fld id="{5FE61FC0-F6BC-4458-B2DC-361E1E071E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37606" name="Rectangle 6"/>
          <p:cNvSpPr>
            <a:spLocks noChangeArrowheads="1"/>
          </p:cNvSpPr>
          <p:nvPr/>
        </p:nvSpPr>
        <p:spPr bwMode="auto">
          <a:xfrm>
            <a:off x="755650" y="6519863"/>
            <a:ext cx="6337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1400">
                <a:solidFill>
                  <a:schemeClr val="tx1"/>
                </a:solidFill>
              </a:rPr>
              <a:t>To put your footer here go to View &gt; Header and Footer</a:t>
            </a:r>
          </a:p>
        </p:txBody>
      </p:sp>
      <p:pic>
        <p:nvPicPr>
          <p:cNvPr id="2055" name="Picture 7" descr="Device-win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2056" name="Picture 8" descr="Device-whit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8" descr="Device-blac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750" y="434975"/>
            <a:ext cx="1184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52475" y="320675"/>
            <a:ext cx="5980113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2475" y="1647825"/>
            <a:ext cx="7923213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</a:t>
            </a:r>
          </a:p>
        </p:txBody>
      </p:sp>
      <p:sp>
        <p:nvSpPr>
          <p:cNvPr id="13360" name="Line 48"/>
          <p:cNvSpPr>
            <a:spLocks noChangeShapeType="1"/>
          </p:cNvSpPr>
          <p:nvPr/>
        </p:nvSpPr>
        <p:spPr bwMode="auto">
          <a:xfrm>
            <a:off x="2268538" y="6813550"/>
            <a:ext cx="22320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3361" name="Line 49"/>
          <p:cNvSpPr>
            <a:spLocks noChangeShapeType="1"/>
          </p:cNvSpPr>
          <p:nvPr/>
        </p:nvSpPr>
        <p:spPr bwMode="auto">
          <a:xfrm>
            <a:off x="1763713" y="6858000"/>
            <a:ext cx="30956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3381" name="Rectangle 69"/>
          <p:cNvSpPr>
            <a:spLocks noChangeArrowheads="1"/>
          </p:cNvSpPr>
          <p:nvPr/>
        </p:nvSpPr>
        <p:spPr bwMode="hidden">
          <a:xfrm>
            <a:off x="7343775" y="0"/>
            <a:ext cx="1800225" cy="11255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1032" name="Picture 67" descr="Device-whit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7524750" y="436563"/>
            <a:ext cx="1184275" cy="387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defRPr sz="8600">
          <a:solidFill>
            <a:schemeClr val="accent1"/>
          </a:solidFill>
          <a:latin typeface="+mn-lt"/>
          <a:ea typeface="+mn-ea"/>
          <a:cs typeface="+mn-cs"/>
        </a:defRPr>
      </a:lvl1pPr>
      <a:lvl2pPr marL="2330450" indent="-5334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2967038" indent="-4572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3527425" indent="-3810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40878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45450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50022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54594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59166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1785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dirty="0" smtClean="0"/>
              <a:t>A first look at a contingency table for sting jets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90902"/>
            <a:ext cx="6400800" cy="2424114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Oscar Martinez-Alvarado</a:t>
            </a:r>
            <a:endParaRPr lang="en-GB" sz="2900" dirty="0" smtClean="0"/>
          </a:p>
          <a:p>
            <a:r>
              <a:rPr lang="en-GB" dirty="0" smtClean="0"/>
              <a:t>Sue Gray</a:t>
            </a:r>
          </a:p>
          <a:p>
            <a:r>
              <a:rPr lang="en-GB" dirty="0" smtClean="0"/>
              <a:t>Peter Clark</a:t>
            </a:r>
          </a:p>
          <a:p>
            <a:endParaRPr lang="en-GB" dirty="0" smtClean="0"/>
          </a:p>
          <a:p>
            <a:r>
              <a:rPr lang="en-GB" dirty="0" smtClean="0"/>
              <a:t>Department of Meteorology</a:t>
            </a:r>
          </a:p>
          <a:p>
            <a:r>
              <a:rPr lang="en-GB" dirty="0" smtClean="0"/>
              <a:t>University of Reading</a:t>
            </a:r>
            <a:endParaRPr lang="en-GB" dirty="0"/>
          </a:p>
        </p:txBody>
      </p:sp>
      <p:pic>
        <p:nvPicPr>
          <p:cNvPr id="5" name="Picture 4" descr="new_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1557" y="577385"/>
            <a:ext cx="1298095" cy="422723"/>
          </a:xfrm>
          <a:prstGeom prst="rect">
            <a:avLst/>
          </a:prstGeom>
        </p:spPr>
      </p:pic>
      <p:pic>
        <p:nvPicPr>
          <p:cNvPr id="6" name="Picture 5" descr="nerclogo15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40" y="1052499"/>
            <a:ext cx="1428750" cy="447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500042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Mesoscale group weekly meeting</a:t>
            </a:r>
          </a:p>
          <a:p>
            <a:r>
              <a:rPr lang="en-GB" sz="2000" dirty="0" smtClean="0"/>
              <a:t>01 November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w_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1557" y="577385"/>
            <a:ext cx="1298095" cy="42272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5650" y="260648"/>
            <a:ext cx="6192838" cy="724942"/>
          </a:xfrm>
        </p:spPr>
        <p:txBody>
          <a:bodyPr/>
          <a:lstStyle/>
          <a:p>
            <a:r>
              <a:rPr lang="en-GB" dirty="0" smtClean="0"/>
              <a:t>Method output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72438" y="6519863"/>
            <a:ext cx="676275" cy="476250"/>
          </a:xfrm>
        </p:spPr>
        <p:txBody>
          <a:bodyPr/>
          <a:lstStyle/>
          <a:p>
            <a:fld id="{5FE61FC0-F6BC-4458-B2DC-361E1E071EA1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10" name="Content Placeholder 9" descr="csi_montage_track_3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27672" y="1023938"/>
            <a:ext cx="4488656" cy="4810125"/>
          </a:xfrm>
        </p:spPr>
      </p:pic>
      <p:sp>
        <p:nvSpPr>
          <p:cNvPr id="7" name="TextBox 6"/>
          <p:cNvSpPr txBox="1"/>
          <p:nvPr/>
        </p:nvSpPr>
        <p:spPr>
          <a:xfrm>
            <a:off x="395536" y="1196752"/>
            <a:ext cx="2088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Non-sting Jet case:</a:t>
            </a:r>
          </a:p>
          <a:p>
            <a:r>
              <a:rPr lang="en-GB" sz="2800" dirty="0" smtClean="0"/>
              <a:t>Track 59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124744"/>
            <a:ext cx="7931150" cy="490063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440"/>
              </a:spcBef>
              <a:defRPr/>
            </a:pPr>
            <a:r>
              <a:rPr lang="en-GB" dirty="0" smtClean="0"/>
              <a:t>100 most intense cyclones (classified by absolute vorticity) in winter months (DJF) in ERA-Interim (1989—2009).</a:t>
            </a:r>
          </a:p>
          <a:p>
            <a:pPr marL="457200" indent="-457200">
              <a:spcBef>
                <a:spcPts val="1440"/>
              </a:spcBef>
              <a:defRPr/>
            </a:pPr>
            <a:r>
              <a:rPr lang="en-GB" dirty="0" smtClean="0"/>
              <a:t>23 cyclones present instability in the proximity of the cyclone centre.</a:t>
            </a:r>
            <a:endParaRPr lang="en-GB" dirty="0" smtClean="0"/>
          </a:p>
          <a:p>
            <a:pPr marL="457200" indent="-457200">
              <a:spcBef>
                <a:spcPts val="1440"/>
              </a:spcBef>
              <a:defRPr/>
            </a:pPr>
            <a:r>
              <a:rPr lang="en-GB" dirty="0" smtClean="0"/>
              <a:t>This instability is not always located in optimal locations to generate to sting jets</a:t>
            </a:r>
            <a:endParaRPr lang="en-GB" dirty="0" smtClean="0"/>
          </a:p>
        </p:txBody>
      </p:sp>
      <p:pic>
        <p:nvPicPr>
          <p:cNvPr id="6" name="Picture 5" descr="new_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1557" y="577385"/>
            <a:ext cx="1298095" cy="42272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5650" y="260648"/>
            <a:ext cx="6192838" cy="724942"/>
          </a:xfrm>
        </p:spPr>
        <p:txBody>
          <a:bodyPr/>
          <a:lstStyle/>
          <a:p>
            <a:r>
              <a:rPr lang="en-GB" dirty="0" smtClean="0"/>
              <a:t>Results </a:t>
            </a:r>
            <a:r>
              <a:rPr lang="en-GB" dirty="0" smtClean="0"/>
              <a:t>from </a:t>
            </a:r>
            <a:r>
              <a:rPr lang="en-GB" dirty="0" smtClean="0"/>
              <a:t>ERA-Interim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72438" y="6519863"/>
            <a:ext cx="676275" cy="476250"/>
          </a:xfrm>
        </p:spPr>
        <p:txBody>
          <a:bodyPr/>
          <a:lstStyle/>
          <a:p>
            <a:fld id="{5FE61FC0-F6BC-4458-B2DC-361E1E071EA1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124744"/>
            <a:ext cx="7931150" cy="4900634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1440"/>
              </a:spcBef>
              <a:defRPr/>
            </a:pPr>
            <a:r>
              <a:rPr lang="en-GB" dirty="0" smtClean="0"/>
              <a:t>No available surface wind dataset with appropriate temporal and spatial resolution</a:t>
            </a:r>
          </a:p>
          <a:p>
            <a:pPr marL="457200" indent="-457200">
              <a:spcBef>
                <a:spcPts val="1440"/>
              </a:spcBef>
              <a:defRPr/>
            </a:pPr>
            <a:r>
              <a:rPr lang="en-GB" dirty="0" smtClean="0"/>
              <a:t>Verification method relies on high-resolution LAM simulations (12 km)</a:t>
            </a:r>
            <a:endParaRPr lang="en-GB" dirty="0" smtClean="0"/>
          </a:p>
          <a:p>
            <a:pPr marL="457200" indent="-457200">
              <a:spcBef>
                <a:spcPts val="1440"/>
              </a:spcBef>
              <a:defRPr/>
            </a:pPr>
            <a:r>
              <a:rPr lang="en-GB" dirty="0" smtClean="0"/>
              <a:t>The techniques are the same used in previous case studies</a:t>
            </a:r>
          </a:p>
          <a:p>
            <a:pPr marL="857250" lvl="1" indent="-457200">
              <a:spcBef>
                <a:spcPts val="1440"/>
              </a:spcBef>
              <a:defRPr/>
            </a:pPr>
            <a:r>
              <a:rPr lang="en-GB" dirty="0" smtClean="0"/>
              <a:t>Identification of regions of dry, strong winds close to the surface, and in the frontal fracture region</a:t>
            </a:r>
            <a:endParaRPr lang="en-GB" dirty="0" smtClean="0"/>
          </a:p>
          <a:p>
            <a:pPr marL="857250" lvl="1" indent="-457200">
              <a:spcBef>
                <a:spcPts val="1440"/>
              </a:spcBef>
              <a:defRPr/>
            </a:pPr>
            <a:r>
              <a:rPr lang="en-GB" dirty="0" smtClean="0"/>
              <a:t>Backward </a:t>
            </a:r>
            <a:r>
              <a:rPr lang="en-GB" dirty="0" smtClean="0"/>
              <a:t>trajectories starting from </a:t>
            </a:r>
            <a:r>
              <a:rPr lang="en-GB" dirty="0" smtClean="0"/>
              <a:t>(ending up at) thos</a:t>
            </a:r>
            <a:r>
              <a:rPr lang="en-GB" dirty="0" smtClean="0"/>
              <a:t>e regions</a:t>
            </a:r>
            <a:endParaRPr lang="en-GB" dirty="0" smtClean="0"/>
          </a:p>
          <a:p>
            <a:pPr>
              <a:spcAft>
                <a:spcPts val="600"/>
              </a:spcAft>
            </a:pPr>
            <a:r>
              <a:rPr lang="en-GB" dirty="0" smtClean="0"/>
              <a:t>Very computationally expensive</a:t>
            </a:r>
            <a:endParaRPr lang="en-GB" dirty="0" smtClean="0"/>
          </a:p>
        </p:txBody>
      </p:sp>
      <p:pic>
        <p:nvPicPr>
          <p:cNvPr id="6" name="Picture 5" descr="new_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1557" y="577385"/>
            <a:ext cx="1298095" cy="42272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5650" y="260648"/>
            <a:ext cx="6192838" cy="724942"/>
          </a:xfrm>
        </p:spPr>
        <p:txBody>
          <a:bodyPr/>
          <a:lstStyle/>
          <a:p>
            <a:r>
              <a:rPr lang="en-GB" dirty="0" smtClean="0"/>
              <a:t>Verification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72438" y="6519863"/>
            <a:ext cx="676275" cy="476250"/>
          </a:xfrm>
        </p:spPr>
        <p:txBody>
          <a:bodyPr/>
          <a:lstStyle/>
          <a:p>
            <a:fld id="{5FE61FC0-F6BC-4458-B2DC-361E1E071EA1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124744"/>
            <a:ext cx="7931150" cy="511256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440"/>
              </a:spcBef>
              <a:defRPr/>
            </a:pPr>
            <a:r>
              <a:rPr lang="en-GB" dirty="0" smtClean="0"/>
              <a:t>Extensive exploration of LAM output</a:t>
            </a:r>
          </a:p>
          <a:p>
            <a:pPr marL="857250" lvl="1" indent="-457200">
              <a:spcBef>
                <a:spcPts val="1440"/>
              </a:spcBef>
              <a:defRPr/>
            </a:pPr>
            <a:r>
              <a:rPr lang="en-GB" dirty="0" smtClean="0"/>
              <a:t>Between two and three days of hourly data for each case</a:t>
            </a:r>
            <a:endParaRPr lang="en-GB" dirty="0" smtClean="0"/>
          </a:p>
          <a:p>
            <a:pPr marL="457200" indent="-457200">
              <a:spcBef>
                <a:spcPts val="1440"/>
              </a:spcBef>
              <a:defRPr/>
            </a:pPr>
            <a:r>
              <a:rPr lang="en-GB" dirty="0" smtClean="0"/>
              <a:t>Two criteria to choose suitable regions</a:t>
            </a:r>
          </a:p>
          <a:p>
            <a:pPr marL="857250" lvl="1" indent="-457200">
              <a:spcBef>
                <a:spcPts val="1440"/>
              </a:spcBef>
              <a:defRPr/>
            </a:pPr>
            <a:r>
              <a:rPr lang="en-GB" dirty="0" smtClean="0"/>
              <a:t>Penetration</a:t>
            </a:r>
          </a:p>
          <a:p>
            <a:pPr marL="857250" lvl="1" indent="-457200">
              <a:spcBef>
                <a:spcPts val="1440"/>
              </a:spcBef>
              <a:defRPr/>
            </a:pPr>
            <a:r>
              <a:rPr lang="en-GB" dirty="0" smtClean="0"/>
              <a:t>Size (</a:t>
            </a:r>
            <a:r>
              <a:rPr lang="en-GB" dirty="0" smtClean="0"/>
              <a:t>v</a:t>
            </a:r>
            <a:r>
              <a:rPr lang="en-GB" dirty="0" smtClean="0"/>
              <a:t>olume) of strong wind region</a:t>
            </a:r>
            <a:endParaRPr lang="en-GB" dirty="0" smtClean="0"/>
          </a:p>
          <a:p>
            <a:pPr marL="457200" indent="-457200">
              <a:spcBef>
                <a:spcPts val="1440"/>
              </a:spcBef>
              <a:defRPr/>
            </a:pPr>
            <a:r>
              <a:rPr lang="en-GB" dirty="0" smtClean="0"/>
              <a:t>Trajectories classified according to two parameters</a:t>
            </a:r>
          </a:p>
          <a:p>
            <a:pPr marL="857250" lvl="1" indent="-457200">
              <a:spcBef>
                <a:spcPts val="1440"/>
              </a:spcBef>
              <a:defRPr/>
            </a:pPr>
            <a:r>
              <a:rPr lang="en-GB" dirty="0" smtClean="0"/>
              <a:t>Period of descent</a:t>
            </a:r>
          </a:p>
          <a:p>
            <a:pPr marL="857250" lvl="1" indent="-457200">
              <a:spcBef>
                <a:spcPts val="1440"/>
              </a:spcBef>
              <a:defRPr/>
            </a:pPr>
            <a:r>
              <a:rPr lang="en-GB" dirty="0" smtClean="0"/>
              <a:t>Minimum descent</a:t>
            </a:r>
          </a:p>
          <a:p>
            <a:pPr marL="857250" lvl="1" indent="-457200">
              <a:spcBef>
                <a:spcPts val="1440"/>
              </a:spcBef>
              <a:defRPr/>
            </a:pPr>
            <a:r>
              <a:rPr lang="en-GB" dirty="0" smtClean="0"/>
              <a:t>The combination of these two parameters leads to a mean descent rate</a:t>
            </a:r>
          </a:p>
          <a:p>
            <a:pPr marL="457200" indent="-457200">
              <a:spcBef>
                <a:spcPts val="1440"/>
              </a:spcBef>
              <a:defRPr/>
            </a:pPr>
            <a:endParaRPr lang="en-GB" dirty="0" smtClean="0"/>
          </a:p>
        </p:txBody>
      </p:sp>
      <p:pic>
        <p:nvPicPr>
          <p:cNvPr id="6" name="Picture 5" descr="new_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1557" y="577385"/>
            <a:ext cx="1298095" cy="42272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5650" y="260648"/>
            <a:ext cx="6192838" cy="724942"/>
          </a:xfrm>
        </p:spPr>
        <p:txBody>
          <a:bodyPr/>
          <a:lstStyle/>
          <a:p>
            <a:r>
              <a:rPr lang="en-GB" dirty="0" smtClean="0"/>
              <a:t>Verification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72438" y="6519863"/>
            <a:ext cx="676275" cy="476250"/>
          </a:xfrm>
        </p:spPr>
        <p:txBody>
          <a:bodyPr/>
          <a:lstStyle/>
          <a:p>
            <a:fld id="{5FE61FC0-F6BC-4458-B2DC-361E1E071EA1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w_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1557" y="577385"/>
            <a:ext cx="1298095" cy="42272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5650" y="260648"/>
            <a:ext cx="6192838" cy="724942"/>
          </a:xfrm>
        </p:spPr>
        <p:txBody>
          <a:bodyPr/>
          <a:lstStyle/>
          <a:p>
            <a:r>
              <a:rPr lang="en-GB" dirty="0" smtClean="0"/>
              <a:t>Verification output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72438" y="6519863"/>
            <a:ext cx="676275" cy="476250"/>
          </a:xfrm>
        </p:spPr>
        <p:txBody>
          <a:bodyPr/>
          <a:lstStyle/>
          <a:p>
            <a:fld id="{5FE61FC0-F6BC-4458-B2DC-361E1E071EA1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10" name="Content Placeholder 9" descr="csi_montage_track_3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94479" y="1023938"/>
            <a:ext cx="4555042" cy="4810125"/>
          </a:xfrm>
        </p:spPr>
      </p:pic>
      <p:sp>
        <p:nvSpPr>
          <p:cNvPr id="11" name="TextBox 10"/>
          <p:cNvSpPr txBox="1"/>
          <p:nvPr/>
        </p:nvSpPr>
        <p:spPr>
          <a:xfrm>
            <a:off x="395536" y="1196752"/>
            <a:ext cx="144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Sting Jet case:</a:t>
            </a:r>
          </a:p>
          <a:p>
            <a:r>
              <a:rPr lang="en-GB" sz="2800" dirty="0" smtClean="0"/>
              <a:t>Track 35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w_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1557" y="577385"/>
            <a:ext cx="1298095" cy="42272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5650" y="260648"/>
            <a:ext cx="6192838" cy="724942"/>
          </a:xfrm>
        </p:spPr>
        <p:txBody>
          <a:bodyPr/>
          <a:lstStyle/>
          <a:p>
            <a:r>
              <a:rPr lang="en-GB" dirty="0" smtClean="0"/>
              <a:t>Verification output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72438" y="6519863"/>
            <a:ext cx="676275" cy="476250"/>
          </a:xfrm>
        </p:spPr>
        <p:txBody>
          <a:bodyPr/>
          <a:lstStyle/>
          <a:p>
            <a:fld id="{5FE61FC0-F6BC-4458-B2DC-361E1E071EA1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10" name="Content Placeholder 9" descr="csi_montage_track_3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16224" y="1461945"/>
            <a:ext cx="2346667" cy="2471111"/>
          </a:xfrm>
        </p:spPr>
      </p:pic>
      <p:sp>
        <p:nvSpPr>
          <p:cNvPr id="11" name="TextBox 10"/>
          <p:cNvSpPr txBox="1"/>
          <p:nvPr/>
        </p:nvSpPr>
        <p:spPr>
          <a:xfrm>
            <a:off x="755576" y="90872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Sting Jet case: Track 35</a:t>
            </a:r>
          </a:p>
        </p:txBody>
      </p:sp>
      <p:pic>
        <p:nvPicPr>
          <p:cNvPr id="7" name="Picture 6" descr="xfgj_ff_18121995_0300UT_crit_1_22_100hPa_12_h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461945"/>
            <a:ext cx="2346667" cy="2471111"/>
          </a:xfrm>
          <a:prstGeom prst="rect">
            <a:avLst/>
          </a:prstGeom>
        </p:spPr>
      </p:pic>
      <p:pic>
        <p:nvPicPr>
          <p:cNvPr id="9" name="Picture 8" descr="xfgj_rh_18121995_0300UT_crit_1_22_100hPa_12_hi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81317" y="4054233"/>
            <a:ext cx="2346667" cy="2471111"/>
          </a:xfrm>
          <a:prstGeom prst="rect">
            <a:avLst/>
          </a:prstGeom>
        </p:spPr>
      </p:pic>
      <p:pic>
        <p:nvPicPr>
          <p:cNvPr id="12" name="Picture 11" descr="xfgj_thw_18121995_0300UT_crit_1_22_100hPa_12_hi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4126241"/>
            <a:ext cx="2346667" cy="24711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w_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1557" y="577385"/>
            <a:ext cx="1298095" cy="42272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5650" y="260648"/>
            <a:ext cx="6192838" cy="724942"/>
          </a:xfrm>
        </p:spPr>
        <p:txBody>
          <a:bodyPr/>
          <a:lstStyle/>
          <a:p>
            <a:r>
              <a:rPr lang="en-GB" dirty="0" smtClean="0"/>
              <a:t>Verification output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72438" y="6519863"/>
            <a:ext cx="676275" cy="476250"/>
          </a:xfrm>
        </p:spPr>
        <p:txBody>
          <a:bodyPr/>
          <a:lstStyle/>
          <a:p>
            <a:fld id="{5FE61FC0-F6BC-4458-B2DC-361E1E071EA1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10" name="Content Placeholder 9" descr="csi_montage_track_3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16224" y="1461945"/>
            <a:ext cx="2346666" cy="2471111"/>
          </a:xfrm>
        </p:spPr>
      </p:pic>
      <p:sp>
        <p:nvSpPr>
          <p:cNvPr id="11" name="TextBox 10"/>
          <p:cNvSpPr txBox="1"/>
          <p:nvPr/>
        </p:nvSpPr>
        <p:spPr>
          <a:xfrm>
            <a:off x="755576" y="90872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Sting Jet case: Track 35</a:t>
            </a:r>
          </a:p>
        </p:txBody>
      </p:sp>
      <p:pic>
        <p:nvPicPr>
          <p:cNvPr id="7" name="Picture 6" descr="xfgj_ff_18121995_0300UT_crit_1_22_100hPa_12_h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461945"/>
            <a:ext cx="2346666" cy="2471111"/>
          </a:xfrm>
          <a:prstGeom prst="rect">
            <a:avLst/>
          </a:prstGeom>
        </p:spPr>
      </p:pic>
      <p:pic>
        <p:nvPicPr>
          <p:cNvPr id="9" name="Picture 8" descr="xfgj_rh_18121995_0300UT_crit_1_22_100hPa_12_hi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81317" y="4054233"/>
            <a:ext cx="2346666" cy="2471111"/>
          </a:xfrm>
          <a:prstGeom prst="rect">
            <a:avLst/>
          </a:prstGeom>
        </p:spPr>
      </p:pic>
      <p:pic>
        <p:nvPicPr>
          <p:cNvPr id="12" name="Picture 11" descr="xfgj_thw_18121995_0300UT_crit_1_22_100hPa_12_hi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88296" y="4126241"/>
            <a:ext cx="2234154" cy="24711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124744"/>
            <a:ext cx="7931150" cy="4900634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1440"/>
              </a:spcBef>
              <a:defRPr/>
            </a:pPr>
            <a:r>
              <a:rPr lang="en-GB" dirty="0" smtClean="0"/>
              <a:t>A table in which each observation is classified in two or more ways (</a:t>
            </a:r>
            <a:r>
              <a:rPr lang="en-GB" dirty="0" err="1" smtClean="0"/>
              <a:t>DeGroot</a:t>
            </a:r>
            <a:r>
              <a:rPr lang="en-GB" dirty="0" smtClean="0"/>
              <a:t> and </a:t>
            </a:r>
            <a:r>
              <a:rPr lang="en-GB" dirty="0" err="1" smtClean="0"/>
              <a:t>Schervish</a:t>
            </a:r>
            <a:r>
              <a:rPr lang="en-GB" dirty="0" smtClean="0"/>
              <a:t>, 2002) </a:t>
            </a:r>
            <a:r>
              <a:rPr lang="en-GB" dirty="0" smtClean="0"/>
              <a:t>.</a:t>
            </a:r>
          </a:p>
          <a:p>
            <a:pPr marL="457200" indent="-457200">
              <a:spcBef>
                <a:spcPts val="1440"/>
              </a:spcBef>
              <a:defRPr/>
            </a:pPr>
            <a:endParaRPr lang="en-GB" dirty="0" smtClean="0"/>
          </a:p>
          <a:p>
            <a:pPr marL="457200" indent="-457200">
              <a:spcBef>
                <a:spcPts val="1440"/>
              </a:spcBef>
              <a:defRPr/>
            </a:pPr>
            <a:endParaRPr lang="en-GB" dirty="0" smtClean="0"/>
          </a:p>
          <a:p>
            <a:pPr marL="457200" indent="-457200">
              <a:spcBef>
                <a:spcPts val="1440"/>
              </a:spcBef>
              <a:defRPr/>
            </a:pPr>
            <a:endParaRPr lang="en-GB" dirty="0" smtClean="0"/>
          </a:p>
          <a:p>
            <a:pPr marL="457200" indent="-457200">
              <a:spcBef>
                <a:spcPts val="1440"/>
              </a:spcBef>
              <a:defRPr/>
            </a:pPr>
            <a:endParaRPr lang="en-GB" dirty="0" smtClean="0"/>
          </a:p>
          <a:p>
            <a:pPr marL="457200" indent="-457200">
              <a:spcBef>
                <a:spcPts val="1440"/>
              </a:spcBef>
              <a:defRPr/>
            </a:pPr>
            <a:r>
              <a:rPr lang="en-GB" dirty="0" smtClean="0"/>
              <a:t>Most basic analysis: Testing independence between causes (presence of instability as the method’s basis) and effects (presence of strong surface winds related to descending jets)</a:t>
            </a:r>
          </a:p>
        </p:txBody>
      </p:sp>
      <p:pic>
        <p:nvPicPr>
          <p:cNvPr id="6" name="Picture 5" descr="new_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1557" y="577385"/>
            <a:ext cx="1298095" cy="42272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5650" y="260648"/>
            <a:ext cx="6192838" cy="724942"/>
          </a:xfrm>
        </p:spPr>
        <p:txBody>
          <a:bodyPr/>
          <a:lstStyle/>
          <a:p>
            <a:r>
              <a:rPr lang="en-GB" dirty="0" smtClean="0"/>
              <a:t>Contingency </a:t>
            </a:r>
            <a:r>
              <a:rPr lang="en-GB" dirty="0" smtClean="0"/>
              <a:t>tables (At last!)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72438" y="6519863"/>
            <a:ext cx="676275" cy="476250"/>
          </a:xfrm>
        </p:spPr>
        <p:txBody>
          <a:bodyPr/>
          <a:lstStyle/>
          <a:p>
            <a:fld id="{5FE61FC0-F6BC-4458-B2DC-361E1E071EA1}" type="slidenum">
              <a:rPr lang="en-GB" smtClean="0"/>
              <a:pPr/>
              <a:t>17</a:t>
            </a:fld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24000" y="2420888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Obs</a:t>
                      </a:r>
                      <a:r>
                        <a:rPr lang="en-GB" dirty="0" smtClean="0"/>
                        <a:t> SJ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Non-</a:t>
                      </a:r>
                      <a:r>
                        <a:rPr lang="en-GB" dirty="0" err="1" smtClean="0"/>
                        <a:t>obs</a:t>
                      </a:r>
                      <a:r>
                        <a:rPr lang="en-GB" baseline="0" dirty="0" smtClean="0"/>
                        <a:t> SJ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 =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a + b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 = c + 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 = a</a:t>
                      </a:r>
                      <a:r>
                        <a:rPr lang="en-GB" baseline="0" dirty="0" smtClean="0"/>
                        <a:t> + 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 =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b + 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124744"/>
            <a:ext cx="7931150" cy="490063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440"/>
              </a:spcBef>
              <a:defRPr/>
            </a:pPr>
            <a:r>
              <a:rPr lang="en-GB" dirty="0" smtClean="0"/>
              <a:t>Ideal contingency table.</a:t>
            </a:r>
          </a:p>
          <a:p>
            <a:pPr>
              <a:spcAft>
                <a:spcPts val="600"/>
              </a:spcAft>
            </a:pPr>
            <a:endParaRPr lang="en-GB" dirty="0" smtClean="0"/>
          </a:p>
        </p:txBody>
      </p:sp>
      <p:pic>
        <p:nvPicPr>
          <p:cNvPr id="6" name="Picture 5" descr="new_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1557" y="577385"/>
            <a:ext cx="1298095" cy="42272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5650" y="260648"/>
            <a:ext cx="6192838" cy="724942"/>
          </a:xfrm>
        </p:spPr>
        <p:txBody>
          <a:bodyPr/>
          <a:lstStyle/>
          <a:p>
            <a:r>
              <a:rPr lang="en-GB" dirty="0" smtClean="0"/>
              <a:t>Contingency tables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72438" y="6519863"/>
            <a:ext cx="676275" cy="476250"/>
          </a:xfrm>
        </p:spPr>
        <p:txBody>
          <a:bodyPr/>
          <a:lstStyle/>
          <a:p>
            <a:fld id="{5FE61FC0-F6BC-4458-B2DC-361E1E071EA1}" type="slidenum">
              <a:rPr lang="en-GB" smtClean="0"/>
              <a:pPr/>
              <a:t>18</a:t>
            </a:fld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24000" y="2420888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Obs</a:t>
                      </a:r>
                      <a:r>
                        <a:rPr lang="en-GB" dirty="0" smtClean="0"/>
                        <a:t> SJ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Non-</a:t>
                      </a:r>
                      <a:r>
                        <a:rPr lang="en-GB" dirty="0" err="1" smtClean="0"/>
                        <a:t>obs</a:t>
                      </a:r>
                      <a:r>
                        <a:rPr lang="en-GB" baseline="0" dirty="0" smtClean="0"/>
                        <a:t> SJ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 =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 = c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 = </a:t>
                      </a:r>
                      <a:r>
                        <a:rPr lang="en-GB" baseline="0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 =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124744"/>
            <a:ext cx="7931150" cy="490063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440"/>
              </a:spcBef>
              <a:defRPr/>
            </a:pPr>
            <a:r>
              <a:rPr lang="en-GB" dirty="0" smtClean="0"/>
              <a:t>Independent classifications.</a:t>
            </a:r>
          </a:p>
          <a:p>
            <a:pPr>
              <a:spcAft>
                <a:spcPts val="600"/>
              </a:spcAft>
            </a:pPr>
            <a:endParaRPr lang="en-GB" dirty="0" smtClean="0"/>
          </a:p>
        </p:txBody>
      </p:sp>
      <p:pic>
        <p:nvPicPr>
          <p:cNvPr id="6" name="Picture 5" descr="new_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1557" y="577385"/>
            <a:ext cx="1298095" cy="42272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5650" y="260648"/>
            <a:ext cx="6192838" cy="724942"/>
          </a:xfrm>
        </p:spPr>
        <p:txBody>
          <a:bodyPr/>
          <a:lstStyle/>
          <a:p>
            <a:r>
              <a:rPr lang="en-GB" dirty="0" smtClean="0"/>
              <a:t>Contingency tables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72438" y="6519863"/>
            <a:ext cx="676275" cy="476250"/>
          </a:xfrm>
        </p:spPr>
        <p:txBody>
          <a:bodyPr/>
          <a:lstStyle/>
          <a:p>
            <a:fld id="{5FE61FC0-F6BC-4458-B2DC-361E1E071EA1}" type="slidenum">
              <a:rPr lang="en-GB" smtClean="0"/>
              <a:pPr/>
              <a:t>19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2420888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Obs</a:t>
                      </a:r>
                      <a:r>
                        <a:rPr lang="en-GB" dirty="0" smtClean="0"/>
                        <a:t> SJ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Non-</a:t>
                      </a:r>
                      <a:r>
                        <a:rPr lang="en-GB" dirty="0" err="1" smtClean="0"/>
                        <a:t>obs</a:t>
                      </a:r>
                      <a:r>
                        <a:rPr lang="en-GB" baseline="0" dirty="0" smtClean="0"/>
                        <a:t> SJ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rm</a:t>
                      </a:r>
                      <a:r>
                        <a:rPr lang="en-GB" dirty="0" smtClean="0"/>
                        <a:t>/N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rn</a:t>
                      </a:r>
                      <a:r>
                        <a:rPr lang="en-GB" dirty="0" smtClean="0"/>
                        <a:t>/N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sm</a:t>
                      </a:r>
                      <a:r>
                        <a:rPr lang="en-GB" dirty="0" smtClean="0"/>
                        <a:t>/N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sn</a:t>
                      </a:r>
                      <a:r>
                        <a:rPr lang="en-GB" dirty="0" smtClean="0"/>
                        <a:t>/N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Sting Jets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1571612"/>
            <a:ext cx="3929090" cy="45720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dirty="0" smtClean="0"/>
              <a:t>Jet descending from mid-troposphere from the tip of the hooked cloud head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dirty="0" smtClean="0"/>
              <a:t>Located in the frontal fracture region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dirty="0" smtClean="0"/>
              <a:t>Mesoscale (~100 km) region of strong surface winds (that can reach more than 100 km/h) occurring in rapidly deepening extratropical cyclones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dirty="0" smtClean="0"/>
              <a:t>Transient (~ few hours), possibly composed of multiple circulations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61FC0-F6BC-4458-B2DC-361E1E071EA1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7" name="Picture 6" descr="new_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1557" y="577385"/>
            <a:ext cx="1298095" cy="4227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29190" y="585789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Clark et al. (2005)</a:t>
            </a:r>
            <a:endParaRPr lang="en-GB" dirty="0"/>
          </a:p>
        </p:txBody>
      </p:sp>
      <p:pic>
        <p:nvPicPr>
          <p:cNvPr id="1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124744"/>
            <a:ext cx="4318581" cy="468695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124744"/>
            <a:ext cx="7931150" cy="490063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440"/>
              </a:spcBef>
              <a:defRPr/>
            </a:pPr>
            <a:r>
              <a:rPr lang="en-GB" dirty="0" smtClean="0"/>
              <a:t>The contingency table after 9 (!) verified cases</a:t>
            </a:r>
            <a:endParaRPr lang="en-GB" dirty="0" smtClean="0"/>
          </a:p>
          <a:p>
            <a:pPr lvl="1">
              <a:spcAft>
                <a:spcPts val="600"/>
              </a:spcAft>
            </a:pPr>
            <a:r>
              <a:rPr lang="en-GB" dirty="0" smtClean="0"/>
              <a:t>Including 100-hPa and 50-hPa minimum descent cases</a:t>
            </a:r>
          </a:p>
          <a:p>
            <a:pPr lvl="1">
              <a:spcAft>
                <a:spcPts val="600"/>
              </a:spcAft>
            </a:pPr>
            <a:endParaRPr lang="en-GB" dirty="0" smtClean="0"/>
          </a:p>
          <a:p>
            <a:pPr lvl="1">
              <a:spcAft>
                <a:spcPts val="600"/>
              </a:spcAft>
            </a:pPr>
            <a:endParaRPr lang="en-GB" dirty="0" smtClean="0"/>
          </a:p>
          <a:p>
            <a:pPr lvl="1">
              <a:spcAft>
                <a:spcPts val="600"/>
              </a:spcAft>
            </a:pPr>
            <a:endParaRPr lang="en-GB" dirty="0" smtClean="0"/>
          </a:p>
          <a:p>
            <a:pPr lvl="1">
              <a:spcAft>
                <a:spcPts val="600"/>
              </a:spcAft>
            </a:pPr>
            <a:endParaRPr lang="en-GB" dirty="0" smtClean="0"/>
          </a:p>
          <a:p>
            <a:pPr lvl="1">
              <a:spcAft>
                <a:spcPts val="600"/>
              </a:spcAft>
            </a:pPr>
            <a:endParaRPr lang="en-GB" dirty="0" smtClean="0"/>
          </a:p>
          <a:p>
            <a:pPr lvl="1">
              <a:spcAft>
                <a:spcPts val="600"/>
              </a:spcAft>
            </a:pPr>
            <a:r>
              <a:rPr lang="en-GB" dirty="0" smtClean="0"/>
              <a:t>Only including 100-hPa minimum descent cases</a:t>
            </a:r>
            <a:endParaRPr lang="en-GB" dirty="0" smtClean="0"/>
          </a:p>
        </p:txBody>
      </p:sp>
      <p:pic>
        <p:nvPicPr>
          <p:cNvPr id="6" name="Picture 5" descr="new_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1557" y="577385"/>
            <a:ext cx="1298095" cy="42272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5650" y="260648"/>
            <a:ext cx="6192838" cy="724942"/>
          </a:xfrm>
        </p:spPr>
        <p:txBody>
          <a:bodyPr/>
          <a:lstStyle/>
          <a:p>
            <a:r>
              <a:rPr lang="en-GB" dirty="0" smtClean="0"/>
              <a:t>Contingency tables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72438" y="6519863"/>
            <a:ext cx="676275" cy="476250"/>
          </a:xfrm>
        </p:spPr>
        <p:txBody>
          <a:bodyPr/>
          <a:lstStyle/>
          <a:p>
            <a:fld id="{5FE61FC0-F6BC-4458-B2DC-361E1E071EA1}" type="slidenum">
              <a:rPr lang="en-GB" smtClean="0"/>
              <a:pPr/>
              <a:t>20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2060848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Obs</a:t>
                      </a:r>
                      <a:r>
                        <a:rPr lang="en-GB" dirty="0" smtClean="0"/>
                        <a:t> SJ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Non-</a:t>
                      </a:r>
                      <a:r>
                        <a:rPr lang="en-GB" dirty="0" err="1" smtClean="0"/>
                        <a:t>obs</a:t>
                      </a:r>
                      <a:r>
                        <a:rPr lang="en-GB" baseline="0" dirty="0" smtClean="0"/>
                        <a:t> SJ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75756" y="357301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p-value = 0.048 (using exact Fisher test)</a:t>
            </a:r>
            <a:endParaRPr lang="en-GB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500336" y="4681944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Obs</a:t>
                      </a:r>
                      <a:r>
                        <a:rPr lang="en-GB" dirty="0" smtClean="0"/>
                        <a:t> SJ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Non-</a:t>
                      </a:r>
                      <a:r>
                        <a:rPr lang="en-GB" dirty="0" err="1" smtClean="0"/>
                        <a:t>obs</a:t>
                      </a:r>
                      <a:r>
                        <a:rPr lang="en-GB" baseline="0" dirty="0" smtClean="0"/>
                        <a:t> SJ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339752" y="615601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p-value = 0.119 (using exact Fisher test)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 remarks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00200"/>
            <a:ext cx="7931150" cy="4472006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GB" dirty="0" smtClean="0"/>
              <a:t>Even with very few results the method to find instability associated with sting jets is giving satisfactory results.</a:t>
            </a:r>
          </a:p>
          <a:p>
            <a:pPr marL="457200" indent="-457200">
              <a:spcAft>
                <a:spcPts val="600"/>
              </a:spcAft>
            </a:pPr>
            <a:r>
              <a:rPr lang="en-GB" dirty="0" smtClean="0"/>
              <a:t>Many more verified cases are also necessary to properly characterise a contingency table.</a:t>
            </a:r>
          </a:p>
          <a:p>
            <a:pPr marL="457200" indent="-457200">
              <a:spcAft>
                <a:spcPts val="600"/>
              </a:spcAft>
            </a:pPr>
            <a:r>
              <a:rPr lang="en-GB" dirty="0" smtClean="0"/>
              <a:t>The amount of data can be useful for more extensive sting-jet (and extra-tropical cyclone) studies.</a:t>
            </a:r>
          </a:p>
          <a:p>
            <a:pPr>
              <a:spcAft>
                <a:spcPts val="600"/>
              </a:spcAft>
            </a:pPr>
            <a:endParaRPr lang="en-GB" dirty="0" smtClean="0"/>
          </a:p>
        </p:txBody>
      </p:sp>
      <p:pic>
        <p:nvPicPr>
          <p:cNvPr id="6" name="Picture 5" descr="new_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1557" y="577385"/>
            <a:ext cx="1298095" cy="4227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00200"/>
            <a:ext cx="7931150" cy="4472006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dirty="0" smtClean="0"/>
              <a:t>Clark</a:t>
            </a:r>
            <a:r>
              <a:rPr lang="en-GB" dirty="0" smtClean="0"/>
              <a:t>, P. A., K. A. Browning, and C. Wang, 2005: The sting at the end of the tail: Model diagnostics of fine-scale three-dimensional structure of the cloud head. </a:t>
            </a:r>
            <a:r>
              <a:rPr lang="en-GB" i="1" dirty="0" smtClean="0"/>
              <a:t>Quart. J. Roy. Meteor. Soc.</a:t>
            </a:r>
            <a:r>
              <a:rPr lang="en-GB" dirty="0" smtClean="0"/>
              <a:t>, </a:t>
            </a:r>
            <a:r>
              <a:rPr lang="en-GB" b="1" dirty="0" smtClean="0"/>
              <a:t>131</a:t>
            </a:r>
            <a:r>
              <a:rPr lang="en-GB" dirty="0" smtClean="0"/>
              <a:t>, 2263-2292. </a:t>
            </a:r>
            <a:endParaRPr lang="en-GB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dirty="0" err="1" smtClean="0"/>
              <a:t>DeGroot</a:t>
            </a:r>
            <a:r>
              <a:rPr lang="en-GB" dirty="0" smtClean="0"/>
              <a:t>, M.H. </a:t>
            </a:r>
            <a:r>
              <a:rPr lang="en-GB" dirty="0" smtClean="0"/>
              <a:t>a</a:t>
            </a:r>
            <a:r>
              <a:rPr lang="en-GB" dirty="0" smtClean="0"/>
              <a:t>nd M. J. </a:t>
            </a:r>
            <a:r>
              <a:rPr lang="en-GB" dirty="0" err="1" smtClean="0"/>
              <a:t>Schervish</a:t>
            </a:r>
            <a:r>
              <a:rPr lang="en-GB" dirty="0" smtClean="0"/>
              <a:t>, 2002: Probability and statistics. (3</a:t>
            </a:r>
            <a:r>
              <a:rPr lang="en-GB" baseline="30000" dirty="0" smtClean="0"/>
              <a:t>rd</a:t>
            </a:r>
            <a:r>
              <a:rPr lang="en-GB" dirty="0" smtClean="0"/>
              <a:t> ed.).</a:t>
            </a:r>
            <a:r>
              <a:rPr lang="en-GB" dirty="0" smtClean="0"/>
              <a:t> Addison-Wesley</a:t>
            </a:r>
            <a:r>
              <a:rPr lang="en-GB" dirty="0" smtClean="0"/>
              <a:t>.</a:t>
            </a:r>
            <a:endParaRPr lang="en-GB" dirty="0" smtClean="0"/>
          </a:p>
          <a:p>
            <a:pPr>
              <a:spcAft>
                <a:spcPts val="600"/>
              </a:spcAft>
            </a:pPr>
            <a:endParaRPr lang="en-GB" dirty="0" smtClean="0"/>
          </a:p>
        </p:txBody>
      </p:sp>
      <p:pic>
        <p:nvPicPr>
          <p:cNvPr id="6" name="Picture 5" descr="new_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1557" y="577385"/>
            <a:ext cx="1298095" cy="4227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Storm Anna:</a:t>
            </a:r>
            <a:br>
              <a:rPr lang="en-GB" dirty="0" smtClean="0"/>
            </a:br>
            <a:r>
              <a:rPr lang="en-GB" dirty="0" smtClean="0"/>
              <a:t>Sting jet history along trajectories</a:t>
            </a:r>
            <a:endParaRPr lang="en-GB" dirty="0"/>
          </a:p>
        </p:txBody>
      </p:sp>
      <p:pic>
        <p:nvPicPr>
          <p:cNvPr id="5" name="Content Placeholder 4" descr="feb02_30min_Surfacewindgusts_26022002_0700UT_zoom_al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7762" y="1576398"/>
            <a:ext cx="3352800" cy="33528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61FC0-F6BC-4458-B2DC-361E1E071EA1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8" name="Picture 7" descr="new_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1557" y="577385"/>
            <a:ext cx="1298095" cy="422723"/>
          </a:xfrm>
          <a:prstGeom prst="rect">
            <a:avLst/>
          </a:prstGeom>
        </p:spPr>
      </p:pic>
      <p:pic>
        <p:nvPicPr>
          <p:cNvPr id="12" name="Picture 11" descr="feb02_traj_rh_histo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61856" y="1561402"/>
            <a:ext cx="3367796" cy="33677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4348" y="5143512"/>
            <a:ext cx="7715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 smtClean="0">
                <a:solidFill>
                  <a:srgbClr val="000000"/>
                </a:solidFill>
              </a:rPr>
              <a:t>Time series along Lagrangian trajectories following the sting jet showing the ensemble–mean (solid), ensemble-mean plus/minus one standard deviation (dashed) and instantaneous maxima and minima (dotted) of (A) pressure and (B) relative humidity. </a:t>
            </a:r>
            <a:endParaRPr lang="en-US" b="1" dirty="0" smtClean="0">
              <a:solidFill>
                <a:srgbClr val="0568D5"/>
              </a:solidFill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5786" y="1681451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714876" y="1681451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B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Storm Anna:</a:t>
            </a:r>
            <a:br>
              <a:rPr lang="en-GB" dirty="0" smtClean="0"/>
            </a:br>
            <a:r>
              <a:rPr lang="en-GB" dirty="0" smtClean="0"/>
              <a:t>Sting jet history along trajectories</a:t>
            </a:r>
            <a:endParaRPr lang="en-GB" dirty="0"/>
          </a:p>
        </p:txBody>
      </p:sp>
      <p:pic>
        <p:nvPicPr>
          <p:cNvPr id="5" name="Content Placeholder 4" descr="feb02_30min_Surfacewindgusts_26022002_0700UT_zoom_al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9398" y="1683646"/>
            <a:ext cx="2745486" cy="2745486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61FC0-F6BC-4458-B2DC-361E1E071EA1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8" name="Picture 7" descr="new_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1557" y="577385"/>
            <a:ext cx="1298095" cy="422723"/>
          </a:xfrm>
          <a:prstGeom prst="rect">
            <a:avLst/>
          </a:prstGeom>
        </p:spPr>
      </p:pic>
      <p:pic>
        <p:nvPicPr>
          <p:cNvPr id="12" name="Picture 11" descr="feb02_traj_rh_histo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01286" y="1668650"/>
            <a:ext cx="2745486" cy="27454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4348" y="4786322"/>
            <a:ext cx="7715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 smtClean="0">
                <a:solidFill>
                  <a:srgbClr val="000000"/>
                </a:solidFill>
              </a:rPr>
              <a:t>Time series along trajectories following the sting jet showing the ensemble–mean (solid), ensemble-mean plus/minus one standard deviation (dashed) and instantaneous maxima and minima (dotted) of (A) wet-bulb potential temperature, (B) potential temperature, and (C) specific humidity. </a:t>
            </a:r>
            <a:endParaRPr lang="en-US" b="1" dirty="0" smtClean="0">
              <a:solidFill>
                <a:srgbClr val="0568D5"/>
              </a:solidFill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71538" y="3610277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786182" y="3610277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</a:t>
            </a:r>
            <a:endParaRPr lang="en-US" sz="2400" dirty="0"/>
          </a:p>
        </p:txBody>
      </p:sp>
      <p:pic>
        <p:nvPicPr>
          <p:cNvPr id="10" name="Picture 9" descr="feb02_traj_rh_histo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2794" y="1677522"/>
            <a:ext cx="2745486" cy="27454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72264" y="185736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Storm Anna:</a:t>
            </a:r>
            <a:br>
              <a:rPr lang="en-GB" dirty="0" smtClean="0"/>
            </a:br>
            <a:r>
              <a:rPr lang="en-GB" dirty="0" smtClean="0"/>
              <a:t>Sting jet history along trajectories</a:t>
            </a:r>
            <a:endParaRPr lang="en-GB" dirty="0"/>
          </a:p>
        </p:txBody>
      </p:sp>
      <p:pic>
        <p:nvPicPr>
          <p:cNvPr id="5" name="Content Placeholder 4" descr="feb02_30min_Surfacewindgusts_26022002_0700UT_zoom_al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9398" y="1683646"/>
            <a:ext cx="2745486" cy="2745486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61FC0-F6BC-4458-B2DC-361E1E071EA1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8" name="Picture 7" descr="new_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1557" y="577385"/>
            <a:ext cx="1298095" cy="422723"/>
          </a:xfrm>
          <a:prstGeom prst="rect">
            <a:avLst/>
          </a:prstGeom>
        </p:spPr>
      </p:pic>
      <p:pic>
        <p:nvPicPr>
          <p:cNvPr id="12" name="Picture 11" descr="feb02_traj_rh_histo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0446" y="1668650"/>
            <a:ext cx="2707166" cy="27454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4348" y="4786322"/>
            <a:ext cx="7715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 smtClean="0">
                <a:solidFill>
                  <a:srgbClr val="000000"/>
                </a:solidFill>
              </a:rPr>
              <a:t>Time series along trajectories following the sting jet showing the ensemble–mean (solid), ensemble-mean plus/minus one standard deviation (dashed) and instantaneous maxima and minima (dotted) of (A) moist potential vorticity, (B) moist static stability, and (C) absolute vorticity. </a:t>
            </a:r>
            <a:endParaRPr lang="en-US" b="1" dirty="0" smtClean="0">
              <a:solidFill>
                <a:srgbClr val="0568D5"/>
              </a:solidFill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71538" y="3610277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786182" y="3610277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</a:t>
            </a:r>
            <a:endParaRPr lang="en-US" sz="2400" dirty="0"/>
          </a:p>
        </p:txBody>
      </p:sp>
      <p:pic>
        <p:nvPicPr>
          <p:cNvPr id="10" name="Picture 9" descr="feb02_traj_rh_histo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31954" y="1677522"/>
            <a:ext cx="2707166" cy="27454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72264" y="185736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Storm Anna:</a:t>
            </a:r>
            <a:br>
              <a:rPr lang="en-GB" dirty="0" smtClean="0"/>
            </a:br>
            <a:r>
              <a:rPr lang="en-GB" dirty="0" smtClean="0"/>
              <a:t>Downdraught SCAPE</a:t>
            </a:r>
            <a:endParaRPr lang="en-GB" dirty="0"/>
          </a:p>
        </p:txBody>
      </p:sp>
      <p:pic>
        <p:nvPicPr>
          <p:cNvPr id="5" name="Content Placeholder 4" descr="feb02_30min_Surfacewindgusts_26022002_0700UT_zoom_al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714488"/>
            <a:ext cx="3772317" cy="313714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61FC0-F6BC-4458-B2DC-361E1E071EA1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8" name="Picture 7" descr="new_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1557" y="577385"/>
            <a:ext cx="1298095" cy="422723"/>
          </a:xfrm>
          <a:prstGeom prst="rect">
            <a:avLst/>
          </a:prstGeom>
        </p:spPr>
      </p:pic>
      <p:pic>
        <p:nvPicPr>
          <p:cNvPr id="12" name="Picture 11" descr="feb02_traj_rh_histo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714488"/>
            <a:ext cx="3710476" cy="30857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4348" y="5143512"/>
            <a:ext cx="7715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 smtClean="0">
                <a:solidFill>
                  <a:srgbClr val="000000"/>
                </a:solidFill>
              </a:rPr>
              <a:t>Downdraught SCAPE (DSCAPE, in J/kg) at (A) 0100 UTC and (B) 0300 UTC on 26 February 2002. The bold dark line represents the edge of the cloud head; the grey lines are lines of constant wet-bulb potential temperature (in K). The black circle marks the position of the sting jet at each time.</a:t>
            </a:r>
            <a:endParaRPr lang="en-US" b="1" dirty="0" smtClean="0">
              <a:solidFill>
                <a:srgbClr val="0568D5"/>
              </a:solidFill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5720" y="1681451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43438" y="1681451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B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124744"/>
            <a:ext cx="7931150" cy="490063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440"/>
              </a:spcBef>
              <a:defRPr/>
            </a:pPr>
            <a:r>
              <a:rPr lang="en-GB" dirty="0" smtClean="0"/>
              <a:t>Minimum DSCAPE descending from the mid-troposphere </a:t>
            </a:r>
          </a:p>
          <a:p>
            <a:pPr marL="857250" lvl="1" indent="-457200">
              <a:spcBef>
                <a:spcPts val="1440"/>
              </a:spcBef>
              <a:defRPr/>
            </a:pPr>
            <a:r>
              <a:rPr lang="en-GB" dirty="0" smtClean="0"/>
              <a:t>DSCAPE &gt; </a:t>
            </a:r>
            <a:r>
              <a:rPr lang="en-GB" dirty="0" err="1" smtClean="0"/>
              <a:t>E</a:t>
            </a:r>
            <a:r>
              <a:rPr lang="en-GB" baseline="-25000" dirty="0" err="1" smtClean="0"/>
              <a:t>min</a:t>
            </a:r>
            <a:r>
              <a:rPr lang="en-GB" dirty="0" smtClean="0"/>
              <a:t> J kg</a:t>
            </a:r>
            <a:r>
              <a:rPr lang="en-GB" baseline="30000" dirty="0" smtClean="0"/>
              <a:t>-1</a:t>
            </a:r>
          </a:p>
          <a:p>
            <a:pPr marL="457200" indent="-457200">
              <a:spcBef>
                <a:spcPts val="1440"/>
              </a:spcBef>
              <a:defRPr/>
            </a:pPr>
            <a:r>
              <a:rPr lang="en-GB" dirty="0" smtClean="0"/>
              <a:t>Search restricted to upper levels</a:t>
            </a:r>
          </a:p>
          <a:p>
            <a:pPr marL="857250" lvl="1" indent="-457200">
              <a:spcBef>
                <a:spcPts val="1440"/>
              </a:spcBef>
              <a:defRPr/>
            </a:pPr>
            <a:r>
              <a:rPr lang="en-GB" i="1" dirty="0" err="1" smtClean="0"/>
              <a:t>p</a:t>
            </a:r>
            <a:r>
              <a:rPr lang="en-GB" baseline="-25000" dirty="0" err="1" smtClean="0"/>
              <a:t>start</a:t>
            </a:r>
            <a:r>
              <a:rPr lang="en-GB" dirty="0" smtClean="0"/>
              <a:t> &lt;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max</a:t>
            </a:r>
            <a:r>
              <a:rPr lang="en-GB" dirty="0" smtClean="0"/>
              <a:t> hPa</a:t>
            </a:r>
          </a:p>
          <a:p>
            <a:pPr marL="457200" indent="-457200">
              <a:spcBef>
                <a:spcPts val="1440"/>
              </a:spcBef>
              <a:defRPr/>
            </a:pPr>
            <a:r>
              <a:rPr lang="en-GB" dirty="0" smtClean="0"/>
              <a:t>Moisture needed to precipitate over unstable areas with large DSCAPE</a:t>
            </a:r>
          </a:p>
          <a:p>
            <a:pPr marL="857250" lvl="1" indent="-457200">
              <a:spcBef>
                <a:spcPts val="1440"/>
              </a:spcBef>
              <a:defRPr/>
            </a:pPr>
            <a:r>
              <a:rPr lang="en-GB" dirty="0" smtClean="0"/>
              <a:t>RH &gt; </a:t>
            </a:r>
            <a:r>
              <a:rPr lang="en-GB" dirty="0" err="1" smtClean="0"/>
              <a:t>RH</a:t>
            </a:r>
            <a:r>
              <a:rPr lang="en-GB" baseline="-25000" dirty="0" err="1" smtClean="0"/>
              <a:t>max</a:t>
            </a:r>
            <a:r>
              <a:rPr lang="en-GB" dirty="0" smtClean="0"/>
              <a:t> %</a:t>
            </a:r>
          </a:p>
          <a:p>
            <a:pPr marL="457200" indent="-457200">
              <a:spcBef>
                <a:spcPts val="1440"/>
              </a:spcBef>
              <a:defRPr/>
            </a:pPr>
            <a:r>
              <a:rPr lang="en-GB" dirty="0" smtClean="0"/>
              <a:t>Location within a fractured cold front</a:t>
            </a:r>
          </a:p>
          <a:p>
            <a:pPr marL="857250" lvl="1" indent="-457200">
              <a:spcBef>
                <a:spcPts val="1440"/>
              </a:spcBef>
              <a:defRPr/>
            </a:pPr>
            <a:endParaRPr lang="en-GB" dirty="0" smtClean="0"/>
          </a:p>
          <a:p>
            <a:pPr>
              <a:spcAft>
                <a:spcPts val="600"/>
              </a:spcAft>
            </a:pPr>
            <a:endParaRPr lang="en-GB" dirty="0" smtClean="0"/>
          </a:p>
        </p:txBody>
      </p:sp>
      <p:pic>
        <p:nvPicPr>
          <p:cNvPr id="6" name="Picture 5" descr="new_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1557" y="577385"/>
            <a:ext cx="1298095" cy="42272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5650" y="260648"/>
            <a:ext cx="6192838" cy="724942"/>
          </a:xfrm>
        </p:spPr>
        <p:txBody>
          <a:bodyPr/>
          <a:lstStyle/>
          <a:p>
            <a:r>
              <a:rPr lang="en-GB" dirty="0" smtClean="0"/>
              <a:t>A climatology of sting jets</a:t>
            </a:r>
            <a:endParaRPr lang="en-US" dirty="0"/>
          </a:p>
        </p:txBody>
      </p:sp>
      <p:graphicFrame>
        <p:nvGraphicFramePr>
          <p:cNvPr id="45058" name="Object 41"/>
          <p:cNvGraphicFramePr>
            <a:graphicFrameLocks noChangeAspect="1"/>
          </p:cNvGraphicFramePr>
          <p:nvPr/>
        </p:nvGraphicFramePr>
        <p:xfrm>
          <a:off x="1708150" y="5747260"/>
          <a:ext cx="2352675" cy="474662"/>
        </p:xfrm>
        <a:graphic>
          <a:graphicData uri="http://schemas.openxmlformats.org/presentationml/2006/ole">
            <p:oleObj spid="_x0000_s1026" name="Equation" r:id="rId4" imgW="1257120" imgH="253800" progId="Equation.DSMT4">
              <p:embed/>
            </p:oleObj>
          </a:graphicData>
        </a:graphic>
      </p:graphicFrame>
      <p:graphicFrame>
        <p:nvGraphicFramePr>
          <p:cNvPr id="45059" name="Object 42"/>
          <p:cNvGraphicFramePr>
            <a:graphicFrameLocks noChangeAspect="1"/>
          </p:cNvGraphicFramePr>
          <p:nvPr/>
        </p:nvGraphicFramePr>
        <p:xfrm>
          <a:off x="5143500" y="5769485"/>
          <a:ext cx="2262188" cy="452437"/>
        </p:xfrm>
        <a:graphic>
          <a:graphicData uri="http://schemas.openxmlformats.org/presentationml/2006/ole">
            <p:oleObj spid="_x0000_s1027" name="Equation" r:id="rId5" imgW="1206360" imgH="241200" progId="Equation.DSMT4">
              <p:embed/>
            </p:oleObj>
          </a:graphicData>
        </a:graphic>
      </p:graphicFrame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72438" y="6519863"/>
            <a:ext cx="676275" cy="476250"/>
          </a:xfrm>
        </p:spPr>
        <p:txBody>
          <a:bodyPr/>
          <a:lstStyle/>
          <a:p>
            <a:fld id="{5FE61FC0-F6BC-4458-B2DC-361E1E071EA1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w_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1557" y="577385"/>
            <a:ext cx="1298095" cy="42272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5650" y="260648"/>
            <a:ext cx="6192838" cy="724942"/>
          </a:xfrm>
        </p:spPr>
        <p:txBody>
          <a:bodyPr/>
          <a:lstStyle/>
          <a:p>
            <a:r>
              <a:rPr lang="en-GB" dirty="0" smtClean="0"/>
              <a:t>Method output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72438" y="6519863"/>
            <a:ext cx="676275" cy="476250"/>
          </a:xfrm>
        </p:spPr>
        <p:txBody>
          <a:bodyPr/>
          <a:lstStyle/>
          <a:p>
            <a:fld id="{5FE61FC0-F6BC-4458-B2DC-361E1E071EA1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10" name="Content Placeholder 9" descr="csi_montage_track_3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91953" y="1023938"/>
            <a:ext cx="4560094" cy="4810125"/>
          </a:xfrm>
        </p:spPr>
      </p:pic>
      <p:sp>
        <p:nvSpPr>
          <p:cNvPr id="11" name="TextBox 10"/>
          <p:cNvSpPr txBox="1"/>
          <p:nvPr/>
        </p:nvSpPr>
        <p:spPr>
          <a:xfrm>
            <a:off x="395536" y="1196752"/>
            <a:ext cx="144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Sting Jet case:</a:t>
            </a:r>
          </a:p>
          <a:p>
            <a:r>
              <a:rPr lang="en-GB" sz="2800" dirty="0" smtClean="0"/>
              <a:t>Track 35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w_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1557" y="577385"/>
            <a:ext cx="1298095" cy="42272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5650" y="260648"/>
            <a:ext cx="6192838" cy="724942"/>
          </a:xfrm>
        </p:spPr>
        <p:txBody>
          <a:bodyPr/>
          <a:lstStyle/>
          <a:p>
            <a:r>
              <a:rPr lang="en-GB" dirty="0" smtClean="0"/>
              <a:t>Method output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72438" y="6519863"/>
            <a:ext cx="676275" cy="476250"/>
          </a:xfrm>
        </p:spPr>
        <p:txBody>
          <a:bodyPr/>
          <a:lstStyle/>
          <a:p>
            <a:fld id="{5FE61FC0-F6BC-4458-B2DC-361E1E071EA1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10" name="Content Placeholder 9" descr="csi_montage_track_3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21719" y="1023938"/>
            <a:ext cx="4500563" cy="4810125"/>
          </a:xfrm>
        </p:spPr>
      </p:pic>
      <p:sp>
        <p:nvSpPr>
          <p:cNvPr id="9" name="TextBox 8"/>
          <p:cNvSpPr txBox="1"/>
          <p:nvPr/>
        </p:nvSpPr>
        <p:spPr>
          <a:xfrm>
            <a:off x="395536" y="1196752"/>
            <a:ext cx="2088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Non-sting Jet case:</a:t>
            </a:r>
          </a:p>
          <a:p>
            <a:r>
              <a:rPr lang="en-GB" sz="2800" dirty="0" smtClean="0"/>
              <a:t>Track 31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dg Green">
  <a:themeElements>
    <a:clrScheme name="Rdg Green 1">
      <a:dk1>
        <a:srgbClr val="000000"/>
      </a:dk1>
      <a:lt1>
        <a:srgbClr val="FFFFFF"/>
      </a:lt1>
      <a:dk2>
        <a:srgbClr val="12AD2B"/>
      </a:dk2>
      <a:lt2>
        <a:srgbClr val="1C1C1C"/>
      </a:lt2>
      <a:accent1>
        <a:srgbClr val="12AD2B"/>
      </a:accent1>
      <a:accent2>
        <a:srgbClr val="808080"/>
      </a:accent2>
      <a:accent3>
        <a:srgbClr val="FFFFFF"/>
      </a:accent3>
      <a:accent4>
        <a:srgbClr val="000000"/>
      </a:accent4>
      <a:accent5>
        <a:srgbClr val="AAD3AC"/>
      </a:accent5>
      <a:accent6>
        <a:srgbClr val="737373"/>
      </a:accent6>
      <a:hlink>
        <a:srgbClr val="B2B2B2"/>
      </a:hlink>
      <a:folHlink>
        <a:srgbClr val="DDDDDD"/>
      </a:folHlink>
    </a:clrScheme>
    <a:fontScheme name="Rdg Green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lnDef>
  </a:objectDefaults>
  <a:extraClrSchemeLst>
    <a:extraClrScheme>
      <a:clrScheme name="Rdg Green 1">
        <a:dk1>
          <a:srgbClr val="000000"/>
        </a:dk1>
        <a:lt1>
          <a:srgbClr val="FFFFFF"/>
        </a:lt1>
        <a:dk2>
          <a:srgbClr val="12AD2B"/>
        </a:dk2>
        <a:lt2>
          <a:srgbClr val="1C1C1C"/>
        </a:lt2>
        <a:accent1>
          <a:srgbClr val="12AD2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AAD3AC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Rdg Green">
  <a:themeElements>
    <a:clrScheme name="Custom Design 1">
      <a:dk1>
        <a:srgbClr val="000000"/>
      </a:dk1>
      <a:lt1>
        <a:srgbClr val="FFFFFF"/>
      </a:lt1>
      <a:dk2>
        <a:srgbClr val="12AD2B"/>
      </a:dk2>
      <a:lt2>
        <a:srgbClr val="1C1C1C"/>
      </a:lt2>
      <a:accent1>
        <a:srgbClr val="12AD2B"/>
      </a:accent1>
      <a:accent2>
        <a:srgbClr val="808080"/>
      </a:accent2>
      <a:accent3>
        <a:srgbClr val="FFFFFF"/>
      </a:accent3>
      <a:accent4>
        <a:srgbClr val="000000"/>
      </a:accent4>
      <a:accent5>
        <a:srgbClr val="AAD3AC"/>
      </a:accent5>
      <a:accent6>
        <a:srgbClr val="737373"/>
      </a:accent6>
      <a:hlink>
        <a:srgbClr val="B2B2B2"/>
      </a:hlink>
      <a:folHlink>
        <a:srgbClr val="DDDDDD"/>
      </a:folHlink>
    </a:clrScheme>
    <a:fontScheme name="Custom Design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12AD2B"/>
        </a:dk2>
        <a:lt2>
          <a:srgbClr val="1C1C1C"/>
        </a:lt2>
        <a:accent1>
          <a:srgbClr val="12AD2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AAD3AC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">
      <a:dk1>
        <a:srgbClr val="000000"/>
      </a:dk1>
      <a:lt1>
        <a:srgbClr val="FFFFFF"/>
      </a:lt1>
      <a:dk2>
        <a:srgbClr val="1B4C8F"/>
      </a:dk2>
      <a:lt2>
        <a:srgbClr val="1C1C1C"/>
      </a:lt2>
      <a:accent1>
        <a:srgbClr val="333333"/>
      </a:accent1>
      <a:accent2>
        <a:srgbClr val="808080"/>
      </a:accent2>
      <a:accent3>
        <a:srgbClr val="FFFFFF"/>
      </a:accent3>
      <a:accent4>
        <a:srgbClr val="000000"/>
      </a:accent4>
      <a:accent5>
        <a:srgbClr val="ADADAD"/>
      </a:accent5>
      <a:accent6>
        <a:srgbClr val="737373"/>
      </a:accent6>
      <a:hlink>
        <a:srgbClr val="B2B2B2"/>
      </a:hlink>
      <a:folHlink>
        <a:srgbClr val="DDDDDD"/>
      </a:folHlink>
    </a:clrScheme>
    <a:fontScheme name="1_Custom Design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1C1C1C"/>
        </a:dk1>
        <a:lt1>
          <a:srgbClr val="FFFFFF"/>
        </a:lt1>
        <a:dk2>
          <a:srgbClr val="1A4B8E"/>
        </a:dk2>
        <a:lt2>
          <a:srgbClr val="FFFFFF"/>
        </a:lt2>
        <a:accent1>
          <a:srgbClr val="333333"/>
        </a:accent1>
        <a:accent2>
          <a:srgbClr val="808080"/>
        </a:accent2>
        <a:accent3>
          <a:srgbClr val="ABB1C6"/>
        </a:accent3>
        <a:accent4>
          <a:srgbClr val="DADADA"/>
        </a:accent4>
        <a:accent5>
          <a:srgbClr val="ADADAD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FFFFFF"/>
        </a:dk1>
        <a:lt1>
          <a:srgbClr val="FFFFFF"/>
        </a:lt1>
        <a:dk2>
          <a:srgbClr val="FFFFFF"/>
        </a:dk2>
        <a:lt2>
          <a:srgbClr val="1C1C1C"/>
        </a:lt2>
        <a:accent1>
          <a:srgbClr val="333333"/>
        </a:accent1>
        <a:accent2>
          <a:srgbClr val="808080"/>
        </a:accent2>
        <a:accent3>
          <a:srgbClr val="FFFFFF"/>
        </a:accent3>
        <a:accent4>
          <a:srgbClr val="DADADA"/>
        </a:accent4>
        <a:accent5>
          <a:srgbClr val="ADADAD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FFFFFF"/>
        </a:dk1>
        <a:lt1>
          <a:srgbClr val="FFFFFF"/>
        </a:lt1>
        <a:dk2>
          <a:srgbClr val="FFFFFF"/>
        </a:dk2>
        <a:lt2>
          <a:srgbClr val="1C1C1C"/>
        </a:lt2>
        <a:accent1>
          <a:srgbClr val="9C0113"/>
        </a:accent1>
        <a:accent2>
          <a:srgbClr val="808080"/>
        </a:accent2>
        <a:accent3>
          <a:srgbClr val="FFFFFF"/>
        </a:accent3>
        <a:accent4>
          <a:srgbClr val="DADADA"/>
        </a:accent4>
        <a:accent5>
          <a:srgbClr val="CBAAAA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FFFFF"/>
        </a:lt1>
        <a:dk2>
          <a:srgbClr val="FFFFFF"/>
        </a:dk2>
        <a:lt2>
          <a:srgbClr val="1C1C1C"/>
        </a:lt2>
        <a:accent1>
          <a:srgbClr val="9C0113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CBAAAA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sting_jets_EMS08</Template>
  <TotalTime>2714</TotalTime>
  <Words>946</Words>
  <Application>Microsoft Office PowerPoint</Application>
  <PresentationFormat>On-screen Show (4:3)</PresentationFormat>
  <Paragraphs>192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Rdg Green</vt:lpstr>
      <vt:lpstr>1_Rdg Green</vt:lpstr>
      <vt:lpstr>1_Custom Design</vt:lpstr>
      <vt:lpstr>Equation</vt:lpstr>
      <vt:lpstr>A first look at a contingency table for sting jets</vt:lpstr>
      <vt:lpstr>Sting Jets</vt:lpstr>
      <vt:lpstr>Storm Anna: Sting jet history along trajectories</vt:lpstr>
      <vt:lpstr>Storm Anna: Sting jet history along trajectories</vt:lpstr>
      <vt:lpstr>Storm Anna: Sting jet history along trajectories</vt:lpstr>
      <vt:lpstr>Storm Anna: Downdraught SCAPE</vt:lpstr>
      <vt:lpstr>A climatology of sting jets</vt:lpstr>
      <vt:lpstr>Method output</vt:lpstr>
      <vt:lpstr>Method output</vt:lpstr>
      <vt:lpstr>Method output</vt:lpstr>
      <vt:lpstr>Results from ERA-Interim</vt:lpstr>
      <vt:lpstr>Verification</vt:lpstr>
      <vt:lpstr>Verification</vt:lpstr>
      <vt:lpstr>Verification output</vt:lpstr>
      <vt:lpstr>Verification output</vt:lpstr>
      <vt:lpstr>Verification output</vt:lpstr>
      <vt:lpstr>Contingency tables (At last!)</vt:lpstr>
      <vt:lpstr>Contingency tables</vt:lpstr>
      <vt:lpstr>Contingency tables</vt:lpstr>
      <vt:lpstr>Contingency tables</vt:lpstr>
      <vt:lpstr>Final remarks</vt:lpstr>
      <vt:lpstr>References</vt:lpstr>
    </vt:vector>
  </TitlesOfParts>
  <Company>University of Reading Meteorology Department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Conditional symmetric instability and the development of sting jets</dc:title>
  <dc:creator>Met User</dc:creator>
  <cp:lastModifiedBy>Oscar Martinez-Alvarado</cp:lastModifiedBy>
  <cp:revision>351</cp:revision>
  <dcterms:created xsi:type="dcterms:W3CDTF">2008-09-18T15:10:20Z</dcterms:created>
  <dcterms:modified xsi:type="dcterms:W3CDTF">2010-10-31T15:57:58Z</dcterms:modified>
</cp:coreProperties>
</file>