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1"/>
    <p:sldMasterId id="2147483719" r:id="rId2"/>
  </p:sldMasterIdLst>
  <p:notesMasterIdLst>
    <p:notesMasterId r:id="rId39"/>
  </p:notesMasterIdLst>
  <p:handoutMasterIdLst>
    <p:handoutMasterId r:id="rId40"/>
  </p:handoutMasterIdLst>
  <p:sldIdLst>
    <p:sldId id="265" r:id="rId3"/>
    <p:sldId id="267" r:id="rId4"/>
    <p:sldId id="268" r:id="rId5"/>
    <p:sldId id="269" r:id="rId6"/>
    <p:sldId id="272" r:id="rId7"/>
    <p:sldId id="273" r:id="rId8"/>
    <p:sldId id="274" r:id="rId9"/>
    <p:sldId id="303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97" r:id="rId18"/>
    <p:sldId id="302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9" r:id="rId31"/>
    <p:sldId id="293" r:id="rId32"/>
    <p:sldId id="298" r:id="rId33"/>
    <p:sldId id="294" r:id="rId34"/>
    <p:sldId id="301" r:id="rId35"/>
    <p:sldId id="295" r:id="rId36"/>
    <p:sldId id="270" r:id="rId37"/>
    <p:sldId id="271" r:id="rId38"/>
  </p:sldIdLst>
  <p:sldSz cx="9144000" cy="6858000" type="screen4x3"/>
  <p:notesSz cx="6797675" cy="9926638"/>
  <p:embeddedFontLst>
    <p:embeddedFont>
      <p:font typeface="AngsanaUPC" panose="02020603050405020304" pitchFamily="18" charset="-34"/>
      <p:regular r:id="rId41"/>
      <p:bold r:id="rId42"/>
      <p:italic r:id="rId43"/>
      <p:boldItalic r:id="rId44"/>
    </p:embeddedFont>
    <p:embeddedFont>
      <p:font typeface="Effra" panose="020B0604020202020204" charset="0"/>
      <p:regular r:id="rId45"/>
      <p:bold r:id="rId46"/>
      <p:italic r:id="rId47"/>
      <p:boldItalic r:id="rId48"/>
    </p:embeddedFont>
    <p:embeddedFont>
      <p:font typeface="Effra Light" panose="020B0604020202020204" charset="0"/>
      <p:regular r:id="rId49"/>
      <p:italic r:id="rId50"/>
    </p:embeddedFont>
    <p:embeddedFont>
      <p:font typeface="Effra Heavy" panose="020B0604020202020204" charset="0"/>
      <p:bold r:id="rId51"/>
      <p:boldItalic r:id="rId52"/>
    </p:embeddedFont>
    <p:embeddedFont>
      <p:font typeface="Effra Bold" panose="020B0604020202020204" charset="0"/>
      <p:bold r:id="rId53"/>
    </p:embeddedFont>
    <p:embeddedFont>
      <p:font typeface="Rdg Vesta" panose="02000503060000020004" charset="0"/>
      <p:regular r:id="rId54"/>
      <p:bold r:id="rId55"/>
      <p:italic r:id="rId56"/>
      <p:boldItalic r:id="rId57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F35"/>
    <a:srgbClr val="D799A1"/>
    <a:srgbClr val="BF0071"/>
    <a:srgbClr val="F3F3F3"/>
    <a:srgbClr val="F0F0F0"/>
    <a:srgbClr val="EEEEEE"/>
    <a:srgbClr val="FDFDF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83148" autoAdjust="0"/>
  </p:normalViewPr>
  <p:slideViewPr>
    <p:cSldViewPr showGuides="1">
      <p:cViewPr varScale="1">
        <p:scale>
          <a:sx n="54" d="100"/>
          <a:sy n="54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8"/>
    </p:cViewPr>
  </p:sorterViewPr>
  <p:notesViewPr>
    <p:cSldViewPr showGuides="1">
      <p:cViewPr varScale="1">
        <p:scale>
          <a:sx n="68" d="100"/>
          <a:sy n="68" d="100"/>
        </p:scale>
        <p:origin x="2106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6.xml"/><Relationship Id="rId51" Type="http://schemas.openxmlformats.org/officeDocument/2006/relationships/font" Target="fonts/font1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02" y="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987"/>
            <a:ext cx="2945873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02" y="9429987"/>
            <a:ext cx="2945873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DED6D5-33CC-49C8-A14A-4660977D1BEE}" type="slidenum">
              <a:rPr lang="en-GB" altLang="en-US">
                <a:latin typeface="Effra" panose="020B0603020203020204" pitchFamily="34" charset="0"/>
              </a:rPr>
              <a:pPr/>
              <a:t>‹#›</a:t>
            </a:fld>
            <a:endParaRPr lang="en-GB" altLang="en-US" dirty="0">
              <a:latin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197" y="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47" y="4715793"/>
            <a:ext cx="5438783" cy="44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39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197" y="942839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fld id="{A3ADB805-8BF7-47B5-B5FB-292FECAF263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4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13284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Exceptional in path over densely populated land</a:t>
            </a:r>
            <a:r>
              <a:rPr lang="en-GB" baseline="0" dirty="0" smtClean="0"/>
              <a:t> masses and in occurring near midday in summer.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AC780-F34F-40E2-A473-C622B9EFB2C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93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Figure 1. </a:t>
            </a:r>
            <a:r>
              <a:rPr lang="en-GB" dirty="0"/>
              <a:t>(a) Met Office surface analysis at 06 UTC, (b) Infra-red satellite image at 0922 UTC, and (c) Met Office surface</a:t>
            </a:r>
          </a:p>
          <a:p>
            <a:r>
              <a:rPr lang="en-GB" dirty="0"/>
              <a:t>analysis at 12 UTC. All for 20 March 2015. Surface analyses are c Crown copyright. Satellite image is courtesy of</a:t>
            </a:r>
          </a:p>
          <a:p>
            <a:r>
              <a:rPr lang="en-GB" dirty="0"/>
              <a:t>Dundee Satellite Receiving Station.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51065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42594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40969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42092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Figure 2. </a:t>
            </a:r>
            <a:r>
              <a:rPr lang="en-GB" dirty="0"/>
              <a:t>Locations of observational stations where temperature data are available at 12 UTC on 20 March 2015 from (a)</a:t>
            </a:r>
          </a:p>
          <a:p>
            <a:r>
              <a:rPr lang="en-GB" dirty="0"/>
              <a:t>the MIDAS dataset and (b) the </a:t>
            </a:r>
            <a:r>
              <a:rPr lang="en-GB" dirty="0" err="1"/>
              <a:t>Vaisala</a:t>
            </a:r>
            <a:r>
              <a:rPr lang="en-GB" dirty="0"/>
              <a:t> roadside dataset. Magenta, black, green and red boxes in both panels mark the</a:t>
            </a:r>
          </a:p>
          <a:p>
            <a:r>
              <a:rPr lang="en-GB" dirty="0"/>
              <a:t>’Central southern England’, ’Wales’, ’Midlands1’ and ’Midlands2’ regions respectively, as specified in Table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013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Figure 3. </a:t>
            </a:r>
            <a:r>
              <a:rPr lang="en-GB" dirty="0"/>
              <a:t>(left column) Total cloud cover amount at MIDAS stations (</a:t>
            </a:r>
            <a:r>
              <a:rPr lang="en-GB" dirty="0" err="1"/>
              <a:t>oktas</a:t>
            </a:r>
            <a:r>
              <a:rPr lang="en-GB" dirty="0"/>
              <a:t>) and (right column) 10-m wind vectors at</a:t>
            </a:r>
          </a:p>
          <a:p>
            <a:r>
              <a:rPr lang="en-GB" dirty="0"/>
              <a:t>MIDAS stations (with scale indicated by representative length in the upper-left of each plot) at (top row) 08, (middle row)</a:t>
            </a:r>
          </a:p>
          <a:p>
            <a:r>
              <a:rPr lang="en-GB" dirty="0"/>
              <a:t>10 and (bottom row) 12 UTC. Note that an </a:t>
            </a:r>
            <a:r>
              <a:rPr lang="en-GB" dirty="0" err="1"/>
              <a:t>okta</a:t>
            </a:r>
            <a:r>
              <a:rPr lang="en-GB" dirty="0"/>
              <a:t> is a unit of measurement indicating the proportion of sky covered by cloud</a:t>
            </a:r>
          </a:p>
          <a:p>
            <a:r>
              <a:rPr lang="en-GB" dirty="0"/>
              <a:t>ranging from 0 (completely clear sky) to 8 (completely overcast) with a station value of 9 indicating that the sky is totally</a:t>
            </a:r>
          </a:p>
          <a:p>
            <a:r>
              <a:rPr lang="en-GB" dirty="0"/>
              <a:t>obscured.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7378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Figure 4. </a:t>
            </a:r>
            <a:r>
              <a:rPr lang="en-GB" dirty="0"/>
              <a:t>2-m temperature (◦C) from (left column) MIDAS stations and (right column) model temperatures interpolated to</a:t>
            </a:r>
          </a:p>
          <a:p>
            <a:r>
              <a:rPr lang="en-GB" dirty="0"/>
              <a:t>MIDAS station locations at (top row) 08, (middle row) 10, and (bottom row) 12 UTC.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4002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Figure 5. </a:t>
            </a:r>
            <a:r>
              <a:rPr lang="en-GB" dirty="0"/>
              <a:t>(top row) MIDAS observations minus model difference for (a) 2-m temperature (◦C) and (b) 2-m relative</a:t>
            </a:r>
          </a:p>
          <a:p>
            <a:r>
              <a:rPr lang="en-GB" dirty="0"/>
              <a:t>humidity (%) at 0900 UTC. (middle row) Change in (observation - model) difference between 1000 and 0900 UTC for</a:t>
            </a:r>
          </a:p>
          <a:p>
            <a:r>
              <a:rPr lang="en-GB" dirty="0"/>
              <a:t>(c) temperature and (d) relative humidity. (bottom row) As for middle row but for change in difference between 1100 and</a:t>
            </a:r>
          </a:p>
          <a:p>
            <a:r>
              <a:rPr lang="en-GB" dirty="0"/>
              <a:t>1000 UTC. A positive value for temperature difference or change in difference indicates either warmer observed relative</a:t>
            </a:r>
          </a:p>
          <a:p>
            <a:r>
              <a:rPr lang="en-GB" dirty="0"/>
              <a:t>to modelled temperature (top row) or a warming with time of the observed relative to the modelled temperature (middle</a:t>
            </a:r>
          </a:p>
          <a:p>
            <a:r>
              <a:rPr lang="en-GB" dirty="0"/>
              <a:t>and bottom rows). A positive value for relative humidity difference or change in difference indicates either increased</a:t>
            </a:r>
          </a:p>
          <a:p>
            <a:r>
              <a:rPr lang="en-GB" dirty="0"/>
              <a:t>observed relative to modelled relative humidity (top row) or an increase with time of the observed relative to the modelled</a:t>
            </a:r>
          </a:p>
          <a:p>
            <a:r>
              <a:rPr lang="en-GB" dirty="0"/>
              <a:t>relative humidity (middle and bottom row). Station values are averaged over 1◦ longitude by 0.5◦ latitude regions. Small</a:t>
            </a:r>
          </a:p>
          <a:p>
            <a:r>
              <a:rPr lang="en-GB" dirty="0"/>
              <a:t>magnitude values are shaded light grey (-0.2 to 0.2◦C; -1 to 1%).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20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13110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Figure 6. </a:t>
            </a:r>
            <a:r>
              <a:rPr lang="en-GB" dirty="0"/>
              <a:t>(top row) MIDAS observations minus model (interpolated to station locations) difference for (a) 10-m speed</a:t>
            </a:r>
          </a:p>
          <a:p>
            <a:r>
              <a:rPr lang="en-GB" dirty="0"/>
              <a:t>(knots) and (b) 10-m direction (◦) at 0900 UTC. (middle row) Change in (observation - model) difference between 1000</a:t>
            </a:r>
          </a:p>
          <a:p>
            <a:r>
              <a:rPr lang="en-GB" dirty="0"/>
              <a:t>and 0900 UTC for (c) speed and (d) direction. (bottom row) As for middle row but for change in difference between 1100</a:t>
            </a:r>
          </a:p>
          <a:p>
            <a:r>
              <a:rPr lang="en-GB" dirty="0"/>
              <a:t>and 1000 UTC. A positive value for speed difference or change in difference indicates either stronger observed relative</a:t>
            </a:r>
          </a:p>
          <a:p>
            <a:r>
              <a:rPr lang="en-GB" dirty="0"/>
              <a:t>to modelled wind (top row) or a strengthening with time of the observed relative to the modelled wind (middle and bottom</a:t>
            </a:r>
          </a:p>
          <a:p>
            <a:r>
              <a:rPr lang="en-GB" dirty="0"/>
              <a:t>rows). A positive value for direction difference or change in difference indicates either a backed observed relative to</a:t>
            </a:r>
          </a:p>
          <a:p>
            <a:r>
              <a:rPr lang="en-GB" dirty="0"/>
              <a:t>modelled wind (top row) or a backing with time of the observed relative to the modelled wind (middle and bottom rows).</a:t>
            </a:r>
          </a:p>
          <a:p>
            <a:r>
              <a:rPr lang="en-GB" dirty="0"/>
              <a:t>Station values are averaged over 1◦ longitude by 0.5◦ latitude regions. Small magnitude values are shaded light grey</a:t>
            </a:r>
          </a:p>
          <a:p>
            <a:r>
              <a:rPr lang="en-GB" dirty="0"/>
              <a:t>(-0.2 to 0.2 knots; -4 to 4◦). Note that in panel (a) there is one data value of -14 knots; this is shaded in the colour indicted</a:t>
            </a:r>
          </a:p>
          <a:p>
            <a:r>
              <a:rPr lang="en-GB" dirty="0"/>
              <a:t>as the -10 to -4 knot range.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21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03009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67996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22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71325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Figure 8. </a:t>
            </a:r>
            <a:r>
              <a:rPr lang="en-GB" dirty="0"/>
              <a:t>As for Fig. 6 but for comparison of the roadside observations with the model. All data values are within ranges</a:t>
            </a:r>
          </a:p>
          <a:p>
            <a:r>
              <a:rPr lang="en-GB" dirty="0"/>
              <a:t>indicated on the colour bars.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23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31302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Figure 9. </a:t>
            </a:r>
            <a:r>
              <a:rPr lang="en-GB" dirty="0"/>
              <a:t>One-minute temporal resolution MIDAS 10-m wind speed data (knots) as a function of time for sets of stations</a:t>
            </a:r>
          </a:p>
          <a:p>
            <a:r>
              <a:rPr lang="en-GB" dirty="0"/>
              <a:t>in four regions: (a) central southern England; (b) Wales, (c) the Midlands, and (d) a reduced area Midlands. Stations</a:t>
            </a:r>
          </a:p>
          <a:p>
            <a:r>
              <a:rPr lang="en-GB" dirty="0"/>
              <a:t>are selected within the latitude and longitude limits at which one-minute wind speed data is available at all times and</a:t>
            </a:r>
          </a:p>
          <a:p>
            <a:r>
              <a:rPr lang="en-GB" dirty="0"/>
              <a:t>the speed is non-zero at all times. Vertical dashed line marks the approximate time of the maximum partial eclipse</a:t>
            </a:r>
          </a:p>
          <a:p>
            <a:r>
              <a:rPr lang="en-GB" dirty="0"/>
              <a:t>(0930 UTC). Thick red line shows the mean value with error bars given by ―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24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266190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Figure 10. </a:t>
            </a:r>
            <a:r>
              <a:rPr lang="en-GB" dirty="0"/>
              <a:t>As Fig. 9 but for wind direction. Wind directions are described conventionally as the angle clockwise from</a:t>
            </a:r>
          </a:p>
          <a:p>
            <a:r>
              <a:rPr lang="en-GB" dirty="0"/>
              <a:t>North that the wind is coming from (e.g. an angle on 90◦ is an easterly wind). Stations are selected within the latitude</a:t>
            </a:r>
          </a:p>
          <a:p>
            <a:r>
              <a:rPr lang="en-GB" dirty="0"/>
              <a:t>and longitude limits at which one-minute wind speed data and direction data are available at all times and the speed is</a:t>
            </a:r>
          </a:p>
          <a:p>
            <a:r>
              <a:rPr lang="en-GB" dirty="0"/>
              <a:t>non-zero at all times. Model forecast values interpolated to station locations are </a:t>
            </a:r>
            <a:r>
              <a:rPr lang="en-GB" dirty="0" err="1"/>
              <a:t>overplotted</a:t>
            </a:r>
            <a:r>
              <a:rPr lang="en-GB" dirty="0"/>
              <a:t> in orange diamonds (rather</a:t>
            </a:r>
          </a:p>
          <a:p>
            <a:r>
              <a:rPr lang="en-GB" dirty="0"/>
              <a:t>than as box and whiskers as in Fig. 9); black diamond denotes mean values. Number of stations plotted is the same as in</a:t>
            </a:r>
          </a:p>
          <a:p>
            <a:r>
              <a:rPr lang="en-GB" dirty="0"/>
              <a:t>Fig. 9. Note y-axis varies between panels.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25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963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Figure 11. </a:t>
            </a:r>
            <a:r>
              <a:rPr lang="en-GB" dirty="0"/>
              <a:t>As Fig. 9 but for 20-minute temporal resolution roadside wind speed data. Number of stations plotted is (a) 26,</a:t>
            </a:r>
          </a:p>
          <a:p>
            <a:r>
              <a:rPr lang="en-GB" dirty="0"/>
              <a:t>(b) 19, (c) 44 and (d) 12.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26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939318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Figure 12. </a:t>
            </a:r>
            <a:r>
              <a:rPr lang="en-GB" dirty="0"/>
              <a:t>As Fig. 11 but for wind direction. Number of stations plotted is the same as in Fig. 11.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27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922035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Figure 13. </a:t>
            </a:r>
            <a:r>
              <a:rPr lang="en-GB" dirty="0"/>
              <a:t>20-minute temporal resolution roadside observations as a function of time for (a) temperature and (b) RH in</a:t>
            </a:r>
          </a:p>
          <a:p>
            <a:r>
              <a:rPr lang="en-GB" dirty="0"/>
              <a:t>the Midlands1 region only. Stations are selected within the latitude and longitude limits at which 20-minute (a) temperature</a:t>
            </a:r>
          </a:p>
          <a:p>
            <a:r>
              <a:rPr lang="en-GB" dirty="0"/>
              <a:t>and (b) RH data are available at all times. Vertical dashed line marks the approximate time of the maximum partial eclipse</a:t>
            </a:r>
          </a:p>
          <a:p>
            <a:r>
              <a:rPr lang="en-GB" dirty="0"/>
              <a:t>(0930 UTC). Thick red line shows the mean value with error bars given by ―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28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57055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29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390336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Figure 3. Hodograph of model results (appropriate to northern hemisphere mid-latitudes) for linear stress</a:t>
            </a:r>
          </a:p>
          <a:p>
            <a:r>
              <a:rPr lang="en-GB" dirty="0" smtClean="0"/>
              <a:t>law. Labels 'night lower', 'night upper', and 'day' refer to the layers h &lt; </a:t>
            </a:r>
            <a:r>
              <a:rPr lang="en-GB" dirty="0" err="1" smtClean="0"/>
              <a:t>h_n</a:t>
            </a:r>
            <a:r>
              <a:rPr lang="en-GB" dirty="0" smtClean="0"/>
              <a:t> h &gt; </a:t>
            </a:r>
            <a:r>
              <a:rPr lang="en-GB" dirty="0" err="1" smtClean="0"/>
              <a:t>h_n</a:t>
            </a:r>
            <a:r>
              <a:rPr lang="en-GB" dirty="0" smtClean="0"/>
              <a:t> and h &lt; </a:t>
            </a:r>
            <a:r>
              <a:rPr lang="en-GB" dirty="0" err="1" smtClean="0"/>
              <a:t>h_d</a:t>
            </a:r>
            <a:r>
              <a:rPr lang="en-GB" dirty="0" smtClean="0"/>
              <a:t> respectively.</a:t>
            </a:r>
          </a:p>
          <a:p>
            <a:r>
              <a:rPr lang="en-GB" dirty="0" smtClean="0"/>
              <a:t>Points are at hourly intervals and the length of day is 16 hours. The following values have been used:</a:t>
            </a:r>
          </a:p>
          <a:p>
            <a:r>
              <a:rPr lang="en-GB" dirty="0" smtClean="0"/>
              <a:t>K_s =0.04ms-', </a:t>
            </a:r>
            <a:r>
              <a:rPr lang="en-GB" dirty="0" err="1" smtClean="0"/>
              <a:t>h_n</a:t>
            </a:r>
            <a:r>
              <a:rPr lang="en-GB" dirty="0" smtClean="0"/>
              <a:t>=200m, and </a:t>
            </a:r>
            <a:r>
              <a:rPr lang="en-GB" dirty="0" err="1" smtClean="0"/>
              <a:t>h_d</a:t>
            </a:r>
            <a:r>
              <a:rPr lang="en-GB" dirty="0" smtClean="0"/>
              <a:t> = 1OOOm.</a:t>
            </a:r>
          </a:p>
          <a:p>
            <a:endParaRPr lang="en-GB" dirty="0" smtClean="0"/>
          </a:p>
          <a:p>
            <a:r>
              <a:rPr lang="en-GB" dirty="0" smtClean="0"/>
              <a:t>K_s = C_D u</a:t>
            </a:r>
          </a:p>
          <a:p>
            <a:endParaRPr lang="en-GB" dirty="0" smtClean="0"/>
          </a:p>
          <a:p>
            <a:r>
              <a:rPr lang="en-GB" dirty="0">
                <a:latin typeface="Rdg Vesta" pitchFamily="50" charset="0"/>
              </a:rPr>
              <a:t>After sunset the wind</a:t>
            </a:r>
          </a:p>
          <a:p>
            <a:r>
              <a:rPr lang="en-GB" dirty="0">
                <a:latin typeface="Rdg Vesta" pitchFamily="50" charset="0"/>
              </a:rPr>
              <a:t>in the lower layer is rapidly modified by friction and decreases in magnitude to a steady</a:t>
            </a:r>
          </a:p>
          <a:p>
            <a:r>
              <a:rPr lang="en-GB" dirty="0">
                <a:latin typeface="Rdg Vesta" pitchFamily="50" charset="0"/>
              </a:rPr>
              <a:t>value of about 0.4 of the geostrophic speed. The cross-isobar flow increases and </a:t>
            </a:r>
            <a:r>
              <a:rPr lang="en-GB" i="1" dirty="0" err="1">
                <a:latin typeface="Rdg Vesta" pitchFamily="50" charset="0"/>
              </a:rPr>
              <a:t>alpha_n</a:t>
            </a:r>
            <a:r>
              <a:rPr lang="en-GB" i="1" dirty="0">
                <a:latin typeface="Rdg Vesta" pitchFamily="50" charset="0"/>
              </a:rPr>
              <a:t> </a:t>
            </a:r>
            <a:r>
              <a:rPr lang="en-GB" dirty="0">
                <a:latin typeface="Rdg Vesta" pitchFamily="50" charset="0"/>
              </a:rPr>
              <a:t>reaches</a:t>
            </a:r>
          </a:p>
          <a:p>
            <a:r>
              <a:rPr lang="en-GB" dirty="0">
                <a:latin typeface="Rdg Vesta" pitchFamily="50" charset="0"/>
              </a:rPr>
              <a:t>a steady value of </a:t>
            </a:r>
            <a:r>
              <a:rPr lang="en-GB" i="1" dirty="0">
                <a:latin typeface="Rdg Vesta" pitchFamily="50" charset="0"/>
              </a:rPr>
              <a:t> </a:t>
            </a:r>
            <a:r>
              <a:rPr lang="en-GB" i="1" dirty="0" err="1">
                <a:latin typeface="Rdg Vesta" pitchFamily="50" charset="0"/>
              </a:rPr>
              <a:t>approx</a:t>
            </a:r>
            <a:r>
              <a:rPr lang="en-GB" i="1" dirty="0">
                <a:latin typeface="Rdg Vesta" pitchFamily="50" charset="0"/>
              </a:rPr>
              <a:t>  </a:t>
            </a:r>
            <a:r>
              <a:rPr lang="en-GB" dirty="0">
                <a:latin typeface="Rdg Vesta" pitchFamily="50" charset="0"/>
              </a:rPr>
              <a:t>64 degrees. It is interesting to note that, due to the increase in </a:t>
            </a:r>
            <a:r>
              <a:rPr lang="en-GB" b="1" i="1" dirty="0" err="1">
                <a:latin typeface="Rdg Vesta" pitchFamily="50" charset="0"/>
              </a:rPr>
              <a:t>k_s</a:t>
            </a:r>
            <a:r>
              <a:rPr lang="en-GB" b="1" i="1" dirty="0">
                <a:latin typeface="Rdg Vesta" pitchFamily="50" charset="0"/>
              </a:rPr>
              <a:t> </a:t>
            </a:r>
            <a:r>
              <a:rPr lang="en-GB" dirty="0">
                <a:latin typeface="Rdg Vesta" pitchFamily="50" charset="0"/>
              </a:rPr>
              <a:t>the winds in</a:t>
            </a:r>
          </a:p>
          <a:p>
            <a:r>
              <a:rPr lang="en-GB" dirty="0">
                <a:latin typeface="Rdg Vesta" pitchFamily="50" charset="0"/>
              </a:rPr>
              <a:t>Fig. </a:t>
            </a:r>
            <a:r>
              <a:rPr lang="en-GB" b="1" dirty="0">
                <a:latin typeface="Rdg Vesta" pitchFamily="50" charset="0"/>
              </a:rPr>
              <a:t>4 </a:t>
            </a:r>
            <a:r>
              <a:rPr lang="en-GB" dirty="0">
                <a:latin typeface="Rdg Vesta" pitchFamily="50" charset="0"/>
              </a:rPr>
              <a:t>have a larger cross-isobar flow angle of </a:t>
            </a:r>
            <a:r>
              <a:rPr lang="en-GB" i="1" dirty="0" err="1">
                <a:latin typeface="Rdg Vesta" pitchFamily="50" charset="0"/>
              </a:rPr>
              <a:t>approx</a:t>
            </a:r>
            <a:r>
              <a:rPr lang="en-GB" i="1" dirty="0">
                <a:latin typeface="Rdg Vesta" pitchFamily="50" charset="0"/>
              </a:rPr>
              <a:t> 70° </a:t>
            </a:r>
            <a:r>
              <a:rPr lang="en-GB" dirty="0">
                <a:latin typeface="Rdg Vesta" pitchFamily="50" charset="0"/>
              </a:rPr>
              <a:t>and a lower wind speed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AC780-F34F-40E2-A473-C622B9EFB2C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53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Figure 14. </a:t>
            </a:r>
            <a:r>
              <a:rPr lang="en-GB" dirty="0"/>
              <a:t>Illustrative calculations of the variation in wind direction for atmospheric boundary layer heights of 1000 m</a:t>
            </a:r>
          </a:p>
          <a:p>
            <a:r>
              <a:rPr lang="en-GB" dirty="0"/>
              <a:t>(dashed lines) and 200 m (solid lines), using the theoretical model of ref. [26]. (a) Hodograph showing the wind vectors</a:t>
            </a:r>
          </a:p>
          <a:p>
            <a:r>
              <a:rPr lang="en-GB" dirty="0"/>
              <a:t>at hourly intervals, beginning from initial wind vector components u and v of 3 ms−1 (at t = 0). The values of u and v</a:t>
            </a:r>
          </a:p>
          <a:p>
            <a:r>
              <a:rPr lang="en-GB" dirty="0"/>
              <a:t>have been normalised by an assumed geostrophic wind speed </a:t>
            </a:r>
            <a:r>
              <a:rPr lang="en-GB" dirty="0" err="1"/>
              <a:t>ug</a:t>
            </a:r>
            <a:r>
              <a:rPr lang="en-GB" dirty="0"/>
              <a:t> of 10 ms−1. (b) Time series of the calculated wind</a:t>
            </a:r>
          </a:p>
          <a:p>
            <a:r>
              <a:rPr lang="en-GB" dirty="0"/>
              <a:t>directions for the two boundary layer heights. (Drag coefficient CD = 8 × 10−3, and Coriolis parameter calculated for</a:t>
            </a:r>
          </a:p>
          <a:p>
            <a:r>
              <a:rPr lang="en-GB" dirty="0"/>
              <a:t>50◦N.)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31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31376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 pressure reduction only evident in surface pressure, not in mean sea level pressure which </a:t>
            </a:r>
          </a:p>
          <a:p>
            <a:r>
              <a:rPr lang="en-GB" dirty="0" smtClean="0"/>
              <a:t>may rise due to the cooling.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AC780-F34F-40E2-A473-C622B9EFB2C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825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32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133417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34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919641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35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627210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36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89994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Anticyclonic circulation of wind around the centre of the eclipse, extending outward to a distance of about 1500 miles from the umbra. Beyond</a:t>
            </a:r>
            <a:r>
              <a:rPr lang="en-GB" baseline="0" dirty="0" smtClean="0"/>
              <a:t> this (broken line) cyclonic circulation about 1000 miles in width extending to the edge of the penumbra. Beyond this are indications of more outflowing winds.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7992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12076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AC780-F34F-40E2-A473-C622B9EFB2C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22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923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93737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0426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903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tx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380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282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663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170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56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53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169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311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3104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14441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116887" y="6237312"/>
            <a:ext cx="676275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89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25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/>
              <a:t>Wednesday, 11 June 2014</a:t>
            </a:r>
            <a:endParaRPr lang="en-GB" dirty="0"/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ffra"/>
              </a:rPr>
              <a:t>Copyright University of Reading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35063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/>
              <a:t>Copyright University of Reading</a:t>
            </a:r>
            <a:endParaRPr lang="en-GB" dirty="0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/>
              <a:t>Wednesday, 11 June 2014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ffra"/>
              </a:rPr>
              <a:t>Copyright University of Reading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94840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16887" y="6237312"/>
            <a:ext cx="676275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61711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116887" y="6237312"/>
            <a:ext cx="676275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38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16887" y="6237312"/>
            <a:ext cx="676275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23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16887" y="6237312"/>
            <a:ext cx="676275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24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16887" y="6237312"/>
            <a:ext cx="676275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bg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04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/>
              <a:t>Wednesday, 11 June 2014</a:t>
            </a:r>
            <a:endParaRPr lang="en-GB" dirty="0"/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ffra"/>
              </a:rPr>
              <a:t>Copyright University of Reading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Effr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16887" y="6237312"/>
            <a:ext cx="676275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tx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67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16887" y="6237312"/>
            <a:ext cx="676275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2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16887" y="6237312"/>
            <a:ext cx="676275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74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16887" y="6237312"/>
            <a:ext cx="676275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94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16887" y="6237312"/>
            <a:ext cx="676275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51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16887" y="6237312"/>
            <a:ext cx="676275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61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16887" y="6237312"/>
            <a:ext cx="676275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476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06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29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27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/>
              <a:t>Copyright University of Reading</a:t>
            </a:r>
            <a:endParaRPr lang="en-GB" dirty="0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/>
              <a:t>Wednesday, 11 June 2014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ffra"/>
              </a:rPr>
              <a:t>Copyright University of Reading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2691051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6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498505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848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2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14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bg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526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IMPACT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705" r:id="rId3"/>
    <p:sldLayoutId id="2147483696" r:id="rId4"/>
    <p:sldLayoutId id="2147483698" r:id="rId5"/>
    <p:sldLayoutId id="2147483700" r:id="rId6"/>
    <p:sldLayoutId id="2147483701" r:id="rId7"/>
    <p:sldLayoutId id="2147483702" r:id="rId8"/>
    <p:sldLayoutId id="2147483706" r:id="rId9"/>
    <p:sldLayoutId id="2147483707" r:id="rId10"/>
    <p:sldLayoutId id="2147483708" r:id="rId11"/>
    <p:sldLayoutId id="2147483713" r:id="rId12"/>
    <p:sldLayoutId id="2147483709" r:id="rId13"/>
    <p:sldLayoutId id="2147483710" r:id="rId14"/>
    <p:sldLayoutId id="2147483711" r:id="rId15"/>
    <p:sldLayoutId id="2147483712" r:id="rId16"/>
    <p:sldLayoutId id="2147483714" r:id="rId17"/>
    <p:sldLayoutId id="2147483715" r:id="rId18"/>
    <p:sldLayoutId id="2147483716" r:id="rId19"/>
    <p:sldLayoutId id="2147483718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0646" y="188640"/>
            <a:ext cx="8251794" cy="8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0646" y="1263888"/>
            <a:ext cx="8611834" cy="533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42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none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3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800" y="1143000"/>
            <a:ext cx="8467680" cy="919800"/>
          </a:xfrm>
        </p:spPr>
        <p:txBody>
          <a:bodyPr/>
          <a:lstStyle/>
          <a:p>
            <a:r>
              <a:rPr lang="en-GB" cap="none" dirty="0" smtClean="0"/>
              <a:t>Eclipse-induced wind changes over the </a:t>
            </a:r>
            <a:r>
              <a:rPr lang="en-GB" cap="none" dirty="0"/>
              <a:t>B</a:t>
            </a:r>
            <a:r>
              <a:rPr lang="en-GB" cap="none" dirty="0" smtClean="0"/>
              <a:t>ritish Isles on the 20 march 2015</a:t>
            </a:r>
            <a:endParaRPr lang="en-GB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sz="3200" dirty="0"/>
              <a:t>Suzanne Gray and Giles Harrison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7512" y="0"/>
            <a:ext cx="2858344" cy="651662"/>
          </a:xfrm>
        </p:spPr>
        <p:txBody>
          <a:bodyPr/>
          <a:lstStyle/>
          <a:p>
            <a:r>
              <a:rPr lang="en-GB" dirty="0" smtClean="0"/>
              <a:t>Department of Meteorology</a:t>
            </a:r>
            <a:endParaRPr lang="en-GB" dirty="0"/>
          </a:p>
        </p:txBody>
      </p:sp>
      <p:pic>
        <p:nvPicPr>
          <p:cNvPr id="7" name="Picture 2" descr="20 March"/>
          <p:cNvPicPr>
            <a:picLocks noGrp="1" noChangeAspect="1" noChangeArrowheads="1"/>
          </p:cNvPicPr>
          <p:nvPr>
            <p:ph type="pic"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670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2132856"/>
            <a:ext cx="8928992" cy="2160240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dirty="0" smtClean="0"/>
              <a:t>To determine eclipse-induced effects on wind direction and speed in the 20 March 2015 eclipse (the most recent eclipse to have affected the UK).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9114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smtClean="0"/>
              <a:t>eclipse path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1326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eclipse path through Europe on </a:t>
            </a:r>
            <a:r>
              <a:rPr lang="en-GB" sz="2000" dirty="0" smtClean="0"/>
              <a:t>20 March 2015</a:t>
            </a:r>
            <a:r>
              <a:rPr lang="en-GB" sz="2000" dirty="0"/>
              <a:t>  (Figure courtesy of NASA)</a:t>
            </a:r>
          </a:p>
        </p:txBody>
      </p:sp>
      <p:pic>
        <p:nvPicPr>
          <p:cNvPr id="1026" name="Picture 2" descr="http://eclipse.gsfc.nasa.gov/SEplot/SEplot2001/SE2015Mar20T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1" t="19602" r="11141" b="22828"/>
          <a:stretch/>
        </p:blipFill>
        <p:spPr bwMode="auto">
          <a:xfrm>
            <a:off x="4644008" y="1522550"/>
            <a:ext cx="4499992" cy="478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4536504" cy="489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0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Synoptic situation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64" y="1526780"/>
            <a:ext cx="8610271" cy="399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03648" y="5733255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06 UTC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779912" y="573325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0922 UTC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876256" y="573325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12 UTC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observed eclipse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638132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copyright © </a:t>
            </a:r>
            <a:r>
              <a:rPr lang="en-GB" sz="2000" dirty="0" smtClean="0"/>
              <a:t>2015 </a:t>
            </a:r>
            <a:r>
              <a:rPr lang="en-GB" sz="2000" dirty="0"/>
              <a:t>EUMETSAT</a:t>
            </a:r>
          </a:p>
        </p:txBody>
      </p:sp>
      <p:pic>
        <p:nvPicPr>
          <p:cNvPr id="4098" name="Picture 2" descr="http://www.eumetsat.int/website/wcm/idc/idcplg?IdcService=GET_FILE&amp;dDocName=IMG_IL_15_03_20_C&amp;RevisionSelectionMethod=LatestReleased&amp;Rendition=We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09" y="1124744"/>
            <a:ext cx="6926581" cy="502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Compare hourly meteorological measurements from two dense station networks  with a high spatial and temporal resolution model forecast ignorant of the eclipse.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Specifically, compare the </a:t>
            </a:r>
            <a:r>
              <a:rPr lang="en-GB" dirty="0"/>
              <a:t>UK MIDAS Land Surface Stations </a:t>
            </a:r>
            <a:r>
              <a:rPr lang="en-GB" dirty="0" smtClean="0"/>
              <a:t>dataset and </a:t>
            </a:r>
            <a:r>
              <a:rPr lang="en-GB" dirty="0" err="1" smtClean="0"/>
              <a:t>Vaisala</a:t>
            </a:r>
            <a:r>
              <a:rPr lang="en-GB" dirty="0" smtClean="0"/>
              <a:t> roadside network with a operational </a:t>
            </a:r>
            <a:r>
              <a:rPr lang="en-GB" dirty="0" err="1" smtClean="0"/>
              <a:t>MetUM</a:t>
            </a:r>
            <a:r>
              <a:rPr lang="en-GB" dirty="0" smtClean="0"/>
              <a:t> </a:t>
            </a:r>
            <a:r>
              <a:rPr lang="en-GB" dirty="0"/>
              <a:t>UKV model </a:t>
            </a:r>
            <a:r>
              <a:rPr lang="en-GB" dirty="0" smtClean="0"/>
              <a:t>forecast i.e. determine synoptic-evolution relative changes.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Demonstrate that the eclipse induced changes in meteorological variables are significant relative to values estimated from times before and after the eclipse.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Use the model forecast to demonstrate that a similar signal would not have been expected in the absence of the eclipse.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32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6" y="-27384"/>
            <a:ext cx="9100801" cy="605310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7386" y="6237312"/>
            <a:ext cx="9151386" cy="504056"/>
          </a:xfrm>
        </p:spPr>
        <p:txBody>
          <a:bodyPr/>
          <a:lstStyle/>
          <a:p>
            <a:pPr algn="ctr"/>
            <a:r>
              <a:rPr lang="en-GB" sz="2800" dirty="0" err="1" smtClean="0"/>
              <a:t>Vaisala</a:t>
            </a:r>
            <a:r>
              <a:rPr lang="en-GB" sz="2800" dirty="0" smtClean="0"/>
              <a:t> Road Weather Station (RSW200)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2224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Observation sites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16887" y="6237312"/>
            <a:ext cx="676275" cy="252000"/>
          </a:xfrm>
          <a:prstGeom prst="rect">
            <a:avLst/>
          </a:prstGeom>
        </p:spPr>
        <p:txBody>
          <a:bodyPr/>
          <a:lstStyle/>
          <a:p>
            <a:fld id="{DCF6A46F-80AB-49F3-8C7E-9717ED945456}" type="slidenum">
              <a:rPr lang="en-GB" altLang="en-US" smtClean="0"/>
              <a:pPr/>
              <a:t>16</a:t>
            </a:fld>
            <a:endParaRPr lang="en-GB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5" y="1638316"/>
            <a:ext cx="8777869" cy="438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9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 Office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646" y="1263888"/>
            <a:ext cx="4723402" cy="5333464"/>
          </a:xfrm>
        </p:spPr>
        <p:txBody>
          <a:bodyPr/>
          <a:lstStyle/>
          <a:p>
            <a:r>
              <a:rPr lang="en-GB" dirty="0" smtClean="0"/>
              <a:t>Operational weather forecast model, the Unified Model.</a:t>
            </a:r>
          </a:p>
          <a:p>
            <a:r>
              <a:rPr lang="en-GB" dirty="0" smtClean="0"/>
              <a:t>1.5 km horizontal grid spacing across most of UK, increasing to 4 km in the rim. 70 vertical levels with lid at 40 km height.</a:t>
            </a:r>
          </a:p>
          <a:p>
            <a:r>
              <a:rPr lang="en-GB" dirty="0" smtClean="0"/>
              <a:t>Runs 4 times every day for 36 hours, starting at 03, 09, 15, 21 UTC.</a:t>
            </a:r>
          </a:p>
          <a:p>
            <a:r>
              <a:rPr lang="en-GB" dirty="0" smtClean="0"/>
              <a:t>Assimilates latest observations using 3D </a:t>
            </a:r>
            <a:r>
              <a:rPr lang="en-GB" dirty="0" err="1" smtClean="0"/>
              <a:t>variational</a:t>
            </a:r>
            <a:r>
              <a:rPr lang="en-GB" dirty="0" smtClean="0"/>
              <a:t> assimilation.</a:t>
            </a:r>
          </a:p>
          <a:p>
            <a:r>
              <a:rPr lang="en-GB" dirty="0" smtClean="0"/>
              <a:t>Nested within global model, ~17 km horizontal </a:t>
            </a:r>
            <a:r>
              <a:rPr lang="en-GB" dirty="0" err="1" smtClean="0"/>
              <a:t>gridspacing</a:t>
            </a:r>
            <a:r>
              <a:rPr lang="en-GB" dirty="0" smtClean="0"/>
              <a:t>.</a:t>
            </a:r>
          </a:p>
          <a:p>
            <a:r>
              <a:rPr lang="en-GB" dirty="0" smtClean="0"/>
              <a:t>Uses suites of parametrizations to represent </a:t>
            </a:r>
            <a:r>
              <a:rPr lang="en-GB" dirty="0" err="1" smtClean="0"/>
              <a:t>subgridscale</a:t>
            </a:r>
            <a:r>
              <a:rPr lang="en-GB" dirty="0" smtClean="0"/>
              <a:t> processes.</a:t>
            </a:r>
          </a:p>
          <a:p>
            <a:r>
              <a:rPr lang="en-GB" dirty="0" smtClean="0"/>
              <a:t>But, no operational `eclipse parametrization’. </a:t>
            </a:r>
            <a:endParaRPr lang="en-GB" dirty="0"/>
          </a:p>
        </p:txBody>
      </p:sp>
      <p:pic>
        <p:nvPicPr>
          <p:cNvPr id="1026" name="Picture 2" descr="UKV domain annotated with sizes of cell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18" y="1700808"/>
            <a:ext cx="437808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84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14383"/>
            <a:ext cx="8251794" cy="825738"/>
          </a:xfrm>
        </p:spPr>
        <p:txBody>
          <a:bodyPr/>
          <a:lstStyle/>
          <a:p>
            <a:r>
              <a:rPr lang="en-GB" dirty="0" smtClean="0"/>
              <a:t>MIDAS observations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945" y="1054403"/>
            <a:ext cx="7200000" cy="328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7428" y="1829916"/>
            <a:ext cx="7200000" cy="328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07351" y="3212976"/>
            <a:ext cx="7200000" cy="361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5" y="4161274"/>
            <a:ext cx="1368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Cloud cover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8304" y="1429806"/>
            <a:ext cx="1368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10-m wind</a:t>
            </a:r>
            <a:endParaRPr lang="en-GB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759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MIDAS observations vs model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84" y="1052736"/>
            <a:ext cx="7200000" cy="305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2227751"/>
            <a:ext cx="7200000" cy="295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44000" y="3488276"/>
            <a:ext cx="7200000" cy="336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661248"/>
            <a:ext cx="17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2-m temperature</a:t>
            </a:r>
          </a:p>
        </p:txBody>
      </p:sp>
    </p:spTree>
    <p:extLst>
      <p:ext uri="{BB962C8B-B14F-4D97-AF65-F5344CB8AC3E}">
        <p14:creationId xmlns:p14="http://schemas.microsoft.com/office/powerpoint/2010/main" val="278567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solar eclipse?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03414"/>
            <a:ext cx="6491971" cy="49338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6433" y="1844824"/>
            <a:ext cx="2198055" cy="3888432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 bwMode="auto">
          <a:xfrm>
            <a:off x="8388424" y="4365104"/>
            <a:ext cx="755576" cy="1224136"/>
          </a:xfrm>
          <a:prstGeom prst="triangle">
            <a:avLst>
              <a:gd name="adj" fmla="val 75577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13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MIDAS observations vs model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85"/>
          <a:stretch/>
        </p:blipFill>
        <p:spPr>
          <a:xfrm>
            <a:off x="0" y="1198508"/>
            <a:ext cx="7200000" cy="2950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50" b="35635"/>
          <a:stretch/>
        </p:blipFill>
        <p:spPr>
          <a:xfrm>
            <a:off x="0" y="1126500"/>
            <a:ext cx="7200000" cy="2950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29"/>
          <a:stretch/>
        </p:blipFill>
        <p:spPr>
          <a:xfrm>
            <a:off x="1908504" y="3715174"/>
            <a:ext cx="7200000" cy="30982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04" y="4149080"/>
            <a:ext cx="17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Positive T change implies obs. warming faster than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000" y="1273984"/>
            <a:ext cx="1836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Positive RH change implies obs. RH increasing faster than model RH</a:t>
            </a:r>
          </a:p>
        </p:txBody>
      </p:sp>
    </p:spTree>
    <p:extLst>
      <p:ext uri="{BB962C8B-B14F-4D97-AF65-F5344CB8AC3E}">
        <p14:creationId xmlns:p14="http://schemas.microsoft.com/office/powerpoint/2010/main" val="45687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MIDAS observations vs model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63"/>
          <a:stretch/>
        </p:blipFill>
        <p:spPr>
          <a:xfrm>
            <a:off x="0" y="1208463"/>
            <a:ext cx="7200000" cy="2796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9" b="36885"/>
          <a:stretch/>
        </p:blipFill>
        <p:spPr>
          <a:xfrm>
            <a:off x="36296" y="1136455"/>
            <a:ext cx="7200000" cy="2796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3"/>
          <a:stretch/>
        </p:blipFill>
        <p:spPr>
          <a:xfrm>
            <a:off x="1957196" y="3775577"/>
            <a:ext cx="7200000" cy="30824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92280" y="1273984"/>
            <a:ext cx="1944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Positive direction  change implies obs. </a:t>
            </a:r>
            <a:r>
              <a:rPr lang="en-GB" dirty="0" smtClean="0"/>
              <a:t>wind backing relative to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model wind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4149080"/>
            <a:ext cx="18496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Positive speed change implies obs. </a:t>
            </a:r>
            <a:r>
              <a:rPr lang="en-GB" dirty="0"/>
              <a:t> </a:t>
            </a:r>
            <a:r>
              <a:rPr lang="en-GB" dirty="0" smtClean="0"/>
              <a:t>wind strengthening 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relative to model wind</a:t>
            </a:r>
          </a:p>
        </p:txBody>
      </p:sp>
    </p:spTree>
    <p:extLst>
      <p:ext uri="{BB962C8B-B14F-4D97-AF65-F5344CB8AC3E}">
        <p14:creationId xmlns:p14="http://schemas.microsoft.com/office/powerpoint/2010/main" val="394310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0646" y="188640"/>
            <a:ext cx="8251794" cy="825738"/>
          </a:xfrm>
        </p:spPr>
        <p:txBody>
          <a:bodyPr/>
          <a:lstStyle/>
          <a:p>
            <a:r>
              <a:rPr lang="en-GB" dirty="0" smtClean="0"/>
              <a:t>Roadside observations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960" y="2054260"/>
            <a:ext cx="3960040" cy="322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44208" y="2054260"/>
            <a:ext cx="621679" cy="321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7610" y="2060848"/>
            <a:ext cx="3739978" cy="32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544522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Roadside temperature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2080" y="544522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MIDAS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temperature</a:t>
            </a:r>
          </a:p>
        </p:txBody>
      </p:sp>
    </p:spTree>
    <p:extLst>
      <p:ext uri="{BB962C8B-B14F-4D97-AF65-F5344CB8AC3E}">
        <p14:creationId xmlns:p14="http://schemas.microsoft.com/office/powerpoint/2010/main" val="303275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Roadside observations vs model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19"/>
          <a:stretch/>
        </p:blipFill>
        <p:spPr>
          <a:xfrm>
            <a:off x="23664" y="1124744"/>
            <a:ext cx="7200000" cy="2821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4" b="36455"/>
          <a:stretch/>
        </p:blipFill>
        <p:spPr>
          <a:xfrm>
            <a:off x="35496" y="1052736"/>
            <a:ext cx="7200000" cy="2928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87"/>
          <a:stretch/>
        </p:blipFill>
        <p:spPr>
          <a:xfrm>
            <a:off x="1908504" y="3657040"/>
            <a:ext cx="7200000" cy="3200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92280" y="1273984"/>
            <a:ext cx="1944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Positive direction  change implies obs. </a:t>
            </a:r>
            <a:r>
              <a:rPr lang="en-GB" dirty="0" smtClean="0"/>
              <a:t>wind backing relative to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model wind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4149080"/>
            <a:ext cx="18496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Positive speed change implies obs. </a:t>
            </a:r>
            <a:r>
              <a:rPr lang="en-GB" dirty="0"/>
              <a:t> </a:t>
            </a:r>
            <a:r>
              <a:rPr lang="en-GB" dirty="0" smtClean="0"/>
              <a:t>wind strengthening 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relative to model wind</a:t>
            </a:r>
          </a:p>
        </p:txBody>
      </p:sp>
    </p:spTree>
    <p:extLst>
      <p:ext uri="{BB962C8B-B14F-4D97-AF65-F5344CB8AC3E}">
        <p14:creationId xmlns:p14="http://schemas.microsoft.com/office/powerpoint/2010/main" val="314402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66" b="11879"/>
          <a:stretch/>
        </p:blipFill>
        <p:spPr>
          <a:xfrm>
            <a:off x="6444208" y="-9382"/>
            <a:ext cx="2660742" cy="22673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0646" y="476672"/>
            <a:ext cx="8251794" cy="1152128"/>
          </a:xfrm>
        </p:spPr>
        <p:txBody>
          <a:bodyPr/>
          <a:lstStyle/>
          <a:p>
            <a:r>
              <a:rPr lang="en-GB" dirty="0" smtClean="0"/>
              <a:t>1-min MIDAS </a:t>
            </a:r>
            <a:r>
              <a:rPr lang="en-GB" dirty="0" err="1" smtClean="0"/>
              <a:t>timeseries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>wind speed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228184" y="1916832"/>
            <a:ext cx="1584176" cy="68231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81336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2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515030"/>
            <a:ext cx="8251794" cy="1113770"/>
          </a:xfrm>
        </p:spPr>
        <p:txBody>
          <a:bodyPr/>
          <a:lstStyle/>
          <a:p>
            <a:r>
              <a:rPr lang="en-GB" dirty="0" smtClean="0"/>
              <a:t>1-min MIDAS </a:t>
            </a:r>
            <a:r>
              <a:rPr lang="en-GB" dirty="0" err="1" smtClean="0"/>
              <a:t>timeseries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>wind direction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81336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51520" y="515030"/>
            <a:ext cx="8251794" cy="1113770"/>
          </a:xfrm>
        </p:spPr>
        <p:txBody>
          <a:bodyPr/>
          <a:lstStyle/>
          <a:p>
            <a:r>
              <a:rPr lang="en-GB" dirty="0" smtClean="0"/>
              <a:t>20-min roadside </a:t>
            </a:r>
            <a:r>
              <a:rPr lang="en-GB" dirty="0" err="1" smtClean="0"/>
              <a:t>timeseries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>wind speed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81336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4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80646" y="443022"/>
            <a:ext cx="8251794" cy="1185778"/>
          </a:xfrm>
        </p:spPr>
        <p:txBody>
          <a:bodyPr/>
          <a:lstStyle/>
          <a:p>
            <a:r>
              <a:rPr lang="en-GB" dirty="0" smtClean="0"/>
              <a:t>20-min roadside </a:t>
            </a:r>
            <a:r>
              <a:rPr lang="en-GB" dirty="0" err="1" smtClean="0"/>
              <a:t>timeseries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>wind direction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81336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8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80646" y="371014"/>
            <a:ext cx="8251794" cy="1257786"/>
          </a:xfrm>
        </p:spPr>
        <p:txBody>
          <a:bodyPr/>
          <a:lstStyle/>
          <a:p>
            <a:r>
              <a:rPr lang="en-GB" dirty="0" smtClean="0"/>
              <a:t>20-min roadside </a:t>
            </a:r>
            <a:r>
              <a:rPr lang="en-GB" dirty="0" err="1" smtClean="0"/>
              <a:t>timeseries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>temperature and RH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4"/>
          <a:stretch/>
        </p:blipFill>
        <p:spPr>
          <a:xfrm>
            <a:off x="362441" y="2204864"/>
            <a:ext cx="841911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9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51794" cy="825738"/>
          </a:xfrm>
        </p:spPr>
        <p:txBody>
          <a:bodyPr/>
          <a:lstStyle/>
          <a:p>
            <a:r>
              <a:rPr lang="en-GB" dirty="0" smtClean="0"/>
              <a:t>Typical </a:t>
            </a:r>
            <a:r>
              <a:rPr lang="en-GB" dirty="0"/>
              <a:t>b</a:t>
            </a:r>
            <a:r>
              <a:rPr lang="en-GB" dirty="0" smtClean="0"/>
              <a:t>oundary layer evolution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99002"/>
            <a:ext cx="7056784" cy="4939749"/>
          </a:xfrm>
        </p:spPr>
      </p:pic>
      <p:sp>
        <p:nvSpPr>
          <p:cNvPr id="7" name="TextBox 6"/>
          <p:cNvSpPr txBox="1"/>
          <p:nvPr/>
        </p:nvSpPr>
        <p:spPr>
          <a:xfrm>
            <a:off x="18132" y="636292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EAF35"/>
                </a:solidFill>
                <a:latin typeface="+mn-lt"/>
              </a:rPr>
              <a:t>Comet </a:t>
            </a:r>
            <a:r>
              <a:rPr lang="en-GB" dirty="0" err="1" smtClean="0">
                <a:solidFill>
                  <a:srgbClr val="7EAF35"/>
                </a:solidFill>
                <a:latin typeface="+mn-lt"/>
              </a:rPr>
              <a:t>MetEd</a:t>
            </a:r>
            <a:endParaRPr lang="en-GB" dirty="0" smtClean="0">
              <a:solidFill>
                <a:srgbClr val="7EAF3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559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0646" y="476672"/>
            <a:ext cx="8251794" cy="1152128"/>
          </a:xfrm>
        </p:spPr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redicted meteorological</a:t>
            </a:r>
            <a:br>
              <a:rPr lang="en-GB" dirty="0" smtClean="0"/>
            </a:br>
            <a:r>
              <a:rPr lang="en-GB" dirty="0" smtClean="0"/>
              <a:t>effects of a solar eclipse?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0646" y="1916832"/>
            <a:ext cx="8611834" cy="4680520"/>
          </a:xfrm>
        </p:spPr>
        <p:txBody>
          <a:bodyPr/>
          <a:lstStyle/>
          <a:p>
            <a:r>
              <a:rPr lang="en-GB" dirty="0"/>
              <a:t>Cold anomaly due to loss of solar </a:t>
            </a:r>
            <a:r>
              <a:rPr lang="en-GB" dirty="0" smtClean="0"/>
              <a:t>irradiance; peak anomaly lags eclipse maximum by ~15min (well </a:t>
            </a:r>
            <a:r>
              <a:rPr lang="en-GB" dirty="0"/>
              <a:t>established).</a:t>
            </a:r>
          </a:p>
          <a:p>
            <a:r>
              <a:rPr lang="en-GB" dirty="0" smtClean="0"/>
              <a:t>Reduction </a:t>
            </a:r>
            <a:r>
              <a:rPr lang="en-GB" dirty="0"/>
              <a:t>in surface </a:t>
            </a:r>
            <a:r>
              <a:rPr lang="en-GB" dirty="0" err="1"/>
              <a:t>windspeed</a:t>
            </a:r>
            <a:r>
              <a:rPr lang="en-GB" dirty="0"/>
              <a:t> due to thermal </a:t>
            </a:r>
            <a:r>
              <a:rPr lang="en-GB" dirty="0" err="1"/>
              <a:t>stablization</a:t>
            </a:r>
            <a:r>
              <a:rPr lang="en-GB" dirty="0"/>
              <a:t> of the cooled boundary layer (well </a:t>
            </a:r>
            <a:r>
              <a:rPr lang="en-GB" dirty="0" smtClean="0"/>
              <a:t>established). </a:t>
            </a:r>
          </a:p>
          <a:p>
            <a:r>
              <a:rPr lang="en-GB" dirty="0" smtClean="0"/>
              <a:t>Wind direction changes have been attributed to eclipses but little agreement.</a:t>
            </a:r>
            <a:endParaRPr lang="en-GB" dirty="0"/>
          </a:p>
          <a:p>
            <a:r>
              <a:rPr lang="en-GB" b="1" dirty="0" smtClean="0">
                <a:solidFill>
                  <a:srgbClr val="7EAF35"/>
                </a:solidFill>
              </a:rPr>
              <a:t>Eclipse </a:t>
            </a:r>
            <a:r>
              <a:rPr lang="en-GB" b="1" dirty="0">
                <a:solidFill>
                  <a:srgbClr val="7EAF35"/>
                </a:solidFill>
              </a:rPr>
              <a:t>cyclone</a:t>
            </a:r>
            <a:r>
              <a:rPr lang="en-GB" dirty="0"/>
              <a:t>, postulated by Clayton (1901) but not well established: cold outflow of air from the </a:t>
            </a:r>
            <a:r>
              <a:rPr lang="en-GB" dirty="0" smtClean="0"/>
              <a:t>umbra </a:t>
            </a:r>
            <a:r>
              <a:rPr lang="en-GB" dirty="0"/>
              <a:t>leading to </a:t>
            </a:r>
            <a:r>
              <a:rPr lang="en-GB" dirty="0" smtClean="0"/>
              <a:t>negative surface pressure </a:t>
            </a:r>
            <a:r>
              <a:rPr lang="en-GB" dirty="0"/>
              <a:t>anomaly </a:t>
            </a:r>
            <a:r>
              <a:rPr lang="en-GB" dirty="0" smtClean="0"/>
              <a:t>(positive MSLP anomaly) with </a:t>
            </a:r>
            <a:r>
              <a:rPr lang="en-GB" dirty="0"/>
              <a:t>outer ring of </a:t>
            </a:r>
            <a:r>
              <a:rPr lang="en-GB" dirty="0" smtClean="0"/>
              <a:t>positive </a:t>
            </a:r>
            <a:r>
              <a:rPr lang="en-GB" dirty="0"/>
              <a:t>pressure anomaly. </a:t>
            </a:r>
            <a:r>
              <a:rPr lang="en-GB" dirty="0" smtClean="0"/>
              <a:t>Anticyclonic </a:t>
            </a:r>
            <a:r>
              <a:rPr lang="en-GB" dirty="0"/>
              <a:t>circulation associated with </a:t>
            </a:r>
            <a:r>
              <a:rPr lang="en-GB" dirty="0" smtClean="0"/>
              <a:t>the cold core.</a:t>
            </a:r>
          </a:p>
          <a:p>
            <a:r>
              <a:rPr lang="en-GB" dirty="0" smtClean="0"/>
              <a:t>Other authors have attributed changes to synoptic evolution, see breezes or mountain slope flows.</a:t>
            </a:r>
          </a:p>
          <a:p>
            <a:r>
              <a:rPr lang="en-GB" dirty="0" smtClean="0"/>
              <a:t>Anecdotal reports of surface wind effects have led to the suggestion of an ‘</a:t>
            </a:r>
            <a:r>
              <a:rPr lang="en-GB" dirty="0" smtClean="0">
                <a:solidFill>
                  <a:srgbClr val="7EAF35"/>
                </a:solidFill>
              </a:rPr>
              <a:t>eclipse wind</a:t>
            </a:r>
            <a:r>
              <a:rPr lang="en-GB" dirty="0" smtClean="0"/>
              <a:t>’. Possibly, mythical – caused by increased subjectivity of observers to small wind fluctuations when average wind speed is reduced?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0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Theory for eclipse wind backing?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/>
              <a:t>During an eclipse the boundary layer </a:t>
            </a:r>
            <a:r>
              <a:rPr lang="en-GB" sz="1800" dirty="0" err="1" smtClean="0"/>
              <a:t>stablises</a:t>
            </a:r>
            <a:r>
              <a:rPr lang="en-GB" sz="1800" dirty="0" smtClean="0"/>
              <a:t> – as occurs at sunset.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/>
              <a:t>Wind </a:t>
            </a:r>
            <a:r>
              <a:rPr lang="en-GB" sz="1800" dirty="0"/>
              <a:t>in a stable layer near the ground </a:t>
            </a:r>
            <a:r>
              <a:rPr lang="en-GB" sz="1800" dirty="0" smtClean="0"/>
              <a:t>could be </a:t>
            </a:r>
            <a:r>
              <a:rPr lang="en-GB" sz="1800" dirty="0"/>
              <a:t>undergoing a damped inertial oscillation, and be backed </a:t>
            </a:r>
            <a:r>
              <a:rPr lang="en-GB" sz="1800" dirty="0" smtClean="0"/>
              <a:t>w.r.t. </a:t>
            </a:r>
            <a:r>
              <a:rPr lang="en-GB" sz="1800" dirty="0"/>
              <a:t>the geostrophic </a:t>
            </a:r>
            <a:r>
              <a:rPr lang="en-GB" sz="1800" dirty="0" err="1"/>
              <a:t>windspeed</a:t>
            </a:r>
            <a:r>
              <a:rPr lang="en-GB" sz="1800" dirty="0"/>
              <a:t> (and the residual layer above the stable layer, where the undamped oscillation occurs</a:t>
            </a:r>
            <a:r>
              <a:rPr lang="en-GB" sz="1800" dirty="0" smtClean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46" y="2708920"/>
            <a:ext cx="5601979" cy="325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5541039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Hodograph of model results for a three-layer model (lower and upper boundary layer and free atmosphere) and linear stress parametrisation.  </a:t>
            </a:r>
            <a:r>
              <a:rPr lang="en-GB" sz="1800" dirty="0" smtClean="0">
                <a:solidFill>
                  <a:srgbClr val="7EAF35"/>
                </a:solidFill>
              </a:rPr>
              <a:t>Thorpe and </a:t>
            </a:r>
            <a:r>
              <a:rPr lang="en-GB" sz="1800" dirty="0" err="1" smtClean="0">
                <a:solidFill>
                  <a:srgbClr val="7EAF35"/>
                </a:solidFill>
              </a:rPr>
              <a:t>Guymer</a:t>
            </a:r>
            <a:r>
              <a:rPr lang="en-GB" sz="1800" dirty="0" smtClean="0">
                <a:solidFill>
                  <a:srgbClr val="7EAF35"/>
                </a:solidFill>
              </a:rPr>
              <a:t> (1977)</a:t>
            </a:r>
            <a:r>
              <a:rPr lang="en-GB" sz="1800" dirty="0" smtClean="0"/>
              <a:t>: ‘The nocturnal jet’.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6911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Theoretical model results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16887" y="6237312"/>
            <a:ext cx="676275" cy="252000"/>
          </a:xfrm>
          <a:prstGeom prst="rect">
            <a:avLst/>
          </a:prstGeom>
        </p:spPr>
        <p:txBody>
          <a:bodyPr/>
          <a:lstStyle/>
          <a:p>
            <a:fld id="{DCF6A46F-80AB-49F3-8C7E-9717ED945456}" type="slidenum">
              <a:rPr lang="en-GB" altLang="en-US" smtClean="0"/>
              <a:pPr/>
              <a:t>31</a:t>
            </a:fld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556792"/>
            <a:ext cx="7560000" cy="3822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6" y="5343638"/>
            <a:ext cx="5599774" cy="1514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2348880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ower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9872" y="1202849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upper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level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792000" y="2852936"/>
            <a:ext cx="1043696" cy="936104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3419872" y="1910735"/>
            <a:ext cx="288032" cy="438145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7580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GB" sz="1800" dirty="0" smtClean="0"/>
          </a:p>
          <a:p>
            <a:r>
              <a:rPr lang="en-GB" sz="1800" dirty="0"/>
              <a:t>In addition to the well-documented cooling, increase in RH and slackening of the </a:t>
            </a:r>
            <a:r>
              <a:rPr lang="en-GB" sz="1800" dirty="0" smtClean="0"/>
              <a:t>near-surface wind </a:t>
            </a:r>
            <a:r>
              <a:rPr lang="en-GB" sz="1800" dirty="0"/>
              <a:t>speed, wind direction changes can also be attributed to an eclipse</a:t>
            </a:r>
            <a:r>
              <a:rPr lang="en-GB" sz="1800" dirty="0" smtClean="0"/>
              <a:t>.</a:t>
            </a:r>
          </a:p>
          <a:p>
            <a:r>
              <a:rPr lang="en-GB" sz="1800" dirty="0" smtClean="0"/>
              <a:t>While </a:t>
            </a:r>
            <a:r>
              <a:rPr lang="en-GB" sz="1800" dirty="0"/>
              <a:t>confidence in </a:t>
            </a:r>
            <a:r>
              <a:rPr lang="en-GB" sz="1800" dirty="0" smtClean="0"/>
              <a:t>wind speed </a:t>
            </a:r>
            <a:r>
              <a:rPr lang="en-GB" sz="1800" dirty="0"/>
              <a:t>changes </a:t>
            </a:r>
            <a:r>
              <a:rPr lang="en-GB" sz="1800" dirty="0" smtClean="0"/>
              <a:t>(~2 knots weakening  in clear skies) is </a:t>
            </a:r>
            <a:r>
              <a:rPr lang="en-GB" sz="1800" dirty="0"/>
              <a:t>similar to that in temperature and </a:t>
            </a:r>
            <a:r>
              <a:rPr lang="en-GB" sz="1800" dirty="0" smtClean="0"/>
              <a:t>RH changes, </a:t>
            </a:r>
            <a:r>
              <a:rPr lang="en-GB" sz="1800" dirty="0"/>
              <a:t>these far exceed confidence in the </a:t>
            </a:r>
            <a:r>
              <a:rPr lang="en-GB" sz="1800" dirty="0" smtClean="0"/>
              <a:t>wind direction </a:t>
            </a:r>
            <a:r>
              <a:rPr lang="en-GB" sz="1800" dirty="0"/>
              <a:t>changes. </a:t>
            </a:r>
            <a:endParaRPr lang="en-GB" sz="1800" dirty="0" smtClean="0"/>
          </a:p>
          <a:p>
            <a:r>
              <a:rPr lang="en-GB" sz="1800" dirty="0"/>
              <a:t>T</a:t>
            </a:r>
            <a:r>
              <a:rPr lang="en-GB" sz="1800" dirty="0" smtClean="0"/>
              <a:t>he </a:t>
            </a:r>
            <a:r>
              <a:rPr lang="en-GB" sz="1800" dirty="0"/>
              <a:t>wind </a:t>
            </a:r>
            <a:r>
              <a:rPr lang="en-GB" sz="1800" dirty="0" smtClean="0"/>
              <a:t>direction changes  (backing of </a:t>
            </a:r>
            <a:r>
              <a:rPr lang="en-GB" sz="1800" dirty="0"/>
              <a:t>~20</a:t>
            </a:r>
            <a:r>
              <a:rPr lang="en-GB" sz="1800" baseline="30000" dirty="0"/>
              <a:t>o</a:t>
            </a:r>
            <a:r>
              <a:rPr lang="en-GB" sz="1800" dirty="0"/>
              <a:t> </a:t>
            </a:r>
            <a:r>
              <a:rPr lang="en-GB" sz="1800" dirty="0" smtClean="0"/>
              <a:t>in </a:t>
            </a:r>
            <a:r>
              <a:rPr lang="en-GB" sz="1800" dirty="0"/>
              <a:t>clear </a:t>
            </a:r>
            <a:r>
              <a:rPr lang="en-GB" sz="1800" dirty="0" smtClean="0"/>
              <a:t>skies) have </a:t>
            </a:r>
            <a:r>
              <a:rPr lang="en-GB" sz="1800" dirty="0"/>
              <a:t>been found to be robust across the two eclipse events in 1999 and 2015, with </a:t>
            </a:r>
            <a:r>
              <a:rPr lang="en-GB" sz="1800" dirty="0" smtClean="0"/>
              <a:t>the latter </a:t>
            </a:r>
            <a:r>
              <a:rPr lang="en-GB" sz="1800" dirty="0"/>
              <a:t>analysis here using two independent observation networks. </a:t>
            </a:r>
            <a:endParaRPr lang="en-GB" sz="1800" dirty="0" smtClean="0"/>
          </a:p>
          <a:p>
            <a:r>
              <a:rPr lang="en-GB" sz="1800" dirty="0" smtClean="0"/>
              <a:t>Some </a:t>
            </a:r>
            <a:r>
              <a:rPr lang="en-GB" sz="1800" dirty="0"/>
              <a:t>theoretical support </a:t>
            </a:r>
            <a:r>
              <a:rPr lang="en-GB" sz="1800" dirty="0" smtClean="0"/>
              <a:t>for the </a:t>
            </a:r>
            <a:r>
              <a:rPr lang="en-GB" sz="1800" dirty="0"/>
              <a:t>wind direction changes identified in the clear sky inland regions is provided by </a:t>
            </a:r>
            <a:r>
              <a:rPr lang="en-GB" sz="1800" dirty="0" smtClean="0"/>
              <a:t>considering the </a:t>
            </a:r>
            <a:r>
              <a:rPr lang="en-GB" sz="1800" dirty="0"/>
              <a:t>rapid eclipse-induced cooling as analogous to </a:t>
            </a:r>
            <a:r>
              <a:rPr lang="en-GB" sz="1800" dirty="0" smtClean="0"/>
              <a:t>sunset,  leading to the </a:t>
            </a:r>
            <a:r>
              <a:rPr lang="en-GB" sz="1800" dirty="0"/>
              <a:t>formation of </a:t>
            </a:r>
            <a:r>
              <a:rPr lang="en-GB" sz="1800" dirty="0" smtClean="0"/>
              <a:t>nocturnal wind </a:t>
            </a:r>
            <a:r>
              <a:rPr lang="en-GB" sz="1800" dirty="0"/>
              <a:t>structures. </a:t>
            </a:r>
            <a:endParaRPr lang="en-GB" sz="1800" dirty="0" smtClean="0"/>
          </a:p>
          <a:p>
            <a:r>
              <a:rPr lang="en-GB" sz="1800" dirty="0" smtClean="0"/>
              <a:t>This</a:t>
            </a:r>
            <a:r>
              <a:rPr lang="en-GB" sz="1800" dirty="0"/>
              <a:t> </a:t>
            </a:r>
            <a:r>
              <a:rPr lang="en-GB" sz="1800" dirty="0" smtClean="0"/>
              <a:t>may </a:t>
            </a:r>
            <a:r>
              <a:rPr lang="en-GB" sz="1800" dirty="0"/>
              <a:t>provide a more parsimonious explanation for the surface wind direction changes </a:t>
            </a:r>
            <a:r>
              <a:rPr lang="en-GB" sz="1800" dirty="0" smtClean="0"/>
              <a:t>observed than </a:t>
            </a:r>
            <a:r>
              <a:rPr lang="en-GB" sz="1800" dirty="0"/>
              <a:t>the substantial mesoscale structure postulated by </a:t>
            </a:r>
            <a:r>
              <a:rPr lang="en-GB" sz="1800" dirty="0" smtClean="0"/>
              <a:t>Clayton.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243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86" y="1119023"/>
            <a:ext cx="8954025" cy="5334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359164"/>
            <a:ext cx="717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All the results are being gathered in the same place as those of Edmund Halley in 1714: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0032" y="634125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tx2"/>
                </a:solidFill>
                <a:latin typeface="+mn-lt"/>
              </a:rPr>
              <a:t>to be published on 22</a:t>
            </a:r>
            <a:r>
              <a:rPr lang="en-GB" i="1" baseline="30000" dirty="0" smtClean="0">
                <a:solidFill>
                  <a:schemeClr val="tx2"/>
                </a:solidFill>
                <a:latin typeface="+mn-lt"/>
              </a:rPr>
              <a:t>nd</a:t>
            </a:r>
            <a:r>
              <a:rPr lang="en-GB" i="1" dirty="0" smtClean="0">
                <a:solidFill>
                  <a:schemeClr val="tx2"/>
                </a:solidFill>
                <a:latin typeface="+mn-lt"/>
              </a:rPr>
              <a:t> August 2016</a:t>
            </a:r>
          </a:p>
        </p:txBody>
      </p:sp>
    </p:spTree>
    <p:extLst>
      <p:ext uri="{BB962C8B-B14F-4D97-AF65-F5344CB8AC3E}">
        <p14:creationId xmlns:p14="http://schemas.microsoft.com/office/powerpoint/2010/main" val="1573773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0646" y="226388"/>
            <a:ext cx="8251794" cy="1402412"/>
          </a:xfrm>
        </p:spPr>
        <p:txBody>
          <a:bodyPr/>
          <a:lstStyle/>
          <a:p>
            <a:r>
              <a:rPr lang="en-GB" dirty="0" smtClean="0"/>
              <a:t>Total solar eclipse:</a:t>
            </a:r>
            <a:br>
              <a:rPr lang="en-GB" dirty="0" smtClean="0"/>
            </a:br>
            <a:r>
              <a:rPr lang="en-GB" dirty="0" smtClean="0"/>
              <a:t>21 August 2017</a:t>
            </a:r>
            <a:endParaRPr lang="en-GB" dirty="0"/>
          </a:p>
        </p:txBody>
      </p:sp>
      <p:pic>
        <p:nvPicPr>
          <p:cNvPr id="2050" name="Picture 2" descr="2017 Total Solar Eclipse Global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91052"/>
            <a:ext cx="5256584" cy="52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668798"/>
            <a:ext cx="1907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eclipse path </a:t>
            </a:r>
            <a:r>
              <a:rPr lang="en-GB" sz="2000" dirty="0" smtClean="0"/>
              <a:t> (courtesy </a:t>
            </a:r>
            <a:r>
              <a:rPr lang="en-GB" sz="2000" dirty="0"/>
              <a:t>of NASA)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227687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Next total eclipse: visible over the USA.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4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0646" y="476672"/>
            <a:ext cx="8251794" cy="1152128"/>
          </a:xfrm>
        </p:spPr>
        <p:txBody>
          <a:bodyPr/>
          <a:lstStyle/>
          <a:p>
            <a:r>
              <a:rPr lang="en-GB" dirty="0"/>
              <a:t>Clayton’s (1901) eclipse </a:t>
            </a:r>
            <a:r>
              <a:rPr lang="en-GB" dirty="0" smtClean="0"/>
              <a:t>cyclone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dirty="0"/>
              <a:t>model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784"/>
            <a:ext cx="5220072" cy="52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420888"/>
            <a:ext cx="36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Cyclonic circulation associated with cold-core cyclone based on </a:t>
            </a:r>
            <a:r>
              <a:rPr lang="en-GB" dirty="0" err="1" smtClean="0"/>
              <a:t>Ferrel</a:t>
            </a:r>
            <a:r>
              <a:rPr lang="en-GB" dirty="0" smtClean="0"/>
              <a:t> (1877).</a:t>
            </a:r>
          </a:p>
          <a:p>
            <a:r>
              <a:rPr lang="en-GB" dirty="0" smtClean="0"/>
              <a:t>From Bigelow (1901) in his critique of Clayton’s model. Concluded that Clayton’s observations did not show a cold-core cyclone.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65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343959"/>
            <a:ext cx="8251794" cy="1287312"/>
          </a:xfrm>
        </p:spPr>
        <p:txBody>
          <a:bodyPr/>
          <a:lstStyle/>
          <a:p>
            <a:r>
              <a:rPr lang="en-GB" dirty="0"/>
              <a:t>Clayton’s (1901) eclipse </a:t>
            </a:r>
            <a:r>
              <a:rPr lang="en-GB" dirty="0" smtClean="0"/>
              <a:t>cyclone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dirty="0"/>
              <a:t>model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282" y="1772816"/>
            <a:ext cx="606822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573325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Aplin</a:t>
            </a:r>
            <a:r>
              <a:rPr lang="en-GB" dirty="0" smtClean="0"/>
              <a:t> and Harrison (2003)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674729"/>
            <a:ext cx="291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Simplified version of Clayton’s model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458112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Penumbra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458112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U</a:t>
            </a:r>
            <a:r>
              <a:rPr lang="en-GB" sz="2000" dirty="0" smtClean="0"/>
              <a:t>mbra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228184" y="187676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Limit of cold core</a:t>
            </a:r>
            <a:endParaRPr lang="en-GB" sz="2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3040282" y="4293096"/>
            <a:ext cx="523606" cy="344071"/>
          </a:xfrm>
          <a:prstGeom prst="straightConnector1">
            <a:avLst/>
          </a:prstGeom>
          <a:noFill/>
          <a:ln w="28575" cap="flat" cmpd="sng" algn="ctr">
            <a:solidFill>
              <a:srgbClr val="BF007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8" idx="1"/>
          </p:cNvCxnSpPr>
          <p:nvPr/>
        </p:nvCxnSpPr>
        <p:spPr bwMode="auto">
          <a:xfrm flipH="1" flipV="1">
            <a:off x="5256076" y="3501008"/>
            <a:ext cx="1332148" cy="1280175"/>
          </a:xfrm>
          <a:prstGeom prst="straightConnector1">
            <a:avLst/>
          </a:prstGeom>
          <a:noFill/>
          <a:ln w="28575" cap="flat" cmpd="sng" algn="ctr">
            <a:solidFill>
              <a:srgbClr val="BF007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5652120" y="2276872"/>
            <a:ext cx="1368152" cy="771453"/>
          </a:xfrm>
          <a:prstGeom prst="straightConnector1">
            <a:avLst/>
          </a:prstGeom>
          <a:noFill/>
          <a:ln w="28575" cap="flat" cmpd="sng" algn="ctr">
            <a:solidFill>
              <a:srgbClr val="BF007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880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99324"/>
            <a:ext cx="8251794" cy="1129572"/>
          </a:xfrm>
        </p:spPr>
        <p:txBody>
          <a:bodyPr/>
          <a:lstStyle/>
          <a:p>
            <a:r>
              <a:rPr lang="en-GB" dirty="0" smtClean="0"/>
              <a:t>Clayton’s (1901) eclipse cyclone </a:t>
            </a:r>
            <a:br>
              <a:rPr lang="en-GB" dirty="0" smtClean="0"/>
            </a:br>
            <a:r>
              <a:rPr lang="en-GB" dirty="0" smtClean="0"/>
              <a:t>model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7784" y="1357431"/>
            <a:ext cx="6264696" cy="552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1772816"/>
            <a:ext cx="2736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Lunar shadow relative recorded values of temperature, </a:t>
            </a:r>
            <a:r>
              <a:rPr lang="en-GB" dirty="0" err="1" smtClean="0"/>
              <a:t>windspeed</a:t>
            </a:r>
            <a:r>
              <a:rPr lang="en-GB" dirty="0" smtClean="0"/>
              <a:t> and wind direction (15-min data from 6 met stations).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7380312" y="5589240"/>
            <a:ext cx="504056" cy="360040"/>
          </a:xfrm>
          <a:prstGeom prst="straightConnector1">
            <a:avLst/>
          </a:prstGeom>
          <a:noFill/>
          <a:ln w="28575" cap="flat" cmpd="sng" algn="ctr">
            <a:solidFill>
              <a:srgbClr val="BF007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452320" y="583720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penumbra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804248" y="6485274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High pressure limit</a:t>
            </a:r>
            <a:endParaRPr lang="en-GB" sz="2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7020272" y="6237312"/>
            <a:ext cx="504056" cy="360040"/>
          </a:xfrm>
          <a:prstGeom prst="straightConnector1">
            <a:avLst/>
          </a:prstGeom>
          <a:noFill/>
          <a:ln w="28575" cap="flat" cmpd="sng" algn="ctr">
            <a:solidFill>
              <a:srgbClr val="BF007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3419872" y="5477162"/>
            <a:ext cx="1656184" cy="688142"/>
          </a:xfrm>
          <a:prstGeom prst="straightConnector1">
            <a:avLst/>
          </a:prstGeom>
          <a:noFill/>
          <a:ln w="28575" cap="flat" cmpd="sng" algn="ctr">
            <a:solidFill>
              <a:srgbClr val="BF007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835696" y="6093296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Low pressure limit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768752" y="1628800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Totality path</a:t>
            </a:r>
            <a:endParaRPr lang="en-GB" sz="20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7380312" y="2028910"/>
            <a:ext cx="593812" cy="752018"/>
          </a:xfrm>
          <a:prstGeom prst="straightConnector1">
            <a:avLst/>
          </a:prstGeom>
          <a:noFill/>
          <a:ln w="28575" cap="flat" cmpd="sng" algn="ctr">
            <a:solidFill>
              <a:srgbClr val="BF007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5496" y="547716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28 May 1900 eclipse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32040" y="2348880"/>
            <a:ext cx="17281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1500 miles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96036" y="1412776"/>
            <a:ext cx="17281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500 miles</a:t>
            </a:r>
          </a:p>
        </p:txBody>
      </p:sp>
    </p:spTree>
    <p:extLst>
      <p:ext uri="{BB962C8B-B14F-4D97-AF65-F5344CB8AC3E}">
        <p14:creationId xmlns:p14="http://schemas.microsoft.com/office/powerpoint/2010/main" val="256493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389" y="1916832"/>
            <a:ext cx="553503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0646" y="230687"/>
            <a:ext cx="8251794" cy="1398113"/>
          </a:xfrm>
        </p:spPr>
        <p:txBody>
          <a:bodyPr/>
          <a:lstStyle/>
          <a:p>
            <a:r>
              <a:rPr lang="en-GB" dirty="0"/>
              <a:t>Clayton’s (1901) eclipse </a:t>
            </a:r>
            <a:r>
              <a:rPr lang="en-GB" dirty="0" smtClean="0"/>
              <a:t>cyclone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dirty="0"/>
              <a:t>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6197242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7EAF35"/>
                </a:solidFill>
              </a:rPr>
              <a:t>Aplin</a:t>
            </a:r>
            <a:r>
              <a:rPr lang="en-GB" dirty="0" smtClean="0">
                <a:solidFill>
                  <a:srgbClr val="7EAF35"/>
                </a:solidFill>
              </a:rPr>
              <a:t> and Harrison (2003)</a:t>
            </a:r>
            <a:endParaRPr lang="en-GB" dirty="0">
              <a:solidFill>
                <a:srgbClr val="7EAF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74729"/>
            <a:ext cx="2915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Simplified and revised version of Clayton’s model based on observations at Reading and Camborne during August 1999 eclipse.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458112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Penumbra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458112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U</a:t>
            </a:r>
            <a:r>
              <a:rPr lang="en-GB" sz="2000" dirty="0" smtClean="0"/>
              <a:t>mbra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228184" y="187676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Limit of cold core</a:t>
            </a:r>
            <a:endParaRPr lang="en-GB" sz="2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879812" y="4294511"/>
            <a:ext cx="523606" cy="344071"/>
          </a:xfrm>
          <a:prstGeom prst="straightConnector1">
            <a:avLst/>
          </a:prstGeom>
          <a:noFill/>
          <a:ln w="28575" cap="flat" cmpd="sng" algn="ctr">
            <a:solidFill>
              <a:srgbClr val="BF007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4860032" y="3537012"/>
            <a:ext cx="1764197" cy="1101570"/>
          </a:xfrm>
          <a:prstGeom prst="straightConnector1">
            <a:avLst/>
          </a:prstGeom>
          <a:noFill/>
          <a:ln w="28575" cap="flat" cmpd="sng" algn="ctr">
            <a:solidFill>
              <a:srgbClr val="BF007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5364088" y="2276872"/>
            <a:ext cx="1656184" cy="865817"/>
          </a:xfrm>
          <a:prstGeom prst="straightConnector1">
            <a:avLst/>
          </a:prstGeom>
          <a:noFill/>
          <a:ln w="28575" cap="flat" cmpd="sng" algn="ctr">
            <a:solidFill>
              <a:srgbClr val="BF007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0286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Previous studies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0646" y="1700808"/>
            <a:ext cx="2995210" cy="2523128"/>
          </a:xfrm>
        </p:spPr>
        <p:txBody>
          <a:bodyPr/>
          <a:lstStyle/>
          <a:p>
            <a:pPr marL="0" indent="0">
              <a:buNone/>
            </a:pPr>
            <a:r>
              <a:rPr lang="en-GB" dirty="0" err="1" smtClean="0">
                <a:solidFill>
                  <a:srgbClr val="7EAF35"/>
                </a:solidFill>
              </a:rPr>
              <a:t>Prenosil</a:t>
            </a:r>
            <a:r>
              <a:rPr lang="en-GB" dirty="0" smtClean="0">
                <a:solidFill>
                  <a:srgbClr val="7EAF35"/>
                </a:solidFill>
              </a:rPr>
              <a:t> (2000) </a:t>
            </a:r>
            <a:r>
              <a:rPr lang="en-GB" dirty="0" smtClean="0"/>
              <a:t>found a slight cyclonic circulation attributable to the eclipse by comparison of model simulations with and without an eclipse (63.5 km </a:t>
            </a:r>
            <a:r>
              <a:rPr lang="en-GB" dirty="0" err="1" smtClean="0"/>
              <a:t>gridspacing</a:t>
            </a:r>
            <a:r>
              <a:rPr lang="en-GB" dirty="0" smtClean="0"/>
              <a:t>).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4" t="8164" r="26842" b="65393"/>
          <a:stretch/>
        </p:blipFill>
        <p:spPr>
          <a:xfrm>
            <a:off x="3275856" y="1556792"/>
            <a:ext cx="5760640" cy="5036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5445224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10-m wind forecast at 1030 UTC 11 August 1999 (with – without eclipse)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3386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769" y="1628800"/>
            <a:ext cx="588173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Previous studies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0647" y="1700808"/>
            <a:ext cx="2779186" cy="266916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7EAF35"/>
                </a:solidFill>
              </a:rPr>
              <a:t>Gross and </a:t>
            </a:r>
            <a:r>
              <a:rPr lang="en-GB" dirty="0" err="1" smtClean="0">
                <a:solidFill>
                  <a:srgbClr val="7EAF35"/>
                </a:solidFill>
              </a:rPr>
              <a:t>Hense</a:t>
            </a:r>
            <a:r>
              <a:rPr lang="en-GB" dirty="0" smtClean="0">
                <a:solidFill>
                  <a:srgbClr val="7EAF35"/>
                </a:solidFill>
              </a:rPr>
              <a:t> (1999) </a:t>
            </a:r>
            <a:r>
              <a:rPr lang="en-GB" dirty="0" smtClean="0"/>
              <a:t>predicted outflow from cold continental areas  - similar to a large-scale land-sea circulation modified by orography (14 km </a:t>
            </a:r>
            <a:r>
              <a:rPr lang="en-GB" dirty="0" err="1" smtClean="0"/>
              <a:t>gridspacing</a:t>
            </a:r>
            <a:r>
              <a:rPr lang="en-GB" dirty="0" smtClean="0"/>
              <a:t>).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5229200"/>
            <a:ext cx="3384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Wind vectors with – without eclipse at 20 m at 1240 UTC for an eclipse on 11 August 1999 under optimal weather conditions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157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Previous studies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CFD"/>
              </a:clrFrom>
              <a:clrTo>
                <a:srgbClr val="FD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03" y="1668820"/>
            <a:ext cx="4320000" cy="268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58" y="1666473"/>
            <a:ext cx="4320000" cy="265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2167" y="4473223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  <a:latin typeface="+mn-lt"/>
              </a:rPr>
              <a:t>Wind speed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20222" y="4453081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  <a:latin typeface="+mn-lt"/>
              </a:rPr>
              <a:t>Wind direction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303" y="5805264"/>
            <a:ext cx="5199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7EAF35"/>
                </a:solidFill>
                <a:latin typeface="+mn-lt"/>
              </a:rPr>
              <a:t>Namboodiri</a:t>
            </a:r>
            <a:r>
              <a:rPr lang="en-GB" dirty="0" smtClean="0">
                <a:solidFill>
                  <a:srgbClr val="7EAF35"/>
                </a:solidFill>
                <a:latin typeface="+mn-lt"/>
              </a:rPr>
              <a:t> et al. (2011): 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Annular solar eclipse of 15 January 2010 over </a:t>
            </a:r>
            <a:r>
              <a:rPr lang="en-GB" dirty="0" err="1" smtClean="0">
                <a:solidFill>
                  <a:schemeClr val="tx2"/>
                </a:solidFill>
                <a:latin typeface="+mn-lt"/>
              </a:rPr>
              <a:t>Thumba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, India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4358" y="4853191"/>
            <a:ext cx="43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  <a:latin typeface="+mn-lt"/>
              </a:rPr>
              <a:t>Veering, then backing, durin</a:t>
            </a:r>
            <a:r>
              <a:rPr lang="en-GB" dirty="0" smtClean="0"/>
              <a:t>g eclipse attributed to sea-breeze changes</a:t>
            </a:r>
            <a:endParaRPr lang="en-GB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4869160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tx2"/>
                </a:solidFill>
                <a:latin typeface="+mn-lt"/>
              </a:rPr>
              <a:t>Windspeed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decrease during eclipse</a:t>
            </a:r>
          </a:p>
        </p:txBody>
      </p:sp>
    </p:spTree>
    <p:extLst>
      <p:ext uri="{BB962C8B-B14F-4D97-AF65-F5344CB8AC3E}">
        <p14:creationId xmlns:p14="http://schemas.microsoft.com/office/powerpoint/2010/main" val="248708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013190"/>
            <a:ext cx="5904656" cy="5800185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Previous studies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602128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7EAF35"/>
                </a:solidFill>
              </a:rPr>
              <a:t>Gray and Harrison (2013). </a:t>
            </a:r>
            <a:r>
              <a:rPr lang="en-GB" sz="1800" dirty="0" smtClean="0"/>
              <a:t>11 August 1999 eclipse</a:t>
            </a:r>
            <a:endParaRPr lang="en-GB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104321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MIDAS data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105273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UKV output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1988840"/>
            <a:ext cx="2952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Cooling of ~1</a:t>
            </a:r>
            <a:r>
              <a:rPr lang="en-GB" baseline="30000" dirty="0" smtClean="0"/>
              <a:t>o</a:t>
            </a:r>
            <a:r>
              <a:rPr lang="en-GB" dirty="0" smtClean="0"/>
              <a:t>C.</a:t>
            </a:r>
          </a:p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Mean regional wind decrease of ~0.7ms</a:t>
            </a:r>
            <a:r>
              <a:rPr lang="en-GB" baseline="30000" dirty="0" smtClean="0">
                <a:solidFill>
                  <a:schemeClr val="tx2"/>
                </a:solidFill>
                <a:latin typeface="+mn-lt"/>
              </a:rPr>
              <a:t>-1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and backing in wind direction (anticlockwise turning in the direction the wind is going towards) of ~17</a:t>
            </a:r>
            <a:r>
              <a:rPr lang="en-GB" baseline="30000" dirty="0" smtClean="0">
                <a:solidFill>
                  <a:schemeClr val="tx2"/>
                </a:solidFill>
                <a:latin typeface="+mn-lt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18354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UoR-PP-Template-STANDARD-WIDTH-NO-ANIMATION-v-24" id="{33879B97-0DFF-40F4-A473-E07481BE5E7F}" vid="{B2C9B0A7-2CA9-4201-85E8-C461CDE36F2A}"/>
    </a:ext>
  </a:extLst>
</a:theme>
</file>

<file path=ppt/theme/theme2.xml><?xml version="1.0" encoding="utf-8"?>
<a:theme xmlns:a="http://schemas.openxmlformats.org/drawingml/2006/main" name="1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UoR-PP-Template-STANDARD-WIDTH-NO-ANIMATION-v-24" id="{33879B97-0DFF-40F4-A473-E07481BE5E7F}" vid="{B2C9B0A7-2CA9-4201-85E8-C461CDE36F2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eclipse_Hertfordshire_2016.pptx</Template>
  <TotalTime>380</TotalTime>
  <Words>2758</Words>
  <Application>Microsoft Office PowerPoint</Application>
  <PresentationFormat>On-screen Show (4:3)</PresentationFormat>
  <Paragraphs>230</Paragraphs>
  <Slides>36</Slides>
  <Notes>33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AngsanaUPC</vt:lpstr>
      <vt:lpstr>Effra</vt:lpstr>
      <vt:lpstr>Effra Light</vt:lpstr>
      <vt:lpstr>Effra Heavy</vt:lpstr>
      <vt:lpstr>Effra Bold</vt:lpstr>
      <vt:lpstr>Wingdings</vt:lpstr>
      <vt:lpstr>Rdg Vesta</vt:lpstr>
      <vt:lpstr>UoR Theme</vt:lpstr>
      <vt:lpstr>1_UoR Theme</vt:lpstr>
      <vt:lpstr>Eclipse-induced wind changes over the British Isles on the 20 march 2015</vt:lpstr>
      <vt:lpstr>What is a solar eclipse?</vt:lpstr>
      <vt:lpstr>Predicted meteorological effects of a solar eclipse?</vt:lpstr>
      <vt:lpstr>Clayton’s (1901) eclipse cyclone  model</vt:lpstr>
      <vt:lpstr>Clayton’s (1901) eclipse cyclone  model</vt:lpstr>
      <vt:lpstr>Previous studies</vt:lpstr>
      <vt:lpstr>Previous studies</vt:lpstr>
      <vt:lpstr>Previous studies</vt:lpstr>
      <vt:lpstr>Previous studies</vt:lpstr>
      <vt:lpstr>Aim</vt:lpstr>
      <vt:lpstr>The eclipse path</vt:lpstr>
      <vt:lpstr>Synoptic situation</vt:lpstr>
      <vt:lpstr>The observed eclipse</vt:lpstr>
      <vt:lpstr>Methodology</vt:lpstr>
      <vt:lpstr>Vaisala Road Weather Station (RSW200)</vt:lpstr>
      <vt:lpstr>Observation sites</vt:lpstr>
      <vt:lpstr>Met Office model</vt:lpstr>
      <vt:lpstr>MIDAS observations</vt:lpstr>
      <vt:lpstr>MIDAS observations vs model</vt:lpstr>
      <vt:lpstr>MIDAS observations vs model</vt:lpstr>
      <vt:lpstr>MIDAS observations vs model</vt:lpstr>
      <vt:lpstr>Roadside observations</vt:lpstr>
      <vt:lpstr>Roadside observations vs model</vt:lpstr>
      <vt:lpstr>1-min MIDAS timeseries: wind speed</vt:lpstr>
      <vt:lpstr>1-min MIDAS timeseries: wind direction</vt:lpstr>
      <vt:lpstr>20-min roadside timeseries: wind speed</vt:lpstr>
      <vt:lpstr>20-min roadside timeseries: wind direction</vt:lpstr>
      <vt:lpstr>20-min roadside timeseries: temperature and RH</vt:lpstr>
      <vt:lpstr>Typical boundary layer evolution</vt:lpstr>
      <vt:lpstr>Theory for eclipse wind backing?</vt:lpstr>
      <vt:lpstr>Theoretical model results</vt:lpstr>
      <vt:lpstr>Conclusions</vt:lpstr>
      <vt:lpstr>PowerPoint Presentation</vt:lpstr>
      <vt:lpstr>Total solar eclipse: 21 August 2017</vt:lpstr>
      <vt:lpstr>Clayton’s (1901) eclipse cyclone  model</vt:lpstr>
      <vt:lpstr>Clayton’s (1901) eclipse cyclone  model</vt:lpstr>
    </vt:vector>
  </TitlesOfParts>
  <Company>University of Reading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Eclipse-induced wind changes over the British Isles on the 20 march 2015</dc:title>
  <dc:creator>Suzanne L. Gray</dc:creator>
  <cp:lastModifiedBy>Sue Gray</cp:lastModifiedBy>
  <cp:revision>48</cp:revision>
  <cp:lastPrinted>2006-09-19T14:59:33Z</cp:lastPrinted>
  <dcterms:created xsi:type="dcterms:W3CDTF">2016-03-01T10:05:39Z</dcterms:created>
  <dcterms:modified xsi:type="dcterms:W3CDTF">2016-03-01T22:27:06Z</dcterms:modified>
</cp:coreProperties>
</file>