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</p:sldMasterIdLst>
  <p:notesMasterIdLst>
    <p:notesMasterId r:id="rId43"/>
  </p:notesMasterIdLst>
  <p:handoutMasterIdLst>
    <p:handoutMasterId r:id="rId44"/>
  </p:handoutMasterIdLst>
  <p:sldIdLst>
    <p:sldId id="265" r:id="rId2"/>
    <p:sldId id="315" r:id="rId3"/>
    <p:sldId id="316" r:id="rId4"/>
    <p:sldId id="324" r:id="rId5"/>
    <p:sldId id="325" r:id="rId6"/>
    <p:sldId id="326" r:id="rId7"/>
    <p:sldId id="318" r:id="rId8"/>
    <p:sldId id="268" r:id="rId9"/>
    <p:sldId id="319" r:id="rId10"/>
    <p:sldId id="321" r:id="rId11"/>
    <p:sldId id="327" r:id="rId12"/>
    <p:sldId id="337" r:id="rId13"/>
    <p:sldId id="323" r:id="rId14"/>
    <p:sldId id="320" r:id="rId15"/>
    <p:sldId id="338" r:id="rId16"/>
    <p:sldId id="328" r:id="rId17"/>
    <p:sldId id="270" r:id="rId18"/>
    <p:sldId id="272" r:id="rId19"/>
    <p:sldId id="259" r:id="rId20"/>
    <p:sldId id="322" r:id="rId21"/>
    <p:sldId id="329" r:id="rId22"/>
    <p:sldId id="339" r:id="rId23"/>
    <p:sldId id="330" r:id="rId24"/>
    <p:sldId id="302" r:id="rId25"/>
    <p:sldId id="304" r:id="rId26"/>
    <p:sldId id="305" r:id="rId27"/>
    <p:sldId id="306" r:id="rId28"/>
    <p:sldId id="309" r:id="rId29"/>
    <p:sldId id="311" r:id="rId30"/>
    <p:sldId id="332" r:id="rId31"/>
    <p:sldId id="333" r:id="rId32"/>
    <p:sldId id="334" r:id="rId33"/>
    <p:sldId id="340" r:id="rId34"/>
    <p:sldId id="341" r:id="rId35"/>
    <p:sldId id="336" r:id="rId36"/>
    <p:sldId id="300" r:id="rId37"/>
    <p:sldId id="267" r:id="rId38"/>
    <p:sldId id="335" r:id="rId39"/>
    <p:sldId id="307" r:id="rId40"/>
    <p:sldId id="308" r:id="rId41"/>
    <p:sldId id="310" r:id="rId42"/>
  </p:sldIdLst>
  <p:sldSz cx="9144000" cy="6858000" type="screen4x3"/>
  <p:notesSz cx="7104063" cy="10234613"/>
  <p:embeddedFontLst>
    <p:embeddedFont>
      <p:font typeface="Effra" panose="020B0604020202020204" charset="0"/>
      <p:regular r:id="rId45"/>
      <p:bold r:id="rId46"/>
      <p:italic r:id="rId47"/>
      <p:boldItalic r:id="rId48"/>
    </p:embeddedFont>
    <p:embeddedFont>
      <p:font typeface="Lucida Calligraphy" panose="03010101010101010101" pitchFamily="66" charset="0"/>
      <p:regular r:id="rId49"/>
    </p:embeddedFont>
    <p:embeddedFont>
      <p:font typeface="AngsanaUPC" panose="02020603050405020304" pitchFamily="18" charset="-34"/>
      <p:regular r:id="rId50"/>
      <p:bold r:id="rId51"/>
      <p:italic r:id="rId52"/>
      <p:boldItalic r:id="rId53"/>
    </p:embeddedFont>
    <p:embeddedFont>
      <p:font typeface="Effra Bold" panose="020B0604020202020204" charset="0"/>
      <p:bold r:id="rId54"/>
    </p:embeddedFont>
    <p:embeddedFont>
      <p:font typeface="Effra Heavy" panose="020B0604020202020204" charset="0"/>
      <p:bold r:id="rId55"/>
      <p:boldItalic r:id="rId56"/>
    </p:embeddedFont>
    <p:embeddedFont>
      <p:font typeface="Effra Light" panose="020B0604020202020204" charset="0"/>
      <p:regular r:id="rId57"/>
      <p:italic r:id="rId58"/>
    </p:embeddedFont>
    <p:embeddedFont>
      <p:font typeface="Gill Sans MT" panose="020B0502020104020203" pitchFamily="34" charset="0"/>
      <p:regular r:id="rId59"/>
      <p:bold r:id="rId60"/>
      <p:italic r:id="rId61"/>
      <p:boldItalic r:id="rId62"/>
    </p:embeddedFont>
    <p:embeddedFont>
      <p:font typeface="EucrosiaUPC" panose="02020603050405020304" pitchFamily="18" charset="-34"/>
      <p:regular r:id="rId63"/>
      <p:bold r:id="rId64"/>
      <p:italic r:id="rId65"/>
      <p:boldItalic r:id="rId66"/>
    </p:embeddedFont>
    <p:embeddedFont>
      <p:font typeface="Cambria Math" panose="02040503050406030204" pitchFamily="18" charset="0"/>
      <p:regular r:id="rId67"/>
    </p:embeddedFont>
    <p:embeddedFont>
      <p:font typeface="Rdg Vesta" panose="02000503060000020004" pitchFamily="50" charset="0"/>
      <p:regular r:id="rId68"/>
      <p:bold r:id="rId69"/>
      <p:italic r:id="rId70"/>
      <p:boldItalic r:id="rId71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F35"/>
    <a:srgbClr val="000000"/>
    <a:srgbClr val="BF0071"/>
    <a:srgbClr val="D799A1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3" autoAdjust="0"/>
    <p:restoredTop sz="71921" autoAdjust="0"/>
  </p:normalViewPr>
  <p:slideViewPr>
    <p:cSldViewPr showGuides="1">
      <p:cViewPr varScale="1">
        <p:scale>
          <a:sx n="68" d="100"/>
          <a:sy n="68" d="100"/>
        </p:scale>
        <p:origin x="8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notesViewPr>
    <p:cSldViewPr showGuides="1">
      <p:cViewPr varScale="1">
        <p:scale>
          <a:sx n="71" d="100"/>
          <a:sy n="71" d="100"/>
        </p:scale>
        <p:origin x="1998" y="84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5412" y="1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2554"/>
            <a:ext cx="3078651" cy="5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412" y="9722554"/>
            <a:ext cx="3078651" cy="5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734" y="1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96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072" y="4862101"/>
            <a:ext cx="5683922" cy="460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907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734" y="9720907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90359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R. 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Soc.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(2006),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132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, pp. 101–124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10.1256/qj.04.145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Boundary-layer friction in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midlatitude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cyclones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D. S. ADAMSON, S. E. BELCHER, B. J. HOSKINS and R. S. PLANT∗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11. Schematic describing the frictional generation of potential vorticity by the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mechanism in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linear phase of 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wave. (a) and (b) illustrate the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mechanism in a neutral wave associated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with the meridional and zonal potential temperature gradients, respectively. (c) illustrates the impact of frictional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turning of the wind in a growing wave, with both components of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baroclinicity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taken into account. L and H denote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surface low and high pressure centres, the arrowheads denote low-level winds and the long arrows denote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thermal wind that is associated with the relevant component(s) of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baroclinicity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Shading indicates regions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where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v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· </a:t>
            </a:r>
            <a:r>
              <a:rPr lang="en-GB" sz="1200" b="1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v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is large, with darker shading being used for negative values (corresponding to positive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PV generation). See text for further explanation.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9092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2. Schematic diagram to illustrate the impact of latent-heat release on the low-level circulation of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Fronts and Atlantic Storm-Track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EXperiment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Intensive Observing Period 18. (a) Shows the situation at early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times, before latent-heat release occurs. The upper line illustrates a tropopause fold, with associated positive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potential vorticity (PV) anomaly. A low-level, cyclonic circulation is induced. (b) Illustrates the dominant effects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of latent heating within the mature system. A positive low-level anomaly is formed which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intensi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es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the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lowlevel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circulation. A local sink of PV is located above, which weakens the upper-level feature. A surface thermal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anomaly remains weak throughout. (After Ahmadi-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Givi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et al.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2002.)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R. 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Soc.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(2003),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129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, pp. 2989–3012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10.1256/qj.02.174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On a threefold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classi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cation of extratropical cyclogenesis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R. S. PLANT¤, G. C. CRAIG and S. L. GRAY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5224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 PV Perspective on the Vertical Structure of Mature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Midlatitude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Cyclones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in the Northern Hemisphere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JANA C ˇ AMPA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HEINI WERNLI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DOI: 10.1175/JAS-D-11-050.1FIG. 1. 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West–east-oriented vertical sections of PV (PVU) across the</a:t>
            </a:r>
          </a:p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center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of three mature extratropical cyclones for (a) the Superstorm of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1993 at 398Nat 0000UTC 14 Mar 1993, (b)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Lothar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498Nat 0600UTC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26 Dec 1999, and (c)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Xynthia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468N at 0000 UTC 28 Feb 2010.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3. Composite PV anomaly profiles of Northern Hemisphere (NH) winter (DJF) cyclones with minimum SLP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in the range of (a) 930–970 and (b) 990–1010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hPa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The black line connects the mean values of DPV on each level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(every 25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hPa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) and the shaded area marks the interval between the 10th and 90th percentiles on each level.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28370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 Sebastian </a:t>
            </a:r>
            <a:r>
              <a:rPr lang="en-GB" dirty="0" err="1" smtClean="0"/>
              <a:t>Schemm</a:t>
            </a:r>
            <a:r>
              <a:rPr lang="en-GB" dirty="0" smtClean="0"/>
              <a:t>, Heini </a:t>
            </a:r>
            <a:r>
              <a:rPr lang="en-GB" dirty="0" err="1" smtClean="0"/>
              <a:t>Wernli</a:t>
            </a:r>
            <a:r>
              <a:rPr lang="en-GB" dirty="0" smtClean="0"/>
              <a:t>, and Lukas </a:t>
            </a:r>
            <a:r>
              <a:rPr lang="en-GB" dirty="0" err="1" smtClean="0"/>
              <a:t>Papritz</a:t>
            </a:r>
            <a:r>
              <a:rPr lang="en-GB" dirty="0" smtClean="0"/>
              <a:t>, 2013: Warm Conveyor Belts in Idealized Moist </a:t>
            </a:r>
            <a:r>
              <a:rPr lang="en-GB" dirty="0" err="1" smtClean="0"/>
              <a:t>Baroclinic</a:t>
            </a:r>
            <a:r>
              <a:rPr lang="en-GB" dirty="0" smtClean="0"/>
              <a:t> Wave Simulations*. J. Atmos. Sci., 70, 627–652.</a:t>
            </a:r>
          </a:p>
          <a:p>
            <a:r>
              <a:rPr lang="en-GB" dirty="0" err="1" smtClean="0"/>
              <a:t>doi</a:t>
            </a:r>
            <a:r>
              <a:rPr lang="en-GB" dirty="0" smtClean="0"/>
              <a:t>: http://dx.doi.org/10.1175/JAS-D-12-0147.1 </a:t>
            </a:r>
          </a:p>
          <a:p>
            <a:endParaRPr lang="en-GB" dirty="0" smtClean="0"/>
          </a:p>
          <a:p>
            <a:r>
              <a:rPr lang="en-GB" dirty="0" smtClean="0"/>
              <a:t>Fig. 4. Time evolution from days 3 to 6 of PV on 316 K (</a:t>
            </a:r>
            <a:r>
              <a:rPr lang="en-GB" dirty="0" err="1" smtClean="0"/>
              <a:t>colored</a:t>
            </a:r>
            <a:r>
              <a:rPr lang="en-GB" dirty="0" smtClean="0"/>
              <a:t>, PVU) and low-level PV at 950 </a:t>
            </a:r>
            <a:r>
              <a:rPr lang="en-GB" dirty="0" err="1" smtClean="0"/>
              <a:t>hPa</a:t>
            </a:r>
            <a:r>
              <a:rPr lang="en-GB" dirty="0" smtClean="0"/>
              <a:t> (black contour for 1 PVU). (a)–(d) Dry simulation, and (e)–(h) moist simulation m60.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34817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Evolution and Dynamical Role of Reduced Upper-Tropospheric Potential</a:t>
            </a:r>
          </a:p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Vorticity in Intensive Observing Period One of FASTEX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HANNAH R. POMROY AND ALAN J. THORPE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2. (a) Shading: potential vorticity at 300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hPa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0600 UTC 10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Jan 1997; contours: 950-hPa geopotential height, contour interval 40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m. Line marks position of cross section in (b). (b) Vertical cross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section at 578N through RUPV 1. Shading: potential vorticity (minimum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value 5 20.2 PVU); solid line: southerly wind component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(contour interval: 5 m s21); dashed line: potential temperature (contour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interval: 4 K).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Citation: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Chagnon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JM, Gray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SL,Methven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J. 2013.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Diabatic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processesmodifying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potential vorticity in a North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Atlantic cyclone.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R. 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Soc.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139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1270–1282. DOI:10.1002/qj.2037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5.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net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diabatic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PV (computed as the difference between the full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PV and the advection-only PV tracer) on model levels corresponding to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altitudes of (a) 8.4 km and (b) 4.4 km, valid at 1200 UTC 20 October 2008.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(c) Net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diabatic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PV in the vertical section indicated in panel (a).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solid black and grey lines depict the 2 PVU contour in the full PV and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advection-only PV tracer, respectively.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58871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Jeffrey M.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Chagnon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and Suzanne L. Gray, 2015: 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Diabatically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Generated Potential Vorticity Structure near the Extratropical Tropopause in Three Simulated Extratropical Cyclones. Mon.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Wea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Rev., 143, 2337–2347.</a:t>
            </a:r>
          </a:p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http://dx.doi.org/10.1175/MWR-D-14-00092.1 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3. Vertical cross sections of net accumulated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diabatic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PV (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colored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lled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contours) valid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36 hours into each simulation in a) Case I, b) Case II, and c) Case III. The 2 PVU contour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of the full PV field is depicted by the red line, and the 2 PVU contour of the conservative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PV tracer is depicted by the black line. The locations of the cross sections are indicated in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2. The dashed circle in panel (b) depicts the location of the dipole referred to in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text.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87693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1pPr>
            <a:lvl2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2pPr>
            <a:lvl3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3pPr>
            <a:lvl4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4pPr>
            <a:lvl5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5pPr>
            <a:lvl6pPr marL="22844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6pPr>
            <a:lvl7pPr marL="27416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7pPr>
            <a:lvl8pPr marL="31988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8pPr>
            <a:lvl9pPr marL="36560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1CEBE7-BDC0-4FBC-BD69-B9060805B22F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81898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Are there errors</a:t>
            </a:r>
            <a:r>
              <a:rPr lang="en-GB" altLang="en-US" dirty="0" smtClean="0"/>
              <a:t>?</a:t>
            </a:r>
          </a:p>
          <a:p>
            <a:endParaRPr lang="en-GB" altLang="en-US" dirty="0" smtClean="0"/>
          </a:p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2.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Forecast error (PVU, colour shading) and 2 PVU contours in the analysis (black) and in the forecast with initialisation time 1200 UTC 19 January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2011 (green) valid at 1200 UTC on (a) 20 January 2011 (D + 1), (b) 22 January 2011 (D + 3) and (c) 24 January 2011 (D + 5). All the fields are plotted on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320 K isentropic surface. The right panels show zoomed-in details inside the grey boxes (30◦N–80◦N, 90◦W–0◦W) marked in the left panels. They also show WCB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intersection points with the 320 K isentropic surface at the given time in the analysis (black crosses) and the forecast (green circles), independent of when they started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to ascend.</a:t>
            </a:r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1pPr>
            <a:lvl2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2pPr>
            <a:lvl3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3pPr>
            <a:lvl4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4pPr>
            <a:lvl5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5pPr>
            <a:lvl6pPr marL="2387897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6pPr>
            <a:lvl7pPr marL="2865808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7pPr>
            <a:lvl8pPr marL="3343719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8pPr>
            <a:lvl9pPr marL="3821630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52A5BB-91C1-432B-B679-8290F60DE39B}" type="slidenum">
              <a:rPr lang="en-US" altLang="en-US" sz="1300"/>
              <a:pPr eaLnBrk="1" hangingPunct="1"/>
              <a:t>17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596503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76177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define a “forecast bust” to be an occasion when the</a:t>
            </a:r>
          </a:p>
          <a:p>
            <a:r>
              <a:rPr lang="en-GB" dirty="0" smtClean="0"/>
              <a:t>day-6 high-resolution forecast of European Z500</a:t>
            </a:r>
          </a:p>
          <a:p>
            <a:r>
              <a:rPr lang="en-GB" dirty="0" smtClean="0"/>
              <a:t>has an RMSE greater than 60 m and an ACC less</a:t>
            </a:r>
          </a:p>
          <a:p>
            <a:r>
              <a:rPr lang="en-GB" dirty="0" smtClean="0"/>
              <a:t>than 40%. These two conditions ensure that a bust</a:t>
            </a:r>
          </a:p>
          <a:p>
            <a:r>
              <a:rPr lang="en-GB" dirty="0" smtClean="0"/>
              <a:t>is associated with errors of a sufficient magnitude</a:t>
            </a:r>
          </a:p>
          <a:p>
            <a:r>
              <a:rPr lang="en-GB" dirty="0" smtClean="0"/>
              <a:t>and also involve a pattern or phase discrepancy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DOI:10.1175/BAMS-D-12-00099.1</a:t>
            </a:r>
          </a:p>
          <a:p>
            <a:endParaRPr lang="en-GB" dirty="0" smtClean="0"/>
          </a:p>
          <a:p>
            <a:r>
              <a:rPr lang="en-GB" dirty="0" smtClean="0"/>
              <a:t>Fig. 2. The number of European forecast busts at</a:t>
            </a:r>
            <a:r>
              <a:rPr lang="en-GB" baseline="0" dirty="0" smtClean="0"/>
              <a:t> </a:t>
            </a:r>
            <a:r>
              <a:rPr lang="en-GB" dirty="0" smtClean="0"/>
              <a:t>day 6 from the ECMWF operational high-resolution</a:t>
            </a:r>
          </a:p>
          <a:p>
            <a:r>
              <a:rPr lang="en-GB" dirty="0" smtClean="0"/>
              <a:t>forecast and forecasts made within the ERA-Interim</a:t>
            </a:r>
            <a:r>
              <a:rPr lang="en-GB" baseline="0" dirty="0" smtClean="0"/>
              <a:t> </a:t>
            </a:r>
            <a:r>
              <a:rPr lang="en-GB" dirty="0" smtClean="0"/>
              <a:t>project, for 1989–2011. (a) Time series of annual totals.</a:t>
            </a:r>
            <a:r>
              <a:rPr lang="en-GB" baseline="0" dirty="0" smtClean="0"/>
              <a:t> </a:t>
            </a:r>
            <a:r>
              <a:rPr lang="en-GB" dirty="0" smtClean="0"/>
              <a:t>Results are based on forecasts</a:t>
            </a:r>
            <a:r>
              <a:rPr lang="en-GB" baseline="0" dirty="0" smtClean="0"/>
              <a:t> </a:t>
            </a:r>
            <a:r>
              <a:rPr lang="en-GB" dirty="0" smtClean="0"/>
              <a:t>started at 1200 UTC since operational high-resolution</a:t>
            </a:r>
            <a:r>
              <a:rPr lang="en-GB" baseline="0" dirty="0" smtClean="0"/>
              <a:t> </a:t>
            </a:r>
            <a:r>
              <a:rPr lang="en-GB" dirty="0" smtClean="0"/>
              <a:t>forecasts were not made at 0000 UTC before 2001.</a:t>
            </a:r>
            <a:r>
              <a:rPr lang="en-GB" baseline="0" dirty="0" smtClean="0"/>
              <a:t> </a:t>
            </a:r>
            <a:r>
              <a:rPr lang="en-GB" dirty="0" smtClean="0"/>
              <a:t>In addition to improvements to the</a:t>
            </a:r>
            <a:r>
              <a:rPr lang="en-GB" baseline="0" dirty="0" smtClean="0"/>
              <a:t> </a:t>
            </a:r>
            <a:r>
              <a:rPr lang="en-GB" dirty="0" smtClean="0"/>
              <a:t>forecast model and improvements in the processes</a:t>
            </a:r>
            <a:r>
              <a:rPr lang="en-GB" baseline="0" dirty="0" smtClean="0"/>
              <a:t> </a:t>
            </a:r>
            <a:r>
              <a:rPr lang="en-GB" dirty="0" smtClean="0"/>
              <a:t>used to derive its initial conditions, the resolution of</a:t>
            </a:r>
            <a:r>
              <a:rPr lang="en-GB" baseline="0" dirty="0" smtClean="0"/>
              <a:t> </a:t>
            </a:r>
            <a:r>
              <a:rPr lang="en-GB" dirty="0" smtClean="0"/>
              <a:t>ECMWF’s high</a:t>
            </a:r>
            <a:r>
              <a:rPr lang="en-GB" baseline="0" dirty="0" smtClean="0"/>
              <a:t> </a:t>
            </a:r>
            <a:r>
              <a:rPr lang="en-GB" dirty="0" smtClean="0"/>
              <a:t>resolution forecast increased steadily</a:t>
            </a:r>
            <a:r>
              <a:rPr lang="en-GB" baseline="0" dirty="0" smtClean="0"/>
              <a:t> </a:t>
            </a:r>
            <a:r>
              <a:rPr lang="en-GB" dirty="0" smtClean="0"/>
              <a:t>over the period, from 190 km in 1989 to 16 km in 2011.</a:t>
            </a:r>
            <a:r>
              <a:rPr lang="en-GB" baseline="0" dirty="0" smtClean="0"/>
              <a:t> </a:t>
            </a:r>
            <a:r>
              <a:rPr lang="en-GB" dirty="0" smtClean="0"/>
              <a:t>ERA-Interim is based on a fixed IFS cycle that was</a:t>
            </a:r>
            <a:r>
              <a:rPr lang="en-GB" baseline="0" dirty="0" smtClean="0"/>
              <a:t> </a:t>
            </a:r>
            <a:r>
              <a:rPr lang="en-GB" dirty="0" smtClean="0"/>
              <a:t>operational in 2006 and has a fixed resolution of 80 km.</a:t>
            </a:r>
          </a:p>
          <a:p>
            <a:r>
              <a:rPr lang="en-GB" dirty="0" smtClean="0"/>
              <a:t>The two curves in (a) should not necessarily intersect</a:t>
            </a:r>
            <a:r>
              <a:rPr lang="en-GB" baseline="0" dirty="0" smtClean="0"/>
              <a:t> </a:t>
            </a:r>
            <a:r>
              <a:rPr lang="en-GB" dirty="0" smtClean="0"/>
              <a:t>in 2006 since the high-resolution forecast had a resolution</a:t>
            </a:r>
            <a:r>
              <a:rPr lang="en-GB" baseline="0" dirty="0" smtClean="0"/>
              <a:t> </a:t>
            </a:r>
            <a:r>
              <a:rPr lang="en-GB" dirty="0" smtClean="0"/>
              <a:t>of 25 km at that time.</a:t>
            </a:r>
          </a:p>
          <a:p>
            <a:endParaRPr lang="en-GB" dirty="0" smtClean="0"/>
          </a:p>
          <a:p>
            <a:r>
              <a:rPr lang="en-GB" dirty="0" smtClean="0"/>
              <a:t>Fig. 4. The mean initial condition anomalies of (a) Z500 and (b) CAPE</a:t>
            </a:r>
            <a:r>
              <a:rPr lang="en-GB" baseline="0" dirty="0" smtClean="0"/>
              <a:t> </a:t>
            </a:r>
            <a:r>
              <a:rPr lang="en-GB" dirty="0" smtClean="0"/>
              <a:t>leading to the same forecast busts used in Fig. 3. Anomalies are</a:t>
            </a:r>
            <a:r>
              <a:rPr lang="en-GB" baseline="0" dirty="0" smtClean="0"/>
              <a:t> </a:t>
            </a:r>
            <a:r>
              <a:rPr lang="en-GB" dirty="0" smtClean="0"/>
              <a:t>relative to the ERA-Interim climatology for 1989–2008. Statistical</a:t>
            </a:r>
            <a:r>
              <a:rPr lang="en-GB" baseline="0" dirty="0" smtClean="0"/>
              <a:t> </a:t>
            </a:r>
            <a:r>
              <a:rPr lang="en-GB" dirty="0" smtClean="0"/>
              <a:t>significance at the 5% level is indicated with bold </a:t>
            </a:r>
            <a:r>
              <a:rPr lang="en-GB" dirty="0" err="1" smtClean="0"/>
              <a:t>colors</a:t>
            </a:r>
            <a:r>
              <a:rPr lang="en-GB" dirty="0" smtClean="0"/>
              <a:t>. Throughout</a:t>
            </a:r>
            <a:r>
              <a:rPr lang="en-GB" baseline="0" dirty="0" smtClean="0"/>
              <a:t> </a:t>
            </a:r>
            <a:r>
              <a:rPr lang="en-GB" dirty="0" smtClean="0"/>
              <a:t>this article, the </a:t>
            </a:r>
            <a:r>
              <a:rPr lang="en-GB" dirty="0" err="1" smtClean="0"/>
              <a:t>analyzed</a:t>
            </a:r>
            <a:r>
              <a:rPr lang="en-GB" dirty="0" smtClean="0"/>
              <a:t> CAPE is actually a 6-h forecast, since this is</a:t>
            </a:r>
            <a:r>
              <a:rPr lang="en-GB" baseline="0" dirty="0" smtClean="0"/>
              <a:t> </a:t>
            </a:r>
            <a:r>
              <a:rPr lang="en-GB" dirty="0" smtClean="0"/>
              <a:t>what is archived. CAPE is computed for several parcel ascents, from</a:t>
            </a:r>
            <a:r>
              <a:rPr lang="en-GB" baseline="0" dirty="0" smtClean="0"/>
              <a:t> </a:t>
            </a:r>
            <a:r>
              <a:rPr lang="en-GB" dirty="0" smtClean="0"/>
              <a:t>the surface and higher up, and the maximum value is taken.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5634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Appl. 4, 317–324 (1997)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dry intrusion perspective of extra-tropical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cyclone development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5.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Conceptual model showing system-relative airflow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associated with the diffluent-flow type of cyclogenesis. The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arrows labelled W1 and W2 are the primary and secondary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warm conveyor belts. The dashed arrow labelled CCB is a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cold conveyor belt. The dry intrusion is seen to overrun W2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over a broad region to produce an upper cold front at its leading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edge. (After Young, 1994.)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22851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1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R. 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Soc.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(2006),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132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, pp. 1073–1089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10.1256/qj.04.108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Formation and release of symmetric instability following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Delta-M adjustment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C. J. MORCRETTE∗ and K. A. BROWNING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1. A thought experiment linking line convection,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adjustment and CSI in the development of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slantwise convection. These sketches show a time series (a)–(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) of vertical cross-sections through 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zone, normal to the thermal wind. The vertical cross-sections represent an area around 5 km deep and several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hundreds of kilometres wide. Areas of negative equivalent potential vorticity are shaded. The first, second and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third row of panels represent three distinct stages which are dominated by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adjustment, linear CSI and nonlinear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sv-SE" sz="1200" b="1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R. </a:t>
            </a:r>
            <a:r>
              <a:rPr lang="sv-SE" sz="1200" b="1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Meteoml. </a:t>
            </a:r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SOC. 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(2001). </a:t>
            </a:r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127, 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pp. 2513-2536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Stacked slantwise convective circulations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K. A. BROWNING*, D. CHAPMAN and R. S. DIXON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CSI respectively. Further details are given in the text in section 2.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6338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Figure 17. Conceptual model of the near-surface flows in an extratropical cyclone. (a) Early stage of frontal wave</a:t>
            </a:r>
          </a:p>
          <a:p>
            <a:pPr eaLnBrk="1" hangingPunct="1"/>
            <a:r>
              <a:rPr lang="en-GB" altLang="en-US" dirty="0" smtClean="0"/>
              <a:t>cyclone development. L denotes low-pressure centre with direction of movement shown by thin arrow. Grey</a:t>
            </a:r>
          </a:p>
          <a:p>
            <a:pPr eaLnBrk="1" hangingPunct="1"/>
            <a:r>
              <a:rPr lang="en-GB" altLang="en-US" dirty="0" smtClean="0"/>
              <a:t>arrows show the system-relative low-level jets; WJ is the warm-conveyor-belt jet (WCB in text) and CJ the cold conveyor-</a:t>
            </a:r>
          </a:p>
          <a:p>
            <a:pPr eaLnBrk="1" hangingPunct="1"/>
            <a:r>
              <a:rPr lang="en-GB" altLang="en-US" dirty="0" smtClean="0"/>
              <a:t>belt jet (CCB in text). (b) Frontal fracture phase, when the sting jet (SJ) first appears at the surface.</a:t>
            </a:r>
          </a:p>
          <a:p>
            <a:pPr eaLnBrk="1" hangingPunct="1"/>
            <a:r>
              <a:rPr lang="en-GB" altLang="en-US" dirty="0" smtClean="0"/>
              <a:t>(c) As the cloud head wraps round further the SJ region extends. (d) Eventually the distinct SJ disappears and</a:t>
            </a:r>
          </a:p>
          <a:p>
            <a:pPr eaLnBrk="1" hangingPunct="1"/>
            <a:r>
              <a:rPr lang="en-GB" altLang="en-US" dirty="0" smtClean="0"/>
              <a:t>the dominant low-level wind in this region is due to the CJ. Positions of cross-sections shown in Fig. 18 are</a:t>
            </a:r>
          </a:p>
          <a:p>
            <a:pPr eaLnBrk="1" hangingPunct="1"/>
            <a:r>
              <a:rPr lang="en-GB" altLang="en-US" dirty="0" smtClean="0"/>
              <a:t>marked in (b).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Frontal analysis based on the Shapiro and Keyser (1990) lifecycle model in which the surface cold front fractures from the surface warm front so as to leave behind a bent-back warm front (part of which is analysed here as a cold front. Secondary WCB omitted for clarity.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84730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HEWSON, Tim D.; NEU,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Urs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Cyclones, windstorms and the IMILAST project.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Tellus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A, [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S.l.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],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sep.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2015. ISSN 1600-0870. Available at: &lt;http://www.tellusa.net/index.php/tellusa/article/view/27128&gt;. Date accessed: 05 Nov. 2015.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doi:http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://dx.doi.org/10.3402/tellusa.v%v.27128. 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1. Conceptual model of an extra-tropical cyclonic windstorm. Panel (a) shows the cyclone track (black), with spots denoting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positions equally separated in time, and numbered according to the cyclone life-cycle phases in panel (b). Spot colour relates to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identification method and objective typing used in Hewson and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Titley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(2010), green being a diminutive frontal wave, orange a frontal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wave cyclone, and black 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barotropic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low. Shading denotes the footprints, or nominal damage swathes, attributable to the warm jet/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warm conveyor (yellow), the cold jet/cold conveyor (orange) and the sting jet (red). Panel (b) shows the synoptic-scale evolution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of fronts and isobars around the cyclone, after Hewson and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Titley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(2010) and Shapiro and Keyser (1990), with added letters denoting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relative locations of the strong wind features, and brackets indicating marginal existence. Panel (c) denotes the temporal evolution of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gust strength for each jet zone, with numbers cross-referencing phases on panel (b). On each panel, a dashed blue line denotes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period of most rapid deepening, whilst the solid blue arrow shows the time of maximum depth. This conceptual model should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be considered to be very malleable; for example most intense cyclones will have only one or two of the three strong wind footprints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associated.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27204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DOI: 10.1175/MWR-D-13-00348.1</a:t>
            </a:r>
          </a:p>
          <a:p>
            <a:r>
              <a:rPr lang="en-GB" dirty="0" smtClean="0"/>
              <a:t>Distinguishing the Cold Conveyor Belt and Sting Jet Airstreams</a:t>
            </a:r>
          </a:p>
          <a:p>
            <a:r>
              <a:rPr lang="en-GB" dirty="0" smtClean="0"/>
              <a:t>in an Intense Extratropical Cyclone</a:t>
            </a:r>
          </a:p>
          <a:p>
            <a:r>
              <a:rPr lang="en-GB" dirty="0" smtClean="0"/>
              <a:t>OSCAR MARTI´NEZ-ALVARADO, LAURA H. BAKER, SUZANNE L. GRAY,</a:t>
            </a:r>
          </a:p>
          <a:p>
            <a:r>
              <a:rPr lang="en-GB" dirty="0" smtClean="0"/>
              <a:t>JOHN METHVEN, AND ROBERT S. PLANT</a:t>
            </a:r>
          </a:p>
          <a:p>
            <a:endParaRPr lang="en-GB" dirty="0" smtClean="0"/>
          </a:p>
          <a:p>
            <a:r>
              <a:rPr lang="en-GB" dirty="0" smtClean="0"/>
              <a:t>FIG. 3. Ground-relative wind speed (m s21) on the 850-hPa isobaric surface at (a) 0900, (b) 1200, (c) 1500, and (d) 1800 UTC. Gray</a:t>
            </a:r>
          </a:p>
          <a:p>
            <a:r>
              <a:rPr lang="en-GB" dirty="0" smtClean="0"/>
              <a:t>contours show </a:t>
            </a:r>
            <a:r>
              <a:rPr lang="en-GB" dirty="0" err="1" smtClean="0"/>
              <a:t>ue</a:t>
            </a:r>
            <a:r>
              <a:rPr lang="en-GB" dirty="0" smtClean="0"/>
              <a:t> every 5K. Panels (b)–(d) show the track followed by the FAAM research aircraft, highlighting the hour </a:t>
            </a:r>
            <a:r>
              <a:rPr lang="en-GB" dirty="0" err="1" smtClean="0"/>
              <a:t>centered</a:t>
            </a:r>
            <a:r>
              <a:rPr lang="en-GB" dirty="0" smtClean="0"/>
              <a:t> at the</a:t>
            </a:r>
          </a:p>
          <a:p>
            <a:r>
              <a:rPr lang="en-GB" dirty="0" smtClean="0"/>
              <a:t>time shown (purple line). Crosses indicate the position of the cyclone </a:t>
            </a:r>
            <a:r>
              <a:rPr lang="en-GB" dirty="0" err="1" smtClean="0"/>
              <a:t>center</a:t>
            </a:r>
            <a:r>
              <a:rPr lang="en-GB" dirty="0" smtClean="0"/>
              <a:t>. End points of vertical sections discussed in later figures are</a:t>
            </a:r>
          </a:p>
          <a:p>
            <a:r>
              <a:rPr lang="en-GB" dirty="0" smtClean="0"/>
              <a:t>indicated by dots and </a:t>
            </a:r>
            <a:r>
              <a:rPr lang="en-GB" dirty="0" err="1" smtClean="0"/>
              <a:t>labeled</a:t>
            </a:r>
            <a:r>
              <a:rPr lang="en-GB" dirty="0" smtClean="0"/>
              <a:t> by letters (except for A, which coincides with the cyclone </a:t>
            </a:r>
            <a:r>
              <a:rPr lang="en-GB" dirty="0" err="1" smtClean="0"/>
              <a:t>center</a:t>
            </a:r>
            <a:r>
              <a:rPr lang="en-GB" dirty="0" smtClean="0"/>
              <a:t>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01224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45107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99874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3: (a)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Friedhelm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grid-point count of ensemble members with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windspeeds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&gt;40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􀀀1 (shaded)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0900 UTC 8 December 2011. (b) Ensemble evolution of maximum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windspeed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850hPa from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2200 UTC 7 December 2011. (c) as (a) for Robert at 0900 UTC 27 December 2011 and (d) as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(b) starting from 2200 UTC 26 December 2011. (e) as (a) for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Ulli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0700 UTC 3 January 2012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and (f) as (b) starting from 2200 UTC 2 January 2012. Control ensemble member e-contours are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overlaid and coloured from blue to red: (a) 293, 296, 299, 302K; (b) 294, 297, 300, 303K; (c) 293,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296, 299, 302K. Black dotted contour is cool-sector e-threshold at 850hPa: (a)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Friedhelm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301K,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(b) Robert 305K, and (c)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Ulli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300K.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Analysis of trajectories entering the cool-sector low-level jet regions shows cold conveyor belt flows.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Strongly descending trajectories arrive ahead or on the </a:t>
            </a:r>
            <a:r>
              <a:rPr lang="en-GB" sz="1200" dirty="0" err="1" smtClean="0"/>
              <a:t>southeastern</a:t>
            </a:r>
            <a:r>
              <a:rPr lang="en-GB" sz="1200" dirty="0" smtClean="0"/>
              <a:t> flank of the conveyor belt flow.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We now focus on these descending trajectories…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28022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Two descending branches:                  1. descent from 700 </a:t>
            </a:r>
            <a:r>
              <a:rPr lang="en-GB" sz="1200" dirty="0" err="1" smtClean="0"/>
              <a:t>hPa</a:t>
            </a:r>
            <a:r>
              <a:rPr lang="en-GB" sz="1200" dirty="0" smtClean="0"/>
              <a:t> over ~ 7 h;  2. ascent from 950 </a:t>
            </a:r>
            <a:r>
              <a:rPr lang="en-GB" sz="1200" dirty="0" err="1" smtClean="0"/>
              <a:t>hPa</a:t>
            </a:r>
            <a:r>
              <a:rPr lang="en-GB" sz="1200" dirty="0" smtClean="0"/>
              <a:t> to 800 </a:t>
            </a:r>
            <a:r>
              <a:rPr lang="en-GB" sz="1200" dirty="0" err="1" smtClean="0"/>
              <a:t>hPa</a:t>
            </a:r>
            <a:r>
              <a:rPr lang="en-GB" sz="1200" dirty="0" smtClean="0"/>
              <a:t> then descent over ~4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Typically passage through </a:t>
            </a:r>
            <a:r>
              <a:rPr lang="en-GB" sz="1200" dirty="0" err="1" smtClean="0"/>
              <a:t>frontogenetic</a:t>
            </a:r>
            <a:r>
              <a:rPr lang="en-GB" sz="1200" dirty="0" smtClean="0"/>
              <a:t> regions during ascent then </a:t>
            </a:r>
            <a:r>
              <a:rPr lang="en-GB" sz="1200" dirty="0" err="1" smtClean="0"/>
              <a:t>frontolytic</a:t>
            </a:r>
            <a:r>
              <a:rPr lang="en-GB" sz="1200" dirty="0" smtClean="0"/>
              <a:t> regions during descent.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One ensemble member shows strong descent from 700hPa associated with II, at early times in storm.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03935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Cluster class medians (shaded by pressure) summarising</a:t>
            </a:r>
            <a:r>
              <a:rPr lang="en-GB" sz="1200" baseline="0" dirty="0" smtClean="0"/>
              <a:t> </a:t>
            </a:r>
            <a:r>
              <a:rPr lang="en-GB" sz="1200" dirty="0" smtClean="0"/>
              <a:t>airstreams arriving in cool-sector low-level jet of Robert ensemble</a:t>
            </a:r>
            <a:r>
              <a:rPr lang="en-GB" sz="1200" baseline="0" dirty="0" smtClean="0"/>
              <a:t> </a:t>
            </a:r>
            <a:r>
              <a:rPr lang="en-GB" sz="1200" dirty="0" smtClean="0"/>
              <a:t>member \</a:t>
            </a:r>
            <a:r>
              <a:rPr lang="en-GB" sz="1200" dirty="0" err="1" smtClean="0"/>
              <a:t>textbf</a:t>
            </a:r>
            <a:r>
              <a:rPr lang="en-GB" sz="1200" dirty="0" smtClean="0"/>
              <a:t>{\</a:t>
            </a:r>
            <a:r>
              <a:rPr lang="en-GB" sz="1200" dirty="0" err="1" smtClean="0"/>
              <a:t>emph</a:t>
            </a:r>
            <a:r>
              <a:rPr lang="en-GB" sz="1200" dirty="0" smtClean="0"/>
              <a:t>{v}} at 0700~UTC and 0900~UTC 27 December 2011</a:t>
            </a:r>
            <a:r>
              <a:rPr lang="en-GB" sz="1200" baseline="0" dirty="0" smtClean="0"/>
              <a:t> </a:t>
            </a:r>
            <a:r>
              <a:rPr lang="en-GB" sz="1200" dirty="0" smtClean="0"/>
              <a:t>(a and b, respectively) with 850hPa </a:t>
            </a:r>
            <a:r>
              <a:rPr lang="en-GB" sz="1200" dirty="0" err="1" smtClean="0"/>
              <a:t>windspeed</a:t>
            </a:r>
            <a:r>
              <a:rPr lang="en-GB" sz="1200" dirty="0" smtClean="0"/>
              <a:t> (grey contours at 40</a:t>
            </a:r>
            <a:r>
              <a:rPr lang="en-GB" sz="1200" baseline="0" dirty="0" smtClean="0"/>
              <a:t> </a:t>
            </a:r>
            <a:r>
              <a:rPr lang="en-GB" sz="1200" dirty="0" err="1" smtClean="0"/>
              <a:t>m.s</a:t>
            </a:r>
            <a:r>
              <a:rPr lang="en-GB" sz="1200" dirty="0" smtClean="0"/>
              <a:t>$^{-1}$), smoothed storm track (black line) and centre (``$\</a:t>
            </a:r>
            <a:r>
              <a:rPr lang="en-GB" sz="1200" dirty="0" err="1" smtClean="0"/>
              <a:t>mathbf</a:t>
            </a:r>
            <a:r>
              <a:rPr lang="en-GB" sz="1200" dirty="0" smtClean="0"/>
              <a:t>{\times}$'').}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200" dirty="0" smtClean="0"/>
          </a:p>
          <a:p>
            <a:pPr>
              <a:buFont typeface="Wingdings" panose="05000000000000000000" pitchFamily="2" charset="2"/>
              <a:buChar char="§"/>
            </a:pPr>
            <a:endParaRPr lang="en-GB" sz="1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Two descending branches:                  1. descent from 700 </a:t>
            </a:r>
            <a:r>
              <a:rPr lang="en-GB" sz="1200" dirty="0" err="1" smtClean="0"/>
              <a:t>hPa</a:t>
            </a:r>
            <a:r>
              <a:rPr lang="en-GB" sz="1200" dirty="0" smtClean="0"/>
              <a:t> over ~ 7 h;  2. ascent from 950 </a:t>
            </a:r>
            <a:r>
              <a:rPr lang="en-GB" sz="1200" dirty="0" err="1" smtClean="0"/>
              <a:t>hPa</a:t>
            </a:r>
            <a:r>
              <a:rPr lang="en-GB" sz="1200" dirty="0" smtClean="0"/>
              <a:t> to 800 </a:t>
            </a:r>
            <a:r>
              <a:rPr lang="en-GB" sz="1200" dirty="0" err="1" smtClean="0"/>
              <a:t>hPa</a:t>
            </a:r>
            <a:r>
              <a:rPr lang="en-GB" sz="1200" dirty="0" smtClean="0"/>
              <a:t> then descent over ~4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Typically passage through </a:t>
            </a:r>
            <a:r>
              <a:rPr lang="en-GB" sz="1200" dirty="0" err="1" smtClean="0"/>
              <a:t>frontogenetic</a:t>
            </a:r>
            <a:r>
              <a:rPr lang="en-GB" sz="1200" dirty="0" smtClean="0"/>
              <a:t> regions during ascent then </a:t>
            </a:r>
            <a:r>
              <a:rPr lang="en-GB" sz="1200" dirty="0" err="1" smtClean="0"/>
              <a:t>frontolytic</a:t>
            </a:r>
            <a:r>
              <a:rPr lang="en-GB" sz="1200" dirty="0" smtClean="0"/>
              <a:t> regions during descent.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One ensemble member shows strong descent from 700hPa associated with II, at early times in storm.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62460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 Trajectories are plotted system-relative over atmospheric</a:t>
            </a:r>
            <a:r>
              <a:rPr lang="en-GB" sz="1200" baseline="0" dirty="0" smtClean="0"/>
              <a:t> </a:t>
            </a:r>
            <a:r>
              <a:rPr lang="en-GB" sz="1200" dirty="0" smtClean="0"/>
              <a:t>fields at arrival time: 850~hPa </a:t>
            </a:r>
            <a:r>
              <a:rPr lang="en-GB" sz="1200" dirty="0" err="1" smtClean="0"/>
              <a:t>windspeed</a:t>
            </a:r>
            <a:r>
              <a:rPr lang="en-GB" sz="1200" dirty="0" smtClean="0"/>
              <a:t> (shaded), 1000~mb geopotential</a:t>
            </a:r>
            <a:r>
              <a:rPr lang="en-GB" sz="1200" baseline="0" dirty="0" smtClean="0"/>
              <a:t> </a:t>
            </a:r>
            <a:r>
              <a:rPr lang="en-GB" sz="1200" dirty="0" smtClean="0"/>
              <a:t>(contoured every 3~gpm), and 850~hPa $\</a:t>
            </a:r>
            <a:r>
              <a:rPr lang="en-GB" sz="1200" dirty="0" err="1" smtClean="0"/>
              <a:t>theta_e</a:t>
            </a:r>
            <a:r>
              <a:rPr lang="en-GB" sz="1200" dirty="0" smtClean="0"/>
              <a:t>$ (blue to red contours</a:t>
            </a:r>
            <a:r>
              <a:rPr lang="en-GB" sz="1200" baseline="0" dirty="0" smtClean="0"/>
              <a:t> </a:t>
            </a:r>
            <a:r>
              <a:rPr lang="en-GB" sz="1200" dirty="0" smtClean="0"/>
              <a:t>from 293K, every 3K). (b) The pressure evolution of these trajectories</a:t>
            </a:r>
            <a:r>
              <a:rPr lang="en-GB" sz="1200" baseline="0" dirty="0" smtClean="0"/>
              <a:t> </a:t>
            </a:r>
            <a:r>
              <a:rPr lang="en-GB" sz="1200" dirty="0" smtClean="0"/>
              <a:t>until 0900~UTC and beyond is shaded by relative humidity with height</a:t>
            </a:r>
            <a:r>
              <a:rPr lang="en-GB" sz="1200" baseline="0" dirty="0" smtClean="0"/>
              <a:t> </a:t>
            </a:r>
            <a:r>
              <a:rPr lang="en-GB" sz="1200" dirty="0" smtClean="0"/>
              <a:t>of bars showing proportion (\%) of trajectories exhibiting mesoscale</a:t>
            </a:r>
            <a:r>
              <a:rPr lang="en-GB" sz="1200" baseline="0" dirty="0" smtClean="0"/>
              <a:t> </a:t>
            </a:r>
            <a:r>
              <a:rPr lang="en-GB" sz="1200" dirty="0" smtClean="0"/>
              <a:t>instabilities as in chart legend. In (c), pressure evolution is shaded</a:t>
            </a:r>
            <a:r>
              <a:rPr lang="en-GB" sz="1200" baseline="0" dirty="0" smtClean="0"/>
              <a:t> </a:t>
            </a:r>
            <a:r>
              <a:rPr lang="en-GB" sz="1200" dirty="0" smtClean="0"/>
              <a:t>$\</a:t>
            </a:r>
            <a:r>
              <a:rPr lang="en-GB" sz="1200" dirty="0" err="1" smtClean="0"/>
              <a:t>theta_e</a:t>
            </a:r>
            <a:r>
              <a:rPr lang="en-GB" sz="1200" dirty="0" smtClean="0"/>
              <a:t>$ and the bars denote proportion of trajectories within</a:t>
            </a:r>
            <a:r>
              <a:rPr lang="en-GB" sz="1200" baseline="0" dirty="0" smtClean="0"/>
              <a:t> </a:t>
            </a:r>
            <a:r>
              <a:rPr lang="en-GB" sz="1200" dirty="0" smtClean="0"/>
              <a:t>regions of substantial frontogenesis or lysis (threshold of $\pm$100~K.km$^{-2}$.10$^5$s$^{-1}$).</a:t>
            </a:r>
          </a:p>
          <a:p>
            <a:pPr>
              <a:buFont typeface="Wingdings" panose="05000000000000000000" pitchFamily="2" charset="2"/>
              <a:buNone/>
            </a:pPr>
            <a:endParaRPr lang="en-GB" sz="1200" dirty="0" smtClean="0"/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Storm relative trajectories (a), mesoscale instability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proportions (b), and frontogenesis proportions (c), as in Fig. \ref{f6},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for sting-jet class \#3 at 0700~UTC in Robert ensemble member \</a:t>
            </a:r>
            <a:r>
              <a:rPr lang="en-GB" sz="1200" dirty="0" err="1" smtClean="0"/>
              <a:t>textbf</a:t>
            </a:r>
            <a:r>
              <a:rPr lang="en-GB" sz="1200" dirty="0" smtClean="0"/>
              <a:t>{\</a:t>
            </a:r>
            <a:r>
              <a:rPr lang="en-GB" sz="1200" dirty="0" err="1" smtClean="0"/>
              <a:t>emph</a:t>
            </a:r>
            <a:r>
              <a:rPr lang="en-GB" sz="1200" dirty="0" smtClean="0"/>
              <a:t>{v}}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and class \#6 (e-g) which experience rapid ascent and descent associated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with frontogenesis and lysis. In (a and e), 850hPa $\</a:t>
            </a:r>
            <a:r>
              <a:rPr lang="en-GB" sz="1200" dirty="0" err="1" smtClean="0"/>
              <a:t>theta_e</a:t>
            </a:r>
            <a:r>
              <a:rPr lang="en-GB" sz="1200" dirty="0" smtClean="0"/>
              <a:t>$ contours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are shown blue to red from 294K, every 3K.}</a:t>
            </a:r>
          </a:p>
          <a:p>
            <a:pPr>
              <a:buFont typeface="Wingdings" panose="05000000000000000000" pitchFamily="2" charset="2"/>
              <a:buNone/>
            </a:pPr>
            <a:endParaRPr lang="en-GB" sz="1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Two descending branches:                  1. descent from 700 </a:t>
            </a:r>
            <a:r>
              <a:rPr lang="en-GB" sz="1200" dirty="0" err="1" smtClean="0"/>
              <a:t>hPa</a:t>
            </a:r>
            <a:r>
              <a:rPr lang="en-GB" sz="1200" dirty="0" smtClean="0"/>
              <a:t> over ~ 7 h;  2. ascent from 950 </a:t>
            </a:r>
            <a:r>
              <a:rPr lang="en-GB" sz="1200" dirty="0" err="1" smtClean="0"/>
              <a:t>hPa</a:t>
            </a:r>
            <a:r>
              <a:rPr lang="en-GB" sz="1200" dirty="0" smtClean="0"/>
              <a:t> to 800 </a:t>
            </a:r>
            <a:r>
              <a:rPr lang="en-GB" sz="1200" dirty="0" err="1" smtClean="0"/>
              <a:t>hPa</a:t>
            </a:r>
            <a:r>
              <a:rPr lang="en-GB" sz="1200" dirty="0" smtClean="0"/>
              <a:t> then descent over ~4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Typically passage through </a:t>
            </a:r>
            <a:r>
              <a:rPr lang="en-GB" sz="1200" dirty="0" err="1" smtClean="0"/>
              <a:t>frontogenetic</a:t>
            </a:r>
            <a:r>
              <a:rPr lang="en-GB" sz="1200" dirty="0" smtClean="0"/>
              <a:t> regions during ascent then </a:t>
            </a:r>
            <a:r>
              <a:rPr lang="en-GB" sz="1200" dirty="0" err="1" smtClean="0"/>
              <a:t>frontolytic</a:t>
            </a:r>
            <a:r>
              <a:rPr lang="en-GB" sz="1200" dirty="0" smtClean="0"/>
              <a:t> regions during descent.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One ensemble member shows strong descent from 700hPa associated with II, at early times in storm.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28880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1. The structure of a Northern Hemisphere Shapiro–Keyser cyclone in development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stage 3: surface cold front (SCF); surface warm front (SWF); bent-back front (BBF); cold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conveyor belt (CCB); sting jet airstream (SJ); dry intrusion (DI); warm conveyor belt (WCB);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WCB anticyclonic branch (WCB1);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WCBcyclonic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branch (WCB2); and the large3 represents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cyclone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center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the surface, and the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gray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shading represents cloud top (see also Fig. </a:t>
            </a:r>
            <a:r>
              <a:rPr lang="en-GB" sz="1200" b="0" i="0" u="none" strike="noStrike" kern="1200" baseline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2).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84378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Fig. 2. Example UK-area lower tropospheric soundings for the WJ, SJ and CJ phenomena, in (a), (b) and (c), respectively, with winds in</a:t>
            </a:r>
          </a:p>
          <a:p>
            <a:r>
              <a:rPr lang="en-GB" dirty="0" smtClean="0"/>
              <a:t>alphanumeric format (speeds in </a:t>
            </a:r>
            <a:r>
              <a:rPr lang="en-GB" dirty="0" err="1" smtClean="0"/>
              <a:t>kts</a:t>
            </a:r>
            <a:r>
              <a:rPr lang="en-GB" dirty="0" smtClean="0"/>
              <a:t>). Pressure in </a:t>
            </a:r>
            <a:r>
              <a:rPr lang="en-GB" dirty="0" err="1" smtClean="0"/>
              <a:t>hPa</a:t>
            </a:r>
            <a:r>
              <a:rPr lang="en-GB" dirty="0" smtClean="0"/>
              <a:t> is shown on the left, whilst temperature in 8C is shown below. (a) is for Camborne at</a:t>
            </a:r>
          </a:p>
          <a:p>
            <a:r>
              <a:rPr lang="en-GB" dirty="0" smtClean="0"/>
              <a:t>00 UTC on 30 October 2000 (</a:t>
            </a:r>
            <a:r>
              <a:rPr lang="en-GB" dirty="0" err="1" smtClean="0"/>
              <a:t>Oratia</a:t>
            </a:r>
            <a:r>
              <a:rPr lang="en-GB" dirty="0" smtClean="0"/>
              <a:t>), whilst (c) is for Crawley at 18 UTC on 25 January 1990 (Daria). To denote the SJ (b) shows two</a:t>
            </a:r>
          </a:p>
          <a:p>
            <a:r>
              <a:rPr lang="en-GB" dirty="0" smtClean="0"/>
              <a:t>soundings from ECMWF HRES 6-hour forecast fields valid at 06 UTC on 3 January 2012 (</a:t>
            </a:r>
            <a:r>
              <a:rPr lang="en-GB" dirty="0" err="1" smtClean="0"/>
              <a:t>Ulli</a:t>
            </a:r>
            <a:r>
              <a:rPr lang="en-GB" dirty="0" smtClean="0"/>
              <a:t>). These nominally straddle the SJ surface</a:t>
            </a:r>
          </a:p>
          <a:p>
            <a:r>
              <a:rPr lang="en-GB" dirty="0" smtClean="0"/>
              <a:t>impact zone at this time; mauve is to the west, blue to the east. Sounding locations are shown (by coloured rings) on Fig. 4b for the WJ in</a:t>
            </a:r>
          </a:p>
          <a:p>
            <a:r>
              <a:rPr lang="en-GB" dirty="0" smtClean="0"/>
              <a:t>(a), on Fig. 10b for the SJ in (b), and on Fig. 4a for the CJ in (c).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659362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1pPr>
            <a:lvl2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2pPr>
            <a:lvl3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3pPr>
            <a:lvl4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4pPr>
            <a:lvl5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5pPr>
            <a:lvl6pPr marL="22844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6pPr>
            <a:lvl7pPr marL="27416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7pPr>
            <a:lvl8pPr marL="31988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8pPr>
            <a:lvl9pPr marL="36560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B5B691-6232-4E7A-89EA-B5BB43F88645}" type="slidenum">
              <a:rPr lang="en-US" altLang="en-US" sz="1200"/>
              <a:pPr eaLnBrk="1" hangingPunct="1"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11956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458482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Figure 1 shows the general nature of isentropic motion in a mature cyclonic system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and its surroundings, looking northwards in the northern hemisphere. This schematic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picture draws on the work of several authors (e.g. </a:t>
            </a:r>
            <a:r>
              <a:rPr lang="en-GB" dirty="0" err="1" smtClean="0"/>
              <a:t>Danielsen</a:t>
            </a:r>
            <a:r>
              <a:rPr lang="en-GB" dirty="0" smtClean="0"/>
              <a:t> 1964, 1980; Green et al.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1966; Carlson 1980; </a:t>
            </a:r>
            <a:r>
              <a:rPr lang="en-GB" dirty="0" err="1" smtClean="0"/>
              <a:t>Heckley</a:t>
            </a:r>
            <a:r>
              <a:rPr lang="en-GB" dirty="0" smtClean="0"/>
              <a:t> and Hoskins 1982; Golding 1984). The descending air west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of the surface pressure low, on reaching middle levels, splits into two branches A and B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turning </a:t>
            </a:r>
            <a:r>
              <a:rPr lang="en-GB" dirty="0" err="1" smtClean="0"/>
              <a:t>anticyclonically</a:t>
            </a:r>
            <a:r>
              <a:rPr lang="en-GB" dirty="0" smtClean="0"/>
              <a:t> and cyclonically. Air originating at lower levels in the warm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sector </a:t>
            </a:r>
            <a:r>
              <a:rPr lang="en-GB" dirty="0" err="1" smtClean="0"/>
              <a:t>equatorward</a:t>
            </a:r>
            <a:r>
              <a:rPr lang="en-GB" dirty="0" smtClean="0"/>
              <a:t> of the surface low rises and splits into two branches C and D. To the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extent that condensation occurs in the moist warm-sector branch as it rises, there will be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enhanced ascent involving cross-isentropic motion. This pattern of air motion may then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result in a cloud pattern with a hammer-head appearance. Note also that since the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descending air is certain to be unsaturated, and indeed likely to be very dry, its cyclonic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branch B may cut in behind the rising moister air to form a ‘dry slot’, a feature often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observed in strong systems (e.g. Reed and Albright 1986; Young </a:t>
            </a:r>
            <a:r>
              <a:rPr lang="en-GB" i="1" dirty="0" err="1" smtClean="0"/>
              <a:t>er</a:t>
            </a:r>
            <a:r>
              <a:rPr lang="en-GB" i="1" dirty="0" smtClean="0"/>
              <a:t> al. 1987).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When considering such systems it is useful to distinguish two extreme types of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behaviour. In the first type, most of the flow is in branches A and D, whereas in the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second type, most is in B and C. For brevity we refer to these respectively as ‘</a:t>
            </a:r>
            <a:r>
              <a:rPr lang="en-GB" dirty="0" err="1" smtClean="0"/>
              <a:t>anticyclonic</a:t>
            </a:r>
            <a:r>
              <a:rPr lang="en-GB" dirty="0" smtClean="0"/>
              <a:t>’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and ‘cyclonic’. Other aspects of the contrast between them will emerge later. Real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systems often combine both types of behaviour, as do model </a:t>
            </a:r>
            <a:r>
              <a:rPr lang="en-GB" dirty="0" err="1" smtClean="0"/>
              <a:t>baroclinic</a:t>
            </a:r>
            <a:r>
              <a:rPr lang="en-GB" dirty="0" smtClean="0"/>
              <a:t>-wave life-cycle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simulations. The purpose of this paper is to show how the distinction is useful for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understanding both the real systems and the simulations. In particular, it throws new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light on the dynamics underlying the strikingly different energetic behaviours found by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Simmons and Hoskins (1980) (hereafter SH) in the two wavenumber-6 cases they denoted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as ‘basic’ and ‘anomalous’, of which the initial mean flows differ only as regards the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horizontal shear.</a:t>
            </a:r>
            <a:endParaRPr lang="en-GB" dirty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24810" eaLnBrk="0" hangingPunct="0">
              <a:spcBef>
                <a:spcPct val="30000"/>
              </a:spcBef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1pPr>
            <a:lvl2pPr marL="776606" indent="-298694" defTabSz="424810" eaLnBrk="0" hangingPunct="0">
              <a:spcBef>
                <a:spcPct val="30000"/>
              </a:spcBef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2pPr>
            <a:lvl3pPr marL="1194778" indent="-238956" defTabSz="424810" eaLnBrk="0" hangingPunct="0">
              <a:spcBef>
                <a:spcPct val="30000"/>
              </a:spcBef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3pPr>
            <a:lvl4pPr marL="1672689" indent="-238956" defTabSz="424810" eaLnBrk="0" hangingPunct="0">
              <a:spcBef>
                <a:spcPct val="30000"/>
              </a:spcBef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4pPr>
            <a:lvl5pPr marL="2150600" indent="-238956" defTabSz="424810" eaLnBrk="0" hangingPunct="0">
              <a:spcBef>
                <a:spcPct val="30000"/>
              </a:spcBef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5pPr>
            <a:lvl6pPr marL="2628511" indent="-238956" defTabSz="42481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6pPr>
            <a:lvl7pPr marL="3106423" indent="-238956" defTabSz="42481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7pPr>
            <a:lvl8pPr marL="3584334" indent="-238956" defTabSz="42481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8pPr>
            <a:lvl9pPr marL="4062245" indent="-238956" defTabSz="42481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9pPr>
          </a:lstStyle>
          <a:p>
            <a:pPr eaLnBrk="1">
              <a:spcBef>
                <a:spcPct val="0"/>
              </a:spcBef>
            </a:pPr>
            <a:fld id="{53F9F788-F9D5-4518-8FAC-8BD80EC10B1F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>
                <a:spcBef>
                  <a:spcPct val="0"/>
                </a:spcBef>
              </a:pPr>
              <a:t>37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08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Threshold 40ms-1 wind</a:t>
            </a:r>
            <a:r>
              <a:rPr lang="en-GB" baseline="0" dirty="0" smtClean="0"/>
              <a:t> region</a:t>
            </a:r>
            <a:r>
              <a:rPr lang="en-GB" dirty="0" smtClean="0"/>
              <a:t> connected to contour at 850 </a:t>
            </a:r>
            <a:r>
              <a:rPr lang="en-GB" dirty="0" err="1" smtClean="0"/>
              <a:t>hPa</a:t>
            </a:r>
            <a:r>
              <a:rPr lang="en-GB" dirty="0" smtClean="0"/>
              <a:t> (950-650 </a:t>
            </a:r>
            <a:r>
              <a:rPr lang="en-GB" dirty="0" err="1" smtClean="0"/>
              <a:t>hPa</a:t>
            </a:r>
            <a:r>
              <a:rPr lang="en-GB" dirty="0" smtClean="0"/>
              <a:t>). Theta-e threshold used to restrict</a:t>
            </a:r>
            <a:r>
              <a:rPr lang="en-GB" baseline="0" dirty="0" smtClean="0"/>
              <a:t> analysis to cold sector strong winds. </a:t>
            </a:r>
            <a:r>
              <a:rPr lang="en-GB" dirty="0" smtClean="0"/>
              <a:t>  Forward and backward trajectories calculated and clustered using their </a:t>
            </a:r>
            <a:r>
              <a:rPr lang="en-GB" dirty="0" err="1" smtClean="0"/>
              <a:t>lat</a:t>
            </a:r>
            <a:r>
              <a:rPr lang="en-GB" dirty="0" smtClean="0"/>
              <a:t>/long/pressure/</a:t>
            </a:r>
            <a:r>
              <a:rPr lang="en-GB" dirty="0" err="1" smtClean="0"/>
              <a:t>theta_e</a:t>
            </a:r>
            <a:r>
              <a:rPr lang="en-GB" dirty="0" smtClean="0"/>
              <a:t> for the 5 hours preceding arrival in the low-level jet region.</a:t>
            </a:r>
          </a:p>
          <a:p>
            <a:r>
              <a:rPr lang="en-GB" dirty="0" smtClean="0"/>
              <a:t>Simulations all</a:t>
            </a:r>
            <a:r>
              <a:rPr lang="en-GB" baseline="0" dirty="0" smtClean="0"/>
              <a:t> initialised 21Z previous day.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405752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Check this</a:t>
            </a:r>
            <a:r>
              <a:rPr lang="en-GB" baseline="0" dirty="0" smtClean="0"/>
              <a:t>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349243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Sting jet trajectories descent at least</a:t>
            </a:r>
            <a:r>
              <a:rPr lang="en-GB" baseline="0" dirty="0" smtClean="0"/>
              <a:t> 50 </a:t>
            </a:r>
            <a:r>
              <a:rPr lang="en-GB" baseline="0" dirty="0" err="1" smtClean="0"/>
              <a:t>hPa</a:t>
            </a:r>
            <a:r>
              <a:rPr lang="en-GB" baseline="0" dirty="0" smtClean="0"/>
              <a:t>, and are saturated at start of descent.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39625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Times New Roman" panose="02020603050405020304" pitchFamily="18" charset="0"/>
              </a:rPr>
              <a:t>A summary of the climatological PV and theta distribution below 100mb in the NH winter. PV in PVU, theta every 30K</a:t>
            </a:r>
          </a:p>
          <a:p>
            <a:endParaRPr lang="en-GB" altLang="en-US" smtClean="0">
              <a:latin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1pPr>
            <a:lvl2pPr marL="742950" indent="-2857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2pPr>
            <a:lvl3pPr marL="11430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3pPr>
            <a:lvl4pPr marL="16002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4pPr>
            <a:lvl5pPr marL="20574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9pPr>
          </a:lstStyle>
          <a:p>
            <a:pPr eaLnBrk="1">
              <a:spcBef>
                <a:spcPct val="0"/>
              </a:spcBef>
            </a:pPr>
            <a:fld id="{359DBDF6-D7E6-444F-B3CF-80F82D401A31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63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Times New Roman" panose="02020603050405020304" pitchFamily="18" charset="0"/>
              </a:rPr>
              <a:t>A summary of the climatological PV and theta distribution below 100mb in the NH winter. PV in PVU</a:t>
            </a:r>
          </a:p>
          <a:p>
            <a:endParaRPr lang="en-GB" altLang="en-US" smtClean="0">
              <a:latin typeface="Times New Roman" panose="02020603050405020304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1pPr>
            <a:lvl2pPr marL="742950" indent="-2857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2pPr>
            <a:lvl3pPr marL="11430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3pPr>
            <a:lvl4pPr marL="16002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4pPr>
            <a:lvl5pPr marL="20574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9pPr>
          </a:lstStyle>
          <a:p>
            <a:pPr eaLnBrk="1">
              <a:spcBef>
                <a:spcPct val="0"/>
              </a:spcBef>
            </a:pPr>
            <a:fld id="{A32F1891-4148-4E25-8B73-178A8B4520A6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97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Times New Roman" panose="02020603050405020304" pitchFamily="18" charset="0"/>
              </a:rPr>
              <a:t>Figure 1. Schematic diagram depicting the orientation of the PV dipole arising from heating applied against (a) a barotropic environment having</a:t>
            </a:r>
          </a:p>
          <a:p>
            <a:r>
              <a:rPr lang="en-GB" altLang="en-US" smtClean="0">
                <a:latin typeface="Times New Roman" panose="02020603050405020304" pitchFamily="18" charset="0"/>
              </a:rPr>
              <a:t>a background vertical (planetary) vorticity, and (b) a baroclinic environment containing vertical wind shear (directed into the page). Positive</a:t>
            </a:r>
          </a:p>
          <a:p>
            <a:r>
              <a:rPr lang="en-GB" altLang="en-US" smtClean="0">
                <a:latin typeface="Times New Roman" panose="02020603050405020304" pitchFamily="18" charset="0"/>
              </a:rPr>
              <a:t>(negative) PV anomaly is indicated by light (dark) shading.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1pPr>
            <a:lvl2pPr marL="742950" indent="-2857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2pPr>
            <a:lvl3pPr marL="11430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3pPr>
            <a:lvl4pPr marL="16002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4pPr>
            <a:lvl5pPr marL="20574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9pPr>
          </a:lstStyle>
          <a:p>
            <a:pPr eaLnBrk="1">
              <a:spcBef>
                <a:spcPct val="0"/>
              </a:spcBef>
            </a:pPr>
            <a:fld id="{FDCAEA1D-D2B6-43EE-9492-3A27F7AE83BC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568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1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Quart. J. R. Met. Soc. </a:t>
            </a:r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(1985), </a:t>
            </a:r>
            <a:r>
              <a:rPr lang="nl-NL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111, </a:t>
            </a:r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pp. 877-946 551.509.3:551.511.2:551.511.32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On the use and significance of isentropic potential vorticity maps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B. J. HOSKINS’, M. E.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McINTYRE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’ and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A. W.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ROBERTSON3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21.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schematic picture of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cyclogenesis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associated with the arrival of an upper air IPV anomaly over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 low-level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region. In (a) the upper air cyclonic IPV anomaly, indicated by a solid plus sign and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associated with the low tropopause shown, has just arrived over a region of significant low-level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baroclinicity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circulation induced by the anomaly is indicated by solid arrows, and potential temperature contours are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shown on the ground. The low-level circulation is shown above the ground for clarity. The advection by this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circulation leads to a warm temperature anomaly somewhat ahead of the upper IPV anomaly as indicated in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(b), and marked with an open plus sign. This warm anomaly induces the cyclonic circulation indicated by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open arrows in (b). If the equatorward motion at upper levels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advects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high-PV polar lower-stratospheric air,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and the poleward motion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advects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low-PV subtropical upper-tropospheric air, then the action of the upper-level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circulation induced by the surface potential temperature anomaly will, in effect, reinforce the upper air IPV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anomaly and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slow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down its eastward progression. (To this extent the situation is similar to the small-amplitude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instability situation represented by Fig. 18 and described in section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6(b).)</a:t>
            </a:r>
          </a:p>
          <a:p>
            <a:endParaRPr lang="en-GB" sz="1200" b="0" i="1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R. 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Soc.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(2004),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130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, pp. 211–231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10.1256/qj.02.184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counter-propagating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Rossby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-wave perspective on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instability.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I: Mathematical basis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E. HEIFETZ1, C. H. BISHOP2, B. J. HOSKINS3 and J. METHVEN3¤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1. Schematic illustration of the upper and lower counter-propagating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Rossby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waves (CRWs) on a</a:t>
            </a:r>
          </a:p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basic state where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is the mean potential-vorticity (PV) gradient and the mean wind,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U.z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/, relative to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its average is indicated by the blank arrows. The phase of each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CRWis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indicated by its PV anomalies, q0, and each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wavy line indicates the corresponding meridional displacements of a PV contour. The solid zonal arrows indicate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propagation direction of each CRW (counter to the relative zonal  ow). The other solid arrows indicate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meridional wind associated with each CRW at its own level and the dashed arrows indicate the wind induced at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level of the other CRW. In (a) the PV anomalies of the upper CRW are shifted to the west of the lower CRW’s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PV anomalies by a phase between 0 and ¼=2. Consequently, the CRWs ‘help’ each other to counter-propagate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and to grow.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82034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LC2 – added cyclonic shear.</a:t>
            </a:r>
          </a:p>
          <a:p>
            <a:endParaRPr lang="en-GB" altLang="en-US" smtClean="0"/>
          </a:p>
          <a:p>
            <a:r>
              <a:rPr lang="en-GB" altLang="en-US" smtClean="0"/>
              <a:t>Potential temperature on the PV = 2 PVU surface in LC1 between days </a:t>
            </a:r>
            <a:r>
              <a:rPr lang="en-GB" altLang="en-US" b="1" smtClean="0"/>
              <a:t>4 </a:t>
            </a:r>
            <a:r>
              <a:rPr lang="en-GB" altLang="en-US" smtClean="0"/>
              <a:t>and </a:t>
            </a:r>
            <a:r>
              <a:rPr lang="en-GB" altLang="en-US" b="1" smtClean="0"/>
              <a:t>9. </a:t>
            </a:r>
            <a:r>
              <a:rPr lang="en-GB" altLang="en-US" smtClean="0"/>
              <a:t>Contours are</a:t>
            </a:r>
          </a:p>
          <a:p>
            <a:r>
              <a:rPr lang="en-GB" altLang="en-US" smtClean="0"/>
              <a:t>drawn every </a:t>
            </a:r>
            <a:r>
              <a:rPr lang="en-GB" altLang="en-US" i="1" smtClean="0"/>
              <a:t>5 </a:t>
            </a:r>
            <a:r>
              <a:rPr lang="en-GB" altLang="en-US" smtClean="0"/>
              <a:t>K from 290 K to 350 K going equatorward. Wind vectors are included; for days </a:t>
            </a:r>
            <a:r>
              <a:rPr lang="en-GB" altLang="en-US" b="1" smtClean="0"/>
              <a:t>4 </a:t>
            </a:r>
            <a:r>
              <a:rPr lang="en-GB" altLang="en-US" smtClean="0"/>
              <a:t>to 7 these have</a:t>
            </a:r>
          </a:p>
          <a:p>
            <a:r>
              <a:rPr lang="en-GB" altLang="en-US" smtClean="0"/>
              <a:t>had the phase speed of the normal mode removed to give the relative flow.</a:t>
            </a:r>
          </a:p>
          <a:p>
            <a:endParaRPr lang="en-GB" altLang="en-US" smtClean="0"/>
          </a:p>
          <a:p>
            <a:r>
              <a:rPr lang="en-GB" altLang="en-US" smtClean="0"/>
              <a:t>here designated</a:t>
            </a:r>
          </a:p>
          <a:p>
            <a:r>
              <a:rPr lang="en-GB" altLang="en-US" smtClean="0"/>
              <a:t>‘anticyclonic’ and ‘cyclonic’, and epitomized by strongly contrasting upper-air trough behaviour. ‘Anticyclonic’</a:t>
            </a:r>
          </a:p>
          <a:p>
            <a:r>
              <a:rPr lang="en-GB" altLang="en-US" smtClean="0"/>
              <a:t>behaviour dominates the late stages of LCl and is characterized by backward-tilted, thinning troughs being</a:t>
            </a:r>
          </a:p>
          <a:p>
            <a:r>
              <a:rPr lang="en-GB" altLang="en-US" smtClean="0"/>
              <a:t>advected anticyclonically and equatorward, as in the commoner cases of planetary-scale mid-stratospheric</a:t>
            </a:r>
          </a:p>
          <a:p>
            <a:r>
              <a:rPr lang="en-GB" altLang="en-US" smtClean="0"/>
              <a:t>‘Rossby-wave breaking’. ‘Cyclonic’ behaviour dominates LC2 and is characterized by forward-tilted, broadening</a:t>
            </a:r>
          </a:p>
          <a:p>
            <a:r>
              <a:rPr lang="en-GB" altLang="en-US" smtClean="0"/>
              <a:t>troughs wrapping themselves up cyclonically and poleward, producing major cut-off cyclones in high latitudes.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1pPr>
            <a:lvl2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2pPr>
            <a:lvl3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3pPr>
            <a:lvl4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4pPr>
            <a:lvl5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5pPr>
            <a:lvl6pPr marL="2387897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6pPr>
            <a:lvl7pPr marL="2865808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7pPr>
            <a:lvl8pPr marL="3343719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8pPr>
            <a:lvl9pPr marL="3821630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765819-6023-4A73-A85D-82FA5AC89661}" type="slidenum">
              <a:rPr lang="en-US" altLang="en-US" sz="1300"/>
              <a:pPr eaLnBrk="1" hangingPunct="1"/>
              <a:t>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468293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922 M O N T H L Y W E A T H E R R E V I E W VOLUME 127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 1999 American Meteorological Society</a:t>
            </a:r>
          </a:p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Sensitivity of Short-Range Weather Forecasts to Local Potential Vorticity Modifications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MERAL DEMIRTAS* AND ALAN J. THORPE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2. Initial conditions for FA160295 and FA160295/R1. The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Meteosat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water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vapor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imagery in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gray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shades and the 315 K isentropic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surface PV in white contours at initial analysis time for 0000 UTC 16 Feb 1995. Dark shades represent dry air, light shades represent moist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air. (a) The original forecast (FA160295), (b) the FA160295/R1 forecast. Contour interval is 0.5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pvu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23454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1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  <p:sldLayoutId id="2147483717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5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799" y="474720"/>
            <a:ext cx="8287199" cy="1802152"/>
          </a:xfrm>
        </p:spPr>
        <p:txBody>
          <a:bodyPr/>
          <a:lstStyle/>
          <a:p>
            <a:r>
              <a:rPr lang="en-GB" sz="3200" cap="none" dirty="0" smtClean="0"/>
              <a:t>Potential vorticity structures in extratropical cyclones and their relationship to forecast evolution and surface winds</a:t>
            </a:r>
            <a:endParaRPr lang="en-GB" sz="32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99" y="5383808"/>
            <a:ext cx="8280000" cy="925512"/>
          </a:xfrm>
        </p:spPr>
        <p:txBody>
          <a:bodyPr/>
          <a:lstStyle/>
          <a:p>
            <a:pPr algn="ctr"/>
            <a:r>
              <a:rPr lang="en-GB" sz="3200" dirty="0" smtClean="0"/>
              <a:t>Suzanne Gray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2"/>
            <a:ext cx="9144000" cy="293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160656"/>
            <a:ext cx="3707904" cy="342047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46372" y="2233435"/>
            <a:ext cx="7541445" cy="4403987"/>
            <a:chOff x="1447512" y="2192913"/>
            <a:chExt cx="7528317" cy="43288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5829" y="2636912"/>
              <a:ext cx="7020000" cy="302906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47512" y="6128468"/>
              <a:ext cx="2952328" cy="393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7EAF35"/>
                  </a:solidFill>
                  <a:latin typeface="+mn-lt"/>
                </a:rPr>
                <a:t>Adamson et al (2006)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47864" y="2192913"/>
              <a:ext cx="5356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Frictional generation of PV through </a:t>
              </a:r>
              <a:r>
                <a:rPr lang="en-GB" dirty="0" err="1" smtClean="0">
                  <a:solidFill>
                    <a:schemeClr val="tx2"/>
                  </a:solidFill>
                  <a:latin typeface="+mn-lt"/>
                </a:rPr>
                <a:t>baroclinic</a:t>
              </a:r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 mechanism in a growing wave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2003" y="5756031"/>
              <a:ext cx="21984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2"/>
                  </a:solidFill>
                  <a:latin typeface="+mn-lt"/>
                </a:rPr>
                <a:t>Positive </a:t>
              </a:r>
              <a:r>
                <a:rPr lang="en-GB" sz="1600" dirty="0" err="1" smtClean="0">
                  <a:solidFill>
                    <a:schemeClr val="tx2"/>
                  </a:solidFill>
                  <a:latin typeface="+mn-lt"/>
                </a:rPr>
                <a:t>baroclinic</a:t>
              </a:r>
              <a:r>
                <a:rPr lang="en-GB" sz="1600" dirty="0" smtClean="0">
                  <a:solidFill>
                    <a:schemeClr val="tx2"/>
                  </a:solidFill>
                  <a:latin typeface="+mn-lt"/>
                </a:rPr>
                <a:t> PV generation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7020273" y="4797152"/>
              <a:ext cx="648071" cy="958879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51054" t="7507" b="3753"/>
          <a:stretch/>
        </p:blipFill>
        <p:spPr>
          <a:xfrm>
            <a:off x="6660232" y="70554"/>
            <a:ext cx="2483768" cy="170226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221268" y="976966"/>
            <a:ext cx="1554876" cy="64807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/>
              <a:t>s</a:t>
            </a:r>
            <a:r>
              <a:rPr lang="en-GB" cap="none" dirty="0" smtClean="0"/>
              <a:t>tructure of dry cyclones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4536504" cy="73221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Attribution of frictional generation of PV to Ekman and </a:t>
            </a:r>
            <a:r>
              <a:rPr lang="en-GB" dirty="0" err="1" smtClean="0"/>
              <a:t>Baroclinic</a:t>
            </a:r>
            <a:r>
              <a:rPr lang="en-GB" dirty="0" smtClean="0"/>
              <a:t> mechanisms.</a:t>
            </a:r>
          </a:p>
        </p:txBody>
      </p:sp>
    </p:spTree>
    <p:extLst>
      <p:ext uri="{BB962C8B-B14F-4D97-AF65-F5344CB8AC3E}">
        <p14:creationId xmlns:p14="http://schemas.microsoft.com/office/powerpoint/2010/main" val="37911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 smtClean="0"/>
              <a:t>structure of moist cyclones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" y="1965093"/>
            <a:ext cx="7848000" cy="2927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623428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Plant et al. (2003)</a:t>
            </a:r>
          </a:p>
        </p:txBody>
      </p:sp>
    </p:spTree>
    <p:extLst>
      <p:ext uri="{BB962C8B-B14F-4D97-AF65-F5344CB8AC3E}">
        <p14:creationId xmlns:p14="http://schemas.microsoft.com/office/powerpoint/2010/main" val="27879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 smtClean="0"/>
              <a:t>structure of moist cyclones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12</a:t>
            </a:fld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31" y="2115533"/>
            <a:ext cx="4553693" cy="3545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626925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  <a:latin typeface="+mn-lt"/>
              </a:rPr>
              <a:t>C</a:t>
            </a:r>
            <a:r>
              <a:rPr lang="en-GB" dirty="0" err="1" smtClean="0">
                <a:solidFill>
                  <a:srgbClr val="7EAF35"/>
                </a:solidFill>
              </a:rPr>
              <a:t>âmpa</a:t>
            </a:r>
            <a:r>
              <a:rPr lang="en-GB" dirty="0" smtClean="0">
                <a:solidFill>
                  <a:srgbClr val="7EAF35"/>
                </a:solidFill>
              </a:rPr>
              <a:t> and </a:t>
            </a:r>
            <a:r>
              <a:rPr lang="en-GB" dirty="0" err="1" smtClean="0">
                <a:solidFill>
                  <a:srgbClr val="7EAF35"/>
                </a:solidFill>
              </a:rPr>
              <a:t>Wernli</a:t>
            </a:r>
            <a:r>
              <a:rPr lang="en-GB" dirty="0" smtClean="0">
                <a:solidFill>
                  <a:srgbClr val="7EAF35"/>
                </a:solidFill>
              </a:rPr>
              <a:t> (2012)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49130"/>
          <a:stretch/>
        </p:blipFill>
        <p:spPr>
          <a:xfrm>
            <a:off x="4788024" y="2132637"/>
            <a:ext cx="4212008" cy="30965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552" y="142497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PV east-</a:t>
            </a:r>
            <a:r>
              <a:rPr lang="en-GB" dirty="0"/>
              <a:t>w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est vertical section through 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Lothar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(1999)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2041" y="149697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PV anomaly composite (200 km radius) NH DJF intense cyclones </a:t>
            </a:r>
          </a:p>
        </p:txBody>
      </p:sp>
    </p:spTree>
    <p:extLst>
      <p:ext uri="{BB962C8B-B14F-4D97-AF65-F5344CB8AC3E}">
        <p14:creationId xmlns:p14="http://schemas.microsoft.com/office/powerpoint/2010/main" val="5915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13</a:t>
            </a:fld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21" y="3873"/>
            <a:ext cx="5882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2808312" cy="1692096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 smtClean="0"/>
              <a:t>structure</a:t>
            </a:r>
            <a:br>
              <a:rPr lang="en-GB" cap="none" dirty="0" smtClean="0"/>
            </a:br>
            <a:r>
              <a:rPr lang="en-GB" cap="none" dirty="0" smtClean="0"/>
              <a:t>of moist</a:t>
            </a:r>
            <a:br>
              <a:rPr lang="en-GB" cap="none" dirty="0" smtClean="0"/>
            </a:br>
            <a:r>
              <a:rPr lang="en-GB" cap="none" dirty="0" smtClean="0"/>
              <a:t>cyclones</a:t>
            </a:r>
            <a:endParaRPr lang="en-GB" cap="none" dirty="0"/>
          </a:p>
        </p:txBody>
      </p:sp>
      <p:sp>
        <p:nvSpPr>
          <p:cNvPr id="8" name="TextBox 7"/>
          <p:cNvSpPr txBox="1"/>
          <p:nvPr/>
        </p:nvSpPr>
        <p:spPr>
          <a:xfrm>
            <a:off x="251521" y="6237312"/>
            <a:ext cx="28083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  <a:latin typeface="+mn-lt"/>
              </a:rPr>
              <a:t>Schemm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et al. (2013)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2780928"/>
            <a:ext cx="2592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Idealised 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baroclinic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wave simulations.</a:t>
            </a:r>
          </a:p>
          <a:p>
            <a:endParaRPr lang="en-GB" dirty="0"/>
          </a:p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PV on 316K (coloured); PV at 950 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hPa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(black contour for 1 PVU)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1520" y="260648"/>
            <a:ext cx="104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DRY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3848" y="260648"/>
            <a:ext cx="104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MOIST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991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449" y="1844824"/>
            <a:ext cx="3236379" cy="46805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15839" y="3645024"/>
            <a:ext cx="2660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Reduced upper-level PV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48289" y="6397297"/>
            <a:ext cx="339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rgbClr val="7EAF35"/>
                </a:solidFill>
                <a:latin typeface="+mn-lt"/>
              </a:rPr>
              <a:t>Pomroy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and Thorpe (2000)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7504" y="2104317"/>
            <a:ext cx="4452179" cy="4677121"/>
            <a:chOff x="87937" y="2083508"/>
            <a:chExt cx="4452179" cy="46771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b="67792"/>
            <a:stretch/>
          </p:blipFill>
          <p:spPr>
            <a:xfrm>
              <a:off x="148116" y="2083508"/>
              <a:ext cx="4392000" cy="223107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66632"/>
            <a:stretch/>
          </p:blipFill>
          <p:spPr>
            <a:xfrm>
              <a:off x="87937" y="4235364"/>
              <a:ext cx="4392000" cy="231146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23952" y="6360519"/>
              <a:ext cx="30510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>
                  <a:solidFill>
                    <a:srgbClr val="7EAF35"/>
                  </a:solidFill>
                  <a:latin typeface="+mn-lt"/>
                </a:rPr>
                <a:t>Chagnon</a:t>
              </a:r>
              <a:r>
                <a:rPr lang="en-GB" dirty="0" smtClean="0">
                  <a:solidFill>
                    <a:srgbClr val="7EAF35"/>
                  </a:solidFill>
                  <a:latin typeface="+mn-lt"/>
                </a:rPr>
                <a:t> et al. (2013)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99592" y="4091955"/>
              <a:ext cx="3074103" cy="19429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5053" y="3983578"/>
              <a:ext cx="27288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 smtClean="0">
                  <a:solidFill>
                    <a:schemeClr val="tx2"/>
                  </a:solidFill>
                  <a:latin typeface="+mn-lt"/>
                </a:rPr>
                <a:t>Diabatically</a:t>
              </a:r>
              <a:r>
                <a:rPr lang="en-GB" sz="1600" dirty="0" smtClean="0">
                  <a:solidFill>
                    <a:schemeClr val="tx2"/>
                  </a:solidFill>
                  <a:latin typeface="+mn-lt"/>
                </a:rPr>
                <a:t>-generated PV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51054" t="7507" b="3753"/>
          <a:stretch/>
        </p:blipFill>
        <p:spPr>
          <a:xfrm>
            <a:off x="6660232" y="70554"/>
            <a:ext cx="2483768" cy="17022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75101"/>
            <a:ext cx="720080" cy="614468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7884368" y="188640"/>
            <a:ext cx="834796" cy="64807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/>
              <a:t>s</a:t>
            </a:r>
            <a:r>
              <a:rPr lang="en-GB" cap="none" dirty="0" smtClean="0"/>
              <a:t>tructure of moist cyclones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1519" y="1196751"/>
            <a:ext cx="6240541" cy="92763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en-GB" dirty="0" smtClean="0"/>
              <a:t>Diagnosis of </a:t>
            </a:r>
            <a:r>
              <a:rPr lang="en-GB" dirty="0" err="1" smtClean="0"/>
              <a:t>diabatically</a:t>
            </a:r>
            <a:r>
              <a:rPr lang="en-GB" dirty="0" smtClean="0"/>
              <a:t>-generated PV, its attribution to modelled physical processes and influence on forecast evolution.</a:t>
            </a:r>
          </a:p>
        </p:txBody>
      </p:sp>
    </p:spTree>
    <p:extLst>
      <p:ext uri="{BB962C8B-B14F-4D97-AF65-F5344CB8AC3E}">
        <p14:creationId xmlns:p14="http://schemas.microsoft.com/office/powerpoint/2010/main" val="32128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15</a:t>
            </a:fld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520" y="36344"/>
            <a:ext cx="4664415" cy="646184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140000" cy="1368152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/>
              <a:t>s</a:t>
            </a:r>
            <a:r>
              <a:rPr lang="en-GB" cap="none" dirty="0" smtClean="0"/>
              <a:t>tructure of</a:t>
            </a:r>
            <a:br>
              <a:rPr lang="en-GB" cap="none" dirty="0" smtClean="0"/>
            </a:br>
            <a:r>
              <a:rPr lang="en-GB" cap="none" dirty="0" smtClean="0"/>
              <a:t> moist cyclones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24807" y="6237312"/>
            <a:ext cx="3123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</a:rPr>
              <a:t>Chagnon</a:t>
            </a:r>
            <a:r>
              <a:rPr lang="en-GB" dirty="0" smtClean="0">
                <a:solidFill>
                  <a:srgbClr val="7EAF35"/>
                </a:solidFill>
              </a:rPr>
              <a:t> and Gray (2015)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2348880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Vertical cross-sections of 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diabatically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-generated PV accumulated over 36 hours for 3 cyclones</a:t>
            </a:r>
          </a:p>
        </p:txBody>
      </p:sp>
    </p:spTree>
    <p:extLst>
      <p:ext uri="{BB962C8B-B14F-4D97-AF65-F5344CB8AC3E}">
        <p14:creationId xmlns:p14="http://schemas.microsoft.com/office/powerpoint/2010/main" val="427883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7019925" y="506413"/>
            <a:ext cx="18732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 altLang="en-US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b="5775"/>
          <a:stretch>
            <a:fillRect/>
          </a:stretch>
        </p:blipFill>
        <p:spPr bwMode="auto">
          <a:xfrm>
            <a:off x="1062038" y="-174"/>
            <a:ext cx="8047037" cy="681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5150" y="44450"/>
            <a:ext cx="2376488" cy="46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80" tIns="45692" rIns="91380" bIns="45692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Gill Sans MT" pitchFamily="34" charset="0"/>
              </a:rPr>
              <a:t>LW radiation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7900" y="44450"/>
            <a:ext cx="4105275" cy="46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80" tIns="45692" rIns="91380" bIns="45692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Gill Sans MT" pitchFamily="34" charset="0"/>
              </a:rPr>
              <a:t>Boundary-layer heating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250" y="3471863"/>
            <a:ext cx="2841625" cy="46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80" tIns="45692" rIns="91380" bIns="45692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Gill Sans MT" pitchFamily="34" charset="0"/>
              </a:rPr>
              <a:t>Large-scale cloud</a:t>
            </a:r>
            <a:endParaRPr lang="en-GB" dirty="0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525" y="3500438"/>
            <a:ext cx="2089150" cy="46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80" tIns="45692" rIns="91380" bIns="45692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Gill Sans MT" pitchFamily="34" charset="0"/>
              </a:rPr>
              <a:t>Convection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91" y="5733256"/>
            <a:ext cx="132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  <a:latin typeface="+mn-lt"/>
              </a:rPr>
              <a:t>Chagnon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et al. (2013)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268760"/>
            <a:ext cx="8374557" cy="3123704"/>
          </a:xfrm>
          <a:prstGeom prst="rect">
            <a:avLst/>
          </a:prstGeom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408836" cy="1130226"/>
          </a:xfrm>
        </p:spPr>
        <p:txBody>
          <a:bodyPr/>
          <a:lstStyle/>
          <a:p>
            <a:r>
              <a:rPr lang="en-GB" altLang="en-US" cap="none" dirty="0" smtClean="0"/>
              <a:t>Forecast errors in upper-</a:t>
            </a:r>
            <a:br>
              <a:rPr lang="en-GB" altLang="en-US" cap="none" dirty="0" smtClean="0"/>
            </a:br>
            <a:r>
              <a:rPr lang="en-GB" altLang="en-US" cap="none" dirty="0" smtClean="0"/>
              <a:t>level PV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6237312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</a:rPr>
              <a:t>Martinez-Alvarado et al. </a:t>
            </a:r>
            <a:r>
              <a:rPr lang="en-GB" dirty="0" smtClean="0">
                <a:solidFill>
                  <a:srgbClr val="7EAF35"/>
                </a:solidFill>
              </a:rPr>
              <a:t> (</a:t>
            </a:r>
            <a:r>
              <a:rPr lang="en-GB" dirty="0" smtClean="0">
                <a:solidFill>
                  <a:srgbClr val="7EAF35"/>
                </a:solidFill>
              </a:rPr>
              <a:t>in press</a:t>
            </a:r>
            <a:r>
              <a:rPr lang="en-GB" dirty="0" smtClean="0">
                <a:solidFill>
                  <a:srgbClr val="7EAF35"/>
                </a:solidFill>
              </a:rPr>
              <a:t>)</a:t>
            </a:r>
            <a:endParaRPr lang="en-GB" dirty="0">
              <a:solidFill>
                <a:srgbClr val="7EAF35"/>
              </a:solidFill>
            </a:endParaRPr>
          </a:p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385" y="4262527"/>
            <a:ext cx="4591119" cy="2622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r="11765"/>
          <a:stretch>
            <a:fillRect/>
          </a:stretch>
        </p:blipFill>
        <p:spPr bwMode="auto">
          <a:xfrm>
            <a:off x="1692275" y="1052736"/>
            <a:ext cx="739457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2"/>
          <p:cNvSpPr>
            <a:spLocks noGrp="1"/>
          </p:cNvSpPr>
          <p:nvPr>
            <p:ph type="title"/>
          </p:nvPr>
        </p:nvSpPr>
        <p:spPr>
          <a:xfrm>
            <a:off x="3877319" y="1556792"/>
            <a:ext cx="3024485" cy="391999"/>
          </a:xfrm>
          <a:solidFill>
            <a:schemeClr val="bg1"/>
          </a:solidFill>
        </p:spPr>
        <p:txBody>
          <a:bodyPr/>
          <a:lstStyle/>
          <a:p>
            <a:r>
              <a:rPr lang="en-GB" altLang="en-US" sz="2000" cap="none" dirty="0" smtClean="0">
                <a:solidFill>
                  <a:schemeClr val="tx2"/>
                </a:solidFill>
                <a:latin typeface="+mn-lt"/>
              </a:rPr>
              <a:t>Ridge PV gradient forecast</a:t>
            </a: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11113" y="2924175"/>
            <a:ext cx="1374775" cy="2032000"/>
            <a:chOff x="11113" y="2924175"/>
            <a:chExt cx="1374825" cy="2031325"/>
          </a:xfrm>
        </p:grpSpPr>
        <p:sp>
          <p:nvSpPr>
            <p:cNvPr id="6" name="TextBox 5"/>
            <p:cNvSpPr txBox="1"/>
            <p:nvPr/>
          </p:nvSpPr>
          <p:spPr>
            <a:xfrm>
              <a:off x="11113" y="2924175"/>
              <a:ext cx="1230357" cy="20313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800" dirty="0">
                  <a:latin typeface="+mn-lt"/>
                </a:rPr>
                <a:t>2006/7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2007/8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2008/9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2009/10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2010/11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2011/12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2012/13</a:t>
              </a:r>
            </a:p>
          </p:txBody>
        </p:sp>
        <p:cxnSp>
          <p:nvCxnSpPr>
            <p:cNvPr id="23558" name="Straight Connector 14"/>
            <p:cNvCxnSpPr>
              <a:cxnSpLocks noChangeShapeType="1"/>
            </p:cNvCxnSpPr>
            <p:nvPr/>
          </p:nvCxnSpPr>
          <p:spPr bwMode="auto">
            <a:xfrm>
              <a:off x="971550" y="31416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59" name="Straight Connector 20"/>
            <p:cNvCxnSpPr>
              <a:cxnSpLocks noChangeShapeType="1"/>
            </p:cNvCxnSpPr>
            <p:nvPr/>
          </p:nvCxnSpPr>
          <p:spPr bwMode="auto">
            <a:xfrm>
              <a:off x="971550" y="4508500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0" name="Straight Connector 22"/>
            <p:cNvCxnSpPr>
              <a:cxnSpLocks noChangeShapeType="1"/>
            </p:cNvCxnSpPr>
            <p:nvPr/>
          </p:nvCxnSpPr>
          <p:spPr bwMode="auto">
            <a:xfrm>
              <a:off x="971550" y="33734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6A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1" name="Straight Connector 23"/>
            <p:cNvCxnSpPr>
              <a:cxnSpLocks noChangeShapeType="1"/>
            </p:cNvCxnSpPr>
            <p:nvPr/>
          </p:nvCxnSpPr>
          <p:spPr bwMode="auto">
            <a:xfrm>
              <a:off x="971550" y="3624263"/>
              <a:ext cx="414338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2" name="Straight Connector 24"/>
            <p:cNvCxnSpPr>
              <a:cxnSpLocks noChangeShapeType="1"/>
            </p:cNvCxnSpPr>
            <p:nvPr/>
          </p:nvCxnSpPr>
          <p:spPr bwMode="auto">
            <a:xfrm>
              <a:off x="971550" y="39322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3" name="Straight Connector 25"/>
            <p:cNvCxnSpPr>
              <a:cxnSpLocks noChangeShapeType="1"/>
            </p:cNvCxnSpPr>
            <p:nvPr/>
          </p:nvCxnSpPr>
          <p:spPr bwMode="auto">
            <a:xfrm>
              <a:off x="971550" y="42211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4" name="Straight Connector 12"/>
            <p:cNvCxnSpPr>
              <a:cxnSpLocks noChangeShapeType="1"/>
            </p:cNvCxnSpPr>
            <p:nvPr/>
          </p:nvCxnSpPr>
          <p:spPr bwMode="auto">
            <a:xfrm>
              <a:off x="971600" y="4797152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225025" y="623636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Gray et al. (2014)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1520" y="404664"/>
            <a:ext cx="6408836" cy="113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altLang="en-US" kern="0" cap="none" smtClean="0"/>
              <a:t>Forecast errors in upper-</a:t>
            </a:r>
            <a:br>
              <a:rPr lang="en-GB" altLang="en-US" kern="0" cap="none" smtClean="0"/>
            </a:br>
            <a:r>
              <a:rPr lang="en-GB" altLang="en-US" kern="0" cap="none" smtClean="0"/>
              <a:t>level PV</a:t>
            </a:r>
            <a:endParaRPr lang="en-GB" altLang="en-US" kern="0" cap="none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Forecast busts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19</a:t>
            </a:fld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47" y="1268760"/>
            <a:ext cx="3921846" cy="2926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406665"/>
            <a:ext cx="4499992" cy="5046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623731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</a:rPr>
              <a:t>Rodwell</a:t>
            </a:r>
            <a:r>
              <a:rPr lang="en-GB" dirty="0" smtClean="0">
                <a:solidFill>
                  <a:srgbClr val="7EAF35"/>
                </a:solidFill>
              </a:rPr>
              <a:t> et al. (2013)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138" y="4789601"/>
            <a:ext cx="3921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6-day forecast busts associated with mesoscale convective systems over US Great Lakes.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032" y="980728"/>
            <a:ext cx="421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Composites of bust initial conditions</a:t>
            </a:r>
          </a:p>
        </p:txBody>
      </p:sp>
    </p:spTree>
    <p:extLst>
      <p:ext uri="{BB962C8B-B14F-4D97-AF65-F5344CB8AC3E}">
        <p14:creationId xmlns:p14="http://schemas.microsoft.com/office/powerpoint/2010/main" val="14935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Conceptual cyclones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340768"/>
            <a:ext cx="5508376" cy="50328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712" y="622735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</a:rPr>
              <a:t>Browning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(1997), after Young (1994)</a:t>
            </a:r>
          </a:p>
        </p:txBody>
      </p:sp>
    </p:spTree>
    <p:extLst>
      <p:ext uri="{BB962C8B-B14F-4D97-AF65-F5344CB8AC3E}">
        <p14:creationId xmlns:p14="http://schemas.microsoft.com/office/powerpoint/2010/main" val="373866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397564" y="5374750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Holt and Thorpe (1991)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6176" y="3311412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~zero PV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372" y="2131942"/>
            <a:ext cx="5587640" cy="40265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61108" y="1780601"/>
            <a:ext cx="391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Slantwise convection at a front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7257" y="6237312"/>
            <a:ext cx="3724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rgbClr val="7EAF35"/>
                </a:solidFill>
                <a:latin typeface="+mn-lt"/>
              </a:rPr>
              <a:t>Morcrette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and Browning (2006)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36" y="220486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+mn-lt"/>
              </a:rPr>
              <a:t>-</a:t>
            </a:r>
            <a:r>
              <a:rPr lang="en-GB" sz="1600" dirty="0" err="1" smtClean="0">
                <a:solidFill>
                  <a:schemeClr val="tx2"/>
                </a:solidFill>
                <a:latin typeface="+mn-lt"/>
              </a:rPr>
              <a:t>ve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GB" sz="1600" dirty="0" err="1" smtClean="0">
                <a:solidFill>
                  <a:schemeClr val="tx2"/>
                </a:solidFill>
                <a:latin typeface="+mn-lt"/>
              </a:rPr>
              <a:t>PV</a:t>
            </a:r>
            <a:r>
              <a:rPr lang="en-GB" sz="1600" baseline="-25000" dirty="0" err="1" smtClean="0">
                <a:solidFill>
                  <a:schemeClr val="tx2"/>
                </a:solidFill>
                <a:latin typeface="+mn-lt"/>
              </a:rPr>
              <a:t>e</a:t>
            </a:r>
            <a:endParaRPr lang="en-GB" sz="1600" baseline="-25000" dirty="0" smtClean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012160" y="2564904"/>
            <a:ext cx="144016" cy="576064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012160" y="2543418"/>
            <a:ext cx="288032" cy="309518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7766672" y="2128363"/>
            <a:ext cx="130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Delta M adjustment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66671" y="3525744"/>
            <a:ext cx="1301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/>
              <a:t>Linear CSI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83358" y="4872621"/>
            <a:ext cx="1589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/>
              <a:t>Nonlinear CSI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16751"/>
            <a:ext cx="5536641" cy="26325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64915" y="4414493"/>
            <a:ext cx="2171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+mn-lt"/>
              </a:rPr>
              <a:t>Browning et al. (2001)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51520" y="1832336"/>
            <a:ext cx="3030854" cy="20287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Link between negative moist PV at fronts, conditional symmetric instability and frontal </a:t>
            </a:r>
            <a:r>
              <a:rPr lang="en-GB" dirty="0" err="1" smtClean="0"/>
              <a:t>rainbands</a:t>
            </a:r>
            <a:r>
              <a:rPr lang="en-GB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51054" t="7507" b="3753"/>
          <a:stretch/>
        </p:blipFill>
        <p:spPr>
          <a:xfrm>
            <a:off x="6660232" y="70554"/>
            <a:ext cx="2483768" cy="170226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421351" y="1089953"/>
            <a:ext cx="690639" cy="64807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7261956" y="1333500"/>
            <a:ext cx="751744" cy="177800"/>
          </a:xfrm>
          <a:custGeom>
            <a:avLst/>
            <a:gdLst>
              <a:gd name="connsiteX0" fmla="*/ 751744 w 751744"/>
              <a:gd name="connsiteY0" fmla="*/ 0 h 177800"/>
              <a:gd name="connsiteX1" fmla="*/ 485044 w 751744"/>
              <a:gd name="connsiteY1" fmla="*/ 114300 h 177800"/>
              <a:gd name="connsiteX2" fmla="*/ 40544 w 751744"/>
              <a:gd name="connsiteY2" fmla="*/ 139700 h 177800"/>
              <a:gd name="connsiteX3" fmla="*/ 53244 w 751744"/>
              <a:gd name="connsiteY3" fmla="*/ 139700 h 177800"/>
              <a:gd name="connsiteX4" fmla="*/ 78644 w 751744"/>
              <a:gd name="connsiteY4" fmla="*/ 152400 h 177800"/>
              <a:gd name="connsiteX5" fmla="*/ 27844 w 751744"/>
              <a:gd name="connsiteY5" fmla="*/ 139700 h 177800"/>
              <a:gd name="connsiteX6" fmla="*/ 2444 w 751744"/>
              <a:gd name="connsiteY6" fmla="*/ 139700 h 177800"/>
              <a:gd name="connsiteX7" fmla="*/ 2444 w 751744"/>
              <a:gd name="connsiteY7" fmla="*/ 17780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1744" h="177800">
                <a:moveTo>
                  <a:pt x="751744" y="0"/>
                </a:moveTo>
                <a:cubicBezTo>
                  <a:pt x="677660" y="45508"/>
                  <a:pt x="603577" y="91017"/>
                  <a:pt x="485044" y="114300"/>
                </a:cubicBezTo>
                <a:cubicBezTo>
                  <a:pt x="366511" y="137583"/>
                  <a:pt x="112511" y="135467"/>
                  <a:pt x="40544" y="139700"/>
                </a:cubicBezTo>
                <a:cubicBezTo>
                  <a:pt x="-31423" y="143933"/>
                  <a:pt x="46894" y="137583"/>
                  <a:pt x="53244" y="139700"/>
                </a:cubicBezTo>
                <a:cubicBezTo>
                  <a:pt x="59594" y="141817"/>
                  <a:pt x="82877" y="152400"/>
                  <a:pt x="78644" y="152400"/>
                </a:cubicBezTo>
                <a:cubicBezTo>
                  <a:pt x="74411" y="152400"/>
                  <a:pt x="40544" y="141817"/>
                  <a:pt x="27844" y="139700"/>
                </a:cubicBezTo>
                <a:cubicBezTo>
                  <a:pt x="15144" y="137583"/>
                  <a:pt x="6677" y="133350"/>
                  <a:pt x="2444" y="139700"/>
                </a:cubicBezTo>
                <a:cubicBezTo>
                  <a:pt x="-1789" y="146050"/>
                  <a:pt x="327" y="161925"/>
                  <a:pt x="2444" y="17780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/>
          <p:cNvSpPr/>
          <p:nvPr/>
        </p:nvSpPr>
        <p:spPr>
          <a:xfrm>
            <a:off x="8166099" y="1282700"/>
            <a:ext cx="608719" cy="129135"/>
          </a:xfrm>
          <a:custGeom>
            <a:avLst/>
            <a:gdLst>
              <a:gd name="connsiteX0" fmla="*/ 0 w 533400"/>
              <a:gd name="connsiteY0" fmla="*/ 0 h 181894"/>
              <a:gd name="connsiteX1" fmla="*/ 228600 w 533400"/>
              <a:gd name="connsiteY1" fmla="*/ 165100 h 181894"/>
              <a:gd name="connsiteX2" fmla="*/ 228600 w 533400"/>
              <a:gd name="connsiteY2" fmla="*/ 177800 h 181894"/>
              <a:gd name="connsiteX3" fmla="*/ 533400 w 533400"/>
              <a:gd name="connsiteY3" fmla="*/ 177800 h 18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181894">
                <a:moveTo>
                  <a:pt x="0" y="0"/>
                </a:moveTo>
                <a:cubicBezTo>
                  <a:pt x="76200" y="55033"/>
                  <a:pt x="190500" y="135467"/>
                  <a:pt x="228600" y="165100"/>
                </a:cubicBezTo>
                <a:cubicBezTo>
                  <a:pt x="266700" y="194733"/>
                  <a:pt x="177800" y="175683"/>
                  <a:pt x="228600" y="177800"/>
                </a:cubicBezTo>
                <a:cubicBezTo>
                  <a:pt x="279400" y="179917"/>
                  <a:pt x="406400" y="178858"/>
                  <a:pt x="533400" y="17780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51520" y="539758"/>
            <a:ext cx="8280000" cy="1016822"/>
          </a:xfrm>
        </p:spPr>
        <p:txBody>
          <a:bodyPr/>
          <a:lstStyle/>
          <a:p>
            <a:r>
              <a:rPr lang="en-GB" cap="none" dirty="0" smtClean="0"/>
              <a:t>Mesoscale </a:t>
            </a:r>
            <a:r>
              <a:rPr lang="en-GB" dirty="0" smtClean="0"/>
              <a:t>PV </a:t>
            </a:r>
            <a:r>
              <a:rPr lang="en-GB" cap="none" dirty="0"/>
              <a:t>s</a:t>
            </a:r>
            <a:r>
              <a:rPr lang="en-GB" cap="none" dirty="0" smtClean="0"/>
              <a:t>tructure of </a:t>
            </a:r>
            <a:br>
              <a:rPr lang="en-GB" cap="none" dirty="0" smtClean="0"/>
            </a:br>
            <a:r>
              <a:rPr lang="en-GB" cap="none" dirty="0" smtClean="0"/>
              <a:t>cyclones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5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Low-level wind jets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21</a:t>
            </a:fld>
            <a:endParaRPr lang="en-GB" alt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9012"/>
            <a:ext cx="5262562" cy="586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623731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Clark et al. (2005)</a:t>
            </a:r>
          </a:p>
        </p:txBody>
      </p:sp>
    </p:spTree>
    <p:extLst>
      <p:ext uri="{BB962C8B-B14F-4D97-AF65-F5344CB8AC3E}">
        <p14:creationId xmlns:p14="http://schemas.microsoft.com/office/powerpoint/2010/main" val="35717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Low-level wind jets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22</a:t>
            </a:fld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88" y="980728"/>
            <a:ext cx="7956000" cy="55940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413266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Hewson and </a:t>
            </a:r>
            <a:r>
              <a:rPr lang="en-GB" dirty="0" err="1" smtClean="0">
                <a:solidFill>
                  <a:srgbClr val="7EAF35"/>
                </a:solidFill>
                <a:latin typeface="+mn-lt"/>
              </a:rPr>
              <a:t>Neu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34019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Cold conveyor belt jet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23</a:t>
            </a:fld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51520" y="1843077"/>
            <a:ext cx="24529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  <a:r>
              <a:rPr lang="en-GB" dirty="0" smtClean="0"/>
              <a:t>ir </a:t>
            </a:r>
            <a:r>
              <a:rPr lang="en-GB" dirty="0"/>
              <a:t>ahead of and beneath the warm front which,</a:t>
            </a:r>
          </a:p>
          <a:p>
            <a:r>
              <a:rPr lang="en-GB" dirty="0"/>
              <a:t>relative to the advancing system, flows rapidly rearwards around the poleward side of</a:t>
            </a:r>
          </a:p>
          <a:p>
            <a:r>
              <a:rPr lang="en-GB" dirty="0"/>
              <a:t>the low </a:t>
            </a:r>
            <a:r>
              <a:rPr lang="en-GB" dirty="0" smtClean="0"/>
              <a:t>centre </a:t>
            </a:r>
            <a:r>
              <a:rPr lang="en-GB" dirty="0"/>
              <a:t>(Carlson 1980)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58" y="1340768"/>
            <a:ext cx="6332038" cy="4691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6237312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  <a:latin typeface="+mn-lt"/>
              </a:rPr>
              <a:t>Martínez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-Alvarado et al. (2014)</a:t>
            </a:r>
          </a:p>
        </p:txBody>
      </p:sp>
    </p:spTree>
    <p:extLst>
      <p:ext uri="{BB962C8B-B14F-4D97-AF65-F5344CB8AC3E}">
        <p14:creationId xmlns:p14="http://schemas.microsoft.com/office/powerpoint/2010/main" val="9976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99" y="1210672"/>
            <a:ext cx="4206605" cy="426757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00" y="1209600"/>
            <a:ext cx="4208400" cy="426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GB" cap="none" dirty="0" smtClean="0"/>
              <a:t>Sting jets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24</a:t>
            </a:fld>
            <a:endParaRPr lang="en-GB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51520" y="1124680"/>
            <a:ext cx="3136738" cy="547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Transient (few hours), mesoscale (~50km spread) jets of air descending from the tip of the hooked cloud head in the frontal fracture regions of some extratropical storms.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Can cause damaging winds (and especially gusts).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Coined ‘the sting at the end of the tail by Browning (2004)’ in his study of the Great October storm of 1987.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Since then large body of work performed on modelling, mechanisms and </a:t>
            </a:r>
            <a:r>
              <a:rPr lang="en-GB" sz="1600" kern="0" dirty="0" err="1" smtClean="0"/>
              <a:t>climatologies</a:t>
            </a:r>
            <a:r>
              <a:rPr lang="en-GB" sz="1600" kern="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First research aircraft flight into a sting jet storm led by Reading scientists within DIAMET project: Windstorm </a:t>
            </a:r>
            <a:r>
              <a:rPr lang="en-GB" sz="1600" kern="0" dirty="0" err="1" smtClean="0"/>
              <a:t>Friedhelm</a:t>
            </a:r>
            <a:r>
              <a:rPr lang="en-GB" sz="1600" kern="0" dirty="0" smtClean="0"/>
              <a:t> (2011).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Term has now entered common usage(?)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3600" y="5576549"/>
            <a:ext cx="465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7EAF35"/>
                </a:solidFill>
                <a:latin typeface="+mn-lt"/>
              </a:rPr>
              <a:t>Adapted from Laura Baker by Neil Hart.</a:t>
            </a:r>
          </a:p>
        </p:txBody>
      </p:sp>
    </p:spTree>
    <p:extLst>
      <p:ext uri="{BB962C8B-B14F-4D97-AF65-F5344CB8AC3E}">
        <p14:creationId xmlns:p14="http://schemas.microsoft.com/office/powerpoint/2010/main" val="24802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" y="1500354"/>
            <a:ext cx="4348430" cy="401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556792"/>
            <a:ext cx="7277100" cy="2667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  <a:prstGeom prst="rect">
            <a:avLst/>
          </a:prstGeom>
        </p:spPr>
        <p:txBody>
          <a:bodyPr/>
          <a:lstStyle/>
          <a:p>
            <a:fld id="{5FFF6C6D-F008-4952-BAC5-3DF5CFB61B41}" type="slidenum">
              <a:rPr lang="en-GB" smtClean="0"/>
              <a:t>25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068085" y="4293579"/>
            <a:ext cx="396044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 smtClean="0">
                <a:solidFill>
                  <a:srgbClr val="7EAF35"/>
                </a:solidFill>
              </a:rPr>
              <a:t>Martínez</a:t>
            </a:r>
            <a:r>
              <a:rPr lang="en-GB" sz="1800" dirty="0" smtClean="0">
                <a:solidFill>
                  <a:srgbClr val="7EAF35"/>
                </a:solidFill>
              </a:rPr>
              <a:t>-Alvarado et al. (2014). </a:t>
            </a:r>
            <a:r>
              <a:rPr lang="en-GB" sz="1800" dirty="0" smtClean="0"/>
              <a:t>Instability diagnosis along sting jet trajectories in windstorm </a:t>
            </a:r>
            <a:r>
              <a:rPr lang="en-GB" dirty="0" err="1" smtClean="0"/>
              <a:t>Friedhelm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9554" y="5508720"/>
            <a:ext cx="434843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 smtClean="0">
                <a:solidFill>
                  <a:srgbClr val="7EAF35"/>
                </a:solidFill>
              </a:rPr>
              <a:t>Gray</a:t>
            </a:r>
            <a:r>
              <a:rPr lang="en-GB" sz="1800" dirty="0" smtClean="0">
                <a:solidFill>
                  <a:srgbClr val="7EAF35"/>
                </a:solidFill>
              </a:rPr>
              <a:t> et al. (2011). </a:t>
            </a:r>
            <a:r>
              <a:rPr lang="en-GB" sz="1800" dirty="0" smtClean="0"/>
              <a:t>DSCAPE in windstorm Anna., Light grey – 100-300 Jkg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, Dark grey – </a:t>
            </a:r>
            <a:r>
              <a:rPr lang="en-GB" sz="1800" dirty="0"/>
              <a:t>5</a:t>
            </a:r>
            <a:r>
              <a:rPr lang="en-GB" sz="1800" dirty="0" smtClean="0"/>
              <a:t>00-700 Jkg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.</a:t>
            </a:r>
            <a:endParaRPr lang="en-GB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3566150" y="2019990"/>
            <a:ext cx="4768820" cy="4289330"/>
            <a:chOff x="5505342" y="3356992"/>
            <a:chExt cx="4768820" cy="428933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87" y="3356992"/>
              <a:ext cx="4752975" cy="330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05342" y="6692215"/>
              <a:ext cx="4335646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dirty="0" smtClean="0">
                  <a:solidFill>
                    <a:srgbClr val="7EAF35"/>
                  </a:solidFill>
                </a:rPr>
                <a:t>Parton et al. (2009). </a:t>
              </a:r>
              <a:r>
                <a:rPr lang="en-GB" sz="1800" dirty="0" smtClean="0"/>
                <a:t># levels meeting CSI criteria in windstorm Jeanette (2005), back trajectories and </a:t>
              </a:r>
              <a:r>
                <a:rPr lang="en-GB" sz="1800" dirty="0" err="1" smtClean="0"/>
                <a:t>psuedo</a:t>
              </a:r>
              <a:r>
                <a:rPr lang="en-GB" sz="1800" dirty="0" smtClean="0"/>
                <a:t>-IR imagery.</a:t>
              </a:r>
              <a:r>
                <a:rPr lang="en-GB" dirty="0" smtClean="0"/>
                <a:t> </a:t>
              </a:r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84" y="404664"/>
            <a:ext cx="8280000" cy="1147512"/>
          </a:xfrm>
        </p:spPr>
        <p:txBody>
          <a:bodyPr/>
          <a:lstStyle/>
          <a:p>
            <a:r>
              <a:rPr lang="en-GB" cap="none" dirty="0" smtClean="0"/>
              <a:t>Mechanisms: atmospheric </a:t>
            </a:r>
            <a:br>
              <a:rPr lang="en-GB" cap="none" dirty="0" smtClean="0"/>
            </a:br>
            <a:r>
              <a:rPr lang="en-GB" cap="none" dirty="0" smtClean="0"/>
              <a:t>instability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91619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4809" y="5050050"/>
            <a:ext cx="382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Baker et al. (2014), sting jet trajectories in an idealised cyclone.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  <a:prstGeom prst="rect">
            <a:avLst/>
          </a:prstGeom>
        </p:spPr>
        <p:txBody>
          <a:bodyPr/>
          <a:lstStyle/>
          <a:p>
            <a:fld id="{5FFF6C6D-F008-4952-BAC5-3DF5CFB61B41}" type="slidenum">
              <a:rPr lang="en-GB" smtClean="0"/>
              <a:t>26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"/>
          <a:stretch/>
        </p:blipFill>
        <p:spPr bwMode="auto">
          <a:xfrm>
            <a:off x="4650124" y="1052736"/>
            <a:ext cx="4530388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5652681"/>
            <a:ext cx="425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7EAF35"/>
                </a:solidFill>
              </a:rPr>
              <a:t>Clark et al. (2005), </a:t>
            </a:r>
            <a:r>
              <a:rPr lang="en-GB" sz="1800" dirty="0" smtClean="0"/>
              <a:t>sting jet trajectories in the Great October storm (1987)</a:t>
            </a:r>
            <a:endParaRPr lang="en-GB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5034661"/>
            <a:ext cx="432048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But,</a:t>
            </a:r>
            <a:r>
              <a:rPr lang="en-GB" dirty="0" smtClean="0"/>
              <a:t> simulation with evaporation of melting snow and rain turned off 2 hrs prior to sting jet descent showed no change in sting jet behaviour. 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" y="1546925"/>
            <a:ext cx="4697431" cy="350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12768"/>
            <a:ext cx="8280000" cy="1116032"/>
          </a:xfrm>
        </p:spPr>
        <p:txBody>
          <a:bodyPr/>
          <a:lstStyle/>
          <a:p>
            <a:r>
              <a:rPr lang="en-GB" cap="none" dirty="0" smtClean="0"/>
              <a:t>Mechanisms: evaporative </a:t>
            </a:r>
            <a:br>
              <a:rPr lang="en-GB" cap="none" dirty="0" smtClean="0"/>
            </a:br>
            <a:r>
              <a:rPr lang="en-GB" cap="none" dirty="0" smtClean="0"/>
              <a:t>cooling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14638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  <a:prstGeom prst="rect">
            <a:avLst/>
          </a:prstGeom>
        </p:spPr>
        <p:txBody>
          <a:bodyPr/>
          <a:lstStyle/>
          <a:p>
            <a:fld id="{5FFF6C6D-F008-4952-BAC5-3DF5CFB61B41}" type="slidenum">
              <a:rPr lang="en-GB" smtClean="0"/>
              <a:t>27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8760"/>
            <a:ext cx="8834459" cy="32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592" y="6228923"/>
            <a:ext cx="3587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</a:rPr>
              <a:t>Schultz and Sienkiewicz (2013)</a:t>
            </a:r>
            <a:endParaRPr lang="en-GB" dirty="0">
              <a:solidFill>
                <a:srgbClr val="7EAF35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5496" y="3205584"/>
            <a:ext cx="4467942" cy="342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41074" y="447085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Zoomed c.f. (c)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Mechanisms: </a:t>
            </a:r>
            <a:r>
              <a:rPr lang="en-GB" cap="none" dirty="0" err="1" smtClean="0"/>
              <a:t>frontolysis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4656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55776" y="6489312"/>
            <a:ext cx="6408712" cy="36868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28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3"/>
          <a:stretch/>
        </p:blipFill>
        <p:spPr>
          <a:xfrm>
            <a:off x="35496" y="1562635"/>
            <a:ext cx="6120000" cy="2730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2" b="33846"/>
          <a:stretch/>
        </p:blipFill>
        <p:spPr>
          <a:xfrm>
            <a:off x="1691680" y="2658865"/>
            <a:ext cx="6120000" cy="2714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8"/>
          <a:stretch/>
        </p:blipFill>
        <p:spPr>
          <a:xfrm>
            <a:off x="3024000" y="3854233"/>
            <a:ext cx="6120000" cy="28151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2924944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Robert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4181018"/>
            <a:ext cx="5760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Ulli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1836000"/>
            <a:ext cx="12961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  <a:latin typeface="+mn-lt"/>
              </a:rPr>
              <a:t>Friedhelm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08520" y="1206569"/>
            <a:ext cx="327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# members with |</a:t>
            </a:r>
            <a:r>
              <a:rPr lang="en-GB" sz="1600" b="1" i="1" dirty="0" smtClean="0">
                <a:solidFill>
                  <a:schemeClr val="tx2"/>
                </a:solidFill>
                <a:latin typeface="+mn-lt"/>
              </a:rPr>
              <a:t>v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|</a:t>
            </a:r>
            <a:r>
              <a:rPr lang="en-GB" sz="1600" baseline="-25000" dirty="0" smtClean="0">
                <a:solidFill>
                  <a:schemeClr val="tx2"/>
                </a:solidFill>
                <a:latin typeface="+mn-lt"/>
              </a:rPr>
              <a:t>850hPa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&gt; 40 ms</a:t>
            </a:r>
            <a:r>
              <a:rPr lang="en-GB" sz="1600" baseline="30000" dirty="0" smtClean="0">
                <a:solidFill>
                  <a:schemeClr val="tx2"/>
                </a:solidFill>
                <a:latin typeface="+mn-lt"/>
              </a:rPr>
              <a:t>-1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87824" y="1196752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Ensemble evolution of 850 </a:t>
            </a:r>
            <a:r>
              <a:rPr lang="en-GB" sz="1600" dirty="0" err="1" smtClean="0">
                <a:solidFill>
                  <a:schemeClr val="tx2"/>
                </a:solidFill>
                <a:latin typeface="+mn-lt"/>
              </a:rPr>
              <a:t>hPa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|</a:t>
            </a:r>
            <a:r>
              <a:rPr lang="en-GB" sz="1600" b="1" i="1" dirty="0" err="1" smtClean="0">
                <a:solidFill>
                  <a:schemeClr val="tx2"/>
                </a:solidFill>
                <a:latin typeface="+mn-lt"/>
              </a:rPr>
              <a:t>v</a:t>
            </a:r>
            <a:r>
              <a:rPr lang="en-GB" sz="1600" dirty="0" err="1" smtClean="0">
                <a:solidFill>
                  <a:schemeClr val="tx2"/>
                </a:solidFill>
                <a:latin typeface="+mn-lt"/>
              </a:rPr>
              <a:t>|</a:t>
            </a:r>
            <a:r>
              <a:rPr lang="en-GB" sz="1600" baseline="-25000" dirty="0" err="1" smtClean="0">
                <a:solidFill>
                  <a:schemeClr val="tx2"/>
                </a:solidFill>
                <a:latin typeface="+mn-lt"/>
              </a:rPr>
              <a:t>max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20272" y="116632"/>
            <a:ext cx="1944216" cy="108993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Scale-dependent ensemble variability</a:t>
            </a:r>
            <a:endParaRPr lang="en-GB" cap="none" dirty="0"/>
          </a:p>
        </p:txBody>
      </p:sp>
      <p:sp>
        <p:nvSpPr>
          <p:cNvPr id="15" name="TextBox 14"/>
          <p:cNvSpPr txBox="1"/>
          <p:nvPr/>
        </p:nvSpPr>
        <p:spPr>
          <a:xfrm>
            <a:off x="6876256" y="173960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Hart, Gray and Clark (in prep.)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420" y="5445224"/>
            <a:ext cx="288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24 member regional forecast  ensembles; initial condition perturbations</a:t>
            </a:r>
          </a:p>
        </p:txBody>
      </p:sp>
    </p:spTree>
    <p:extLst>
      <p:ext uri="{BB962C8B-B14F-4D97-AF65-F5344CB8AC3E}">
        <p14:creationId xmlns:p14="http://schemas.microsoft.com/office/powerpoint/2010/main" val="362548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Windstorm Robert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40" y="1268760"/>
            <a:ext cx="3095424" cy="19442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Identified as a potential sting jet storm by precursor diagnostic though CSI points not in main cloud head. Deepened 36 </a:t>
            </a:r>
            <a:r>
              <a:rPr lang="en-GB" dirty="0" err="1"/>
              <a:t>h</a:t>
            </a:r>
            <a:r>
              <a:rPr lang="en-GB" dirty="0" err="1" smtClean="0"/>
              <a:t>Pa</a:t>
            </a:r>
            <a:r>
              <a:rPr lang="en-GB" dirty="0" smtClean="0"/>
              <a:t>/24 h.</a:t>
            </a:r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29</a:t>
            </a:fld>
            <a:endParaRPr lang="en-GB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27199"/>
            <a:ext cx="3412720" cy="3033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609311"/>
            <a:ext cx="3412720" cy="3033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5373216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Sting jet precursor diagnostic based on DSCAPE (Downdraught Slantwise Convective Available Potential Energy)  applied to ERA-I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4128" y="1052736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00 UTC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24128" y="3861048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18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UTC</a:t>
            </a:r>
          </a:p>
        </p:txBody>
      </p:sp>
    </p:spTree>
    <p:extLst>
      <p:ext uri="{BB962C8B-B14F-4D97-AF65-F5344CB8AC3E}">
        <p14:creationId xmlns:p14="http://schemas.microsoft.com/office/powerpoint/2010/main" val="15242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0" y="826031"/>
            <a:ext cx="8100000" cy="520593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Conceptual cyclones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6237312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  <a:latin typeface="+mn-lt"/>
              </a:rPr>
              <a:t>Martínez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-Alvarado et al. (2014)</a:t>
            </a:r>
          </a:p>
        </p:txBody>
      </p:sp>
    </p:spTree>
    <p:extLst>
      <p:ext uri="{BB962C8B-B14F-4D97-AF65-F5344CB8AC3E}">
        <p14:creationId xmlns:p14="http://schemas.microsoft.com/office/powerpoint/2010/main" val="8023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Windstorm Robert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40" y="1268760"/>
            <a:ext cx="3815504" cy="54726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15/22 </a:t>
            </a:r>
            <a:r>
              <a:rPr lang="en-GB" dirty="0"/>
              <a:t>ensemble members have sting jet trajectories arriving at </a:t>
            </a:r>
            <a:r>
              <a:rPr lang="en-GB" dirty="0" smtClean="0"/>
              <a:t>9Z (similar at other times). Some ensemble members have no sting jet.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Classes 8&amp;9 descend into strongest low-level jet region from aloft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Classes 5&amp;6 wrap round cyclone centre ascending and then descending rapidly into low-level  jet.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Class </a:t>
            </a:r>
            <a:r>
              <a:rPr lang="en-GB" dirty="0" smtClean="0"/>
              <a:t>1stays close </a:t>
            </a:r>
            <a:r>
              <a:rPr lang="en-GB" dirty="0"/>
              <a:t>to the surface and wraps around the cyclone into the </a:t>
            </a:r>
            <a:r>
              <a:rPr lang="en-GB" dirty="0" smtClean="0"/>
              <a:t>rearmost region </a:t>
            </a:r>
            <a:r>
              <a:rPr lang="en-GB" dirty="0"/>
              <a:t>of </a:t>
            </a:r>
            <a:r>
              <a:rPr lang="en-GB" dirty="0" smtClean="0"/>
              <a:t>the low-level jet.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30</a:t>
            </a:fld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4219644" y="1667194"/>
            <a:ext cx="4318801" cy="4106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5805264"/>
            <a:ext cx="4420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Cluster class medians of back trajectories arriving in cool-sector low-level jet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8188" y="1008656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Representative ensemble member</a:t>
            </a:r>
          </a:p>
        </p:txBody>
      </p:sp>
    </p:spTree>
    <p:extLst>
      <p:ext uri="{BB962C8B-B14F-4D97-AF65-F5344CB8AC3E}">
        <p14:creationId xmlns:p14="http://schemas.microsoft.com/office/powerpoint/2010/main" val="6971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Windstorm Robert: sting jet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40" y="1268760"/>
            <a:ext cx="3312000" cy="5472608"/>
          </a:xfrm>
        </p:spPr>
        <p:txBody>
          <a:bodyPr/>
          <a:lstStyle/>
          <a:p>
            <a:pPr marL="0" indent="0">
              <a:buNone/>
            </a:pPr>
            <a:endParaRPr lang="en-GB" sz="1800" dirty="0" smtClean="0"/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31</a:t>
            </a:fld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83"/>
          <a:stretch/>
        </p:blipFill>
        <p:spPr>
          <a:xfrm>
            <a:off x="733510" y="1766197"/>
            <a:ext cx="7726922" cy="3318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4"/>
          <a:stretch/>
        </p:blipFill>
        <p:spPr>
          <a:xfrm>
            <a:off x="733510" y="2780928"/>
            <a:ext cx="7725600" cy="3820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83"/>
          <a:stretch/>
        </p:blipFill>
        <p:spPr>
          <a:xfrm>
            <a:off x="2592316" y="1059355"/>
            <a:ext cx="4007988" cy="1721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0066" y="1372094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Storm-relative trajectories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4328" y="4737338"/>
            <a:ext cx="16196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800" dirty="0" smtClean="0">
                <a:solidFill>
                  <a:schemeClr val="tx2"/>
                </a:solidFill>
                <a:latin typeface="+mn-lt"/>
              </a:rPr>
              <a:t>Not physically reasonable?</a:t>
            </a:r>
          </a:p>
        </p:txBody>
      </p:sp>
      <p:cxnSp>
        <p:nvCxnSpPr>
          <p:cNvPr id="11" name="Straight Arrow Connector 10"/>
          <p:cNvCxnSpPr>
            <a:stCxn id="6" idx="1"/>
          </p:cNvCxnSpPr>
          <p:nvPr/>
        </p:nvCxnSpPr>
        <p:spPr bwMode="auto">
          <a:xfrm flipH="1">
            <a:off x="6600304" y="5060504"/>
            <a:ext cx="924024" cy="312712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245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32</a:t>
            </a:fld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0"/>
          <a:stretch/>
        </p:blipFill>
        <p:spPr>
          <a:xfrm>
            <a:off x="251520" y="1556792"/>
            <a:ext cx="3721497" cy="3212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6"/>
          <a:stretch/>
        </p:blipFill>
        <p:spPr>
          <a:xfrm>
            <a:off x="4355976" y="1359100"/>
            <a:ext cx="4657460" cy="46522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48264" y="116632"/>
            <a:ext cx="2065172" cy="101649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51520" y="260648"/>
            <a:ext cx="8280000" cy="72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kern="0" cap="none" dirty="0" smtClean="0"/>
              <a:t>Windstorm Robert: cold conveyor belt jet</a:t>
            </a:r>
            <a:endParaRPr lang="en-GB" kern="0" cap="none" dirty="0"/>
          </a:p>
        </p:txBody>
      </p:sp>
    </p:spTree>
    <p:extLst>
      <p:ext uri="{BB962C8B-B14F-4D97-AF65-F5344CB8AC3E}">
        <p14:creationId xmlns:p14="http://schemas.microsoft.com/office/powerpoint/2010/main" val="154665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Role of the boundary layer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33</a:t>
            </a:fld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29200"/>
            <a:ext cx="8877968" cy="36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601" y="122869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Example atmospheric soundings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6413266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Hewson and </a:t>
            </a:r>
            <a:r>
              <a:rPr lang="en-GB" dirty="0" err="1" smtClean="0">
                <a:solidFill>
                  <a:srgbClr val="7EAF35"/>
                </a:solidFill>
                <a:latin typeface="+mn-lt"/>
              </a:rPr>
              <a:t>Neu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(2015)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111" y="516690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Low-level stable layer due to surface cooling </a:t>
            </a:r>
            <a:r>
              <a:rPr lang="en-GB" sz="1800" smtClean="0">
                <a:solidFill>
                  <a:schemeClr val="tx2"/>
                </a:solidFill>
                <a:latin typeface="+mn-lt"/>
              </a:rPr>
              <a:t>inhibits downwards momentum 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transfer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3848" y="515719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Transfer of momentum in moist and dry air from 920 </a:t>
            </a:r>
            <a:r>
              <a:rPr lang="en-GB" sz="1800" dirty="0" err="1" smtClean="0">
                <a:solidFill>
                  <a:schemeClr val="tx2"/>
                </a:solidFill>
                <a:latin typeface="+mn-lt"/>
              </a:rPr>
              <a:t>hPa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 to surface unimpeded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6176" y="5157192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Shallow stable layer inhibits downwards momentum transfer</a:t>
            </a:r>
          </a:p>
        </p:txBody>
      </p:sp>
    </p:spTree>
    <p:extLst>
      <p:ext uri="{BB962C8B-B14F-4D97-AF65-F5344CB8AC3E}">
        <p14:creationId xmlns:p14="http://schemas.microsoft.com/office/powerpoint/2010/main" val="40360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72438" y="6519863"/>
            <a:ext cx="676275" cy="476250"/>
          </a:xfrm>
          <a:prstGeom prst="rect">
            <a:avLst/>
          </a:prstGeom>
        </p:spPr>
        <p:txBody>
          <a:bodyPr/>
          <a:lstStyle/>
          <a:p>
            <a:fld id="{5FFF6C6D-F008-4952-BAC5-3DF5CFB61B41}" type="slidenum">
              <a:rPr lang="en-GB" smtClean="0"/>
              <a:t>34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2588"/>
            <a:ext cx="9143999" cy="344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44522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 smtClean="0"/>
              <a:t>e) Idealised control cyclone; (f) windstorm Gudrun. Moist static stability (shading), </a:t>
            </a:r>
            <a:r>
              <a:rPr lang="el-GR" dirty="0" smtClean="0">
                <a:cs typeface="Arial"/>
              </a:rPr>
              <a:t>θ</a:t>
            </a:r>
            <a:r>
              <a:rPr lang="en-GB" baseline="-25000" dirty="0" smtClean="0">
                <a:cs typeface="Arial"/>
              </a:rPr>
              <a:t>w</a:t>
            </a:r>
            <a:r>
              <a:rPr lang="en-GB" dirty="0" smtClean="0">
                <a:cs typeface="Arial"/>
              </a:rPr>
              <a:t> (red contours), 80% RH (black contours).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510123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CCB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339751" y="5075892"/>
            <a:ext cx="1476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Sting jet?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804248" y="50131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Sting jet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1979712" y="4437112"/>
            <a:ext cx="792088" cy="63878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2339752" y="4293096"/>
            <a:ext cx="612068" cy="78279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5220072" y="4437112"/>
            <a:ext cx="432048" cy="66412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6516216" y="4293096"/>
            <a:ext cx="288032" cy="93519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6804248" y="4293096"/>
            <a:ext cx="135632" cy="53770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6147" name="Group 6146"/>
          <p:cNvGrpSpPr/>
          <p:nvPr/>
        </p:nvGrpSpPr>
        <p:grpSpPr>
          <a:xfrm>
            <a:off x="2339752" y="1868612"/>
            <a:ext cx="4717043" cy="2424484"/>
            <a:chOff x="2339752" y="1868612"/>
            <a:chExt cx="4717043" cy="2424484"/>
          </a:xfrm>
        </p:grpSpPr>
        <p:sp>
          <p:nvSpPr>
            <p:cNvPr id="26" name="TextBox 25"/>
            <p:cNvSpPr txBox="1"/>
            <p:nvPr/>
          </p:nvSpPr>
          <p:spPr>
            <a:xfrm>
              <a:off x="6872064" y="186861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2339752" y="3851756"/>
              <a:ext cx="2160240" cy="44134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4499992" y="3856402"/>
              <a:ext cx="2304256" cy="22067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3563888" y="2937718"/>
              <a:ext cx="2573415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Enhanced static stability layer inhibits descent?</a:t>
              </a:r>
              <a:endParaRPr lang="en-GB" dirty="0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51520" y="152728"/>
            <a:ext cx="8280000" cy="828000"/>
          </a:xfrm>
        </p:spPr>
        <p:txBody>
          <a:bodyPr/>
          <a:lstStyle/>
          <a:p>
            <a:r>
              <a:rPr lang="en-GB" cap="none" dirty="0" smtClean="0"/>
              <a:t>Role of the boundary layer</a:t>
            </a:r>
            <a:endParaRPr lang="en-GB" cap="none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6197242"/>
            <a:ext cx="27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EAF35"/>
                </a:solidFill>
              </a:rPr>
              <a:t>Baker at al. (2014).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81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1"/>
          <p:cNvSpPr>
            <a:spLocks noGrp="1"/>
          </p:cNvSpPr>
          <p:nvPr>
            <p:ph idx="1"/>
          </p:nvPr>
        </p:nvSpPr>
        <p:spPr>
          <a:xfrm>
            <a:off x="250825" y="1268413"/>
            <a:ext cx="8713788" cy="4997450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§"/>
            </a:pPr>
            <a:r>
              <a:rPr lang="en-GB" altLang="en-US" dirty="0" err="1" smtClean="0">
                <a:solidFill>
                  <a:srgbClr val="7EAF35"/>
                </a:solidFill>
                <a:latin typeface="Gill Sans MT" panose="020B0502020104020203" pitchFamily="34" charset="0"/>
              </a:rPr>
              <a:t>Diabatic</a:t>
            </a:r>
            <a:r>
              <a:rPr lang="en-GB" altLang="en-US" dirty="0" smtClean="0">
                <a:solidFill>
                  <a:srgbClr val="7EAF35"/>
                </a:solidFill>
                <a:latin typeface="Gill Sans MT" panose="020B0502020104020203" pitchFamily="34" charset="0"/>
              </a:rPr>
              <a:t> processes modify the structure of extratropical cyclones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GB" altLang="en-US" dirty="0" err="1" smtClean="0">
                <a:latin typeface="Gill Sans MT" panose="020B0502020104020203" pitchFamily="34" charset="0"/>
              </a:rPr>
              <a:t>Diabatic</a:t>
            </a:r>
            <a:r>
              <a:rPr lang="en-GB" altLang="en-US" dirty="0" smtClean="0">
                <a:latin typeface="Gill Sans MT" panose="020B0502020104020203" pitchFamily="34" charset="0"/>
              </a:rPr>
              <a:t> processes in the warm conveyor belt can lead</a:t>
            </a:r>
          </a:p>
          <a:p>
            <a:pPr marL="874350" lvl="1" indent="-514350">
              <a:buClrTx/>
              <a:buFont typeface="+mj-lt"/>
              <a:buAutoNum type="romanUcPeriod"/>
            </a:pPr>
            <a:r>
              <a:rPr lang="en-GB" altLang="en-US" dirty="0">
                <a:latin typeface="Gill Sans MT" panose="020B0502020104020203" pitchFamily="34" charset="0"/>
              </a:rPr>
              <a:t>a</a:t>
            </a:r>
            <a:r>
              <a:rPr lang="en-GB" altLang="en-US" dirty="0" smtClean="0">
                <a:latin typeface="Gill Sans MT" panose="020B0502020104020203" pitchFamily="34" charset="0"/>
              </a:rPr>
              <a:t> dipole of enhanced mid-tropospheric level PV with reduced PV below the tropopause and  </a:t>
            </a:r>
          </a:p>
          <a:p>
            <a:pPr marL="874350" lvl="1" indent="-514350">
              <a:buClrTx/>
              <a:buFont typeface="+mj-lt"/>
              <a:buAutoNum type="romanUcPeriod"/>
            </a:pPr>
            <a:r>
              <a:rPr lang="en-GB" altLang="en-US" dirty="0" smtClean="0">
                <a:latin typeface="Gill Sans MT" panose="020B0502020104020203" pitchFamily="34" charset="0"/>
              </a:rPr>
              <a:t>to a dipole of </a:t>
            </a:r>
            <a:r>
              <a:rPr lang="en-GB" altLang="en-US" dirty="0" err="1" smtClean="0">
                <a:latin typeface="Gill Sans MT" panose="020B0502020104020203" pitchFamily="34" charset="0"/>
              </a:rPr>
              <a:t>diabatic</a:t>
            </a:r>
            <a:r>
              <a:rPr lang="en-GB" altLang="en-US" dirty="0" smtClean="0">
                <a:latin typeface="Gill Sans MT" panose="020B0502020104020203" pitchFamily="34" charset="0"/>
              </a:rPr>
              <a:t> PV across the tropopause with positive </a:t>
            </a:r>
            <a:r>
              <a:rPr lang="en-GB" altLang="en-US" dirty="0" err="1" smtClean="0">
                <a:latin typeface="Gill Sans MT" panose="020B0502020104020203" pitchFamily="34" charset="0"/>
              </a:rPr>
              <a:t>diabatically</a:t>
            </a:r>
            <a:r>
              <a:rPr lang="en-GB" altLang="en-US" dirty="0" smtClean="0">
                <a:latin typeface="Gill Sans MT" panose="020B0502020104020203" pitchFamily="34" charset="0"/>
              </a:rPr>
              <a:t>-generated PV in the lower stratosphere (from LW cooling) and negative </a:t>
            </a:r>
            <a:r>
              <a:rPr lang="en-GB" altLang="en-US" dirty="0" err="1" smtClean="0">
                <a:latin typeface="Gill Sans MT" panose="020B0502020104020203" pitchFamily="34" charset="0"/>
              </a:rPr>
              <a:t>diabatic</a:t>
            </a:r>
            <a:r>
              <a:rPr lang="en-GB" altLang="en-US" dirty="0" smtClean="0">
                <a:latin typeface="Gill Sans MT" panose="020B0502020104020203" pitchFamily="34" charset="0"/>
              </a:rPr>
              <a:t>-generated PV in the upper troposphere .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GB" altLang="en-US" dirty="0" smtClean="0">
                <a:solidFill>
                  <a:srgbClr val="7EAF35"/>
                </a:solidFill>
                <a:latin typeface="Gill Sans MT" panose="020B0502020104020203" pitchFamily="34" charset="0"/>
              </a:rPr>
              <a:t>This is consistent with the paradigm of an indirect effect of </a:t>
            </a:r>
            <a:r>
              <a:rPr lang="en-GB" altLang="en-US" dirty="0" err="1" smtClean="0">
                <a:solidFill>
                  <a:srgbClr val="7EAF35"/>
                </a:solidFill>
                <a:latin typeface="Gill Sans MT" panose="020B0502020104020203" pitchFamily="34" charset="0"/>
              </a:rPr>
              <a:t>diabatic</a:t>
            </a:r>
            <a:r>
              <a:rPr lang="en-GB" altLang="en-US" dirty="0" smtClean="0">
                <a:solidFill>
                  <a:srgbClr val="7EAF35"/>
                </a:solidFill>
                <a:latin typeface="Gill Sans MT" panose="020B0502020104020203" pitchFamily="34" charset="0"/>
              </a:rPr>
              <a:t> PV modification on cyclones through the induced winds and subsequent advection. 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GB" altLang="en-US" dirty="0" smtClean="0">
                <a:latin typeface="Gill Sans MT" panose="020B0502020104020203" pitchFamily="34" charset="0"/>
              </a:rPr>
              <a:t>Within the cyclone </a:t>
            </a:r>
            <a:r>
              <a:rPr lang="en-GB" altLang="en-US" dirty="0" err="1" smtClean="0">
                <a:latin typeface="Gill Sans MT" panose="020B0502020104020203" pitchFamily="34" charset="0"/>
              </a:rPr>
              <a:t>diabatic</a:t>
            </a:r>
            <a:r>
              <a:rPr lang="en-GB" altLang="en-US" dirty="0" smtClean="0">
                <a:latin typeface="Gill Sans MT" panose="020B0502020104020203" pitchFamily="34" charset="0"/>
              </a:rPr>
              <a:t> processes lead to </a:t>
            </a:r>
          </a:p>
          <a:p>
            <a:pPr marL="874350" lvl="1" indent="-514350">
              <a:buClrTx/>
              <a:buFont typeface="+mj-lt"/>
              <a:buAutoNum type="romanUcPeriod"/>
            </a:pPr>
            <a:r>
              <a:rPr lang="en-GB" altLang="en-US" dirty="0" smtClean="0">
                <a:latin typeface="Gill Sans MT" panose="020B0502020104020203" pitchFamily="34" charset="0"/>
              </a:rPr>
              <a:t>enhanced intensification rates and intensity</a:t>
            </a:r>
          </a:p>
          <a:p>
            <a:pPr marL="874350" lvl="1" indent="-514350">
              <a:buClrTx/>
              <a:buFont typeface="+mj-lt"/>
              <a:buAutoNum type="romanUcPeriod"/>
            </a:pPr>
            <a:r>
              <a:rPr lang="en-GB" altLang="en-US" dirty="0">
                <a:latin typeface="Gill Sans MT" panose="020B0502020104020203" pitchFamily="34" charset="0"/>
              </a:rPr>
              <a:t>m</a:t>
            </a:r>
            <a:r>
              <a:rPr lang="en-GB" altLang="en-US" dirty="0" smtClean="0">
                <a:latin typeface="Gill Sans MT" panose="020B0502020104020203" pitchFamily="34" charset="0"/>
              </a:rPr>
              <a:t>esoscale instabilities associated with sting jets  </a:t>
            </a:r>
          </a:p>
          <a:p>
            <a:pPr marL="0" indent="0">
              <a:buClrTx/>
              <a:buNone/>
            </a:pPr>
            <a:endParaRPr lang="en-GB" altLang="en-US" dirty="0" smtClean="0">
              <a:solidFill>
                <a:srgbClr val="7EAF35"/>
              </a:solidFill>
              <a:latin typeface="Gill Sans MT" panose="020B0502020104020203" pitchFamily="34" charset="0"/>
            </a:endParaRPr>
          </a:p>
        </p:txBody>
      </p:sp>
      <p:sp>
        <p:nvSpPr>
          <p:cNvPr id="28675" name="Title 2"/>
          <p:cNvSpPr>
            <a:spLocks noGrp="1"/>
          </p:cNvSpPr>
          <p:nvPr>
            <p:ph type="title"/>
          </p:nvPr>
        </p:nvSpPr>
        <p:spPr>
          <a:xfrm>
            <a:off x="251370" y="412825"/>
            <a:ext cx="6192838" cy="711919"/>
          </a:xfrm>
        </p:spPr>
        <p:txBody>
          <a:bodyPr/>
          <a:lstStyle/>
          <a:p>
            <a:r>
              <a:rPr lang="en-GB" altLang="en-US" sz="4400" cap="none" dirty="0" smtClean="0">
                <a:latin typeface="Gill Sans MT" panose="020B0502020104020203" pitchFamily="34" charset="0"/>
              </a:rPr>
              <a:t>Summary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04665"/>
            <a:ext cx="8280000" cy="1152128"/>
          </a:xfrm>
        </p:spPr>
        <p:txBody>
          <a:bodyPr/>
          <a:lstStyle/>
          <a:p>
            <a:r>
              <a:rPr lang="en-GB" cap="none" dirty="0" smtClean="0"/>
              <a:t>PV structures in extratropical </a:t>
            </a:r>
            <a:br>
              <a:rPr lang="en-GB" cap="none" dirty="0" smtClean="0"/>
            </a:br>
            <a:r>
              <a:rPr lang="en-GB" cap="none" dirty="0" smtClean="0"/>
              <a:t>cyclones: open questions</a:t>
            </a:r>
            <a:endParaRPr lang="en-GB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772816"/>
            <a:ext cx="8712968" cy="45365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dirty="0" smtClean="0"/>
              <a:t>What </a:t>
            </a:r>
            <a:r>
              <a:rPr lang="en-GB" sz="1800" dirty="0"/>
              <a:t>are the systematic effects of </a:t>
            </a:r>
            <a:r>
              <a:rPr lang="en-GB" sz="1800" dirty="0" err="1"/>
              <a:t>diabatic</a:t>
            </a:r>
            <a:r>
              <a:rPr lang="en-GB" sz="1800" dirty="0"/>
              <a:t> processes on the development of </a:t>
            </a:r>
            <a:r>
              <a:rPr lang="en-GB" sz="1800" dirty="0" err="1"/>
              <a:t>extratropical</a:t>
            </a:r>
            <a:r>
              <a:rPr lang="en-GB" sz="1800" dirty="0"/>
              <a:t> cyclones and downstream evolution?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Are limitations in our ability to represent </a:t>
            </a:r>
            <a:r>
              <a:rPr lang="en-GB" sz="1800" dirty="0" err="1"/>
              <a:t>diabatic</a:t>
            </a:r>
            <a:r>
              <a:rPr lang="en-GB" sz="1800" dirty="0"/>
              <a:t> processes in weather and climate forecast models (given these processes are typically parameterized) limiting our forecasting abilities?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How can we make better use of aircraft and remote sensing observations to constrain </a:t>
            </a:r>
            <a:r>
              <a:rPr lang="en-GB" sz="1800" dirty="0" err="1"/>
              <a:t>diabatic</a:t>
            </a:r>
            <a:r>
              <a:rPr lang="en-GB" sz="1800" dirty="0"/>
              <a:t> processes in models and the impact on the large-scale dynamics</a:t>
            </a:r>
            <a:r>
              <a:rPr lang="en-GB" sz="1800" dirty="0" smtClean="0"/>
              <a:t>?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GB" sz="1800" dirty="0"/>
              <a:t>What is the global distribution of sting jet cyclones?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GB" sz="1800" dirty="0"/>
              <a:t>What is the relative importance and predictability of different flow settings leading to extreme surface winds (e.g., sting jets, stratospheric intrusions, orographic flow channelling)?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 smtClean="0"/>
              <a:t>What are the environmental controls on the development of sting jet storms?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 smtClean="0"/>
              <a:t>How do sting jets lead to strong surface gusts (boundary layer control)?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dirty="0" smtClean="0"/>
              <a:t>Adapted from WWOSC white paper (2015)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2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5"/>
          <p:cNvSpPr txBox="1">
            <a:spLocks noChangeArrowheads="1"/>
          </p:cNvSpPr>
          <p:nvPr/>
        </p:nvSpPr>
        <p:spPr bwMode="auto">
          <a:xfrm>
            <a:off x="22915" y="6165304"/>
            <a:ext cx="3096494" cy="42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200" dirty="0" err="1" smtClean="0">
                <a:solidFill>
                  <a:srgbClr val="7EAF35"/>
                </a:solidFill>
                <a:latin typeface="+mn-lt"/>
              </a:rPr>
              <a:t>Thorncroft</a:t>
            </a:r>
            <a:r>
              <a:rPr lang="en-GB" altLang="en-US" sz="2200" dirty="0" smtClean="0">
                <a:solidFill>
                  <a:srgbClr val="7EAF35"/>
                </a:solidFill>
                <a:latin typeface="+mn-lt"/>
              </a:rPr>
              <a:t> </a:t>
            </a:r>
            <a:r>
              <a:rPr lang="en-GB" altLang="en-US" sz="2200" i="1" dirty="0">
                <a:solidFill>
                  <a:srgbClr val="7EAF35"/>
                </a:solidFill>
                <a:latin typeface="+mn-lt"/>
              </a:rPr>
              <a:t>et al</a:t>
            </a:r>
            <a:r>
              <a:rPr lang="en-GB" altLang="en-US" sz="2200" dirty="0">
                <a:solidFill>
                  <a:srgbClr val="7EAF35"/>
                </a:solidFill>
                <a:latin typeface="+mn-lt"/>
              </a:rPr>
              <a:t>., (1993)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33475"/>
            <a:ext cx="8064500" cy="458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6238" y="2636838"/>
            <a:ext cx="13684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>
                <a:latin typeface="+mn-lt"/>
              </a:rPr>
              <a:t>Dry intrusion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4292600"/>
            <a:ext cx="13684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>
                <a:latin typeface="+mn-lt"/>
              </a:rPr>
              <a:t>Warm conveyor belt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9992" y="198884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Isentropic relative flow in a baroclinic wave </a:t>
            </a:r>
            <a:endParaRPr lang="en-GB" altLang="en-US" dirty="0"/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251520" y="152728"/>
            <a:ext cx="8280000" cy="828000"/>
          </a:xfrm>
        </p:spPr>
        <p:txBody>
          <a:bodyPr/>
          <a:lstStyle/>
          <a:p>
            <a:r>
              <a:rPr lang="en-GB" cap="none" dirty="0" smtClean="0"/>
              <a:t>Conceptual cyclones</a:t>
            </a:r>
            <a:endParaRPr lang="en-GB" cap="non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Conclusions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453280" cy="5076536"/>
          </a:xfrm>
        </p:spPr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/>
              <a:t>Sting-jet-resolving short-range ensemble forecasts of three windstorms argued to contain sting jets have been presented.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Within a given storm, the ensemble members exhibit close synoptic-scale agreement but the characteristics of the sting jets vary widely in  terms of the number of trajectories comprising them and their associated mesoscale instabilities and/or passage through </a:t>
            </a:r>
            <a:r>
              <a:rPr lang="en-GB" sz="1600" dirty="0" err="1" smtClean="0">
                <a:solidFill>
                  <a:schemeClr val="accent6"/>
                </a:solidFill>
              </a:rPr>
              <a:t>frontogenetic</a:t>
            </a:r>
            <a:r>
              <a:rPr lang="en-GB" sz="1600" dirty="0" smtClean="0">
                <a:solidFill>
                  <a:schemeClr val="accent6"/>
                </a:solidFill>
              </a:rPr>
              <a:t>/lytic regions. This suggests relatively weak predictability exists in sting jet  strength.  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/>
              <a:t> Comparing storms, different the  mechanisms associated with sting jet descent  emerge </a:t>
            </a:r>
            <a:r>
              <a:rPr lang="en-GB" sz="1600" dirty="0"/>
              <a:t>despite the ensemble </a:t>
            </a:r>
            <a:r>
              <a:rPr lang="en-GB" sz="1600" dirty="0" smtClean="0"/>
              <a:t>variability.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CSI  release is characteristically associated with drying sting jets descending from the cloud head in the most intense windstorms. But other mesoscale instabilities (CI and II) and passage through the </a:t>
            </a:r>
            <a:r>
              <a:rPr lang="en-GB" sz="1600" dirty="0" err="1" smtClean="0">
                <a:solidFill>
                  <a:schemeClr val="accent6"/>
                </a:solidFill>
              </a:rPr>
              <a:t>frontolytic</a:t>
            </a:r>
            <a:r>
              <a:rPr lang="en-GB" sz="1600" dirty="0" smtClean="0">
                <a:solidFill>
                  <a:schemeClr val="accent6"/>
                </a:solidFill>
              </a:rPr>
              <a:t> regions typically found at the hooked tip of the bent-back front can also be associated with descent.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/>
              <a:t>Mesoscale instabilities and strongly </a:t>
            </a:r>
            <a:r>
              <a:rPr lang="en-GB" sz="1600" dirty="0" err="1" smtClean="0"/>
              <a:t>frontolytic</a:t>
            </a:r>
            <a:r>
              <a:rPr lang="en-GB" sz="1600" dirty="0" smtClean="0"/>
              <a:t>  regions are both typical characteristics of intense and explosively developing extratropical cyclones.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600" dirty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20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40" y="800800"/>
            <a:ext cx="8280000" cy="828000"/>
          </a:xfrm>
        </p:spPr>
        <p:txBody>
          <a:bodyPr/>
          <a:lstStyle/>
          <a:p>
            <a:r>
              <a:rPr lang="en-GB" cap="none" dirty="0" smtClean="0"/>
              <a:t>Method: </a:t>
            </a:r>
            <a:r>
              <a:rPr lang="en-GB" cap="none" dirty="0"/>
              <a:t>Ensemble </a:t>
            </a:r>
            <a:r>
              <a:rPr lang="en-GB" cap="none" dirty="0" smtClean="0"/>
              <a:t>model </a:t>
            </a:r>
            <a:br>
              <a:rPr lang="en-GB" cap="none" dirty="0" smtClean="0"/>
            </a:br>
            <a:r>
              <a:rPr lang="en-GB" cap="none" dirty="0" smtClean="0"/>
              <a:t>configuration</a:t>
            </a:r>
            <a:endParaRPr lang="en-GB" cap="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988840"/>
            <a:ext cx="8496944" cy="4824536"/>
          </a:xfrm>
        </p:spPr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dirty="0"/>
              <a:t>Potential for sting jets in cyclones identified using </a:t>
            </a:r>
            <a:r>
              <a:rPr lang="en-GB" sz="1800" b="1" dirty="0"/>
              <a:t>precursor diagnostic </a:t>
            </a:r>
            <a:r>
              <a:rPr lang="en-GB" sz="1800" dirty="0"/>
              <a:t>(</a:t>
            </a:r>
            <a:r>
              <a:rPr lang="en-GB" sz="1800" dirty="0" err="1"/>
              <a:t>Martínez</a:t>
            </a:r>
            <a:r>
              <a:rPr lang="en-GB" sz="1800" dirty="0"/>
              <a:t>-Alvarado et. al 2013) applied to ERA-Interim data</a:t>
            </a:r>
            <a:r>
              <a:rPr lang="en-GB" sz="1800" dirty="0" smtClean="0"/>
              <a:t>.</a:t>
            </a:r>
            <a:endParaRPr lang="en-GB" sz="1800" b="1" dirty="0" smtClean="0"/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6"/>
                </a:solidFill>
              </a:rPr>
              <a:t>24 member </a:t>
            </a:r>
            <a:r>
              <a:rPr lang="en-GB" sz="1800" b="1" dirty="0">
                <a:solidFill>
                  <a:schemeClr val="accent6"/>
                </a:solidFill>
              </a:rPr>
              <a:t>e</a:t>
            </a:r>
            <a:r>
              <a:rPr lang="en-GB" sz="1800" b="1" dirty="0" smtClean="0">
                <a:solidFill>
                  <a:schemeClr val="accent6"/>
                </a:solidFill>
              </a:rPr>
              <a:t>nsemble simulations </a:t>
            </a:r>
            <a:r>
              <a:rPr lang="en-GB" sz="1800" dirty="0" smtClean="0">
                <a:solidFill>
                  <a:schemeClr val="accent6"/>
                </a:solidFill>
              </a:rPr>
              <a:t>of three recent windstorms with evidence of sting jets: windstorms </a:t>
            </a:r>
            <a:r>
              <a:rPr lang="en-GB" sz="1800" dirty="0" err="1" smtClean="0">
                <a:solidFill>
                  <a:schemeClr val="accent6"/>
                </a:solidFill>
              </a:rPr>
              <a:t>Friedhelm</a:t>
            </a:r>
            <a:r>
              <a:rPr lang="en-GB" sz="1800" dirty="0" smtClean="0">
                <a:solidFill>
                  <a:schemeClr val="accent6"/>
                </a:solidFill>
              </a:rPr>
              <a:t> (8 Dec 2011), Robert (27 Dec 2011) and </a:t>
            </a:r>
            <a:r>
              <a:rPr lang="en-GB" sz="1800" dirty="0" err="1" smtClean="0">
                <a:solidFill>
                  <a:schemeClr val="accent6"/>
                </a:solidFill>
              </a:rPr>
              <a:t>Ulli</a:t>
            </a:r>
            <a:r>
              <a:rPr lang="en-GB" sz="1800" dirty="0" smtClean="0">
                <a:solidFill>
                  <a:schemeClr val="accent6"/>
                </a:solidFill>
              </a:rPr>
              <a:t> (3 Jan 2012).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b="1" dirty="0"/>
              <a:t>Initial condition perturbations </a:t>
            </a:r>
            <a:r>
              <a:rPr lang="en-GB" sz="1800" dirty="0"/>
              <a:t>from operational MOGREPS (The Met Office Global and regional Ensemble Prediction System). Designed to generate model spread appropriate for forecast uncertainty  at 1-2 days lead time</a:t>
            </a:r>
            <a:r>
              <a:rPr lang="en-GB" sz="1800" dirty="0" smtClean="0"/>
              <a:t>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6"/>
                </a:solidFill>
              </a:rPr>
              <a:t>Recently operational</a:t>
            </a:r>
            <a:r>
              <a:rPr lang="en-GB" sz="1800" b="1" dirty="0" smtClean="0">
                <a:solidFill>
                  <a:schemeClr val="accent6"/>
                </a:solidFill>
              </a:rPr>
              <a:t> </a:t>
            </a:r>
            <a:r>
              <a:rPr lang="en-GB" sz="1800" b="1" dirty="0">
                <a:solidFill>
                  <a:schemeClr val="accent6"/>
                </a:solidFill>
              </a:rPr>
              <a:t>l</a:t>
            </a:r>
            <a:r>
              <a:rPr lang="en-GB" sz="1800" b="1" dirty="0" smtClean="0">
                <a:solidFill>
                  <a:schemeClr val="accent6"/>
                </a:solidFill>
              </a:rPr>
              <a:t>imited area </a:t>
            </a:r>
            <a:r>
              <a:rPr lang="en-GB" sz="1800" dirty="0" smtClean="0">
                <a:solidFill>
                  <a:schemeClr val="accent6"/>
                </a:solidFill>
              </a:rPr>
              <a:t>(North Atlantic and European domain) configuration of the Met Office </a:t>
            </a:r>
            <a:r>
              <a:rPr lang="en-GB" sz="1800" dirty="0">
                <a:solidFill>
                  <a:schemeClr val="accent6"/>
                </a:solidFill>
              </a:rPr>
              <a:t>U</a:t>
            </a:r>
            <a:r>
              <a:rPr lang="en-GB" sz="1800" dirty="0" smtClean="0">
                <a:solidFill>
                  <a:schemeClr val="accent6"/>
                </a:solidFill>
              </a:rPr>
              <a:t>nified Model (~</a:t>
            </a:r>
            <a:r>
              <a:rPr lang="en-GB" sz="1800" b="1" dirty="0" smtClean="0">
                <a:solidFill>
                  <a:schemeClr val="accent6"/>
                </a:solidFill>
              </a:rPr>
              <a:t>12 km </a:t>
            </a:r>
            <a:r>
              <a:rPr lang="en-GB" sz="1800" dirty="0" smtClean="0">
                <a:solidFill>
                  <a:schemeClr val="accent6"/>
                </a:solidFill>
              </a:rPr>
              <a:t>grid spacing and 70 vertical levels up to 38 km).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40832" y="184928"/>
            <a:ext cx="6192838" cy="854075"/>
          </a:xfrm>
        </p:spPr>
        <p:txBody>
          <a:bodyPr/>
          <a:lstStyle/>
          <a:p>
            <a:r>
              <a:rPr lang="en-GB" altLang="en-US" sz="4000" cap="none" dirty="0" smtClean="0">
                <a:latin typeface="Gill Sans MT" panose="020B0502020104020203" pitchFamily="34" charset="0"/>
              </a:rPr>
              <a:t>Potential vorticity (PV)</a:t>
            </a:r>
            <a:endParaRPr lang="en-GB" altLang="en-US" sz="4000" dirty="0" smtClean="0">
              <a:latin typeface="Gill Sans MT" panose="020B0502020104020203" pitchFamily="34" charset="0"/>
            </a:endParaRPr>
          </a:p>
        </p:txBody>
      </p:sp>
      <p:sp>
        <p:nvSpPr>
          <p:cNvPr id="12291" name="TextBox 8"/>
          <p:cNvSpPr txBox="1">
            <a:spLocks noChangeArrowheads="1"/>
          </p:cNvSpPr>
          <p:nvPr/>
        </p:nvSpPr>
        <p:spPr bwMode="auto">
          <a:xfrm>
            <a:off x="179388" y="2971800"/>
            <a:ext cx="3722687" cy="22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+mn-lt"/>
              </a:rPr>
              <a:t>Potential vorticity is conserved following fluid parcels for adiabatic frictionless flow.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0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+mn-lt"/>
              </a:rPr>
              <a:t>This makes it a good tracer for upper-tropospheric air over several days.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0575" y="5373688"/>
            <a:ext cx="4376738" cy="699255"/>
          </a:xfrm>
          <a:prstGeom prst="rect">
            <a:avLst/>
          </a:prstGeom>
          <a:noFill/>
        </p:spPr>
        <p:txBody>
          <a:bodyPr lIns="82894" tIns="41446" rIns="82894" bIns="41446">
            <a:spAutoFit/>
          </a:bodyPr>
          <a:lstStyle/>
          <a:p>
            <a:pPr algn="ctr">
              <a:defRPr/>
            </a:pPr>
            <a:r>
              <a:rPr lang="en-GB" dirty="0">
                <a:cs typeface="+mn-cs"/>
              </a:rPr>
              <a:t>Climatology of PV (in PVU) and q in NH winter </a:t>
            </a:r>
            <a:r>
              <a:rPr lang="en-GB" dirty="0">
                <a:solidFill>
                  <a:srgbClr val="7EAF35"/>
                </a:solidFill>
                <a:cs typeface="+mn-cs"/>
              </a:rPr>
              <a:t>(Hoskins, 1990)</a:t>
            </a:r>
          </a:p>
        </p:txBody>
      </p:sp>
      <p:pic>
        <p:nvPicPr>
          <p:cNvPr id="12293" name="Picture 7" descr="latex-image-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708150"/>
            <a:ext cx="3306762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tropopaus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91"/>
          <a:stretch>
            <a:fillRect/>
          </a:stretch>
        </p:blipFill>
        <p:spPr bwMode="auto">
          <a:xfrm>
            <a:off x="3667125" y="1916113"/>
            <a:ext cx="548163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59338" y="1574800"/>
            <a:ext cx="16573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 err="1">
                <a:latin typeface="+mn-lt"/>
              </a:rPr>
              <a:t>tropopause</a:t>
            </a:r>
            <a:endParaRPr lang="en-GB" sz="1800" dirty="0">
              <a:latin typeface="+mn-lt"/>
            </a:endParaRPr>
          </a:p>
        </p:txBody>
      </p:sp>
      <p:cxnSp>
        <p:nvCxnSpPr>
          <p:cNvPr id="12296" name="Straight Arrow Connector 3"/>
          <p:cNvCxnSpPr>
            <a:cxnSpLocks noChangeShapeType="1"/>
          </p:cNvCxnSpPr>
          <p:nvPr/>
        </p:nvCxnSpPr>
        <p:spPr bwMode="auto">
          <a:xfrm>
            <a:off x="6084888" y="1943100"/>
            <a:ext cx="1079500" cy="1198563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2297" name="Straight Arrow Connector 5"/>
          <p:cNvCxnSpPr>
            <a:cxnSpLocks noChangeShapeType="1"/>
          </p:cNvCxnSpPr>
          <p:nvPr/>
        </p:nvCxnSpPr>
        <p:spPr bwMode="auto">
          <a:xfrm>
            <a:off x="5940425" y="1412875"/>
            <a:ext cx="1511300" cy="136842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2298" name="Straight Arrow Connector 7"/>
          <p:cNvCxnSpPr>
            <a:cxnSpLocks noChangeShapeType="1"/>
          </p:cNvCxnSpPr>
          <p:nvPr/>
        </p:nvCxnSpPr>
        <p:spPr bwMode="auto">
          <a:xfrm>
            <a:off x="6300788" y="1916113"/>
            <a:ext cx="863600" cy="12255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003800" y="4365625"/>
            <a:ext cx="86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latin typeface="+mn-lt"/>
              </a:rPr>
              <a:t>270K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85113" y="3625850"/>
            <a:ext cx="86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latin typeface="+mn-lt"/>
              </a:rPr>
              <a:t>330K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5" y="800800"/>
            <a:ext cx="8280000" cy="828000"/>
          </a:xfrm>
        </p:spPr>
        <p:txBody>
          <a:bodyPr/>
          <a:lstStyle/>
          <a:p>
            <a:r>
              <a:rPr lang="en-GB" cap="none" dirty="0" smtClean="0"/>
              <a:t>Method</a:t>
            </a:r>
            <a:r>
              <a:rPr lang="en-GB" dirty="0"/>
              <a:t>: </a:t>
            </a:r>
            <a:r>
              <a:rPr lang="en-GB" cap="none" dirty="0" smtClean="0"/>
              <a:t>Analysis of dynamical </a:t>
            </a:r>
            <a:br>
              <a:rPr lang="en-GB" cap="none" dirty="0" smtClean="0"/>
            </a:br>
            <a:r>
              <a:rPr lang="en-GB" cap="none" dirty="0" smtClean="0"/>
              <a:t>forcing and instabilities</a:t>
            </a:r>
            <a:endParaRPr lang="en-GB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4448" y="1764120"/>
                <a:ext cx="8568032" cy="490524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800" dirty="0"/>
                  <a:t>Identification and characterisation of sting jets through </a:t>
                </a:r>
                <a:r>
                  <a:rPr lang="en-GB" sz="1800" b="1" dirty="0"/>
                  <a:t>trajectory analysis </a:t>
                </a:r>
                <a:r>
                  <a:rPr lang="en-GB" sz="1800" dirty="0"/>
                  <a:t>(LAGRANTO, </a:t>
                </a:r>
                <a:r>
                  <a:rPr lang="en-GB" sz="1800" dirty="0" err="1"/>
                  <a:t>Sprenger</a:t>
                </a:r>
                <a:r>
                  <a:rPr lang="en-GB" sz="1800" dirty="0"/>
                  <a:t> and </a:t>
                </a:r>
                <a:r>
                  <a:rPr lang="en-GB" sz="1800" dirty="0" err="1"/>
                  <a:t>Wernli</a:t>
                </a:r>
                <a:r>
                  <a:rPr lang="en-GB" sz="1800" dirty="0"/>
                  <a:t> 2015). Trajectories passing through strong low-level cold-sector wind regions calculated. Sting jet trajectories must pass through cloud at lowest pressure. </a:t>
                </a:r>
                <a:r>
                  <a:rPr lang="en-GB" sz="1800" b="1" dirty="0"/>
                  <a:t>Cluster analysis</a:t>
                </a:r>
                <a:r>
                  <a:rPr lang="en-GB" sz="1800" dirty="0"/>
                  <a:t> of trajectories performed (Hart et. al 2015</a:t>
                </a:r>
                <a:r>
                  <a:rPr lang="en-GB" sz="1800" dirty="0" smtClean="0"/>
                  <a:t>).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dirty="0" smtClean="0">
                    <a:solidFill>
                      <a:schemeClr val="accent6"/>
                    </a:solidFill>
                  </a:rPr>
                  <a:t>Mesoscale instability and frontogenesis/lysis diagnosed along trajectories:</a:t>
                </a:r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Conditional instability (CI):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/>
                        <a:ea typeface="Cambria Math" panose="02040503050406030204" pitchFamily="18" charset="0"/>
                      </a:rPr>
                      <m:t>when</m:t>
                    </m:r>
                    <m:r>
                      <a:rPr lang="en-GB" sz="1800" b="0" i="0" smtClean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𝑅𝐻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&gt;90%</m:t>
                    </m:r>
                  </m:oMath>
                </a14:m>
                <a:endParaRPr lang="en-GB" sz="1800" dirty="0" smtClean="0"/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Inertial instability (II):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endParaRPr lang="en-GB" sz="1800" dirty="0" smtClean="0"/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Conditional symmetric instability (CSI):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𝑀𝑃𝑉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GB" sz="1800" dirty="0" smtClean="0"/>
                  <a:t> when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𝑅𝐻</m:t>
                    </m:r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&gt;90%</m:t>
                    </m:r>
                  </m:oMath>
                </a14:m>
                <a:r>
                  <a:rPr lang="en-GB" sz="1800" dirty="0" smtClean="0"/>
                  <a:t> and no CI or II</a:t>
                </a:r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Symmetric instability (SI):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𝑃𝑉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GB" sz="1800" dirty="0" smtClean="0"/>
                  <a:t> and no mesoscale instability </a:t>
                </a:r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Stable:</a:t>
                </a:r>
                <a:r>
                  <a:rPr lang="en-GB" sz="1800" dirty="0" smtClean="0"/>
                  <a:t>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𝑃𝑉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sz="18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𝑀𝑃𝑉</m:t>
                        </m:r>
                      </m:e>
                      <m:sup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GB" sz="1800" dirty="0" smtClean="0"/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Frontogenesis:</a:t>
                </a:r>
                <a:r>
                  <a:rPr lang="en-GB" sz="1800" dirty="0" smtClean="0"/>
                  <a:t> Frontogenesis function diagnosed </a:t>
                </a:r>
                <a:r>
                  <a:rPr lang="en-GB" sz="1800" dirty="0"/>
                  <a:t>using the method of </a:t>
                </a:r>
                <a:r>
                  <a:rPr lang="en-GB" sz="1800" dirty="0" err="1"/>
                  <a:t>Rotunno</a:t>
                </a:r>
                <a:r>
                  <a:rPr lang="en-GB" sz="1800" dirty="0"/>
                  <a:t> et al. (1994</a:t>
                </a:r>
                <a:r>
                  <a:rPr lang="en-GB" sz="1800" dirty="0" smtClean="0"/>
                  <a:t>).</a:t>
                </a:r>
                <a:r>
                  <a:rPr lang="en-GB" sz="1800" dirty="0"/>
                  <a:t> </a:t>
                </a:r>
                <a:r>
                  <a:rPr lang="en-GB" sz="1800" b="1" dirty="0" smtClean="0"/>
                  <a:t>Genesis:</a:t>
                </a:r>
                <a:r>
                  <a:rPr lang="en-GB" sz="1800" dirty="0" smtClean="0"/>
                  <a:t> 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 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GB" sz="1800" dirty="0" smtClean="0"/>
                  <a:t> K</a:t>
                </a:r>
                <a:r>
                  <a:rPr lang="en-GB" sz="1800" baseline="30000" dirty="0" smtClean="0"/>
                  <a:t>2</a:t>
                </a:r>
                <a:r>
                  <a:rPr lang="en-GB" sz="1800" dirty="0" smtClean="0"/>
                  <a:t>m</a:t>
                </a:r>
                <a:r>
                  <a:rPr lang="en-GB" sz="1800" baseline="30000" dirty="0" smtClean="0"/>
                  <a:t>-2</a:t>
                </a:r>
                <a:r>
                  <a:rPr lang="en-GB" sz="1800" dirty="0" smtClean="0"/>
                  <a:t>s</a:t>
                </a:r>
                <a:r>
                  <a:rPr lang="en-GB" sz="1800" baseline="30000" dirty="0" smtClean="0"/>
                  <a:t>-1</a:t>
                </a:r>
                <a:r>
                  <a:rPr lang="en-GB" sz="1800" dirty="0" smtClean="0"/>
                  <a:t>;</a:t>
                </a:r>
                <a:r>
                  <a:rPr lang="en-GB" sz="1800" b="1" dirty="0" smtClean="0"/>
                  <a:t> Lysis:</a:t>
                </a:r>
                <a:r>
                  <a:rPr lang="en-GB" sz="1800" dirty="0" smtClean="0"/>
                  <a:t>         </a:t>
                </a:r>
                <a14:m>
                  <m:oMath xmlns:m="http://schemas.openxmlformats.org/officeDocument/2006/math">
                    <m:r>
                      <a:rPr lang="en-GB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  <m:r>
                      <a:rPr lang="en-GB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GB" sz="1800" dirty="0"/>
                  <a:t> K</a:t>
                </a:r>
                <a:r>
                  <a:rPr lang="en-GB" sz="1800" baseline="30000" dirty="0"/>
                  <a:t>2</a:t>
                </a:r>
                <a:r>
                  <a:rPr lang="en-GB" sz="1800" dirty="0"/>
                  <a:t>m</a:t>
                </a:r>
                <a:r>
                  <a:rPr lang="en-GB" sz="1800" baseline="30000" dirty="0"/>
                  <a:t>-2</a:t>
                </a:r>
                <a:r>
                  <a:rPr lang="en-GB" sz="1800" dirty="0"/>
                  <a:t>s</a:t>
                </a:r>
                <a:r>
                  <a:rPr lang="en-GB" sz="1800" baseline="30000" dirty="0"/>
                  <a:t>-1 </a:t>
                </a:r>
                <a:endParaRPr lang="en-GB" sz="1800" dirty="0" smtClean="0"/>
              </a:p>
              <a:p>
                <a:pPr marL="0" indent="0">
                  <a:buNone/>
                </a:pPr>
                <a:r>
                  <a:rPr lang="en-GB" sz="1800" dirty="0" smtClean="0"/>
                  <a:t> </a:t>
                </a:r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4448" y="1764120"/>
                <a:ext cx="8568032" cy="4905240"/>
              </a:xfrm>
              <a:blipFill rotWithShape="0">
                <a:blip r:embed="rId3"/>
                <a:stretch>
                  <a:fillRect l="-1636" t="-1739" r="-20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58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Windstorm </a:t>
            </a:r>
            <a:r>
              <a:rPr lang="en-GB" cap="none" dirty="0" err="1"/>
              <a:t>F</a:t>
            </a:r>
            <a:r>
              <a:rPr lang="en-GB" cap="none" dirty="0" err="1" smtClean="0"/>
              <a:t>riedhelm</a:t>
            </a:r>
            <a:endParaRPr lang="en-GB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268760"/>
            <a:ext cx="3312368" cy="53285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I</a:t>
            </a:r>
            <a:r>
              <a:rPr lang="en-GB" sz="1600" dirty="0" smtClean="0"/>
              <a:t>dentified as a sting jet cyclone by precursor diagnostic and </a:t>
            </a:r>
            <a:r>
              <a:rPr lang="en-GB" sz="1600" dirty="0" err="1" smtClean="0"/>
              <a:t>Martínez</a:t>
            </a:r>
            <a:r>
              <a:rPr lang="en-GB" sz="1600" dirty="0" smtClean="0"/>
              <a:t>-Alvarado et. al (2014).  Deepened 44 </a:t>
            </a:r>
            <a:r>
              <a:rPr lang="en-GB" sz="1600" dirty="0" err="1" smtClean="0"/>
              <a:t>hPa</a:t>
            </a:r>
            <a:r>
              <a:rPr lang="en-GB" sz="1600" dirty="0" smtClean="0"/>
              <a:t>/ 24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Most (22/24) ensemble members have sting jet trajectories arriving at 9Z and other arrival </a:t>
            </a:r>
            <a:r>
              <a:rPr lang="en-GB" sz="1600" dirty="0"/>
              <a:t>t</a:t>
            </a:r>
            <a:r>
              <a:rPr lang="en-GB" sz="1600" dirty="0" smtClean="0"/>
              <a:t>imes.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Ensemble member trajectories characteristically have CSI prior to descent which then diminishes during descent. CI present prior to descent and II present during descent in some members.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 </a:t>
            </a:r>
            <a:r>
              <a:rPr lang="en-GB" sz="1600" dirty="0"/>
              <a:t>Ensemble member </a:t>
            </a:r>
            <a:r>
              <a:rPr lang="en-GB" sz="1600" dirty="0" smtClean="0"/>
              <a:t>trajectories generally pass through regions that are more </a:t>
            </a:r>
            <a:r>
              <a:rPr lang="en-GB" sz="1600" dirty="0" err="1" smtClean="0"/>
              <a:t>frontolytic</a:t>
            </a:r>
            <a:r>
              <a:rPr lang="en-GB" sz="1600" dirty="0" smtClean="0"/>
              <a:t> than </a:t>
            </a:r>
            <a:r>
              <a:rPr lang="en-GB" sz="1600" dirty="0" err="1" smtClean="0"/>
              <a:t>frontogenetic</a:t>
            </a:r>
            <a:r>
              <a:rPr lang="en-GB" sz="1600" dirty="0" smtClean="0"/>
              <a:t> but there is no consistent behaviour relative to the timing of the descent. 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41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768912" y="1842373"/>
            <a:ext cx="2331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Suggestion: Example trajectories from Control (A) at 9am for DP&gt;70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21" y="1052736"/>
            <a:ext cx="5400000" cy="27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21" y="3789312"/>
            <a:ext cx="54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8"/>
          <p:cNvSpPr txBox="1">
            <a:spLocks noChangeArrowheads="1"/>
          </p:cNvSpPr>
          <p:nvPr/>
        </p:nvSpPr>
        <p:spPr bwMode="auto">
          <a:xfrm>
            <a:off x="179388" y="2971800"/>
            <a:ext cx="3722687" cy="22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+mn-lt"/>
              </a:rPr>
              <a:t>Potential vorticity is conserved following fluid parcels for adiabatic frictionless flow.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0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+mn-lt"/>
              </a:rPr>
              <a:t>This makes it a good tracer for upper-tropospheric air over several days. </a:t>
            </a:r>
          </a:p>
        </p:txBody>
      </p:sp>
      <p:pic>
        <p:nvPicPr>
          <p:cNvPr id="13316" name="Picture 7" descr="latex-image-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708150"/>
            <a:ext cx="3306762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9"/>
          <p:cNvSpPr txBox="1">
            <a:spLocks noChangeArrowheads="1"/>
          </p:cNvSpPr>
          <p:nvPr/>
        </p:nvSpPr>
        <p:spPr bwMode="auto">
          <a:xfrm>
            <a:off x="3406775" y="6421264"/>
            <a:ext cx="57023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</a:rPr>
              <a:t>ECMWF analyses of PV on 315K </a:t>
            </a:r>
            <a:r>
              <a:rPr lang="en-GB" altLang="en-US" sz="2000" dirty="0" err="1">
                <a:latin typeface="+mn-lt"/>
              </a:rPr>
              <a:t>isentrope</a:t>
            </a:r>
            <a:r>
              <a:rPr lang="en-GB" altLang="en-US" sz="2000" dirty="0">
                <a:latin typeface="+mn-lt"/>
              </a:rPr>
              <a:t>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0832" y="184928"/>
            <a:ext cx="6192838" cy="854075"/>
          </a:xfrm>
        </p:spPr>
        <p:txBody>
          <a:bodyPr/>
          <a:lstStyle/>
          <a:p>
            <a:r>
              <a:rPr lang="en-GB" altLang="en-US" sz="4000" cap="none" dirty="0" smtClean="0">
                <a:latin typeface="Gill Sans MT" panose="020B0502020104020203" pitchFamily="34" charset="0"/>
              </a:rPr>
              <a:t>Potential vorticity (PV)</a:t>
            </a:r>
            <a:endParaRPr lang="en-GB" altLang="en-US" sz="4000" dirty="0" smtClean="0"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46" y="1268760"/>
            <a:ext cx="5149850" cy="5149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48880"/>
            <a:ext cx="8640763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Box 13"/>
          <p:cNvSpPr txBox="1">
            <a:spLocks noChangeArrowheads="1"/>
          </p:cNvSpPr>
          <p:nvPr/>
        </p:nvSpPr>
        <p:spPr bwMode="auto">
          <a:xfrm>
            <a:off x="900113" y="2060575"/>
            <a:ext cx="3167062" cy="3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</a:rPr>
              <a:t>Instantaneous heating</a:t>
            </a:r>
          </a:p>
        </p:txBody>
      </p:sp>
      <p:sp>
        <p:nvSpPr>
          <p:cNvPr id="14340" name="TextBox 14"/>
          <p:cNvSpPr txBox="1">
            <a:spLocks noChangeArrowheads="1"/>
          </p:cNvSpPr>
          <p:nvPr/>
        </p:nvSpPr>
        <p:spPr bwMode="auto">
          <a:xfrm>
            <a:off x="5508625" y="2073275"/>
            <a:ext cx="2416175" cy="3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  <a:cs typeface="EucrosiaUPC" panose="02020603050405020304" pitchFamily="18" charset="-34"/>
              </a:rPr>
              <a:t>Steady heating</a:t>
            </a:r>
          </a:p>
        </p:txBody>
      </p:sp>
      <p:sp>
        <p:nvSpPr>
          <p:cNvPr id="16" name="Minus 15"/>
          <p:cNvSpPr/>
          <p:nvPr/>
        </p:nvSpPr>
        <p:spPr bwMode="auto">
          <a:xfrm>
            <a:off x="1973263" y="3403848"/>
            <a:ext cx="654050" cy="457200"/>
          </a:xfrm>
          <a:prstGeom prst="mathMinus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894" tIns="41446" rIns="82894" bIns="4144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>
              <a:cs typeface="+mn-cs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6156325" y="2879031"/>
            <a:ext cx="654050" cy="261937"/>
          </a:xfrm>
          <a:prstGeom prst="mathMinus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894" tIns="41446" rIns="82894" bIns="4144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>
              <a:cs typeface="+mn-cs"/>
            </a:endParaRPr>
          </a:p>
        </p:txBody>
      </p:sp>
      <p:sp>
        <p:nvSpPr>
          <p:cNvPr id="18" name="Plus 17"/>
          <p:cNvSpPr/>
          <p:nvPr/>
        </p:nvSpPr>
        <p:spPr bwMode="auto">
          <a:xfrm>
            <a:off x="2157413" y="4182095"/>
            <a:ext cx="327025" cy="327025"/>
          </a:xfrm>
          <a:prstGeom prst="mathPlus">
            <a:avLst/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894" tIns="41446" rIns="82894" bIns="4144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>
              <a:cs typeface="+mn-cs"/>
            </a:endParaRPr>
          </a:p>
        </p:txBody>
      </p:sp>
      <p:sp>
        <p:nvSpPr>
          <p:cNvPr id="19" name="Plus 18"/>
          <p:cNvSpPr/>
          <p:nvPr/>
        </p:nvSpPr>
        <p:spPr bwMode="auto">
          <a:xfrm>
            <a:off x="6443663" y="3823642"/>
            <a:ext cx="325437" cy="325438"/>
          </a:xfrm>
          <a:prstGeom prst="mathPlus">
            <a:avLst/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894" tIns="41446" rIns="82894" bIns="4144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4346" name="TextBox 5"/>
          <p:cNvSpPr txBox="1">
            <a:spLocks noChangeArrowheads="1"/>
          </p:cNvSpPr>
          <p:nvPr/>
        </p:nvSpPr>
        <p:spPr bwMode="auto">
          <a:xfrm>
            <a:off x="260350" y="5856288"/>
            <a:ext cx="8688388" cy="3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</a:rPr>
              <a:t>PV dipole arising from heating applied in a </a:t>
            </a:r>
            <a:r>
              <a:rPr lang="en-GB" altLang="en-US" sz="2000" dirty="0" err="1">
                <a:latin typeface="+mn-lt"/>
              </a:rPr>
              <a:t>barotropic</a:t>
            </a:r>
            <a:r>
              <a:rPr lang="en-GB" altLang="en-US" sz="2000" dirty="0">
                <a:latin typeface="+mn-lt"/>
              </a:rPr>
              <a:t> environment</a:t>
            </a:r>
          </a:p>
        </p:txBody>
      </p:sp>
      <p:graphicFrame>
        <p:nvGraphicFramePr>
          <p:cNvPr id="14347" name="Object 2"/>
          <p:cNvGraphicFramePr>
            <a:graphicFrameLocks noChangeAspect="1"/>
          </p:cNvGraphicFramePr>
          <p:nvPr/>
        </p:nvGraphicFramePr>
        <p:xfrm>
          <a:off x="3683000" y="2490788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Equation" r:id="rId5" imgW="126835" imgH="202936" progId="Equation.DSMT4">
                  <p:embed/>
                </p:oleObj>
              </mc:Choice>
              <mc:Fallback>
                <p:oleObj name="Equation" r:id="rId5" imgW="126835" imgH="20293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2490788"/>
                        <a:ext cx="1270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8" name="Object 3"/>
          <p:cNvGraphicFramePr>
            <a:graphicFrameLocks noChangeAspect="1"/>
          </p:cNvGraphicFramePr>
          <p:nvPr/>
        </p:nvGraphicFramePr>
        <p:xfrm>
          <a:off x="1971675" y="1089025"/>
          <a:ext cx="23114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7" imgW="2311400" imgH="952500" progId="Equation.DSMT4">
                  <p:embed/>
                </p:oleObj>
              </mc:Choice>
              <mc:Fallback>
                <p:oleObj name="Equation" r:id="rId7" imgW="2311400" imgH="952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75" y="1089025"/>
                        <a:ext cx="23114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9" name="TextBox 4"/>
          <p:cNvSpPr txBox="1">
            <a:spLocks noChangeArrowheads="1"/>
          </p:cNvSpPr>
          <p:nvPr/>
        </p:nvSpPr>
        <p:spPr bwMode="auto">
          <a:xfrm>
            <a:off x="4408488" y="1125538"/>
            <a:ext cx="254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</a:rPr>
              <a:t>where </a:t>
            </a:r>
            <a:r>
              <a:rPr lang="en-GB" altLang="en-US" sz="2000" dirty="0">
                <a:latin typeface="Lucida Calligraphy" panose="03010101010101010101" pitchFamily="66" charset="0"/>
              </a:rPr>
              <a:t>H</a:t>
            </a:r>
            <a:r>
              <a:rPr lang="en-GB" altLang="en-US" sz="2000" dirty="0">
                <a:latin typeface="Gill Sans MT" panose="020B0502020104020203" pitchFamily="34" charset="0"/>
              </a:rPr>
              <a:t> </a:t>
            </a:r>
            <a:r>
              <a:rPr lang="en-GB" altLang="en-US" sz="2000" dirty="0">
                <a:latin typeface="+mn-lt"/>
              </a:rPr>
              <a:t>is the heating rate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0832" y="184928"/>
            <a:ext cx="6192838" cy="854075"/>
          </a:xfrm>
        </p:spPr>
        <p:txBody>
          <a:bodyPr/>
          <a:lstStyle/>
          <a:p>
            <a:r>
              <a:rPr lang="en-GB" altLang="en-US" sz="4000" cap="none" dirty="0" err="1" smtClean="0">
                <a:latin typeface="Gill Sans MT" panose="020B0502020104020203" pitchFamily="34" charset="0"/>
              </a:rPr>
              <a:t>Diabatic</a:t>
            </a:r>
            <a:r>
              <a:rPr lang="en-GB" altLang="en-US" sz="4000" cap="none" dirty="0" smtClean="0">
                <a:latin typeface="Gill Sans MT" panose="020B0502020104020203" pitchFamily="34" charset="0"/>
              </a:rPr>
              <a:t> PV modification</a:t>
            </a:r>
            <a:endParaRPr lang="en-GB" altLang="en-US" sz="4000" dirty="0" smtClean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/>
              <a:t>s</a:t>
            </a:r>
            <a:r>
              <a:rPr lang="en-GB" cap="none" dirty="0" smtClean="0"/>
              <a:t>tructure of dry cyclones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96752"/>
                <a:ext cx="3096344" cy="2160240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𝑃𝑉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𝛻𝜃</m:t>
                    </m:r>
                  </m:oMath>
                </a14:m>
                <a:r>
                  <a:rPr lang="en-GB" dirty="0" smtClean="0"/>
                  <a:t> conserved in frictionless adiabatic flow.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Role of PV in cyclone development through </a:t>
                </a:r>
                <a:r>
                  <a:rPr lang="en-GB" dirty="0" err="1" smtClean="0"/>
                  <a:t>baroclinic</a:t>
                </a:r>
                <a:r>
                  <a:rPr lang="en-GB" dirty="0" smtClean="0"/>
                  <a:t> instability.</a:t>
                </a:r>
              </a:p>
              <a:p>
                <a:pPr marL="0" indent="0">
                  <a:buNone/>
                </a:pPr>
                <a:r>
                  <a:rPr lang="en-GB" dirty="0" smtClean="0">
                    <a:solidFill>
                      <a:schemeClr val="bg2">
                        <a:lumMod val="7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96752"/>
                <a:ext cx="3096344" cy="2160240"/>
              </a:xfrm>
              <a:blipFill rotWithShape="0">
                <a:blip r:embed="rId3"/>
                <a:stretch>
                  <a:fillRect l="-4921" t="-845" b="-191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167" y="1299279"/>
            <a:ext cx="5443337" cy="2057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3243036"/>
            <a:ext cx="255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Hoskins et al. (1985)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1113" y="1038448"/>
            <a:ext cx="244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+</a:t>
            </a:r>
            <a:r>
              <a:rPr lang="en-GB" sz="1800" dirty="0" err="1" smtClean="0">
                <a:solidFill>
                  <a:schemeClr val="tx2"/>
                </a:solidFill>
                <a:latin typeface="+mn-lt"/>
              </a:rPr>
              <a:t>ve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 PV anomaly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7430951" y="1299279"/>
            <a:ext cx="309401" cy="32952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5148064" y="1299279"/>
            <a:ext cx="423049" cy="257513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336" y="3695546"/>
            <a:ext cx="5832000" cy="2683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030" y="6320035"/>
            <a:ext cx="2339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Heifetz et al. (2004)</a:t>
            </a:r>
          </a:p>
        </p:txBody>
      </p:sp>
    </p:spTree>
    <p:extLst>
      <p:ext uri="{BB962C8B-B14F-4D97-AF65-F5344CB8AC3E}">
        <p14:creationId xmlns:p14="http://schemas.microsoft.com/office/powerpoint/2010/main" val="178797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/>
          <a:stretch>
            <a:fillRect/>
          </a:stretch>
        </p:blipFill>
        <p:spPr bwMode="auto">
          <a:xfrm>
            <a:off x="34925" y="1989138"/>
            <a:ext cx="4614863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113"/>
            <a:ext cx="448627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ight Triangle 2"/>
          <p:cNvSpPr>
            <a:spLocks noChangeArrowheads="1"/>
          </p:cNvSpPr>
          <p:nvPr/>
        </p:nvSpPr>
        <p:spPr bwMode="auto">
          <a:xfrm>
            <a:off x="34925" y="3775075"/>
            <a:ext cx="1368425" cy="1089025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0" tIns="45692" rIns="91380" bIns="45692" anchor="ctr"/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>
              <a:latin typeface="Rdg Vesta" panose="02000503060000020004" pitchFamily="50" charset="0"/>
            </a:endParaRPr>
          </a:p>
        </p:txBody>
      </p:sp>
      <p:sp>
        <p:nvSpPr>
          <p:cNvPr id="8198" name="Right Triangle 6"/>
          <p:cNvSpPr>
            <a:spLocks noChangeArrowheads="1"/>
          </p:cNvSpPr>
          <p:nvPr/>
        </p:nvSpPr>
        <p:spPr bwMode="auto">
          <a:xfrm>
            <a:off x="4500563" y="3789363"/>
            <a:ext cx="1366837" cy="1089025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0" tIns="45692" rIns="91380" bIns="45692" anchor="ctr"/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>
              <a:latin typeface="Rdg Vesta" panose="02000503060000020004" pitchFamily="50" charset="0"/>
            </a:endParaRPr>
          </a:p>
        </p:txBody>
      </p:sp>
      <p:sp>
        <p:nvSpPr>
          <p:cNvPr id="8199" name="Right Triangle 7"/>
          <p:cNvSpPr>
            <a:spLocks noChangeArrowheads="1"/>
          </p:cNvSpPr>
          <p:nvPr/>
        </p:nvSpPr>
        <p:spPr bwMode="auto">
          <a:xfrm rot="5400000">
            <a:off x="-112712" y="1984375"/>
            <a:ext cx="1368425" cy="1089025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0" tIns="45692" rIns="91380" bIns="45692" anchor="ctr"/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>
              <a:latin typeface="Rdg Vesta" panose="02000503060000020004" pitchFamily="50" charset="0"/>
            </a:endParaRPr>
          </a:p>
        </p:txBody>
      </p:sp>
      <p:sp>
        <p:nvSpPr>
          <p:cNvPr id="8200" name="Right Triangle 8"/>
          <p:cNvSpPr>
            <a:spLocks noChangeArrowheads="1"/>
          </p:cNvSpPr>
          <p:nvPr/>
        </p:nvSpPr>
        <p:spPr bwMode="auto">
          <a:xfrm rot="5400000">
            <a:off x="4299744" y="2024856"/>
            <a:ext cx="1366838" cy="1089025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0" tIns="45692" rIns="91380" bIns="45692" anchor="ctr"/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>
              <a:latin typeface="Rdg Vesta" panose="02000503060000020004" pitchFamily="50" charset="0"/>
            </a:endParaRPr>
          </a:p>
        </p:txBody>
      </p:sp>
      <p:sp>
        <p:nvSpPr>
          <p:cNvPr id="8201" name="TextBox 3"/>
          <p:cNvSpPr txBox="1">
            <a:spLocks noChangeArrowheads="1"/>
          </p:cNvSpPr>
          <p:nvPr/>
        </p:nvSpPr>
        <p:spPr bwMode="auto">
          <a:xfrm>
            <a:off x="2353715" y="4789488"/>
            <a:ext cx="4090493" cy="7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0" tIns="45692" rIns="91380" bIns="45692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</a:rPr>
              <a:t>Potential temperature, </a:t>
            </a: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Ɵ</a:t>
            </a:r>
            <a:r>
              <a:rPr lang="en-GB" altLang="en-US" sz="2000" dirty="0">
                <a:latin typeface="+mn-lt"/>
                <a:cs typeface="Times New Roman" panose="02020603050405020304" pitchFamily="18" charset="0"/>
              </a:rPr>
              <a:t>,</a:t>
            </a:r>
            <a:r>
              <a:rPr lang="en-GB" altLang="en-US" sz="2000" dirty="0">
                <a:latin typeface="+mn-lt"/>
              </a:rPr>
              <a:t> on the PV = 2PVU surface (</a:t>
            </a:r>
            <a:r>
              <a:rPr lang="en-GB" altLang="en-US" sz="2000" dirty="0" err="1">
                <a:latin typeface="+mn-lt"/>
              </a:rPr>
              <a:t>tropopause</a:t>
            </a:r>
            <a:r>
              <a:rPr lang="en-GB" altLang="en-US" sz="2000" dirty="0">
                <a:latin typeface="+mn-lt"/>
              </a:rPr>
              <a:t>)</a:t>
            </a:r>
          </a:p>
        </p:txBody>
      </p:sp>
      <p:sp>
        <p:nvSpPr>
          <p:cNvPr id="8202" name="TextBox 4"/>
          <p:cNvSpPr txBox="1">
            <a:spLocks noChangeArrowheads="1"/>
          </p:cNvSpPr>
          <p:nvPr/>
        </p:nvSpPr>
        <p:spPr bwMode="auto">
          <a:xfrm>
            <a:off x="391319" y="1997206"/>
            <a:ext cx="1368425" cy="40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</a:rPr>
              <a:t>LC1</a:t>
            </a:r>
          </a:p>
        </p:txBody>
      </p:sp>
      <p:sp>
        <p:nvSpPr>
          <p:cNvPr id="8203" name="TextBox 11"/>
          <p:cNvSpPr txBox="1">
            <a:spLocks noChangeArrowheads="1"/>
          </p:cNvSpPr>
          <p:nvPr/>
        </p:nvSpPr>
        <p:spPr bwMode="auto">
          <a:xfrm>
            <a:off x="4438650" y="1760161"/>
            <a:ext cx="2159669" cy="7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0" tIns="45692" rIns="91380" bIns="45692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</a:rPr>
              <a:t>LC2: with added cyclonic shear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2915" y="6165304"/>
            <a:ext cx="3096494" cy="3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 err="1" smtClean="0">
                <a:solidFill>
                  <a:srgbClr val="7EAF35"/>
                </a:solidFill>
                <a:latin typeface="+mn-lt"/>
              </a:rPr>
              <a:t>Thorncroft</a:t>
            </a:r>
            <a:r>
              <a:rPr lang="en-GB" altLang="en-US" sz="2000" dirty="0" smtClean="0">
                <a:solidFill>
                  <a:srgbClr val="7EAF35"/>
                </a:solidFill>
                <a:latin typeface="+mn-lt"/>
              </a:rPr>
              <a:t> </a:t>
            </a:r>
            <a:r>
              <a:rPr lang="en-GB" altLang="en-US" sz="2000" dirty="0">
                <a:solidFill>
                  <a:srgbClr val="7EAF35"/>
                </a:solidFill>
                <a:latin typeface="+mn-lt"/>
              </a:rPr>
              <a:t>et al., (1993)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51520" y="18864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kern="0" smtClean="0"/>
              <a:t>PV </a:t>
            </a:r>
            <a:r>
              <a:rPr lang="en-GB" kern="0" cap="none" smtClean="0"/>
              <a:t>structure of dry cyclones</a:t>
            </a:r>
            <a:endParaRPr lang="en-GB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2278633" y="1172021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+mn-lt"/>
              </a:rPr>
              <a:t>Idealised </a:t>
            </a:r>
            <a:r>
              <a:rPr lang="en-GB" sz="2400" dirty="0" err="1" smtClean="0">
                <a:solidFill>
                  <a:schemeClr val="tx2"/>
                </a:solidFill>
                <a:latin typeface="+mn-lt"/>
              </a:rPr>
              <a:t>baroclinic</a:t>
            </a:r>
            <a:r>
              <a:rPr lang="en-GB" sz="2400" dirty="0" smtClean="0">
                <a:solidFill>
                  <a:schemeClr val="tx2"/>
                </a:solidFill>
                <a:latin typeface="+mn-lt"/>
              </a:rPr>
              <a:t> waves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3096344" cy="14425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Modification of tropopause-level PV to improve short-range weather forecasts.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p:sp>
        <p:nvSpPr>
          <p:cNvPr id="21" name="Rectangle 20"/>
          <p:cNvSpPr/>
          <p:nvPr/>
        </p:nvSpPr>
        <p:spPr>
          <a:xfrm>
            <a:off x="0" y="3501008"/>
            <a:ext cx="4644008" cy="298830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5613" y="2855853"/>
            <a:ext cx="8459187" cy="3781569"/>
            <a:chOff x="2367788" y="2114457"/>
            <a:chExt cx="6668708" cy="30192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7784" y="2627111"/>
              <a:ext cx="6408712" cy="230219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67788" y="4814215"/>
              <a:ext cx="3240360" cy="319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solidFill>
                    <a:srgbClr val="7EAF35"/>
                  </a:solidFill>
                  <a:latin typeface="+mn-lt"/>
                </a:rPr>
                <a:t>Demirtas</a:t>
              </a:r>
              <a:r>
                <a:rPr lang="en-GB" dirty="0" smtClean="0">
                  <a:solidFill>
                    <a:srgbClr val="7EAF35"/>
                  </a:solidFill>
                  <a:latin typeface="+mn-lt"/>
                </a:rPr>
                <a:t> and Thorpe (1999)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83968" y="2114457"/>
              <a:ext cx="3096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Satellite and PV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47864" y="2446999"/>
              <a:ext cx="1728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chemeClr val="tx2"/>
                  </a:solidFill>
                  <a:latin typeface="+mn-lt"/>
                </a:rPr>
                <a:t>Original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00192" y="245282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Modified</a:t>
              </a:r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 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51054" t="7507" b="3753"/>
          <a:stretch/>
        </p:blipFill>
        <p:spPr>
          <a:xfrm>
            <a:off x="6660232" y="70554"/>
            <a:ext cx="2483768" cy="170226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164288" y="188640"/>
            <a:ext cx="1554876" cy="64807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/>
              <a:t>s</a:t>
            </a:r>
            <a:r>
              <a:rPr lang="en-GB" cap="none" dirty="0" smtClean="0"/>
              <a:t>tructure of dry cyclones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7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UoR-PP-Template-STANDARD-WIDTH-NO-ANIMATION-v-24</Template>
  <TotalTime>1337</TotalTime>
  <Words>6628</Words>
  <Application>Microsoft Office PowerPoint</Application>
  <PresentationFormat>On-screen Show (4:3)</PresentationFormat>
  <Paragraphs>567</Paragraphs>
  <Slides>41</Slides>
  <Notes>36</Notes>
  <HiddenSlides>4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Effra</vt:lpstr>
      <vt:lpstr>Lucida Calligraphy</vt:lpstr>
      <vt:lpstr>AngsanaUPC</vt:lpstr>
      <vt:lpstr>Times New Roman</vt:lpstr>
      <vt:lpstr>Effra Bold</vt:lpstr>
      <vt:lpstr>Arial</vt:lpstr>
      <vt:lpstr>Effra Heavy</vt:lpstr>
      <vt:lpstr>Effra Light</vt:lpstr>
      <vt:lpstr>Gill Sans MT</vt:lpstr>
      <vt:lpstr>Wingdings</vt:lpstr>
      <vt:lpstr>EucrosiaUPC</vt:lpstr>
      <vt:lpstr>StarSymbol</vt:lpstr>
      <vt:lpstr>Cambria Math</vt:lpstr>
      <vt:lpstr>Rdg Vesta</vt:lpstr>
      <vt:lpstr>UoR Theme</vt:lpstr>
      <vt:lpstr>Equation</vt:lpstr>
      <vt:lpstr>Potential vorticity structures in extratropical cyclones and their relationship to forecast evolution and surface winds</vt:lpstr>
      <vt:lpstr>Conceptual cyclones</vt:lpstr>
      <vt:lpstr>Conceptual cyclones</vt:lpstr>
      <vt:lpstr>Potential vorticity (PV)</vt:lpstr>
      <vt:lpstr>Potential vorticity (PV)</vt:lpstr>
      <vt:lpstr>Diabatic PV modification</vt:lpstr>
      <vt:lpstr>PV structure of dry cyclones</vt:lpstr>
      <vt:lpstr>PowerPoint Presentation</vt:lpstr>
      <vt:lpstr>PV structure of dry cyclones</vt:lpstr>
      <vt:lpstr>PV structure of dry cyclones</vt:lpstr>
      <vt:lpstr>PV structure of moist cyclones</vt:lpstr>
      <vt:lpstr>PV structure of moist cyclones</vt:lpstr>
      <vt:lpstr>PV structure of moist cyclones</vt:lpstr>
      <vt:lpstr>PV structure of moist cyclones</vt:lpstr>
      <vt:lpstr>PV structure of  moist cyclones</vt:lpstr>
      <vt:lpstr>PowerPoint Presentation</vt:lpstr>
      <vt:lpstr>Forecast errors in upper- level PV</vt:lpstr>
      <vt:lpstr>Ridge PV gradient forecast</vt:lpstr>
      <vt:lpstr>Forecast busts</vt:lpstr>
      <vt:lpstr>Mesoscale PV structure of  cyclones</vt:lpstr>
      <vt:lpstr>Low-level wind jets</vt:lpstr>
      <vt:lpstr>Low-level wind jets</vt:lpstr>
      <vt:lpstr>Cold conveyor belt jet</vt:lpstr>
      <vt:lpstr>Sting jets</vt:lpstr>
      <vt:lpstr>Mechanisms: atmospheric  instability</vt:lpstr>
      <vt:lpstr>Mechanisms: evaporative  cooling</vt:lpstr>
      <vt:lpstr>Mechanisms: frontolysis</vt:lpstr>
      <vt:lpstr>Scale-dependent ensemble variability</vt:lpstr>
      <vt:lpstr>Windstorm Robert</vt:lpstr>
      <vt:lpstr>Windstorm Robert</vt:lpstr>
      <vt:lpstr>Windstorm Robert: sting jet</vt:lpstr>
      <vt:lpstr>PowerPoint Presentation</vt:lpstr>
      <vt:lpstr>Role of the boundary layer</vt:lpstr>
      <vt:lpstr>Role of the boundary layer</vt:lpstr>
      <vt:lpstr>Summary</vt:lpstr>
      <vt:lpstr>PV structures in extratropical  cyclones: open questions</vt:lpstr>
      <vt:lpstr>Conceptual cyclones</vt:lpstr>
      <vt:lpstr>Conclusions</vt:lpstr>
      <vt:lpstr>Method: Ensemble model  configuration</vt:lpstr>
      <vt:lpstr>Method: Analysis of dynamical  forcing and instabilities</vt:lpstr>
      <vt:lpstr>Windstorm Friedhelm</vt:lpstr>
    </vt:vector>
  </TitlesOfParts>
  <Company>University of Reading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Diabatic Processes in extratropical cyclones</dc:title>
  <dc:creator>Suzanne L. Gray</dc:creator>
  <cp:lastModifiedBy>Suzanne L. Gray</cp:lastModifiedBy>
  <cp:revision>113</cp:revision>
  <cp:lastPrinted>2015-05-15T14:01:51Z</cp:lastPrinted>
  <dcterms:created xsi:type="dcterms:W3CDTF">2015-05-11T08:33:06Z</dcterms:created>
  <dcterms:modified xsi:type="dcterms:W3CDTF">2015-11-09T09:34:04Z</dcterms:modified>
</cp:coreProperties>
</file>