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19"/>
  </p:notesMasterIdLst>
  <p:handoutMasterIdLst>
    <p:handoutMasterId r:id="rId20"/>
  </p:handoutMasterIdLst>
  <p:sldIdLst>
    <p:sldId id="265" r:id="rId2"/>
    <p:sldId id="358" r:id="rId3"/>
    <p:sldId id="357" r:id="rId4"/>
    <p:sldId id="359" r:id="rId5"/>
    <p:sldId id="360" r:id="rId6"/>
    <p:sldId id="361" r:id="rId7"/>
    <p:sldId id="362" r:id="rId8"/>
    <p:sldId id="369" r:id="rId9"/>
    <p:sldId id="363" r:id="rId10"/>
    <p:sldId id="364" r:id="rId11"/>
    <p:sldId id="365" r:id="rId12"/>
    <p:sldId id="366" r:id="rId13"/>
    <p:sldId id="371" r:id="rId14"/>
    <p:sldId id="367" r:id="rId15"/>
    <p:sldId id="368" r:id="rId16"/>
    <p:sldId id="370" r:id="rId17"/>
    <p:sldId id="372" r:id="rId1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ffra Heavy" panose="020B0604020202020204" charset="0"/>
      <p:bold r:id="rId25"/>
      <p:boldItalic r:id="rId26"/>
    </p:embeddedFont>
    <p:embeddedFont>
      <p:font typeface="Effra Bold" panose="020B0604020202020204" charset="0"/>
      <p:bold r:id="rId27"/>
    </p:embeddedFont>
    <p:embeddedFont>
      <p:font typeface="Effra" panose="020B0604020202020204" charset="0"/>
      <p:regular r:id="rId28"/>
      <p:bold r:id="rId29"/>
      <p:italic r:id="rId30"/>
      <p:boldItalic r:id="rId31"/>
    </p:embeddedFont>
    <p:embeddedFont>
      <p:font typeface="Effra Light" panose="020B0604020202020204" charset="0"/>
      <p:regular r:id="rId32"/>
      <p:italic r:id="rId33"/>
    </p:embeddedFont>
    <p:embeddedFont>
      <p:font typeface="AngsanaUPC" panose="02020603050405020304" pitchFamily="18" charset="-34"/>
      <p:regular r:id="rId34"/>
      <p:bold r:id="rId35"/>
      <p:italic r:id="rId36"/>
      <p:boldItalic r:id="rId3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F35"/>
    <a:srgbClr val="BF0071"/>
    <a:srgbClr val="000000"/>
    <a:srgbClr val="D799A1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83148" autoAdjust="0"/>
  </p:normalViewPr>
  <p:slideViewPr>
    <p:cSldViewPr showGuides="1">
      <p:cViewPr varScale="1">
        <p:scale>
          <a:sx n="81" d="100"/>
          <a:sy n="81" d="100"/>
        </p:scale>
        <p:origin x="6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686"/>
    </p:cViewPr>
  </p:sorterViewPr>
  <p:notesViewPr>
    <p:cSldViewPr showGuides="1">
      <p:cViewPr varScale="1">
        <p:scale>
          <a:sx n="71" d="100"/>
          <a:sy n="71" d="100"/>
        </p:scale>
        <p:origin x="1998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2" y="1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988"/>
            <a:ext cx="2945873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2" y="9429988"/>
            <a:ext cx="2945873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1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5793"/>
            <a:ext cx="5438783" cy="44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390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8390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035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a of Fig. 18 is a key part of the conceptual model in this paper, which I think needs a bit more emphasis in a talk on 'jets'. The key message is that the SJ exists as a distinct flow within and descending out of the cloud head above the CCB in the CH and descending in front of the CCB in the frontal fracture.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2078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Figure 1: Methodology example ERICA IOP4 as represented in ERA-Interim: (a) Sting Jet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DSCAPE precursor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color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shading), w-contours (coloured, every 2K starting at 277K in blue)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and MSLP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gray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contours) with RH&gt;90% in lower troposphere in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gray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shading to approximate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cloud head.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Northeastward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movement indicated by system track (thick black line). Criteria for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location of DSCAPE values valid to precursor are proximity to cyclone centre (circle, r=700km)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and within rearward-developing cloud head (clear sector in circle bounded by 100 0 to 3000 when 00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dened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as direction of cyclone movement). (b) demonstrates separation of cool sector and warm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sector winds (blue, red shading) by a w-threshold (black line)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identied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by the mean w-value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obtained from grid-points above 99th-percentile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rw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gray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shaded areas) within a 1000-km radius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of the cyclone centre.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3632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Same % of tracked cyclones with SJ precursor for 2 years in N Pacific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5128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/home/rb904381/</a:t>
            </a:r>
            <a:r>
              <a:rPr lang="en-GB" dirty="0" err="1" smtClean="0"/>
              <a:t>stingjets</a:t>
            </a:r>
            <a:r>
              <a:rPr lang="en-GB" dirty="0" smtClean="0"/>
              <a:t>/</a:t>
            </a:r>
            <a:r>
              <a:rPr lang="en-GB" dirty="0" err="1" smtClean="0"/>
              <a:t>precursorfigs</a:t>
            </a:r>
            <a:r>
              <a:rPr lang="en-GB" dirty="0" smtClean="0"/>
              <a:t>/</a:t>
            </a:r>
            <a:r>
              <a:rPr lang="en-GB" dirty="0" err="1" smtClean="0"/>
              <a:t>erain</a:t>
            </a:r>
            <a:r>
              <a:rPr lang="en-GB" dirty="0" smtClean="0"/>
              <a:t>/TrackDensitySJnoSJmap100_dp-20.png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Effra" panose="020B0603020203020204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Figure 2: Extratropical cyclone track density (month􀀀1) for all systems occurring during Sept-May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seasons through 1979-2012 with vorticity maxima within dashed black curve (a). Track density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(month-1) for explosively-developing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MSLPmin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&gt;20hPa/24h) systems without (b) and with (c)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sting-jet producing potential. Select 850hPa tracks from systems with published case studies are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shown in coloured lines with legend.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7716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Figure 3: (a) The maximum drop in MSLP associated with all North Atlantic systems that are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agged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with the sting-jet precursor diagnostic (red) and those without the diagnostic (blue). (b)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as in (a), but only for explosively-developing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MSLPmin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&gt;20hPa/24h) storms. (c) and (d) show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the maximum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windspeed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and relative vorticity, respectively, for the explosively-developing subset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of storms as shown in (b).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6965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Figure 5: (a) The annual frequency of 850hPa wind speeds &gt;30 m.s-1 computed from all storms.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(b) Shows the proportion of this frequency due to the explosively-developing systems.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Effra" panose="020B0603020203020204" pitchFamily="34" charset="0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Figure 6: Considering only explosively-developing storms (a) shows annual frequency of 850hPa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wind speeds &gt;30 m.s-1 for cyclones that have been diagnosed with sting-jet potential and in (b),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non-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stingjet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storms.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924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Figure 7: Proportional contribution to total (combination of frequencies shown in Fig. 6 a and b)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explosively-developing cyclone high-wind risk by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stingjet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(top panels) and non-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stingjet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cyclones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(bottom panels) separated into respective cool sector winds (left panels) and warm sector winds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(right panels).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957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Figure 1: Methodology example ERICA IOP4 as represented in ERA-Interim: (a) Sting Jet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DSCAPE precursor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color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shading), w-contours (coloured, every 2K starting at 277K in blue)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and MSLP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gray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contours) with RH&gt;90% in lower troposphere in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gray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shading to approximate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cloud head.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Northeastward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movement indicated by system track (thick black line). Criteria for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location of DSCAPE values valid to precursor are proximity to cyclone centre (circle, r=700km)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and within rearward-developing cloud head (clear sector in circle bounded by 100 0 to 3000 when 00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dened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as direction of cyclone movement). (b) demonstrates separation of cool sector and warm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sector winds (blue, red shading) by a w-threshold (black line)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identied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by the mean w-value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obtained from grid-points above 99th-percentile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rw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(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gray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 shaded areas) within a 1000-km radius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Effra" panose="020B0603020203020204" pitchFamily="34" charset="0"/>
                <a:ea typeface="+mn-ea"/>
                <a:cs typeface="+mn-cs"/>
              </a:rPr>
              <a:t>of the cyclone centre.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2925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52728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412776"/>
            <a:ext cx="8453280" cy="476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799" y="474720"/>
            <a:ext cx="8287199" cy="1415705"/>
          </a:xfrm>
        </p:spPr>
        <p:txBody>
          <a:bodyPr/>
          <a:lstStyle/>
          <a:p>
            <a:r>
              <a:rPr lang="en-GB" sz="3200" cap="none" dirty="0"/>
              <a:t>The contribution of sting-jet windstorms to extreme wind risk in </a:t>
            </a:r>
            <a:r>
              <a:rPr lang="en-GB" sz="3200" cap="none" dirty="0" smtClean="0"/>
              <a:t>the North Atlantic</a:t>
            </a:r>
            <a:endParaRPr lang="en-GB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9" y="5383808"/>
            <a:ext cx="8280000" cy="925512"/>
          </a:xfrm>
        </p:spPr>
        <p:txBody>
          <a:bodyPr/>
          <a:lstStyle/>
          <a:p>
            <a:pPr algn="ctr"/>
            <a:r>
              <a:rPr lang="en-GB" sz="3200" dirty="0" smtClean="0"/>
              <a:t>Suzanne Gray</a:t>
            </a:r>
          </a:p>
          <a:p>
            <a:pPr algn="ctr"/>
            <a:r>
              <a:rPr lang="en-GB" sz="2800" dirty="0" smtClean="0"/>
              <a:t>Neil </a:t>
            </a:r>
            <a:r>
              <a:rPr lang="en-GB" sz="2800" dirty="0"/>
              <a:t>Hart </a:t>
            </a:r>
            <a:r>
              <a:rPr lang="en-GB" sz="2800" dirty="0" smtClean="0"/>
              <a:t>(now at </a:t>
            </a:r>
            <a:r>
              <a:rPr lang="en-GB" sz="2800" dirty="0" err="1" smtClean="0"/>
              <a:t>Univ</a:t>
            </a:r>
            <a:r>
              <a:rPr lang="en-GB" sz="2800" dirty="0" smtClean="0"/>
              <a:t> Oxford), </a:t>
            </a:r>
            <a:r>
              <a:rPr lang="en-GB" sz="2800" dirty="0"/>
              <a:t>and </a:t>
            </a:r>
            <a:r>
              <a:rPr lang="en-GB" sz="2800" dirty="0" smtClean="0"/>
              <a:t>Peter Clark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 smtClean="0"/>
              <a:t>Department of Meteorology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3125"/>
            <a:ext cx="3060000" cy="2714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0" y="2288642"/>
            <a:ext cx="3060000" cy="2703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8"/>
          <a:stretch/>
        </p:blipFill>
        <p:spPr>
          <a:xfrm>
            <a:off x="6120000" y="2261057"/>
            <a:ext cx="3060000" cy="27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Cyclone metrics</a:t>
            </a:r>
            <a:endParaRPr lang="en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08742"/>
            <a:ext cx="6336704" cy="56326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948264" y="1750827"/>
            <a:ext cx="2055813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Explosive cyclones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 with SJ precursor do not deepen obviously faster in MSLP than those without.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4" y="4532927"/>
            <a:ext cx="2051720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</a:rPr>
              <a:t>But, cyclones with SJ precursors have faster </a:t>
            </a:r>
            <a:r>
              <a:rPr lang="en-GB" sz="1800" dirty="0" err="1" smtClean="0">
                <a:solidFill>
                  <a:schemeClr val="tx2"/>
                </a:solidFill>
                <a:latin typeface="+mn-lt"/>
              </a:rPr>
              <a:t>windspeeds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 and greater </a:t>
            </a:r>
            <a:r>
              <a:rPr lang="el-GR" sz="1800" dirty="0" smtClean="0">
                <a:solidFill>
                  <a:schemeClr val="tx2"/>
                </a:solidFill>
                <a:latin typeface="+mn-lt"/>
              </a:rPr>
              <a:t>ξ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6696744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800" b="1" dirty="0" smtClean="0">
              <a:solidFill>
                <a:srgbClr val="C00000"/>
              </a:solidFill>
            </a:endParaRPr>
          </a:p>
          <a:p>
            <a:r>
              <a:rPr lang="en-GB" sz="1800" b="1" dirty="0" smtClean="0">
                <a:solidFill>
                  <a:srgbClr val="C00000"/>
                </a:solidFill>
              </a:rPr>
              <a:t>But</a:t>
            </a:r>
            <a:r>
              <a:rPr lang="en-GB" sz="1800" b="1" dirty="0">
                <a:solidFill>
                  <a:srgbClr val="C00000"/>
                </a:solidFill>
              </a:rPr>
              <a:t>, ERA-Interim is too coarse to resolve SJs. </a:t>
            </a:r>
            <a:endParaRPr lang="en-GB" sz="1800" b="1" dirty="0" smtClean="0">
              <a:solidFill>
                <a:srgbClr val="C00000"/>
              </a:solidFill>
            </a:endParaRPr>
          </a:p>
          <a:p>
            <a:r>
              <a:rPr lang="en-GB" sz="1800" b="1" dirty="0" smtClean="0">
                <a:solidFill>
                  <a:srgbClr val="7EAF35"/>
                </a:solidFill>
              </a:rPr>
              <a:t>Interpretation</a:t>
            </a:r>
            <a:r>
              <a:rPr lang="en-GB" sz="1800" b="1" dirty="0">
                <a:solidFill>
                  <a:srgbClr val="7EAF35"/>
                </a:solidFill>
              </a:rPr>
              <a:t>:</a:t>
            </a:r>
            <a:r>
              <a:rPr lang="en-GB" sz="1800" dirty="0"/>
              <a:t> precursor identifies those cyclones with atmospheric instability in the cloud head (more substantial cloud head?) that is released by the model dynamics (not necessarily physically) </a:t>
            </a:r>
            <a:r>
              <a:rPr lang="en-GB" sz="1800" dirty="0" smtClean="0"/>
              <a:t>and/or </a:t>
            </a:r>
            <a:r>
              <a:rPr lang="en-GB" sz="1800" dirty="0"/>
              <a:t>cyclones where potential temperature &amp; momentum surfaces are close to parallel (indicator of a rapidly developing fronts); these factors intensify the cold conveyor belt.  </a:t>
            </a:r>
          </a:p>
          <a:p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9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1242709"/>
            <a:ext cx="3999600" cy="2705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01988"/>
            <a:ext cx="4817748" cy="6156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850 </a:t>
            </a:r>
            <a:r>
              <a:rPr lang="en-GB" cap="none" dirty="0" err="1" smtClean="0"/>
              <a:t>hPa</a:t>
            </a:r>
            <a:r>
              <a:rPr lang="en-GB" cap="none" dirty="0" smtClean="0"/>
              <a:t> </a:t>
            </a:r>
            <a:r>
              <a:rPr lang="en-GB" cap="none" dirty="0" err="1" smtClean="0"/>
              <a:t>windspeed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59632" y="4769360"/>
            <a:ext cx="3024336" cy="1477328"/>
          </a:xfrm>
          <a:prstGeom prst="rect">
            <a:avLst/>
          </a:prstGeom>
          <a:noFill/>
          <a:ln w="28575">
            <a:solidFill>
              <a:srgbClr val="BF007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Cyclones with SJ precursors are more likely to be associated with strong low-level winds, particularly in the SW of the North Atlantic. </a:t>
            </a:r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057" y="3861048"/>
            <a:ext cx="435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N.B. Explosive cyclones contribute just over half of  these strong wind events </a:t>
            </a:r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6521" y="332656"/>
            <a:ext cx="44897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tx2"/>
                </a:solidFill>
                <a:latin typeface="+mn-lt"/>
              </a:rPr>
              <a:t>Explosive </a:t>
            </a:r>
            <a:r>
              <a:rPr lang="en-GB" sz="1800" dirty="0"/>
              <a:t> </a:t>
            </a:r>
            <a:r>
              <a:rPr lang="en-GB" sz="1800" dirty="0" smtClean="0"/>
              <a:t>cyclone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s only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809530"/>
            <a:ext cx="108012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BF007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BF0071"/>
                </a:solidFill>
              </a:rPr>
              <a:t>P</a:t>
            </a:r>
            <a:r>
              <a:rPr lang="en-GB" sz="1600" b="1" dirty="0" smtClean="0">
                <a:solidFill>
                  <a:srgbClr val="BF0071"/>
                </a:solidFill>
                <a:latin typeface="+mn-lt"/>
              </a:rPr>
              <a:t>recursor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3670999"/>
            <a:ext cx="144016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  <a:latin typeface="+mn-lt"/>
              </a:rPr>
              <a:t>No precursor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341150"/>
            <a:ext cx="1296144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+mn-lt"/>
              </a:rPr>
              <a:t>All cyclones</a:t>
            </a:r>
          </a:p>
        </p:txBody>
      </p:sp>
    </p:spTree>
    <p:extLst>
      <p:ext uri="{BB962C8B-B14F-4D97-AF65-F5344CB8AC3E}">
        <p14:creationId xmlns:p14="http://schemas.microsoft.com/office/powerpoint/2010/main" val="409926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68" y="1628800"/>
            <a:ext cx="6741632" cy="4698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Cool- vs. warm-sector winds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31596" y="6241762"/>
            <a:ext cx="673204" cy="247549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995636" y="3827213"/>
            <a:ext cx="143362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  <a:latin typeface="+mn-lt"/>
              </a:rPr>
              <a:t>No precursor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5576" y="1772816"/>
            <a:ext cx="107521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BF007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BF0071"/>
                </a:solidFill>
              </a:rPr>
              <a:t>P</a:t>
            </a:r>
            <a:r>
              <a:rPr lang="en-GB" sz="1600" b="1" dirty="0" smtClean="0">
                <a:solidFill>
                  <a:srgbClr val="BF0071"/>
                </a:solidFill>
                <a:latin typeface="+mn-lt"/>
              </a:rPr>
              <a:t>recursor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3297" y="5939988"/>
            <a:ext cx="164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</a:rPr>
              <a:t>Cool -sector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4328" y="5939988"/>
            <a:ext cx="16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/>
              <a:t>Warm</a:t>
            </a:r>
            <a:r>
              <a:rPr lang="en-GB" sz="1800" dirty="0" smtClean="0">
                <a:solidFill>
                  <a:schemeClr val="tx2"/>
                </a:solidFill>
                <a:latin typeface="+mn-lt"/>
              </a:rPr>
              <a:t> -sector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59" y="1284784"/>
            <a:ext cx="2443585" cy="5355312"/>
          </a:xfrm>
          <a:prstGeom prst="rect">
            <a:avLst/>
          </a:prstGeom>
          <a:noFill/>
          <a:ln w="28575">
            <a:solidFill>
              <a:srgbClr val="BF007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</a:rPr>
              <a:t>Cool sector dominates contribution to  strong (&gt;</a:t>
            </a:r>
            <a:r>
              <a:rPr lang="en-GB" sz="1800" dirty="0" smtClean="0"/>
              <a:t>30 ms</a:t>
            </a:r>
            <a:r>
              <a:rPr lang="en-GB" sz="1800" baseline="30000" dirty="0" smtClean="0"/>
              <a:t>-1</a:t>
            </a:r>
            <a:r>
              <a:rPr lang="en-GB" sz="1800" dirty="0" smtClean="0">
                <a:solidFill>
                  <a:schemeClr val="tx2"/>
                </a:solidFill>
              </a:rPr>
              <a:t>) low-level winds</a:t>
            </a:r>
          </a:p>
          <a:p>
            <a:endParaRPr lang="en-GB" sz="1800" dirty="0" smtClean="0">
              <a:solidFill>
                <a:schemeClr val="tx2"/>
              </a:solidFill>
            </a:endParaRPr>
          </a:p>
          <a:p>
            <a:r>
              <a:rPr lang="en-GB" sz="1800" dirty="0" smtClean="0"/>
              <a:t>Cyclones with SJ precursors contribute more in the SW of the N. Atl.</a:t>
            </a:r>
          </a:p>
          <a:p>
            <a:r>
              <a:rPr lang="en-GB" sz="1800" dirty="0" smtClean="0"/>
              <a:t> Cyclones </a:t>
            </a:r>
            <a:r>
              <a:rPr lang="en-GB" sz="1800" dirty="0"/>
              <a:t>without SJ precursors contribute more in the NE of the N. Atl. </a:t>
            </a:r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The contribution from cyclones with SJ precursors increases with the </a:t>
            </a:r>
            <a:r>
              <a:rPr lang="en-GB" sz="1800" dirty="0" err="1" smtClean="0"/>
              <a:t>windspeed</a:t>
            </a:r>
            <a:r>
              <a:rPr lang="en-GB" sz="1800" dirty="0" smtClean="0"/>
              <a:t> threshold.</a:t>
            </a:r>
            <a:endParaRPr lang="en-GB" sz="1800" dirty="0"/>
          </a:p>
        </p:txBody>
      </p:sp>
      <p:sp>
        <p:nvSpPr>
          <p:cNvPr id="14" name="Oval 13"/>
          <p:cNvSpPr/>
          <p:nvPr/>
        </p:nvSpPr>
        <p:spPr>
          <a:xfrm>
            <a:off x="4572000" y="2736000"/>
            <a:ext cx="616972" cy="64807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72000" y="4797152"/>
            <a:ext cx="616972" cy="64807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1628800"/>
            <a:ext cx="3350791" cy="43139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64396" y="3604954"/>
            <a:ext cx="10707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30 ms</a:t>
            </a:r>
            <a:r>
              <a:rPr lang="en-GB" b="1" baseline="30000" dirty="0" smtClean="0">
                <a:solidFill>
                  <a:schemeClr val="tx2"/>
                </a:solidFill>
                <a:latin typeface="+mn-lt"/>
              </a:rPr>
              <a:t>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40000" y="3604954"/>
            <a:ext cx="11084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tx2"/>
                </a:solidFill>
                <a:latin typeface="+mn-lt"/>
              </a:rPr>
              <a:t>35 ms</a:t>
            </a:r>
            <a:r>
              <a:rPr lang="en-GB" b="1" baseline="30000" dirty="0" smtClean="0">
                <a:solidFill>
                  <a:schemeClr val="tx2"/>
                </a:solidFill>
                <a:latin typeface="+mn-lt"/>
              </a:rPr>
              <a:t>-1</a:t>
            </a:r>
          </a:p>
        </p:txBody>
      </p:sp>
      <p:sp>
        <p:nvSpPr>
          <p:cNvPr id="19" name="Oval 18"/>
          <p:cNvSpPr/>
          <p:nvPr/>
        </p:nvSpPr>
        <p:spPr>
          <a:xfrm>
            <a:off x="7596336" y="2742755"/>
            <a:ext cx="616972" cy="64807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96336" y="4797152"/>
            <a:ext cx="616972" cy="64807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4400" y="1772816"/>
            <a:ext cx="107521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BF007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BF0071"/>
                </a:solidFill>
              </a:rPr>
              <a:t>P</a:t>
            </a:r>
            <a:r>
              <a:rPr lang="en-GB" sz="1600" b="1" dirty="0" smtClean="0">
                <a:solidFill>
                  <a:srgbClr val="BF0071"/>
                </a:solidFill>
                <a:latin typeface="+mn-lt"/>
              </a:rPr>
              <a:t>recursor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6800" y="3826800"/>
            <a:ext cx="143362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  <a:latin typeface="+mn-lt"/>
              </a:rPr>
              <a:t>No precursor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9181" y="1268760"/>
            <a:ext cx="4469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tx2"/>
                </a:solidFill>
                <a:latin typeface="+mn-lt"/>
              </a:rPr>
              <a:t>Explosive cyclones only</a:t>
            </a:r>
          </a:p>
        </p:txBody>
      </p:sp>
    </p:spTree>
    <p:extLst>
      <p:ext uri="{BB962C8B-B14F-4D97-AF65-F5344CB8AC3E}">
        <p14:creationId xmlns:p14="http://schemas.microsoft.com/office/powerpoint/2010/main" val="7067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</a:t>
            </a:r>
            <a:r>
              <a:rPr lang="en-GB" cap="none" dirty="0" smtClean="0"/>
              <a:t>windstorm risk</a:t>
            </a:r>
            <a:endParaRPr lang="en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79972"/>
            <a:ext cx="8453438" cy="42267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663788" y="126876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Explosively-deepening cyclones</a:t>
            </a:r>
          </a:p>
        </p:txBody>
      </p:sp>
    </p:spTree>
    <p:extLst>
      <p:ext uri="{BB962C8B-B14F-4D97-AF65-F5344CB8AC3E}">
        <p14:creationId xmlns:p14="http://schemas.microsoft.com/office/powerpoint/2010/main" val="29727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Conclusions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A diagnostic for sting jet precursors has been applied to tracked North Atlantic cyclones in the ERA-Interim reanalysis (1979-2011).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32% of all cyclones have SJ precursors; 42% of explosively developing cyclones have SJ precursors.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For explosively developing cyclones the low-level maximum </a:t>
            </a:r>
            <a:r>
              <a:rPr lang="en-GB" sz="1800" dirty="0" err="1" smtClean="0"/>
              <a:t>windspeed</a:t>
            </a:r>
            <a:r>
              <a:rPr lang="en-GB" sz="1800" dirty="0" smtClean="0"/>
              <a:t> and </a:t>
            </a:r>
            <a:r>
              <a:rPr lang="el-GR" sz="1800" dirty="0" smtClean="0"/>
              <a:t>ξ</a:t>
            </a:r>
            <a:r>
              <a:rPr lang="en-GB" sz="1800" dirty="0" smtClean="0"/>
              <a:t> is distributed towards much higher values for those cyclones with SJ precursors.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For explosive cyclones, those with SJ precursors dominate the contribution to strong low-level winds events, particularly in the SW North Atlantic; these winds are generally in the cool sector of the cyclone.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These cyclones with SJ precursors become more dominant as the </a:t>
            </a:r>
            <a:r>
              <a:rPr lang="en-GB" sz="1800" dirty="0" err="1" smtClean="0"/>
              <a:t>windspeed</a:t>
            </a:r>
            <a:r>
              <a:rPr lang="en-GB" sz="1800" dirty="0" smtClean="0"/>
              <a:t> threshold is increased. Of all cyclones leading to winds exceeding 45ms</a:t>
            </a:r>
            <a:r>
              <a:rPr lang="en-GB" sz="1800" baseline="30000" dirty="0" smtClean="0"/>
              <a:t>-1</a:t>
            </a:r>
            <a:r>
              <a:rPr lang="en-GB" sz="1800" dirty="0" smtClean="0"/>
              <a:t> over the UK, nearly 70% of them are explosively-deepening cyclones with SJ precursors.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The precursor diagnostic thus identifies systems that develop stronger cold conveyor belts. In real systems (or </a:t>
            </a:r>
            <a:r>
              <a:rPr lang="en-GB" sz="1800" dirty="0" smtClean="0"/>
              <a:t>sting-jet </a:t>
            </a:r>
            <a:r>
              <a:rPr lang="en-GB" sz="1800" dirty="0" smtClean="0"/>
              <a:t>resolving weather forecasts) the sting jet is likely to be an additional cause of strong cold-sector winds, either directly or through enhancement of the cold conveyor belt.   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13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Seasonal distribution </a:t>
            </a:r>
            <a:endParaRPr lang="en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03309"/>
            <a:ext cx="4730697" cy="53220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844824"/>
            <a:ext cx="3384376" cy="1477328"/>
          </a:xfrm>
          <a:prstGeom prst="rect">
            <a:avLst/>
          </a:prstGeom>
          <a:noFill/>
          <a:ln w="28575">
            <a:solidFill>
              <a:srgbClr val="BF007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</a:rPr>
              <a:t>Explosive cyclones with SJ precursors have a stronger seasonal cycle than those without, with greatest numbers in winter (DJF).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3335" y="1080000"/>
            <a:ext cx="4469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tx2"/>
                </a:solidFill>
                <a:latin typeface="+mn-lt"/>
              </a:rPr>
              <a:t>Explosive cyclones 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6" y="1484784"/>
            <a:ext cx="143362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  <a:latin typeface="+mn-lt"/>
              </a:rPr>
              <a:t>No precursor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3738518"/>
            <a:ext cx="1075215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BF007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BF0071"/>
                </a:solidFill>
              </a:rPr>
              <a:t>P</a:t>
            </a:r>
            <a:r>
              <a:rPr lang="en-GB" sz="1600" b="1" dirty="0" smtClean="0">
                <a:solidFill>
                  <a:srgbClr val="BF0071"/>
                </a:solidFill>
                <a:latin typeface="+mn-lt"/>
              </a:rPr>
              <a:t>recursor</a:t>
            </a:r>
          </a:p>
        </p:txBody>
      </p:sp>
    </p:spTree>
    <p:extLst>
      <p:ext uri="{BB962C8B-B14F-4D97-AF65-F5344CB8AC3E}">
        <p14:creationId xmlns:p14="http://schemas.microsoft.com/office/powerpoint/2010/main" val="5787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Example: ERICA IOP4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16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37216" y="3573016"/>
            <a:ext cx="1367232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Warm sector winds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3068960"/>
            <a:ext cx="1367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Cool</a:t>
            </a:r>
            <a:r>
              <a:rPr lang="en-GB" b="1" dirty="0" smtClean="0">
                <a:solidFill>
                  <a:schemeClr val="tx2"/>
                </a:solidFill>
                <a:latin typeface="+mn-lt"/>
              </a:rPr>
              <a:t> sector winds</a:t>
            </a:r>
          </a:p>
        </p:txBody>
      </p:sp>
    </p:spTree>
    <p:extLst>
      <p:ext uri="{BB962C8B-B14F-4D97-AF65-F5344CB8AC3E}">
        <p14:creationId xmlns:p14="http://schemas.microsoft.com/office/powerpoint/2010/main" val="37914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smtClean="0"/>
              <a:t>Northern </a:t>
            </a:r>
            <a:r>
              <a:rPr lang="en-GB" cap="none" dirty="0" err="1"/>
              <a:t>E</a:t>
            </a:r>
            <a:r>
              <a:rPr lang="en-GB" cap="none" smtClean="0"/>
              <a:t>urope </a:t>
            </a:r>
            <a:r>
              <a:rPr lang="en-GB" cap="none" dirty="0" smtClean="0"/>
              <a:t>windstorm risk</a:t>
            </a:r>
            <a:endParaRPr lang="en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79972"/>
            <a:ext cx="8453438" cy="42267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008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99" y="1210672"/>
            <a:ext cx="4206605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99" y="1196752"/>
            <a:ext cx="4227836" cy="4242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80000" cy="828000"/>
          </a:xfrm>
        </p:spPr>
        <p:txBody>
          <a:bodyPr/>
          <a:lstStyle/>
          <a:p>
            <a:r>
              <a:rPr lang="en-GB" cap="none" dirty="0" smtClean="0"/>
              <a:t>What is a sting jet?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1124680"/>
            <a:ext cx="3384376" cy="536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 sz="2000" baseline="0">
                <a:solidFill>
                  <a:schemeClr val="tx2"/>
                </a:solidFill>
                <a:latin typeface="+mn-lt"/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 sz="2000" baseline="0">
                <a:solidFill>
                  <a:schemeClr val="tx2"/>
                </a:solidFill>
                <a:latin typeface="+mn-lt"/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 sz="2000" baseline="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chemeClr val="tx2"/>
              </a:buClr>
              <a:buFont typeface="Effra" pitchFamily="2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600" kern="0" dirty="0" smtClean="0"/>
              <a:t>Transient (few hours), mesoscale (~50km spread) jets of air descending from the tip of the hooked cloud head in the frontal fracture regions of some extratropical storms.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kern="0" dirty="0" smtClean="0"/>
              <a:t>Can cause damaging winds (and especially gusts).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kern="0" dirty="0" smtClean="0"/>
              <a:t>Coined ‘the sting at the end of the tail’ by </a:t>
            </a:r>
            <a:r>
              <a:rPr lang="en-GB" sz="1600" kern="0" dirty="0" smtClean="0">
                <a:solidFill>
                  <a:srgbClr val="7EAF35"/>
                </a:solidFill>
              </a:rPr>
              <a:t>Browning (2004)</a:t>
            </a:r>
            <a:r>
              <a:rPr lang="en-GB" sz="1600" kern="0" dirty="0" smtClean="0"/>
              <a:t> in his study of the Great October storm of 1987.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kern="0" dirty="0" smtClean="0"/>
              <a:t>Since then large body of work performed on modelling, mechanisms and </a:t>
            </a:r>
            <a:r>
              <a:rPr lang="en-GB" sz="1600" kern="0" dirty="0" err="1" smtClean="0"/>
              <a:t>climatologies</a:t>
            </a:r>
            <a:r>
              <a:rPr lang="en-GB" sz="1600" kern="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kern="0" dirty="0" smtClean="0"/>
              <a:t>First research aircraft flight into a sting jet storm led by Reading scientists within DIAMET project: Windstorm </a:t>
            </a:r>
            <a:r>
              <a:rPr lang="en-GB" sz="1600" kern="0" dirty="0" err="1" smtClean="0"/>
              <a:t>Friedhelm</a:t>
            </a:r>
            <a:r>
              <a:rPr lang="en-GB" sz="1600" kern="0" dirty="0" smtClean="0"/>
              <a:t> (</a:t>
            </a:r>
            <a:r>
              <a:rPr lang="en-GB" sz="1600" kern="0" dirty="0" err="1" smtClean="0">
                <a:solidFill>
                  <a:srgbClr val="7EAF35"/>
                </a:solidFill>
              </a:rPr>
              <a:t>Mart</a:t>
            </a:r>
            <a:r>
              <a:rPr lang="en-GB" sz="1600" kern="0" dirty="0" err="1" smtClean="0">
                <a:solidFill>
                  <a:srgbClr val="7EAF35"/>
                </a:solidFill>
                <a:latin typeface="Calibri" panose="020F0502020204030204" pitchFamily="34" charset="0"/>
              </a:rPr>
              <a:t>í</a:t>
            </a:r>
            <a:r>
              <a:rPr lang="en-GB" sz="1600" kern="0" dirty="0" err="1" smtClean="0">
                <a:solidFill>
                  <a:srgbClr val="7EAF35"/>
                </a:solidFill>
              </a:rPr>
              <a:t>nez</a:t>
            </a:r>
            <a:r>
              <a:rPr lang="en-GB" sz="1600" kern="0" dirty="0" smtClean="0">
                <a:solidFill>
                  <a:srgbClr val="7EAF35"/>
                </a:solidFill>
              </a:rPr>
              <a:t>-Alvarado et al., 2014</a:t>
            </a:r>
            <a:r>
              <a:rPr lang="en-GB" sz="1600" kern="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600" kern="0" dirty="0" smtClean="0"/>
              <a:t>Term has now entered common usage(?)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5922" y="5576549"/>
            <a:ext cx="374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n-lt"/>
              </a:rPr>
              <a:t>Adapted from Laura Baker by Neil Hart.</a:t>
            </a:r>
          </a:p>
        </p:txBody>
      </p:sp>
    </p:spTree>
    <p:extLst>
      <p:ext uri="{BB962C8B-B14F-4D97-AF65-F5344CB8AC3E}">
        <p14:creationId xmlns:p14="http://schemas.microsoft.com/office/powerpoint/2010/main" val="24802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Conceptual model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8" y="2708920"/>
            <a:ext cx="3712652" cy="3729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96" y="1304792"/>
            <a:ext cx="5456316" cy="5292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276" y="1558533"/>
            <a:ext cx="349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7EAF35"/>
                </a:solidFill>
              </a:rPr>
              <a:t>Clark et al. (2005). </a:t>
            </a:r>
            <a:r>
              <a:rPr lang="en-GB" sz="1800" dirty="0" smtClean="0"/>
              <a:t>A</a:t>
            </a:r>
            <a:r>
              <a:rPr lang="en-GB" sz="1800" dirty="0" smtClean="0">
                <a:solidFill>
                  <a:schemeClr val="tx2"/>
                </a:solidFill>
              </a:rPr>
              <a:t>dapted from </a:t>
            </a:r>
            <a:r>
              <a:rPr lang="en-GB" sz="1800" dirty="0" smtClean="0">
                <a:solidFill>
                  <a:srgbClr val="7EAF35"/>
                </a:solidFill>
              </a:rPr>
              <a:t>Shapiro and Keyser (1990).</a:t>
            </a:r>
          </a:p>
        </p:txBody>
      </p:sp>
    </p:spTree>
    <p:extLst>
      <p:ext uri="{BB962C8B-B14F-4D97-AF65-F5344CB8AC3E}">
        <p14:creationId xmlns:p14="http://schemas.microsoft.com/office/powerpoint/2010/main" val="322829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Questions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What is the prevalence of sting-jet cyclones in the North Atlantic?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Are the characteristics of sting-jet cyclones different to those of non sting-jet cyclones: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storm track?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d</a:t>
            </a:r>
            <a:r>
              <a:rPr lang="en-GB" sz="1800" dirty="0" smtClean="0"/>
              <a:t>eepening </a:t>
            </a:r>
            <a:r>
              <a:rPr lang="en-GB" sz="1800" dirty="0" smtClean="0"/>
              <a:t>rate?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l</a:t>
            </a:r>
            <a:r>
              <a:rPr lang="en-GB" sz="1800" dirty="0" smtClean="0"/>
              <a:t>ow-level </a:t>
            </a:r>
            <a:r>
              <a:rPr lang="en-GB" sz="1800" dirty="0" smtClean="0"/>
              <a:t>wind speed</a:t>
            </a:r>
            <a:r>
              <a:rPr lang="en-GB" sz="1800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seasonal cycle</a:t>
            </a:r>
            <a:r>
              <a:rPr lang="en-GB" sz="1800" dirty="0" smtClean="0"/>
              <a:t>?</a:t>
            </a:r>
            <a:endParaRPr lang="en-GB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What is the relative contribution of sting-jet cyclones to strong wind events in </a:t>
            </a:r>
            <a:r>
              <a:rPr lang="en-GB" sz="1800" dirty="0" smtClean="0"/>
              <a:t>Europe or the UK? 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21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Identification method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53280" cy="55172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ERA-Interim data (1979-2011): 6 hourly, Sept. to May inclusive.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Extratropical cyclone tracks diagnosed using TRACK algorithm (e.g. </a:t>
            </a:r>
            <a:r>
              <a:rPr lang="en-GB" sz="1800" dirty="0" smtClean="0">
                <a:solidFill>
                  <a:srgbClr val="7EAF35"/>
                </a:solidFill>
              </a:rPr>
              <a:t>Hodges and Hoskins, 2002</a:t>
            </a:r>
            <a:r>
              <a:rPr lang="en-GB" sz="1800" dirty="0" smtClean="0"/>
              <a:t>) using </a:t>
            </a:r>
            <a:r>
              <a:rPr lang="el-GR" sz="1800" dirty="0" smtClean="0"/>
              <a:t>ξ</a:t>
            </a:r>
            <a:r>
              <a:rPr lang="en-GB" sz="1800" baseline="-25000" dirty="0" smtClean="0"/>
              <a:t>850</a:t>
            </a:r>
            <a:r>
              <a:rPr lang="en-GB" sz="1800" dirty="0" smtClean="0"/>
              <a:t> smoothed to T42 resolution.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Cyclones reaching their </a:t>
            </a:r>
            <a:r>
              <a:rPr lang="el-GR" sz="1800" dirty="0" smtClean="0"/>
              <a:t>ξ</a:t>
            </a:r>
            <a:r>
              <a:rPr lang="en-GB" sz="1800" baseline="-25000" dirty="0" smtClean="0"/>
              <a:t>max</a:t>
            </a:r>
            <a:r>
              <a:rPr lang="en-GB" sz="1800" dirty="0" smtClean="0"/>
              <a:t> within a specified North Atlantic domain analysed.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Sting-jet precursors diagnosed assuming release of atmospheric instability generates or strengthens sting jets (</a:t>
            </a:r>
            <a:r>
              <a:rPr lang="en-GB" sz="1800" dirty="0" smtClean="0">
                <a:solidFill>
                  <a:srgbClr val="7EAF35"/>
                </a:solidFill>
              </a:rPr>
              <a:t>Gray et al., 2011</a:t>
            </a:r>
            <a:r>
              <a:rPr lang="en-GB" sz="18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err="1" smtClean="0"/>
              <a:t>Midtropospheric</a:t>
            </a:r>
            <a:r>
              <a:rPr lang="en-GB" sz="1800" dirty="0" smtClean="0"/>
              <a:t> atmospheric instability to slantwise descent diagnosed using downdraught </a:t>
            </a:r>
            <a:r>
              <a:rPr lang="en-GB" sz="1800" dirty="0"/>
              <a:t>s</a:t>
            </a:r>
            <a:r>
              <a:rPr lang="en-GB" sz="1800" dirty="0" smtClean="0"/>
              <a:t>lantwise CAPE (DSCAPE).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Cyclones considered to have the potential to produce sting jets have a sufficiently large contiguous region of DSCAPE exceeding 200 Jkg</a:t>
            </a:r>
            <a:r>
              <a:rPr lang="en-GB" sz="1800" baseline="30000" dirty="0" smtClean="0"/>
              <a:t>-1</a:t>
            </a:r>
            <a:r>
              <a:rPr lang="en-GB" sz="1800" dirty="0" smtClean="0"/>
              <a:t> in their cloud head.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/>
              <a:t>Identification of cloud head and ‘sufficient’ DSCAPE is threshold dependant,  but previous work (</a:t>
            </a:r>
            <a:r>
              <a:rPr lang="en-GB" sz="1800" dirty="0" err="1" smtClean="0">
                <a:solidFill>
                  <a:srgbClr val="7EAF35"/>
                </a:solidFill>
              </a:rPr>
              <a:t>Mart</a:t>
            </a:r>
            <a:r>
              <a:rPr lang="en-GB" sz="1800" dirty="0" err="1" smtClean="0">
                <a:solidFill>
                  <a:srgbClr val="7EAF35"/>
                </a:solidFill>
                <a:latin typeface="Calibri" panose="020F0502020204030204" pitchFamily="34" charset="0"/>
              </a:rPr>
              <a:t>í</a:t>
            </a:r>
            <a:r>
              <a:rPr lang="en-GB" sz="1800" dirty="0" err="1" smtClean="0">
                <a:solidFill>
                  <a:srgbClr val="7EAF35"/>
                </a:solidFill>
              </a:rPr>
              <a:t>nez</a:t>
            </a:r>
            <a:r>
              <a:rPr lang="en-GB" sz="1800" dirty="0" smtClean="0">
                <a:solidFill>
                  <a:srgbClr val="7EAF35"/>
                </a:solidFill>
              </a:rPr>
              <a:t>-Alvarado et al., 2011</a:t>
            </a:r>
            <a:r>
              <a:rPr lang="en-GB" sz="1800" dirty="0" smtClean="0"/>
              <a:t>) has demonstrated skill in identification of cyclones that generated sting jets in weather forecasts.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78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812" y="1187624"/>
            <a:ext cx="5670376" cy="5670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Example: ERICA IOP4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75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Diagnostic skill</a:t>
            </a:r>
            <a:endParaRPr lang="en-GB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5" y="2478575"/>
            <a:ext cx="6948000" cy="2750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rgbClr val="7EAF35"/>
                </a:solidFill>
              </a:rPr>
              <a:t>Mart</a:t>
            </a:r>
            <a:r>
              <a:rPr lang="en-GB" sz="1800" dirty="0" err="1">
                <a:solidFill>
                  <a:srgbClr val="7EAF35"/>
                </a:solidFill>
                <a:latin typeface="Calibri" panose="020F0502020204030204" pitchFamily="34" charset="0"/>
              </a:rPr>
              <a:t>í</a:t>
            </a:r>
            <a:r>
              <a:rPr lang="en-GB" sz="1800" dirty="0" err="1">
                <a:solidFill>
                  <a:srgbClr val="7EAF35"/>
                </a:solidFill>
              </a:rPr>
              <a:t>nez</a:t>
            </a:r>
            <a:r>
              <a:rPr lang="en-GB" sz="1800" dirty="0">
                <a:solidFill>
                  <a:srgbClr val="7EAF35"/>
                </a:solidFill>
              </a:rPr>
              <a:t>-Alvarado et al. (2012</a:t>
            </a:r>
            <a:r>
              <a:rPr lang="en-GB" sz="1800" dirty="0" smtClean="0">
                <a:solidFill>
                  <a:srgbClr val="7EAF35"/>
                </a:solidFill>
              </a:rPr>
              <a:t>) </a:t>
            </a:r>
            <a:r>
              <a:rPr lang="en-GB" sz="1800" dirty="0" smtClean="0"/>
              <a:t>demonstrated that the diagnostic showed skill when 15 cases were simulated at ‘sting jet resolving’ resolution (12 km horizontal grid spacing)</a:t>
            </a:r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3" y="5466378"/>
            <a:ext cx="7560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Up to</a:t>
            </a:r>
            <a:r>
              <a:rPr lang="en-GB" sz="1800" dirty="0" smtClean="0">
                <a:solidFill>
                  <a:schemeClr val="tx2"/>
                </a:solidFill>
              </a:rPr>
              <a:t> 1/3 of 100 North Atlantic winter windstorms selected from the last two decades were found to have had sting jet precursors  </a:t>
            </a:r>
          </a:p>
        </p:txBody>
      </p:sp>
    </p:spTree>
    <p:extLst>
      <p:ext uri="{BB962C8B-B14F-4D97-AF65-F5344CB8AC3E}">
        <p14:creationId xmlns:p14="http://schemas.microsoft.com/office/powerpoint/2010/main" val="41480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Classification of cyclones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34609"/>
              </p:ext>
            </p:extLst>
          </p:nvPr>
        </p:nvGraphicFramePr>
        <p:xfrm>
          <a:off x="828044" y="1556792"/>
          <a:ext cx="7487912" cy="25360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71978"/>
                <a:gridCol w="1871978"/>
                <a:gridCol w="1871978"/>
                <a:gridCol w="1871978"/>
              </a:tblGrid>
              <a:tr h="9149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Non explosive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Explosive (</a:t>
                      </a:r>
                      <a:r>
                        <a:rPr lang="en-GB" dirty="0" err="1" smtClean="0"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GB" dirty="0" err="1" smtClean="0"/>
                        <a:t>p</a:t>
                      </a:r>
                      <a:r>
                        <a:rPr lang="en-GB" dirty="0" smtClean="0"/>
                        <a:t> (24h)&lt; -20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hPa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Totals</a:t>
                      </a:r>
                      <a:endParaRPr lang="en-GB" dirty="0"/>
                    </a:p>
                  </a:txBody>
                  <a:tcPr/>
                </a:tc>
              </a:tr>
              <a:tr h="540353"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r>
                        <a:rPr lang="en-GB" baseline="0" dirty="0" smtClean="0"/>
                        <a:t> SJ</a:t>
                      </a:r>
                      <a:r>
                        <a:rPr lang="en-GB" dirty="0" smtClean="0"/>
                        <a:t> precursor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3020 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676 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3696</a:t>
                      </a:r>
                      <a:endParaRPr lang="en-GB" dirty="0"/>
                    </a:p>
                  </a:txBody>
                  <a:tcPr anchor="ctr"/>
                </a:tc>
              </a:tr>
              <a:tr h="540353">
                <a:tc>
                  <a:txBody>
                    <a:bodyPr/>
                    <a:lstStyle/>
                    <a:p>
                      <a:r>
                        <a:rPr lang="en-GB" dirty="0" smtClean="0"/>
                        <a:t>SJ precursor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1252 </a:t>
                      </a:r>
                      <a:endParaRPr lang="en-GB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499 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1751</a:t>
                      </a:r>
                      <a:endParaRPr lang="en-GB" dirty="0"/>
                    </a:p>
                  </a:txBody>
                  <a:tcPr anchor="ctr"/>
                </a:tc>
              </a:tr>
              <a:tr h="540353">
                <a:tc>
                  <a:txBody>
                    <a:bodyPr/>
                    <a:lstStyle/>
                    <a:p>
                      <a:r>
                        <a:rPr lang="en-GB" dirty="0" smtClean="0"/>
                        <a:t>Totals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4272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1175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5447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8044" y="4668912"/>
            <a:ext cx="7876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22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% of tracked cyclones are explosive.</a:t>
            </a:r>
          </a:p>
          <a:p>
            <a:r>
              <a:rPr lang="en-GB" dirty="0" smtClean="0"/>
              <a:t>32% of tracked cyclones have a SJ precursor.</a:t>
            </a:r>
          </a:p>
          <a:p>
            <a:r>
              <a:rPr lang="en-GB" dirty="0" smtClean="0"/>
              <a:t>29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% of non-explosive cyclones have a SJ precursor.</a:t>
            </a:r>
          </a:p>
          <a:p>
            <a:r>
              <a:rPr lang="en-GB" dirty="0" smtClean="0"/>
              <a:t>42% of explosive </a:t>
            </a:r>
            <a:r>
              <a:rPr lang="en-GB" dirty="0"/>
              <a:t>cyclones have a SJ precursor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/>
          <a:stretch/>
        </p:blipFill>
        <p:spPr>
          <a:xfrm>
            <a:off x="3851920" y="980330"/>
            <a:ext cx="5277600" cy="5508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 smtClean="0"/>
              <a:t>Track density maps</a:t>
            </a:r>
            <a:endParaRPr lang="en-GB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4437112"/>
            <a:ext cx="3240360" cy="16312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Cyclones with sting-jet precursors follow a more southerly storm track compared to those without these precursors.</a:t>
            </a:r>
            <a:endParaRPr lang="en-GB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1520" y="3542582"/>
            <a:ext cx="144016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  <a:latin typeface="+mn-lt"/>
              </a:rPr>
              <a:t>No precursor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1520" y="1017629"/>
            <a:ext cx="1080120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BF007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BF0071"/>
                </a:solidFill>
              </a:rPr>
              <a:t>P</a:t>
            </a:r>
            <a:r>
              <a:rPr lang="en-GB" sz="1600" b="1" dirty="0" smtClean="0">
                <a:solidFill>
                  <a:srgbClr val="BF0071"/>
                </a:solidFill>
                <a:latin typeface="+mn-lt"/>
              </a:rPr>
              <a:t>recursor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3" y="2060848"/>
            <a:ext cx="3975842" cy="19665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2154342"/>
            <a:ext cx="1296144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  <a:latin typeface="+mn-lt"/>
              </a:rPr>
              <a:t>All cyclones</a:t>
            </a:r>
          </a:p>
        </p:txBody>
      </p:sp>
    </p:spTree>
    <p:extLst>
      <p:ext uri="{BB962C8B-B14F-4D97-AF65-F5344CB8AC3E}">
        <p14:creationId xmlns:p14="http://schemas.microsoft.com/office/powerpoint/2010/main" val="88243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UoR-PP-Template-STANDARD-WIDTH-NO-ANIMATION-v-24</Template>
  <TotalTime>3119</TotalTime>
  <Words>1723</Words>
  <Application>Microsoft Office PowerPoint</Application>
  <PresentationFormat>On-screen Show (4:3)</PresentationFormat>
  <Paragraphs>177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Effra Heavy</vt:lpstr>
      <vt:lpstr>Effra Bold</vt:lpstr>
      <vt:lpstr>Effra</vt:lpstr>
      <vt:lpstr>Arial</vt:lpstr>
      <vt:lpstr>Effra Light</vt:lpstr>
      <vt:lpstr>Wingdings</vt:lpstr>
      <vt:lpstr>AngsanaUPC</vt:lpstr>
      <vt:lpstr>UoR Theme</vt:lpstr>
      <vt:lpstr>The contribution of sting-jet windstorms to extreme wind risk in the North Atlantic</vt:lpstr>
      <vt:lpstr>What is a sting jet?</vt:lpstr>
      <vt:lpstr>Conceptual model</vt:lpstr>
      <vt:lpstr>Questions</vt:lpstr>
      <vt:lpstr>Identification method</vt:lpstr>
      <vt:lpstr>Example: ERICA IOP4</vt:lpstr>
      <vt:lpstr>Diagnostic skill</vt:lpstr>
      <vt:lpstr>Classification of cyclones</vt:lpstr>
      <vt:lpstr>Track density maps</vt:lpstr>
      <vt:lpstr>Cyclone metrics</vt:lpstr>
      <vt:lpstr>850 hPa windspeed</vt:lpstr>
      <vt:lpstr>Cool- vs. warm-sector winds</vt:lpstr>
      <vt:lpstr>UK windstorm risk</vt:lpstr>
      <vt:lpstr>Conclusions</vt:lpstr>
      <vt:lpstr>Seasonal distribution </vt:lpstr>
      <vt:lpstr>Example: ERICA IOP4</vt:lpstr>
      <vt:lpstr>Northern Europe windstorm risk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Diabatic Processes in extratropical cyclones</dc:title>
  <dc:creator>Suzanne L. Gray</dc:creator>
  <cp:lastModifiedBy>Suzanne Gray</cp:lastModifiedBy>
  <cp:revision>237</cp:revision>
  <cp:lastPrinted>2015-12-09T09:14:14Z</cp:lastPrinted>
  <dcterms:created xsi:type="dcterms:W3CDTF">2015-05-11T08:33:06Z</dcterms:created>
  <dcterms:modified xsi:type="dcterms:W3CDTF">2016-07-05T09:58:50Z</dcterms:modified>
</cp:coreProperties>
</file>