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17"/>
  </p:notesMasterIdLst>
  <p:handoutMasterIdLst>
    <p:handoutMasterId r:id="rId18"/>
  </p:handoutMasterIdLst>
  <p:sldIdLst>
    <p:sldId id="265" r:id="rId2"/>
    <p:sldId id="358" r:id="rId3"/>
    <p:sldId id="357" r:id="rId4"/>
    <p:sldId id="359" r:id="rId5"/>
    <p:sldId id="360" r:id="rId6"/>
    <p:sldId id="361" r:id="rId7"/>
    <p:sldId id="362" r:id="rId8"/>
    <p:sldId id="369" r:id="rId9"/>
    <p:sldId id="363" r:id="rId10"/>
    <p:sldId id="364" r:id="rId11"/>
    <p:sldId id="365" r:id="rId12"/>
    <p:sldId id="366" r:id="rId13"/>
    <p:sldId id="367" r:id="rId14"/>
    <p:sldId id="368" r:id="rId15"/>
    <p:sldId id="370" r:id="rId16"/>
  </p:sldIdLst>
  <p:sldSz cx="9144000" cy="6858000" type="screen4x3"/>
  <p:notesSz cx="6797675" cy="9926638"/>
  <p:embeddedFontLst>
    <p:embeddedFont>
      <p:font typeface="Effra Heavy" panose="020B0604020202020204" charset="0"/>
      <p:bold r:id="rId19"/>
      <p:boldItalic r:id="rId20"/>
    </p:embeddedFont>
    <p:embeddedFont>
      <p:font typeface="Effra Bold" panose="020B0604020202020204" charset="0"/>
      <p:bold r:id="rId21"/>
    </p:embeddedFont>
    <p:embeddedFont>
      <p:font typeface="AngsanaUPC" panose="02020603050405020304" pitchFamily="18" charset="-34"/>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Effra" panose="020B0604020202020204" charset="0"/>
      <p:regular r:id="rId30"/>
      <p:bold r:id="rId31"/>
      <p:italic r:id="rId32"/>
      <p:boldItalic r:id="rId33"/>
    </p:embeddedFont>
    <p:embeddedFont>
      <p:font typeface="Effra Light" panose="020B0604020202020204" charset="0"/>
      <p:regular r:id="rId34"/>
      <p:italic r:id="rId35"/>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F35"/>
    <a:srgbClr val="BF0071"/>
    <a:srgbClr val="000000"/>
    <a:srgbClr val="D799A1"/>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83148" autoAdjust="0"/>
  </p:normalViewPr>
  <p:slideViewPr>
    <p:cSldViewPr showGuides="1">
      <p:cViewPr varScale="1">
        <p:scale>
          <a:sx n="76" d="100"/>
          <a:sy n="76" d="100"/>
        </p:scale>
        <p:origin x="84"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686"/>
    </p:cViewPr>
  </p:sorterViewPr>
  <p:notesViewPr>
    <p:cSldViewPr showGuides="1">
      <p:cViewPr varScale="1">
        <p:scale>
          <a:sx n="71" d="100"/>
          <a:sy n="71" d="100"/>
        </p:scale>
        <p:origin x="199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2" y="1"/>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83" tIns="46091" rIns="92183" bIns="46091" numCol="1" anchor="ctr" anchorCtr="0" compatLnSpc="1">
            <a:prstTxWarp prst="textNoShape">
              <a:avLst/>
            </a:prstTxWarp>
          </a:bodyPr>
          <a:lstStyle>
            <a:lvl1pPr>
              <a:defRPr sz="13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1"/>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83" tIns="46091" rIns="92183" bIns="46091" numCol="1" anchor="ctr" anchorCtr="0" compatLnSpc="1">
            <a:prstTxWarp prst="textNoShape">
              <a:avLst/>
            </a:prstTxWarp>
          </a:bodyPr>
          <a:lstStyle>
            <a:lvl1pPr algn="r">
              <a:defRPr sz="13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2" y="9429988"/>
            <a:ext cx="2945873"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83" tIns="46091" rIns="92183" bIns="46091" numCol="1" anchor="b" anchorCtr="0" compatLnSpc="1">
            <a:prstTxWarp prst="textNoShape">
              <a:avLst/>
            </a:prstTxWarp>
          </a:bodyPr>
          <a:lstStyle>
            <a:lvl1pPr>
              <a:defRPr sz="13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8"/>
            <a:ext cx="2945873"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83" tIns="46091" rIns="92183" bIns="46091" numCol="1" anchor="b" anchorCtr="0" compatLnSpc="1">
            <a:prstTxWarp prst="textNoShape">
              <a:avLst/>
            </a:prstTxWarp>
          </a:bodyPr>
          <a:lstStyle>
            <a:lvl1pPr algn="r">
              <a:defRPr sz="13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t" anchorCtr="0" compatLnSpc="1">
            <a:prstTxWarp prst="textNoShape">
              <a:avLst/>
            </a:prstTxWarp>
          </a:bodyPr>
          <a:lstStyle>
            <a:lvl1pPr>
              <a:defRPr sz="13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1"/>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t" anchorCtr="0" compatLnSpc="1">
            <a:prstTxWarp prst="textNoShape">
              <a:avLst/>
            </a:prstTxWarp>
          </a:bodyPr>
          <a:lstStyle>
            <a:lvl1pPr algn="r">
              <a:defRPr sz="13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7575" y="742950"/>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2" y="9428390"/>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b" anchorCtr="0" compatLnSpc="1">
            <a:prstTxWarp prst="textNoShape">
              <a:avLst/>
            </a:prstTxWarp>
          </a:bodyPr>
          <a:lstStyle>
            <a:lvl1pPr>
              <a:defRPr sz="13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b" anchorCtr="0" compatLnSpc="1">
            <a:prstTxWarp prst="textNoShape">
              <a:avLst/>
            </a:prstTxWarp>
          </a:bodyPr>
          <a:lstStyle>
            <a:lvl1pPr algn="r">
              <a:defRPr sz="13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379035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a of Fig. 18 is a key part of the conceptual model in this paper, which I think needs a bit more emphasis in a talk on 'jets'. The key message is that the SJ exists as a distinct flow within and descending out of the cloud head above the CCB in the CH and descending in front of the CCB in the frontal fracture.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62078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Figure 1: Methodology example ERICA IOP4 as represented in ERA-Interim: (a) Sting Jet</a:t>
            </a:r>
          </a:p>
          <a:p>
            <a:r>
              <a:rPr lang="en-GB" sz="1200" b="0" i="0" u="none" strike="noStrike" kern="1200" baseline="0" dirty="0" smtClean="0">
                <a:solidFill>
                  <a:schemeClr val="tx1"/>
                </a:solidFill>
                <a:latin typeface="Effra" panose="020B0603020203020204" pitchFamily="34" charset="0"/>
                <a:ea typeface="+mn-ea"/>
                <a:cs typeface="+mn-cs"/>
              </a:rPr>
              <a:t>DSCAPE precursor (</a:t>
            </a:r>
            <a:r>
              <a:rPr lang="en-GB" sz="1200" b="0" i="0" u="none" strike="noStrike" kern="1200" baseline="0" dirty="0" err="1" smtClean="0">
                <a:solidFill>
                  <a:schemeClr val="tx1"/>
                </a:solidFill>
                <a:latin typeface="Effra" panose="020B0603020203020204" pitchFamily="34" charset="0"/>
                <a:ea typeface="+mn-ea"/>
                <a:cs typeface="+mn-cs"/>
              </a:rPr>
              <a:t>color</a:t>
            </a:r>
            <a:r>
              <a:rPr lang="en-GB" sz="1200" b="0" i="0" u="none" strike="noStrike" kern="1200" baseline="0" dirty="0" smtClean="0">
                <a:solidFill>
                  <a:schemeClr val="tx1"/>
                </a:solidFill>
                <a:latin typeface="Effra" panose="020B0603020203020204" pitchFamily="34" charset="0"/>
                <a:ea typeface="+mn-ea"/>
                <a:cs typeface="+mn-cs"/>
              </a:rPr>
              <a:t> shading), w-contours (coloured, every 2K starting at 277K in blue)</a:t>
            </a:r>
          </a:p>
          <a:p>
            <a:r>
              <a:rPr lang="en-GB" sz="1200" b="0" i="0" u="none" strike="noStrike" kern="1200" baseline="0" dirty="0" smtClean="0">
                <a:solidFill>
                  <a:schemeClr val="tx1"/>
                </a:solidFill>
                <a:latin typeface="Effra" panose="020B0603020203020204" pitchFamily="34" charset="0"/>
                <a:ea typeface="+mn-ea"/>
                <a:cs typeface="+mn-cs"/>
              </a:rPr>
              <a:t>and MSLP (</a:t>
            </a:r>
            <a:r>
              <a:rPr lang="en-GB" sz="1200" b="0" i="0" u="none" strike="noStrike" kern="1200" baseline="0" dirty="0" err="1" smtClean="0">
                <a:solidFill>
                  <a:schemeClr val="tx1"/>
                </a:solidFill>
                <a:latin typeface="Effra" panose="020B0603020203020204" pitchFamily="34" charset="0"/>
                <a:ea typeface="+mn-ea"/>
                <a:cs typeface="+mn-cs"/>
              </a:rPr>
              <a:t>gray</a:t>
            </a:r>
            <a:r>
              <a:rPr lang="en-GB" sz="1200" b="0" i="0" u="none" strike="noStrike" kern="1200" baseline="0" dirty="0" smtClean="0">
                <a:solidFill>
                  <a:schemeClr val="tx1"/>
                </a:solidFill>
                <a:latin typeface="Effra" panose="020B0603020203020204" pitchFamily="34" charset="0"/>
                <a:ea typeface="+mn-ea"/>
                <a:cs typeface="+mn-cs"/>
              </a:rPr>
              <a:t> contours) with RH&gt;90% in lower troposphere in </a:t>
            </a:r>
            <a:r>
              <a:rPr lang="en-GB" sz="1200" b="0" i="0" u="none" strike="noStrike" kern="1200" baseline="0" dirty="0" err="1" smtClean="0">
                <a:solidFill>
                  <a:schemeClr val="tx1"/>
                </a:solidFill>
                <a:latin typeface="Effra" panose="020B0603020203020204" pitchFamily="34" charset="0"/>
                <a:ea typeface="+mn-ea"/>
                <a:cs typeface="+mn-cs"/>
              </a:rPr>
              <a:t>gray</a:t>
            </a:r>
            <a:r>
              <a:rPr lang="en-GB" sz="1200" b="0" i="0" u="none" strike="noStrike" kern="1200" baseline="0" dirty="0" smtClean="0">
                <a:solidFill>
                  <a:schemeClr val="tx1"/>
                </a:solidFill>
                <a:latin typeface="Effra" panose="020B0603020203020204" pitchFamily="34" charset="0"/>
                <a:ea typeface="+mn-ea"/>
                <a:cs typeface="+mn-cs"/>
              </a:rPr>
              <a:t> shading to approximate</a:t>
            </a:r>
          </a:p>
          <a:p>
            <a:r>
              <a:rPr lang="en-GB" sz="1200" b="0" i="0" u="none" strike="noStrike" kern="1200" baseline="0" dirty="0" smtClean="0">
                <a:solidFill>
                  <a:schemeClr val="tx1"/>
                </a:solidFill>
                <a:latin typeface="Effra" panose="020B0603020203020204" pitchFamily="34" charset="0"/>
                <a:ea typeface="+mn-ea"/>
                <a:cs typeface="+mn-cs"/>
              </a:rPr>
              <a:t>cloud head. </a:t>
            </a:r>
            <a:r>
              <a:rPr lang="en-GB" sz="1200" b="0" i="0" u="none" strike="noStrike" kern="1200" baseline="0" dirty="0" err="1" smtClean="0">
                <a:solidFill>
                  <a:schemeClr val="tx1"/>
                </a:solidFill>
                <a:latin typeface="Effra" panose="020B0603020203020204" pitchFamily="34" charset="0"/>
                <a:ea typeface="+mn-ea"/>
                <a:cs typeface="+mn-cs"/>
              </a:rPr>
              <a:t>Northeastward</a:t>
            </a:r>
            <a:r>
              <a:rPr lang="en-GB" sz="1200" b="0" i="0" u="none" strike="noStrike" kern="1200" baseline="0" dirty="0" smtClean="0">
                <a:solidFill>
                  <a:schemeClr val="tx1"/>
                </a:solidFill>
                <a:latin typeface="Effra" panose="020B0603020203020204" pitchFamily="34" charset="0"/>
                <a:ea typeface="+mn-ea"/>
                <a:cs typeface="+mn-cs"/>
              </a:rPr>
              <a:t> movement indicated by system track (thick black line). Criteria for</a:t>
            </a:r>
          </a:p>
          <a:p>
            <a:r>
              <a:rPr lang="en-GB" sz="1200" b="0" i="0" u="none" strike="noStrike" kern="1200" baseline="0" dirty="0" smtClean="0">
                <a:solidFill>
                  <a:schemeClr val="tx1"/>
                </a:solidFill>
                <a:latin typeface="Effra" panose="020B0603020203020204" pitchFamily="34" charset="0"/>
                <a:ea typeface="+mn-ea"/>
                <a:cs typeface="+mn-cs"/>
              </a:rPr>
              <a:t>location of DSCAPE values valid to precursor are proximity to cyclone centre (circle, r=700km)</a:t>
            </a:r>
          </a:p>
          <a:p>
            <a:r>
              <a:rPr lang="en-GB" sz="1200" b="0" i="0" u="none" strike="noStrike" kern="1200" baseline="0" dirty="0" smtClean="0">
                <a:solidFill>
                  <a:schemeClr val="tx1"/>
                </a:solidFill>
                <a:latin typeface="Effra" panose="020B0603020203020204" pitchFamily="34" charset="0"/>
                <a:ea typeface="+mn-ea"/>
                <a:cs typeface="+mn-cs"/>
              </a:rPr>
              <a:t>and within rearward-developing cloud head (clear sector in circle bounded by 100 0 to 3000 when 00</a:t>
            </a:r>
          </a:p>
          <a:p>
            <a:r>
              <a:rPr lang="en-GB" sz="1200" b="0" i="0" u="none" strike="noStrike" kern="1200" baseline="0" dirty="0" err="1" smtClean="0">
                <a:solidFill>
                  <a:schemeClr val="tx1"/>
                </a:solidFill>
                <a:latin typeface="Effra" panose="020B0603020203020204" pitchFamily="34" charset="0"/>
                <a:ea typeface="+mn-ea"/>
                <a:cs typeface="+mn-cs"/>
              </a:rPr>
              <a:t>dened</a:t>
            </a:r>
            <a:r>
              <a:rPr lang="en-GB" sz="1200" b="0" i="0" u="none" strike="noStrike" kern="1200" baseline="0" dirty="0" smtClean="0">
                <a:solidFill>
                  <a:schemeClr val="tx1"/>
                </a:solidFill>
                <a:latin typeface="Effra" panose="020B0603020203020204" pitchFamily="34" charset="0"/>
                <a:ea typeface="+mn-ea"/>
                <a:cs typeface="+mn-cs"/>
              </a:rPr>
              <a:t> as direction of cyclone movement). (b) demonstrates separation of cool sector and warm</a:t>
            </a:r>
          </a:p>
          <a:p>
            <a:r>
              <a:rPr lang="en-GB" sz="1200" b="0" i="0" u="none" strike="noStrike" kern="1200" baseline="0" dirty="0" smtClean="0">
                <a:solidFill>
                  <a:schemeClr val="tx1"/>
                </a:solidFill>
                <a:latin typeface="Effra" panose="020B0603020203020204" pitchFamily="34" charset="0"/>
                <a:ea typeface="+mn-ea"/>
                <a:cs typeface="+mn-cs"/>
              </a:rPr>
              <a:t>sector winds (blue, red shading) by a w-threshold (black line) </a:t>
            </a:r>
            <a:r>
              <a:rPr lang="en-GB" sz="1200" b="0" i="0" u="none" strike="noStrike" kern="1200" baseline="0" dirty="0" err="1" smtClean="0">
                <a:solidFill>
                  <a:schemeClr val="tx1"/>
                </a:solidFill>
                <a:latin typeface="Effra" panose="020B0603020203020204" pitchFamily="34" charset="0"/>
                <a:ea typeface="+mn-ea"/>
                <a:cs typeface="+mn-cs"/>
              </a:rPr>
              <a:t>identied</a:t>
            </a:r>
            <a:r>
              <a:rPr lang="en-GB" sz="1200" b="0" i="0" u="none" strike="noStrike" kern="1200" baseline="0" dirty="0" smtClean="0">
                <a:solidFill>
                  <a:schemeClr val="tx1"/>
                </a:solidFill>
                <a:latin typeface="Effra" panose="020B0603020203020204" pitchFamily="34" charset="0"/>
                <a:ea typeface="+mn-ea"/>
                <a:cs typeface="+mn-cs"/>
              </a:rPr>
              <a:t> by the mean w-value</a:t>
            </a:r>
          </a:p>
          <a:p>
            <a:r>
              <a:rPr lang="en-GB" sz="1200" b="0" i="0" u="none" strike="noStrike" kern="1200" baseline="0" dirty="0" smtClean="0">
                <a:solidFill>
                  <a:schemeClr val="tx1"/>
                </a:solidFill>
                <a:latin typeface="Effra" panose="020B0603020203020204" pitchFamily="34" charset="0"/>
                <a:ea typeface="+mn-ea"/>
                <a:cs typeface="+mn-cs"/>
              </a:rPr>
              <a:t>obtained from grid-points above 99th-percentile </a:t>
            </a:r>
            <a:r>
              <a:rPr lang="en-GB" sz="1200" b="0" i="0" u="none" strike="noStrike" kern="1200" baseline="0" dirty="0" err="1" smtClean="0">
                <a:solidFill>
                  <a:schemeClr val="tx1"/>
                </a:solidFill>
                <a:latin typeface="Effra" panose="020B0603020203020204" pitchFamily="34" charset="0"/>
                <a:ea typeface="+mn-ea"/>
                <a:cs typeface="+mn-cs"/>
              </a:rPr>
              <a:t>rw</a:t>
            </a:r>
            <a:r>
              <a:rPr lang="en-GB" sz="1200" b="0" i="0" u="none" strike="noStrike" kern="1200" baseline="0" dirty="0" smtClean="0">
                <a:solidFill>
                  <a:schemeClr val="tx1"/>
                </a:solidFill>
                <a:latin typeface="Effra" panose="020B0603020203020204" pitchFamily="34" charset="0"/>
                <a:ea typeface="+mn-ea"/>
                <a:cs typeface="+mn-cs"/>
              </a:rPr>
              <a:t> (</a:t>
            </a:r>
            <a:r>
              <a:rPr lang="en-GB" sz="1200" b="0" i="0" u="none" strike="noStrike" kern="1200" baseline="0" dirty="0" err="1" smtClean="0">
                <a:solidFill>
                  <a:schemeClr val="tx1"/>
                </a:solidFill>
                <a:latin typeface="Effra" panose="020B0603020203020204" pitchFamily="34" charset="0"/>
                <a:ea typeface="+mn-ea"/>
                <a:cs typeface="+mn-cs"/>
              </a:rPr>
              <a:t>gray</a:t>
            </a:r>
            <a:r>
              <a:rPr lang="en-GB" sz="1200" b="0" i="0" u="none" strike="noStrike" kern="1200" baseline="0" dirty="0" smtClean="0">
                <a:solidFill>
                  <a:schemeClr val="tx1"/>
                </a:solidFill>
                <a:latin typeface="Effra" panose="020B0603020203020204" pitchFamily="34" charset="0"/>
                <a:ea typeface="+mn-ea"/>
                <a:cs typeface="+mn-cs"/>
              </a:rPr>
              <a:t> shaded areas) within a 1000-km radius</a:t>
            </a:r>
          </a:p>
          <a:p>
            <a:r>
              <a:rPr lang="en-GB" sz="1200" b="0" i="0" u="none" strike="noStrike" kern="1200" baseline="0" dirty="0" smtClean="0">
                <a:solidFill>
                  <a:schemeClr val="tx1"/>
                </a:solidFill>
                <a:latin typeface="Effra" panose="020B0603020203020204" pitchFamily="34" charset="0"/>
                <a:ea typeface="+mn-ea"/>
                <a:cs typeface="+mn-cs"/>
              </a:rPr>
              <a:t>of the cyclone centre.</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363632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Same % of tracked cyclones with SJ precursor for 2 years in N Pacific</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365128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/home/rb904381/</a:t>
            </a:r>
            <a:r>
              <a:rPr lang="en-GB" dirty="0" err="1" smtClean="0"/>
              <a:t>stingjets</a:t>
            </a:r>
            <a:r>
              <a:rPr lang="en-GB" dirty="0" smtClean="0"/>
              <a:t>/</a:t>
            </a:r>
            <a:r>
              <a:rPr lang="en-GB" dirty="0" err="1" smtClean="0"/>
              <a:t>precursorfigs</a:t>
            </a:r>
            <a:r>
              <a:rPr lang="en-GB" dirty="0" smtClean="0"/>
              <a:t>/</a:t>
            </a:r>
            <a:r>
              <a:rPr lang="en-GB" dirty="0" err="1" smtClean="0"/>
              <a:t>erain</a:t>
            </a:r>
            <a:r>
              <a:rPr lang="en-GB" dirty="0" smtClean="0"/>
              <a:t>/TrackDensitySJnoSJmap100_dp-20.png</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Figure 2: Extratropical cyclone track density (month􀀀1) for all systems occurring during Sept-May</a:t>
            </a:r>
          </a:p>
          <a:p>
            <a:r>
              <a:rPr lang="en-GB" sz="1200" b="0" i="0" u="none" strike="noStrike" kern="1200" baseline="0" dirty="0" smtClean="0">
                <a:solidFill>
                  <a:schemeClr val="tx1"/>
                </a:solidFill>
                <a:latin typeface="Effra" panose="020B0603020203020204" pitchFamily="34" charset="0"/>
                <a:ea typeface="+mn-ea"/>
                <a:cs typeface="+mn-cs"/>
              </a:rPr>
              <a:t>seasons through 1979-2012 with vorticity maxima within dashed black curve (a). Track density</a:t>
            </a:r>
          </a:p>
          <a:p>
            <a:r>
              <a:rPr lang="en-GB" sz="1200" b="0" i="0" u="none" strike="noStrike" kern="1200" baseline="0" dirty="0" smtClean="0">
                <a:solidFill>
                  <a:schemeClr val="tx1"/>
                </a:solidFill>
                <a:latin typeface="Effra" panose="020B0603020203020204" pitchFamily="34" charset="0"/>
                <a:ea typeface="+mn-ea"/>
                <a:cs typeface="+mn-cs"/>
              </a:rPr>
              <a:t>(month-1) for explosively-developing (</a:t>
            </a:r>
            <a:r>
              <a:rPr lang="en-GB" sz="1200" b="0" i="0" u="none" strike="noStrike" kern="1200" baseline="0" dirty="0" err="1" smtClean="0">
                <a:solidFill>
                  <a:schemeClr val="tx1"/>
                </a:solidFill>
                <a:latin typeface="Effra" panose="020B0603020203020204" pitchFamily="34" charset="0"/>
                <a:ea typeface="+mn-ea"/>
                <a:cs typeface="+mn-cs"/>
              </a:rPr>
              <a:t>MSLPmin</a:t>
            </a:r>
            <a:r>
              <a:rPr lang="en-GB" sz="1200" b="0" i="0" u="none" strike="noStrike" kern="1200" baseline="0" dirty="0" smtClean="0">
                <a:solidFill>
                  <a:schemeClr val="tx1"/>
                </a:solidFill>
                <a:latin typeface="Effra" panose="020B0603020203020204" pitchFamily="34" charset="0"/>
                <a:ea typeface="+mn-ea"/>
                <a:cs typeface="+mn-cs"/>
              </a:rPr>
              <a:t> &gt;20hPa/24h) systems without (b) and with (c)</a:t>
            </a:r>
          </a:p>
          <a:p>
            <a:r>
              <a:rPr lang="en-GB" sz="1200" b="0" i="0" u="none" strike="noStrike" kern="1200" baseline="0" dirty="0" smtClean="0">
                <a:solidFill>
                  <a:schemeClr val="tx1"/>
                </a:solidFill>
                <a:latin typeface="Effra" panose="020B0603020203020204" pitchFamily="34" charset="0"/>
                <a:ea typeface="+mn-ea"/>
                <a:cs typeface="+mn-cs"/>
              </a:rPr>
              <a:t>sting-jet producing potential. Select 850hPa tracks from systems with published case studies are</a:t>
            </a:r>
          </a:p>
          <a:p>
            <a:r>
              <a:rPr lang="en-GB" sz="1200" b="0" i="0" u="none" strike="noStrike" kern="1200" baseline="0" dirty="0" smtClean="0">
                <a:solidFill>
                  <a:schemeClr val="tx1"/>
                </a:solidFill>
                <a:latin typeface="Effra" panose="020B0603020203020204" pitchFamily="34" charset="0"/>
                <a:ea typeface="+mn-ea"/>
                <a:cs typeface="+mn-cs"/>
              </a:rPr>
              <a:t>shown in coloured lines with legend.</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107716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Figure 3: (a) The maximum drop in MSLP associated with all North Atlantic systems that are</a:t>
            </a:r>
          </a:p>
          <a:p>
            <a:r>
              <a:rPr lang="en-GB" sz="1200" b="0" i="0" u="none" strike="noStrike" kern="1200" baseline="0" dirty="0" err="1" smtClean="0">
                <a:solidFill>
                  <a:schemeClr val="tx1"/>
                </a:solidFill>
                <a:latin typeface="Effra" panose="020B0603020203020204" pitchFamily="34" charset="0"/>
                <a:ea typeface="+mn-ea"/>
                <a:cs typeface="+mn-cs"/>
              </a:rPr>
              <a:t>agged</a:t>
            </a:r>
            <a:r>
              <a:rPr lang="en-GB" sz="1200" b="0" i="0" u="none" strike="noStrike" kern="1200" baseline="0" dirty="0" smtClean="0">
                <a:solidFill>
                  <a:schemeClr val="tx1"/>
                </a:solidFill>
                <a:latin typeface="Effra" panose="020B0603020203020204" pitchFamily="34" charset="0"/>
                <a:ea typeface="+mn-ea"/>
                <a:cs typeface="+mn-cs"/>
              </a:rPr>
              <a:t> with the sting-jet precursor diagnostic (red) and those without the diagnostic (blue). (b)</a:t>
            </a:r>
          </a:p>
          <a:p>
            <a:r>
              <a:rPr lang="en-GB" sz="1200" b="0" i="0" u="none" strike="noStrike" kern="1200" baseline="0" dirty="0" smtClean="0">
                <a:solidFill>
                  <a:schemeClr val="tx1"/>
                </a:solidFill>
                <a:latin typeface="Effra" panose="020B0603020203020204" pitchFamily="34" charset="0"/>
                <a:ea typeface="+mn-ea"/>
                <a:cs typeface="+mn-cs"/>
              </a:rPr>
              <a:t>as in (a), but only for explosively-developing (</a:t>
            </a:r>
            <a:r>
              <a:rPr lang="en-GB" sz="1200" b="0" i="0" u="none" strike="noStrike" kern="1200" baseline="0" dirty="0" err="1" smtClean="0">
                <a:solidFill>
                  <a:schemeClr val="tx1"/>
                </a:solidFill>
                <a:latin typeface="Effra" panose="020B0603020203020204" pitchFamily="34" charset="0"/>
                <a:ea typeface="+mn-ea"/>
                <a:cs typeface="+mn-cs"/>
              </a:rPr>
              <a:t>MSLPmin</a:t>
            </a:r>
            <a:r>
              <a:rPr lang="en-GB" sz="1200" b="0" i="0" u="none" strike="noStrike" kern="1200" baseline="0" dirty="0" smtClean="0">
                <a:solidFill>
                  <a:schemeClr val="tx1"/>
                </a:solidFill>
                <a:latin typeface="Effra" panose="020B0603020203020204" pitchFamily="34" charset="0"/>
                <a:ea typeface="+mn-ea"/>
                <a:cs typeface="+mn-cs"/>
              </a:rPr>
              <a:t> &gt;20hPa/24h) storms. (c) and (d) show</a:t>
            </a:r>
          </a:p>
          <a:p>
            <a:r>
              <a:rPr lang="en-GB" sz="1200" b="0" i="0" u="none" strike="noStrike" kern="1200" baseline="0" dirty="0" smtClean="0">
                <a:solidFill>
                  <a:schemeClr val="tx1"/>
                </a:solidFill>
                <a:latin typeface="Effra" panose="020B0603020203020204" pitchFamily="34" charset="0"/>
                <a:ea typeface="+mn-ea"/>
                <a:cs typeface="+mn-cs"/>
              </a:rPr>
              <a:t>the maximum </a:t>
            </a:r>
            <a:r>
              <a:rPr lang="en-GB" sz="1200" b="0" i="0" u="none" strike="noStrike" kern="1200" baseline="0" dirty="0" err="1" smtClean="0">
                <a:solidFill>
                  <a:schemeClr val="tx1"/>
                </a:solidFill>
                <a:latin typeface="Effra" panose="020B0603020203020204" pitchFamily="34" charset="0"/>
                <a:ea typeface="+mn-ea"/>
                <a:cs typeface="+mn-cs"/>
              </a:rPr>
              <a:t>windspeed</a:t>
            </a:r>
            <a:r>
              <a:rPr lang="en-GB" sz="1200" b="0" i="0" u="none" strike="noStrike" kern="1200" baseline="0" dirty="0" smtClean="0">
                <a:solidFill>
                  <a:schemeClr val="tx1"/>
                </a:solidFill>
                <a:latin typeface="Effra" panose="020B0603020203020204" pitchFamily="34" charset="0"/>
                <a:ea typeface="+mn-ea"/>
                <a:cs typeface="+mn-cs"/>
              </a:rPr>
              <a:t> and relative vorticity, respectively, for the explosively-developing subset</a:t>
            </a:r>
          </a:p>
          <a:p>
            <a:r>
              <a:rPr lang="en-GB" sz="1200" b="0" i="0" u="none" strike="noStrike" kern="1200" baseline="0" dirty="0" smtClean="0">
                <a:solidFill>
                  <a:schemeClr val="tx1"/>
                </a:solidFill>
                <a:latin typeface="Effra" panose="020B0603020203020204" pitchFamily="34" charset="0"/>
                <a:ea typeface="+mn-ea"/>
                <a:cs typeface="+mn-cs"/>
              </a:rPr>
              <a:t>of storms as shown in (b).</a:t>
            </a:r>
          </a:p>
          <a:p>
            <a:r>
              <a:rPr lang="en-GB" sz="1200" b="0" i="0" u="none" strike="noStrike" kern="1200" baseline="0" dirty="0" smtClean="0">
                <a:solidFill>
                  <a:schemeClr val="tx1"/>
                </a:solidFill>
                <a:latin typeface="Effra" panose="020B0603020203020204" pitchFamily="34" charset="0"/>
                <a:ea typeface="+mn-ea"/>
                <a:cs typeface="+mn-cs"/>
              </a:rPr>
              <a:t>7</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10</a:t>
            </a:fld>
            <a:endParaRPr lang="en-GB" altLang="en-US" dirty="0"/>
          </a:p>
        </p:txBody>
      </p:sp>
    </p:spTree>
    <p:extLst>
      <p:ext uri="{BB962C8B-B14F-4D97-AF65-F5344CB8AC3E}">
        <p14:creationId xmlns:p14="http://schemas.microsoft.com/office/powerpoint/2010/main" val="166965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Figure 5: (a) The annual frequency of 850hPa wind speeds &gt;30 m.s-1 computed from all storms.</a:t>
            </a:r>
          </a:p>
          <a:p>
            <a:r>
              <a:rPr lang="en-GB" sz="1200" b="0" i="0" u="none" strike="noStrike" kern="1200" baseline="0" dirty="0" smtClean="0">
                <a:solidFill>
                  <a:schemeClr val="tx1"/>
                </a:solidFill>
                <a:latin typeface="Effra" panose="020B0603020203020204" pitchFamily="34" charset="0"/>
                <a:ea typeface="+mn-ea"/>
                <a:cs typeface="+mn-cs"/>
              </a:rPr>
              <a:t>(b) Shows the proportion of this frequency due to the explosively-developing systems.</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Figure 6: Considering only explosively-developing storms (a) shows annual frequency of 850hPa</a:t>
            </a:r>
          </a:p>
          <a:p>
            <a:r>
              <a:rPr lang="en-GB" sz="1200" b="0" i="0" u="none" strike="noStrike" kern="1200" baseline="0" dirty="0" smtClean="0">
                <a:solidFill>
                  <a:schemeClr val="tx1"/>
                </a:solidFill>
                <a:latin typeface="Effra" panose="020B0603020203020204" pitchFamily="34" charset="0"/>
                <a:ea typeface="+mn-ea"/>
                <a:cs typeface="+mn-cs"/>
              </a:rPr>
              <a:t>wind speeds &gt;30 m.s-1 for cyclones that have been diagnosed with sting-jet potential and in (b),</a:t>
            </a:r>
          </a:p>
          <a:p>
            <a:r>
              <a:rPr lang="en-GB" sz="1200" b="0" i="0" u="none" strike="noStrike" kern="1200" baseline="0" dirty="0" smtClean="0">
                <a:solidFill>
                  <a:schemeClr val="tx1"/>
                </a:solidFill>
                <a:latin typeface="Effra" panose="020B0603020203020204" pitchFamily="34" charset="0"/>
                <a:ea typeface="+mn-ea"/>
                <a:cs typeface="+mn-cs"/>
              </a:rPr>
              <a:t>non-</a:t>
            </a:r>
            <a:r>
              <a:rPr lang="en-GB" sz="1200" b="0" i="0" u="none" strike="noStrike" kern="1200" baseline="0" dirty="0" err="1" smtClean="0">
                <a:solidFill>
                  <a:schemeClr val="tx1"/>
                </a:solidFill>
                <a:latin typeface="Effra" panose="020B0603020203020204" pitchFamily="34" charset="0"/>
                <a:ea typeface="+mn-ea"/>
                <a:cs typeface="+mn-cs"/>
              </a:rPr>
              <a:t>stingjet</a:t>
            </a:r>
            <a:r>
              <a:rPr lang="en-GB" sz="1200" b="0" i="0" u="none" strike="noStrike" kern="1200" baseline="0" dirty="0" smtClean="0">
                <a:solidFill>
                  <a:schemeClr val="tx1"/>
                </a:solidFill>
                <a:latin typeface="Effra" panose="020B0603020203020204" pitchFamily="34" charset="0"/>
                <a:ea typeface="+mn-ea"/>
                <a:cs typeface="+mn-cs"/>
              </a:rPr>
              <a:t> storms.</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63924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Figure 7: Proportional contribution to total (combination of frequencies shown in Fig. 6 a and b)</a:t>
            </a:r>
          </a:p>
          <a:p>
            <a:r>
              <a:rPr lang="en-GB" sz="1200" b="0" i="0" u="none" strike="noStrike" kern="1200" baseline="0" dirty="0" smtClean="0">
                <a:solidFill>
                  <a:schemeClr val="tx1"/>
                </a:solidFill>
                <a:latin typeface="Effra" panose="020B0603020203020204" pitchFamily="34" charset="0"/>
                <a:ea typeface="+mn-ea"/>
                <a:cs typeface="+mn-cs"/>
              </a:rPr>
              <a:t>explosively-developing cyclone high-wind risk by </a:t>
            </a:r>
            <a:r>
              <a:rPr lang="en-GB" sz="1200" b="0" i="0" u="none" strike="noStrike" kern="1200" baseline="0" dirty="0" err="1" smtClean="0">
                <a:solidFill>
                  <a:schemeClr val="tx1"/>
                </a:solidFill>
                <a:latin typeface="Effra" panose="020B0603020203020204" pitchFamily="34" charset="0"/>
                <a:ea typeface="+mn-ea"/>
                <a:cs typeface="+mn-cs"/>
              </a:rPr>
              <a:t>stingjet</a:t>
            </a:r>
            <a:r>
              <a:rPr lang="en-GB" sz="1200" b="0" i="0" u="none" strike="noStrike" kern="1200" baseline="0" dirty="0" smtClean="0">
                <a:solidFill>
                  <a:schemeClr val="tx1"/>
                </a:solidFill>
                <a:latin typeface="Effra" panose="020B0603020203020204" pitchFamily="34" charset="0"/>
                <a:ea typeface="+mn-ea"/>
                <a:cs typeface="+mn-cs"/>
              </a:rPr>
              <a:t> (top panels) and non-</a:t>
            </a:r>
            <a:r>
              <a:rPr lang="en-GB" sz="1200" b="0" i="0" u="none" strike="noStrike" kern="1200" baseline="0" dirty="0" err="1" smtClean="0">
                <a:solidFill>
                  <a:schemeClr val="tx1"/>
                </a:solidFill>
                <a:latin typeface="Effra" panose="020B0603020203020204" pitchFamily="34" charset="0"/>
                <a:ea typeface="+mn-ea"/>
                <a:cs typeface="+mn-cs"/>
              </a:rPr>
              <a:t>stingjet</a:t>
            </a:r>
            <a:r>
              <a:rPr lang="en-GB" sz="1200" b="0" i="0" u="none" strike="noStrike" kern="1200" baseline="0" dirty="0" smtClean="0">
                <a:solidFill>
                  <a:schemeClr val="tx1"/>
                </a:solidFill>
                <a:latin typeface="Effra" panose="020B0603020203020204" pitchFamily="34" charset="0"/>
                <a:ea typeface="+mn-ea"/>
                <a:cs typeface="+mn-cs"/>
              </a:rPr>
              <a:t> cyclones</a:t>
            </a:r>
          </a:p>
          <a:p>
            <a:r>
              <a:rPr lang="en-GB" sz="1200" b="0" i="0" u="none" strike="noStrike" kern="1200" baseline="0" dirty="0" smtClean="0">
                <a:solidFill>
                  <a:schemeClr val="tx1"/>
                </a:solidFill>
                <a:latin typeface="Effra" panose="020B0603020203020204" pitchFamily="34" charset="0"/>
                <a:ea typeface="+mn-ea"/>
                <a:cs typeface="+mn-cs"/>
              </a:rPr>
              <a:t>(bottom panels) separated into respective cool sector winds (left panels) and warm sector winds</a:t>
            </a:r>
          </a:p>
          <a:p>
            <a:r>
              <a:rPr lang="en-GB" sz="1200" b="0" i="0" u="none" strike="noStrike" kern="1200" baseline="0" dirty="0" smtClean="0">
                <a:solidFill>
                  <a:schemeClr val="tx1"/>
                </a:solidFill>
                <a:latin typeface="Effra" panose="020B0603020203020204" pitchFamily="34" charset="0"/>
                <a:ea typeface="+mn-ea"/>
                <a:cs typeface="+mn-cs"/>
              </a:rPr>
              <a:t>(right panels).</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396957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Figure 1: Methodology example ERICA IOP4 as represented in ERA-Interim: (a) Sting Jet</a:t>
            </a:r>
          </a:p>
          <a:p>
            <a:r>
              <a:rPr lang="en-GB" sz="1200" b="0" i="0" u="none" strike="noStrike" kern="1200" baseline="0" dirty="0" smtClean="0">
                <a:solidFill>
                  <a:schemeClr val="tx1"/>
                </a:solidFill>
                <a:latin typeface="Effra" panose="020B0603020203020204" pitchFamily="34" charset="0"/>
                <a:ea typeface="+mn-ea"/>
                <a:cs typeface="+mn-cs"/>
              </a:rPr>
              <a:t>DSCAPE precursor (</a:t>
            </a:r>
            <a:r>
              <a:rPr lang="en-GB" sz="1200" b="0" i="0" u="none" strike="noStrike" kern="1200" baseline="0" dirty="0" err="1" smtClean="0">
                <a:solidFill>
                  <a:schemeClr val="tx1"/>
                </a:solidFill>
                <a:latin typeface="Effra" panose="020B0603020203020204" pitchFamily="34" charset="0"/>
                <a:ea typeface="+mn-ea"/>
                <a:cs typeface="+mn-cs"/>
              </a:rPr>
              <a:t>color</a:t>
            </a:r>
            <a:r>
              <a:rPr lang="en-GB" sz="1200" b="0" i="0" u="none" strike="noStrike" kern="1200" baseline="0" dirty="0" smtClean="0">
                <a:solidFill>
                  <a:schemeClr val="tx1"/>
                </a:solidFill>
                <a:latin typeface="Effra" panose="020B0603020203020204" pitchFamily="34" charset="0"/>
                <a:ea typeface="+mn-ea"/>
                <a:cs typeface="+mn-cs"/>
              </a:rPr>
              <a:t> shading), w-contours (coloured, every 2K starting at 277K in blue)</a:t>
            </a:r>
          </a:p>
          <a:p>
            <a:r>
              <a:rPr lang="en-GB" sz="1200" b="0" i="0" u="none" strike="noStrike" kern="1200" baseline="0" dirty="0" smtClean="0">
                <a:solidFill>
                  <a:schemeClr val="tx1"/>
                </a:solidFill>
                <a:latin typeface="Effra" panose="020B0603020203020204" pitchFamily="34" charset="0"/>
                <a:ea typeface="+mn-ea"/>
                <a:cs typeface="+mn-cs"/>
              </a:rPr>
              <a:t>and MSLP (</a:t>
            </a:r>
            <a:r>
              <a:rPr lang="en-GB" sz="1200" b="0" i="0" u="none" strike="noStrike" kern="1200" baseline="0" dirty="0" err="1" smtClean="0">
                <a:solidFill>
                  <a:schemeClr val="tx1"/>
                </a:solidFill>
                <a:latin typeface="Effra" panose="020B0603020203020204" pitchFamily="34" charset="0"/>
                <a:ea typeface="+mn-ea"/>
                <a:cs typeface="+mn-cs"/>
              </a:rPr>
              <a:t>gray</a:t>
            </a:r>
            <a:r>
              <a:rPr lang="en-GB" sz="1200" b="0" i="0" u="none" strike="noStrike" kern="1200" baseline="0" dirty="0" smtClean="0">
                <a:solidFill>
                  <a:schemeClr val="tx1"/>
                </a:solidFill>
                <a:latin typeface="Effra" panose="020B0603020203020204" pitchFamily="34" charset="0"/>
                <a:ea typeface="+mn-ea"/>
                <a:cs typeface="+mn-cs"/>
              </a:rPr>
              <a:t> contours) with RH&gt;90% in lower troposphere in </a:t>
            </a:r>
            <a:r>
              <a:rPr lang="en-GB" sz="1200" b="0" i="0" u="none" strike="noStrike" kern="1200" baseline="0" dirty="0" err="1" smtClean="0">
                <a:solidFill>
                  <a:schemeClr val="tx1"/>
                </a:solidFill>
                <a:latin typeface="Effra" panose="020B0603020203020204" pitchFamily="34" charset="0"/>
                <a:ea typeface="+mn-ea"/>
                <a:cs typeface="+mn-cs"/>
              </a:rPr>
              <a:t>gray</a:t>
            </a:r>
            <a:r>
              <a:rPr lang="en-GB" sz="1200" b="0" i="0" u="none" strike="noStrike" kern="1200" baseline="0" dirty="0" smtClean="0">
                <a:solidFill>
                  <a:schemeClr val="tx1"/>
                </a:solidFill>
                <a:latin typeface="Effra" panose="020B0603020203020204" pitchFamily="34" charset="0"/>
                <a:ea typeface="+mn-ea"/>
                <a:cs typeface="+mn-cs"/>
              </a:rPr>
              <a:t> shading to approximate</a:t>
            </a:r>
          </a:p>
          <a:p>
            <a:r>
              <a:rPr lang="en-GB" sz="1200" b="0" i="0" u="none" strike="noStrike" kern="1200" baseline="0" dirty="0" smtClean="0">
                <a:solidFill>
                  <a:schemeClr val="tx1"/>
                </a:solidFill>
                <a:latin typeface="Effra" panose="020B0603020203020204" pitchFamily="34" charset="0"/>
                <a:ea typeface="+mn-ea"/>
                <a:cs typeface="+mn-cs"/>
              </a:rPr>
              <a:t>cloud head. </a:t>
            </a:r>
            <a:r>
              <a:rPr lang="en-GB" sz="1200" b="0" i="0" u="none" strike="noStrike" kern="1200" baseline="0" dirty="0" err="1" smtClean="0">
                <a:solidFill>
                  <a:schemeClr val="tx1"/>
                </a:solidFill>
                <a:latin typeface="Effra" panose="020B0603020203020204" pitchFamily="34" charset="0"/>
                <a:ea typeface="+mn-ea"/>
                <a:cs typeface="+mn-cs"/>
              </a:rPr>
              <a:t>Northeastward</a:t>
            </a:r>
            <a:r>
              <a:rPr lang="en-GB" sz="1200" b="0" i="0" u="none" strike="noStrike" kern="1200" baseline="0" dirty="0" smtClean="0">
                <a:solidFill>
                  <a:schemeClr val="tx1"/>
                </a:solidFill>
                <a:latin typeface="Effra" panose="020B0603020203020204" pitchFamily="34" charset="0"/>
                <a:ea typeface="+mn-ea"/>
                <a:cs typeface="+mn-cs"/>
              </a:rPr>
              <a:t> movement indicated by system track (thick black line). Criteria for</a:t>
            </a:r>
          </a:p>
          <a:p>
            <a:r>
              <a:rPr lang="en-GB" sz="1200" b="0" i="0" u="none" strike="noStrike" kern="1200" baseline="0" dirty="0" smtClean="0">
                <a:solidFill>
                  <a:schemeClr val="tx1"/>
                </a:solidFill>
                <a:latin typeface="Effra" panose="020B0603020203020204" pitchFamily="34" charset="0"/>
                <a:ea typeface="+mn-ea"/>
                <a:cs typeface="+mn-cs"/>
              </a:rPr>
              <a:t>location of DSCAPE values valid to precursor are proximity to cyclone centre (circle, r=700km)</a:t>
            </a:r>
          </a:p>
          <a:p>
            <a:r>
              <a:rPr lang="en-GB" sz="1200" b="0" i="0" u="none" strike="noStrike" kern="1200" baseline="0" dirty="0" smtClean="0">
                <a:solidFill>
                  <a:schemeClr val="tx1"/>
                </a:solidFill>
                <a:latin typeface="Effra" panose="020B0603020203020204" pitchFamily="34" charset="0"/>
                <a:ea typeface="+mn-ea"/>
                <a:cs typeface="+mn-cs"/>
              </a:rPr>
              <a:t>and within rearward-developing cloud head (clear sector in circle bounded by 100 0 to 3000 when 00</a:t>
            </a:r>
          </a:p>
          <a:p>
            <a:r>
              <a:rPr lang="en-GB" sz="1200" b="0" i="0" u="none" strike="noStrike" kern="1200" baseline="0" dirty="0" err="1" smtClean="0">
                <a:solidFill>
                  <a:schemeClr val="tx1"/>
                </a:solidFill>
                <a:latin typeface="Effra" panose="020B0603020203020204" pitchFamily="34" charset="0"/>
                <a:ea typeface="+mn-ea"/>
                <a:cs typeface="+mn-cs"/>
              </a:rPr>
              <a:t>dened</a:t>
            </a:r>
            <a:r>
              <a:rPr lang="en-GB" sz="1200" b="0" i="0" u="none" strike="noStrike" kern="1200" baseline="0" dirty="0" smtClean="0">
                <a:solidFill>
                  <a:schemeClr val="tx1"/>
                </a:solidFill>
                <a:latin typeface="Effra" panose="020B0603020203020204" pitchFamily="34" charset="0"/>
                <a:ea typeface="+mn-ea"/>
                <a:cs typeface="+mn-cs"/>
              </a:rPr>
              <a:t> as direction of cyclone movement). (b) demonstrates separation of cool sector and warm</a:t>
            </a:r>
          </a:p>
          <a:p>
            <a:r>
              <a:rPr lang="en-GB" sz="1200" b="0" i="0" u="none" strike="noStrike" kern="1200" baseline="0" dirty="0" smtClean="0">
                <a:solidFill>
                  <a:schemeClr val="tx1"/>
                </a:solidFill>
                <a:latin typeface="Effra" panose="020B0603020203020204" pitchFamily="34" charset="0"/>
                <a:ea typeface="+mn-ea"/>
                <a:cs typeface="+mn-cs"/>
              </a:rPr>
              <a:t>sector winds (blue, red shading) by a w-threshold (black line) </a:t>
            </a:r>
            <a:r>
              <a:rPr lang="en-GB" sz="1200" b="0" i="0" u="none" strike="noStrike" kern="1200" baseline="0" dirty="0" err="1" smtClean="0">
                <a:solidFill>
                  <a:schemeClr val="tx1"/>
                </a:solidFill>
                <a:latin typeface="Effra" panose="020B0603020203020204" pitchFamily="34" charset="0"/>
                <a:ea typeface="+mn-ea"/>
                <a:cs typeface="+mn-cs"/>
              </a:rPr>
              <a:t>identied</a:t>
            </a:r>
            <a:r>
              <a:rPr lang="en-GB" sz="1200" b="0" i="0" u="none" strike="noStrike" kern="1200" baseline="0" dirty="0" smtClean="0">
                <a:solidFill>
                  <a:schemeClr val="tx1"/>
                </a:solidFill>
                <a:latin typeface="Effra" panose="020B0603020203020204" pitchFamily="34" charset="0"/>
                <a:ea typeface="+mn-ea"/>
                <a:cs typeface="+mn-cs"/>
              </a:rPr>
              <a:t> by the mean w-value</a:t>
            </a:r>
          </a:p>
          <a:p>
            <a:r>
              <a:rPr lang="en-GB" sz="1200" b="0" i="0" u="none" strike="noStrike" kern="1200" baseline="0" dirty="0" smtClean="0">
                <a:solidFill>
                  <a:schemeClr val="tx1"/>
                </a:solidFill>
                <a:latin typeface="Effra" panose="020B0603020203020204" pitchFamily="34" charset="0"/>
                <a:ea typeface="+mn-ea"/>
                <a:cs typeface="+mn-cs"/>
              </a:rPr>
              <a:t>obtained from grid-points above 99th-percentile </a:t>
            </a:r>
            <a:r>
              <a:rPr lang="en-GB" sz="1200" b="0" i="0" u="none" strike="noStrike" kern="1200" baseline="0" dirty="0" err="1" smtClean="0">
                <a:solidFill>
                  <a:schemeClr val="tx1"/>
                </a:solidFill>
                <a:latin typeface="Effra" panose="020B0603020203020204" pitchFamily="34" charset="0"/>
                <a:ea typeface="+mn-ea"/>
                <a:cs typeface="+mn-cs"/>
              </a:rPr>
              <a:t>rw</a:t>
            </a:r>
            <a:r>
              <a:rPr lang="en-GB" sz="1200" b="0" i="0" u="none" strike="noStrike" kern="1200" baseline="0" dirty="0" smtClean="0">
                <a:solidFill>
                  <a:schemeClr val="tx1"/>
                </a:solidFill>
                <a:latin typeface="Effra" panose="020B0603020203020204" pitchFamily="34" charset="0"/>
                <a:ea typeface="+mn-ea"/>
                <a:cs typeface="+mn-cs"/>
              </a:rPr>
              <a:t> (</a:t>
            </a:r>
            <a:r>
              <a:rPr lang="en-GB" sz="1200" b="0" i="0" u="none" strike="noStrike" kern="1200" baseline="0" dirty="0" err="1" smtClean="0">
                <a:solidFill>
                  <a:schemeClr val="tx1"/>
                </a:solidFill>
                <a:latin typeface="Effra" panose="020B0603020203020204" pitchFamily="34" charset="0"/>
                <a:ea typeface="+mn-ea"/>
                <a:cs typeface="+mn-cs"/>
              </a:rPr>
              <a:t>gray</a:t>
            </a:r>
            <a:r>
              <a:rPr lang="en-GB" sz="1200" b="0" i="0" u="none" strike="noStrike" kern="1200" baseline="0" dirty="0" smtClean="0">
                <a:solidFill>
                  <a:schemeClr val="tx1"/>
                </a:solidFill>
                <a:latin typeface="Effra" panose="020B0603020203020204" pitchFamily="34" charset="0"/>
                <a:ea typeface="+mn-ea"/>
                <a:cs typeface="+mn-cs"/>
              </a:rPr>
              <a:t> shaded areas) within a 1000-km radius</a:t>
            </a:r>
          </a:p>
          <a:p>
            <a:r>
              <a:rPr lang="en-GB" sz="1200" b="0" i="0" u="none" strike="noStrike" kern="1200" baseline="0" dirty="0" smtClean="0">
                <a:solidFill>
                  <a:schemeClr val="tx1"/>
                </a:solidFill>
                <a:latin typeface="Effra" panose="020B0603020203020204" pitchFamily="34" charset="0"/>
                <a:ea typeface="+mn-ea"/>
                <a:cs typeface="+mn-cs"/>
              </a:rPr>
              <a:t>of the cyclone centre.</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92925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51520" y="152728"/>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251520" y="1412776"/>
            <a:ext cx="8453280" cy="476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799" y="474720"/>
            <a:ext cx="8287199" cy="1415705"/>
          </a:xfrm>
        </p:spPr>
        <p:txBody>
          <a:bodyPr/>
          <a:lstStyle/>
          <a:p>
            <a:r>
              <a:rPr lang="en-GB" sz="3200" cap="none" dirty="0"/>
              <a:t>The contribution of sting-jet windstorms to extreme wind risk in </a:t>
            </a:r>
            <a:r>
              <a:rPr lang="en-GB" sz="3200" cap="none" dirty="0" smtClean="0"/>
              <a:t>the North </a:t>
            </a:r>
            <a:r>
              <a:rPr lang="en-GB" sz="3200" cap="none" dirty="0" smtClean="0"/>
              <a:t>Atlantic</a:t>
            </a:r>
            <a:endParaRPr lang="en-GB" sz="3200" cap="none" dirty="0"/>
          </a:p>
        </p:txBody>
      </p:sp>
      <p:sp>
        <p:nvSpPr>
          <p:cNvPr id="3" name="Subtitle 2"/>
          <p:cNvSpPr>
            <a:spLocks noGrp="1"/>
          </p:cNvSpPr>
          <p:nvPr>
            <p:ph type="subTitle" idx="1"/>
          </p:nvPr>
        </p:nvSpPr>
        <p:spPr>
          <a:xfrm>
            <a:off x="431999" y="5383808"/>
            <a:ext cx="8280000" cy="925512"/>
          </a:xfrm>
        </p:spPr>
        <p:txBody>
          <a:bodyPr/>
          <a:lstStyle/>
          <a:p>
            <a:pPr algn="ctr"/>
            <a:r>
              <a:rPr lang="en-GB" sz="3200" dirty="0" smtClean="0"/>
              <a:t>Suzanne Gray</a:t>
            </a:r>
          </a:p>
          <a:p>
            <a:pPr algn="ctr"/>
            <a:r>
              <a:rPr lang="en-GB" sz="2800" dirty="0" smtClean="0"/>
              <a:t>Neil </a:t>
            </a:r>
            <a:r>
              <a:rPr lang="en-GB" sz="2800" dirty="0"/>
              <a:t>Hart </a:t>
            </a:r>
            <a:r>
              <a:rPr lang="en-GB" sz="2800" dirty="0" smtClean="0"/>
              <a:t>(now at </a:t>
            </a:r>
            <a:r>
              <a:rPr lang="en-GB" sz="2800" dirty="0" err="1" smtClean="0"/>
              <a:t>Univ</a:t>
            </a:r>
            <a:r>
              <a:rPr lang="en-GB" sz="2800" dirty="0" smtClean="0"/>
              <a:t> Oxford), </a:t>
            </a:r>
            <a:r>
              <a:rPr lang="en-GB" sz="2800" dirty="0"/>
              <a:t>and </a:t>
            </a:r>
            <a:r>
              <a:rPr lang="en-GB" sz="2800" dirty="0" smtClean="0"/>
              <a:t>Peter Clark</a:t>
            </a:r>
            <a:r>
              <a:rPr lang="en-GB" sz="2800" dirty="0"/>
              <a:t/>
            </a:r>
            <a:br>
              <a:rPr lang="en-GB" sz="2800" dirty="0"/>
            </a:br>
            <a:endParaRPr lang="en-GB" sz="2800" dirty="0" smtClean="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2858344" cy="651662"/>
          </a:xfrm>
        </p:spPr>
        <p:txBody>
          <a:bodyPr/>
          <a:lstStyle/>
          <a:p>
            <a:r>
              <a:rPr lang="en-GB" dirty="0" smtClean="0"/>
              <a:t>Department of Meteorology</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3125"/>
            <a:ext cx="3060000" cy="27142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000" y="2288642"/>
            <a:ext cx="3060000" cy="2703245"/>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 b="228"/>
          <a:stretch/>
        </p:blipFill>
        <p:spPr>
          <a:xfrm>
            <a:off x="6120000" y="2261057"/>
            <a:ext cx="3060000" cy="2752119"/>
          </a:xfrm>
          <a:prstGeom prst="rect">
            <a:avLst/>
          </a:prstGeom>
        </p:spPr>
      </p:pic>
    </p:spTree>
    <p:extLst>
      <p:ext uri="{BB962C8B-B14F-4D97-AF65-F5344CB8AC3E}">
        <p14:creationId xmlns:p14="http://schemas.microsoft.com/office/powerpoint/2010/main" val="9416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Cyclone metrics</a:t>
            </a:r>
            <a:endParaRPr lang="en-GB" cap="none"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1108742"/>
            <a:ext cx="6336704" cy="5632626"/>
          </a:xfrm>
        </p:spPr>
      </p:pic>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
        <p:nvSpPr>
          <p:cNvPr id="6" name="TextBox 5"/>
          <p:cNvSpPr txBox="1"/>
          <p:nvPr/>
        </p:nvSpPr>
        <p:spPr>
          <a:xfrm>
            <a:off x="6948264" y="1750827"/>
            <a:ext cx="2055813" cy="1754326"/>
          </a:xfrm>
          <a:prstGeom prst="rect">
            <a:avLst/>
          </a:prstGeom>
          <a:solidFill>
            <a:schemeClr val="bg1"/>
          </a:solidFill>
          <a:ln w="28575">
            <a:solidFill>
              <a:srgbClr val="C00000"/>
            </a:solidFill>
          </a:ln>
        </p:spPr>
        <p:txBody>
          <a:bodyPr wrap="square" rtlCol="0">
            <a:spAutoFit/>
          </a:bodyPr>
          <a:lstStyle/>
          <a:p>
            <a:r>
              <a:rPr lang="en-GB" sz="1800" dirty="0" smtClean="0"/>
              <a:t>Explosive cyclones</a:t>
            </a:r>
            <a:r>
              <a:rPr lang="en-GB" sz="1800" dirty="0" smtClean="0">
                <a:solidFill>
                  <a:schemeClr val="tx2"/>
                </a:solidFill>
                <a:latin typeface="+mn-lt"/>
              </a:rPr>
              <a:t> with SJ precursor do not deepen obviously faster in MSLP than those </a:t>
            </a:r>
            <a:r>
              <a:rPr lang="en-GB" sz="1800" dirty="0" smtClean="0">
                <a:solidFill>
                  <a:schemeClr val="tx2"/>
                </a:solidFill>
                <a:latin typeface="+mn-lt"/>
              </a:rPr>
              <a:t>without.</a:t>
            </a:r>
            <a:endParaRPr lang="en-GB" sz="1800" dirty="0" smtClean="0">
              <a:solidFill>
                <a:schemeClr val="tx2"/>
              </a:solidFill>
              <a:latin typeface="+mn-lt"/>
            </a:endParaRPr>
          </a:p>
        </p:txBody>
      </p:sp>
      <p:sp>
        <p:nvSpPr>
          <p:cNvPr id="7" name="TextBox 6"/>
          <p:cNvSpPr txBox="1"/>
          <p:nvPr/>
        </p:nvSpPr>
        <p:spPr>
          <a:xfrm>
            <a:off x="6948264" y="4532927"/>
            <a:ext cx="2051720" cy="1477328"/>
          </a:xfrm>
          <a:prstGeom prst="rect">
            <a:avLst/>
          </a:prstGeom>
          <a:solidFill>
            <a:schemeClr val="bg1"/>
          </a:solidFill>
          <a:ln w="28575">
            <a:solidFill>
              <a:srgbClr val="C00000"/>
            </a:solidFill>
          </a:ln>
        </p:spPr>
        <p:txBody>
          <a:bodyPr wrap="square" rtlCol="0">
            <a:spAutoFit/>
          </a:bodyPr>
          <a:lstStyle/>
          <a:p>
            <a:r>
              <a:rPr lang="en-GB" sz="1800" dirty="0" smtClean="0">
                <a:solidFill>
                  <a:schemeClr val="tx2"/>
                </a:solidFill>
                <a:latin typeface="+mn-lt"/>
              </a:rPr>
              <a:t>But, cyclones with SJ precursors have faster </a:t>
            </a:r>
            <a:r>
              <a:rPr lang="en-GB" sz="1800" dirty="0" err="1" smtClean="0">
                <a:solidFill>
                  <a:schemeClr val="tx2"/>
                </a:solidFill>
                <a:latin typeface="+mn-lt"/>
              </a:rPr>
              <a:t>windspeeds</a:t>
            </a:r>
            <a:r>
              <a:rPr lang="en-GB" sz="1800" dirty="0" smtClean="0">
                <a:solidFill>
                  <a:schemeClr val="tx2"/>
                </a:solidFill>
                <a:latin typeface="+mn-lt"/>
              </a:rPr>
              <a:t> and greater </a:t>
            </a:r>
            <a:r>
              <a:rPr lang="el-GR" sz="1800" dirty="0" smtClean="0">
                <a:solidFill>
                  <a:schemeClr val="tx2"/>
                </a:solidFill>
                <a:latin typeface="+mn-lt"/>
              </a:rPr>
              <a:t>ξ</a:t>
            </a:r>
            <a:r>
              <a:rPr lang="en-GB" sz="1800" dirty="0" smtClean="0">
                <a:solidFill>
                  <a:schemeClr val="tx2"/>
                </a:solidFill>
                <a:latin typeface="+mn-lt"/>
              </a:rPr>
              <a:t>.</a:t>
            </a:r>
            <a:endParaRPr lang="en-GB" sz="1800" dirty="0" smtClean="0">
              <a:solidFill>
                <a:schemeClr val="tx2"/>
              </a:solidFill>
              <a:latin typeface="+mn-lt"/>
            </a:endParaRPr>
          </a:p>
        </p:txBody>
      </p:sp>
      <p:sp>
        <p:nvSpPr>
          <p:cNvPr id="3" name="TextBox 2"/>
          <p:cNvSpPr txBox="1"/>
          <p:nvPr/>
        </p:nvSpPr>
        <p:spPr>
          <a:xfrm>
            <a:off x="179512" y="1268760"/>
            <a:ext cx="6696744" cy="2616101"/>
          </a:xfrm>
          <a:prstGeom prst="rect">
            <a:avLst/>
          </a:prstGeom>
          <a:solidFill>
            <a:schemeClr val="bg1"/>
          </a:solidFill>
        </p:spPr>
        <p:txBody>
          <a:bodyPr wrap="square" rtlCol="0">
            <a:spAutoFit/>
          </a:bodyPr>
          <a:lstStyle/>
          <a:p>
            <a:endParaRPr lang="en-GB" sz="1800" b="1" dirty="0" smtClean="0">
              <a:solidFill>
                <a:srgbClr val="C00000"/>
              </a:solidFill>
            </a:endParaRPr>
          </a:p>
          <a:p>
            <a:r>
              <a:rPr lang="en-GB" sz="1800" b="1" dirty="0" smtClean="0">
                <a:solidFill>
                  <a:srgbClr val="C00000"/>
                </a:solidFill>
              </a:rPr>
              <a:t>But</a:t>
            </a:r>
            <a:r>
              <a:rPr lang="en-GB" sz="1800" b="1" dirty="0">
                <a:solidFill>
                  <a:srgbClr val="C00000"/>
                </a:solidFill>
              </a:rPr>
              <a:t>, ERA-Interim is too coarse to resolve SJs. </a:t>
            </a:r>
            <a:endParaRPr lang="en-GB" sz="1800" b="1" dirty="0" smtClean="0">
              <a:solidFill>
                <a:srgbClr val="C00000"/>
              </a:solidFill>
            </a:endParaRPr>
          </a:p>
          <a:p>
            <a:r>
              <a:rPr lang="en-GB" sz="1800" b="1" dirty="0" smtClean="0">
                <a:solidFill>
                  <a:srgbClr val="7EAF35"/>
                </a:solidFill>
              </a:rPr>
              <a:t>Interpretation</a:t>
            </a:r>
            <a:r>
              <a:rPr lang="en-GB" sz="1800" b="1" dirty="0">
                <a:solidFill>
                  <a:srgbClr val="7EAF35"/>
                </a:solidFill>
              </a:rPr>
              <a:t>:</a:t>
            </a:r>
            <a:r>
              <a:rPr lang="en-GB" sz="1800" dirty="0"/>
              <a:t> precursor identifies those cyclones with atmospheric instability in the cloud head (more substantial cloud head?) that is released by the model dynamics (not necessarily physically) </a:t>
            </a:r>
            <a:r>
              <a:rPr lang="en-GB" sz="1800" dirty="0" smtClean="0"/>
              <a:t>and/or </a:t>
            </a:r>
            <a:r>
              <a:rPr lang="en-GB" sz="1800" dirty="0"/>
              <a:t>cyclones where potential temperature &amp; momentum surfaces are close to parallel (indicator of a rapidly developing fronts); these factors intensify the cold conveyor belt.  </a:t>
            </a:r>
          </a:p>
          <a:p>
            <a:endParaRPr lang="en-GB" dirty="0" smtClean="0">
              <a:solidFill>
                <a:schemeClr val="tx2"/>
              </a:solidFill>
              <a:latin typeface="+mn-lt"/>
            </a:endParaRPr>
          </a:p>
        </p:txBody>
      </p:sp>
    </p:spTree>
    <p:extLst>
      <p:ext uri="{BB962C8B-B14F-4D97-AF65-F5344CB8AC3E}">
        <p14:creationId xmlns:p14="http://schemas.microsoft.com/office/powerpoint/2010/main" val="117896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701988"/>
            <a:ext cx="4817748" cy="6156012"/>
          </a:xfrm>
          <a:prstGeom prst="rect">
            <a:avLst/>
          </a:prstGeom>
        </p:spPr>
      </p:pic>
      <p:sp>
        <p:nvSpPr>
          <p:cNvPr id="2" name="Title 1"/>
          <p:cNvSpPr>
            <a:spLocks noGrp="1"/>
          </p:cNvSpPr>
          <p:nvPr>
            <p:ph type="title"/>
          </p:nvPr>
        </p:nvSpPr>
        <p:spPr/>
        <p:txBody>
          <a:bodyPr/>
          <a:lstStyle/>
          <a:p>
            <a:r>
              <a:rPr lang="en-GB" cap="none" dirty="0" smtClean="0"/>
              <a:t>850 </a:t>
            </a:r>
            <a:r>
              <a:rPr lang="en-GB" cap="none" dirty="0" err="1" smtClean="0"/>
              <a:t>hPa</a:t>
            </a:r>
            <a:r>
              <a:rPr lang="en-GB" cap="none" dirty="0" smtClean="0"/>
              <a:t> </a:t>
            </a:r>
            <a:r>
              <a:rPr lang="en-GB" cap="none" dirty="0" err="1" smtClean="0"/>
              <a:t>windspeed</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1234769"/>
            <a:ext cx="3999600" cy="2648794"/>
          </a:xfrm>
          <a:prstGeom prst="rect">
            <a:avLst/>
          </a:prstGeom>
        </p:spPr>
      </p:pic>
      <p:sp>
        <p:nvSpPr>
          <p:cNvPr id="9" name="TextBox 8"/>
          <p:cNvSpPr txBox="1"/>
          <p:nvPr/>
        </p:nvSpPr>
        <p:spPr>
          <a:xfrm>
            <a:off x="1259632" y="4769360"/>
            <a:ext cx="3024336" cy="1477328"/>
          </a:xfrm>
          <a:prstGeom prst="rect">
            <a:avLst/>
          </a:prstGeom>
          <a:noFill/>
          <a:ln w="28575">
            <a:solidFill>
              <a:srgbClr val="BF0071"/>
            </a:solidFill>
          </a:ln>
        </p:spPr>
        <p:txBody>
          <a:bodyPr wrap="square" rtlCol="0">
            <a:spAutoFit/>
          </a:bodyPr>
          <a:lstStyle/>
          <a:p>
            <a:r>
              <a:rPr lang="en-GB" sz="1800" dirty="0" smtClean="0"/>
              <a:t>Cyclones with SJ precursors are more likely to be associated with strong low-level winds, particularly in the SW of the North Atlantic. </a:t>
            </a:r>
            <a:endParaRPr lang="en-GB" sz="1800" dirty="0" smtClean="0">
              <a:solidFill>
                <a:schemeClr val="tx2"/>
              </a:solidFill>
            </a:endParaRPr>
          </a:p>
        </p:txBody>
      </p:sp>
      <p:sp>
        <p:nvSpPr>
          <p:cNvPr id="10" name="TextBox 9"/>
          <p:cNvSpPr txBox="1"/>
          <p:nvPr/>
        </p:nvSpPr>
        <p:spPr>
          <a:xfrm>
            <a:off x="215057" y="3861048"/>
            <a:ext cx="4356943" cy="646331"/>
          </a:xfrm>
          <a:prstGeom prst="rect">
            <a:avLst/>
          </a:prstGeom>
          <a:noFill/>
        </p:spPr>
        <p:txBody>
          <a:bodyPr wrap="square" rtlCol="0">
            <a:spAutoFit/>
          </a:bodyPr>
          <a:lstStyle/>
          <a:p>
            <a:r>
              <a:rPr lang="en-GB" sz="1800" dirty="0" smtClean="0"/>
              <a:t>N.B. Explosive cyclones contribute just over half of  these strong wind events </a:t>
            </a:r>
            <a:endParaRPr lang="en-GB" sz="1800" dirty="0" smtClean="0">
              <a:solidFill>
                <a:schemeClr val="tx2"/>
              </a:solidFill>
            </a:endParaRPr>
          </a:p>
        </p:txBody>
      </p:sp>
      <p:sp>
        <p:nvSpPr>
          <p:cNvPr id="11" name="TextBox 10"/>
          <p:cNvSpPr txBox="1"/>
          <p:nvPr/>
        </p:nvSpPr>
        <p:spPr>
          <a:xfrm>
            <a:off x="4436521" y="332656"/>
            <a:ext cx="4489711" cy="369332"/>
          </a:xfrm>
          <a:prstGeom prst="rect">
            <a:avLst/>
          </a:prstGeom>
          <a:solidFill>
            <a:schemeClr val="bg1"/>
          </a:solidFill>
        </p:spPr>
        <p:txBody>
          <a:bodyPr wrap="square" rtlCol="0">
            <a:spAutoFit/>
          </a:bodyPr>
          <a:lstStyle/>
          <a:p>
            <a:pPr algn="ctr"/>
            <a:r>
              <a:rPr lang="en-GB" sz="1800" dirty="0" smtClean="0">
                <a:solidFill>
                  <a:schemeClr val="tx2"/>
                </a:solidFill>
                <a:latin typeface="+mn-lt"/>
              </a:rPr>
              <a:t>Explosive </a:t>
            </a:r>
            <a:r>
              <a:rPr lang="en-GB" sz="1800" dirty="0"/>
              <a:t> </a:t>
            </a:r>
            <a:r>
              <a:rPr lang="en-GB" sz="1800" dirty="0" smtClean="0"/>
              <a:t>cyclone</a:t>
            </a:r>
            <a:r>
              <a:rPr lang="en-GB" sz="1800" dirty="0" smtClean="0">
                <a:solidFill>
                  <a:schemeClr val="tx2"/>
                </a:solidFill>
                <a:latin typeface="+mn-lt"/>
              </a:rPr>
              <a:t>s only</a:t>
            </a:r>
          </a:p>
        </p:txBody>
      </p:sp>
      <p:sp>
        <p:nvSpPr>
          <p:cNvPr id="12" name="TextBox 11"/>
          <p:cNvSpPr txBox="1"/>
          <p:nvPr/>
        </p:nvSpPr>
        <p:spPr>
          <a:xfrm>
            <a:off x="4644008" y="809530"/>
            <a:ext cx="1080120" cy="338554"/>
          </a:xfrm>
          <a:prstGeom prst="rect">
            <a:avLst/>
          </a:prstGeom>
          <a:solidFill>
            <a:schemeClr val="bg1"/>
          </a:solidFill>
          <a:ln w="19050">
            <a:solidFill>
              <a:srgbClr val="BF0071"/>
            </a:solidFill>
          </a:ln>
        </p:spPr>
        <p:txBody>
          <a:bodyPr wrap="square" rtlCol="0">
            <a:spAutoFit/>
          </a:bodyPr>
          <a:lstStyle/>
          <a:p>
            <a:r>
              <a:rPr lang="en-GB" sz="1600" b="1" dirty="0">
                <a:solidFill>
                  <a:srgbClr val="BF0071"/>
                </a:solidFill>
              </a:rPr>
              <a:t>P</a:t>
            </a:r>
            <a:r>
              <a:rPr lang="en-GB" sz="1600" b="1" dirty="0" smtClean="0">
                <a:solidFill>
                  <a:srgbClr val="BF0071"/>
                </a:solidFill>
                <a:latin typeface="+mn-lt"/>
              </a:rPr>
              <a:t>recursor</a:t>
            </a:r>
          </a:p>
        </p:txBody>
      </p:sp>
      <p:sp>
        <p:nvSpPr>
          <p:cNvPr id="14" name="TextBox 13"/>
          <p:cNvSpPr txBox="1"/>
          <p:nvPr/>
        </p:nvSpPr>
        <p:spPr>
          <a:xfrm>
            <a:off x="4644008" y="3670999"/>
            <a:ext cx="1440160" cy="338554"/>
          </a:xfrm>
          <a:prstGeom prst="rect">
            <a:avLst/>
          </a:prstGeom>
          <a:solidFill>
            <a:schemeClr val="bg1"/>
          </a:solidFill>
          <a:ln w="19050">
            <a:solidFill>
              <a:schemeClr val="accent6"/>
            </a:solidFill>
          </a:ln>
        </p:spPr>
        <p:txBody>
          <a:bodyPr wrap="square" rtlCol="0">
            <a:spAutoFit/>
          </a:bodyPr>
          <a:lstStyle/>
          <a:p>
            <a:r>
              <a:rPr lang="en-GB" sz="1600" b="1" dirty="0" smtClean="0">
                <a:solidFill>
                  <a:schemeClr val="accent6"/>
                </a:solidFill>
                <a:latin typeface="+mn-lt"/>
              </a:rPr>
              <a:t>No precursor</a:t>
            </a:r>
          </a:p>
        </p:txBody>
      </p:sp>
      <p:sp>
        <p:nvSpPr>
          <p:cNvPr id="13" name="TextBox 12"/>
          <p:cNvSpPr txBox="1"/>
          <p:nvPr/>
        </p:nvSpPr>
        <p:spPr>
          <a:xfrm>
            <a:off x="395536" y="1341150"/>
            <a:ext cx="1296144" cy="338554"/>
          </a:xfrm>
          <a:prstGeom prst="rect">
            <a:avLst/>
          </a:prstGeom>
          <a:solidFill>
            <a:schemeClr val="bg1"/>
          </a:solidFill>
          <a:ln w="28575">
            <a:solidFill>
              <a:schemeClr val="tx2"/>
            </a:solidFill>
          </a:ln>
        </p:spPr>
        <p:txBody>
          <a:bodyPr wrap="square" rtlCol="0">
            <a:spAutoFit/>
          </a:bodyPr>
          <a:lstStyle/>
          <a:p>
            <a:r>
              <a:rPr lang="en-GB" sz="1600" b="1" dirty="0" smtClean="0">
                <a:solidFill>
                  <a:schemeClr val="tx2"/>
                </a:solidFill>
                <a:latin typeface="+mn-lt"/>
              </a:rPr>
              <a:t>All cyclones</a:t>
            </a:r>
          </a:p>
        </p:txBody>
      </p:sp>
    </p:spTree>
    <p:extLst>
      <p:ext uri="{BB962C8B-B14F-4D97-AF65-F5344CB8AC3E}">
        <p14:creationId xmlns:p14="http://schemas.microsoft.com/office/powerpoint/2010/main" val="409926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2368" y="1628800"/>
            <a:ext cx="6741632" cy="4698713"/>
          </a:xfrm>
          <a:prstGeom prst="rect">
            <a:avLst/>
          </a:prstGeom>
        </p:spPr>
      </p:pic>
      <p:sp>
        <p:nvSpPr>
          <p:cNvPr id="2" name="Title 1"/>
          <p:cNvSpPr>
            <a:spLocks noGrp="1"/>
          </p:cNvSpPr>
          <p:nvPr>
            <p:ph type="title"/>
          </p:nvPr>
        </p:nvSpPr>
        <p:spPr/>
        <p:txBody>
          <a:bodyPr/>
          <a:lstStyle/>
          <a:p>
            <a:r>
              <a:rPr lang="en-GB" cap="none" dirty="0" smtClean="0"/>
              <a:t>Cool- vs. warm-sector winds</a:t>
            </a:r>
            <a:endParaRPr lang="en-GB" cap="none" dirty="0"/>
          </a:p>
        </p:txBody>
      </p:sp>
      <p:sp>
        <p:nvSpPr>
          <p:cNvPr id="4" name="Slide Number Placeholder 3"/>
          <p:cNvSpPr>
            <a:spLocks noGrp="1"/>
          </p:cNvSpPr>
          <p:nvPr>
            <p:ph type="sldNum" sz="quarter" idx="10"/>
          </p:nvPr>
        </p:nvSpPr>
        <p:spPr>
          <a:xfrm>
            <a:off x="8031596" y="6241762"/>
            <a:ext cx="673204" cy="247549"/>
          </a:xfrm>
        </p:spPr>
        <p:txBody>
          <a:bodyPr/>
          <a:lstStyle/>
          <a:p>
            <a:fld id="{DCF6A46F-80AB-49F3-8C7E-9717ED945456}" type="slidenum">
              <a:rPr lang="en-GB" altLang="en-US" smtClean="0"/>
              <a:pPr/>
              <a:t>12</a:t>
            </a:fld>
            <a:endParaRPr lang="en-GB" altLang="en-US"/>
          </a:p>
        </p:txBody>
      </p:sp>
      <p:sp>
        <p:nvSpPr>
          <p:cNvPr id="7" name="TextBox 6"/>
          <p:cNvSpPr txBox="1"/>
          <p:nvPr/>
        </p:nvSpPr>
        <p:spPr>
          <a:xfrm>
            <a:off x="3319181" y="1337998"/>
            <a:ext cx="4469322" cy="369332"/>
          </a:xfrm>
          <a:prstGeom prst="rect">
            <a:avLst/>
          </a:prstGeom>
          <a:solidFill>
            <a:schemeClr val="bg1"/>
          </a:solidFill>
        </p:spPr>
        <p:txBody>
          <a:bodyPr wrap="square" rtlCol="0">
            <a:spAutoFit/>
          </a:bodyPr>
          <a:lstStyle/>
          <a:p>
            <a:pPr algn="ctr"/>
            <a:r>
              <a:rPr lang="en-GB" sz="1800" dirty="0" smtClean="0">
                <a:solidFill>
                  <a:schemeClr val="tx2"/>
                </a:solidFill>
                <a:latin typeface="+mn-lt"/>
              </a:rPr>
              <a:t>Explosive cyclones only</a:t>
            </a:r>
          </a:p>
        </p:txBody>
      </p:sp>
      <p:sp>
        <p:nvSpPr>
          <p:cNvPr id="8" name="TextBox 7"/>
          <p:cNvSpPr txBox="1"/>
          <p:nvPr/>
        </p:nvSpPr>
        <p:spPr>
          <a:xfrm>
            <a:off x="4995636" y="3827213"/>
            <a:ext cx="1433620" cy="338554"/>
          </a:xfrm>
          <a:prstGeom prst="rect">
            <a:avLst/>
          </a:prstGeom>
          <a:solidFill>
            <a:schemeClr val="bg1"/>
          </a:solidFill>
          <a:ln w="19050">
            <a:solidFill>
              <a:schemeClr val="accent6"/>
            </a:solidFill>
          </a:ln>
        </p:spPr>
        <p:txBody>
          <a:bodyPr wrap="square" rtlCol="0">
            <a:spAutoFit/>
          </a:bodyPr>
          <a:lstStyle/>
          <a:p>
            <a:r>
              <a:rPr lang="en-GB" sz="1600" b="1" dirty="0" smtClean="0">
                <a:solidFill>
                  <a:schemeClr val="accent6"/>
                </a:solidFill>
                <a:latin typeface="+mn-lt"/>
              </a:rPr>
              <a:t>No precursor</a:t>
            </a:r>
          </a:p>
        </p:txBody>
      </p:sp>
      <p:sp>
        <p:nvSpPr>
          <p:cNvPr id="9" name="TextBox 8"/>
          <p:cNvSpPr txBox="1"/>
          <p:nvPr/>
        </p:nvSpPr>
        <p:spPr>
          <a:xfrm>
            <a:off x="5235576" y="1772816"/>
            <a:ext cx="1075215" cy="338554"/>
          </a:xfrm>
          <a:prstGeom prst="rect">
            <a:avLst/>
          </a:prstGeom>
          <a:solidFill>
            <a:schemeClr val="bg1"/>
          </a:solidFill>
          <a:ln w="19050">
            <a:solidFill>
              <a:srgbClr val="BF0071"/>
            </a:solidFill>
          </a:ln>
        </p:spPr>
        <p:txBody>
          <a:bodyPr wrap="square" rtlCol="0">
            <a:spAutoFit/>
          </a:bodyPr>
          <a:lstStyle/>
          <a:p>
            <a:r>
              <a:rPr lang="en-GB" sz="1600" b="1" dirty="0">
                <a:solidFill>
                  <a:srgbClr val="BF0071"/>
                </a:solidFill>
              </a:rPr>
              <a:t>P</a:t>
            </a:r>
            <a:r>
              <a:rPr lang="en-GB" sz="1600" b="1" dirty="0" smtClean="0">
                <a:solidFill>
                  <a:srgbClr val="BF0071"/>
                </a:solidFill>
                <a:latin typeface="+mn-lt"/>
              </a:rPr>
              <a:t>recursor</a:t>
            </a:r>
          </a:p>
        </p:txBody>
      </p:sp>
      <p:sp>
        <p:nvSpPr>
          <p:cNvPr id="10" name="TextBox 9"/>
          <p:cNvSpPr txBox="1"/>
          <p:nvPr/>
        </p:nvSpPr>
        <p:spPr>
          <a:xfrm>
            <a:off x="2563297" y="5939988"/>
            <a:ext cx="1648663" cy="369332"/>
          </a:xfrm>
          <a:prstGeom prst="rect">
            <a:avLst/>
          </a:prstGeom>
          <a:noFill/>
        </p:spPr>
        <p:txBody>
          <a:bodyPr wrap="square" rtlCol="0">
            <a:spAutoFit/>
          </a:bodyPr>
          <a:lstStyle/>
          <a:p>
            <a:r>
              <a:rPr lang="en-GB" sz="1800" dirty="0" smtClean="0">
                <a:solidFill>
                  <a:schemeClr val="tx2"/>
                </a:solidFill>
                <a:latin typeface="+mn-lt"/>
              </a:rPr>
              <a:t>Cool -sector</a:t>
            </a:r>
          </a:p>
        </p:txBody>
      </p:sp>
      <p:sp>
        <p:nvSpPr>
          <p:cNvPr id="11" name="TextBox 10"/>
          <p:cNvSpPr txBox="1"/>
          <p:nvPr/>
        </p:nvSpPr>
        <p:spPr>
          <a:xfrm>
            <a:off x="7524328" y="5939988"/>
            <a:ext cx="1619673" cy="369332"/>
          </a:xfrm>
          <a:prstGeom prst="rect">
            <a:avLst/>
          </a:prstGeom>
          <a:noFill/>
        </p:spPr>
        <p:txBody>
          <a:bodyPr wrap="square" rtlCol="0">
            <a:spAutoFit/>
          </a:bodyPr>
          <a:lstStyle/>
          <a:p>
            <a:pPr algn="r"/>
            <a:r>
              <a:rPr lang="en-GB" sz="1800" dirty="0" smtClean="0"/>
              <a:t>Warm</a:t>
            </a:r>
            <a:r>
              <a:rPr lang="en-GB" sz="1800" dirty="0" smtClean="0">
                <a:solidFill>
                  <a:schemeClr val="tx2"/>
                </a:solidFill>
                <a:latin typeface="+mn-lt"/>
              </a:rPr>
              <a:t> -sector</a:t>
            </a:r>
          </a:p>
        </p:txBody>
      </p:sp>
      <p:sp>
        <p:nvSpPr>
          <p:cNvPr id="12" name="TextBox 11"/>
          <p:cNvSpPr txBox="1"/>
          <p:nvPr/>
        </p:nvSpPr>
        <p:spPr>
          <a:xfrm>
            <a:off x="40182" y="1844824"/>
            <a:ext cx="2443585" cy="4001095"/>
          </a:xfrm>
          <a:prstGeom prst="rect">
            <a:avLst/>
          </a:prstGeom>
          <a:noFill/>
          <a:ln w="28575">
            <a:solidFill>
              <a:srgbClr val="BF0071"/>
            </a:solidFill>
          </a:ln>
        </p:spPr>
        <p:txBody>
          <a:bodyPr wrap="square" rtlCol="0">
            <a:spAutoFit/>
          </a:bodyPr>
          <a:lstStyle/>
          <a:p>
            <a:r>
              <a:rPr lang="en-GB" sz="1800" dirty="0" smtClean="0">
                <a:solidFill>
                  <a:schemeClr val="tx2"/>
                </a:solidFill>
              </a:rPr>
              <a:t>Cool sector dominates contribution to  strong (&gt;</a:t>
            </a:r>
            <a:r>
              <a:rPr lang="en-GB" sz="1800" dirty="0" smtClean="0"/>
              <a:t>30 ms</a:t>
            </a:r>
            <a:r>
              <a:rPr lang="en-GB" sz="1800" baseline="30000" dirty="0" smtClean="0"/>
              <a:t>-1</a:t>
            </a:r>
            <a:r>
              <a:rPr lang="en-GB" sz="1800" dirty="0" smtClean="0">
                <a:solidFill>
                  <a:schemeClr val="tx2"/>
                </a:solidFill>
              </a:rPr>
              <a:t>) low-level winds</a:t>
            </a:r>
          </a:p>
          <a:p>
            <a:endParaRPr lang="en-GB" sz="1800" dirty="0" smtClean="0">
              <a:solidFill>
                <a:schemeClr val="tx2"/>
              </a:solidFill>
            </a:endParaRPr>
          </a:p>
          <a:p>
            <a:r>
              <a:rPr lang="en-GB" sz="1800" dirty="0" smtClean="0"/>
              <a:t>Cyclones with SJ precursors contribute more in the SW of the N. Atl.</a:t>
            </a:r>
          </a:p>
          <a:p>
            <a:r>
              <a:rPr lang="en-GB" sz="1800" dirty="0" smtClean="0"/>
              <a:t> Cyclones </a:t>
            </a:r>
            <a:r>
              <a:rPr lang="en-GB" sz="1800" dirty="0"/>
              <a:t>without SJ precursors contribute more in the NE of the N. Atl. </a:t>
            </a:r>
          </a:p>
          <a:p>
            <a:endParaRPr lang="en-GB" sz="1800" dirty="0" smtClean="0">
              <a:solidFill>
                <a:schemeClr val="tx2"/>
              </a:solidFill>
            </a:endParaRPr>
          </a:p>
        </p:txBody>
      </p:sp>
      <p:sp>
        <p:nvSpPr>
          <p:cNvPr id="14" name="Oval 13"/>
          <p:cNvSpPr/>
          <p:nvPr/>
        </p:nvSpPr>
        <p:spPr>
          <a:xfrm>
            <a:off x="4572000" y="2736000"/>
            <a:ext cx="616972" cy="648072"/>
          </a:xfrm>
          <a:prstGeom prst="ellipse">
            <a:avLst/>
          </a:prstGeom>
          <a:no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5" name="Oval 14"/>
          <p:cNvSpPr/>
          <p:nvPr/>
        </p:nvSpPr>
        <p:spPr>
          <a:xfrm>
            <a:off x="4572000" y="4797152"/>
            <a:ext cx="616972" cy="648072"/>
          </a:xfrm>
          <a:prstGeom prst="ellipse">
            <a:avLst/>
          </a:prstGeom>
          <a:noFill/>
          <a:ln w="38100">
            <a:solidFill>
              <a:schemeClr val="accent1"/>
            </a:solidFill>
          </a:ln>
        </p:spPr>
        <p:txBody>
          <a:bodyPr wrap="square" rtlCol="0" anchor="ctr">
            <a:spAutoFit/>
          </a:bodyPr>
          <a:lstStyle/>
          <a:p>
            <a:pPr algn="ctr"/>
            <a:endParaRPr lang="en-GB" dirty="0">
              <a:solidFill>
                <a:schemeClr val="tx2"/>
              </a:solidFill>
              <a:latin typeface="+mn-lt"/>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36096" y="1628800"/>
            <a:ext cx="3350791" cy="4313958"/>
          </a:xfrm>
          <a:prstGeom prst="rect">
            <a:avLst/>
          </a:prstGeom>
        </p:spPr>
      </p:pic>
      <p:sp>
        <p:nvSpPr>
          <p:cNvPr id="17" name="TextBox 16"/>
          <p:cNvSpPr txBox="1"/>
          <p:nvPr/>
        </p:nvSpPr>
        <p:spPr>
          <a:xfrm>
            <a:off x="2764396" y="3604954"/>
            <a:ext cx="1070701" cy="400110"/>
          </a:xfrm>
          <a:prstGeom prst="rect">
            <a:avLst/>
          </a:prstGeom>
          <a:solidFill>
            <a:schemeClr val="bg1"/>
          </a:solidFill>
        </p:spPr>
        <p:txBody>
          <a:bodyPr wrap="square" rtlCol="0">
            <a:spAutoFit/>
          </a:bodyPr>
          <a:lstStyle/>
          <a:p>
            <a:r>
              <a:rPr lang="en-GB" b="1" dirty="0" smtClean="0">
                <a:solidFill>
                  <a:schemeClr val="tx2"/>
                </a:solidFill>
                <a:latin typeface="+mn-lt"/>
              </a:rPr>
              <a:t>30 ms</a:t>
            </a:r>
            <a:r>
              <a:rPr lang="en-GB" b="1" baseline="30000" dirty="0" smtClean="0">
                <a:solidFill>
                  <a:schemeClr val="tx2"/>
                </a:solidFill>
                <a:latin typeface="+mn-lt"/>
              </a:rPr>
              <a:t>-1</a:t>
            </a:r>
          </a:p>
        </p:txBody>
      </p:sp>
      <p:sp>
        <p:nvSpPr>
          <p:cNvPr id="18" name="TextBox 17"/>
          <p:cNvSpPr txBox="1"/>
          <p:nvPr/>
        </p:nvSpPr>
        <p:spPr>
          <a:xfrm>
            <a:off x="7640000" y="3604954"/>
            <a:ext cx="1108464" cy="400110"/>
          </a:xfrm>
          <a:prstGeom prst="rect">
            <a:avLst/>
          </a:prstGeom>
          <a:solidFill>
            <a:schemeClr val="bg1"/>
          </a:solidFill>
        </p:spPr>
        <p:txBody>
          <a:bodyPr wrap="square" rtlCol="0">
            <a:spAutoFit/>
          </a:bodyPr>
          <a:lstStyle/>
          <a:p>
            <a:pPr algn="r"/>
            <a:r>
              <a:rPr lang="en-GB" b="1" dirty="0" smtClean="0">
                <a:solidFill>
                  <a:schemeClr val="tx2"/>
                </a:solidFill>
                <a:latin typeface="+mn-lt"/>
              </a:rPr>
              <a:t>35 ms</a:t>
            </a:r>
            <a:r>
              <a:rPr lang="en-GB" b="1" baseline="30000" dirty="0" smtClean="0">
                <a:solidFill>
                  <a:schemeClr val="tx2"/>
                </a:solidFill>
                <a:latin typeface="+mn-lt"/>
              </a:rPr>
              <a:t>-1</a:t>
            </a:r>
          </a:p>
        </p:txBody>
      </p:sp>
      <p:sp>
        <p:nvSpPr>
          <p:cNvPr id="19" name="Oval 18"/>
          <p:cNvSpPr/>
          <p:nvPr/>
        </p:nvSpPr>
        <p:spPr>
          <a:xfrm>
            <a:off x="7596336" y="2742755"/>
            <a:ext cx="616972" cy="648072"/>
          </a:xfrm>
          <a:prstGeom prst="ellipse">
            <a:avLst/>
          </a:prstGeom>
          <a:no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20" name="Oval 19"/>
          <p:cNvSpPr/>
          <p:nvPr/>
        </p:nvSpPr>
        <p:spPr>
          <a:xfrm>
            <a:off x="7596336" y="4797152"/>
            <a:ext cx="616972" cy="648072"/>
          </a:xfrm>
          <a:prstGeom prst="ellipse">
            <a:avLst/>
          </a:prstGeom>
          <a:no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21" name="TextBox 20"/>
          <p:cNvSpPr txBox="1"/>
          <p:nvPr/>
        </p:nvSpPr>
        <p:spPr>
          <a:xfrm>
            <a:off x="5234400" y="1772816"/>
            <a:ext cx="1075215" cy="338554"/>
          </a:xfrm>
          <a:prstGeom prst="rect">
            <a:avLst/>
          </a:prstGeom>
          <a:solidFill>
            <a:schemeClr val="bg1"/>
          </a:solidFill>
          <a:ln w="19050">
            <a:solidFill>
              <a:srgbClr val="BF0071"/>
            </a:solidFill>
          </a:ln>
        </p:spPr>
        <p:txBody>
          <a:bodyPr wrap="square" rtlCol="0">
            <a:spAutoFit/>
          </a:bodyPr>
          <a:lstStyle/>
          <a:p>
            <a:r>
              <a:rPr lang="en-GB" sz="1600" b="1" dirty="0">
                <a:solidFill>
                  <a:srgbClr val="BF0071"/>
                </a:solidFill>
              </a:rPr>
              <a:t>P</a:t>
            </a:r>
            <a:r>
              <a:rPr lang="en-GB" sz="1600" b="1" dirty="0" smtClean="0">
                <a:solidFill>
                  <a:srgbClr val="BF0071"/>
                </a:solidFill>
                <a:latin typeface="+mn-lt"/>
              </a:rPr>
              <a:t>recursor</a:t>
            </a:r>
          </a:p>
        </p:txBody>
      </p:sp>
      <p:sp>
        <p:nvSpPr>
          <p:cNvPr id="22" name="TextBox 21"/>
          <p:cNvSpPr txBox="1"/>
          <p:nvPr/>
        </p:nvSpPr>
        <p:spPr>
          <a:xfrm>
            <a:off x="4996800" y="3826800"/>
            <a:ext cx="1433620" cy="338554"/>
          </a:xfrm>
          <a:prstGeom prst="rect">
            <a:avLst/>
          </a:prstGeom>
          <a:solidFill>
            <a:schemeClr val="bg1"/>
          </a:solidFill>
          <a:ln w="19050">
            <a:solidFill>
              <a:schemeClr val="accent6"/>
            </a:solidFill>
          </a:ln>
        </p:spPr>
        <p:txBody>
          <a:bodyPr wrap="square" rtlCol="0">
            <a:spAutoFit/>
          </a:bodyPr>
          <a:lstStyle/>
          <a:p>
            <a:r>
              <a:rPr lang="en-GB" sz="1600" b="1" dirty="0" smtClean="0">
                <a:solidFill>
                  <a:schemeClr val="accent6"/>
                </a:solidFill>
                <a:latin typeface="+mn-lt"/>
              </a:rPr>
              <a:t>No precursor</a:t>
            </a:r>
          </a:p>
        </p:txBody>
      </p:sp>
    </p:spTree>
    <p:extLst>
      <p:ext uri="{BB962C8B-B14F-4D97-AF65-F5344CB8AC3E}">
        <p14:creationId xmlns:p14="http://schemas.microsoft.com/office/powerpoint/2010/main" val="706790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Conclusions</a:t>
            </a:r>
            <a:endParaRPr lang="en-GB" cap="none"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sz="1800" dirty="0" smtClean="0"/>
              <a:t>A diagnostic for sting jet precursors has been applied to tracked North Atlantic cyclones in the ERA-Interim reanalysis (1979-2011).</a:t>
            </a:r>
          </a:p>
          <a:p>
            <a:pPr>
              <a:buFont typeface="Wingdings" panose="05000000000000000000" pitchFamily="2" charset="2"/>
              <a:buChar char="§"/>
            </a:pPr>
            <a:r>
              <a:rPr lang="en-GB" sz="1800" dirty="0" smtClean="0"/>
              <a:t>32% of all cyclones have SJ precursors; 42% of explosively developing cyclones have SJ precursors.</a:t>
            </a:r>
          </a:p>
          <a:p>
            <a:pPr>
              <a:buFont typeface="Wingdings" panose="05000000000000000000" pitchFamily="2" charset="2"/>
              <a:buChar char="§"/>
            </a:pPr>
            <a:r>
              <a:rPr lang="en-GB" sz="1800" dirty="0" smtClean="0"/>
              <a:t>For explosively developing cyclones the low-level maximum </a:t>
            </a:r>
            <a:r>
              <a:rPr lang="en-GB" sz="1800" dirty="0" err="1" smtClean="0"/>
              <a:t>windspeed</a:t>
            </a:r>
            <a:r>
              <a:rPr lang="en-GB" sz="1800" dirty="0" smtClean="0"/>
              <a:t> and </a:t>
            </a:r>
            <a:r>
              <a:rPr lang="el-GR" sz="1800" dirty="0" smtClean="0"/>
              <a:t>ξ</a:t>
            </a:r>
            <a:r>
              <a:rPr lang="en-GB" sz="1800" dirty="0" smtClean="0"/>
              <a:t> is distributed towards much higher values for those cyclones with SJ precursors. </a:t>
            </a:r>
          </a:p>
          <a:p>
            <a:pPr>
              <a:buFont typeface="Wingdings" panose="05000000000000000000" pitchFamily="2" charset="2"/>
              <a:buChar char="§"/>
            </a:pPr>
            <a:r>
              <a:rPr lang="en-GB" sz="1800" dirty="0" smtClean="0"/>
              <a:t>For explosive cyclones, those </a:t>
            </a:r>
            <a:r>
              <a:rPr lang="en-GB" sz="1800" dirty="0" smtClean="0"/>
              <a:t>with SJ precursors dominate the contribution to strong low-level winds </a:t>
            </a:r>
            <a:r>
              <a:rPr lang="en-GB" sz="1800" dirty="0" smtClean="0"/>
              <a:t>events, </a:t>
            </a:r>
            <a:r>
              <a:rPr lang="en-GB" sz="1800" dirty="0" smtClean="0"/>
              <a:t>particularly in the SW North Atlantic; these winds are generally in the cool sector of the cyclone.</a:t>
            </a:r>
          </a:p>
          <a:p>
            <a:pPr>
              <a:buFont typeface="Wingdings" panose="05000000000000000000" pitchFamily="2" charset="2"/>
              <a:buChar char="§"/>
            </a:pPr>
            <a:r>
              <a:rPr lang="en-GB" sz="1800" dirty="0" smtClean="0"/>
              <a:t>The precursor diagnostic thus identifies systems that develop stronger cold conveyor belts. In real systems (or sting jet resolving weather forecasts) the sting jet is likely to be an additional cause of strong cold-sector winds, either directly or through enhancement of the cold conveyor belt.    </a:t>
            </a:r>
            <a:endParaRPr lang="en-GB" sz="1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13</a:t>
            </a:fld>
            <a:endParaRPr lang="en-GB" altLang="en-US"/>
          </a:p>
        </p:txBody>
      </p:sp>
    </p:spTree>
    <p:extLst>
      <p:ext uri="{BB962C8B-B14F-4D97-AF65-F5344CB8AC3E}">
        <p14:creationId xmlns:p14="http://schemas.microsoft.com/office/powerpoint/2010/main" val="2061322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Seasonal distribution </a:t>
            </a:r>
            <a:endParaRPr lang="en-GB" cap="none"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1960" y="1203309"/>
            <a:ext cx="4730697" cy="5322035"/>
          </a:xfrm>
        </p:spPr>
      </p:pic>
      <p:sp>
        <p:nvSpPr>
          <p:cNvPr id="4" name="Slide Number Placeholder 3"/>
          <p:cNvSpPr>
            <a:spLocks noGrp="1"/>
          </p:cNvSpPr>
          <p:nvPr>
            <p:ph type="sldNum" sz="quarter" idx="10"/>
          </p:nvPr>
        </p:nvSpPr>
        <p:spPr/>
        <p:txBody>
          <a:bodyPr/>
          <a:lstStyle/>
          <a:p>
            <a:fld id="{DCF6A46F-80AB-49F3-8C7E-9717ED945456}" type="slidenum">
              <a:rPr lang="en-GB" altLang="en-US" smtClean="0"/>
              <a:pPr/>
              <a:t>14</a:t>
            </a:fld>
            <a:endParaRPr lang="en-GB" altLang="en-US"/>
          </a:p>
        </p:txBody>
      </p:sp>
      <p:sp>
        <p:nvSpPr>
          <p:cNvPr id="6" name="TextBox 5"/>
          <p:cNvSpPr txBox="1"/>
          <p:nvPr/>
        </p:nvSpPr>
        <p:spPr>
          <a:xfrm>
            <a:off x="251520" y="1844824"/>
            <a:ext cx="3384376" cy="1477328"/>
          </a:xfrm>
          <a:prstGeom prst="rect">
            <a:avLst/>
          </a:prstGeom>
          <a:noFill/>
          <a:ln w="28575">
            <a:solidFill>
              <a:srgbClr val="BF0071"/>
            </a:solidFill>
          </a:ln>
        </p:spPr>
        <p:txBody>
          <a:bodyPr wrap="square" rtlCol="0">
            <a:spAutoFit/>
          </a:bodyPr>
          <a:lstStyle/>
          <a:p>
            <a:r>
              <a:rPr lang="en-GB" sz="1800" dirty="0" smtClean="0">
                <a:solidFill>
                  <a:schemeClr val="tx2"/>
                </a:solidFill>
                <a:latin typeface="+mn-lt"/>
              </a:rPr>
              <a:t>Explosive cyclones with SJ precursors have a stronger seasonal cycle than those without, with greatest numbers in winter (DJF).  </a:t>
            </a:r>
          </a:p>
        </p:txBody>
      </p:sp>
      <p:sp>
        <p:nvSpPr>
          <p:cNvPr id="7" name="TextBox 6"/>
          <p:cNvSpPr txBox="1"/>
          <p:nvPr/>
        </p:nvSpPr>
        <p:spPr>
          <a:xfrm>
            <a:off x="4473335" y="1080000"/>
            <a:ext cx="4469322" cy="369332"/>
          </a:xfrm>
          <a:prstGeom prst="rect">
            <a:avLst/>
          </a:prstGeom>
          <a:solidFill>
            <a:schemeClr val="bg1"/>
          </a:solidFill>
        </p:spPr>
        <p:txBody>
          <a:bodyPr wrap="square" rtlCol="0">
            <a:spAutoFit/>
          </a:bodyPr>
          <a:lstStyle/>
          <a:p>
            <a:pPr algn="ctr"/>
            <a:r>
              <a:rPr lang="en-GB" sz="1800" dirty="0" smtClean="0">
                <a:solidFill>
                  <a:schemeClr val="tx2"/>
                </a:solidFill>
                <a:latin typeface="+mn-lt"/>
              </a:rPr>
              <a:t>Explosive cyclones only</a:t>
            </a:r>
          </a:p>
        </p:txBody>
      </p:sp>
      <p:sp>
        <p:nvSpPr>
          <p:cNvPr id="8" name="TextBox 7"/>
          <p:cNvSpPr txBox="1"/>
          <p:nvPr/>
        </p:nvSpPr>
        <p:spPr>
          <a:xfrm>
            <a:off x="4716016" y="1484784"/>
            <a:ext cx="1433620" cy="338554"/>
          </a:xfrm>
          <a:prstGeom prst="rect">
            <a:avLst/>
          </a:prstGeom>
          <a:solidFill>
            <a:schemeClr val="bg1"/>
          </a:solidFill>
          <a:ln w="19050">
            <a:solidFill>
              <a:schemeClr val="accent6"/>
            </a:solidFill>
          </a:ln>
        </p:spPr>
        <p:txBody>
          <a:bodyPr wrap="square" rtlCol="0">
            <a:spAutoFit/>
          </a:bodyPr>
          <a:lstStyle/>
          <a:p>
            <a:r>
              <a:rPr lang="en-GB" sz="1600" b="1" dirty="0" smtClean="0">
                <a:solidFill>
                  <a:schemeClr val="accent6"/>
                </a:solidFill>
                <a:latin typeface="+mn-lt"/>
              </a:rPr>
              <a:t>No precursor</a:t>
            </a:r>
          </a:p>
        </p:txBody>
      </p:sp>
      <p:sp>
        <p:nvSpPr>
          <p:cNvPr id="9" name="TextBox 8"/>
          <p:cNvSpPr txBox="1"/>
          <p:nvPr/>
        </p:nvSpPr>
        <p:spPr>
          <a:xfrm>
            <a:off x="4716016" y="3738518"/>
            <a:ext cx="1075215" cy="338554"/>
          </a:xfrm>
          <a:prstGeom prst="rect">
            <a:avLst/>
          </a:prstGeom>
          <a:solidFill>
            <a:schemeClr val="bg1"/>
          </a:solidFill>
          <a:ln w="19050">
            <a:solidFill>
              <a:srgbClr val="BF0071"/>
            </a:solidFill>
          </a:ln>
        </p:spPr>
        <p:txBody>
          <a:bodyPr wrap="square" rtlCol="0">
            <a:spAutoFit/>
          </a:bodyPr>
          <a:lstStyle/>
          <a:p>
            <a:r>
              <a:rPr lang="en-GB" sz="1600" b="1" dirty="0">
                <a:solidFill>
                  <a:srgbClr val="BF0071"/>
                </a:solidFill>
              </a:rPr>
              <a:t>P</a:t>
            </a:r>
            <a:r>
              <a:rPr lang="en-GB" sz="1600" b="1" dirty="0" smtClean="0">
                <a:solidFill>
                  <a:srgbClr val="BF0071"/>
                </a:solidFill>
                <a:latin typeface="+mn-lt"/>
              </a:rPr>
              <a:t>recursor</a:t>
            </a:r>
          </a:p>
        </p:txBody>
      </p:sp>
    </p:spTree>
    <p:extLst>
      <p:ext uri="{BB962C8B-B14F-4D97-AF65-F5344CB8AC3E}">
        <p14:creationId xmlns:p14="http://schemas.microsoft.com/office/powerpoint/2010/main" val="57871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8760"/>
            <a:ext cx="9144000" cy="4572000"/>
          </a:xfrm>
          <a:prstGeom prst="rect">
            <a:avLst/>
          </a:prstGeom>
        </p:spPr>
      </p:pic>
      <p:sp>
        <p:nvSpPr>
          <p:cNvPr id="2" name="Title 1"/>
          <p:cNvSpPr>
            <a:spLocks noGrp="1"/>
          </p:cNvSpPr>
          <p:nvPr>
            <p:ph type="title"/>
          </p:nvPr>
        </p:nvSpPr>
        <p:spPr/>
        <p:txBody>
          <a:bodyPr/>
          <a:lstStyle/>
          <a:p>
            <a:r>
              <a:rPr lang="en-GB" cap="none" dirty="0" smtClean="0"/>
              <a:t>Example: ERICA IOP4</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15</a:t>
            </a:fld>
            <a:endParaRPr lang="en-GB" altLang="en-US"/>
          </a:p>
        </p:txBody>
      </p:sp>
      <p:sp>
        <p:nvSpPr>
          <p:cNvPr id="6" name="TextBox 5"/>
          <p:cNvSpPr txBox="1"/>
          <p:nvPr/>
        </p:nvSpPr>
        <p:spPr>
          <a:xfrm>
            <a:off x="7237216" y="3573016"/>
            <a:ext cx="1367232" cy="1008112"/>
          </a:xfrm>
          <a:prstGeom prst="rect">
            <a:avLst/>
          </a:prstGeom>
          <a:noFill/>
        </p:spPr>
        <p:txBody>
          <a:bodyPr wrap="square" rtlCol="0">
            <a:spAutoFit/>
          </a:bodyPr>
          <a:lstStyle/>
          <a:p>
            <a:r>
              <a:rPr lang="en-GB" b="1" dirty="0" smtClean="0">
                <a:solidFill>
                  <a:schemeClr val="tx2"/>
                </a:solidFill>
                <a:latin typeface="+mn-lt"/>
              </a:rPr>
              <a:t>Warm sector winds</a:t>
            </a:r>
          </a:p>
        </p:txBody>
      </p:sp>
      <p:sp>
        <p:nvSpPr>
          <p:cNvPr id="7" name="TextBox 6"/>
          <p:cNvSpPr txBox="1"/>
          <p:nvPr/>
        </p:nvSpPr>
        <p:spPr>
          <a:xfrm>
            <a:off x="5220072" y="3068960"/>
            <a:ext cx="1367232" cy="1015663"/>
          </a:xfrm>
          <a:prstGeom prst="rect">
            <a:avLst/>
          </a:prstGeom>
          <a:noFill/>
        </p:spPr>
        <p:txBody>
          <a:bodyPr wrap="square" rtlCol="0">
            <a:spAutoFit/>
          </a:bodyPr>
          <a:lstStyle/>
          <a:p>
            <a:r>
              <a:rPr lang="en-GB" b="1" dirty="0" smtClean="0"/>
              <a:t>Cool</a:t>
            </a:r>
            <a:r>
              <a:rPr lang="en-GB" b="1" dirty="0" smtClean="0">
                <a:solidFill>
                  <a:schemeClr val="tx2"/>
                </a:solidFill>
                <a:latin typeface="+mn-lt"/>
              </a:rPr>
              <a:t> sector winds</a:t>
            </a:r>
          </a:p>
        </p:txBody>
      </p:sp>
    </p:spTree>
    <p:extLst>
      <p:ext uri="{BB962C8B-B14F-4D97-AF65-F5344CB8AC3E}">
        <p14:creationId xmlns:p14="http://schemas.microsoft.com/office/powerpoint/2010/main" val="3791404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899" y="1210672"/>
            <a:ext cx="4206605" cy="42675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99" y="1196752"/>
            <a:ext cx="4227836" cy="4242466"/>
          </a:xfrm>
          <a:prstGeom prst="rect">
            <a:avLst/>
          </a:prstGeom>
        </p:spPr>
      </p:pic>
      <p:sp>
        <p:nvSpPr>
          <p:cNvPr id="2" name="Title 1"/>
          <p:cNvSpPr>
            <a:spLocks noGrp="1"/>
          </p:cNvSpPr>
          <p:nvPr>
            <p:ph type="title"/>
          </p:nvPr>
        </p:nvSpPr>
        <p:spPr>
          <a:xfrm>
            <a:off x="251520" y="188640"/>
            <a:ext cx="8280000" cy="828000"/>
          </a:xfrm>
        </p:spPr>
        <p:txBody>
          <a:bodyPr/>
          <a:lstStyle/>
          <a:p>
            <a:r>
              <a:rPr lang="en-GB" cap="none" dirty="0" smtClean="0"/>
              <a:t>What is a sting jet?</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8" name="Content Placeholder 2"/>
          <p:cNvSpPr txBox="1">
            <a:spLocks/>
          </p:cNvSpPr>
          <p:nvPr/>
        </p:nvSpPr>
        <p:spPr bwMode="auto">
          <a:xfrm>
            <a:off x="251520" y="1124680"/>
            <a:ext cx="3384376" cy="536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pPr>
              <a:buFont typeface="Wingdings" panose="05000000000000000000" pitchFamily="2" charset="2"/>
              <a:buChar char="§"/>
            </a:pPr>
            <a:r>
              <a:rPr lang="en-GB" sz="1600" kern="0" dirty="0" smtClean="0"/>
              <a:t>Transient (few hours), mesoscale (~50km spread) jets of air descending from the tip of the hooked cloud head in the frontal fracture regions of some extratropical storms.</a:t>
            </a:r>
          </a:p>
          <a:p>
            <a:pPr>
              <a:buFont typeface="Wingdings" panose="05000000000000000000" pitchFamily="2" charset="2"/>
              <a:buChar char="§"/>
            </a:pPr>
            <a:r>
              <a:rPr lang="en-GB" sz="1600" kern="0" dirty="0" smtClean="0"/>
              <a:t>Can cause damaging winds (and especially gusts).</a:t>
            </a:r>
          </a:p>
          <a:p>
            <a:pPr>
              <a:buFont typeface="Wingdings" panose="05000000000000000000" pitchFamily="2" charset="2"/>
              <a:buChar char="§"/>
            </a:pPr>
            <a:r>
              <a:rPr lang="en-GB" sz="1600" kern="0" dirty="0" smtClean="0"/>
              <a:t>Coined ‘the sting at the end of the tail’ by </a:t>
            </a:r>
            <a:r>
              <a:rPr lang="en-GB" sz="1600" kern="0" dirty="0" smtClean="0">
                <a:solidFill>
                  <a:srgbClr val="7EAF35"/>
                </a:solidFill>
              </a:rPr>
              <a:t>Browning (2004)</a:t>
            </a:r>
            <a:r>
              <a:rPr lang="en-GB" sz="1600" kern="0" dirty="0" smtClean="0"/>
              <a:t> in his study of the Great October storm of 1987.</a:t>
            </a:r>
          </a:p>
          <a:p>
            <a:pPr>
              <a:buFont typeface="Wingdings" panose="05000000000000000000" pitchFamily="2" charset="2"/>
              <a:buChar char="§"/>
            </a:pPr>
            <a:r>
              <a:rPr lang="en-GB" sz="1600" kern="0" dirty="0" smtClean="0"/>
              <a:t>Since then large body of work performed on modelling, mechanisms and </a:t>
            </a:r>
            <a:r>
              <a:rPr lang="en-GB" sz="1600" kern="0" dirty="0" err="1" smtClean="0"/>
              <a:t>climatologies</a:t>
            </a:r>
            <a:r>
              <a:rPr lang="en-GB" sz="1600" kern="0" dirty="0" smtClean="0"/>
              <a:t>.</a:t>
            </a:r>
          </a:p>
          <a:p>
            <a:pPr>
              <a:buFont typeface="Wingdings" panose="05000000000000000000" pitchFamily="2" charset="2"/>
              <a:buChar char="§"/>
            </a:pPr>
            <a:r>
              <a:rPr lang="en-GB" sz="1600" kern="0" dirty="0" smtClean="0"/>
              <a:t>First research aircraft flight into a sting jet storm led by Reading scientists within DIAMET project: Windstorm </a:t>
            </a:r>
            <a:r>
              <a:rPr lang="en-GB" sz="1600" kern="0" dirty="0" err="1" smtClean="0"/>
              <a:t>Friedhelm</a:t>
            </a:r>
            <a:r>
              <a:rPr lang="en-GB" sz="1600" kern="0" dirty="0" smtClean="0"/>
              <a:t> (</a:t>
            </a:r>
            <a:r>
              <a:rPr lang="en-GB" sz="1600" kern="0" dirty="0" err="1" smtClean="0">
                <a:solidFill>
                  <a:srgbClr val="7EAF35"/>
                </a:solidFill>
              </a:rPr>
              <a:t>Mart</a:t>
            </a:r>
            <a:r>
              <a:rPr lang="en-GB" sz="1600" kern="0" dirty="0" err="1" smtClean="0">
                <a:solidFill>
                  <a:srgbClr val="7EAF35"/>
                </a:solidFill>
                <a:latin typeface="Calibri" panose="020F0502020204030204" pitchFamily="34" charset="0"/>
              </a:rPr>
              <a:t>í</a:t>
            </a:r>
            <a:r>
              <a:rPr lang="en-GB" sz="1600" kern="0" dirty="0" err="1" smtClean="0">
                <a:solidFill>
                  <a:srgbClr val="7EAF35"/>
                </a:solidFill>
              </a:rPr>
              <a:t>nez</a:t>
            </a:r>
            <a:r>
              <a:rPr lang="en-GB" sz="1600" kern="0" dirty="0" smtClean="0">
                <a:solidFill>
                  <a:srgbClr val="7EAF35"/>
                </a:solidFill>
              </a:rPr>
              <a:t>-Alvarado et al., 2014</a:t>
            </a:r>
            <a:r>
              <a:rPr lang="en-GB" sz="1600" kern="0" dirty="0" smtClean="0"/>
              <a:t>).</a:t>
            </a:r>
          </a:p>
          <a:p>
            <a:pPr>
              <a:buFont typeface="Wingdings" panose="05000000000000000000" pitchFamily="2" charset="2"/>
              <a:buChar char="§"/>
            </a:pPr>
            <a:r>
              <a:rPr lang="en-GB" sz="1600" kern="0" dirty="0" smtClean="0"/>
              <a:t>Term has now entered common usage(?)</a:t>
            </a:r>
          </a:p>
        </p:txBody>
      </p:sp>
      <p:sp>
        <p:nvSpPr>
          <p:cNvPr id="9" name="TextBox 8"/>
          <p:cNvSpPr txBox="1"/>
          <p:nvPr/>
        </p:nvSpPr>
        <p:spPr>
          <a:xfrm>
            <a:off x="4105922" y="5576549"/>
            <a:ext cx="3744557" cy="338554"/>
          </a:xfrm>
          <a:prstGeom prst="rect">
            <a:avLst/>
          </a:prstGeom>
          <a:noFill/>
        </p:spPr>
        <p:txBody>
          <a:bodyPr wrap="square" rtlCol="0">
            <a:spAutoFit/>
          </a:bodyPr>
          <a:lstStyle/>
          <a:p>
            <a:r>
              <a:rPr lang="en-GB" sz="1600" dirty="0" smtClean="0">
                <a:solidFill>
                  <a:schemeClr val="tx2"/>
                </a:solidFill>
                <a:latin typeface="+mn-lt"/>
              </a:rPr>
              <a:t>Adapted from Laura Baker by Neil Hart.</a:t>
            </a:r>
          </a:p>
        </p:txBody>
      </p:sp>
    </p:spTree>
    <p:extLst>
      <p:ext uri="{BB962C8B-B14F-4D97-AF65-F5344CB8AC3E}">
        <p14:creationId xmlns:p14="http://schemas.microsoft.com/office/powerpoint/2010/main" val="2480216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Conceptual model</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a:t>
            </a:fld>
            <a:endParaRPr lang="en-GB" alt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268" y="2708920"/>
            <a:ext cx="3712652" cy="372922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24196" y="1304792"/>
            <a:ext cx="5456316" cy="5292560"/>
          </a:xfrm>
          <a:prstGeom prst="rect">
            <a:avLst/>
          </a:prstGeom>
        </p:spPr>
      </p:pic>
      <p:sp>
        <p:nvSpPr>
          <p:cNvPr id="7" name="TextBox 6"/>
          <p:cNvSpPr txBox="1"/>
          <p:nvPr/>
        </p:nvSpPr>
        <p:spPr>
          <a:xfrm>
            <a:off x="211276" y="1558533"/>
            <a:ext cx="3496628" cy="646331"/>
          </a:xfrm>
          <a:prstGeom prst="rect">
            <a:avLst/>
          </a:prstGeom>
          <a:noFill/>
        </p:spPr>
        <p:txBody>
          <a:bodyPr wrap="square" rtlCol="0">
            <a:spAutoFit/>
          </a:bodyPr>
          <a:lstStyle/>
          <a:p>
            <a:r>
              <a:rPr lang="en-GB" sz="1800" dirty="0" smtClean="0">
                <a:solidFill>
                  <a:srgbClr val="7EAF35"/>
                </a:solidFill>
              </a:rPr>
              <a:t>Clark et al. (2005). </a:t>
            </a:r>
            <a:r>
              <a:rPr lang="en-GB" sz="1800" dirty="0" smtClean="0"/>
              <a:t>A</a:t>
            </a:r>
            <a:r>
              <a:rPr lang="en-GB" sz="1800" dirty="0" smtClean="0">
                <a:solidFill>
                  <a:schemeClr val="tx2"/>
                </a:solidFill>
              </a:rPr>
              <a:t>dapted from </a:t>
            </a:r>
            <a:r>
              <a:rPr lang="en-GB" sz="1800" dirty="0" smtClean="0">
                <a:solidFill>
                  <a:srgbClr val="7EAF35"/>
                </a:solidFill>
              </a:rPr>
              <a:t>Shapiro and Keyser (1990</a:t>
            </a:r>
            <a:r>
              <a:rPr lang="en-GB" sz="1800" dirty="0" smtClean="0">
                <a:solidFill>
                  <a:srgbClr val="7EAF35"/>
                </a:solidFill>
              </a:rPr>
              <a:t>).</a:t>
            </a:r>
            <a:endParaRPr lang="en-GB" sz="1800" dirty="0" smtClean="0">
              <a:solidFill>
                <a:srgbClr val="7EAF35"/>
              </a:solidFill>
            </a:endParaRPr>
          </a:p>
        </p:txBody>
      </p:sp>
    </p:spTree>
    <p:extLst>
      <p:ext uri="{BB962C8B-B14F-4D97-AF65-F5344CB8AC3E}">
        <p14:creationId xmlns:p14="http://schemas.microsoft.com/office/powerpoint/2010/main" val="3228292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Questions</a:t>
            </a:r>
            <a:endParaRPr lang="en-GB" cap="none"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sz="1800" dirty="0" smtClean="0"/>
              <a:t>What is the prevalence of </a:t>
            </a:r>
            <a:r>
              <a:rPr lang="en-GB" sz="1800" dirty="0" smtClean="0"/>
              <a:t>sting-jet </a:t>
            </a:r>
            <a:r>
              <a:rPr lang="en-GB" sz="1800" dirty="0" smtClean="0"/>
              <a:t>cyclones in the North Atlantic?</a:t>
            </a:r>
          </a:p>
          <a:p>
            <a:pPr>
              <a:buFont typeface="Wingdings" panose="05000000000000000000" pitchFamily="2" charset="2"/>
              <a:buChar char="§"/>
            </a:pPr>
            <a:r>
              <a:rPr lang="en-GB" sz="1800" dirty="0" smtClean="0"/>
              <a:t>Are the characteristics of </a:t>
            </a:r>
            <a:r>
              <a:rPr lang="en-GB" sz="1800" dirty="0" smtClean="0"/>
              <a:t>sting-jet </a:t>
            </a:r>
            <a:r>
              <a:rPr lang="en-GB" sz="1800" dirty="0" smtClean="0"/>
              <a:t>cyclones different to those of non </a:t>
            </a:r>
            <a:r>
              <a:rPr lang="en-GB" sz="1800" dirty="0" smtClean="0"/>
              <a:t>sting-jet </a:t>
            </a:r>
            <a:r>
              <a:rPr lang="en-GB" sz="1800" dirty="0" smtClean="0"/>
              <a:t>cyclones:</a:t>
            </a:r>
          </a:p>
          <a:p>
            <a:pPr lvl="1">
              <a:buFont typeface="Wingdings" panose="05000000000000000000" pitchFamily="2" charset="2"/>
              <a:buChar char="§"/>
            </a:pPr>
            <a:r>
              <a:rPr lang="en-GB" sz="1800" dirty="0" smtClean="0"/>
              <a:t>storm track? </a:t>
            </a:r>
          </a:p>
          <a:p>
            <a:pPr lvl="1">
              <a:buFont typeface="Wingdings" panose="05000000000000000000" pitchFamily="2" charset="2"/>
              <a:buChar char="§"/>
            </a:pPr>
            <a:r>
              <a:rPr lang="en-GB" sz="1800" dirty="0" smtClean="0"/>
              <a:t>seasonal cycle?</a:t>
            </a:r>
          </a:p>
          <a:p>
            <a:pPr lvl="1">
              <a:buFont typeface="Wingdings" panose="05000000000000000000" pitchFamily="2" charset="2"/>
              <a:buChar char="§"/>
            </a:pPr>
            <a:r>
              <a:rPr lang="en-GB" sz="1800" dirty="0" smtClean="0"/>
              <a:t>Deepening rate?</a:t>
            </a:r>
          </a:p>
          <a:p>
            <a:pPr lvl="1">
              <a:buFont typeface="Wingdings" panose="05000000000000000000" pitchFamily="2" charset="2"/>
              <a:buChar char="§"/>
            </a:pPr>
            <a:r>
              <a:rPr lang="en-GB" sz="1800" dirty="0" smtClean="0"/>
              <a:t>Low-level wind speed?</a:t>
            </a:r>
          </a:p>
          <a:p>
            <a:pPr>
              <a:buFont typeface="Wingdings" panose="05000000000000000000" pitchFamily="2" charset="2"/>
              <a:buChar char="§"/>
            </a:pPr>
            <a:r>
              <a:rPr lang="en-GB" sz="1800" dirty="0" smtClean="0"/>
              <a:t>What is the relative contribution of </a:t>
            </a:r>
            <a:r>
              <a:rPr lang="en-GB" sz="1800" dirty="0" smtClean="0"/>
              <a:t>sting-jet </a:t>
            </a:r>
            <a:r>
              <a:rPr lang="en-GB" sz="1800" dirty="0" smtClean="0"/>
              <a:t>cyclones to strong wind events in Europe?  </a:t>
            </a:r>
            <a:endParaRPr lang="en-GB" sz="1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Tree>
    <p:extLst>
      <p:ext uri="{BB962C8B-B14F-4D97-AF65-F5344CB8AC3E}">
        <p14:creationId xmlns:p14="http://schemas.microsoft.com/office/powerpoint/2010/main" val="141214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Identification method</a:t>
            </a:r>
            <a:endParaRPr lang="en-GB" cap="none" dirty="0"/>
          </a:p>
        </p:txBody>
      </p:sp>
      <p:sp>
        <p:nvSpPr>
          <p:cNvPr id="3" name="Content Placeholder 2"/>
          <p:cNvSpPr>
            <a:spLocks noGrp="1"/>
          </p:cNvSpPr>
          <p:nvPr>
            <p:ph idx="1"/>
          </p:nvPr>
        </p:nvSpPr>
        <p:spPr>
          <a:xfrm>
            <a:off x="251520" y="1268760"/>
            <a:ext cx="8453280" cy="5517232"/>
          </a:xfrm>
        </p:spPr>
        <p:txBody>
          <a:bodyPr/>
          <a:lstStyle/>
          <a:p>
            <a:pPr>
              <a:buFont typeface="Wingdings" panose="05000000000000000000" pitchFamily="2" charset="2"/>
              <a:buChar char="§"/>
            </a:pPr>
            <a:r>
              <a:rPr lang="en-GB" sz="1800" dirty="0" smtClean="0"/>
              <a:t>ERA-Interim data (1979-2011): 6 hourly, </a:t>
            </a:r>
            <a:r>
              <a:rPr lang="en-GB" sz="1800" dirty="0" smtClean="0"/>
              <a:t>Sept. to May </a:t>
            </a:r>
            <a:r>
              <a:rPr lang="en-GB" sz="1800" dirty="0" smtClean="0"/>
              <a:t>inclusive.</a:t>
            </a:r>
          </a:p>
          <a:p>
            <a:pPr>
              <a:buFont typeface="Wingdings" panose="05000000000000000000" pitchFamily="2" charset="2"/>
              <a:buChar char="§"/>
            </a:pPr>
            <a:r>
              <a:rPr lang="en-GB" sz="1800" dirty="0" smtClean="0"/>
              <a:t>Extratropical cyclone tracks diagnosed using TRACK algorithm (e.g. </a:t>
            </a:r>
            <a:r>
              <a:rPr lang="en-GB" sz="1800" dirty="0" smtClean="0">
                <a:solidFill>
                  <a:srgbClr val="7EAF35"/>
                </a:solidFill>
              </a:rPr>
              <a:t>Hodges and Hoskins, 2002</a:t>
            </a:r>
            <a:r>
              <a:rPr lang="en-GB" sz="1800" dirty="0" smtClean="0"/>
              <a:t>) using </a:t>
            </a:r>
            <a:r>
              <a:rPr lang="el-GR" sz="1800" dirty="0" smtClean="0"/>
              <a:t>ξ</a:t>
            </a:r>
            <a:r>
              <a:rPr lang="en-GB" sz="1800" baseline="-25000" dirty="0" smtClean="0"/>
              <a:t>850</a:t>
            </a:r>
            <a:r>
              <a:rPr lang="en-GB" sz="1800" dirty="0" smtClean="0"/>
              <a:t> smoothed to T42 resolution. </a:t>
            </a:r>
          </a:p>
          <a:p>
            <a:pPr>
              <a:buFont typeface="Wingdings" panose="05000000000000000000" pitchFamily="2" charset="2"/>
              <a:buChar char="§"/>
            </a:pPr>
            <a:r>
              <a:rPr lang="en-GB" sz="1800" dirty="0" smtClean="0"/>
              <a:t>Cyclones reaching their </a:t>
            </a:r>
            <a:r>
              <a:rPr lang="el-GR" sz="1800" dirty="0" smtClean="0"/>
              <a:t>ξ</a:t>
            </a:r>
            <a:r>
              <a:rPr lang="en-GB" sz="1800" baseline="-25000" dirty="0" smtClean="0"/>
              <a:t>max</a:t>
            </a:r>
            <a:r>
              <a:rPr lang="en-GB" sz="1800" dirty="0" smtClean="0"/>
              <a:t> within a specified North Atlantic domain analysed.</a:t>
            </a:r>
          </a:p>
          <a:p>
            <a:pPr>
              <a:buFont typeface="Wingdings" panose="05000000000000000000" pitchFamily="2" charset="2"/>
              <a:buChar char="§"/>
            </a:pPr>
            <a:r>
              <a:rPr lang="en-GB" sz="1800" dirty="0" smtClean="0"/>
              <a:t>Sting-jet </a:t>
            </a:r>
            <a:r>
              <a:rPr lang="en-GB" sz="1800" dirty="0" smtClean="0"/>
              <a:t>precursors diagnosed assuming release of atmospheric instability generates or strengthens sting jets (</a:t>
            </a:r>
            <a:r>
              <a:rPr lang="en-GB" sz="1800" dirty="0" smtClean="0">
                <a:solidFill>
                  <a:srgbClr val="7EAF35"/>
                </a:solidFill>
              </a:rPr>
              <a:t>Gray et al., 2011</a:t>
            </a:r>
            <a:r>
              <a:rPr lang="en-GB" sz="1800" dirty="0" smtClean="0"/>
              <a:t>).</a:t>
            </a:r>
          </a:p>
          <a:p>
            <a:pPr>
              <a:buFont typeface="Wingdings" panose="05000000000000000000" pitchFamily="2" charset="2"/>
              <a:buChar char="§"/>
            </a:pPr>
            <a:r>
              <a:rPr lang="en-GB" sz="1800" dirty="0" err="1" smtClean="0"/>
              <a:t>Midtropospheric</a:t>
            </a:r>
            <a:r>
              <a:rPr lang="en-GB" sz="1800" dirty="0" smtClean="0"/>
              <a:t> atmospheric instability to slantwise descent diagnosed using downdraught </a:t>
            </a:r>
            <a:r>
              <a:rPr lang="en-GB" sz="1800" dirty="0"/>
              <a:t>s</a:t>
            </a:r>
            <a:r>
              <a:rPr lang="en-GB" sz="1800" dirty="0" smtClean="0"/>
              <a:t>lantwise CAPE (DSCAPE).</a:t>
            </a:r>
          </a:p>
          <a:p>
            <a:pPr>
              <a:buFont typeface="Wingdings" panose="05000000000000000000" pitchFamily="2" charset="2"/>
              <a:buChar char="§"/>
            </a:pPr>
            <a:r>
              <a:rPr lang="en-GB" sz="1800" dirty="0" smtClean="0"/>
              <a:t>Cyclones considered to have the potential to produce sting jets have a sufficiently large contiguous region of DSCAPE exceeding 200 Jkg</a:t>
            </a:r>
            <a:r>
              <a:rPr lang="en-GB" sz="1800" baseline="30000" dirty="0" smtClean="0"/>
              <a:t>-1</a:t>
            </a:r>
            <a:r>
              <a:rPr lang="en-GB" sz="1800" dirty="0" smtClean="0"/>
              <a:t> in their cloud head.</a:t>
            </a:r>
          </a:p>
          <a:p>
            <a:pPr>
              <a:buFont typeface="Wingdings" panose="05000000000000000000" pitchFamily="2" charset="2"/>
              <a:buChar char="§"/>
            </a:pPr>
            <a:r>
              <a:rPr lang="en-GB" sz="1800" dirty="0" smtClean="0"/>
              <a:t>Identification of cloud head and ‘sufficient’ DSCAPE is threshold dependant,  but previous work (</a:t>
            </a:r>
            <a:r>
              <a:rPr lang="en-GB" sz="1800" dirty="0" err="1" smtClean="0">
                <a:solidFill>
                  <a:srgbClr val="7EAF35"/>
                </a:solidFill>
              </a:rPr>
              <a:t>Mart</a:t>
            </a:r>
            <a:r>
              <a:rPr lang="en-GB" sz="1800" dirty="0" err="1" smtClean="0">
                <a:solidFill>
                  <a:srgbClr val="7EAF35"/>
                </a:solidFill>
                <a:latin typeface="Calibri" panose="020F0502020204030204" pitchFamily="34" charset="0"/>
              </a:rPr>
              <a:t>í</a:t>
            </a:r>
            <a:r>
              <a:rPr lang="en-GB" sz="1800" dirty="0" err="1" smtClean="0">
                <a:solidFill>
                  <a:srgbClr val="7EAF35"/>
                </a:solidFill>
              </a:rPr>
              <a:t>nez</a:t>
            </a:r>
            <a:r>
              <a:rPr lang="en-GB" sz="1800" dirty="0" smtClean="0">
                <a:solidFill>
                  <a:srgbClr val="7EAF35"/>
                </a:solidFill>
              </a:rPr>
              <a:t>-Alvarado et al., 2011</a:t>
            </a:r>
            <a:r>
              <a:rPr lang="en-GB" sz="1800" dirty="0" smtClean="0"/>
              <a:t>) has demonstrated skill in identification of cyclones that generated sting jets in weather forecasts. </a:t>
            </a:r>
          </a:p>
          <a:p>
            <a:pPr>
              <a:buFont typeface="Wingdings" panose="05000000000000000000" pitchFamily="2" charset="2"/>
              <a:buChar char="§"/>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Tree>
    <p:extLst>
      <p:ext uri="{BB962C8B-B14F-4D97-AF65-F5344CB8AC3E}">
        <p14:creationId xmlns:p14="http://schemas.microsoft.com/office/powerpoint/2010/main" val="53788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6812" y="1187624"/>
            <a:ext cx="5670376" cy="5670376"/>
          </a:xfrm>
          <a:prstGeom prst="rect">
            <a:avLst/>
          </a:prstGeom>
        </p:spPr>
      </p:pic>
      <p:sp>
        <p:nvSpPr>
          <p:cNvPr id="2" name="Title 1"/>
          <p:cNvSpPr>
            <a:spLocks noGrp="1"/>
          </p:cNvSpPr>
          <p:nvPr>
            <p:ph type="title"/>
          </p:nvPr>
        </p:nvSpPr>
        <p:spPr/>
        <p:txBody>
          <a:bodyPr/>
          <a:lstStyle/>
          <a:p>
            <a:r>
              <a:rPr lang="en-GB" cap="none" dirty="0" smtClean="0"/>
              <a:t>Example: ERICA IOP4</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spTree>
    <p:extLst>
      <p:ext uri="{BB962C8B-B14F-4D97-AF65-F5344CB8AC3E}">
        <p14:creationId xmlns:p14="http://schemas.microsoft.com/office/powerpoint/2010/main" val="367751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Diagnostic skill</a:t>
            </a:r>
            <a:endParaRPr lang="en-GB" cap="non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745" y="2478575"/>
            <a:ext cx="6948000" cy="2750625"/>
          </a:xfrm>
          <a:prstGeom prst="rect">
            <a:avLst/>
          </a:prstGeom>
        </p:spPr>
      </p:pic>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7" name="TextBox 6"/>
          <p:cNvSpPr txBox="1"/>
          <p:nvPr/>
        </p:nvSpPr>
        <p:spPr>
          <a:xfrm>
            <a:off x="467544" y="1268760"/>
            <a:ext cx="7920880" cy="923330"/>
          </a:xfrm>
          <a:prstGeom prst="rect">
            <a:avLst/>
          </a:prstGeom>
          <a:noFill/>
        </p:spPr>
        <p:txBody>
          <a:bodyPr wrap="square" rtlCol="0">
            <a:spAutoFit/>
          </a:bodyPr>
          <a:lstStyle/>
          <a:p>
            <a:r>
              <a:rPr lang="en-GB" sz="1800" dirty="0" err="1">
                <a:solidFill>
                  <a:srgbClr val="7EAF35"/>
                </a:solidFill>
              </a:rPr>
              <a:t>Mart</a:t>
            </a:r>
            <a:r>
              <a:rPr lang="en-GB" sz="1800" dirty="0" err="1">
                <a:solidFill>
                  <a:srgbClr val="7EAF35"/>
                </a:solidFill>
                <a:latin typeface="Calibri" panose="020F0502020204030204" pitchFamily="34" charset="0"/>
              </a:rPr>
              <a:t>í</a:t>
            </a:r>
            <a:r>
              <a:rPr lang="en-GB" sz="1800" dirty="0" err="1">
                <a:solidFill>
                  <a:srgbClr val="7EAF35"/>
                </a:solidFill>
              </a:rPr>
              <a:t>nez</a:t>
            </a:r>
            <a:r>
              <a:rPr lang="en-GB" sz="1800" dirty="0">
                <a:solidFill>
                  <a:srgbClr val="7EAF35"/>
                </a:solidFill>
              </a:rPr>
              <a:t>-Alvarado et al. (2012</a:t>
            </a:r>
            <a:r>
              <a:rPr lang="en-GB" sz="1800" dirty="0" smtClean="0">
                <a:solidFill>
                  <a:srgbClr val="7EAF35"/>
                </a:solidFill>
              </a:rPr>
              <a:t>) </a:t>
            </a:r>
            <a:r>
              <a:rPr lang="en-GB" sz="1800" dirty="0" smtClean="0"/>
              <a:t>demonstrated that the diagnostic showed skill when 15 cases were simulated at ‘sting jet resolving’ resolution (12 km horizontal grid spacing)</a:t>
            </a:r>
            <a:endParaRPr lang="en-GB" sz="1800" dirty="0" smtClean="0">
              <a:solidFill>
                <a:schemeClr val="tx2"/>
              </a:solidFill>
            </a:endParaRPr>
          </a:p>
        </p:txBody>
      </p:sp>
      <p:sp>
        <p:nvSpPr>
          <p:cNvPr id="8" name="TextBox 7"/>
          <p:cNvSpPr txBox="1"/>
          <p:nvPr/>
        </p:nvSpPr>
        <p:spPr>
          <a:xfrm>
            <a:off x="467543" y="5466378"/>
            <a:ext cx="7560981" cy="646331"/>
          </a:xfrm>
          <a:prstGeom prst="rect">
            <a:avLst/>
          </a:prstGeom>
          <a:noFill/>
        </p:spPr>
        <p:txBody>
          <a:bodyPr wrap="square" rtlCol="0">
            <a:spAutoFit/>
          </a:bodyPr>
          <a:lstStyle/>
          <a:p>
            <a:r>
              <a:rPr lang="en-GB" sz="1800" dirty="0" smtClean="0"/>
              <a:t>Up to</a:t>
            </a:r>
            <a:r>
              <a:rPr lang="en-GB" sz="1800" dirty="0" smtClean="0">
                <a:solidFill>
                  <a:schemeClr val="tx2"/>
                </a:solidFill>
              </a:rPr>
              <a:t> 1/3 of 100 North Atlantic winter windstorms selected from the last two decades were found to have had sting jet precursors  </a:t>
            </a:r>
          </a:p>
        </p:txBody>
      </p:sp>
    </p:spTree>
    <p:extLst>
      <p:ext uri="{BB962C8B-B14F-4D97-AF65-F5344CB8AC3E}">
        <p14:creationId xmlns:p14="http://schemas.microsoft.com/office/powerpoint/2010/main" val="414805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Classification of cyclones</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034734609"/>
              </p:ext>
            </p:extLst>
          </p:nvPr>
        </p:nvGraphicFramePr>
        <p:xfrm>
          <a:off x="828044" y="1556792"/>
          <a:ext cx="7487912" cy="2536056"/>
        </p:xfrm>
        <a:graphic>
          <a:graphicData uri="http://schemas.openxmlformats.org/drawingml/2006/table">
            <a:tbl>
              <a:tblPr firstRow="1" bandRow="1">
                <a:tableStyleId>{6E25E649-3F16-4E02-A733-19D2CDBF48F0}</a:tableStyleId>
              </a:tblPr>
              <a:tblGrid>
                <a:gridCol w="1871978"/>
                <a:gridCol w="1871978"/>
                <a:gridCol w="1871978"/>
                <a:gridCol w="1871978"/>
              </a:tblGrid>
              <a:tr h="914997">
                <a:tc>
                  <a:txBody>
                    <a:bodyPr/>
                    <a:lstStyle/>
                    <a:p>
                      <a:endParaRPr lang="en-GB" dirty="0"/>
                    </a:p>
                  </a:txBody>
                  <a:tcPr>
                    <a:lnR w="12700" cap="flat" cmpd="sng" algn="ctr">
                      <a:solidFill>
                        <a:schemeClr val="tx1"/>
                      </a:solidFill>
                      <a:prstDash val="solid"/>
                      <a:round/>
                      <a:headEnd type="none" w="med" len="med"/>
                      <a:tailEnd type="none" w="med" len="med"/>
                    </a:lnR>
                  </a:tcPr>
                </a:tc>
                <a:tc>
                  <a:txBody>
                    <a:bodyPr/>
                    <a:lstStyle/>
                    <a:p>
                      <a:pPr algn="ctr"/>
                      <a:r>
                        <a:rPr lang="en-GB" dirty="0" smtClean="0"/>
                        <a:t>Non explosive</a:t>
                      </a:r>
                      <a:endParaRPr lang="en-GB" dirty="0"/>
                    </a:p>
                  </a:txBody>
                  <a:tcPr>
                    <a:lnL w="12700" cap="flat" cmpd="sng" algn="ctr">
                      <a:solidFill>
                        <a:schemeClr val="tx1"/>
                      </a:solidFill>
                      <a:prstDash val="solid"/>
                      <a:round/>
                      <a:headEnd type="none" w="med" len="med"/>
                      <a:tailEnd type="none" w="med" len="med"/>
                    </a:lnL>
                  </a:tcPr>
                </a:tc>
                <a:tc>
                  <a:txBody>
                    <a:bodyPr/>
                    <a:lstStyle/>
                    <a:p>
                      <a:pPr algn="ctr"/>
                      <a:r>
                        <a:rPr lang="en-GB" dirty="0" smtClean="0"/>
                        <a:t>Explosive (</a:t>
                      </a:r>
                      <a:r>
                        <a:rPr lang="en-GB" dirty="0" err="1" smtClean="0">
                          <a:latin typeface="Calibri" panose="020F0502020204030204" pitchFamily="34" charset="0"/>
                        </a:rPr>
                        <a:t>Δ</a:t>
                      </a:r>
                      <a:r>
                        <a:rPr lang="en-GB" dirty="0" err="1" smtClean="0"/>
                        <a:t>p</a:t>
                      </a:r>
                      <a:r>
                        <a:rPr lang="en-GB" dirty="0" smtClean="0"/>
                        <a:t> (24h)&lt; -20</a:t>
                      </a:r>
                      <a:r>
                        <a:rPr lang="en-GB" baseline="0" dirty="0" smtClean="0"/>
                        <a:t> </a:t>
                      </a:r>
                      <a:r>
                        <a:rPr lang="en-GB" baseline="0" dirty="0" err="1" smtClean="0"/>
                        <a:t>hPa</a:t>
                      </a:r>
                      <a:r>
                        <a:rPr lang="en-GB" baseline="0" dirty="0" smtClean="0"/>
                        <a:t>)</a:t>
                      </a:r>
                      <a:endParaRPr lang="en-GB" dirty="0"/>
                    </a:p>
                  </a:txBody>
                  <a:tcPr/>
                </a:tc>
                <a:tc>
                  <a:txBody>
                    <a:bodyPr/>
                    <a:lstStyle/>
                    <a:p>
                      <a:pPr algn="ctr"/>
                      <a:r>
                        <a:rPr lang="en-GB" dirty="0" smtClean="0"/>
                        <a:t>Totals</a:t>
                      </a:r>
                      <a:endParaRPr lang="en-GB" dirty="0"/>
                    </a:p>
                  </a:txBody>
                  <a:tcPr/>
                </a:tc>
              </a:tr>
              <a:tr h="540353">
                <a:tc>
                  <a:txBody>
                    <a:bodyPr/>
                    <a:lstStyle/>
                    <a:p>
                      <a:r>
                        <a:rPr lang="en-GB" dirty="0" smtClean="0"/>
                        <a:t>No</a:t>
                      </a:r>
                      <a:r>
                        <a:rPr lang="en-GB" baseline="0" dirty="0" smtClean="0"/>
                        <a:t> SJ</a:t>
                      </a:r>
                      <a:r>
                        <a:rPr lang="en-GB" dirty="0" smtClean="0"/>
                        <a:t> </a:t>
                      </a:r>
                      <a:r>
                        <a:rPr lang="en-GB" dirty="0" smtClean="0"/>
                        <a:t>precursor</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GB" b="1" dirty="0" smtClean="0"/>
                        <a:t>3020 </a:t>
                      </a:r>
                      <a:endParaRPr lang="en-GB" b="1" dirty="0"/>
                    </a:p>
                  </a:txBody>
                  <a:tcPr anchor="ctr">
                    <a:lnL w="12700" cap="flat" cmpd="sng" algn="ctr">
                      <a:solidFill>
                        <a:schemeClr val="tx1"/>
                      </a:solidFill>
                      <a:prstDash val="solid"/>
                      <a:round/>
                      <a:headEnd type="none" w="med" len="med"/>
                      <a:tailEnd type="none" w="med" len="med"/>
                    </a:lnL>
                  </a:tcPr>
                </a:tc>
                <a:tc>
                  <a:txBody>
                    <a:bodyPr/>
                    <a:lstStyle/>
                    <a:p>
                      <a:pPr algn="ctr"/>
                      <a:r>
                        <a:rPr lang="en-GB" b="1" dirty="0" smtClean="0"/>
                        <a:t>676 </a:t>
                      </a:r>
                      <a:endParaRPr lang="en-GB" b="1" dirty="0"/>
                    </a:p>
                  </a:txBody>
                  <a:tcPr anchor="ctr"/>
                </a:tc>
                <a:tc>
                  <a:txBody>
                    <a:bodyPr/>
                    <a:lstStyle/>
                    <a:p>
                      <a:pPr algn="ctr"/>
                      <a:r>
                        <a:rPr lang="en-GB" dirty="0" smtClean="0"/>
                        <a:t>3696</a:t>
                      </a:r>
                      <a:endParaRPr lang="en-GB" dirty="0"/>
                    </a:p>
                  </a:txBody>
                  <a:tcPr anchor="ctr"/>
                </a:tc>
              </a:tr>
              <a:tr h="540353">
                <a:tc>
                  <a:txBody>
                    <a:bodyPr/>
                    <a:lstStyle/>
                    <a:p>
                      <a:r>
                        <a:rPr lang="en-GB" dirty="0" smtClean="0"/>
                        <a:t>SJ precursor</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GB" b="1" dirty="0" smtClean="0"/>
                        <a:t>1252 </a:t>
                      </a:r>
                      <a:endParaRPr lang="en-GB" b="1" dirty="0"/>
                    </a:p>
                  </a:txBody>
                  <a:tcPr anchor="ctr">
                    <a:lnL w="12700" cap="flat" cmpd="sng" algn="ctr">
                      <a:solidFill>
                        <a:schemeClr val="tx1"/>
                      </a:solidFill>
                      <a:prstDash val="solid"/>
                      <a:round/>
                      <a:headEnd type="none" w="med" len="med"/>
                      <a:tailEnd type="none" w="med" len="med"/>
                    </a:lnL>
                  </a:tcPr>
                </a:tc>
                <a:tc>
                  <a:txBody>
                    <a:bodyPr/>
                    <a:lstStyle/>
                    <a:p>
                      <a:pPr algn="ctr"/>
                      <a:r>
                        <a:rPr lang="en-GB" b="1" dirty="0" smtClean="0"/>
                        <a:t>499 </a:t>
                      </a:r>
                      <a:endParaRPr lang="en-GB" b="1" dirty="0"/>
                    </a:p>
                  </a:txBody>
                  <a:tcPr anchor="ctr"/>
                </a:tc>
                <a:tc>
                  <a:txBody>
                    <a:bodyPr/>
                    <a:lstStyle/>
                    <a:p>
                      <a:pPr algn="ctr"/>
                      <a:r>
                        <a:rPr lang="en-GB" dirty="0" smtClean="0"/>
                        <a:t>1751</a:t>
                      </a:r>
                      <a:endParaRPr lang="en-GB" dirty="0"/>
                    </a:p>
                  </a:txBody>
                  <a:tcPr anchor="ctr"/>
                </a:tc>
              </a:tr>
              <a:tr h="540353">
                <a:tc>
                  <a:txBody>
                    <a:bodyPr/>
                    <a:lstStyle/>
                    <a:p>
                      <a:r>
                        <a:rPr lang="en-GB" dirty="0" smtClean="0"/>
                        <a:t>Totals</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GB" dirty="0" smtClean="0"/>
                        <a:t>4272</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GB" dirty="0" smtClean="0"/>
                        <a:t>1175</a:t>
                      </a:r>
                      <a:endParaRPr lang="en-GB" dirty="0"/>
                    </a:p>
                  </a:txBody>
                  <a:tcPr anchor="ctr"/>
                </a:tc>
                <a:tc>
                  <a:txBody>
                    <a:bodyPr/>
                    <a:lstStyle/>
                    <a:p>
                      <a:pPr algn="ctr"/>
                      <a:r>
                        <a:rPr lang="en-GB" dirty="0" smtClean="0"/>
                        <a:t>5447</a:t>
                      </a:r>
                      <a:endParaRPr lang="en-GB" dirty="0"/>
                    </a:p>
                  </a:txBody>
                  <a:tcPr anchor="ctr"/>
                </a:tc>
              </a:tr>
            </a:tbl>
          </a:graphicData>
        </a:graphic>
      </p:graphicFrame>
      <p:sp>
        <p:nvSpPr>
          <p:cNvPr id="9" name="TextBox 8"/>
          <p:cNvSpPr txBox="1"/>
          <p:nvPr/>
        </p:nvSpPr>
        <p:spPr>
          <a:xfrm>
            <a:off x="828044" y="4668912"/>
            <a:ext cx="7876756" cy="1323439"/>
          </a:xfrm>
          <a:prstGeom prst="rect">
            <a:avLst/>
          </a:prstGeom>
          <a:noFill/>
        </p:spPr>
        <p:txBody>
          <a:bodyPr wrap="square" rtlCol="0">
            <a:spAutoFit/>
          </a:bodyPr>
          <a:lstStyle/>
          <a:p>
            <a:r>
              <a:rPr lang="en-GB" dirty="0" smtClean="0"/>
              <a:t>22</a:t>
            </a:r>
            <a:r>
              <a:rPr lang="en-GB" dirty="0" smtClean="0">
                <a:solidFill>
                  <a:schemeClr val="tx2"/>
                </a:solidFill>
                <a:latin typeface="+mn-lt"/>
              </a:rPr>
              <a:t>% of tracked cyclones are explosive.</a:t>
            </a:r>
          </a:p>
          <a:p>
            <a:r>
              <a:rPr lang="en-GB" dirty="0" smtClean="0"/>
              <a:t>32% of tracked cyclones have a SJ precursor.</a:t>
            </a:r>
          </a:p>
          <a:p>
            <a:r>
              <a:rPr lang="en-GB" dirty="0" smtClean="0"/>
              <a:t>29</a:t>
            </a:r>
            <a:r>
              <a:rPr lang="en-GB" dirty="0" smtClean="0">
                <a:solidFill>
                  <a:schemeClr val="tx2"/>
                </a:solidFill>
                <a:latin typeface="+mn-lt"/>
              </a:rPr>
              <a:t>% of non-explosive cyclones have a SJ precursor.</a:t>
            </a:r>
          </a:p>
          <a:p>
            <a:r>
              <a:rPr lang="en-GB" dirty="0" smtClean="0"/>
              <a:t>42% of explosive </a:t>
            </a:r>
            <a:r>
              <a:rPr lang="en-GB" dirty="0"/>
              <a:t>cyclones have a SJ precursor</a:t>
            </a:r>
            <a:r>
              <a:rPr lang="en-GB" dirty="0" smtClean="0"/>
              <a:t>.</a:t>
            </a:r>
            <a:endParaRPr lang="en-GB" dirty="0"/>
          </a:p>
        </p:txBody>
      </p:sp>
    </p:spTree>
    <p:extLst>
      <p:ext uri="{BB962C8B-B14F-4D97-AF65-F5344CB8AC3E}">
        <p14:creationId xmlns:p14="http://schemas.microsoft.com/office/powerpoint/2010/main" val="2887057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31286" y="957567"/>
            <a:ext cx="5277218" cy="5508584"/>
          </a:xfrm>
          <a:prstGeom prst="rect">
            <a:avLst/>
          </a:prstGeom>
        </p:spPr>
      </p:pic>
      <p:sp>
        <p:nvSpPr>
          <p:cNvPr id="2" name="Title 1"/>
          <p:cNvSpPr>
            <a:spLocks noGrp="1"/>
          </p:cNvSpPr>
          <p:nvPr>
            <p:ph type="title"/>
          </p:nvPr>
        </p:nvSpPr>
        <p:spPr/>
        <p:txBody>
          <a:bodyPr/>
          <a:lstStyle/>
          <a:p>
            <a:r>
              <a:rPr lang="en-GB" cap="none" dirty="0" smtClean="0"/>
              <a:t>Track density maps</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8" name="TextBox 7"/>
          <p:cNvSpPr txBox="1"/>
          <p:nvPr/>
        </p:nvSpPr>
        <p:spPr>
          <a:xfrm>
            <a:off x="395536" y="4437112"/>
            <a:ext cx="3240360" cy="1631216"/>
          </a:xfrm>
          <a:prstGeom prst="rect">
            <a:avLst/>
          </a:prstGeom>
          <a:noFill/>
          <a:ln w="28575">
            <a:solidFill>
              <a:srgbClr val="C00000"/>
            </a:solidFill>
          </a:ln>
        </p:spPr>
        <p:txBody>
          <a:bodyPr wrap="square" rtlCol="0">
            <a:spAutoFit/>
          </a:bodyPr>
          <a:lstStyle/>
          <a:p>
            <a:r>
              <a:rPr lang="en-GB" dirty="0" smtClean="0"/>
              <a:t>Cyclones with </a:t>
            </a:r>
            <a:r>
              <a:rPr lang="en-GB" dirty="0" smtClean="0"/>
              <a:t>sting-jet </a:t>
            </a:r>
            <a:r>
              <a:rPr lang="en-GB" dirty="0" smtClean="0"/>
              <a:t>precursors follow a more southerly storm track compared to those without these precursors.</a:t>
            </a:r>
            <a:endParaRPr lang="en-GB" dirty="0" smtClean="0">
              <a:solidFill>
                <a:schemeClr val="tx2"/>
              </a:solidFill>
              <a:latin typeface="+mn-lt"/>
            </a:endParaRPr>
          </a:p>
        </p:txBody>
      </p:sp>
      <p:sp>
        <p:nvSpPr>
          <p:cNvPr id="3" name="TextBox 2"/>
          <p:cNvSpPr txBox="1"/>
          <p:nvPr/>
        </p:nvSpPr>
        <p:spPr>
          <a:xfrm>
            <a:off x="4391520" y="3542582"/>
            <a:ext cx="1440160" cy="338554"/>
          </a:xfrm>
          <a:prstGeom prst="rect">
            <a:avLst/>
          </a:prstGeom>
          <a:solidFill>
            <a:schemeClr val="bg1"/>
          </a:solidFill>
          <a:ln w="19050">
            <a:solidFill>
              <a:schemeClr val="accent6"/>
            </a:solidFill>
          </a:ln>
        </p:spPr>
        <p:txBody>
          <a:bodyPr wrap="square" rtlCol="0">
            <a:spAutoFit/>
          </a:bodyPr>
          <a:lstStyle/>
          <a:p>
            <a:r>
              <a:rPr lang="en-GB" sz="1600" b="1" dirty="0" smtClean="0">
                <a:solidFill>
                  <a:schemeClr val="accent6"/>
                </a:solidFill>
                <a:latin typeface="+mn-lt"/>
              </a:rPr>
              <a:t>No precursor</a:t>
            </a:r>
          </a:p>
        </p:txBody>
      </p:sp>
      <p:sp>
        <p:nvSpPr>
          <p:cNvPr id="9" name="TextBox 8"/>
          <p:cNvSpPr txBox="1"/>
          <p:nvPr/>
        </p:nvSpPr>
        <p:spPr>
          <a:xfrm>
            <a:off x="4391520" y="1017629"/>
            <a:ext cx="1080120" cy="338554"/>
          </a:xfrm>
          <a:prstGeom prst="rect">
            <a:avLst/>
          </a:prstGeom>
          <a:solidFill>
            <a:schemeClr val="bg1"/>
          </a:solidFill>
          <a:ln w="19050">
            <a:solidFill>
              <a:srgbClr val="BF0071"/>
            </a:solidFill>
          </a:ln>
        </p:spPr>
        <p:txBody>
          <a:bodyPr wrap="square" rtlCol="0">
            <a:spAutoFit/>
          </a:bodyPr>
          <a:lstStyle/>
          <a:p>
            <a:r>
              <a:rPr lang="en-GB" sz="1600" b="1" dirty="0">
                <a:solidFill>
                  <a:srgbClr val="BF0071"/>
                </a:solidFill>
              </a:rPr>
              <a:t>P</a:t>
            </a:r>
            <a:r>
              <a:rPr lang="en-GB" sz="1600" b="1" dirty="0" smtClean="0">
                <a:solidFill>
                  <a:srgbClr val="BF0071"/>
                </a:solidFill>
                <a:latin typeface="+mn-lt"/>
              </a:rPr>
              <a:t>recursor</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073" y="2060848"/>
            <a:ext cx="3975842" cy="1966528"/>
          </a:xfrm>
          <a:prstGeom prst="rect">
            <a:avLst/>
          </a:prstGeom>
        </p:spPr>
      </p:pic>
      <p:sp>
        <p:nvSpPr>
          <p:cNvPr id="12" name="TextBox 11"/>
          <p:cNvSpPr txBox="1"/>
          <p:nvPr/>
        </p:nvSpPr>
        <p:spPr>
          <a:xfrm>
            <a:off x="395536" y="2154342"/>
            <a:ext cx="1296144" cy="338554"/>
          </a:xfrm>
          <a:prstGeom prst="rect">
            <a:avLst/>
          </a:prstGeom>
          <a:solidFill>
            <a:schemeClr val="bg1"/>
          </a:solidFill>
          <a:ln w="28575">
            <a:solidFill>
              <a:schemeClr val="tx2"/>
            </a:solidFill>
          </a:ln>
        </p:spPr>
        <p:txBody>
          <a:bodyPr wrap="square" rtlCol="0">
            <a:spAutoFit/>
          </a:bodyPr>
          <a:lstStyle/>
          <a:p>
            <a:r>
              <a:rPr lang="en-GB" sz="1600" b="1" dirty="0" smtClean="0">
                <a:solidFill>
                  <a:schemeClr val="tx2"/>
                </a:solidFill>
                <a:latin typeface="+mn-lt"/>
              </a:rPr>
              <a:t>All cyclones</a:t>
            </a:r>
          </a:p>
        </p:txBody>
      </p:sp>
    </p:spTree>
    <p:extLst>
      <p:ext uri="{BB962C8B-B14F-4D97-AF65-F5344CB8AC3E}">
        <p14:creationId xmlns:p14="http://schemas.microsoft.com/office/powerpoint/2010/main" val="88243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UoR-PP-Template-STANDARD-WIDTH-NO-ANIMATION-v-24</Template>
  <TotalTime>2919</TotalTime>
  <Words>1658</Words>
  <Application>Microsoft Office PowerPoint</Application>
  <PresentationFormat>On-screen Show (4:3)</PresentationFormat>
  <Paragraphs>169</Paragraphs>
  <Slides>15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Effra Heavy</vt:lpstr>
      <vt:lpstr>Wingdings</vt:lpstr>
      <vt:lpstr>Effra Bold</vt:lpstr>
      <vt:lpstr>AngsanaUPC</vt:lpstr>
      <vt:lpstr>Calibri</vt:lpstr>
      <vt:lpstr>Effra</vt:lpstr>
      <vt:lpstr>Effra Light</vt:lpstr>
      <vt:lpstr>UoR Theme</vt:lpstr>
      <vt:lpstr>The contribution of sting-jet windstorms to extreme wind risk in the North Atlantic</vt:lpstr>
      <vt:lpstr>What is a sting jet?</vt:lpstr>
      <vt:lpstr>Conceptual model</vt:lpstr>
      <vt:lpstr>Questions</vt:lpstr>
      <vt:lpstr>Identification method</vt:lpstr>
      <vt:lpstr>Example: ERICA IOP4</vt:lpstr>
      <vt:lpstr>Diagnostic skill</vt:lpstr>
      <vt:lpstr>Classification of cyclones</vt:lpstr>
      <vt:lpstr>Track density maps</vt:lpstr>
      <vt:lpstr>Cyclone metrics</vt:lpstr>
      <vt:lpstr>850 hPa windspeed</vt:lpstr>
      <vt:lpstr>Cool- vs. warm-sector winds</vt:lpstr>
      <vt:lpstr>Conclusions</vt:lpstr>
      <vt:lpstr>Seasonal distribution </vt:lpstr>
      <vt:lpstr>Example: ERICA IOP4</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Diabatic Processes in extratropical cyclones</dc:title>
  <dc:creator>Suzanne L. Gray</dc:creator>
  <cp:lastModifiedBy>Suzanne Gray</cp:lastModifiedBy>
  <cp:revision>228</cp:revision>
  <cp:lastPrinted>2015-12-09T09:14:14Z</cp:lastPrinted>
  <dcterms:created xsi:type="dcterms:W3CDTF">2015-05-11T08:33:06Z</dcterms:created>
  <dcterms:modified xsi:type="dcterms:W3CDTF">2016-04-15T14:27:28Z</dcterms:modified>
</cp:coreProperties>
</file>