
<file path=[Content_Types].xml><?xml version="1.0" encoding="utf-8"?>
<Types xmlns="http://schemas.openxmlformats.org/package/2006/content-types">
  <Default Extension="png" ContentType="image/pn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4" r:id="rId1"/>
  </p:sldMasterIdLst>
  <p:notesMasterIdLst>
    <p:notesMasterId r:id="rId45"/>
  </p:notesMasterIdLst>
  <p:handoutMasterIdLst>
    <p:handoutMasterId r:id="rId46"/>
  </p:handoutMasterIdLst>
  <p:sldIdLst>
    <p:sldId id="265" r:id="rId2"/>
    <p:sldId id="353" r:id="rId3"/>
    <p:sldId id="354" r:id="rId4"/>
    <p:sldId id="342" r:id="rId5"/>
    <p:sldId id="344" r:id="rId6"/>
    <p:sldId id="345" r:id="rId7"/>
    <p:sldId id="346" r:id="rId8"/>
    <p:sldId id="347" r:id="rId9"/>
    <p:sldId id="348" r:id="rId10"/>
    <p:sldId id="349" r:id="rId11"/>
    <p:sldId id="350" r:id="rId12"/>
    <p:sldId id="343" r:id="rId13"/>
    <p:sldId id="302" r:id="rId14"/>
    <p:sldId id="355" r:id="rId15"/>
    <p:sldId id="356" r:id="rId16"/>
    <p:sldId id="357" r:id="rId17"/>
    <p:sldId id="358" r:id="rId18"/>
    <p:sldId id="367" r:id="rId19"/>
    <p:sldId id="359" r:id="rId20"/>
    <p:sldId id="360" r:id="rId21"/>
    <p:sldId id="361" r:id="rId22"/>
    <p:sldId id="362" r:id="rId23"/>
    <p:sldId id="304" r:id="rId24"/>
    <p:sldId id="305" r:id="rId25"/>
    <p:sldId id="306" r:id="rId26"/>
    <p:sldId id="341" r:id="rId27"/>
    <p:sldId id="363" r:id="rId28"/>
    <p:sldId id="339" r:id="rId29"/>
    <p:sldId id="364" r:id="rId30"/>
    <p:sldId id="366" r:id="rId31"/>
    <p:sldId id="322" r:id="rId32"/>
    <p:sldId id="309" r:id="rId33"/>
    <p:sldId id="311" r:id="rId34"/>
    <p:sldId id="332" r:id="rId35"/>
    <p:sldId id="333" r:id="rId36"/>
    <p:sldId id="334" r:id="rId37"/>
    <p:sldId id="340" r:id="rId38"/>
    <p:sldId id="316" r:id="rId39"/>
    <p:sldId id="267" r:id="rId40"/>
    <p:sldId id="335" r:id="rId41"/>
    <p:sldId id="307" r:id="rId42"/>
    <p:sldId id="308" r:id="rId43"/>
    <p:sldId id="310" r:id="rId44"/>
  </p:sldIdLst>
  <p:sldSz cx="9144000" cy="6858000" type="screen4x3"/>
  <p:notesSz cx="7104063" cy="10234613"/>
  <p:embeddedFontLst>
    <p:embeddedFont>
      <p:font typeface="Lucida Handwriting" panose="03010101010101010101" pitchFamily="66" charset="0"/>
      <p:regular r:id="rId47"/>
    </p:embeddedFont>
    <p:embeddedFont>
      <p:font typeface="Effra Bold" panose="020B0604020202020204" charset="0"/>
      <p:bold r:id="rId48"/>
    </p:embeddedFont>
    <p:embeddedFont>
      <p:font typeface="AngsanaUPC" panose="02020603050405020304" pitchFamily="18" charset="-34"/>
      <p:regular r:id="rId49"/>
      <p:bold r:id="rId50"/>
      <p:italic r:id="rId51"/>
      <p:boldItalic r:id="rId52"/>
    </p:embeddedFont>
    <p:embeddedFont>
      <p:font typeface="Effra" panose="020B0604020202020204" charset="0"/>
      <p:regular r:id="rId53"/>
      <p:bold r:id="rId54"/>
      <p:italic r:id="rId55"/>
      <p:boldItalic r:id="rId56"/>
    </p:embeddedFont>
    <p:embeddedFont>
      <p:font typeface="Cambria Math" panose="02040503050406030204" pitchFamily="18" charset="0"/>
      <p:regular r:id="rId57"/>
    </p:embeddedFont>
    <p:embeddedFont>
      <p:font typeface="Calibri" panose="020F0502020204030204" pitchFamily="34" charset="0"/>
      <p:regular r:id="rId58"/>
      <p:bold r:id="rId59"/>
      <p:italic r:id="rId60"/>
      <p:boldItalic r:id="rId61"/>
    </p:embeddedFont>
    <p:embeddedFont>
      <p:font typeface="Effra Heavy" panose="020B0604020202020204" charset="0"/>
      <p:bold r:id="rId62"/>
      <p:boldItalic r:id="rId63"/>
    </p:embeddedFont>
    <p:embeddedFont>
      <p:font typeface="Effra Light" panose="020B0604020202020204" charset="0"/>
      <p:regular r:id="rId64"/>
      <p:italic r:id="rId65"/>
    </p:embeddedFont>
  </p:embeddedFontLst>
  <p:defaultTextStyle>
    <a:defPPr>
      <a:defRPr lang="en-GB"/>
    </a:defPPr>
    <a:lvl1pPr algn="l" rtl="0" fontAlgn="base">
      <a:spcBef>
        <a:spcPct val="0"/>
      </a:spcBef>
      <a:spcAft>
        <a:spcPct val="0"/>
      </a:spcAft>
      <a:defRPr sz="2000" kern="1200">
        <a:solidFill>
          <a:schemeClr val="tx2"/>
        </a:solidFill>
        <a:latin typeface="+mn-lt"/>
        <a:ea typeface="+mn-ea"/>
        <a:cs typeface="+mn-cs"/>
      </a:defRPr>
    </a:lvl1pPr>
    <a:lvl2pPr marL="457200" algn="l" rtl="0" fontAlgn="base">
      <a:spcBef>
        <a:spcPct val="0"/>
      </a:spcBef>
      <a:spcAft>
        <a:spcPct val="0"/>
      </a:spcAft>
      <a:defRPr sz="2000" kern="1200">
        <a:solidFill>
          <a:schemeClr val="tx2"/>
        </a:solidFill>
        <a:latin typeface="+mn-lt"/>
        <a:ea typeface="+mn-ea"/>
        <a:cs typeface="+mn-cs"/>
      </a:defRPr>
    </a:lvl2pPr>
    <a:lvl3pPr marL="914400" algn="l" rtl="0" fontAlgn="base">
      <a:spcBef>
        <a:spcPct val="0"/>
      </a:spcBef>
      <a:spcAft>
        <a:spcPct val="0"/>
      </a:spcAft>
      <a:defRPr sz="2000" kern="1200">
        <a:solidFill>
          <a:schemeClr val="tx2"/>
        </a:solidFill>
        <a:latin typeface="+mn-lt"/>
        <a:ea typeface="+mn-ea"/>
        <a:cs typeface="+mn-cs"/>
      </a:defRPr>
    </a:lvl3pPr>
    <a:lvl4pPr marL="1371600" algn="l" rtl="0" fontAlgn="base">
      <a:spcBef>
        <a:spcPct val="0"/>
      </a:spcBef>
      <a:spcAft>
        <a:spcPct val="0"/>
      </a:spcAft>
      <a:defRPr sz="2000" kern="1200">
        <a:solidFill>
          <a:schemeClr val="tx2"/>
        </a:solidFill>
        <a:latin typeface="+mn-lt"/>
        <a:ea typeface="+mn-ea"/>
        <a:cs typeface="+mn-cs"/>
      </a:defRPr>
    </a:lvl4pPr>
    <a:lvl5pPr marL="1828800" algn="l" rtl="0" fontAlgn="base">
      <a:spcBef>
        <a:spcPct val="0"/>
      </a:spcBef>
      <a:spcAft>
        <a:spcPct val="0"/>
      </a:spcAft>
      <a:defRPr sz="2000" kern="1200">
        <a:solidFill>
          <a:schemeClr val="tx2"/>
        </a:solidFill>
        <a:latin typeface="+mn-lt"/>
        <a:ea typeface="+mn-ea"/>
        <a:cs typeface="+mn-cs"/>
      </a:defRPr>
    </a:lvl5pPr>
    <a:lvl6pPr marL="2286000" algn="l" defTabSz="914400" rtl="0" eaLnBrk="1" latinLnBrk="0" hangingPunct="1">
      <a:defRPr sz="2000" kern="1200">
        <a:solidFill>
          <a:schemeClr val="tx2"/>
        </a:solidFill>
        <a:latin typeface="+mn-lt"/>
        <a:ea typeface="+mn-ea"/>
        <a:cs typeface="+mn-cs"/>
      </a:defRPr>
    </a:lvl6pPr>
    <a:lvl7pPr marL="2743200" algn="l" defTabSz="914400" rtl="0" eaLnBrk="1" latinLnBrk="0" hangingPunct="1">
      <a:defRPr sz="2000" kern="1200">
        <a:solidFill>
          <a:schemeClr val="tx2"/>
        </a:solidFill>
        <a:latin typeface="+mn-lt"/>
        <a:ea typeface="+mn-ea"/>
        <a:cs typeface="+mn-cs"/>
      </a:defRPr>
    </a:lvl7pPr>
    <a:lvl8pPr marL="3200400" algn="l" defTabSz="914400" rtl="0" eaLnBrk="1" latinLnBrk="0" hangingPunct="1">
      <a:defRPr sz="2000" kern="1200">
        <a:solidFill>
          <a:schemeClr val="tx2"/>
        </a:solidFill>
        <a:latin typeface="+mn-lt"/>
        <a:ea typeface="+mn-ea"/>
        <a:cs typeface="+mn-cs"/>
      </a:defRPr>
    </a:lvl8pPr>
    <a:lvl9pPr marL="3657600" algn="l" defTabSz="914400" rtl="0" eaLnBrk="1" latinLnBrk="0" hangingPunct="1">
      <a:defRPr sz="2000" kern="1200">
        <a:solidFill>
          <a:schemeClr val="tx2"/>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EAF35"/>
    <a:srgbClr val="000000"/>
    <a:srgbClr val="BF0071"/>
    <a:srgbClr val="D799A1"/>
    <a:srgbClr val="F3F3F3"/>
    <a:srgbClr val="F0F0F0"/>
    <a:srgbClr val="EEEEEE"/>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83" autoAdjust="0"/>
    <p:restoredTop sz="83148" autoAdjust="0"/>
  </p:normalViewPr>
  <p:slideViewPr>
    <p:cSldViewPr showGuides="1">
      <p:cViewPr varScale="1">
        <p:scale>
          <a:sx n="80" d="100"/>
          <a:sy n="80" d="100"/>
        </p:scale>
        <p:origin x="510"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7686"/>
    </p:cViewPr>
  </p:sorterViewPr>
  <p:notesViewPr>
    <p:cSldViewPr showGuides="1">
      <p:cViewPr varScale="1">
        <p:scale>
          <a:sx n="71" d="100"/>
          <a:sy n="71" d="100"/>
        </p:scale>
        <p:origin x="1998" y="84"/>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font" Target="fonts/font17.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59" Type="http://schemas.openxmlformats.org/officeDocument/2006/relationships/font" Target="fonts/font13.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font" Target="fonts/font1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hdr" sz="quarter"/>
          </p:nvPr>
        </p:nvSpPr>
        <p:spPr bwMode="auto">
          <a:xfrm>
            <a:off x="1" y="1"/>
            <a:ext cx="3078651" cy="512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5576" tIns="47787" rIns="95576" bIns="47787" numCol="1" anchor="ctr" anchorCtr="0" compatLnSpc="1">
            <a:prstTxWarp prst="textNoShape">
              <a:avLst/>
            </a:prstTxWarp>
          </a:bodyPr>
          <a:lstStyle>
            <a:lvl1pPr>
              <a:defRPr sz="1300">
                <a:solidFill>
                  <a:schemeClr val="bg1"/>
                </a:solidFill>
              </a:defRPr>
            </a:lvl1pPr>
          </a:lstStyle>
          <a:p>
            <a:endParaRPr lang="en-GB" altLang="en-US" dirty="0">
              <a:latin typeface="Effra" panose="020B0603020203020204" pitchFamily="34" charset="0"/>
            </a:endParaRPr>
          </a:p>
        </p:txBody>
      </p:sp>
      <p:sp>
        <p:nvSpPr>
          <p:cNvPr id="459779" name="Rectangle 3"/>
          <p:cNvSpPr>
            <a:spLocks noGrp="1" noChangeArrowheads="1"/>
          </p:cNvSpPr>
          <p:nvPr>
            <p:ph type="dt" sz="quarter" idx="1"/>
          </p:nvPr>
        </p:nvSpPr>
        <p:spPr bwMode="auto">
          <a:xfrm>
            <a:off x="4025412" y="1"/>
            <a:ext cx="3078651" cy="512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5576" tIns="47787" rIns="95576" bIns="47787" numCol="1" anchor="ctr" anchorCtr="0" compatLnSpc="1">
            <a:prstTxWarp prst="textNoShape">
              <a:avLst/>
            </a:prstTxWarp>
          </a:bodyPr>
          <a:lstStyle>
            <a:lvl1pPr algn="r">
              <a:defRPr sz="1300">
                <a:solidFill>
                  <a:schemeClr val="bg1"/>
                </a:solidFill>
              </a:defRPr>
            </a:lvl1pPr>
          </a:lstStyle>
          <a:p>
            <a:endParaRPr lang="en-GB" altLang="en-US" dirty="0">
              <a:latin typeface="Effra" panose="020B0603020203020204" pitchFamily="34" charset="0"/>
            </a:endParaRPr>
          </a:p>
        </p:txBody>
      </p:sp>
      <p:sp>
        <p:nvSpPr>
          <p:cNvPr id="459780" name="Rectangle 4"/>
          <p:cNvSpPr>
            <a:spLocks noGrp="1" noChangeArrowheads="1"/>
          </p:cNvSpPr>
          <p:nvPr>
            <p:ph type="ftr" sz="quarter" idx="2"/>
          </p:nvPr>
        </p:nvSpPr>
        <p:spPr bwMode="auto">
          <a:xfrm>
            <a:off x="1" y="9722554"/>
            <a:ext cx="3078651" cy="512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5576" tIns="47787" rIns="95576" bIns="47787" numCol="1" anchor="b" anchorCtr="0" compatLnSpc="1">
            <a:prstTxWarp prst="textNoShape">
              <a:avLst/>
            </a:prstTxWarp>
          </a:bodyPr>
          <a:lstStyle>
            <a:lvl1pPr>
              <a:defRPr sz="1300">
                <a:solidFill>
                  <a:schemeClr val="bg1"/>
                </a:solidFill>
              </a:defRPr>
            </a:lvl1pPr>
          </a:lstStyle>
          <a:p>
            <a:endParaRPr lang="en-GB" altLang="en-US" dirty="0">
              <a:latin typeface="Effra" panose="020B0603020203020204" pitchFamily="34" charset="0"/>
            </a:endParaRPr>
          </a:p>
        </p:txBody>
      </p:sp>
      <p:sp>
        <p:nvSpPr>
          <p:cNvPr id="459781" name="Rectangle 5"/>
          <p:cNvSpPr>
            <a:spLocks noGrp="1" noChangeArrowheads="1"/>
          </p:cNvSpPr>
          <p:nvPr>
            <p:ph type="sldNum" sz="quarter" idx="3"/>
          </p:nvPr>
        </p:nvSpPr>
        <p:spPr bwMode="auto">
          <a:xfrm>
            <a:off x="4025412" y="9722554"/>
            <a:ext cx="3078651" cy="512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5576" tIns="47787" rIns="95576" bIns="47787" numCol="1" anchor="b" anchorCtr="0" compatLnSpc="1">
            <a:prstTxWarp prst="textNoShape">
              <a:avLst/>
            </a:prstTxWarp>
          </a:bodyPr>
          <a:lstStyle>
            <a:lvl1pPr algn="r">
              <a:defRPr sz="1300">
                <a:solidFill>
                  <a:schemeClr val="bg1"/>
                </a:solidFill>
              </a:defRPr>
            </a:lvl1pPr>
          </a:lstStyle>
          <a:p>
            <a:fld id="{6BDED6D5-33CC-49C8-A14A-4660977D1BEE}" type="slidenum">
              <a:rPr lang="en-GB" altLang="en-US">
                <a:latin typeface="Effra" panose="020B0603020203020204" pitchFamily="34" charset="0"/>
              </a:rPr>
              <a:pPr/>
              <a:t>‹#›</a:t>
            </a:fld>
            <a:endParaRPr lang="en-GB" altLang="en-US" dirty="0">
              <a:latin typeface="Effra" panose="020B0603020203020204" pitchFamily="34" charset="0"/>
            </a:endParaRPr>
          </a:p>
        </p:txBody>
      </p:sp>
    </p:spTree>
    <p:extLst>
      <p:ext uri="{BB962C8B-B14F-4D97-AF65-F5344CB8AC3E}">
        <p14:creationId xmlns:p14="http://schemas.microsoft.com/office/powerpoint/2010/main" val="334349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1" y="1"/>
            <a:ext cx="3078651" cy="512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76" tIns="47787" rIns="95576" bIns="47787" numCol="1" anchor="t" anchorCtr="0" compatLnSpc="1">
            <a:prstTxWarp prst="textNoShape">
              <a:avLst/>
            </a:prstTxWarp>
          </a:bodyPr>
          <a:lstStyle>
            <a:lvl1pPr>
              <a:defRPr sz="1300">
                <a:latin typeface="Effra" panose="020B0603020203020204" pitchFamily="34" charset="0"/>
              </a:defRPr>
            </a:lvl1pPr>
          </a:lstStyle>
          <a:p>
            <a:endParaRPr lang="en-GB" altLang="en-US" dirty="0"/>
          </a:p>
        </p:txBody>
      </p:sp>
      <p:sp>
        <p:nvSpPr>
          <p:cNvPr id="9219" name="Rectangle 3"/>
          <p:cNvSpPr>
            <a:spLocks noGrp="1" noChangeArrowheads="1"/>
          </p:cNvSpPr>
          <p:nvPr>
            <p:ph type="dt" idx="1"/>
          </p:nvPr>
        </p:nvSpPr>
        <p:spPr bwMode="auto">
          <a:xfrm>
            <a:off x="4023734" y="1"/>
            <a:ext cx="3078651" cy="512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76" tIns="47787" rIns="95576" bIns="47787" numCol="1" anchor="t" anchorCtr="0" compatLnSpc="1">
            <a:prstTxWarp prst="textNoShape">
              <a:avLst/>
            </a:prstTxWarp>
          </a:bodyPr>
          <a:lstStyle>
            <a:lvl1pPr algn="r">
              <a:defRPr sz="1300">
                <a:latin typeface="Effra" panose="020B0603020203020204" pitchFamily="34" charset="0"/>
              </a:defRPr>
            </a:lvl1pPr>
          </a:lstStyle>
          <a:p>
            <a:endParaRPr lang="en-GB" altLang="en-US" dirty="0"/>
          </a:p>
        </p:txBody>
      </p:sp>
      <p:sp>
        <p:nvSpPr>
          <p:cNvPr id="9220" name="Rectangle 4"/>
          <p:cNvSpPr>
            <a:spLocks noGrp="1" noRot="1" noChangeAspect="1" noChangeArrowheads="1" noTextEdit="1"/>
          </p:cNvSpPr>
          <p:nvPr>
            <p:ph type="sldImg" idx="2"/>
          </p:nvPr>
        </p:nvSpPr>
        <p:spPr bwMode="auto">
          <a:xfrm>
            <a:off x="993775" y="766763"/>
            <a:ext cx="5119688" cy="383857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710072" y="4862101"/>
            <a:ext cx="5683922" cy="4605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76" tIns="47787" rIns="95576" bIns="47787" numCol="1" anchor="t" anchorCtr="0" compatLnSpc="1">
            <a:prstTxWarp prst="textNoShape">
              <a:avLst/>
            </a:prstTxWarp>
          </a:bodyPr>
          <a:lstStyle/>
          <a:p>
            <a:pPr lvl="0"/>
            <a:r>
              <a:rPr lang="en-GB" altLang="en-US" dirty="0" smtClean="0"/>
              <a:t>Click to edit Master text styles</a:t>
            </a:r>
          </a:p>
          <a:p>
            <a:pPr lvl="1"/>
            <a:r>
              <a:rPr lang="en-GB" altLang="en-US" dirty="0" smtClean="0"/>
              <a:t>Second level</a:t>
            </a:r>
          </a:p>
          <a:p>
            <a:pPr lvl="2"/>
            <a:r>
              <a:rPr lang="en-GB" altLang="en-US" dirty="0" smtClean="0"/>
              <a:t>Third level</a:t>
            </a:r>
          </a:p>
          <a:p>
            <a:pPr lvl="3"/>
            <a:r>
              <a:rPr lang="en-GB" altLang="en-US" dirty="0" smtClean="0"/>
              <a:t>Fourth level</a:t>
            </a:r>
          </a:p>
          <a:p>
            <a:pPr lvl="4"/>
            <a:r>
              <a:rPr lang="en-GB" altLang="en-US" dirty="0" smtClean="0"/>
              <a:t>Fifth level</a:t>
            </a:r>
          </a:p>
        </p:txBody>
      </p:sp>
      <p:sp>
        <p:nvSpPr>
          <p:cNvPr id="9222" name="Rectangle 6"/>
          <p:cNvSpPr>
            <a:spLocks noGrp="1" noChangeArrowheads="1"/>
          </p:cNvSpPr>
          <p:nvPr>
            <p:ph type="ftr" sz="quarter" idx="4"/>
          </p:nvPr>
        </p:nvSpPr>
        <p:spPr bwMode="auto">
          <a:xfrm>
            <a:off x="1" y="9720907"/>
            <a:ext cx="3078651" cy="512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76" tIns="47787" rIns="95576" bIns="47787" numCol="1" anchor="b" anchorCtr="0" compatLnSpc="1">
            <a:prstTxWarp prst="textNoShape">
              <a:avLst/>
            </a:prstTxWarp>
          </a:bodyPr>
          <a:lstStyle>
            <a:lvl1pPr>
              <a:defRPr sz="1300">
                <a:latin typeface="Effra" panose="020B0603020203020204" pitchFamily="34" charset="0"/>
              </a:defRPr>
            </a:lvl1pPr>
          </a:lstStyle>
          <a:p>
            <a:endParaRPr lang="en-GB" altLang="en-US" dirty="0"/>
          </a:p>
        </p:txBody>
      </p:sp>
      <p:sp>
        <p:nvSpPr>
          <p:cNvPr id="9223" name="Rectangle 7"/>
          <p:cNvSpPr>
            <a:spLocks noGrp="1" noChangeArrowheads="1"/>
          </p:cNvSpPr>
          <p:nvPr>
            <p:ph type="sldNum" sz="quarter" idx="5"/>
          </p:nvPr>
        </p:nvSpPr>
        <p:spPr bwMode="auto">
          <a:xfrm>
            <a:off x="4023734" y="9720907"/>
            <a:ext cx="3078651" cy="512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76" tIns="47787" rIns="95576" bIns="47787" numCol="1" anchor="b" anchorCtr="0" compatLnSpc="1">
            <a:prstTxWarp prst="textNoShape">
              <a:avLst/>
            </a:prstTxWarp>
          </a:bodyPr>
          <a:lstStyle>
            <a:lvl1pPr algn="r">
              <a:defRPr sz="1300">
                <a:latin typeface="Effra" panose="020B0603020203020204" pitchFamily="34" charset="0"/>
              </a:defRPr>
            </a:lvl1pPr>
          </a:lstStyle>
          <a:p>
            <a:fld id="{A3ADB805-8BF7-47B5-B5FB-292FECAF2630}" type="slidenum">
              <a:rPr lang="en-GB" altLang="en-US" smtClean="0"/>
              <a:pPr/>
              <a:t>‹#›</a:t>
            </a:fld>
            <a:endParaRPr lang="en-GB" altLang="en-US" dirty="0"/>
          </a:p>
        </p:txBody>
      </p:sp>
    </p:spTree>
    <p:extLst>
      <p:ext uri="{BB962C8B-B14F-4D97-AF65-F5344CB8AC3E}">
        <p14:creationId xmlns:p14="http://schemas.microsoft.com/office/powerpoint/2010/main" val="18646541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Effra" panose="020B0603020203020204" pitchFamily="34" charset="0"/>
        <a:ea typeface="+mn-ea"/>
        <a:cs typeface="+mn-cs"/>
      </a:defRPr>
    </a:lvl1pPr>
    <a:lvl2pPr marL="457200" algn="l" rtl="0" fontAlgn="base">
      <a:spcBef>
        <a:spcPct val="30000"/>
      </a:spcBef>
      <a:spcAft>
        <a:spcPct val="0"/>
      </a:spcAft>
      <a:defRPr sz="1200" kern="1200">
        <a:solidFill>
          <a:schemeClr val="tx1"/>
        </a:solidFill>
        <a:latin typeface="Effra" panose="020B0603020203020204" pitchFamily="34" charset="0"/>
        <a:ea typeface="+mn-ea"/>
        <a:cs typeface="+mn-cs"/>
      </a:defRPr>
    </a:lvl2pPr>
    <a:lvl3pPr marL="914400" algn="l" rtl="0" fontAlgn="base">
      <a:spcBef>
        <a:spcPct val="30000"/>
      </a:spcBef>
      <a:spcAft>
        <a:spcPct val="0"/>
      </a:spcAft>
      <a:defRPr sz="1200" kern="1200">
        <a:solidFill>
          <a:schemeClr val="tx1"/>
        </a:solidFill>
        <a:latin typeface="Effra" panose="020B0603020203020204" pitchFamily="34" charset="0"/>
        <a:ea typeface="+mn-ea"/>
        <a:cs typeface="+mn-cs"/>
      </a:defRPr>
    </a:lvl3pPr>
    <a:lvl4pPr marL="1371600" algn="l" rtl="0" fontAlgn="base">
      <a:spcBef>
        <a:spcPct val="30000"/>
      </a:spcBef>
      <a:spcAft>
        <a:spcPct val="0"/>
      </a:spcAft>
      <a:defRPr sz="1200" kern="1200">
        <a:solidFill>
          <a:schemeClr val="tx1"/>
        </a:solidFill>
        <a:latin typeface="Effra" panose="020B0603020203020204" pitchFamily="34" charset="0"/>
        <a:ea typeface="+mn-ea"/>
        <a:cs typeface="+mn-cs"/>
      </a:defRPr>
    </a:lvl4pPr>
    <a:lvl5pPr marL="1828800" algn="l" rtl="0" fontAlgn="base">
      <a:spcBef>
        <a:spcPct val="30000"/>
      </a:spcBef>
      <a:spcAft>
        <a:spcPct val="0"/>
      </a:spcAft>
      <a:defRPr sz="1200" kern="1200">
        <a:solidFill>
          <a:schemeClr val="tx1"/>
        </a:solidFill>
        <a:latin typeface="Effra" panose="020B06030202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dx.doi.org/10.1175/MWR-D-14-00382.1"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1</a:t>
            </a:fld>
            <a:endParaRPr lang="en-GB" altLang="en-US" dirty="0"/>
          </a:p>
        </p:txBody>
      </p:sp>
    </p:spTree>
    <p:extLst>
      <p:ext uri="{BB962C8B-B14F-4D97-AF65-F5344CB8AC3E}">
        <p14:creationId xmlns:p14="http://schemas.microsoft.com/office/powerpoint/2010/main" val="3790359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Effra" panose="020B0603020203020204" pitchFamily="34" charset="0"/>
                <a:ea typeface="+mn-ea"/>
                <a:cs typeface="+mn-cs"/>
              </a:rPr>
              <a:t>Figure 16. MST radar wind speeds (colour) with corresponding values</a:t>
            </a:r>
          </a:p>
          <a:p>
            <a:r>
              <a:rPr lang="en-GB" sz="1200" b="0" i="0" u="none" strike="noStrike" kern="1200" baseline="0" dirty="0" smtClean="0">
                <a:solidFill>
                  <a:schemeClr val="tx1"/>
                </a:solidFill>
                <a:latin typeface="Effra" panose="020B0603020203020204" pitchFamily="34" charset="0"/>
                <a:ea typeface="+mn-ea"/>
                <a:cs typeface="+mn-cs"/>
              </a:rPr>
              <a:t>from the operational UM fields overlaid as contours. Note that below</a:t>
            </a:r>
          </a:p>
          <a:p>
            <a:r>
              <a:rPr lang="en-GB" sz="1200" b="0" i="0" u="none" strike="noStrike" kern="1200" baseline="0" dirty="0" smtClean="0">
                <a:solidFill>
                  <a:schemeClr val="tx1"/>
                </a:solidFill>
                <a:latin typeface="Effra" panose="020B0603020203020204" pitchFamily="34" charset="0"/>
                <a:ea typeface="+mn-ea"/>
                <a:cs typeface="+mn-cs"/>
              </a:rPr>
              <a:t>the main jet stream the operational UM depicted two separate features</a:t>
            </a:r>
          </a:p>
          <a:p>
            <a:r>
              <a:rPr lang="en-GB" sz="1200" b="0" i="0" u="none" strike="noStrike" kern="1200" baseline="0" dirty="0" smtClean="0">
                <a:solidFill>
                  <a:schemeClr val="tx1"/>
                </a:solidFill>
                <a:latin typeface="Effra" panose="020B0603020203020204" pitchFamily="34" charset="0"/>
                <a:ea typeface="+mn-ea"/>
                <a:cs typeface="+mn-cs"/>
              </a:rPr>
              <a:t>between 0700 UTC and 0900 UTC: a wind maximum at 4–5 km and</a:t>
            </a:r>
          </a:p>
          <a:p>
            <a:r>
              <a:rPr lang="en-GB" sz="1200" b="0" i="0" u="none" strike="noStrike" kern="1200" baseline="0" dirty="0" smtClean="0">
                <a:solidFill>
                  <a:schemeClr val="tx1"/>
                </a:solidFill>
                <a:latin typeface="Effra" panose="020B0603020203020204" pitchFamily="34" charset="0"/>
                <a:ea typeface="+mn-ea"/>
                <a:cs typeface="+mn-cs"/>
              </a:rPr>
              <a:t>the CCB below 2 km. Unreliable MST radar winds have been blanked</a:t>
            </a:r>
          </a:p>
          <a:p>
            <a:r>
              <a:rPr lang="en-GB" sz="1200" b="0" i="0" u="none" strike="noStrike" kern="1200" baseline="0" dirty="0" smtClean="0">
                <a:solidFill>
                  <a:schemeClr val="tx1"/>
                </a:solidFill>
                <a:latin typeface="Effra" panose="020B0603020203020204" pitchFamily="34" charset="0"/>
                <a:ea typeface="+mn-ea"/>
                <a:cs typeface="+mn-cs"/>
              </a:rPr>
              <a:t>as described in the text. This figure is available in colour online at</a:t>
            </a:r>
          </a:p>
          <a:p>
            <a:r>
              <a:rPr lang="en-GB" sz="1200" b="0" i="0" u="none" strike="noStrike" kern="1200" baseline="0" dirty="0" smtClean="0">
                <a:solidFill>
                  <a:schemeClr val="tx1"/>
                </a:solidFill>
                <a:latin typeface="Effra" panose="020B0603020203020204" pitchFamily="34" charset="0"/>
                <a:ea typeface="+mn-ea"/>
                <a:cs typeface="+mn-cs"/>
              </a:rPr>
              <a:t>www.interscience.wiley.com/journal/qj</a:t>
            </a:r>
          </a:p>
          <a:p>
            <a:endParaRPr lang="en-GB" sz="1200" b="0" i="0" u="none" strike="noStrike" kern="1200" baseline="0" dirty="0" smtClean="0">
              <a:solidFill>
                <a:schemeClr val="tx1"/>
              </a:solidFill>
              <a:latin typeface="Effra" panose="020B0603020203020204" pitchFamily="34" charset="0"/>
              <a:ea typeface="+mn-ea"/>
              <a:cs typeface="+mn-cs"/>
            </a:endParaRPr>
          </a:p>
          <a:p>
            <a:r>
              <a:rPr lang="en-GB" sz="1200" b="0" i="0" u="none" strike="noStrike" kern="1200" baseline="0" dirty="0" smtClean="0">
                <a:solidFill>
                  <a:schemeClr val="tx1"/>
                </a:solidFill>
                <a:latin typeface="Effra" panose="020B0603020203020204" pitchFamily="34" charset="0"/>
                <a:ea typeface="+mn-ea"/>
                <a:cs typeface="+mn-cs"/>
              </a:rPr>
              <a:t>Distinguishing </a:t>
            </a:r>
            <a:r>
              <a:rPr lang="en-GB" sz="1200" b="0" i="0" u="none" strike="noStrike" kern="1200" baseline="0" dirty="0" smtClean="0">
                <a:solidFill>
                  <a:schemeClr val="tx1"/>
                </a:solidFill>
                <a:latin typeface="Effra" panose="020B0603020203020204" pitchFamily="34" charset="0"/>
                <a:ea typeface="+mn-ea"/>
                <a:cs typeface="+mn-cs"/>
              </a:rPr>
              <a:t>the Cold Conveyor Belt and Sting Jet Airstreams</a:t>
            </a:r>
          </a:p>
          <a:p>
            <a:r>
              <a:rPr lang="en-GB" sz="1200" b="0" i="0" u="none" strike="noStrike" kern="1200" baseline="0" dirty="0" smtClean="0">
                <a:solidFill>
                  <a:schemeClr val="tx1"/>
                </a:solidFill>
                <a:latin typeface="Effra" panose="020B0603020203020204" pitchFamily="34" charset="0"/>
                <a:ea typeface="+mn-ea"/>
                <a:cs typeface="+mn-cs"/>
              </a:rPr>
              <a:t>in an Intense Extratropical Cyclone</a:t>
            </a:r>
          </a:p>
          <a:p>
            <a:r>
              <a:rPr lang="en-GB" sz="1200" b="0" i="0" u="none" strike="noStrike" kern="1200" baseline="0" dirty="0" smtClean="0">
                <a:solidFill>
                  <a:schemeClr val="tx1"/>
                </a:solidFill>
                <a:latin typeface="Effra" panose="020B0603020203020204" pitchFamily="34" charset="0"/>
                <a:ea typeface="+mn-ea"/>
                <a:cs typeface="+mn-cs"/>
              </a:rPr>
              <a:t>OSCAR MARTI´NEZ-ALVARADO, LAURA H. BAKER, SUZANNE L. GRAY,</a:t>
            </a:r>
          </a:p>
          <a:p>
            <a:r>
              <a:rPr lang="en-GB" sz="1200" b="0" i="0" u="none" strike="noStrike" kern="1200" baseline="0" dirty="0" smtClean="0">
                <a:solidFill>
                  <a:schemeClr val="tx1"/>
                </a:solidFill>
                <a:latin typeface="Effra" panose="020B0603020203020204" pitchFamily="34" charset="0"/>
                <a:ea typeface="+mn-ea"/>
                <a:cs typeface="+mn-cs"/>
              </a:rPr>
              <a:t>JOHN METHVEN, AND ROBERT S. PLANT</a:t>
            </a:r>
          </a:p>
          <a:p>
            <a:endParaRPr lang="en-GB" sz="1200" b="0" i="0" u="none" strike="noStrike" kern="1200" baseline="0" dirty="0" smtClean="0">
              <a:solidFill>
                <a:schemeClr val="tx1"/>
              </a:solidFill>
              <a:latin typeface="Effra" panose="020B0603020203020204" pitchFamily="34" charset="0"/>
              <a:ea typeface="+mn-ea"/>
              <a:cs typeface="+mn-cs"/>
            </a:endParaRPr>
          </a:p>
          <a:p>
            <a:r>
              <a:rPr lang="en-GB" dirty="0" smtClean="0"/>
              <a:t>Churned up sea off the west coast of Scotland as photographed from the FAAM research aircraft at about 450 m (1,480 </a:t>
            </a:r>
            <a:r>
              <a:rPr lang="en-GB" dirty="0" err="1" smtClean="0"/>
              <a:t>ft</a:t>
            </a:r>
            <a:r>
              <a:rPr lang="en-GB" dirty="0" smtClean="0"/>
              <a:t>) above sea level.</a:t>
            </a:r>
          </a:p>
          <a:p>
            <a:endParaRPr lang="en-GB" dirty="0" smtClean="0"/>
          </a:p>
          <a:p>
            <a:r>
              <a:rPr lang="en-GB" sz="1200" b="0" i="0" u="none" strike="noStrike" kern="1200" baseline="0" dirty="0" smtClean="0">
                <a:solidFill>
                  <a:schemeClr val="tx1"/>
                </a:solidFill>
                <a:latin typeface="Effra" panose="020B0603020203020204" pitchFamily="34" charset="0"/>
                <a:ea typeface="+mn-ea"/>
                <a:cs typeface="+mn-cs"/>
              </a:rPr>
              <a:t>FIG. 8. Model-derived horizontal wind speed at 1500 UTC on a vertical section between F and G in Fig. 3c. Also</a:t>
            </a:r>
          </a:p>
          <a:p>
            <a:r>
              <a:rPr lang="en-GB" sz="1200" b="0" i="0" u="none" strike="noStrike" kern="1200" baseline="0" dirty="0" smtClean="0">
                <a:solidFill>
                  <a:schemeClr val="tx1"/>
                </a:solidFill>
                <a:latin typeface="Effra" panose="020B0603020203020204" pitchFamily="34" charset="0"/>
                <a:ea typeface="+mn-ea"/>
                <a:cs typeface="+mn-cs"/>
              </a:rPr>
              <a:t>shown are equivalent potential temperature (thin contours, interval 1K) and the 80% and 90%RHice contours (black</a:t>
            </a:r>
          </a:p>
          <a:p>
            <a:r>
              <a:rPr lang="en-GB" sz="1200" b="0" i="0" u="none" strike="noStrike" kern="1200" baseline="0" dirty="0" smtClean="0">
                <a:solidFill>
                  <a:schemeClr val="tx1"/>
                </a:solidFill>
                <a:latin typeface="Effra" panose="020B0603020203020204" pitchFamily="34" charset="0"/>
                <a:ea typeface="+mn-ea"/>
                <a:cs typeface="+mn-cs"/>
              </a:rPr>
              <a:t>solid and dashed, respectively). The pipes represent the flight track on the section. (a) </a:t>
            </a:r>
            <a:r>
              <a:rPr lang="en-GB" sz="1200" b="0" i="0" u="none" strike="noStrike" kern="1200" baseline="0" dirty="0" err="1" smtClean="0">
                <a:solidFill>
                  <a:schemeClr val="tx1"/>
                </a:solidFill>
                <a:latin typeface="Effra" panose="020B0603020203020204" pitchFamily="34" charset="0"/>
                <a:ea typeface="+mn-ea"/>
                <a:cs typeface="+mn-cs"/>
              </a:rPr>
              <a:t>Colors</a:t>
            </a:r>
            <a:r>
              <a:rPr lang="en-GB" sz="1200" b="0" i="0" u="none" strike="noStrike" kern="1200" baseline="0" dirty="0" smtClean="0">
                <a:solidFill>
                  <a:schemeClr val="tx1"/>
                </a:solidFill>
                <a:latin typeface="Effra" panose="020B0603020203020204" pitchFamily="34" charset="0"/>
                <a:ea typeface="+mn-ea"/>
                <a:cs typeface="+mn-cs"/>
              </a:rPr>
              <a:t> inside the pipe show</a:t>
            </a:r>
          </a:p>
          <a:p>
            <a:r>
              <a:rPr lang="en-GB" sz="1200" b="0" i="0" u="none" strike="noStrike" kern="1200" baseline="0" dirty="0" smtClean="0">
                <a:solidFill>
                  <a:schemeClr val="tx1"/>
                </a:solidFill>
                <a:latin typeface="Effra" panose="020B0603020203020204" pitchFamily="34" charset="0"/>
                <a:ea typeface="+mn-ea"/>
                <a:cs typeface="+mn-cs"/>
              </a:rPr>
              <a:t>observed horizontal wind speed (according to </a:t>
            </a:r>
            <a:r>
              <a:rPr lang="en-GB" sz="1200" b="0" i="0" u="none" strike="noStrike" kern="1200" baseline="0" dirty="0" err="1" smtClean="0">
                <a:solidFill>
                  <a:schemeClr val="tx1"/>
                </a:solidFill>
                <a:latin typeface="Effra" panose="020B0603020203020204" pitchFamily="34" charset="0"/>
                <a:ea typeface="+mn-ea"/>
                <a:cs typeface="+mn-cs"/>
              </a:rPr>
              <a:t>color</a:t>
            </a:r>
            <a:r>
              <a:rPr lang="en-GB" sz="1200" b="0" i="0" u="none" strike="noStrike" kern="1200" baseline="0" dirty="0" smtClean="0">
                <a:solidFill>
                  <a:schemeClr val="tx1"/>
                </a:solidFill>
                <a:latin typeface="Effra" panose="020B0603020203020204" pitchFamily="34" charset="0"/>
                <a:ea typeface="+mn-ea"/>
                <a:cs typeface="+mn-cs"/>
              </a:rPr>
              <a:t> scale) and observed </a:t>
            </a:r>
            <a:r>
              <a:rPr lang="en-GB" sz="1200" b="0" i="0" u="none" strike="noStrike" kern="1200" baseline="0" dirty="0" err="1" smtClean="0">
                <a:solidFill>
                  <a:schemeClr val="tx1"/>
                </a:solidFill>
                <a:latin typeface="Effra" panose="020B0603020203020204" pitchFamily="34" charset="0"/>
                <a:ea typeface="+mn-ea"/>
                <a:cs typeface="+mn-cs"/>
              </a:rPr>
              <a:t>RHice</a:t>
            </a:r>
            <a:r>
              <a:rPr lang="en-GB" sz="1200" b="0" i="0" u="none" strike="noStrike" kern="1200" baseline="0" dirty="0" smtClean="0">
                <a:solidFill>
                  <a:schemeClr val="tx1"/>
                </a:solidFill>
                <a:latin typeface="Effra" panose="020B0603020203020204" pitchFamily="34" charset="0"/>
                <a:ea typeface="+mn-ea"/>
                <a:cs typeface="+mn-cs"/>
              </a:rPr>
              <a:t> (inner </a:t>
            </a:r>
            <a:r>
              <a:rPr lang="en-GB" sz="1200" b="0" i="0" u="none" strike="noStrike" kern="1200" baseline="0" dirty="0" err="1" smtClean="0">
                <a:solidFill>
                  <a:schemeClr val="tx1"/>
                </a:solidFill>
                <a:latin typeface="Effra" panose="020B0603020203020204" pitchFamily="34" charset="0"/>
                <a:ea typeface="+mn-ea"/>
                <a:cs typeface="+mn-cs"/>
              </a:rPr>
              <a:t>color</a:t>
            </a:r>
            <a:r>
              <a:rPr lang="en-GB" sz="1200" b="0" i="0" u="none" strike="noStrike" kern="1200" baseline="0" dirty="0" smtClean="0">
                <a:solidFill>
                  <a:schemeClr val="tx1"/>
                </a:solidFill>
                <a:latin typeface="Effra" panose="020B0603020203020204" pitchFamily="34" charset="0"/>
                <a:ea typeface="+mn-ea"/>
                <a:cs typeface="+mn-cs"/>
              </a:rPr>
              <a:t>, </a:t>
            </a:r>
            <a:r>
              <a:rPr lang="en-GB" sz="1200" b="0" i="0" u="none" strike="noStrike" kern="1200" baseline="0" dirty="0" err="1" smtClean="0">
                <a:solidFill>
                  <a:schemeClr val="tx1"/>
                </a:solidFill>
                <a:latin typeface="Effra" panose="020B0603020203020204" pitchFamily="34" charset="0"/>
                <a:ea typeface="+mn-ea"/>
                <a:cs typeface="+mn-cs"/>
              </a:rPr>
              <a:t>gray</a:t>
            </a:r>
            <a:r>
              <a:rPr lang="en-GB" sz="1200" b="0" i="0" u="none" strike="noStrike" kern="1200" baseline="0" dirty="0" smtClean="0">
                <a:solidFill>
                  <a:schemeClr val="tx1"/>
                </a:solidFill>
                <a:latin typeface="Effra" panose="020B0603020203020204" pitchFamily="34" charset="0"/>
                <a:ea typeface="+mn-ea"/>
                <a:cs typeface="+mn-cs"/>
              </a:rPr>
              <a:t> is </a:t>
            </a:r>
            <a:r>
              <a:rPr lang="en-GB" sz="1200" b="0" i="0" u="none" strike="noStrike" kern="1200" baseline="0" dirty="0" err="1" smtClean="0">
                <a:solidFill>
                  <a:schemeClr val="tx1"/>
                </a:solidFill>
                <a:latin typeface="Effra" panose="020B0603020203020204" pitchFamily="34" charset="0"/>
                <a:ea typeface="+mn-ea"/>
                <a:cs typeface="+mn-cs"/>
              </a:rPr>
              <a:t>RHice</a:t>
            </a:r>
            <a:r>
              <a:rPr lang="en-GB" sz="1200" b="0" i="0" u="none" strike="noStrike" kern="1200" baseline="0" dirty="0" smtClean="0">
                <a:solidFill>
                  <a:schemeClr val="tx1"/>
                </a:solidFill>
                <a:latin typeface="Effra" panose="020B0603020203020204" pitchFamily="34" charset="0"/>
                <a:ea typeface="+mn-ea"/>
                <a:cs typeface="+mn-cs"/>
              </a:rPr>
              <a:t> , 80%,</a:t>
            </a:r>
          </a:p>
          <a:p>
            <a:r>
              <a:rPr lang="en-GB" sz="1200" b="0" i="0" u="none" strike="noStrike" kern="1200" baseline="0" dirty="0" smtClean="0">
                <a:solidFill>
                  <a:schemeClr val="tx1"/>
                </a:solidFill>
                <a:latin typeface="Effra" panose="020B0603020203020204" pitchFamily="34" charset="0"/>
                <a:ea typeface="+mn-ea"/>
                <a:cs typeface="+mn-cs"/>
              </a:rPr>
              <a:t>black is </a:t>
            </a:r>
            <a:r>
              <a:rPr lang="en-GB" sz="1200" b="0" i="0" u="none" strike="noStrike" kern="1200" baseline="0" dirty="0" err="1" smtClean="0">
                <a:solidFill>
                  <a:schemeClr val="tx1"/>
                </a:solidFill>
                <a:latin typeface="Effra" panose="020B0603020203020204" pitchFamily="34" charset="0"/>
                <a:ea typeface="+mn-ea"/>
                <a:cs typeface="+mn-cs"/>
              </a:rPr>
              <a:t>RHice</a:t>
            </a:r>
            <a:r>
              <a:rPr lang="en-GB" sz="1200" b="0" i="0" u="none" strike="noStrike" kern="1200" baseline="0" dirty="0" smtClean="0">
                <a:solidFill>
                  <a:schemeClr val="tx1"/>
                </a:solidFill>
                <a:latin typeface="Effra" panose="020B0603020203020204" pitchFamily="34" charset="0"/>
                <a:ea typeface="+mn-ea"/>
                <a:cs typeface="+mn-cs"/>
              </a:rPr>
              <a:t> . 80%). (b) Pipe </a:t>
            </a:r>
            <a:r>
              <a:rPr lang="en-GB" sz="1200" b="0" i="0" u="none" strike="noStrike" kern="1200" baseline="0" dirty="0" err="1" smtClean="0">
                <a:solidFill>
                  <a:schemeClr val="tx1"/>
                </a:solidFill>
                <a:latin typeface="Effra" panose="020B0603020203020204" pitchFamily="34" charset="0"/>
                <a:ea typeface="+mn-ea"/>
                <a:cs typeface="+mn-cs"/>
              </a:rPr>
              <a:t>color</a:t>
            </a:r>
            <a:r>
              <a:rPr lang="en-GB" sz="1200" b="0" i="0" u="none" strike="noStrike" kern="1200" baseline="0" dirty="0" smtClean="0">
                <a:solidFill>
                  <a:schemeClr val="tx1"/>
                </a:solidFill>
                <a:latin typeface="Effra" panose="020B0603020203020204" pitchFamily="34" charset="0"/>
                <a:ea typeface="+mn-ea"/>
                <a:cs typeface="+mn-cs"/>
              </a:rPr>
              <a:t> shows observed CO concentration (,115 ppb, black; between 115 ppb and</a:t>
            </a:r>
          </a:p>
          <a:p>
            <a:r>
              <a:rPr lang="en-GB" sz="1200" b="0" i="0" u="none" strike="noStrike" kern="1200" baseline="0" dirty="0" smtClean="0">
                <a:solidFill>
                  <a:schemeClr val="tx1"/>
                </a:solidFill>
                <a:latin typeface="Effra" panose="020B0603020203020204" pitchFamily="34" charset="0"/>
                <a:ea typeface="+mn-ea"/>
                <a:cs typeface="+mn-cs"/>
              </a:rPr>
              <a:t>120 ppb, </a:t>
            </a:r>
            <a:r>
              <a:rPr lang="en-GB" sz="1200" b="0" i="0" u="none" strike="noStrike" kern="1200" baseline="0" dirty="0" err="1" smtClean="0">
                <a:solidFill>
                  <a:schemeClr val="tx1"/>
                </a:solidFill>
                <a:latin typeface="Effra" panose="020B0603020203020204" pitchFamily="34" charset="0"/>
                <a:ea typeface="+mn-ea"/>
                <a:cs typeface="+mn-cs"/>
              </a:rPr>
              <a:t>gray</a:t>
            </a:r>
            <a:r>
              <a:rPr lang="en-GB" sz="1200" b="0" i="0" u="none" strike="noStrike" kern="1200" baseline="0" dirty="0" smtClean="0">
                <a:solidFill>
                  <a:schemeClr val="tx1"/>
                </a:solidFill>
                <a:latin typeface="Effra" panose="020B0603020203020204" pitchFamily="34" charset="0"/>
                <a:ea typeface="+mn-ea"/>
                <a:cs typeface="+mn-cs"/>
              </a:rPr>
              <a:t>; and .20 ppb, white). The dots represent air parcels close to the section at 1500 UTC from airstreams</a:t>
            </a:r>
          </a:p>
          <a:p>
            <a:r>
              <a:rPr lang="en-GB" sz="1200" b="0" i="0" u="none" strike="noStrike" kern="1200" baseline="0" dirty="0" smtClean="0">
                <a:solidFill>
                  <a:schemeClr val="tx1"/>
                </a:solidFill>
                <a:latin typeface="Effra" panose="020B0603020203020204" pitchFamily="34" charset="0"/>
                <a:ea typeface="+mn-ea"/>
                <a:cs typeface="+mn-cs"/>
              </a:rPr>
              <a:t>S1 (white), S2 (light </a:t>
            </a:r>
            <a:r>
              <a:rPr lang="en-GB" sz="1200" b="0" i="0" u="none" strike="noStrike" kern="1200" baseline="0" dirty="0" err="1" smtClean="0">
                <a:solidFill>
                  <a:schemeClr val="tx1"/>
                </a:solidFill>
                <a:latin typeface="Effra" panose="020B0603020203020204" pitchFamily="34" charset="0"/>
                <a:ea typeface="+mn-ea"/>
                <a:cs typeface="+mn-cs"/>
              </a:rPr>
              <a:t>gray</a:t>
            </a:r>
            <a:r>
              <a:rPr lang="en-GB" sz="1200" b="0" i="0" u="none" strike="noStrike" kern="1200" baseline="0" dirty="0" smtClean="0">
                <a:solidFill>
                  <a:schemeClr val="tx1"/>
                </a:solidFill>
                <a:latin typeface="Effra" panose="020B0603020203020204" pitchFamily="34" charset="0"/>
                <a:ea typeface="+mn-ea"/>
                <a:cs typeface="+mn-cs"/>
              </a:rPr>
              <a:t>), and S3 (dark </a:t>
            </a:r>
            <a:r>
              <a:rPr lang="en-GB" sz="1200" b="0" i="0" u="none" strike="noStrike" kern="1200" baseline="0" dirty="0" err="1" smtClean="0">
                <a:solidFill>
                  <a:schemeClr val="tx1"/>
                </a:solidFill>
                <a:latin typeface="Effra" panose="020B0603020203020204" pitchFamily="34" charset="0"/>
                <a:ea typeface="+mn-ea"/>
                <a:cs typeface="+mn-cs"/>
              </a:rPr>
              <a:t>gray</a:t>
            </a:r>
            <a:r>
              <a:rPr lang="en-GB" sz="1200" b="0" i="0" u="none" strike="noStrike" kern="1200" baseline="0" dirty="0" smtClean="0">
                <a:solidFill>
                  <a:schemeClr val="tx1"/>
                </a:solidFill>
                <a:latin typeface="Effra" panose="020B0603020203020204" pitchFamily="34" charset="0"/>
                <a:ea typeface="+mn-ea"/>
                <a:cs typeface="+mn-cs"/>
              </a:rPr>
              <a:t>). Each parcel is linked to a back trajectory from strong wind regions at</a:t>
            </a:r>
          </a:p>
          <a:p>
            <a:r>
              <a:rPr lang="en-GB" sz="1200" b="0" i="0" u="none" strike="noStrike" kern="1200" baseline="0" dirty="0" smtClean="0">
                <a:solidFill>
                  <a:schemeClr val="tx1"/>
                </a:solidFill>
                <a:latin typeface="Effra" panose="020B0603020203020204" pitchFamily="34" charset="0"/>
                <a:ea typeface="+mn-ea"/>
                <a:cs typeface="+mn-cs"/>
              </a:rPr>
              <a:t>1600 UTC. Points R, T1, and T2 are as defined in the caption to Fig. 7.</a:t>
            </a:r>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22</a:t>
            </a:fld>
            <a:endParaRPr lang="en-GB" altLang="en-US" dirty="0"/>
          </a:p>
        </p:txBody>
      </p:sp>
    </p:spTree>
    <p:extLst>
      <p:ext uri="{BB962C8B-B14F-4D97-AF65-F5344CB8AC3E}">
        <p14:creationId xmlns:p14="http://schemas.microsoft.com/office/powerpoint/2010/main" val="2851523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23</a:t>
            </a:fld>
            <a:endParaRPr lang="en-GB" altLang="en-US" dirty="0"/>
          </a:p>
        </p:txBody>
      </p:sp>
    </p:spTree>
    <p:extLst>
      <p:ext uri="{BB962C8B-B14F-4D97-AF65-F5344CB8AC3E}">
        <p14:creationId xmlns:p14="http://schemas.microsoft.com/office/powerpoint/2010/main" val="796301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SJ starts saturated and evaporation does, of course, occur, but it is dry for most of its descent. However, it's also the case that the potential cooling in the SJ trajectories in this case is, I think, very large compared with other examples. Of course, if one is looking at CSI in descending air, one is also looking implicitly at evaporative cooling. The issue is whether it's in-situ cloud or </a:t>
            </a:r>
            <a:r>
              <a:rPr lang="en-GB" dirty="0" err="1" smtClean="0"/>
              <a:t>precip</a:t>
            </a:r>
            <a:r>
              <a:rPr lang="en-GB" dirty="0" smtClean="0"/>
              <a:t>. falling from above. As you know, turning off evaporative cooling of </a:t>
            </a:r>
            <a:r>
              <a:rPr lang="en-GB" dirty="0" err="1" smtClean="0"/>
              <a:t>precip</a:t>
            </a:r>
            <a:r>
              <a:rPr lang="en-GB" dirty="0" smtClean="0"/>
              <a:t> does change the SJ in the 87 storm; this has been presented in talks but not published.</a:t>
            </a:r>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24</a:t>
            </a:fld>
            <a:endParaRPr lang="en-GB" altLang="en-US" dirty="0"/>
          </a:p>
        </p:txBody>
      </p:sp>
    </p:spTree>
    <p:extLst>
      <p:ext uri="{BB962C8B-B14F-4D97-AF65-F5344CB8AC3E}">
        <p14:creationId xmlns:p14="http://schemas.microsoft.com/office/powerpoint/2010/main" val="2643314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25</a:t>
            </a:fld>
            <a:endParaRPr lang="en-GB" altLang="en-US" dirty="0"/>
          </a:p>
        </p:txBody>
      </p:sp>
    </p:spTree>
    <p:extLst>
      <p:ext uri="{BB962C8B-B14F-4D97-AF65-F5344CB8AC3E}">
        <p14:creationId xmlns:p14="http://schemas.microsoft.com/office/powerpoint/2010/main" val="2589987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Effra" panose="020B0603020203020204" pitchFamily="34" charset="0"/>
                <a:ea typeface="+mn-ea"/>
                <a:cs typeface="+mn-cs"/>
              </a:rPr>
              <a:t>Figure 4: Greatest total airstream descent versus maximum cool-sector 850hPa </a:t>
            </a:r>
            <a:r>
              <a:rPr lang="en-GB" sz="1200" b="0" i="0" u="none" strike="noStrike" kern="1200" baseline="0" dirty="0" err="1" smtClean="0">
                <a:solidFill>
                  <a:schemeClr val="tx1"/>
                </a:solidFill>
                <a:latin typeface="Effra" panose="020B0603020203020204" pitchFamily="34" charset="0"/>
                <a:ea typeface="+mn-ea"/>
                <a:cs typeface="+mn-cs"/>
              </a:rPr>
              <a:t>windspeed</a:t>
            </a:r>
            <a:r>
              <a:rPr lang="en-GB" sz="1200" b="0" i="0" u="none" strike="noStrike" kern="1200" baseline="0" dirty="0" smtClean="0">
                <a:solidFill>
                  <a:schemeClr val="tx1"/>
                </a:solidFill>
                <a:latin typeface="Effra" panose="020B0603020203020204" pitchFamily="34" charset="0"/>
                <a:ea typeface="+mn-ea"/>
                <a:cs typeface="+mn-cs"/>
              </a:rPr>
              <a:t> for each</a:t>
            </a:r>
          </a:p>
          <a:p>
            <a:r>
              <a:rPr lang="en-GB" sz="1200" b="0" i="0" u="none" strike="noStrike" kern="1200" baseline="0" dirty="0" smtClean="0">
                <a:solidFill>
                  <a:schemeClr val="tx1"/>
                </a:solidFill>
                <a:latin typeface="Effra" panose="020B0603020203020204" pitchFamily="34" charset="0"/>
                <a:ea typeface="+mn-ea"/>
                <a:cs typeface="+mn-cs"/>
              </a:rPr>
              <a:t>ensemble member of each storm at time ensembles </a:t>
            </a:r>
            <a:r>
              <a:rPr lang="en-GB" sz="1200" b="0" i="0" u="none" strike="noStrike" kern="1200" baseline="0" dirty="0" err="1" smtClean="0">
                <a:solidFill>
                  <a:schemeClr val="tx1"/>
                </a:solidFill>
                <a:latin typeface="Effra" panose="020B0603020203020204" pitchFamily="34" charset="0"/>
                <a:ea typeface="+mn-ea"/>
                <a:cs typeface="+mn-cs"/>
              </a:rPr>
              <a:t>rst</a:t>
            </a:r>
            <a:r>
              <a:rPr lang="en-GB" sz="1200" b="0" i="0" u="none" strike="noStrike" kern="1200" baseline="0" dirty="0" smtClean="0">
                <a:solidFill>
                  <a:schemeClr val="tx1"/>
                </a:solidFill>
                <a:latin typeface="Effra" panose="020B0603020203020204" pitchFamily="34" charset="0"/>
                <a:ea typeface="+mn-ea"/>
                <a:cs typeface="+mn-cs"/>
              </a:rPr>
              <a:t> reach strongest </a:t>
            </a:r>
            <a:r>
              <a:rPr lang="en-GB" sz="1200" b="0" i="0" u="none" strike="noStrike" kern="1200" baseline="0" dirty="0" err="1" smtClean="0">
                <a:solidFill>
                  <a:schemeClr val="tx1"/>
                </a:solidFill>
                <a:latin typeface="Effra" panose="020B0603020203020204" pitchFamily="34" charset="0"/>
                <a:ea typeface="+mn-ea"/>
                <a:cs typeface="+mn-cs"/>
              </a:rPr>
              <a:t>windspeeds</a:t>
            </a:r>
            <a:r>
              <a:rPr lang="en-GB" sz="1200" b="0" i="0" u="none" strike="noStrike" kern="1200" baseline="0" dirty="0" smtClean="0">
                <a:solidFill>
                  <a:schemeClr val="tx1"/>
                </a:solidFill>
                <a:latin typeface="Effra" panose="020B0603020203020204" pitchFamily="34" charset="0"/>
                <a:ea typeface="+mn-ea"/>
                <a:cs typeface="+mn-cs"/>
              </a:rPr>
              <a:t>: 0900 UTC in</a:t>
            </a:r>
          </a:p>
          <a:p>
            <a:r>
              <a:rPr lang="en-GB" sz="1200" b="0" i="0" u="none" strike="noStrike" kern="1200" baseline="0" dirty="0" err="1" smtClean="0">
                <a:solidFill>
                  <a:schemeClr val="tx1"/>
                </a:solidFill>
                <a:latin typeface="Effra" panose="020B0603020203020204" pitchFamily="34" charset="0"/>
                <a:ea typeface="+mn-ea"/>
                <a:cs typeface="+mn-cs"/>
              </a:rPr>
              <a:t>Friedhelm</a:t>
            </a:r>
            <a:r>
              <a:rPr lang="en-GB" sz="1200" b="0" i="0" u="none" strike="noStrike" kern="1200" baseline="0" dirty="0" smtClean="0">
                <a:solidFill>
                  <a:schemeClr val="tx1"/>
                </a:solidFill>
                <a:latin typeface="Effra" panose="020B0603020203020204" pitchFamily="34" charset="0"/>
                <a:ea typeface="+mn-ea"/>
                <a:cs typeface="+mn-cs"/>
              </a:rPr>
              <a:t> and Robert and 0700 UTC in </a:t>
            </a:r>
            <a:r>
              <a:rPr lang="en-GB" sz="1200" b="0" i="0" u="none" strike="noStrike" kern="1200" baseline="0" dirty="0" err="1" smtClean="0">
                <a:solidFill>
                  <a:schemeClr val="tx1"/>
                </a:solidFill>
                <a:latin typeface="Effra" panose="020B0603020203020204" pitchFamily="34" charset="0"/>
                <a:ea typeface="+mn-ea"/>
                <a:cs typeface="+mn-cs"/>
              </a:rPr>
              <a:t>Ulli</a:t>
            </a:r>
            <a:r>
              <a:rPr lang="en-GB" sz="1200" b="0" i="0" u="none" strike="noStrike" kern="1200" baseline="0" dirty="0" smtClean="0">
                <a:solidFill>
                  <a:schemeClr val="tx1"/>
                </a:solidFill>
                <a:latin typeface="Effra" panose="020B0603020203020204" pitchFamily="34" charset="0"/>
                <a:ea typeface="+mn-ea"/>
                <a:cs typeface="+mn-cs"/>
              </a:rPr>
              <a:t>.</a:t>
            </a:r>
          </a:p>
          <a:p>
            <a:endParaRPr lang="en-GB" sz="1200" b="0" i="0" u="none" strike="noStrike" kern="1200" baseline="0" dirty="0" smtClean="0">
              <a:solidFill>
                <a:schemeClr val="tx1"/>
              </a:solidFill>
              <a:latin typeface="Effra" panose="020B0603020203020204" pitchFamily="34" charset="0"/>
              <a:ea typeface="+mn-ea"/>
              <a:cs typeface="+mn-cs"/>
            </a:endParaRPr>
          </a:p>
          <a:p>
            <a:r>
              <a:rPr lang="en-GB" sz="1200" b="0" i="0" u="none" strike="noStrike" kern="1200" baseline="0" dirty="0" smtClean="0">
                <a:solidFill>
                  <a:schemeClr val="tx1"/>
                </a:solidFill>
                <a:latin typeface="Effra" panose="020B0603020203020204" pitchFamily="34" charset="0"/>
                <a:ea typeface="+mn-ea"/>
                <a:cs typeface="+mn-cs"/>
              </a:rPr>
              <a:t>Table 1. 2  2 contingency table after fifteen cases. Minimum size</a:t>
            </a:r>
          </a:p>
          <a:p>
            <a:r>
              <a:rPr lang="en-GB" sz="1200" b="0" i="0" u="none" strike="noStrike" kern="1200" baseline="0" dirty="0" smtClean="0">
                <a:solidFill>
                  <a:schemeClr val="tx1"/>
                </a:solidFill>
                <a:latin typeface="Effra" panose="020B0603020203020204" pitchFamily="34" charset="0"/>
                <a:ea typeface="+mn-ea"/>
                <a:cs typeface="+mn-cs"/>
              </a:rPr>
              <a:t>of region is 5–8 grid columns inclusive. The p-value, p D 0:035,</a:t>
            </a:r>
          </a:p>
          <a:p>
            <a:r>
              <a:rPr lang="en-GB" sz="1200" b="0" i="0" u="none" strike="noStrike" kern="1200" baseline="0" dirty="0" smtClean="0">
                <a:solidFill>
                  <a:schemeClr val="tx1"/>
                </a:solidFill>
                <a:latin typeface="Effra" panose="020B0603020203020204" pitchFamily="34" charset="0"/>
                <a:ea typeface="+mn-ea"/>
                <a:cs typeface="+mn-cs"/>
              </a:rPr>
              <a:t>was calculated using the Fisher exact probability test.</a:t>
            </a:r>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27</a:t>
            </a:fld>
            <a:endParaRPr lang="en-GB" altLang="en-US" dirty="0"/>
          </a:p>
        </p:txBody>
      </p:sp>
    </p:spTree>
    <p:extLst>
      <p:ext uri="{BB962C8B-B14F-4D97-AF65-F5344CB8AC3E}">
        <p14:creationId xmlns:p14="http://schemas.microsoft.com/office/powerpoint/2010/main" val="3668005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Effra" panose="020B0603020203020204" pitchFamily="34" charset="0"/>
                <a:ea typeface="+mn-ea"/>
                <a:cs typeface="+mn-cs"/>
              </a:rPr>
              <a:t>HEWSON, Tim D.; NEU, </a:t>
            </a:r>
            <a:r>
              <a:rPr lang="en-GB" sz="1200" b="0" i="0" u="none" strike="noStrike" kern="1200" baseline="0" dirty="0" err="1" smtClean="0">
                <a:solidFill>
                  <a:schemeClr val="tx1"/>
                </a:solidFill>
                <a:latin typeface="Effra" panose="020B0603020203020204" pitchFamily="34" charset="0"/>
                <a:ea typeface="+mn-ea"/>
                <a:cs typeface="+mn-cs"/>
              </a:rPr>
              <a:t>Urs</a:t>
            </a:r>
            <a:r>
              <a:rPr lang="en-GB" sz="1200" b="0" i="0" u="none" strike="noStrike" kern="1200" baseline="0" dirty="0" smtClean="0">
                <a:solidFill>
                  <a:schemeClr val="tx1"/>
                </a:solidFill>
                <a:latin typeface="Effra" panose="020B0603020203020204" pitchFamily="34" charset="0"/>
                <a:ea typeface="+mn-ea"/>
                <a:cs typeface="+mn-cs"/>
              </a:rPr>
              <a:t>. Cyclones, windstorms and the IMILAST project. </a:t>
            </a:r>
            <a:r>
              <a:rPr lang="en-GB" sz="1200" b="0" i="0" u="none" strike="noStrike" kern="1200" baseline="0" dirty="0" err="1" smtClean="0">
                <a:solidFill>
                  <a:schemeClr val="tx1"/>
                </a:solidFill>
                <a:latin typeface="Effra" panose="020B0603020203020204" pitchFamily="34" charset="0"/>
                <a:ea typeface="+mn-ea"/>
                <a:cs typeface="+mn-cs"/>
              </a:rPr>
              <a:t>Tellus</a:t>
            </a:r>
            <a:r>
              <a:rPr lang="en-GB" sz="1200" b="0" i="0" u="none" strike="noStrike" kern="1200" baseline="0" dirty="0" smtClean="0">
                <a:solidFill>
                  <a:schemeClr val="tx1"/>
                </a:solidFill>
                <a:latin typeface="Effra" panose="020B0603020203020204" pitchFamily="34" charset="0"/>
                <a:ea typeface="+mn-ea"/>
                <a:cs typeface="+mn-cs"/>
              </a:rPr>
              <a:t> A, [</a:t>
            </a:r>
            <a:r>
              <a:rPr lang="en-GB" sz="1200" b="0" i="0" u="none" strike="noStrike" kern="1200" baseline="0" dirty="0" err="1" smtClean="0">
                <a:solidFill>
                  <a:schemeClr val="tx1"/>
                </a:solidFill>
                <a:latin typeface="Effra" panose="020B0603020203020204" pitchFamily="34" charset="0"/>
                <a:ea typeface="+mn-ea"/>
                <a:cs typeface="+mn-cs"/>
              </a:rPr>
              <a:t>S.l.</a:t>
            </a:r>
            <a:r>
              <a:rPr lang="en-GB" sz="1200" b="0" i="0" u="none" strike="noStrike" kern="1200" baseline="0" dirty="0" smtClean="0">
                <a:solidFill>
                  <a:schemeClr val="tx1"/>
                </a:solidFill>
                <a:latin typeface="Effra" panose="020B0603020203020204" pitchFamily="34" charset="0"/>
                <a:ea typeface="+mn-ea"/>
                <a:cs typeface="+mn-cs"/>
              </a:rPr>
              <a:t>], </a:t>
            </a:r>
            <a:r>
              <a:rPr lang="en-GB" sz="1200" b="0" i="0" u="none" strike="noStrike" kern="1200" baseline="0" dirty="0" err="1" smtClean="0">
                <a:solidFill>
                  <a:schemeClr val="tx1"/>
                </a:solidFill>
                <a:latin typeface="Effra" panose="020B0603020203020204" pitchFamily="34" charset="0"/>
                <a:ea typeface="+mn-ea"/>
                <a:cs typeface="+mn-cs"/>
              </a:rPr>
              <a:t>sep.</a:t>
            </a:r>
            <a:r>
              <a:rPr lang="en-GB" sz="1200" b="0" i="0" u="none" strike="noStrike" kern="1200" baseline="0" dirty="0" smtClean="0">
                <a:solidFill>
                  <a:schemeClr val="tx1"/>
                </a:solidFill>
                <a:latin typeface="Effra" panose="020B0603020203020204" pitchFamily="34" charset="0"/>
                <a:ea typeface="+mn-ea"/>
                <a:cs typeface="+mn-cs"/>
              </a:rPr>
              <a:t> 2015. ISSN 1600-0870. Available at: &lt;http://www.tellusa.net/index.php/tellusa/article/view/27128&gt;. Date accessed: 05 Nov. 2015. </a:t>
            </a:r>
            <a:r>
              <a:rPr lang="en-GB" sz="1200" b="0" i="0" u="none" strike="noStrike" kern="1200" baseline="0" dirty="0" err="1" smtClean="0">
                <a:solidFill>
                  <a:schemeClr val="tx1"/>
                </a:solidFill>
                <a:latin typeface="Effra" panose="020B0603020203020204" pitchFamily="34" charset="0"/>
                <a:ea typeface="+mn-ea"/>
                <a:cs typeface="+mn-cs"/>
              </a:rPr>
              <a:t>doi:http</a:t>
            </a:r>
            <a:r>
              <a:rPr lang="en-GB" sz="1200" b="0" i="0" u="none" strike="noStrike" kern="1200" baseline="0" dirty="0" smtClean="0">
                <a:solidFill>
                  <a:schemeClr val="tx1"/>
                </a:solidFill>
                <a:latin typeface="Effra" panose="020B0603020203020204" pitchFamily="34" charset="0"/>
                <a:ea typeface="+mn-ea"/>
                <a:cs typeface="+mn-cs"/>
              </a:rPr>
              <a:t>://dx.doi.org/10.3402/tellusa.v%v.27128. </a:t>
            </a:r>
          </a:p>
          <a:p>
            <a:endParaRPr lang="en-GB" sz="1200" b="0" i="0" u="none" strike="noStrike" kern="1200" baseline="0" dirty="0" smtClean="0">
              <a:solidFill>
                <a:schemeClr val="tx1"/>
              </a:solidFill>
              <a:latin typeface="Effra" panose="020B0603020203020204" pitchFamily="34" charset="0"/>
              <a:ea typeface="+mn-ea"/>
              <a:cs typeface="+mn-cs"/>
            </a:endParaRPr>
          </a:p>
          <a:p>
            <a:r>
              <a:rPr lang="en-GB" sz="1200" b="0" i="0" u="none" strike="noStrike" kern="1200" baseline="0" dirty="0" smtClean="0">
                <a:solidFill>
                  <a:schemeClr val="tx1"/>
                </a:solidFill>
                <a:latin typeface="Effra" panose="020B0603020203020204" pitchFamily="34" charset="0"/>
                <a:ea typeface="+mn-ea"/>
                <a:cs typeface="+mn-cs"/>
              </a:rPr>
              <a:t>Fig. 1. Conceptual model of an extra-tropical cyclonic windstorm. Panel (a) shows the cyclone track (black), with spots denoting</a:t>
            </a:r>
          </a:p>
          <a:p>
            <a:r>
              <a:rPr lang="en-GB" sz="1200" b="0" i="0" u="none" strike="noStrike" kern="1200" baseline="0" dirty="0" smtClean="0">
                <a:solidFill>
                  <a:schemeClr val="tx1"/>
                </a:solidFill>
                <a:latin typeface="Effra" panose="020B0603020203020204" pitchFamily="34" charset="0"/>
                <a:ea typeface="+mn-ea"/>
                <a:cs typeface="+mn-cs"/>
              </a:rPr>
              <a:t>positions equally separated in time, and numbered according to the cyclone life-cycle phases in panel (b). Spot colour relates to the</a:t>
            </a:r>
          </a:p>
          <a:p>
            <a:r>
              <a:rPr lang="en-GB" sz="1200" b="0" i="0" u="none" strike="noStrike" kern="1200" baseline="0" dirty="0" smtClean="0">
                <a:solidFill>
                  <a:schemeClr val="tx1"/>
                </a:solidFill>
                <a:latin typeface="Effra" panose="020B0603020203020204" pitchFamily="34" charset="0"/>
                <a:ea typeface="+mn-ea"/>
                <a:cs typeface="+mn-cs"/>
              </a:rPr>
              <a:t>identification method and objective typing used in Hewson and </a:t>
            </a:r>
            <a:r>
              <a:rPr lang="en-GB" sz="1200" b="0" i="0" u="none" strike="noStrike" kern="1200" baseline="0" dirty="0" err="1" smtClean="0">
                <a:solidFill>
                  <a:schemeClr val="tx1"/>
                </a:solidFill>
                <a:latin typeface="Effra" panose="020B0603020203020204" pitchFamily="34" charset="0"/>
                <a:ea typeface="+mn-ea"/>
                <a:cs typeface="+mn-cs"/>
              </a:rPr>
              <a:t>Titley</a:t>
            </a:r>
            <a:r>
              <a:rPr lang="en-GB" sz="1200" b="0" i="0" u="none" strike="noStrike" kern="1200" baseline="0" dirty="0" smtClean="0">
                <a:solidFill>
                  <a:schemeClr val="tx1"/>
                </a:solidFill>
                <a:latin typeface="Effra" panose="020B0603020203020204" pitchFamily="34" charset="0"/>
                <a:ea typeface="+mn-ea"/>
                <a:cs typeface="+mn-cs"/>
              </a:rPr>
              <a:t> (2010), green being a diminutive frontal wave, orange a frontal</a:t>
            </a:r>
          </a:p>
          <a:p>
            <a:r>
              <a:rPr lang="en-GB" sz="1200" b="0" i="0" u="none" strike="noStrike" kern="1200" baseline="0" dirty="0" smtClean="0">
                <a:solidFill>
                  <a:schemeClr val="tx1"/>
                </a:solidFill>
                <a:latin typeface="Effra" panose="020B0603020203020204" pitchFamily="34" charset="0"/>
                <a:ea typeface="+mn-ea"/>
                <a:cs typeface="+mn-cs"/>
              </a:rPr>
              <a:t>wave cyclone, and black a </a:t>
            </a:r>
            <a:r>
              <a:rPr lang="en-GB" sz="1200" b="0" i="0" u="none" strike="noStrike" kern="1200" baseline="0" dirty="0" err="1" smtClean="0">
                <a:solidFill>
                  <a:schemeClr val="tx1"/>
                </a:solidFill>
                <a:latin typeface="Effra" panose="020B0603020203020204" pitchFamily="34" charset="0"/>
                <a:ea typeface="+mn-ea"/>
                <a:cs typeface="+mn-cs"/>
              </a:rPr>
              <a:t>barotropic</a:t>
            </a:r>
            <a:r>
              <a:rPr lang="en-GB" sz="1200" b="0" i="0" u="none" strike="noStrike" kern="1200" baseline="0" dirty="0" smtClean="0">
                <a:solidFill>
                  <a:schemeClr val="tx1"/>
                </a:solidFill>
                <a:latin typeface="Effra" panose="020B0603020203020204" pitchFamily="34" charset="0"/>
                <a:ea typeface="+mn-ea"/>
                <a:cs typeface="+mn-cs"/>
              </a:rPr>
              <a:t> low. Shading denotes the footprints, or nominal damage swathes, attributable to the warm jet/</a:t>
            </a:r>
          </a:p>
          <a:p>
            <a:r>
              <a:rPr lang="en-GB" sz="1200" b="0" i="0" u="none" strike="noStrike" kern="1200" baseline="0" dirty="0" smtClean="0">
                <a:solidFill>
                  <a:schemeClr val="tx1"/>
                </a:solidFill>
                <a:latin typeface="Effra" panose="020B0603020203020204" pitchFamily="34" charset="0"/>
                <a:ea typeface="+mn-ea"/>
                <a:cs typeface="+mn-cs"/>
              </a:rPr>
              <a:t>warm conveyor (yellow), the cold jet/cold conveyor (orange) and the sting jet (red). Panel (b) shows the synoptic-scale evolution</a:t>
            </a:r>
          </a:p>
          <a:p>
            <a:r>
              <a:rPr lang="en-GB" sz="1200" b="0" i="0" u="none" strike="noStrike" kern="1200" baseline="0" dirty="0" smtClean="0">
                <a:solidFill>
                  <a:schemeClr val="tx1"/>
                </a:solidFill>
                <a:latin typeface="Effra" panose="020B0603020203020204" pitchFamily="34" charset="0"/>
                <a:ea typeface="+mn-ea"/>
                <a:cs typeface="+mn-cs"/>
              </a:rPr>
              <a:t>of fronts and isobars around the cyclone, after Hewson and </a:t>
            </a:r>
            <a:r>
              <a:rPr lang="en-GB" sz="1200" b="0" i="0" u="none" strike="noStrike" kern="1200" baseline="0" dirty="0" err="1" smtClean="0">
                <a:solidFill>
                  <a:schemeClr val="tx1"/>
                </a:solidFill>
                <a:latin typeface="Effra" panose="020B0603020203020204" pitchFamily="34" charset="0"/>
                <a:ea typeface="+mn-ea"/>
                <a:cs typeface="+mn-cs"/>
              </a:rPr>
              <a:t>Titley</a:t>
            </a:r>
            <a:r>
              <a:rPr lang="en-GB" sz="1200" b="0" i="0" u="none" strike="noStrike" kern="1200" baseline="0" dirty="0" smtClean="0">
                <a:solidFill>
                  <a:schemeClr val="tx1"/>
                </a:solidFill>
                <a:latin typeface="Effra" panose="020B0603020203020204" pitchFamily="34" charset="0"/>
                <a:ea typeface="+mn-ea"/>
                <a:cs typeface="+mn-cs"/>
              </a:rPr>
              <a:t> (2010) and Shapiro and Keyser (1990), with added letters denoting</a:t>
            </a:r>
          </a:p>
          <a:p>
            <a:r>
              <a:rPr lang="en-GB" sz="1200" b="0" i="0" u="none" strike="noStrike" kern="1200" baseline="0" dirty="0" smtClean="0">
                <a:solidFill>
                  <a:schemeClr val="tx1"/>
                </a:solidFill>
                <a:latin typeface="Effra" panose="020B0603020203020204" pitchFamily="34" charset="0"/>
                <a:ea typeface="+mn-ea"/>
                <a:cs typeface="+mn-cs"/>
              </a:rPr>
              <a:t>relative locations of the strong wind features, and brackets indicating marginal existence. Panel (c) denotes the temporal evolution of</a:t>
            </a:r>
          </a:p>
          <a:p>
            <a:r>
              <a:rPr lang="en-GB" sz="1200" b="0" i="0" u="none" strike="noStrike" kern="1200" baseline="0" dirty="0" smtClean="0">
                <a:solidFill>
                  <a:schemeClr val="tx1"/>
                </a:solidFill>
                <a:latin typeface="Effra" panose="020B0603020203020204" pitchFamily="34" charset="0"/>
                <a:ea typeface="+mn-ea"/>
                <a:cs typeface="+mn-cs"/>
              </a:rPr>
              <a:t>gust strength for each jet zone, with numbers cross-referencing phases on panel (b). On each panel, a dashed blue line denotes the</a:t>
            </a:r>
          </a:p>
          <a:p>
            <a:r>
              <a:rPr lang="en-GB" sz="1200" b="0" i="0" u="none" strike="noStrike" kern="1200" baseline="0" dirty="0" smtClean="0">
                <a:solidFill>
                  <a:schemeClr val="tx1"/>
                </a:solidFill>
                <a:latin typeface="Effra" panose="020B0603020203020204" pitchFamily="34" charset="0"/>
                <a:ea typeface="+mn-ea"/>
                <a:cs typeface="+mn-cs"/>
              </a:rPr>
              <a:t>period of most rapid deepening, whilst the solid blue arrow shows the time of maximum depth. This conceptual model should</a:t>
            </a:r>
          </a:p>
          <a:p>
            <a:r>
              <a:rPr lang="en-GB" sz="1200" b="0" i="0" u="none" strike="noStrike" kern="1200" baseline="0" dirty="0" smtClean="0">
                <a:solidFill>
                  <a:schemeClr val="tx1"/>
                </a:solidFill>
                <a:latin typeface="Effra" panose="020B0603020203020204" pitchFamily="34" charset="0"/>
                <a:ea typeface="+mn-ea"/>
                <a:cs typeface="+mn-cs"/>
              </a:rPr>
              <a:t>be considered to be very malleable; for example most intense cyclones will have only one or two of the three strong wind footprints</a:t>
            </a:r>
          </a:p>
          <a:p>
            <a:r>
              <a:rPr lang="en-GB" sz="1200" b="0" i="0" u="none" strike="noStrike" kern="1200" baseline="0" dirty="0" smtClean="0">
                <a:solidFill>
                  <a:schemeClr val="tx1"/>
                </a:solidFill>
                <a:latin typeface="Effra" panose="020B0603020203020204" pitchFamily="34" charset="0"/>
                <a:ea typeface="+mn-ea"/>
                <a:cs typeface="+mn-cs"/>
              </a:rPr>
              <a:t>associated.</a:t>
            </a:r>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28</a:t>
            </a:fld>
            <a:endParaRPr lang="en-GB" altLang="en-US" dirty="0"/>
          </a:p>
        </p:txBody>
      </p:sp>
    </p:spTree>
    <p:extLst>
      <p:ext uri="{BB962C8B-B14F-4D97-AF65-F5344CB8AC3E}">
        <p14:creationId xmlns:p14="http://schemas.microsoft.com/office/powerpoint/2010/main" val="4127204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"Michael Fish 1987 storm forecast" by Source (WP:NFCC#4). Licensed under Fair use via Wikipedia - https://en.wikipedia.org/wiki/File:Michael_Fish_1987_storm_forecast.jpg#/media/File:Michael_Fish_1987_storm_forecast.jpg</a:t>
            </a:r>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29</a:t>
            </a:fld>
            <a:endParaRPr lang="en-GB" altLang="en-US" dirty="0"/>
          </a:p>
        </p:txBody>
      </p:sp>
    </p:spTree>
    <p:extLst>
      <p:ext uri="{BB962C8B-B14F-4D97-AF65-F5344CB8AC3E}">
        <p14:creationId xmlns:p14="http://schemas.microsoft.com/office/powerpoint/2010/main" val="3708889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30</a:t>
            </a:fld>
            <a:endParaRPr lang="en-GB" altLang="en-US" dirty="0"/>
          </a:p>
        </p:txBody>
      </p:sp>
    </p:spTree>
    <p:extLst>
      <p:ext uri="{BB962C8B-B14F-4D97-AF65-F5344CB8AC3E}">
        <p14:creationId xmlns:p14="http://schemas.microsoft.com/office/powerpoint/2010/main" val="683947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1" i="0" u="none" strike="noStrike" kern="1200" baseline="0" dirty="0" smtClean="0">
              <a:solidFill>
                <a:schemeClr val="tx1"/>
              </a:solidFill>
              <a:latin typeface="Effra" panose="020B0603020203020204" pitchFamily="34" charset="0"/>
              <a:ea typeface="+mn-ea"/>
              <a:cs typeface="+mn-cs"/>
            </a:endParaRPr>
          </a:p>
          <a:p>
            <a:r>
              <a:rPr lang="en-GB" sz="1200" b="0" i="1" u="none" strike="noStrike" kern="1200" baseline="0" dirty="0" smtClean="0">
                <a:solidFill>
                  <a:schemeClr val="tx1"/>
                </a:solidFill>
                <a:latin typeface="Effra" panose="020B0603020203020204" pitchFamily="34" charset="0"/>
                <a:ea typeface="+mn-ea"/>
                <a:cs typeface="+mn-cs"/>
              </a:rPr>
              <a:t>Q. J. R. </a:t>
            </a:r>
            <a:r>
              <a:rPr lang="en-GB" sz="1200" b="0" i="1" u="none" strike="noStrike" kern="1200" baseline="0" dirty="0" err="1" smtClean="0">
                <a:solidFill>
                  <a:schemeClr val="tx1"/>
                </a:solidFill>
                <a:latin typeface="Effra" panose="020B0603020203020204" pitchFamily="34" charset="0"/>
                <a:ea typeface="+mn-ea"/>
                <a:cs typeface="+mn-cs"/>
              </a:rPr>
              <a:t>Meteorol</a:t>
            </a:r>
            <a:r>
              <a:rPr lang="en-GB" sz="1200" b="0" i="1" u="none" strike="noStrike" kern="1200" baseline="0" dirty="0" smtClean="0">
                <a:solidFill>
                  <a:schemeClr val="tx1"/>
                </a:solidFill>
                <a:latin typeface="Effra" panose="020B0603020203020204" pitchFamily="34" charset="0"/>
                <a:ea typeface="+mn-ea"/>
                <a:cs typeface="+mn-cs"/>
              </a:rPr>
              <a:t>. Soc. </a:t>
            </a:r>
            <a:r>
              <a:rPr lang="en-GB" sz="1200" b="0" i="0" u="none" strike="noStrike" kern="1200" baseline="0" dirty="0" smtClean="0">
                <a:solidFill>
                  <a:schemeClr val="tx1"/>
                </a:solidFill>
                <a:latin typeface="Effra" panose="020B0603020203020204" pitchFamily="34" charset="0"/>
                <a:ea typeface="+mn-ea"/>
                <a:cs typeface="+mn-cs"/>
              </a:rPr>
              <a:t>(2006), </a:t>
            </a:r>
            <a:r>
              <a:rPr lang="en-GB" sz="1200" b="1" i="0" u="none" strike="noStrike" kern="1200" baseline="0" dirty="0" smtClean="0">
                <a:solidFill>
                  <a:schemeClr val="tx1"/>
                </a:solidFill>
                <a:latin typeface="Effra" panose="020B0603020203020204" pitchFamily="34" charset="0"/>
                <a:ea typeface="+mn-ea"/>
                <a:cs typeface="+mn-cs"/>
              </a:rPr>
              <a:t>132</a:t>
            </a:r>
            <a:r>
              <a:rPr lang="en-GB" sz="1200" b="0" i="0" u="none" strike="noStrike" kern="1200" baseline="0" dirty="0" smtClean="0">
                <a:solidFill>
                  <a:schemeClr val="tx1"/>
                </a:solidFill>
                <a:latin typeface="Effra" panose="020B0603020203020204" pitchFamily="34" charset="0"/>
                <a:ea typeface="+mn-ea"/>
                <a:cs typeface="+mn-cs"/>
              </a:rPr>
              <a:t>, pp. 1073–1089 </a:t>
            </a:r>
            <a:r>
              <a:rPr lang="en-GB" sz="1200" b="0" i="0" u="none" strike="noStrike" kern="1200" baseline="0" dirty="0" err="1" smtClean="0">
                <a:solidFill>
                  <a:schemeClr val="tx1"/>
                </a:solidFill>
                <a:latin typeface="Effra" panose="020B0603020203020204" pitchFamily="34" charset="0"/>
                <a:ea typeface="+mn-ea"/>
                <a:cs typeface="+mn-cs"/>
              </a:rPr>
              <a:t>doi</a:t>
            </a:r>
            <a:r>
              <a:rPr lang="en-GB" sz="1200" b="0" i="0" u="none" strike="noStrike" kern="1200" baseline="0" dirty="0" smtClean="0">
                <a:solidFill>
                  <a:schemeClr val="tx1"/>
                </a:solidFill>
                <a:latin typeface="Effra" panose="020B0603020203020204" pitchFamily="34" charset="0"/>
                <a:ea typeface="+mn-ea"/>
                <a:cs typeface="+mn-cs"/>
              </a:rPr>
              <a:t>: 10.1256/qj.04.108</a:t>
            </a:r>
          </a:p>
          <a:p>
            <a:r>
              <a:rPr lang="en-GB" sz="1200" b="0" i="0" u="none" strike="noStrike" kern="1200" baseline="0" dirty="0" smtClean="0">
                <a:solidFill>
                  <a:schemeClr val="tx1"/>
                </a:solidFill>
                <a:latin typeface="Effra" panose="020B0603020203020204" pitchFamily="34" charset="0"/>
                <a:ea typeface="+mn-ea"/>
                <a:cs typeface="+mn-cs"/>
              </a:rPr>
              <a:t>Formation and release of symmetric instability following</a:t>
            </a:r>
          </a:p>
          <a:p>
            <a:r>
              <a:rPr lang="en-GB" sz="1200" b="0" i="0" u="none" strike="noStrike" kern="1200" baseline="0" dirty="0" smtClean="0">
                <a:solidFill>
                  <a:schemeClr val="tx1"/>
                </a:solidFill>
                <a:latin typeface="Effra" panose="020B0603020203020204" pitchFamily="34" charset="0"/>
                <a:ea typeface="+mn-ea"/>
                <a:cs typeface="+mn-cs"/>
              </a:rPr>
              <a:t>Delta-M adjustment</a:t>
            </a:r>
          </a:p>
          <a:p>
            <a:r>
              <a:rPr lang="en-GB" sz="1200" b="0" i="0" u="none" strike="noStrike" kern="1200" baseline="0" dirty="0" smtClean="0">
                <a:solidFill>
                  <a:schemeClr val="tx1"/>
                </a:solidFill>
                <a:latin typeface="Effra" panose="020B0603020203020204" pitchFamily="34" charset="0"/>
                <a:ea typeface="+mn-ea"/>
                <a:cs typeface="+mn-cs"/>
              </a:rPr>
              <a:t>By C. J. MORCRETTE∗ and K. A. BROWNING</a:t>
            </a:r>
          </a:p>
          <a:p>
            <a:endParaRPr lang="en-GB" sz="1200" b="0" i="0" u="none" strike="noStrike" kern="1200" baseline="0" dirty="0" smtClean="0">
              <a:solidFill>
                <a:schemeClr val="tx1"/>
              </a:solidFill>
              <a:latin typeface="Effra" panose="020B0603020203020204" pitchFamily="34" charset="0"/>
              <a:ea typeface="+mn-ea"/>
              <a:cs typeface="+mn-cs"/>
            </a:endParaRPr>
          </a:p>
          <a:p>
            <a:r>
              <a:rPr lang="en-GB" sz="1200" b="0" i="0" u="none" strike="noStrike" kern="1200" baseline="0" dirty="0" smtClean="0">
                <a:solidFill>
                  <a:schemeClr val="tx1"/>
                </a:solidFill>
                <a:latin typeface="Effra" panose="020B0603020203020204" pitchFamily="34" charset="0"/>
                <a:ea typeface="+mn-ea"/>
                <a:cs typeface="+mn-cs"/>
              </a:rPr>
              <a:t>Figure 1. A thought experiment linking line convection, </a:t>
            </a:r>
            <a:r>
              <a:rPr lang="en-GB" sz="1200" b="0" i="1" u="none" strike="noStrike" kern="1200" baseline="0" dirty="0" smtClean="0">
                <a:solidFill>
                  <a:schemeClr val="tx1"/>
                </a:solidFill>
                <a:latin typeface="Effra" panose="020B0603020203020204" pitchFamily="34" charset="0"/>
                <a:ea typeface="+mn-ea"/>
                <a:cs typeface="+mn-cs"/>
              </a:rPr>
              <a:t>M </a:t>
            </a:r>
            <a:r>
              <a:rPr lang="en-GB" sz="1200" b="0" i="0" u="none" strike="noStrike" kern="1200" baseline="0" dirty="0" smtClean="0">
                <a:solidFill>
                  <a:schemeClr val="tx1"/>
                </a:solidFill>
                <a:latin typeface="Effra" panose="020B0603020203020204" pitchFamily="34" charset="0"/>
                <a:ea typeface="+mn-ea"/>
                <a:cs typeface="+mn-cs"/>
              </a:rPr>
              <a:t>adjustment and CSI in the development of</a:t>
            </a:r>
          </a:p>
          <a:p>
            <a:r>
              <a:rPr lang="en-GB" sz="1200" b="0" i="0" u="none" strike="noStrike" kern="1200" baseline="0" dirty="0" smtClean="0">
                <a:solidFill>
                  <a:schemeClr val="tx1"/>
                </a:solidFill>
                <a:latin typeface="Effra" panose="020B0603020203020204" pitchFamily="34" charset="0"/>
                <a:ea typeface="+mn-ea"/>
                <a:cs typeface="+mn-cs"/>
              </a:rPr>
              <a:t>slantwise convection. These sketches show a time series (a)–(</a:t>
            </a:r>
            <a:r>
              <a:rPr lang="en-GB" sz="1200" b="0" i="0" u="none" strike="noStrike" kern="1200" baseline="0" dirty="0" err="1" smtClean="0">
                <a:solidFill>
                  <a:schemeClr val="tx1"/>
                </a:solidFill>
                <a:latin typeface="Effra" panose="020B0603020203020204" pitchFamily="34" charset="0"/>
                <a:ea typeface="+mn-ea"/>
                <a:cs typeface="+mn-cs"/>
              </a:rPr>
              <a:t>i</a:t>
            </a:r>
            <a:r>
              <a:rPr lang="en-GB" sz="1200" b="0" i="0" u="none" strike="noStrike" kern="1200" baseline="0" dirty="0" smtClean="0">
                <a:solidFill>
                  <a:schemeClr val="tx1"/>
                </a:solidFill>
                <a:latin typeface="Effra" panose="020B0603020203020204" pitchFamily="34" charset="0"/>
                <a:ea typeface="+mn-ea"/>
                <a:cs typeface="+mn-cs"/>
              </a:rPr>
              <a:t>) of vertical cross-sections through a </a:t>
            </a:r>
            <a:r>
              <a:rPr lang="en-GB" sz="1200" b="0" i="0" u="none" strike="noStrike" kern="1200" baseline="0" dirty="0" err="1" smtClean="0">
                <a:solidFill>
                  <a:schemeClr val="tx1"/>
                </a:solidFill>
                <a:latin typeface="Effra" panose="020B0603020203020204" pitchFamily="34" charset="0"/>
                <a:ea typeface="+mn-ea"/>
                <a:cs typeface="+mn-cs"/>
              </a:rPr>
              <a:t>baroclinic</a:t>
            </a:r>
            <a:endParaRPr lang="en-GB" sz="1200" b="0" i="0" u="none" strike="noStrike" kern="1200" baseline="0" dirty="0" smtClean="0">
              <a:solidFill>
                <a:schemeClr val="tx1"/>
              </a:solidFill>
              <a:latin typeface="Effra" panose="020B0603020203020204" pitchFamily="34" charset="0"/>
              <a:ea typeface="+mn-ea"/>
              <a:cs typeface="+mn-cs"/>
            </a:endParaRPr>
          </a:p>
          <a:p>
            <a:r>
              <a:rPr lang="en-GB" sz="1200" b="0" i="0" u="none" strike="noStrike" kern="1200" baseline="0" dirty="0" smtClean="0">
                <a:solidFill>
                  <a:schemeClr val="tx1"/>
                </a:solidFill>
                <a:latin typeface="Effra" panose="020B0603020203020204" pitchFamily="34" charset="0"/>
                <a:ea typeface="+mn-ea"/>
                <a:cs typeface="+mn-cs"/>
              </a:rPr>
              <a:t>zone, normal to the thermal wind. The vertical cross-sections represent an area around 5 km deep and several</a:t>
            </a:r>
          </a:p>
          <a:p>
            <a:r>
              <a:rPr lang="en-GB" sz="1200" b="0" i="0" u="none" strike="noStrike" kern="1200" baseline="0" dirty="0" smtClean="0">
                <a:solidFill>
                  <a:schemeClr val="tx1"/>
                </a:solidFill>
                <a:latin typeface="Effra" panose="020B0603020203020204" pitchFamily="34" charset="0"/>
                <a:ea typeface="+mn-ea"/>
                <a:cs typeface="+mn-cs"/>
              </a:rPr>
              <a:t>hundreds of kilometres wide. Areas of negative equivalent potential vorticity are shaded. The first, second and</a:t>
            </a:r>
          </a:p>
          <a:p>
            <a:r>
              <a:rPr lang="en-GB" sz="1200" b="0" i="0" u="none" strike="noStrike" kern="1200" baseline="0" dirty="0" smtClean="0">
                <a:solidFill>
                  <a:schemeClr val="tx1"/>
                </a:solidFill>
                <a:latin typeface="Effra" panose="020B0603020203020204" pitchFamily="34" charset="0"/>
                <a:ea typeface="+mn-ea"/>
                <a:cs typeface="+mn-cs"/>
              </a:rPr>
              <a:t>third row of panels represent three distinct stages which are dominated by </a:t>
            </a:r>
            <a:r>
              <a:rPr lang="en-GB" sz="1200" b="0" i="1" u="none" strike="noStrike" kern="1200" baseline="0" dirty="0" smtClean="0">
                <a:solidFill>
                  <a:schemeClr val="tx1"/>
                </a:solidFill>
                <a:latin typeface="Effra" panose="020B0603020203020204" pitchFamily="34" charset="0"/>
                <a:ea typeface="+mn-ea"/>
                <a:cs typeface="+mn-cs"/>
              </a:rPr>
              <a:t>M </a:t>
            </a:r>
            <a:r>
              <a:rPr lang="en-GB" sz="1200" b="0" i="0" u="none" strike="noStrike" kern="1200" baseline="0" dirty="0" smtClean="0">
                <a:solidFill>
                  <a:schemeClr val="tx1"/>
                </a:solidFill>
                <a:latin typeface="Effra" panose="020B0603020203020204" pitchFamily="34" charset="0"/>
                <a:ea typeface="+mn-ea"/>
                <a:cs typeface="+mn-cs"/>
              </a:rPr>
              <a:t>adjustment, linear CSI and nonlinear</a:t>
            </a:r>
          </a:p>
          <a:p>
            <a:endParaRPr lang="en-GB" sz="1200" b="0" i="0" u="none" strike="noStrike" kern="1200" baseline="0" dirty="0" smtClean="0">
              <a:solidFill>
                <a:schemeClr val="tx1"/>
              </a:solidFill>
              <a:latin typeface="Effra" panose="020B0603020203020204" pitchFamily="34" charset="0"/>
              <a:ea typeface="+mn-ea"/>
              <a:cs typeface="+mn-cs"/>
            </a:endParaRPr>
          </a:p>
          <a:p>
            <a:endParaRPr lang="en-GB" sz="1200" b="0" i="0" u="none" strike="noStrike" kern="1200" baseline="0" dirty="0" smtClean="0">
              <a:solidFill>
                <a:schemeClr val="tx1"/>
              </a:solidFill>
              <a:latin typeface="Effra" panose="020B0603020203020204" pitchFamily="34" charset="0"/>
              <a:ea typeface="+mn-ea"/>
              <a:cs typeface="+mn-cs"/>
            </a:endParaRPr>
          </a:p>
          <a:p>
            <a:r>
              <a:rPr lang="sv-SE" sz="1200" b="1" i="1" u="none" strike="noStrike" kern="1200" baseline="0" dirty="0" smtClean="0">
                <a:solidFill>
                  <a:schemeClr val="tx1"/>
                </a:solidFill>
                <a:latin typeface="Effra" panose="020B0603020203020204" pitchFamily="34" charset="0"/>
                <a:ea typeface="+mn-ea"/>
                <a:cs typeface="+mn-cs"/>
              </a:rPr>
              <a:t>Q. J. </a:t>
            </a:r>
            <a:r>
              <a:rPr lang="sv-SE" sz="1200" b="0" i="0" u="none" strike="noStrike" kern="1200" baseline="0" dirty="0" smtClean="0">
                <a:solidFill>
                  <a:schemeClr val="tx1"/>
                </a:solidFill>
                <a:latin typeface="Effra" panose="020B0603020203020204" pitchFamily="34" charset="0"/>
                <a:ea typeface="+mn-ea"/>
                <a:cs typeface="+mn-cs"/>
              </a:rPr>
              <a:t>R. </a:t>
            </a:r>
            <a:r>
              <a:rPr lang="sv-SE" sz="1200" b="1" i="1" u="none" strike="noStrike" kern="1200" baseline="0" dirty="0" smtClean="0">
                <a:solidFill>
                  <a:schemeClr val="tx1"/>
                </a:solidFill>
                <a:latin typeface="Effra" panose="020B0603020203020204" pitchFamily="34" charset="0"/>
                <a:ea typeface="+mn-ea"/>
                <a:cs typeface="+mn-cs"/>
              </a:rPr>
              <a:t>Meteoml. </a:t>
            </a:r>
            <a:r>
              <a:rPr lang="sv-SE" sz="1200" b="1" i="0" u="none" strike="noStrike" kern="1200" baseline="0" dirty="0" smtClean="0">
                <a:solidFill>
                  <a:schemeClr val="tx1"/>
                </a:solidFill>
                <a:latin typeface="Effra" panose="020B0603020203020204" pitchFamily="34" charset="0"/>
                <a:ea typeface="+mn-ea"/>
                <a:cs typeface="+mn-cs"/>
              </a:rPr>
              <a:t>SOC. </a:t>
            </a:r>
            <a:r>
              <a:rPr lang="sv-SE" sz="1200" b="0" i="0" u="none" strike="noStrike" kern="1200" baseline="0" dirty="0" smtClean="0">
                <a:solidFill>
                  <a:schemeClr val="tx1"/>
                </a:solidFill>
                <a:latin typeface="Effra" panose="020B0603020203020204" pitchFamily="34" charset="0"/>
                <a:ea typeface="+mn-ea"/>
                <a:cs typeface="+mn-cs"/>
              </a:rPr>
              <a:t>(2001). </a:t>
            </a:r>
            <a:r>
              <a:rPr lang="sv-SE" sz="1200" b="1" i="0" u="none" strike="noStrike" kern="1200" baseline="0" dirty="0" smtClean="0">
                <a:solidFill>
                  <a:schemeClr val="tx1"/>
                </a:solidFill>
                <a:latin typeface="Effra" panose="020B0603020203020204" pitchFamily="34" charset="0"/>
                <a:ea typeface="+mn-ea"/>
                <a:cs typeface="+mn-cs"/>
              </a:rPr>
              <a:t>127, </a:t>
            </a:r>
            <a:r>
              <a:rPr lang="sv-SE" sz="1200" b="0" i="0" u="none" strike="noStrike" kern="1200" baseline="0" dirty="0" smtClean="0">
                <a:solidFill>
                  <a:schemeClr val="tx1"/>
                </a:solidFill>
                <a:latin typeface="Effra" panose="020B0603020203020204" pitchFamily="34" charset="0"/>
                <a:ea typeface="+mn-ea"/>
                <a:cs typeface="+mn-cs"/>
              </a:rPr>
              <a:t>pp. 2513-2536</a:t>
            </a:r>
          </a:p>
          <a:p>
            <a:r>
              <a:rPr lang="en-GB" sz="1200" b="0" i="0" u="none" strike="noStrike" kern="1200" baseline="0" dirty="0" smtClean="0">
                <a:solidFill>
                  <a:schemeClr val="tx1"/>
                </a:solidFill>
                <a:latin typeface="Effra" panose="020B0603020203020204" pitchFamily="34" charset="0"/>
                <a:ea typeface="+mn-ea"/>
                <a:cs typeface="+mn-cs"/>
              </a:rPr>
              <a:t>Stacked slantwise convective circulations</a:t>
            </a:r>
          </a:p>
          <a:p>
            <a:r>
              <a:rPr lang="en-GB" sz="1200" b="0" i="0" u="none" strike="noStrike" kern="1200" baseline="0" dirty="0" smtClean="0">
                <a:solidFill>
                  <a:schemeClr val="tx1"/>
                </a:solidFill>
                <a:latin typeface="Effra" panose="020B0603020203020204" pitchFamily="34" charset="0"/>
                <a:ea typeface="+mn-ea"/>
                <a:cs typeface="+mn-cs"/>
              </a:rPr>
              <a:t>By K. A. BROWNING*, D. CHAPMAN and R. S. DIXON</a:t>
            </a:r>
          </a:p>
          <a:p>
            <a:r>
              <a:rPr lang="en-GB" sz="1200" b="0" i="0" u="none" strike="noStrike" kern="1200" baseline="0" dirty="0" smtClean="0">
                <a:solidFill>
                  <a:schemeClr val="tx1"/>
                </a:solidFill>
                <a:latin typeface="Effra" panose="020B0603020203020204" pitchFamily="34" charset="0"/>
                <a:ea typeface="+mn-ea"/>
                <a:cs typeface="+mn-cs"/>
              </a:rPr>
              <a:t>CSI respectively. Further details are given in the text in section 2.</a:t>
            </a:r>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31</a:t>
            </a:fld>
            <a:endParaRPr lang="en-GB" altLang="en-US" dirty="0"/>
          </a:p>
        </p:txBody>
      </p:sp>
    </p:spTree>
    <p:extLst>
      <p:ext uri="{BB962C8B-B14F-4D97-AF65-F5344CB8AC3E}">
        <p14:creationId xmlns:p14="http://schemas.microsoft.com/office/powerpoint/2010/main" val="1866338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Effra" panose="020B0603020203020204" pitchFamily="34" charset="0"/>
                <a:ea typeface="+mn-ea"/>
                <a:cs typeface="+mn-cs"/>
              </a:rPr>
              <a:t>Figure 3: (a) </a:t>
            </a:r>
            <a:r>
              <a:rPr lang="en-GB" sz="1200" b="0" i="0" u="none" strike="noStrike" kern="1200" baseline="0" dirty="0" err="1" smtClean="0">
                <a:solidFill>
                  <a:schemeClr val="tx1"/>
                </a:solidFill>
                <a:latin typeface="Effra" panose="020B0603020203020204" pitchFamily="34" charset="0"/>
                <a:ea typeface="+mn-ea"/>
                <a:cs typeface="+mn-cs"/>
              </a:rPr>
              <a:t>Friedhelm</a:t>
            </a:r>
            <a:r>
              <a:rPr lang="en-GB" sz="1200" b="0" i="0" u="none" strike="noStrike" kern="1200" baseline="0" dirty="0" smtClean="0">
                <a:solidFill>
                  <a:schemeClr val="tx1"/>
                </a:solidFill>
                <a:latin typeface="Effra" panose="020B0603020203020204" pitchFamily="34" charset="0"/>
                <a:ea typeface="+mn-ea"/>
                <a:cs typeface="+mn-cs"/>
              </a:rPr>
              <a:t> grid-point count of ensemble members with </a:t>
            </a:r>
            <a:r>
              <a:rPr lang="en-GB" sz="1200" b="0" i="0" u="none" strike="noStrike" kern="1200" baseline="0" dirty="0" err="1" smtClean="0">
                <a:solidFill>
                  <a:schemeClr val="tx1"/>
                </a:solidFill>
                <a:latin typeface="Effra" panose="020B0603020203020204" pitchFamily="34" charset="0"/>
                <a:ea typeface="+mn-ea"/>
                <a:cs typeface="+mn-cs"/>
              </a:rPr>
              <a:t>windspeeds</a:t>
            </a:r>
            <a:r>
              <a:rPr lang="en-GB" sz="1200" b="0" i="0" u="none" strike="noStrike" kern="1200" baseline="0" dirty="0" smtClean="0">
                <a:solidFill>
                  <a:schemeClr val="tx1"/>
                </a:solidFill>
                <a:latin typeface="Effra" panose="020B0603020203020204" pitchFamily="34" charset="0"/>
                <a:ea typeface="+mn-ea"/>
                <a:cs typeface="+mn-cs"/>
              </a:rPr>
              <a:t> &gt;40 </a:t>
            </a:r>
            <a:r>
              <a:rPr lang="en-GB" sz="1200" b="0" i="0" u="none" strike="noStrike" kern="1200" baseline="0" dirty="0" err="1" smtClean="0">
                <a:solidFill>
                  <a:schemeClr val="tx1"/>
                </a:solidFill>
                <a:latin typeface="Effra" panose="020B0603020203020204" pitchFamily="34" charset="0"/>
                <a:ea typeface="+mn-ea"/>
                <a:cs typeface="+mn-cs"/>
              </a:rPr>
              <a:t>ms</a:t>
            </a:r>
            <a:r>
              <a:rPr lang="en-GB" sz="1200" b="0" i="0" u="none" strike="noStrike" kern="1200" baseline="0" dirty="0" smtClean="0">
                <a:solidFill>
                  <a:schemeClr val="tx1"/>
                </a:solidFill>
                <a:latin typeface="Effra" panose="020B0603020203020204" pitchFamily="34" charset="0"/>
                <a:ea typeface="+mn-ea"/>
                <a:cs typeface="+mn-cs"/>
              </a:rPr>
              <a:t>􀀀1 (shaded)</a:t>
            </a:r>
          </a:p>
          <a:p>
            <a:r>
              <a:rPr lang="en-GB" sz="1200" b="0" i="0" u="none" strike="noStrike" kern="1200" baseline="0" dirty="0" smtClean="0">
                <a:solidFill>
                  <a:schemeClr val="tx1"/>
                </a:solidFill>
                <a:latin typeface="Effra" panose="020B0603020203020204" pitchFamily="34" charset="0"/>
                <a:ea typeface="+mn-ea"/>
                <a:cs typeface="+mn-cs"/>
              </a:rPr>
              <a:t>0900 UTC 8 December 2011. (b) Ensemble evolution of maximum </a:t>
            </a:r>
            <a:r>
              <a:rPr lang="en-GB" sz="1200" b="0" i="0" u="none" strike="noStrike" kern="1200" baseline="0" dirty="0" err="1" smtClean="0">
                <a:solidFill>
                  <a:schemeClr val="tx1"/>
                </a:solidFill>
                <a:latin typeface="Effra" panose="020B0603020203020204" pitchFamily="34" charset="0"/>
                <a:ea typeface="+mn-ea"/>
                <a:cs typeface="+mn-cs"/>
              </a:rPr>
              <a:t>windspeed</a:t>
            </a:r>
            <a:r>
              <a:rPr lang="en-GB" sz="1200" b="0" i="0" u="none" strike="noStrike" kern="1200" baseline="0" dirty="0" smtClean="0">
                <a:solidFill>
                  <a:schemeClr val="tx1"/>
                </a:solidFill>
                <a:latin typeface="Effra" panose="020B0603020203020204" pitchFamily="34" charset="0"/>
                <a:ea typeface="+mn-ea"/>
                <a:cs typeface="+mn-cs"/>
              </a:rPr>
              <a:t> at 850hPa from</a:t>
            </a:r>
          </a:p>
          <a:p>
            <a:r>
              <a:rPr lang="en-GB" sz="1200" b="0" i="0" u="none" strike="noStrike" kern="1200" baseline="0" dirty="0" smtClean="0">
                <a:solidFill>
                  <a:schemeClr val="tx1"/>
                </a:solidFill>
                <a:latin typeface="Effra" panose="020B0603020203020204" pitchFamily="34" charset="0"/>
                <a:ea typeface="+mn-ea"/>
                <a:cs typeface="+mn-cs"/>
              </a:rPr>
              <a:t>2200 UTC 7 December 2011. (c) as (a) for Robert at 0900 UTC 27 December 2011 and (d) as</a:t>
            </a:r>
          </a:p>
          <a:p>
            <a:r>
              <a:rPr lang="en-GB" sz="1200" b="0" i="0" u="none" strike="noStrike" kern="1200" baseline="0" dirty="0" smtClean="0">
                <a:solidFill>
                  <a:schemeClr val="tx1"/>
                </a:solidFill>
                <a:latin typeface="Effra" panose="020B0603020203020204" pitchFamily="34" charset="0"/>
                <a:ea typeface="+mn-ea"/>
                <a:cs typeface="+mn-cs"/>
              </a:rPr>
              <a:t>(b) starting from 2200 UTC 26 December 2011. (e) as (a) for </a:t>
            </a:r>
            <a:r>
              <a:rPr lang="en-GB" sz="1200" b="0" i="0" u="none" strike="noStrike" kern="1200" baseline="0" dirty="0" err="1" smtClean="0">
                <a:solidFill>
                  <a:schemeClr val="tx1"/>
                </a:solidFill>
                <a:latin typeface="Effra" panose="020B0603020203020204" pitchFamily="34" charset="0"/>
                <a:ea typeface="+mn-ea"/>
                <a:cs typeface="+mn-cs"/>
              </a:rPr>
              <a:t>Ulli</a:t>
            </a:r>
            <a:r>
              <a:rPr lang="en-GB" sz="1200" b="0" i="0" u="none" strike="noStrike" kern="1200" baseline="0" dirty="0" smtClean="0">
                <a:solidFill>
                  <a:schemeClr val="tx1"/>
                </a:solidFill>
                <a:latin typeface="Effra" panose="020B0603020203020204" pitchFamily="34" charset="0"/>
                <a:ea typeface="+mn-ea"/>
                <a:cs typeface="+mn-cs"/>
              </a:rPr>
              <a:t> at 0700 UTC 3 January 2012</a:t>
            </a:r>
          </a:p>
          <a:p>
            <a:r>
              <a:rPr lang="en-GB" sz="1200" b="0" i="0" u="none" strike="noStrike" kern="1200" baseline="0" dirty="0" smtClean="0">
                <a:solidFill>
                  <a:schemeClr val="tx1"/>
                </a:solidFill>
                <a:latin typeface="Effra" panose="020B0603020203020204" pitchFamily="34" charset="0"/>
                <a:ea typeface="+mn-ea"/>
                <a:cs typeface="+mn-cs"/>
              </a:rPr>
              <a:t>and (f) as (b) starting from 2200 UTC 2 January 2012. Control ensemble member e-contours are</a:t>
            </a:r>
          </a:p>
          <a:p>
            <a:r>
              <a:rPr lang="en-GB" sz="1200" b="0" i="0" u="none" strike="noStrike" kern="1200" baseline="0" dirty="0" smtClean="0">
                <a:solidFill>
                  <a:schemeClr val="tx1"/>
                </a:solidFill>
                <a:latin typeface="Effra" panose="020B0603020203020204" pitchFamily="34" charset="0"/>
                <a:ea typeface="+mn-ea"/>
                <a:cs typeface="+mn-cs"/>
              </a:rPr>
              <a:t>overlaid and coloured from blue to red: (a) 293, 296, 299, 302K; (b) 294, 297, 300, 303K; (c) 293,</a:t>
            </a:r>
          </a:p>
          <a:p>
            <a:r>
              <a:rPr lang="en-GB" sz="1200" b="0" i="0" u="none" strike="noStrike" kern="1200" baseline="0" dirty="0" smtClean="0">
                <a:solidFill>
                  <a:schemeClr val="tx1"/>
                </a:solidFill>
                <a:latin typeface="Effra" panose="020B0603020203020204" pitchFamily="34" charset="0"/>
                <a:ea typeface="+mn-ea"/>
                <a:cs typeface="+mn-cs"/>
              </a:rPr>
              <a:t>296, 299, 302K. Black dotted contour is cool-sector e-threshold at 850hPa: (a) </a:t>
            </a:r>
            <a:r>
              <a:rPr lang="en-GB" sz="1200" b="0" i="0" u="none" strike="noStrike" kern="1200" baseline="0" dirty="0" err="1" smtClean="0">
                <a:solidFill>
                  <a:schemeClr val="tx1"/>
                </a:solidFill>
                <a:latin typeface="Effra" panose="020B0603020203020204" pitchFamily="34" charset="0"/>
                <a:ea typeface="+mn-ea"/>
                <a:cs typeface="+mn-cs"/>
              </a:rPr>
              <a:t>Friedhelm</a:t>
            </a:r>
            <a:r>
              <a:rPr lang="en-GB" sz="1200" b="0" i="0" u="none" strike="noStrike" kern="1200" baseline="0" dirty="0" smtClean="0">
                <a:solidFill>
                  <a:schemeClr val="tx1"/>
                </a:solidFill>
                <a:latin typeface="Effra" panose="020B0603020203020204" pitchFamily="34" charset="0"/>
                <a:ea typeface="+mn-ea"/>
                <a:cs typeface="+mn-cs"/>
              </a:rPr>
              <a:t> 301K,</a:t>
            </a:r>
          </a:p>
          <a:p>
            <a:r>
              <a:rPr lang="en-GB" sz="1200" b="0" i="0" u="none" strike="noStrike" kern="1200" baseline="0" dirty="0" smtClean="0">
                <a:solidFill>
                  <a:schemeClr val="tx1"/>
                </a:solidFill>
                <a:latin typeface="Effra" panose="020B0603020203020204" pitchFamily="34" charset="0"/>
                <a:ea typeface="+mn-ea"/>
                <a:cs typeface="+mn-cs"/>
              </a:rPr>
              <a:t>(b) Robert 305K, and (c) </a:t>
            </a:r>
            <a:r>
              <a:rPr lang="en-GB" sz="1200" b="0" i="0" u="none" strike="noStrike" kern="1200" baseline="0" dirty="0" err="1" smtClean="0">
                <a:solidFill>
                  <a:schemeClr val="tx1"/>
                </a:solidFill>
                <a:latin typeface="Effra" panose="020B0603020203020204" pitchFamily="34" charset="0"/>
                <a:ea typeface="+mn-ea"/>
                <a:cs typeface="+mn-cs"/>
              </a:rPr>
              <a:t>Ulli</a:t>
            </a:r>
            <a:r>
              <a:rPr lang="en-GB" sz="1200" b="0" i="0" u="none" strike="noStrike" kern="1200" baseline="0" dirty="0" smtClean="0">
                <a:solidFill>
                  <a:schemeClr val="tx1"/>
                </a:solidFill>
                <a:latin typeface="Effra" panose="020B0603020203020204" pitchFamily="34" charset="0"/>
                <a:ea typeface="+mn-ea"/>
                <a:cs typeface="+mn-cs"/>
              </a:rPr>
              <a:t> 300K.</a:t>
            </a:r>
          </a:p>
          <a:p>
            <a:endParaRPr lang="en-GB" sz="1200" b="0" i="0" u="none" strike="noStrike" kern="1200" baseline="0" dirty="0" smtClean="0">
              <a:solidFill>
                <a:schemeClr val="tx1"/>
              </a:solidFill>
              <a:latin typeface="Effra" panose="020B0603020203020204" pitchFamily="34" charset="0"/>
              <a:ea typeface="+mn-ea"/>
              <a:cs typeface="+mn-cs"/>
            </a:endParaRPr>
          </a:p>
          <a:p>
            <a:pPr>
              <a:buFont typeface="Wingdings" panose="05000000000000000000" pitchFamily="2" charset="2"/>
              <a:buChar char="§"/>
            </a:pPr>
            <a:r>
              <a:rPr lang="en-GB" sz="1200" dirty="0" smtClean="0"/>
              <a:t>Analysis of trajectories entering the cool-sector low-level jet regions shows cold conveyor belt flows.</a:t>
            </a:r>
          </a:p>
          <a:p>
            <a:pPr>
              <a:buFont typeface="Wingdings" panose="05000000000000000000" pitchFamily="2" charset="2"/>
              <a:buChar char="§"/>
            </a:pPr>
            <a:r>
              <a:rPr lang="en-GB" sz="1200" dirty="0" smtClean="0"/>
              <a:t>Strongly descending trajectories arrive ahead or on the </a:t>
            </a:r>
            <a:r>
              <a:rPr lang="en-GB" sz="1200" dirty="0" err="1" smtClean="0"/>
              <a:t>southeastern</a:t>
            </a:r>
            <a:r>
              <a:rPr lang="en-GB" sz="1200" dirty="0" smtClean="0"/>
              <a:t> flank of the conveyor belt flow.</a:t>
            </a:r>
          </a:p>
          <a:p>
            <a:pPr>
              <a:buFont typeface="Wingdings" panose="05000000000000000000" pitchFamily="2" charset="2"/>
              <a:buChar char="§"/>
            </a:pPr>
            <a:r>
              <a:rPr lang="en-GB" sz="1200" dirty="0" smtClean="0"/>
              <a:t>We now focus on these descending trajectories…</a:t>
            </a:r>
          </a:p>
          <a:p>
            <a:endParaRPr lang="en-GB" sz="1200" b="0" i="0" u="none" strike="noStrike" kern="1200" baseline="0" dirty="0" smtClean="0">
              <a:solidFill>
                <a:schemeClr val="tx1"/>
              </a:solidFill>
              <a:latin typeface="Effra" panose="020B0603020203020204" pitchFamily="34"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32</a:t>
            </a:fld>
            <a:endParaRPr lang="en-GB" altLang="en-US" dirty="0"/>
          </a:p>
        </p:txBody>
      </p:sp>
    </p:spTree>
    <p:extLst>
      <p:ext uri="{BB962C8B-B14F-4D97-AF65-F5344CB8AC3E}">
        <p14:creationId xmlns:p14="http://schemas.microsoft.com/office/powerpoint/2010/main" val="1628022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Might be worth saying that the 87 storm work was motivated by the 30 October 2000 storm, which shows up the banded structure very clearly in radar as well as imagery, did damage on the NE coast (and the SE, associated with the cold front) and only avoided worse as the max winds were off the coast. As a result of this + lack of manual anemographs, Keith went back to 87 storm as they'd all been kept as part of the investigation at the time. (We're only just beginning to have high time res. data again). </a:t>
            </a:r>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5</a:t>
            </a:fld>
            <a:endParaRPr lang="en-GB" altLang="en-US" dirty="0"/>
          </a:p>
        </p:txBody>
      </p:sp>
    </p:spTree>
    <p:extLst>
      <p:ext uri="{BB962C8B-B14F-4D97-AF65-F5344CB8AC3E}">
        <p14:creationId xmlns:p14="http://schemas.microsoft.com/office/powerpoint/2010/main" val="4160458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
            </a:pPr>
            <a:r>
              <a:rPr lang="en-GB" sz="1200" dirty="0" smtClean="0"/>
              <a:t>Two descending branches:                  1. descent from 700 </a:t>
            </a:r>
            <a:r>
              <a:rPr lang="en-GB" sz="1200" dirty="0" err="1" smtClean="0"/>
              <a:t>hPa</a:t>
            </a:r>
            <a:r>
              <a:rPr lang="en-GB" sz="1200" dirty="0" smtClean="0"/>
              <a:t> over ~ 7 h;  2. ascent from 950 </a:t>
            </a:r>
            <a:r>
              <a:rPr lang="en-GB" sz="1200" dirty="0" err="1" smtClean="0"/>
              <a:t>hPa</a:t>
            </a:r>
            <a:r>
              <a:rPr lang="en-GB" sz="1200" dirty="0" smtClean="0"/>
              <a:t> to 800 </a:t>
            </a:r>
            <a:r>
              <a:rPr lang="en-GB" sz="1200" dirty="0" err="1" smtClean="0"/>
              <a:t>hPa</a:t>
            </a:r>
            <a:r>
              <a:rPr lang="en-GB" sz="1200" dirty="0" smtClean="0"/>
              <a:t> then descent over ~4 h.</a:t>
            </a:r>
          </a:p>
          <a:p>
            <a:pPr>
              <a:buFont typeface="Wingdings" panose="05000000000000000000" pitchFamily="2" charset="2"/>
              <a:buChar char="§"/>
            </a:pPr>
            <a:r>
              <a:rPr lang="en-GB" sz="1200" dirty="0" smtClean="0"/>
              <a:t>Typically passage through </a:t>
            </a:r>
            <a:r>
              <a:rPr lang="en-GB" sz="1200" dirty="0" err="1" smtClean="0"/>
              <a:t>frontogenetic</a:t>
            </a:r>
            <a:r>
              <a:rPr lang="en-GB" sz="1200" dirty="0" smtClean="0"/>
              <a:t> regions during ascent then </a:t>
            </a:r>
            <a:r>
              <a:rPr lang="en-GB" sz="1200" dirty="0" err="1" smtClean="0"/>
              <a:t>frontolytic</a:t>
            </a:r>
            <a:r>
              <a:rPr lang="en-GB" sz="1200" dirty="0" smtClean="0"/>
              <a:t> regions during descent.</a:t>
            </a:r>
          </a:p>
          <a:p>
            <a:pPr>
              <a:buFont typeface="Wingdings" panose="05000000000000000000" pitchFamily="2" charset="2"/>
              <a:buChar char="§"/>
            </a:pPr>
            <a:r>
              <a:rPr lang="en-GB" sz="1200" dirty="0" smtClean="0"/>
              <a:t>One ensemble member shows strong descent from 700hPa associated with II, at early times in storm.</a:t>
            </a:r>
          </a:p>
          <a:p>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33</a:t>
            </a:fld>
            <a:endParaRPr lang="en-GB" altLang="en-US" dirty="0"/>
          </a:p>
        </p:txBody>
      </p:sp>
    </p:spTree>
    <p:extLst>
      <p:ext uri="{BB962C8B-B14F-4D97-AF65-F5344CB8AC3E}">
        <p14:creationId xmlns:p14="http://schemas.microsoft.com/office/powerpoint/2010/main" val="2370393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
            </a:pPr>
            <a:r>
              <a:rPr lang="en-GB" sz="1200" dirty="0" smtClean="0"/>
              <a:t>Cluster class medians (shaded by pressure) summarising</a:t>
            </a:r>
            <a:r>
              <a:rPr lang="en-GB" sz="1200" baseline="0" dirty="0" smtClean="0"/>
              <a:t> </a:t>
            </a:r>
            <a:r>
              <a:rPr lang="en-GB" sz="1200" dirty="0" smtClean="0"/>
              <a:t>airstreams arriving in cool-sector low-level jet of Robert ensemble</a:t>
            </a:r>
            <a:r>
              <a:rPr lang="en-GB" sz="1200" baseline="0" dirty="0" smtClean="0"/>
              <a:t> </a:t>
            </a:r>
            <a:r>
              <a:rPr lang="en-GB" sz="1200" dirty="0" smtClean="0"/>
              <a:t>member \</a:t>
            </a:r>
            <a:r>
              <a:rPr lang="en-GB" sz="1200" dirty="0" err="1" smtClean="0"/>
              <a:t>textbf</a:t>
            </a:r>
            <a:r>
              <a:rPr lang="en-GB" sz="1200" dirty="0" smtClean="0"/>
              <a:t>{\</a:t>
            </a:r>
            <a:r>
              <a:rPr lang="en-GB" sz="1200" dirty="0" err="1" smtClean="0"/>
              <a:t>emph</a:t>
            </a:r>
            <a:r>
              <a:rPr lang="en-GB" sz="1200" dirty="0" smtClean="0"/>
              <a:t>{v}} at 0700~UTC and 0900~UTC 27 December 2011</a:t>
            </a:r>
            <a:r>
              <a:rPr lang="en-GB" sz="1200" baseline="0" dirty="0" smtClean="0"/>
              <a:t> </a:t>
            </a:r>
            <a:r>
              <a:rPr lang="en-GB" sz="1200" dirty="0" smtClean="0"/>
              <a:t>(a and b, respectively) with 850hPa </a:t>
            </a:r>
            <a:r>
              <a:rPr lang="en-GB" sz="1200" dirty="0" err="1" smtClean="0"/>
              <a:t>windspeed</a:t>
            </a:r>
            <a:r>
              <a:rPr lang="en-GB" sz="1200" dirty="0" smtClean="0"/>
              <a:t> (grey contours at 40</a:t>
            </a:r>
            <a:r>
              <a:rPr lang="en-GB" sz="1200" baseline="0" dirty="0" smtClean="0"/>
              <a:t> </a:t>
            </a:r>
            <a:r>
              <a:rPr lang="en-GB" sz="1200" dirty="0" err="1" smtClean="0"/>
              <a:t>m.s</a:t>
            </a:r>
            <a:r>
              <a:rPr lang="en-GB" sz="1200" dirty="0" smtClean="0"/>
              <a:t>$^{-1}$), smoothed storm track (black line) and centre (``$\</a:t>
            </a:r>
            <a:r>
              <a:rPr lang="en-GB" sz="1200" dirty="0" err="1" smtClean="0"/>
              <a:t>mathbf</a:t>
            </a:r>
            <a:r>
              <a:rPr lang="en-GB" sz="1200" dirty="0" smtClean="0"/>
              <a:t>{\times}$'').}</a:t>
            </a:r>
          </a:p>
          <a:p>
            <a:pPr>
              <a:buFont typeface="Wingdings" panose="05000000000000000000" pitchFamily="2" charset="2"/>
              <a:buChar char="§"/>
            </a:pPr>
            <a:endParaRPr lang="en-GB" sz="1200" dirty="0" smtClean="0"/>
          </a:p>
          <a:p>
            <a:pPr>
              <a:buFont typeface="Wingdings" panose="05000000000000000000" pitchFamily="2" charset="2"/>
              <a:buChar char="§"/>
            </a:pPr>
            <a:r>
              <a:rPr lang="en-GB" sz="1200" dirty="0" smtClean="0"/>
              <a:t>Hierarchical clustering using Ward’s variance minimisation for the algorithm (</a:t>
            </a:r>
            <a:r>
              <a:rPr lang="en-GB" sz="1200" dirty="0" err="1" smtClean="0"/>
              <a:t>lon</a:t>
            </a:r>
            <a:r>
              <a:rPr lang="en-GB" sz="1200" dirty="0" smtClean="0"/>
              <a:t>, </a:t>
            </a:r>
            <a:r>
              <a:rPr lang="en-GB" sz="1200" dirty="0" err="1" smtClean="0"/>
              <a:t>lt</a:t>
            </a:r>
            <a:r>
              <a:rPr lang="en-GB" sz="1200" dirty="0" smtClean="0"/>
              <a:t>, p and </a:t>
            </a:r>
            <a:r>
              <a:rPr lang="en-GB" sz="1200" dirty="0" err="1" smtClean="0"/>
              <a:t>theta_e</a:t>
            </a:r>
            <a:r>
              <a:rPr lang="en-GB" sz="1200" dirty="0" smtClean="0"/>
              <a:t>) for observation variable.</a:t>
            </a:r>
          </a:p>
          <a:p>
            <a:r>
              <a:rPr lang="en-GB" dirty="0" smtClean="0"/>
              <a:t>Neil C. G. Hart, Suzanne L. </a:t>
            </a:r>
            <a:r>
              <a:rPr lang="en-GB" dirty="0" err="1" smtClean="0"/>
              <a:t>Gray</a:t>
            </a:r>
            <a:r>
              <a:rPr lang="en-GB" dirty="0" smtClean="0"/>
              <a:t>, and Peter A. Clark, 2015: Detection of Coherent Airstreams Using Cluster Analysis: Application to an Extratropical Cyclone. </a:t>
            </a:r>
            <a:r>
              <a:rPr lang="en-GB" i="1" dirty="0" smtClean="0"/>
              <a:t>Mon. </a:t>
            </a:r>
            <a:r>
              <a:rPr lang="en-GB" i="1" dirty="0" err="1" smtClean="0"/>
              <a:t>Wea</a:t>
            </a:r>
            <a:r>
              <a:rPr lang="en-GB" i="1" dirty="0" smtClean="0"/>
              <a:t>. Rev.</a:t>
            </a:r>
            <a:r>
              <a:rPr lang="en-GB" dirty="0" smtClean="0"/>
              <a:t>, </a:t>
            </a:r>
            <a:r>
              <a:rPr lang="en-GB" b="1" dirty="0" smtClean="0"/>
              <a:t>143</a:t>
            </a:r>
            <a:r>
              <a:rPr lang="en-GB" dirty="0" smtClean="0"/>
              <a:t>, 3518–3531. </a:t>
            </a:r>
          </a:p>
          <a:p>
            <a:r>
              <a:rPr lang="en-GB" dirty="0" err="1" smtClean="0"/>
              <a:t>doi</a:t>
            </a:r>
            <a:r>
              <a:rPr lang="en-GB" dirty="0" smtClean="0"/>
              <a:t>: </a:t>
            </a:r>
            <a:r>
              <a:rPr lang="en-GB" dirty="0" smtClean="0">
                <a:hlinkClick r:id="rId3"/>
              </a:rPr>
              <a:t>http://dx.doi.org/10.1175/MWR-D-14-00382.1</a:t>
            </a:r>
            <a:r>
              <a:rPr lang="en-GB" dirty="0" smtClean="0"/>
              <a:t> </a:t>
            </a:r>
          </a:p>
          <a:p>
            <a:pPr>
              <a:buFont typeface="Wingdings" panose="05000000000000000000" pitchFamily="2" charset="2"/>
              <a:buChar char="§"/>
            </a:pPr>
            <a:endParaRPr lang="en-GB" sz="1200" dirty="0" smtClean="0"/>
          </a:p>
          <a:p>
            <a:pPr>
              <a:buFont typeface="Wingdings" panose="05000000000000000000" pitchFamily="2" charset="2"/>
              <a:buChar char="§"/>
            </a:pPr>
            <a:endParaRPr lang="en-GB" sz="1200" dirty="0" smtClean="0"/>
          </a:p>
          <a:p>
            <a:pPr>
              <a:buFont typeface="Wingdings" panose="05000000000000000000" pitchFamily="2" charset="2"/>
              <a:buChar char="§"/>
            </a:pPr>
            <a:endParaRPr lang="en-GB" sz="1200" dirty="0" smtClean="0"/>
          </a:p>
          <a:p>
            <a:pPr>
              <a:buFont typeface="Wingdings" panose="05000000000000000000" pitchFamily="2" charset="2"/>
              <a:buChar char="§"/>
            </a:pPr>
            <a:endParaRPr lang="en-GB" sz="1200" dirty="0" smtClean="0"/>
          </a:p>
          <a:p>
            <a:pPr>
              <a:buFont typeface="Wingdings" panose="05000000000000000000" pitchFamily="2" charset="2"/>
              <a:buChar char="§"/>
            </a:pPr>
            <a:endParaRPr lang="en-GB" sz="1200" dirty="0" smtClean="0"/>
          </a:p>
          <a:p>
            <a:pPr>
              <a:buFont typeface="Wingdings" panose="05000000000000000000" pitchFamily="2" charset="2"/>
              <a:buNone/>
            </a:pPr>
            <a:endParaRPr lang="en-GB" sz="1200" dirty="0" smtClean="0"/>
          </a:p>
          <a:p>
            <a:pPr>
              <a:buFont typeface="Wingdings" panose="05000000000000000000" pitchFamily="2" charset="2"/>
              <a:buChar char="§"/>
            </a:pPr>
            <a:r>
              <a:rPr lang="en-GB" sz="1200" dirty="0" smtClean="0"/>
              <a:t>Two descending branches:                  1. descent from 700 </a:t>
            </a:r>
            <a:r>
              <a:rPr lang="en-GB" sz="1200" dirty="0" err="1" smtClean="0"/>
              <a:t>hPa</a:t>
            </a:r>
            <a:r>
              <a:rPr lang="en-GB" sz="1200" dirty="0" smtClean="0"/>
              <a:t> over ~ 7 h;  2. ascent from 950 </a:t>
            </a:r>
            <a:r>
              <a:rPr lang="en-GB" sz="1200" dirty="0" err="1" smtClean="0"/>
              <a:t>hPa</a:t>
            </a:r>
            <a:r>
              <a:rPr lang="en-GB" sz="1200" dirty="0" smtClean="0"/>
              <a:t> to 800 </a:t>
            </a:r>
            <a:r>
              <a:rPr lang="en-GB" sz="1200" dirty="0" err="1" smtClean="0"/>
              <a:t>hPa</a:t>
            </a:r>
            <a:r>
              <a:rPr lang="en-GB" sz="1200" dirty="0" smtClean="0"/>
              <a:t> then descent over ~4 h.</a:t>
            </a:r>
          </a:p>
          <a:p>
            <a:pPr>
              <a:buFont typeface="Wingdings" panose="05000000000000000000" pitchFamily="2" charset="2"/>
              <a:buChar char="§"/>
            </a:pPr>
            <a:r>
              <a:rPr lang="en-GB" sz="1200" dirty="0" smtClean="0"/>
              <a:t>Typically passage through </a:t>
            </a:r>
            <a:r>
              <a:rPr lang="en-GB" sz="1200" dirty="0" err="1" smtClean="0"/>
              <a:t>frontogenetic</a:t>
            </a:r>
            <a:r>
              <a:rPr lang="en-GB" sz="1200" dirty="0" smtClean="0"/>
              <a:t> regions during ascent then </a:t>
            </a:r>
            <a:r>
              <a:rPr lang="en-GB" sz="1200" dirty="0" err="1" smtClean="0"/>
              <a:t>frontolytic</a:t>
            </a:r>
            <a:r>
              <a:rPr lang="en-GB" sz="1200" dirty="0" smtClean="0"/>
              <a:t> regions during descent.</a:t>
            </a:r>
          </a:p>
          <a:p>
            <a:pPr>
              <a:buFont typeface="Wingdings" panose="05000000000000000000" pitchFamily="2" charset="2"/>
              <a:buChar char="§"/>
            </a:pPr>
            <a:r>
              <a:rPr lang="en-GB" sz="1200" dirty="0" smtClean="0"/>
              <a:t>One ensemble member shows strong descent from 700hPa associated with II, at early times in storm.</a:t>
            </a:r>
          </a:p>
          <a:p>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34</a:t>
            </a:fld>
            <a:endParaRPr lang="en-GB" altLang="en-US" dirty="0"/>
          </a:p>
        </p:txBody>
      </p:sp>
    </p:spTree>
    <p:extLst>
      <p:ext uri="{BB962C8B-B14F-4D97-AF65-F5344CB8AC3E}">
        <p14:creationId xmlns:p14="http://schemas.microsoft.com/office/powerpoint/2010/main" val="4262460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
            </a:pPr>
            <a:r>
              <a:rPr lang="en-GB" sz="1200" dirty="0" smtClean="0"/>
              <a:t> Trajectories are plotted system-relative over atmospheric</a:t>
            </a:r>
            <a:r>
              <a:rPr lang="en-GB" sz="1200" baseline="0" dirty="0" smtClean="0"/>
              <a:t> </a:t>
            </a:r>
            <a:r>
              <a:rPr lang="en-GB" sz="1200" dirty="0" smtClean="0"/>
              <a:t>fields at arrival time: 850~hPa </a:t>
            </a:r>
            <a:r>
              <a:rPr lang="en-GB" sz="1200" dirty="0" err="1" smtClean="0"/>
              <a:t>windspeed</a:t>
            </a:r>
            <a:r>
              <a:rPr lang="en-GB" sz="1200" dirty="0" smtClean="0"/>
              <a:t> (shaded), 1000~mb geopotential</a:t>
            </a:r>
            <a:r>
              <a:rPr lang="en-GB" sz="1200" baseline="0" dirty="0" smtClean="0"/>
              <a:t> </a:t>
            </a:r>
            <a:r>
              <a:rPr lang="en-GB" sz="1200" dirty="0" smtClean="0"/>
              <a:t>(contoured every 3~gpm), and 850~hPa $\</a:t>
            </a:r>
            <a:r>
              <a:rPr lang="en-GB" sz="1200" dirty="0" err="1" smtClean="0"/>
              <a:t>theta_e</a:t>
            </a:r>
            <a:r>
              <a:rPr lang="en-GB" sz="1200" dirty="0" smtClean="0"/>
              <a:t>$ (blue to red contours</a:t>
            </a:r>
            <a:r>
              <a:rPr lang="en-GB" sz="1200" baseline="0" dirty="0" smtClean="0"/>
              <a:t> </a:t>
            </a:r>
            <a:r>
              <a:rPr lang="en-GB" sz="1200" dirty="0" smtClean="0"/>
              <a:t>from 293K, every 3K). (b) The pressure evolution of these trajectories</a:t>
            </a:r>
            <a:r>
              <a:rPr lang="en-GB" sz="1200" baseline="0" dirty="0" smtClean="0"/>
              <a:t> </a:t>
            </a:r>
            <a:r>
              <a:rPr lang="en-GB" sz="1200" dirty="0" smtClean="0"/>
              <a:t>until 0900~UTC and beyond is shaded by relative humidity with height</a:t>
            </a:r>
            <a:r>
              <a:rPr lang="en-GB" sz="1200" baseline="0" dirty="0" smtClean="0"/>
              <a:t> </a:t>
            </a:r>
            <a:r>
              <a:rPr lang="en-GB" sz="1200" dirty="0" smtClean="0"/>
              <a:t>of bars showing proportion (\%) of trajectories exhibiting mesoscale</a:t>
            </a:r>
            <a:r>
              <a:rPr lang="en-GB" sz="1200" baseline="0" dirty="0" smtClean="0"/>
              <a:t> </a:t>
            </a:r>
            <a:r>
              <a:rPr lang="en-GB" sz="1200" dirty="0" smtClean="0"/>
              <a:t>instabilities as in chart legend. In (c), pressure evolution is shaded</a:t>
            </a:r>
            <a:r>
              <a:rPr lang="en-GB" sz="1200" baseline="0" dirty="0" smtClean="0"/>
              <a:t> </a:t>
            </a:r>
            <a:r>
              <a:rPr lang="en-GB" sz="1200" dirty="0" smtClean="0"/>
              <a:t>$\</a:t>
            </a:r>
            <a:r>
              <a:rPr lang="en-GB" sz="1200" dirty="0" err="1" smtClean="0"/>
              <a:t>theta_e</a:t>
            </a:r>
            <a:r>
              <a:rPr lang="en-GB" sz="1200" dirty="0" smtClean="0"/>
              <a:t>$ and the bars denote proportion of trajectories within</a:t>
            </a:r>
            <a:r>
              <a:rPr lang="en-GB" sz="1200" baseline="0" dirty="0" smtClean="0"/>
              <a:t> </a:t>
            </a:r>
            <a:r>
              <a:rPr lang="en-GB" sz="1200" dirty="0" smtClean="0"/>
              <a:t>regions of substantial frontogenesis or lysis (threshold of $\pm$100~K.km$^{-2}$.10$^5$s$^{-1}$).</a:t>
            </a:r>
          </a:p>
          <a:p>
            <a:pPr>
              <a:buFont typeface="Wingdings" panose="05000000000000000000" pitchFamily="2" charset="2"/>
              <a:buNone/>
            </a:pPr>
            <a:endParaRPr lang="en-GB" sz="1200" dirty="0" smtClean="0"/>
          </a:p>
          <a:p>
            <a:pPr>
              <a:buFont typeface="Wingdings" panose="05000000000000000000" pitchFamily="2" charset="2"/>
              <a:buNone/>
            </a:pPr>
            <a:r>
              <a:rPr lang="en-GB" sz="1200" dirty="0" smtClean="0"/>
              <a:t>Storm relative trajectories (a), mesoscale instability</a:t>
            </a:r>
          </a:p>
          <a:p>
            <a:pPr>
              <a:buFont typeface="Wingdings" panose="05000000000000000000" pitchFamily="2" charset="2"/>
              <a:buNone/>
            </a:pPr>
            <a:r>
              <a:rPr lang="en-GB" sz="1200" dirty="0" smtClean="0"/>
              <a:t>proportions (b), and frontogenesis proportions (c), as in Fig. \ref{f6},</a:t>
            </a:r>
          </a:p>
          <a:p>
            <a:pPr>
              <a:buFont typeface="Wingdings" panose="05000000000000000000" pitchFamily="2" charset="2"/>
              <a:buNone/>
            </a:pPr>
            <a:r>
              <a:rPr lang="en-GB" sz="1200" dirty="0" smtClean="0"/>
              <a:t>for sting-jet class \#3 at 0700~UTC in Robert ensemble member \</a:t>
            </a:r>
            <a:r>
              <a:rPr lang="en-GB" sz="1200" dirty="0" err="1" smtClean="0"/>
              <a:t>textbf</a:t>
            </a:r>
            <a:r>
              <a:rPr lang="en-GB" sz="1200" dirty="0" smtClean="0"/>
              <a:t>{\</a:t>
            </a:r>
            <a:r>
              <a:rPr lang="en-GB" sz="1200" dirty="0" err="1" smtClean="0"/>
              <a:t>emph</a:t>
            </a:r>
            <a:r>
              <a:rPr lang="en-GB" sz="1200" dirty="0" smtClean="0"/>
              <a:t>{v}}</a:t>
            </a:r>
          </a:p>
          <a:p>
            <a:pPr>
              <a:buFont typeface="Wingdings" panose="05000000000000000000" pitchFamily="2" charset="2"/>
              <a:buNone/>
            </a:pPr>
            <a:r>
              <a:rPr lang="en-GB" sz="1200" dirty="0" smtClean="0"/>
              <a:t>and class \#6 (e-g) which experience rapid ascent and descent associated</a:t>
            </a:r>
          </a:p>
          <a:p>
            <a:pPr>
              <a:buFont typeface="Wingdings" panose="05000000000000000000" pitchFamily="2" charset="2"/>
              <a:buNone/>
            </a:pPr>
            <a:r>
              <a:rPr lang="en-GB" sz="1200" dirty="0" smtClean="0"/>
              <a:t>with frontogenesis and lysis. In (a and e), 850hPa $\</a:t>
            </a:r>
            <a:r>
              <a:rPr lang="en-GB" sz="1200" dirty="0" err="1" smtClean="0"/>
              <a:t>theta_e</a:t>
            </a:r>
            <a:r>
              <a:rPr lang="en-GB" sz="1200" dirty="0" smtClean="0"/>
              <a:t>$ contours</a:t>
            </a:r>
          </a:p>
          <a:p>
            <a:pPr>
              <a:buFont typeface="Wingdings" panose="05000000000000000000" pitchFamily="2" charset="2"/>
              <a:buNone/>
            </a:pPr>
            <a:r>
              <a:rPr lang="en-GB" sz="1200" dirty="0" smtClean="0"/>
              <a:t>are shown blue to red from 294K, every 3K.}</a:t>
            </a:r>
          </a:p>
          <a:p>
            <a:pPr>
              <a:buFont typeface="Wingdings" panose="05000000000000000000" pitchFamily="2" charset="2"/>
              <a:buNone/>
            </a:pPr>
            <a:endParaRPr lang="en-GB" sz="1200" dirty="0" smtClean="0"/>
          </a:p>
          <a:p>
            <a:pPr>
              <a:buFont typeface="Wingdings" panose="05000000000000000000" pitchFamily="2" charset="2"/>
              <a:buChar char="§"/>
            </a:pPr>
            <a:r>
              <a:rPr lang="en-GB" sz="1200" dirty="0" smtClean="0"/>
              <a:t>Two descending branches:                  1. descent from 700 </a:t>
            </a:r>
            <a:r>
              <a:rPr lang="en-GB" sz="1200" dirty="0" err="1" smtClean="0"/>
              <a:t>hPa</a:t>
            </a:r>
            <a:r>
              <a:rPr lang="en-GB" sz="1200" dirty="0" smtClean="0"/>
              <a:t> over ~ 7 h;  2. ascent from 950 </a:t>
            </a:r>
            <a:r>
              <a:rPr lang="en-GB" sz="1200" dirty="0" err="1" smtClean="0"/>
              <a:t>hPa</a:t>
            </a:r>
            <a:r>
              <a:rPr lang="en-GB" sz="1200" dirty="0" smtClean="0"/>
              <a:t> to 800 </a:t>
            </a:r>
            <a:r>
              <a:rPr lang="en-GB" sz="1200" dirty="0" err="1" smtClean="0"/>
              <a:t>hPa</a:t>
            </a:r>
            <a:r>
              <a:rPr lang="en-GB" sz="1200" dirty="0" smtClean="0"/>
              <a:t> then descent over ~4 h.</a:t>
            </a:r>
          </a:p>
          <a:p>
            <a:pPr>
              <a:buFont typeface="Wingdings" panose="05000000000000000000" pitchFamily="2" charset="2"/>
              <a:buChar char="§"/>
            </a:pPr>
            <a:r>
              <a:rPr lang="en-GB" sz="1200" dirty="0" smtClean="0"/>
              <a:t>Typically passage through </a:t>
            </a:r>
            <a:r>
              <a:rPr lang="en-GB" sz="1200" dirty="0" err="1" smtClean="0"/>
              <a:t>frontogenetic</a:t>
            </a:r>
            <a:r>
              <a:rPr lang="en-GB" sz="1200" dirty="0" smtClean="0"/>
              <a:t> regions during ascent then </a:t>
            </a:r>
            <a:r>
              <a:rPr lang="en-GB" sz="1200" dirty="0" err="1" smtClean="0"/>
              <a:t>frontolytic</a:t>
            </a:r>
            <a:r>
              <a:rPr lang="en-GB" sz="1200" dirty="0" smtClean="0"/>
              <a:t> regions during descent.</a:t>
            </a:r>
          </a:p>
          <a:p>
            <a:pPr>
              <a:buFont typeface="Wingdings" panose="05000000000000000000" pitchFamily="2" charset="2"/>
              <a:buChar char="§"/>
            </a:pPr>
            <a:r>
              <a:rPr lang="en-GB" sz="1200" dirty="0" smtClean="0"/>
              <a:t>One ensemble member shows strong descent from 700hPa associated with II, at early times in storm.</a:t>
            </a:r>
          </a:p>
          <a:p>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35</a:t>
            </a:fld>
            <a:endParaRPr lang="en-GB" altLang="en-US" dirty="0"/>
          </a:p>
        </p:txBody>
      </p:sp>
    </p:spTree>
    <p:extLst>
      <p:ext uri="{BB962C8B-B14F-4D97-AF65-F5344CB8AC3E}">
        <p14:creationId xmlns:p14="http://schemas.microsoft.com/office/powerpoint/2010/main" val="33288806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Fig. 2. Example UK-area lower tropospheric soundings for the WJ, SJ and CJ phenomena, in (a), (b) and (c), respectively, with winds in</a:t>
            </a:r>
          </a:p>
          <a:p>
            <a:r>
              <a:rPr lang="en-GB" dirty="0" smtClean="0"/>
              <a:t>alphanumeric format (speeds in </a:t>
            </a:r>
            <a:r>
              <a:rPr lang="en-GB" dirty="0" err="1" smtClean="0"/>
              <a:t>kts</a:t>
            </a:r>
            <a:r>
              <a:rPr lang="en-GB" dirty="0" smtClean="0"/>
              <a:t>). Pressure in </a:t>
            </a:r>
            <a:r>
              <a:rPr lang="en-GB" dirty="0" err="1" smtClean="0"/>
              <a:t>hPa</a:t>
            </a:r>
            <a:r>
              <a:rPr lang="en-GB" dirty="0" smtClean="0"/>
              <a:t> is shown on the left, whilst temperature in 8C is shown below. (a) is for Camborne at</a:t>
            </a:r>
          </a:p>
          <a:p>
            <a:r>
              <a:rPr lang="en-GB" dirty="0" smtClean="0"/>
              <a:t>00 UTC on 30 October 2000 (</a:t>
            </a:r>
            <a:r>
              <a:rPr lang="en-GB" dirty="0" err="1" smtClean="0"/>
              <a:t>Oratia</a:t>
            </a:r>
            <a:r>
              <a:rPr lang="en-GB" dirty="0" smtClean="0"/>
              <a:t>), whilst (c) is for Crawley at 18 UTC on 25 January 1990 (Daria). To denote the SJ (b) shows two</a:t>
            </a:r>
          </a:p>
          <a:p>
            <a:r>
              <a:rPr lang="en-GB" dirty="0" smtClean="0"/>
              <a:t>soundings from ECMWF HRES 6-hour forecast fields valid at 06 UTC on 3 January 2012 (</a:t>
            </a:r>
            <a:r>
              <a:rPr lang="en-GB" dirty="0" err="1" smtClean="0"/>
              <a:t>Ulli</a:t>
            </a:r>
            <a:r>
              <a:rPr lang="en-GB" dirty="0" smtClean="0"/>
              <a:t>). These nominally straddle the SJ surface</a:t>
            </a:r>
          </a:p>
          <a:p>
            <a:r>
              <a:rPr lang="en-GB" dirty="0" smtClean="0"/>
              <a:t>impact zone at this time; mauve is to the west, blue to the east. Sounding locations are shown (by coloured rings) on Fig. 4b for the WJ in</a:t>
            </a:r>
          </a:p>
          <a:p>
            <a:r>
              <a:rPr lang="en-GB" dirty="0" smtClean="0"/>
              <a:t>(a), on Fig. 10b for the SJ in (b), and on Fig. 4a for the CJ in (c).</a:t>
            </a:r>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37</a:t>
            </a:fld>
            <a:endParaRPr lang="en-GB" altLang="en-US" dirty="0"/>
          </a:p>
        </p:txBody>
      </p:sp>
    </p:spTree>
    <p:extLst>
      <p:ext uri="{BB962C8B-B14F-4D97-AF65-F5344CB8AC3E}">
        <p14:creationId xmlns:p14="http://schemas.microsoft.com/office/powerpoint/2010/main" val="2365936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Effra" panose="020B0603020203020204" pitchFamily="34" charset="0"/>
                <a:ea typeface="+mn-ea"/>
                <a:cs typeface="+mn-cs"/>
              </a:rPr>
              <a:t>FIG. 1. The structure of a Northern Hemisphere Shapiro–Keyser cyclone in development</a:t>
            </a:r>
          </a:p>
          <a:p>
            <a:r>
              <a:rPr lang="en-GB" sz="1200" b="0" i="0" u="none" strike="noStrike" kern="1200" baseline="0" dirty="0" smtClean="0">
                <a:solidFill>
                  <a:schemeClr val="tx1"/>
                </a:solidFill>
                <a:latin typeface="Effra" panose="020B0603020203020204" pitchFamily="34" charset="0"/>
                <a:ea typeface="+mn-ea"/>
                <a:cs typeface="+mn-cs"/>
              </a:rPr>
              <a:t>stage 3: surface cold front (SCF); surface warm front (SWF); bent-back front (BBF); cold</a:t>
            </a:r>
          </a:p>
          <a:p>
            <a:r>
              <a:rPr lang="en-GB" sz="1200" b="0" i="0" u="none" strike="noStrike" kern="1200" baseline="0" dirty="0" smtClean="0">
                <a:solidFill>
                  <a:schemeClr val="tx1"/>
                </a:solidFill>
                <a:latin typeface="Effra" panose="020B0603020203020204" pitchFamily="34" charset="0"/>
                <a:ea typeface="+mn-ea"/>
                <a:cs typeface="+mn-cs"/>
              </a:rPr>
              <a:t>conveyor belt (CCB); sting jet airstream (SJ); dry intrusion (DI); warm conveyor belt (WCB);</a:t>
            </a:r>
          </a:p>
          <a:p>
            <a:r>
              <a:rPr lang="en-GB" sz="1200" b="0" i="0" u="none" strike="noStrike" kern="1200" baseline="0" dirty="0" smtClean="0">
                <a:solidFill>
                  <a:schemeClr val="tx1"/>
                </a:solidFill>
                <a:latin typeface="Effra" panose="020B0603020203020204" pitchFamily="34" charset="0"/>
                <a:ea typeface="+mn-ea"/>
                <a:cs typeface="+mn-cs"/>
              </a:rPr>
              <a:t>WCB anticyclonic branch (WCB1); </a:t>
            </a:r>
            <a:r>
              <a:rPr lang="en-GB" sz="1200" b="0" i="0" u="none" strike="noStrike" kern="1200" baseline="0" dirty="0" err="1" smtClean="0">
                <a:solidFill>
                  <a:schemeClr val="tx1"/>
                </a:solidFill>
                <a:latin typeface="Effra" panose="020B0603020203020204" pitchFamily="34" charset="0"/>
                <a:ea typeface="+mn-ea"/>
                <a:cs typeface="+mn-cs"/>
              </a:rPr>
              <a:t>WCBcyclonic</a:t>
            </a:r>
            <a:r>
              <a:rPr lang="en-GB" sz="1200" b="0" i="0" u="none" strike="noStrike" kern="1200" baseline="0" dirty="0" smtClean="0">
                <a:solidFill>
                  <a:schemeClr val="tx1"/>
                </a:solidFill>
                <a:latin typeface="Effra" panose="020B0603020203020204" pitchFamily="34" charset="0"/>
                <a:ea typeface="+mn-ea"/>
                <a:cs typeface="+mn-cs"/>
              </a:rPr>
              <a:t> branch (WCB2); and the large3 represents</a:t>
            </a:r>
          </a:p>
          <a:p>
            <a:r>
              <a:rPr lang="en-GB" sz="1200" b="0" i="0" u="none" strike="noStrike" kern="1200" baseline="0" dirty="0" smtClean="0">
                <a:solidFill>
                  <a:schemeClr val="tx1"/>
                </a:solidFill>
                <a:latin typeface="Effra" panose="020B0603020203020204" pitchFamily="34" charset="0"/>
                <a:ea typeface="+mn-ea"/>
                <a:cs typeface="+mn-cs"/>
              </a:rPr>
              <a:t>the cyclone </a:t>
            </a:r>
            <a:r>
              <a:rPr lang="en-GB" sz="1200" b="0" i="0" u="none" strike="noStrike" kern="1200" baseline="0" dirty="0" err="1" smtClean="0">
                <a:solidFill>
                  <a:schemeClr val="tx1"/>
                </a:solidFill>
                <a:latin typeface="Effra" panose="020B0603020203020204" pitchFamily="34" charset="0"/>
                <a:ea typeface="+mn-ea"/>
                <a:cs typeface="+mn-cs"/>
              </a:rPr>
              <a:t>center</a:t>
            </a:r>
            <a:r>
              <a:rPr lang="en-GB" sz="1200" b="0" i="0" u="none" strike="noStrike" kern="1200" baseline="0" dirty="0" smtClean="0">
                <a:solidFill>
                  <a:schemeClr val="tx1"/>
                </a:solidFill>
                <a:latin typeface="Effra" panose="020B0603020203020204" pitchFamily="34" charset="0"/>
                <a:ea typeface="+mn-ea"/>
                <a:cs typeface="+mn-cs"/>
              </a:rPr>
              <a:t> at the surface, and the </a:t>
            </a:r>
            <a:r>
              <a:rPr lang="en-GB" sz="1200" b="0" i="0" u="none" strike="noStrike" kern="1200" baseline="0" dirty="0" err="1" smtClean="0">
                <a:solidFill>
                  <a:schemeClr val="tx1"/>
                </a:solidFill>
                <a:latin typeface="Effra" panose="020B0603020203020204" pitchFamily="34" charset="0"/>
                <a:ea typeface="+mn-ea"/>
                <a:cs typeface="+mn-cs"/>
              </a:rPr>
              <a:t>gray</a:t>
            </a:r>
            <a:r>
              <a:rPr lang="en-GB" sz="1200" b="0" i="0" u="none" strike="noStrike" kern="1200" baseline="0" dirty="0" smtClean="0">
                <a:solidFill>
                  <a:schemeClr val="tx1"/>
                </a:solidFill>
                <a:latin typeface="Effra" panose="020B0603020203020204" pitchFamily="34" charset="0"/>
                <a:ea typeface="+mn-ea"/>
                <a:cs typeface="+mn-cs"/>
              </a:rPr>
              <a:t> shading represents cloud top (see also Fig. </a:t>
            </a:r>
            <a:r>
              <a:rPr lang="en-GB" sz="1200" b="0" i="0" u="none" strike="noStrike" kern="1200" baseline="0" smtClean="0">
                <a:solidFill>
                  <a:schemeClr val="tx1"/>
                </a:solidFill>
                <a:latin typeface="Effra" panose="020B0603020203020204" pitchFamily="34" charset="0"/>
                <a:ea typeface="+mn-ea"/>
                <a:cs typeface="+mn-cs"/>
              </a:rPr>
              <a:t>2).</a:t>
            </a:r>
            <a:endParaRPr lang="en-GB"/>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38</a:t>
            </a:fld>
            <a:endParaRPr lang="en-GB" altLang="en-US" dirty="0"/>
          </a:p>
        </p:txBody>
      </p:sp>
    </p:spTree>
    <p:extLst>
      <p:ext uri="{BB962C8B-B14F-4D97-AF65-F5344CB8AC3E}">
        <p14:creationId xmlns:p14="http://schemas.microsoft.com/office/powerpoint/2010/main" val="38843782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20000"/>
          </a:bodyPr>
          <a:lstStyle/>
          <a:p>
            <a:pPr>
              <a:buFont typeface="Times New Roman" pitchFamily="18" charset="0"/>
              <a:buNone/>
              <a:defRPr/>
            </a:pPr>
            <a:r>
              <a:rPr lang="en-GB" dirty="0" smtClean="0"/>
              <a:t>Figure 1 shows the general nature of isentropic motion in a mature cyclonic system</a:t>
            </a:r>
          </a:p>
          <a:p>
            <a:pPr>
              <a:buFont typeface="Times New Roman" pitchFamily="18" charset="0"/>
              <a:buNone/>
              <a:defRPr/>
            </a:pPr>
            <a:r>
              <a:rPr lang="en-GB" dirty="0" smtClean="0"/>
              <a:t>and its surroundings, looking northwards in the northern hemisphere. This schematic</a:t>
            </a:r>
          </a:p>
          <a:p>
            <a:pPr>
              <a:buFont typeface="Times New Roman" pitchFamily="18" charset="0"/>
              <a:buNone/>
              <a:defRPr/>
            </a:pPr>
            <a:r>
              <a:rPr lang="en-GB" dirty="0" smtClean="0"/>
              <a:t>picture draws on the work of several authors (e.g. </a:t>
            </a:r>
            <a:r>
              <a:rPr lang="en-GB" dirty="0" err="1" smtClean="0"/>
              <a:t>Danielsen</a:t>
            </a:r>
            <a:r>
              <a:rPr lang="en-GB" dirty="0" smtClean="0"/>
              <a:t> 1964, 1980; Green et al.</a:t>
            </a:r>
          </a:p>
          <a:p>
            <a:pPr>
              <a:buFont typeface="Times New Roman" pitchFamily="18" charset="0"/>
              <a:buNone/>
              <a:defRPr/>
            </a:pPr>
            <a:r>
              <a:rPr lang="en-GB" dirty="0" smtClean="0"/>
              <a:t>1966; Carlson 1980; </a:t>
            </a:r>
            <a:r>
              <a:rPr lang="en-GB" dirty="0" err="1" smtClean="0"/>
              <a:t>Heckley</a:t>
            </a:r>
            <a:r>
              <a:rPr lang="en-GB" dirty="0" smtClean="0"/>
              <a:t> and Hoskins 1982; Golding 1984). The descending air west</a:t>
            </a:r>
          </a:p>
          <a:p>
            <a:pPr>
              <a:buFont typeface="Times New Roman" pitchFamily="18" charset="0"/>
              <a:buNone/>
              <a:defRPr/>
            </a:pPr>
            <a:r>
              <a:rPr lang="en-GB" dirty="0" smtClean="0"/>
              <a:t>of the surface pressure low, on reaching middle levels, splits into two branches A and B</a:t>
            </a:r>
          </a:p>
          <a:p>
            <a:pPr>
              <a:buFont typeface="Times New Roman" pitchFamily="18" charset="0"/>
              <a:buNone/>
              <a:defRPr/>
            </a:pPr>
            <a:r>
              <a:rPr lang="en-GB" dirty="0" smtClean="0"/>
              <a:t>turning </a:t>
            </a:r>
            <a:r>
              <a:rPr lang="en-GB" dirty="0" err="1" smtClean="0"/>
              <a:t>anticyclonically</a:t>
            </a:r>
            <a:r>
              <a:rPr lang="en-GB" dirty="0" smtClean="0"/>
              <a:t> and cyclonically. Air originating at lower levels in the warm</a:t>
            </a:r>
          </a:p>
          <a:p>
            <a:pPr>
              <a:buFont typeface="Times New Roman" pitchFamily="18" charset="0"/>
              <a:buNone/>
              <a:defRPr/>
            </a:pPr>
            <a:r>
              <a:rPr lang="en-GB" dirty="0" smtClean="0"/>
              <a:t>sector </a:t>
            </a:r>
            <a:r>
              <a:rPr lang="en-GB" dirty="0" err="1" smtClean="0"/>
              <a:t>equatorward</a:t>
            </a:r>
            <a:r>
              <a:rPr lang="en-GB" dirty="0" smtClean="0"/>
              <a:t> of the surface low rises and splits into two branches C and D. To the</a:t>
            </a:r>
          </a:p>
          <a:p>
            <a:pPr>
              <a:buFont typeface="Times New Roman" pitchFamily="18" charset="0"/>
              <a:buNone/>
              <a:defRPr/>
            </a:pPr>
            <a:r>
              <a:rPr lang="en-GB" dirty="0" smtClean="0"/>
              <a:t>extent that condensation occurs in the moist warm-sector branch as it rises, there will be</a:t>
            </a:r>
          </a:p>
          <a:p>
            <a:pPr>
              <a:buFont typeface="Times New Roman" pitchFamily="18" charset="0"/>
              <a:buNone/>
              <a:defRPr/>
            </a:pPr>
            <a:r>
              <a:rPr lang="en-GB" dirty="0" smtClean="0"/>
              <a:t>enhanced ascent involving cross-isentropic motion. This pattern of air motion may then</a:t>
            </a:r>
          </a:p>
          <a:p>
            <a:pPr>
              <a:buFont typeface="Times New Roman" pitchFamily="18" charset="0"/>
              <a:buNone/>
              <a:defRPr/>
            </a:pPr>
            <a:r>
              <a:rPr lang="en-GB" dirty="0" smtClean="0"/>
              <a:t>result in a cloud pattern with a hammer-head appearance. Note also that since the</a:t>
            </a:r>
          </a:p>
          <a:p>
            <a:pPr>
              <a:buFont typeface="Times New Roman" pitchFamily="18" charset="0"/>
              <a:buNone/>
              <a:defRPr/>
            </a:pPr>
            <a:r>
              <a:rPr lang="en-GB" dirty="0" smtClean="0"/>
              <a:t>descending air is certain to be unsaturated, and indeed likely to be very dry, its cyclonic</a:t>
            </a:r>
          </a:p>
          <a:p>
            <a:pPr>
              <a:buFont typeface="Times New Roman" pitchFamily="18" charset="0"/>
              <a:buNone/>
              <a:defRPr/>
            </a:pPr>
            <a:r>
              <a:rPr lang="en-GB" dirty="0" smtClean="0"/>
              <a:t>branch B may cut in behind the rising moister air to form a ‘dry slot’, a feature often</a:t>
            </a:r>
          </a:p>
          <a:p>
            <a:pPr>
              <a:buFont typeface="Times New Roman" pitchFamily="18" charset="0"/>
              <a:buNone/>
              <a:defRPr/>
            </a:pPr>
            <a:r>
              <a:rPr lang="en-GB" dirty="0" smtClean="0"/>
              <a:t>observed in strong systems (e.g. Reed and Albright 1986; Young </a:t>
            </a:r>
            <a:r>
              <a:rPr lang="en-GB" i="1" dirty="0" err="1" smtClean="0"/>
              <a:t>er</a:t>
            </a:r>
            <a:r>
              <a:rPr lang="en-GB" i="1" dirty="0" smtClean="0"/>
              <a:t> al. 1987).</a:t>
            </a:r>
          </a:p>
          <a:p>
            <a:pPr>
              <a:buFont typeface="Times New Roman" pitchFamily="18" charset="0"/>
              <a:buNone/>
              <a:defRPr/>
            </a:pPr>
            <a:r>
              <a:rPr lang="en-GB" dirty="0" smtClean="0"/>
              <a:t>When considering such systems it is useful to distinguish two extreme types of</a:t>
            </a:r>
          </a:p>
          <a:p>
            <a:pPr>
              <a:buFont typeface="Times New Roman" pitchFamily="18" charset="0"/>
              <a:buNone/>
              <a:defRPr/>
            </a:pPr>
            <a:r>
              <a:rPr lang="en-GB" dirty="0" smtClean="0"/>
              <a:t>behaviour. In the first type, most of the flow is in branches A and D, whereas in the</a:t>
            </a:r>
          </a:p>
          <a:p>
            <a:pPr>
              <a:buFont typeface="Times New Roman" pitchFamily="18" charset="0"/>
              <a:buNone/>
              <a:defRPr/>
            </a:pPr>
            <a:r>
              <a:rPr lang="en-GB" dirty="0" smtClean="0"/>
              <a:t>second type, most is in B and C. For brevity we refer to these respectively as ‘</a:t>
            </a:r>
            <a:r>
              <a:rPr lang="en-GB" dirty="0" err="1" smtClean="0"/>
              <a:t>anticyclonic</a:t>
            </a:r>
            <a:r>
              <a:rPr lang="en-GB" dirty="0" smtClean="0"/>
              <a:t>’</a:t>
            </a:r>
          </a:p>
          <a:p>
            <a:pPr>
              <a:buFont typeface="Times New Roman" pitchFamily="18" charset="0"/>
              <a:buNone/>
              <a:defRPr/>
            </a:pPr>
            <a:r>
              <a:rPr lang="en-GB" dirty="0" smtClean="0"/>
              <a:t>and ‘cyclonic’. Other aspects of the contrast between them will emerge later. Real</a:t>
            </a:r>
          </a:p>
          <a:p>
            <a:pPr>
              <a:buFont typeface="Times New Roman" pitchFamily="18" charset="0"/>
              <a:buNone/>
              <a:defRPr/>
            </a:pPr>
            <a:r>
              <a:rPr lang="en-GB" dirty="0" smtClean="0"/>
              <a:t>systems often combine both types of behaviour, as do model </a:t>
            </a:r>
            <a:r>
              <a:rPr lang="en-GB" dirty="0" err="1" smtClean="0"/>
              <a:t>baroclinic</a:t>
            </a:r>
            <a:r>
              <a:rPr lang="en-GB" dirty="0" smtClean="0"/>
              <a:t>-wave life-cycle</a:t>
            </a:r>
          </a:p>
          <a:p>
            <a:pPr>
              <a:buFont typeface="Times New Roman" pitchFamily="18" charset="0"/>
              <a:buNone/>
              <a:defRPr/>
            </a:pPr>
            <a:r>
              <a:rPr lang="en-GB" dirty="0" smtClean="0"/>
              <a:t>simulations. The purpose of this paper is to show how the distinction is useful for</a:t>
            </a:r>
          </a:p>
          <a:p>
            <a:pPr>
              <a:buFont typeface="Times New Roman" pitchFamily="18" charset="0"/>
              <a:buNone/>
              <a:defRPr/>
            </a:pPr>
            <a:r>
              <a:rPr lang="en-GB" dirty="0" smtClean="0"/>
              <a:t>understanding both the real systems and the simulations. In particular, it throws new</a:t>
            </a:r>
          </a:p>
          <a:p>
            <a:pPr>
              <a:buFont typeface="Times New Roman" pitchFamily="18" charset="0"/>
              <a:buNone/>
              <a:defRPr/>
            </a:pPr>
            <a:r>
              <a:rPr lang="en-GB" dirty="0" smtClean="0"/>
              <a:t>light on the dynamics underlying the strikingly different energetic behaviours found by</a:t>
            </a:r>
          </a:p>
          <a:p>
            <a:pPr>
              <a:buFont typeface="Times New Roman" pitchFamily="18" charset="0"/>
              <a:buNone/>
              <a:defRPr/>
            </a:pPr>
            <a:r>
              <a:rPr lang="en-GB" dirty="0" smtClean="0"/>
              <a:t>Simmons and Hoskins (1980) (hereafter SH) in the two wavenumber-6 cases they denoted</a:t>
            </a:r>
          </a:p>
          <a:p>
            <a:pPr>
              <a:buFont typeface="Times New Roman" pitchFamily="18" charset="0"/>
              <a:buNone/>
              <a:defRPr/>
            </a:pPr>
            <a:r>
              <a:rPr lang="en-GB" dirty="0" smtClean="0"/>
              <a:t>as ‘basic’ and ‘anomalous’, of which the initial mean flows differ only as regards the</a:t>
            </a:r>
          </a:p>
          <a:p>
            <a:pPr>
              <a:buFont typeface="Times New Roman" pitchFamily="18" charset="0"/>
              <a:buNone/>
              <a:defRPr/>
            </a:pPr>
            <a:r>
              <a:rPr lang="en-GB" dirty="0" smtClean="0"/>
              <a:t>horizontal shear.</a:t>
            </a:r>
            <a:endParaRPr lang="en-GB" dirty="0"/>
          </a:p>
        </p:txBody>
      </p:sp>
      <p:sp>
        <p:nvSpPr>
          <p:cNvPr id="5222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24810" eaLnBrk="0" hangingPunct="0">
              <a:spcBef>
                <a:spcPct val="30000"/>
              </a:spcBef>
              <a:tabLst>
                <a:tab pos="686997" algn="l"/>
                <a:tab pos="1373995" algn="l"/>
                <a:tab pos="2062652" algn="l"/>
                <a:tab pos="2749649" algn="l"/>
              </a:tabLst>
              <a:defRPr sz="1300">
                <a:solidFill>
                  <a:schemeClr val="tx1"/>
                </a:solidFill>
                <a:latin typeface="Rdg Vesta" panose="02000503060000020004" pitchFamily="50" charset="0"/>
              </a:defRPr>
            </a:lvl1pPr>
            <a:lvl2pPr marL="776606" indent="-298694" defTabSz="424810" eaLnBrk="0" hangingPunct="0">
              <a:spcBef>
                <a:spcPct val="30000"/>
              </a:spcBef>
              <a:tabLst>
                <a:tab pos="686997" algn="l"/>
                <a:tab pos="1373995" algn="l"/>
                <a:tab pos="2062652" algn="l"/>
                <a:tab pos="2749649" algn="l"/>
              </a:tabLst>
              <a:defRPr sz="1300">
                <a:solidFill>
                  <a:schemeClr val="tx1"/>
                </a:solidFill>
                <a:latin typeface="Rdg Vesta" panose="02000503060000020004" pitchFamily="50" charset="0"/>
              </a:defRPr>
            </a:lvl2pPr>
            <a:lvl3pPr marL="1194778" indent="-238956" defTabSz="424810" eaLnBrk="0" hangingPunct="0">
              <a:spcBef>
                <a:spcPct val="30000"/>
              </a:spcBef>
              <a:tabLst>
                <a:tab pos="686997" algn="l"/>
                <a:tab pos="1373995" algn="l"/>
                <a:tab pos="2062652" algn="l"/>
                <a:tab pos="2749649" algn="l"/>
              </a:tabLst>
              <a:defRPr sz="1300">
                <a:solidFill>
                  <a:schemeClr val="tx1"/>
                </a:solidFill>
                <a:latin typeface="Rdg Vesta" panose="02000503060000020004" pitchFamily="50" charset="0"/>
              </a:defRPr>
            </a:lvl3pPr>
            <a:lvl4pPr marL="1672689" indent="-238956" defTabSz="424810" eaLnBrk="0" hangingPunct="0">
              <a:spcBef>
                <a:spcPct val="30000"/>
              </a:spcBef>
              <a:tabLst>
                <a:tab pos="686997" algn="l"/>
                <a:tab pos="1373995" algn="l"/>
                <a:tab pos="2062652" algn="l"/>
                <a:tab pos="2749649" algn="l"/>
              </a:tabLst>
              <a:defRPr sz="1300">
                <a:solidFill>
                  <a:schemeClr val="tx1"/>
                </a:solidFill>
                <a:latin typeface="Rdg Vesta" panose="02000503060000020004" pitchFamily="50" charset="0"/>
              </a:defRPr>
            </a:lvl4pPr>
            <a:lvl5pPr marL="2150600" indent="-238956" defTabSz="424810" eaLnBrk="0" hangingPunct="0">
              <a:spcBef>
                <a:spcPct val="30000"/>
              </a:spcBef>
              <a:tabLst>
                <a:tab pos="686997" algn="l"/>
                <a:tab pos="1373995" algn="l"/>
                <a:tab pos="2062652" algn="l"/>
                <a:tab pos="2749649" algn="l"/>
              </a:tabLst>
              <a:defRPr sz="1300">
                <a:solidFill>
                  <a:schemeClr val="tx1"/>
                </a:solidFill>
                <a:latin typeface="Rdg Vesta" panose="02000503060000020004" pitchFamily="50" charset="0"/>
              </a:defRPr>
            </a:lvl5pPr>
            <a:lvl6pPr marL="2628511" indent="-238956" defTabSz="424810" eaLnBrk="0" fontAlgn="base" hangingPunct="0">
              <a:spcBef>
                <a:spcPct val="30000"/>
              </a:spcBef>
              <a:spcAft>
                <a:spcPct val="0"/>
              </a:spcAft>
              <a:tabLst>
                <a:tab pos="686997" algn="l"/>
                <a:tab pos="1373995" algn="l"/>
                <a:tab pos="2062652" algn="l"/>
                <a:tab pos="2749649" algn="l"/>
              </a:tabLst>
              <a:defRPr sz="1300">
                <a:solidFill>
                  <a:schemeClr val="tx1"/>
                </a:solidFill>
                <a:latin typeface="Rdg Vesta" panose="02000503060000020004" pitchFamily="50" charset="0"/>
              </a:defRPr>
            </a:lvl6pPr>
            <a:lvl7pPr marL="3106423" indent="-238956" defTabSz="424810" eaLnBrk="0" fontAlgn="base" hangingPunct="0">
              <a:spcBef>
                <a:spcPct val="30000"/>
              </a:spcBef>
              <a:spcAft>
                <a:spcPct val="0"/>
              </a:spcAft>
              <a:tabLst>
                <a:tab pos="686997" algn="l"/>
                <a:tab pos="1373995" algn="l"/>
                <a:tab pos="2062652" algn="l"/>
                <a:tab pos="2749649" algn="l"/>
              </a:tabLst>
              <a:defRPr sz="1300">
                <a:solidFill>
                  <a:schemeClr val="tx1"/>
                </a:solidFill>
                <a:latin typeface="Rdg Vesta" panose="02000503060000020004" pitchFamily="50" charset="0"/>
              </a:defRPr>
            </a:lvl7pPr>
            <a:lvl8pPr marL="3584334" indent="-238956" defTabSz="424810" eaLnBrk="0" fontAlgn="base" hangingPunct="0">
              <a:spcBef>
                <a:spcPct val="30000"/>
              </a:spcBef>
              <a:spcAft>
                <a:spcPct val="0"/>
              </a:spcAft>
              <a:tabLst>
                <a:tab pos="686997" algn="l"/>
                <a:tab pos="1373995" algn="l"/>
                <a:tab pos="2062652" algn="l"/>
                <a:tab pos="2749649" algn="l"/>
              </a:tabLst>
              <a:defRPr sz="1300">
                <a:solidFill>
                  <a:schemeClr val="tx1"/>
                </a:solidFill>
                <a:latin typeface="Rdg Vesta" panose="02000503060000020004" pitchFamily="50" charset="0"/>
              </a:defRPr>
            </a:lvl8pPr>
            <a:lvl9pPr marL="4062245" indent="-238956" defTabSz="424810" eaLnBrk="0" fontAlgn="base" hangingPunct="0">
              <a:spcBef>
                <a:spcPct val="30000"/>
              </a:spcBef>
              <a:spcAft>
                <a:spcPct val="0"/>
              </a:spcAft>
              <a:tabLst>
                <a:tab pos="686997" algn="l"/>
                <a:tab pos="1373995" algn="l"/>
                <a:tab pos="2062652" algn="l"/>
                <a:tab pos="2749649" algn="l"/>
              </a:tabLst>
              <a:defRPr sz="1300">
                <a:solidFill>
                  <a:schemeClr val="tx1"/>
                </a:solidFill>
                <a:latin typeface="Rdg Vesta" panose="02000503060000020004" pitchFamily="50" charset="0"/>
              </a:defRPr>
            </a:lvl9pPr>
          </a:lstStyle>
          <a:p>
            <a:pPr eaLnBrk="1">
              <a:spcBef>
                <a:spcPct val="0"/>
              </a:spcBef>
            </a:pPr>
            <a:fld id="{53F9F788-F9D5-4518-8FAC-8BD80EC10B1F}" type="slidenum">
              <a:rPr lang="en-GB" altLang="en-US">
                <a:solidFill>
                  <a:srgbClr val="000000"/>
                </a:solidFill>
                <a:latin typeface="Times New Roman" panose="02020603050405020304" pitchFamily="18" charset="0"/>
              </a:rPr>
              <a:pPr eaLnBrk="1">
                <a:spcBef>
                  <a:spcPct val="0"/>
                </a:spcBef>
              </a:pPr>
              <a:t>39</a:t>
            </a:fld>
            <a:endParaRPr lang="en-GB"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085408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Threshold 40ms-1 wind</a:t>
            </a:r>
            <a:r>
              <a:rPr lang="en-GB" baseline="0" dirty="0" smtClean="0"/>
              <a:t> region</a:t>
            </a:r>
            <a:r>
              <a:rPr lang="en-GB" dirty="0" smtClean="0"/>
              <a:t> connected to contour at 850 </a:t>
            </a:r>
            <a:r>
              <a:rPr lang="en-GB" dirty="0" err="1" smtClean="0"/>
              <a:t>hPa</a:t>
            </a:r>
            <a:r>
              <a:rPr lang="en-GB" dirty="0" smtClean="0"/>
              <a:t> (950-650 </a:t>
            </a:r>
            <a:r>
              <a:rPr lang="en-GB" dirty="0" err="1" smtClean="0"/>
              <a:t>hPa</a:t>
            </a:r>
            <a:r>
              <a:rPr lang="en-GB" dirty="0" smtClean="0"/>
              <a:t>). Theta-e threshold used to restrict</a:t>
            </a:r>
            <a:r>
              <a:rPr lang="en-GB" baseline="0" dirty="0" smtClean="0"/>
              <a:t> analysis to cold sector strong winds. </a:t>
            </a:r>
            <a:r>
              <a:rPr lang="en-GB" dirty="0" smtClean="0"/>
              <a:t>  Forward and backward trajectories calculated and clustered using their </a:t>
            </a:r>
            <a:r>
              <a:rPr lang="en-GB" dirty="0" err="1" smtClean="0"/>
              <a:t>lat</a:t>
            </a:r>
            <a:r>
              <a:rPr lang="en-GB" dirty="0" smtClean="0"/>
              <a:t>/long/pressure/</a:t>
            </a:r>
            <a:r>
              <a:rPr lang="en-GB" dirty="0" err="1" smtClean="0"/>
              <a:t>theta_e</a:t>
            </a:r>
            <a:r>
              <a:rPr lang="en-GB" dirty="0" smtClean="0"/>
              <a:t> for the 5 hours preceding arrival in the low-level jet region.</a:t>
            </a:r>
          </a:p>
          <a:p>
            <a:r>
              <a:rPr lang="en-GB" dirty="0" smtClean="0"/>
              <a:t>Simulations all</a:t>
            </a:r>
            <a:r>
              <a:rPr lang="en-GB" baseline="0" dirty="0" smtClean="0"/>
              <a:t> initialised 21Z previous day.</a:t>
            </a:r>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41</a:t>
            </a:fld>
            <a:endParaRPr lang="en-GB" altLang="en-US" dirty="0"/>
          </a:p>
        </p:txBody>
      </p:sp>
    </p:spTree>
    <p:extLst>
      <p:ext uri="{BB962C8B-B14F-4D97-AF65-F5344CB8AC3E}">
        <p14:creationId xmlns:p14="http://schemas.microsoft.com/office/powerpoint/2010/main" val="15405752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Check this</a:t>
            </a:r>
            <a:r>
              <a:rPr lang="en-GB" baseline="0" dirty="0" smtClean="0"/>
              <a:t>!</a:t>
            </a:r>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42</a:t>
            </a:fld>
            <a:endParaRPr lang="en-GB" altLang="en-US" dirty="0"/>
          </a:p>
        </p:txBody>
      </p:sp>
    </p:spTree>
    <p:extLst>
      <p:ext uri="{BB962C8B-B14F-4D97-AF65-F5344CB8AC3E}">
        <p14:creationId xmlns:p14="http://schemas.microsoft.com/office/powerpoint/2010/main" val="24349243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Sting jet trajectories descent at least</a:t>
            </a:r>
            <a:r>
              <a:rPr lang="en-GB" baseline="0" dirty="0" smtClean="0"/>
              <a:t> 50 </a:t>
            </a:r>
            <a:r>
              <a:rPr lang="en-GB" baseline="0" dirty="0" err="1" smtClean="0"/>
              <a:t>hPa</a:t>
            </a:r>
            <a:r>
              <a:rPr lang="en-GB" baseline="0" dirty="0" smtClean="0"/>
              <a:t>, and are saturated at start of descent.</a:t>
            </a:r>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43</a:t>
            </a:fld>
            <a:endParaRPr lang="en-GB" altLang="en-US" dirty="0"/>
          </a:p>
        </p:txBody>
      </p:sp>
    </p:spTree>
    <p:extLst>
      <p:ext uri="{BB962C8B-B14F-4D97-AF65-F5344CB8AC3E}">
        <p14:creationId xmlns:p14="http://schemas.microsoft.com/office/powerpoint/2010/main" val="3139625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Keith's gust analysis is based on his time-honoured technique of  'system relative displacement' - Fig 9a. Probably a 'classic technique' for identifying conveyor belts and jets with spatially sparse data.</a:t>
            </a:r>
          </a:p>
          <a:p>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7</a:t>
            </a:fld>
            <a:endParaRPr lang="en-GB" altLang="en-US" dirty="0"/>
          </a:p>
        </p:txBody>
      </p:sp>
    </p:spTree>
    <p:extLst>
      <p:ext uri="{BB962C8B-B14F-4D97-AF65-F5344CB8AC3E}">
        <p14:creationId xmlns:p14="http://schemas.microsoft.com/office/powerpoint/2010/main" val="4038254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13</a:t>
            </a:fld>
            <a:endParaRPr lang="en-GB" altLang="en-US" dirty="0"/>
          </a:p>
        </p:txBody>
      </p:sp>
    </p:spTree>
    <p:extLst>
      <p:ext uri="{BB962C8B-B14F-4D97-AF65-F5344CB8AC3E}">
        <p14:creationId xmlns:p14="http://schemas.microsoft.com/office/powerpoint/2010/main" val="3545107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Boscastle</a:t>
            </a:r>
            <a:r>
              <a:rPr lang="en-GB" dirty="0" smtClean="0"/>
              <a:t> event caused implementation</a:t>
            </a:r>
            <a:r>
              <a:rPr lang="en-GB" baseline="0" dirty="0" smtClean="0"/>
              <a:t> of Met Office convection-permitting model to be accelerated – hence no 3</a:t>
            </a:r>
            <a:r>
              <a:rPr lang="en-GB" baseline="30000" dirty="0" smtClean="0"/>
              <a:t>rd</a:t>
            </a:r>
            <a:r>
              <a:rPr lang="en-GB" baseline="0" dirty="0" smtClean="0"/>
              <a:t> paper. Research showed though that removing evaporative-cooling from the start of the run caused the descent to become weaker and broader (weakly descending slab of air).  Hence evaporative cooling was not the cause of the sting jet descent but did seem to amplify it.</a:t>
            </a:r>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14</a:t>
            </a:fld>
            <a:endParaRPr lang="en-GB" altLang="en-US" dirty="0"/>
          </a:p>
        </p:txBody>
      </p:sp>
    </p:spTree>
    <p:extLst>
      <p:ext uri="{BB962C8B-B14F-4D97-AF65-F5344CB8AC3E}">
        <p14:creationId xmlns:p14="http://schemas.microsoft.com/office/powerpoint/2010/main" val="2067248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part a of Fig. 18 is a key part of the conceptual model in this paper, which I think needs a bit more emphasis in a talk on 'jets'. The key message is that the SJ exists as a distinct flow within and descending out of the cloud head above the CCB in the CH and descending in front of the CCB in the frontal fracture. </a:t>
            </a:r>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16</a:t>
            </a:fld>
            <a:endParaRPr lang="en-GB" altLang="en-US" dirty="0"/>
          </a:p>
        </p:txBody>
      </p:sp>
    </p:spTree>
    <p:extLst>
      <p:ext uri="{BB962C8B-B14F-4D97-AF65-F5344CB8AC3E}">
        <p14:creationId xmlns:p14="http://schemas.microsoft.com/office/powerpoint/2010/main" val="620788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17</a:t>
            </a:fld>
            <a:endParaRPr lang="en-GB" altLang="en-US" dirty="0"/>
          </a:p>
        </p:txBody>
      </p:sp>
    </p:spTree>
    <p:extLst>
      <p:ext uri="{BB962C8B-B14F-4D97-AF65-F5344CB8AC3E}">
        <p14:creationId xmlns:p14="http://schemas.microsoft.com/office/powerpoint/2010/main" val="4184436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Importance of diagnosis through trajectories.</a:t>
            </a:r>
          </a:p>
          <a:p>
            <a:r>
              <a:rPr lang="en-GB" dirty="0" smtClean="0"/>
              <a:t>Triangles in bottom right panel are group 2 trajectories shown in left hand panels.</a:t>
            </a:r>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18</a:t>
            </a:fld>
            <a:endParaRPr lang="en-GB" altLang="en-US" dirty="0"/>
          </a:p>
        </p:txBody>
      </p:sp>
    </p:spTree>
    <p:extLst>
      <p:ext uri="{BB962C8B-B14F-4D97-AF65-F5344CB8AC3E}">
        <p14:creationId xmlns:p14="http://schemas.microsoft.com/office/powerpoint/2010/main" val="2724344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Effra" panose="020B0603020203020204" pitchFamily="34" charset="0"/>
                <a:ea typeface="+mn-ea"/>
                <a:cs typeface="+mn-cs"/>
              </a:rPr>
              <a:t>To confirm that SJs exist and play a similar role in other damaging extratropical</a:t>
            </a:r>
          </a:p>
          <a:p>
            <a:r>
              <a:rPr lang="en-GB" sz="1200" b="0" i="0" u="none" strike="noStrike" kern="1200" baseline="0" dirty="0" smtClean="0">
                <a:solidFill>
                  <a:schemeClr val="tx1"/>
                </a:solidFill>
                <a:latin typeface="Effra" panose="020B0603020203020204" pitchFamily="34" charset="0"/>
                <a:ea typeface="+mn-ea"/>
                <a:cs typeface="+mn-cs"/>
              </a:rPr>
              <a:t>cyclones, and confirm that the conceptual model presented here is representative of most</a:t>
            </a:r>
          </a:p>
          <a:p>
            <a:r>
              <a:rPr lang="en-GB" sz="1200" b="0" i="0" u="none" strike="noStrike" kern="1200" baseline="0" dirty="0" smtClean="0">
                <a:solidFill>
                  <a:schemeClr val="tx1"/>
                </a:solidFill>
                <a:latin typeface="Effra" panose="020B0603020203020204" pitchFamily="34" charset="0"/>
                <a:ea typeface="+mn-ea"/>
                <a:cs typeface="+mn-cs"/>
              </a:rPr>
              <a:t>storms that deepen explosively and/or undergo frontal fracture.</a:t>
            </a:r>
          </a:p>
          <a:p>
            <a:r>
              <a:rPr lang="en-GB" sz="1200" b="0" i="0" u="none" strike="noStrike" kern="1200" baseline="0" dirty="0" smtClean="0">
                <a:solidFill>
                  <a:schemeClr val="tx1"/>
                </a:solidFill>
                <a:latin typeface="Effra" panose="020B0603020203020204" pitchFamily="34" charset="0"/>
                <a:ea typeface="+mn-ea"/>
                <a:cs typeface="+mn-cs"/>
              </a:rPr>
              <a:t>• To confirm the existence and importance of CSI. In particular to determine</a:t>
            </a:r>
          </a:p>
          <a:p>
            <a:r>
              <a:rPr lang="en-GB" sz="1200" b="0" i="0" u="none" strike="noStrike" kern="1200" baseline="0" dirty="0" smtClean="0">
                <a:solidFill>
                  <a:schemeClr val="tx1"/>
                </a:solidFill>
                <a:latin typeface="Effra" panose="020B0603020203020204" pitchFamily="34" charset="0"/>
                <a:ea typeface="+mn-ea"/>
                <a:cs typeface="+mn-cs"/>
              </a:rPr>
              <a:t>whether CSI plays a role in initiating the development of the SJ.</a:t>
            </a:r>
          </a:p>
          <a:p>
            <a:r>
              <a:rPr lang="en-GB" sz="1200" b="0" i="0" u="none" strike="noStrike" kern="1200" baseline="0" dirty="0" smtClean="0">
                <a:solidFill>
                  <a:schemeClr val="tx1"/>
                </a:solidFill>
                <a:latin typeface="Effra" panose="020B0603020203020204" pitchFamily="34" charset="0"/>
                <a:ea typeface="+mn-ea"/>
                <a:cs typeface="+mn-cs"/>
              </a:rPr>
              <a:t>• To confirm the importance of evaporation in the production of strong surface</a:t>
            </a:r>
          </a:p>
          <a:p>
            <a:r>
              <a:rPr lang="en-GB" sz="1200" b="0" i="0" u="none" strike="noStrike" kern="1200" baseline="0" dirty="0" smtClean="0">
                <a:solidFill>
                  <a:schemeClr val="tx1"/>
                </a:solidFill>
                <a:latin typeface="Effra" panose="020B0603020203020204" pitchFamily="34" charset="0"/>
                <a:ea typeface="+mn-ea"/>
                <a:cs typeface="+mn-cs"/>
              </a:rPr>
              <a:t>gusts. It is clear that the larger-scale dynamics and the release of latent heat of condensation</a:t>
            </a:r>
          </a:p>
          <a:p>
            <a:r>
              <a:rPr lang="en-GB" sz="1200" b="0" i="0" u="none" strike="noStrike" kern="1200" baseline="0" dirty="0" smtClean="0">
                <a:solidFill>
                  <a:schemeClr val="tx1"/>
                </a:solidFill>
                <a:latin typeface="Effra" panose="020B0603020203020204" pitchFamily="34" charset="0"/>
                <a:ea typeface="+mn-ea"/>
                <a:cs typeface="+mn-cs"/>
              </a:rPr>
              <a:t>play the key roles in producing the rapid deepening and the strong gradient</a:t>
            </a:r>
          </a:p>
          <a:p>
            <a:r>
              <a:rPr lang="en-GB" sz="1200" b="0" i="0" u="none" strike="noStrike" kern="1200" baseline="0" dirty="0" smtClean="0">
                <a:solidFill>
                  <a:schemeClr val="tx1"/>
                </a:solidFill>
                <a:latin typeface="Effra" panose="020B0603020203020204" pitchFamily="34" charset="0"/>
                <a:ea typeface="+mn-ea"/>
                <a:cs typeface="+mn-cs"/>
              </a:rPr>
              <a:t>winds, but the dependence of wind damage on wind speed is highly nonlinear, and</a:t>
            </a:r>
          </a:p>
          <a:p>
            <a:r>
              <a:rPr lang="en-GB" sz="1200" b="0" i="0" u="none" strike="noStrike" kern="1200" baseline="0" dirty="0" smtClean="0">
                <a:solidFill>
                  <a:schemeClr val="tx1"/>
                </a:solidFill>
                <a:latin typeface="Effra" panose="020B0603020203020204" pitchFamily="34" charset="0"/>
                <a:ea typeface="+mn-ea"/>
                <a:cs typeface="+mn-cs"/>
              </a:rPr>
              <a:t>further relatively small increments in the strength of wind gusts due to evaporative heat</a:t>
            </a:r>
          </a:p>
          <a:p>
            <a:r>
              <a:rPr lang="en-GB" sz="1200" b="0" i="0" u="none" strike="noStrike" kern="1200" baseline="0" dirty="0" smtClean="0">
                <a:solidFill>
                  <a:schemeClr val="tx1"/>
                </a:solidFill>
                <a:latin typeface="Effra" panose="020B0603020203020204" pitchFamily="34" charset="0"/>
                <a:ea typeface="+mn-ea"/>
                <a:cs typeface="+mn-cs"/>
              </a:rPr>
              <a:t>sinks can make a big difference. Does the evaporation merely lower the static stability</a:t>
            </a:r>
          </a:p>
          <a:p>
            <a:r>
              <a:rPr lang="en-GB" sz="1200" b="0" i="0" u="none" strike="noStrike" kern="1200" baseline="0" dirty="0" smtClean="0">
                <a:solidFill>
                  <a:schemeClr val="tx1"/>
                </a:solidFill>
                <a:latin typeface="Effra" panose="020B0603020203020204" pitchFamily="34" charset="0"/>
                <a:ea typeface="+mn-ea"/>
                <a:cs typeface="+mn-cs"/>
              </a:rPr>
              <a:t>and enhance the vertical transport of momentum through the boundary layer, or does it</a:t>
            </a:r>
          </a:p>
          <a:p>
            <a:r>
              <a:rPr lang="en-GB" sz="1200" b="0" i="0" u="none" strike="noStrike" kern="1200" baseline="0" dirty="0" smtClean="0">
                <a:solidFill>
                  <a:schemeClr val="tx1"/>
                </a:solidFill>
                <a:latin typeface="Effra" panose="020B0603020203020204" pitchFamily="34" charset="0"/>
                <a:ea typeface="+mn-ea"/>
                <a:cs typeface="+mn-cs"/>
              </a:rPr>
              <a:t>also significantly increase the strength of the overall SJ?</a:t>
            </a:r>
          </a:p>
          <a:p>
            <a:r>
              <a:rPr lang="en-GB" sz="1200" b="0" i="0" u="none" strike="noStrike" kern="1200" baseline="0" dirty="0" smtClean="0">
                <a:solidFill>
                  <a:schemeClr val="tx1"/>
                </a:solidFill>
                <a:latin typeface="Effra" panose="020B0603020203020204" pitchFamily="34" charset="0"/>
                <a:ea typeface="+mn-ea"/>
                <a:cs typeface="+mn-cs"/>
              </a:rPr>
              <a:t>• To improve the understanding of the vertical transport of mass and momentum</a:t>
            </a:r>
          </a:p>
          <a:p>
            <a:r>
              <a:rPr lang="en-GB" sz="1200" b="0" i="0" u="none" strike="noStrike" kern="1200" baseline="0" dirty="0" smtClean="0">
                <a:solidFill>
                  <a:schemeClr val="tx1"/>
                </a:solidFill>
                <a:latin typeface="Effra" panose="020B0603020203020204" pitchFamily="34" charset="0"/>
                <a:ea typeface="+mn-ea"/>
                <a:cs typeface="+mn-cs"/>
              </a:rPr>
              <a:t>from the SJ through the boundary layer to the surface. What are the physical characteristics</a:t>
            </a:r>
          </a:p>
          <a:p>
            <a:r>
              <a:rPr lang="en-GB" sz="1200" b="0" i="0" u="none" strike="noStrike" kern="1200" baseline="0" dirty="0" smtClean="0">
                <a:solidFill>
                  <a:schemeClr val="tx1"/>
                </a:solidFill>
                <a:latin typeface="Effra" panose="020B0603020203020204" pitchFamily="34" charset="0"/>
                <a:ea typeface="+mn-ea"/>
                <a:cs typeface="+mn-cs"/>
              </a:rPr>
              <a:t>of the entities (kilometre-scale eddies?) responsible for the peak gusts at the</a:t>
            </a:r>
          </a:p>
          <a:p>
            <a:r>
              <a:rPr lang="en-GB" sz="1200" b="0" i="0" u="none" strike="noStrike" kern="1200" baseline="0" dirty="0" smtClean="0">
                <a:solidFill>
                  <a:schemeClr val="tx1"/>
                </a:solidFill>
                <a:latin typeface="Effra" panose="020B0603020203020204" pitchFamily="34" charset="0"/>
                <a:ea typeface="+mn-ea"/>
                <a:cs typeface="+mn-cs"/>
              </a:rPr>
              <a:t>surface?</a:t>
            </a:r>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19</a:t>
            </a:fld>
            <a:endParaRPr lang="en-GB" altLang="en-US" dirty="0"/>
          </a:p>
        </p:txBody>
      </p:sp>
    </p:spTree>
    <p:extLst>
      <p:ext uri="{BB962C8B-B14F-4D97-AF65-F5344CB8AC3E}">
        <p14:creationId xmlns:p14="http://schemas.microsoft.com/office/powerpoint/2010/main" val="4225676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5" name="Slide Number Placeholder 4"/>
          <p:cNvSpPr>
            <a:spLocks noGrp="1"/>
          </p:cNvSpPr>
          <p:nvPr>
            <p:ph type="sldNum" sz="quarter" idx="10"/>
          </p:nvPr>
        </p:nvSpPr>
        <p:spPr/>
        <p:txBody>
          <a:bodyPr/>
          <a:lstStyle>
            <a:lvl1pPr>
              <a:defRPr/>
            </a:lvl1pPr>
          </a:lstStyle>
          <a:p>
            <a:fld id="{7D9A8A42-CDD3-483B-A525-DE73108F9D72}" type="slidenum">
              <a:rPr lang="en-GB" altLang="en-US"/>
              <a:pPr/>
              <a:t>‹#›</a:t>
            </a:fld>
            <a:endParaRPr lang="en-GB" altLang="en-US"/>
          </a:p>
        </p:txBody>
      </p:sp>
      <p:sp>
        <p:nvSpPr>
          <p:cNvPr id="6" name="Content Placeholder 2"/>
          <p:cNvSpPr>
            <a:spLocks noGrp="1"/>
          </p:cNvSpPr>
          <p:nvPr>
            <p:ph idx="11"/>
          </p:nvPr>
        </p:nvSpPr>
        <p:spPr>
          <a:xfrm>
            <a:off x="424800" y="2214000"/>
            <a:ext cx="3888000" cy="4320000"/>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Content Placeholder 2"/>
          <p:cNvSpPr>
            <a:spLocks noGrp="1"/>
          </p:cNvSpPr>
          <p:nvPr>
            <p:ph idx="12"/>
          </p:nvPr>
        </p:nvSpPr>
        <p:spPr>
          <a:xfrm>
            <a:off x="4581327" y="2214000"/>
            <a:ext cx="3888000" cy="4320000"/>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550903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splash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 name="TextBox 4"/>
          <p:cNvSpPr txBox="1">
            <a:spLocks noChangeArrowheads="1"/>
          </p:cNvSpPr>
          <p:nvPr userDrawn="1"/>
        </p:nvSpPr>
        <p:spPr bwMode="auto">
          <a:xfrm>
            <a:off x="-238125"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5000" dirty="0">
                <a:solidFill>
                  <a:schemeClr val="tx1"/>
                </a:solidFill>
                <a:latin typeface="+mj-lt"/>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smtClean="0"/>
              <a:t>Click icon to add picture</a:t>
            </a:r>
            <a:endParaRPr lang="en-GB" dirty="0"/>
          </a:p>
        </p:txBody>
      </p:sp>
      <p:sp>
        <p:nvSpPr>
          <p:cNvPr id="11" name="Text Placeholder 10"/>
          <p:cNvSpPr>
            <a:spLocks noGrp="1"/>
          </p:cNvSpPr>
          <p:nvPr>
            <p:ph type="body" sz="quarter" idx="14" hasCustomPrompt="1"/>
          </p:nvPr>
        </p:nvSpPr>
        <p:spPr>
          <a:xfrm>
            <a:off x="251520" y="3794864"/>
            <a:ext cx="2304000" cy="464400"/>
          </a:xfrm>
          <a:solidFill>
            <a:schemeClr val="accent1"/>
          </a:solidFill>
        </p:spPr>
        <p:txBody>
          <a:bodyPr lIns="90000" tIns="46800" rIns="90000" bIns="46800">
            <a:noAutofit/>
          </a:bodyPr>
          <a:lstStyle>
            <a:lvl1pPr marL="0" indent="0">
              <a:buNone/>
              <a:defRPr sz="2400" cap="all" baseline="0">
                <a:solidFill>
                  <a:schemeClr val="bg1"/>
                </a:solidFill>
                <a:latin typeface="+mj-lt"/>
                <a:cs typeface="AngsanaUPC" panose="02020603050405020304" pitchFamily="18" charset="-34"/>
              </a:defRPr>
            </a:lvl1pPr>
          </a:lstStyle>
          <a:p>
            <a:pPr lvl="0"/>
            <a:r>
              <a:rPr lang="en-US" dirty="0" smtClean="0"/>
              <a:t>Education is</a:t>
            </a:r>
            <a:endParaRPr lang="en-GB" dirty="0"/>
          </a:p>
        </p:txBody>
      </p:sp>
      <p:sp>
        <p:nvSpPr>
          <p:cNvPr id="12" name="Text Placeholder 10"/>
          <p:cNvSpPr>
            <a:spLocks noGrp="1"/>
          </p:cNvSpPr>
          <p:nvPr>
            <p:ph type="body" sz="quarter" idx="15" hasCustomPrompt="1"/>
          </p:nvPr>
        </p:nvSpPr>
        <p:spPr>
          <a:xfrm>
            <a:off x="251520" y="5857878"/>
            <a:ext cx="6984776" cy="464400"/>
          </a:xfrm>
          <a:solidFill>
            <a:schemeClr val="accent1"/>
          </a:solidFill>
        </p:spPr>
        <p:txBody>
          <a:bodyPr lIns="90000" tIns="46800" rIns="90000" bIns="46800"/>
          <a:lstStyle>
            <a:lvl1pPr marL="0" indent="0">
              <a:buNone/>
              <a:defRPr sz="2400" cap="all" baseline="0">
                <a:solidFill>
                  <a:schemeClr val="bg1"/>
                </a:solidFill>
                <a:latin typeface="+mj-lt"/>
              </a:defRPr>
            </a:lvl1pPr>
          </a:lstStyle>
          <a:p>
            <a:pPr lvl="0"/>
            <a:r>
              <a:rPr lang="en-US" dirty="0" smtClean="0"/>
              <a:t>Make the box longer for longer phrases</a:t>
            </a:r>
            <a:endParaRPr lang="en-GB" dirty="0"/>
          </a:p>
        </p:txBody>
      </p:sp>
    </p:spTree>
    <p:extLst>
      <p:ext uri="{BB962C8B-B14F-4D97-AF65-F5344CB8AC3E}">
        <p14:creationId xmlns:p14="http://schemas.microsoft.com/office/powerpoint/2010/main" val="3998380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smtClean="0"/>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3282282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smtClean="0"/>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3184663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smtClean="0"/>
              <a:t>Click icon to add picture</a:t>
            </a:r>
            <a:endParaRPr lang="en-GB" dirty="0"/>
          </a:p>
        </p:txBody>
      </p:sp>
      <p:sp>
        <p:nvSpPr>
          <p:cNvPr id="9"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accent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3328170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accent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56056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tx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4044653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accent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a:solidFill>
                  <a:schemeClr val="tx2"/>
                </a:solidFill>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a:solidFill>
                  <a:schemeClr val="tx2"/>
                </a:solidFill>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a:solidFill>
                  <a:schemeClr val="tx2"/>
                </a:solidFill>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5pPr>
          </a:lstStyle>
          <a:p>
            <a:pPr marL="180000" marR="0" lvl="0"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Click to edit Master text styles</a:t>
            </a:r>
          </a:p>
          <a:p>
            <a:pPr marL="180000" marR="0" lvl="1"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Second level</a:t>
            </a:r>
          </a:p>
          <a:p>
            <a:pPr marL="180000" marR="0" lvl="2"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Third level</a:t>
            </a:r>
          </a:p>
          <a:p>
            <a:pPr marL="180000" marR="0" lvl="3"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Fourth level</a:t>
            </a:r>
          </a:p>
          <a:p>
            <a:pPr marL="180000" marR="0" lvl="4"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Fifth level</a:t>
            </a:r>
            <a:endParaRPr kumimoji="0" lang="en-GB" sz="2000" b="0" i="0" u="none" strike="noStrike" kern="0" cap="none" spc="0" normalizeH="0" baseline="0" noProof="0" dirty="0">
              <a:ln>
                <a:noFill/>
              </a:ln>
              <a:solidFill>
                <a:srgbClr val="000000"/>
              </a:solidFill>
              <a:effectLst/>
              <a:uLnTx/>
              <a:uFillTx/>
              <a:latin typeface="+mn-lt"/>
            </a:endParaRPr>
          </a:p>
        </p:txBody>
      </p:sp>
    </p:spTree>
    <p:extLst>
      <p:ext uri="{BB962C8B-B14F-4D97-AF65-F5344CB8AC3E}">
        <p14:creationId xmlns:p14="http://schemas.microsoft.com/office/powerpoint/2010/main" val="307169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smtClean="0"/>
              <a:t>Click icon to add table</a:t>
            </a:r>
            <a:endParaRPr lang="en-GB"/>
          </a:p>
        </p:txBody>
      </p:sp>
    </p:spTree>
    <p:extLst>
      <p:ext uri="{BB962C8B-B14F-4D97-AF65-F5344CB8AC3E}">
        <p14:creationId xmlns:p14="http://schemas.microsoft.com/office/powerpoint/2010/main" val="4037311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smtClean="0"/>
              <a:t>Click icon to add table</a:t>
            </a:r>
            <a:endParaRPr lang="en-GB"/>
          </a:p>
        </p:txBody>
      </p:sp>
    </p:spTree>
    <p:extLst>
      <p:ext uri="{BB962C8B-B14F-4D97-AF65-F5344CB8AC3E}">
        <p14:creationId xmlns:p14="http://schemas.microsoft.com/office/powerpoint/2010/main" val="1785123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accent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smtClean="0"/>
              <a:t>Click icon to add table</a:t>
            </a:r>
            <a:endParaRPr lang="en-GB"/>
          </a:p>
        </p:txBody>
      </p:sp>
    </p:spTree>
    <p:extLst>
      <p:ext uri="{BB962C8B-B14F-4D97-AF65-F5344CB8AC3E}">
        <p14:creationId xmlns:p14="http://schemas.microsoft.com/office/powerpoint/2010/main" val="1785123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DCF6A46F-80AB-49F3-8C7E-9717ED945456}" type="slidenum">
              <a:rPr lang="en-GB" altLang="en-US"/>
              <a:pPr/>
              <a:t>‹#›</a:t>
            </a:fld>
            <a:endParaRPr lang="en-GB" altLang="en-US"/>
          </a:p>
        </p:txBody>
      </p:sp>
    </p:spTree>
    <p:extLst>
      <p:ext uri="{BB962C8B-B14F-4D97-AF65-F5344CB8AC3E}">
        <p14:creationId xmlns:p14="http://schemas.microsoft.com/office/powerpoint/2010/main" val="963104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Tree>
    <p:extLst>
      <p:ext uri="{BB962C8B-B14F-4D97-AF65-F5344CB8AC3E}">
        <p14:creationId xmlns:p14="http://schemas.microsoft.com/office/powerpoint/2010/main" val="2295132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userDrawn="1">
  <p:cSld name="Title Slide (Grey)">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bwMode="hidden">
          <a:xfrm>
            <a:off x="0" y="457200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3" name="Rectangle 22"/>
          <p:cNvSpPr/>
          <p:nvPr/>
        </p:nvSpPr>
        <p:spPr bwMode="hidden">
          <a:xfrm>
            <a:off x="0" y="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endParaRPr lang="en-GB"/>
          </a:p>
        </p:txBody>
      </p:sp>
      <p:sp>
        <p:nvSpPr>
          <p:cNvPr id="3083"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smtClean="0"/>
              <a:t>Click to edit Master title style</a:t>
            </a:r>
            <a:endParaRPr lang="en-GB" altLang="en-US" noProof="0" dirty="0" smtClean="0"/>
          </a:p>
        </p:txBody>
      </p:sp>
      <p:sp>
        <p:nvSpPr>
          <p:cNvPr id="3084" name="Rectangle 12"/>
          <p:cNvSpPr>
            <a:spLocks noGrp="1" noChangeArrowheads="1"/>
          </p:cNvSpPr>
          <p:nvPr>
            <p:ph type="subTitle" idx="1"/>
          </p:nvPr>
        </p:nvSpPr>
        <p:spPr>
          <a:xfrm>
            <a:off x="424800" y="4653136"/>
            <a:ext cx="8280000" cy="925512"/>
          </a:xfrm>
        </p:spPr>
        <p:txBody>
          <a:bodyPr/>
          <a:lstStyle>
            <a:lvl1pPr marL="0" indent="0">
              <a:buFontTx/>
              <a:buNone/>
              <a:defRPr sz="2000">
                <a:solidFill>
                  <a:schemeClr val="bg1"/>
                </a:solidFill>
              </a:defRPr>
            </a:lvl1pPr>
          </a:lstStyle>
          <a:p>
            <a:pPr lvl="0"/>
            <a:r>
              <a:rPr lang="en-US" altLang="en-US" noProof="0" smtClean="0"/>
              <a:t>Click to edit Master subtitle style</a:t>
            </a:r>
            <a:endParaRPr lang="en-GB" altLang="en-US" noProof="0" dirty="0" smtClean="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pPr/>
              <a:t>‹#›</a:t>
            </a:fld>
            <a:endParaRPr lang="en-GB" altLang="en-US" dirty="0"/>
          </a:p>
        </p:txBody>
      </p:sp>
      <p:sp>
        <p:nvSpPr>
          <p:cNvPr id="28" name="TextBox 27"/>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sp>
        <p:nvSpPr>
          <p:cNvPr id="29"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smtClean="0"/>
              <a:t>Wednesday, 11 June 2014</a:t>
            </a:r>
            <a:endParaRPr lang="en-GB" dirty="0"/>
          </a:p>
        </p:txBody>
      </p:sp>
      <p:pic>
        <p:nvPicPr>
          <p:cNvPr id="32" name="Picture 5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pic>
        <p:nvPicPr>
          <p:cNvPr id="15" name="Picture 4"/>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sp>
        <p:nvSpPr>
          <p:cNvPr id="3"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smtClean="0"/>
              <a:t>Unit name here, max 2 line, adjust width of box if required</a:t>
            </a:r>
            <a:endParaRPr lang="en-GB" dirty="0"/>
          </a:p>
        </p:txBody>
      </p:sp>
      <p:sp>
        <p:nvSpPr>
          <p:cNvPr id="8"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smtClean="0"/>
              <a:t>Click icon to add picture. Visit www.reading.ac.uk/imagebank for more.</a:t>
            </a:r>
          </a:p>
        </p:txBody>
      </p:sp>
      <p:sp>
        <p:nvSpPr>
          <p:cNvPr id="17" name="TextBox 16"/>
          <p:cNvSpPr txBox="1"/>
          <p:nvPr userDrawn="1"/>
        </p:nvSpPr>
        <p:spPr>
          <a:xfrm>
            <a:off x="424800" y="6646907"/>
            <a:ext cx="2016224"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smtClean="0">
                <a:ln>
                  <a:noFill/>
                </a:ln>
                <a:solidFill>
                  <a:schemeClr val="bg2"/>
                </a:solidFill>
                <a:effectLst/>
                <a:uLnTx/>
                <a:uFillTx/>
                <a:latin typeface="Effra"/>
              </a:rPr>
              <a:t>Copyright University of Reading</a:t>
            </a:r>
            <a:endParaRPr kumimoji="0" lang="en-GB" sz="800" b="0" i="0" u="none" strike="noStrike" kern="0" cap="none" spc="0" normalizeH="0" baseline="0" noProof="0" dirty="0">
              <a:ln>
                <a:noFill/>
              </a:ln>
              <a:solidFill>
                <a:schemeClr val="bg2"/>
              </a:solidFill>
              <a:effectLst/>
              <a:uLnTx/>
              <a:uFillTx/>
              <a:latin typeface="Effra"/>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bwMode="hidden">
          <a:xfrm>
            <a:off x="0" y="457200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22" name="Picture 4"/>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userDrawn="1"/>
        </p:nvSpPr>
        <p:spPr bwMode="hidden">
          <a:xfrm>
            <a:off x="0" y="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084" name="Rectangle 12"/>
          <p:cNvSpPr>
            <a:spLocks noGrp="1" noChangeArrowheads="1"/>
          </p:cNvSpPr>
          <p:nvPr>
            <p:ph type="subTitle" idx="1"/>
          </p:nvPr>
        </p:nvSpPr>
        <p:spPr>
          <a:xfrm>
            <a:off x="424800" y="4653136"/>
            <a:ext cx="7920038" cy="925512"/>
          </a:xfrm>
        </p:spPr>
        <p:txBody>
          <a:bodyPr/>
          <a:lstStyle>
            <a:lvl1pPr marL="0" indent="0">
              <a:buFontTx/>
              <a:buNone/>
              <a:defRPr sz="2000">
                <a:solidFill>
                  <a:schemeClr val="bg1"/>
                </a:solidFill>
              </a:defRPr>
            </a:lvl1pPr>
          </a:lstStyle>
          <a:p>
            <a:pPr lvl="0"/>
            <a:r>
              <a:rPr lang="en-US" altLang="en-US" noProof="0" smtClean="0"/>
              <a:t>Click to edit Master subtitle style</a:t>
            </a:r>
            <a:endParaRPr lang="en-GB" altLang="en-US" noProof="0" dirty="0" smtClean="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pPr/>
              <a:t>‹#›</a:t>
            </a:fld>
            <a:endParaRPr lang="en-GB" altLang="en-US" dirty="0"/>
          </a:p>
        </p:txBody>
      </p:sp>
      <p:sp>
        <p:nvSpPr>
          <p:cNvPr id="28" name="TextBox 2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pic>
        <p:nvPicPr>
          <p:cNvPr id="32" name="Picture 55"/>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sp>
        <p:nvSpPr>
          <p:cNvPr id="14"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smtClean="0"/>
              <a:t>Click to edit Master title style</a:t>
            </a:r>
            <a:endParaRPr lang="en-GB" altLang="en-US" noProof="0" dirty="0" smtClean="0"/>
          </a:p>
        </p:txBody>
      </p:sp>
      <p:sp>
        <p:nvSpPr>
          <p:cNvPr id="15"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smtClean="0"/>
              <a:t>Unit name here, max 2 line, adjust width of box if required</a:t>
            </a:r>
            <a:endParaRPr lang="en-GB" dirty="0"/>
          </a:p>
        </p:txBody>
      </p:sp>
      <p:sp>
        <p:nvSpPr>
          <p:cNvPr id="16" name="Footer Placeholder 2"/>
          <p:cNvSpPr>
            <a:spLocks noGrp="1"/>
          </p:cNvSpPr>
          <p:nvPr>
            <p:ph type="ftr" sz="quarter" idx="3"/>
          </p:nvPr>
        </p:nvSpPr>
        <p:spPr>
          <a:xfrm>
            <a:off x="3124200" y="6237312"/>
            <a:ext cx="2895600" cy="252000"/>
          </a:xfrm>
          <a:prstGeom prst="rect">
            <a:avLst/>
          </a:prstGeom>
        </p:spPr>
        <p:txBody>
          <a:bodyPr vert="horz" lIns="0" tIns="0" rIns="0" bIns="0" rtlCol="0" anchor="t" anchorCtr="0"/>
          <a:lstStyle>
            <a:lvl1pPr algn="ctr">
              <a:defRPr sz="1200">
                <a:solidFill>
                  <a:schemeClr val="bg2"/>
                </a:solidFill>
                <a:latin typeface="+mn-lt"/>
              </a:defRPr>
            </a:lvl1pPr>
          </a:lstStyle>
          <a:p>
            <a:r>
              <a:rPr lang="en-GB" smtClean="0"/>
              <a:t>Copyright University of Reading</a:t>
            </a:r>
            <a:endParaRPr lang="en-GB" dirty="0"/>
          </a:p>
        </p:txBody>
      </p:sp>
      <p:sp>
        <p:nvSpPr>
          <p:cNvPr id="17"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smtClean="0"/>
              <a:t>Wednesday, 11 June 2014</a:t>
            </a:r>
            <a:endParaRPr lang="en-GB" dirty="0"/>
          </a:p>
        </p:txBody>
      </p:sp>
      <p:sp>
        <p:nvSpPr>
          <p:cNvPr id="19" name="TextBox 18"/>
          <p:cNvSpPr txBox="1"/>
          <p:nvPr userDrawn="1"/>
        </p:nvSpPr>
        <p:spPr>
          <a:xfrm>
            <a:off x="424800" y="6646907"/>
            <a:ext cx="2016224"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smtClean="0">
                <a:ln>
                  <a:noFill/>
                </a:ln>
                <a:solidFill>
                  <a:schemeClr val="bg2"/>
                </a:solidFill>
                <a:effectLst/>
                <a:uLnTx/>
                <a:uFillTx/>
                <a:latin typeface="Effra"/>
              </a:rPr>
              <a:t>Copyright University of Reading</a:t>
            </a:r>
            <a:endParaRPr kumimoji="0" lang="en-GB" sz="800" b="0" i="0" u="none" strike="noStrike" kern="0" cap="none" spc="0" normalizeH="0" baseline="0" noProof="0" dirty="0">
              <a:ln>
                <a:noFill/>
              </a:ln>
              <a:solidFill>
                <a:schemeClr val="bg2"/>
              </a:solidFill>
              <a:effectLst/>
              <a:uLnTx/>
              <a:uFillTx/>
              <a:latin typeface="Effra"/>
            </a:endParaRPr>
          </a:p>
        </p:txBody>
      </p:sp>
      <p:sp>
        <p:nvSpPr>
          <p:cNvPr id="20"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smtClean="0"/>
              <a:t>Click icon to add picture. Visit www.reading.ac.uk/imagebank for more.</a:t>
            </a:r>
          </a:p>
        </p:txBody>
      </p:sp>
    </p:spTree>
    <p:extLst>
      <p:ext uri="{BB962C8B-B14F-4D97-AF65-F5344CB8AC3E}">
        <p14:creationId xmlns:p14="http://schemas.microsoft.com/office/powerpoint/2010/main" val="2691051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DCF6A46F-80AB-49F3-8C7E-9717ED945456}" type="slidenum">
              <a:rPr lang="en-GB" altLang="en-US" smtClean="0"/>
              <a:pPr/>
              <a:t>‹#›</a:t>
            </a:fld>
            <a:endParaRPr lang="en-GB" altLang="en-US" dirty="0"/>
          </a:p>
        </p:txBody>
      </p:sp>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spTree>
    <p:extLst>
      <p:ext uri="{BB962C8B-B14F-4D97-AF65-F5344CB8AC3E}">
        <p14:creationId xmlns:p14="http://schemas.microsoft.com/office/powerpoint/2010/main" val="2498505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
        <p:nvSpPr>
          <p:cNvPr id="5" name="Slide Number Placeholder 4"/>
          <p:cNvSpPr>
            <a:spLocks noGrp="1"/>
          </p:cNvSpPr>
          <p:nvPr>
            <p:ph type="sldNum" sz="quarter" idx="10"/>
          </p:nvPr>
        </p:nvSpPr>
        <p:spPr/>
        <p:txBody>
          <a:bodyPr/>
          <a:lstStyle>
            <a:lvl1pPr>
              <a:defRPr>
                <a:solidFill>
                  <a:schemeClr val="bg1"/>
                </a:solidFill>
              </a:defRPr>
            </a:lvl1pPr>
          </a:lstStyle>
          <a:p>
            <a:fld id="{7D9A8A42-CDD3-483B-A525-DE73108F9D72}" type="slidenum">
              <a:rPr lang="en-GB" altLang="en-US" smtClean="0"/>
              <a:pPr/>
              <a:t>‹#›</a:t>
            </a:fld>
            <a:endParaRPr lang="en-GB" altLang="en-US" dirty="0"/>
          </a:p>
        </p:txBody>
      </p:sp>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sp>
        <p:nvSpPr>
          <p:cNvPr id="9" name="Content Placeholder 2"/>
          <p:cNvSpPr>
            <a:spLocks noGrp="1"/>
          </p:cNvSpPr>
          <p:nvPr>
            <p:ph idx="11"/>
          </p:nvPr>
        </p:nvSpPr>
        <p:spPr>
          <a:xfrm>
            <a:off x="424800"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Content Placeholder 2"/>
          <p:cNvSpPr>
            <a:spLocks noGrp="1"/>
          </p:cNvSpPr>
          <p:nvPr>
            <p:ph idx="12"/>
          </p:nvPr>
        </p:nvSpPr>
        <p:spPr>
          <a:xfrm>
            <a:off x="4581327"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644848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Content Placeholder 5"/>
          <p:cNvSpPr>
            <a:spLocks noGrp="1"/>
          </p:cNvSpPr>
          <p:nvPr>
            <p:ph sz="quarter" idx="11"/>
          </p:nvPr>
        </p:nvSpPr>
        <p:spPr>
          <a:xfrm>
            <a:off x="424800" y="476672"/>
            <a:ext cx="8280000" cy="5904656"/>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18992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4" name="Content Placeholder 5"/>
          <p:cNvSpPr>
            <a:spLocks noGrp="1"/>
          </p:cNvSpPr>
          <p:nvPr>
            <p:ph sz="quarter" idx="11"/>
          </p:nvPr>
        </p:nvSpPr>
        <p:spPr>
          <a:xfrm>
            <a:off x="424800" y="476672"/>
            <a:ext cx="828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7092144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Section splash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 name="TextBox 4"/>
          <p:cNvSpPr txBox="1">
            <a:spLocks noChangeArrowheads="1"/>
          </p:cNvSpPr>
          <p:nvPr userDrawn="1"/>
        </p:nvSpPr>
        <p:spPr bwMode="auto">
          <a:xfrm>
            <a:off x="-252536"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5000" dirty="0">
                <a:solidFill>
                  <a:schemeClr val="bg1"/>
                </a:solidFill>
                <a:latin typeface="+mj-lt"/>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smtClean="0"/>
              <a:t>Click icon to add picture</a:t>
            </a:r>
            <a:endParaRPr lang="en-GB" dirty="0"/>
          </a:p>
        </p:txBody>
      </p:sp>
      <p:sp>
        <p:nvSpPr>
          <p:cNvPr id="8" name="Text Placeholder 10"/>
          <p:cNvSpPr>
            <a:spLocks noGrp="1"/>
          </p:cNvSpPr>
          <p:nvPr>
            <p:ph type="body" sz="quarter" idx="14" hasCustomPrompt="1"/>
          </p:nvPr>
        </p:nvSpPr>
        <p:spPr>
          <a:xfrm>
            <a:off x="251520" y="3794864"/>
            <a:ext cx="2304000" cy="464400"/>
          </a:xfrm>
          <a:solidFill>
            <a:schemeClr val="bg1"/>
          </a:solidFill>
        </p:spPr>
        <p:txBody>
          <a:bodyPr lIns="90000" tIns="46800" rIns="90000" bIns="46800">
            <a:noAutofit/>
          </a:bodyPr>
          <a:lstStyle>
            <a:lvl1pPr marL="0" indent="0">
              <a:buNone/>
              <a:defRPr sz="2400" cap="all" baseline="0">
                <a:solidFill>
                  <a:schemeClr val="tx1"/>
                </a:solidFill>
                <a:latin typeface="+mj-lt"/>
                <a:cs typeface="AngsanaUPC" panose="02020603050405020304" pitchFamily="18" charset="-34"/>
              </a:defRPr>
            </a:lvl1pPr>
          </a:lstStyle>
          <a:p>
            <a:pPr lvl="0"/>
            <a:r>
              <a:rPr lang="en-US" dirty="0" smtClean="0"/>
              <a:t>Education is</a:t>
            </a:r>
            <a:endParaRPr lang="en-GB" dirty="0"/>
          </a:p>
        </p:txBody>
      </p:sp>
      <p:sp>
        <p:nvSpPr>
          <p:cNvPr id="11" name="Text Placeholder 10"/>
          <p:cNvSpPr>
            <a:spLocks noGrp="1"/>
          </p:cNvSpPr>
          <p:nvPr>
            <p:ph type="body" sz="quarter" idx="15" hasCustomPrompt="1"/>
          </p:nvPr>
        </p:nvSpPr>
        <p:spPr>
          <a:xfrm>
            <a:off x="251520" y="5857878"/>
            <a:ext cx="6984776" cy="464400"/>
          </a:xfrm>
          <a:solidFill>
            <a:schemeClr val="bg1"/>
          </a:solidFill>
        </p:spPr>
        <p:txBody>
          <a:bodyPr lIns="90000" tIns="46800" rIns="90000" bIns="46800"/>
          <a:lstStyle>
            <a:lvl1pPr marL="0" indent="0">
              <a:buNone/>
              <a:defRPr sz="2400" cap="all" baseline="0">
                <a:solidFill>
                  <a:schemeClr val="tx1"/>
                </a:solidFill>
                <a:latin typeface="+mj-lt"/>
              </a:defRPr>
            </a:lvl1pPr>
          </a:lstStyle>
          <a:p>
            <a:pPr lvl="0"/>
            <a:r>
              <a:rPr lang="en-US" dirty="0" smtClean="0"/>
              <a:t>Make the box longer for longer phrases</a:t>
            </a:r>
            <a:endParaRPr lang="en-GB" dirty="0"/>
          </a:p>
        </p:txBody>
      </p:sp>
    </p:spTree>
    <p:extLst>
      <p:ext uri="{BB962C8B-B14F-4D97-AF65-F5344CB8AC3E}">
        <p14:creationId xmlns:p14="http://schemas.microsoft.com/office/powerpoint/2010/main" val="1689526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7" name="Picture 53" descr="Device-black"/>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524750" y="438150"/>
            <a:ext cx="1184275" cy="38735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251520" y="152728"/>
            <a:ext cx="828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dirty="0" smtClean="0"/>
              <a:t>Click to edit Master title style</a:t>
            </a:r>
            <a:endParaRPr lang="en-GB" altLang="en-US" dirty="0" smtClean="0"/>
          </a:p>
        </p:txBody>
      </p:sp>
      <p:sp>
        <p:nvSpPr>
          <p:cNvPr id="1027" name="Rectangle 3"/>
          <p:cNvSpPr>
            <a:spLocks noGrp="1" noChangeArrowheads="1"/>
          </p:cNvSpPr>
          <p:nvPr>
            <p:ph type="body" idx="1"/>
          </p:nvPr>
        </p:nvSpPr>
        <p:spPr bwMode="auto">
          <a:xfrm>
            <a:off x="251520" y="1412776"/>
            <a:ext cx="8453280" cy="4761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03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mn-lt"/>
              </a:defRPr>
            </a:lvl1pPr>
          </a:lstStyle>
          <a:p>
            <a:fld id="{44C01B32-D1A0-401C-8867-70456BBB1E87}" type="slidenum">
              <a:rPr lang="en-GB" altLang="en-US" smtClean="0"/>
              <a:pPr/>
              <a:t>‹#›</a:t>
            </a:fld>
            <a:endParaRPr lang="en-GB" altLang="en-US" dirty="0"/>
          </a:p>
        </p:txBody>
      </p:sp>
      <p:pic>
        <p:nvPicPr>
          <p:cNvPr id="1074" name="Picture 50" descr="Device-wine"/>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hidden">
          <a:xfrm>
            <a:off x="7524750" y="438150"/>
            <a:ext cx="1184275" cy="385763"/>
          </a:xfrm>
          <a:prstGeom prst="rect">
            <a:avLst/>
          </a:prstGeom>
          <a:solidFill>
            <a:schemeClr val="accent1"/>
          </a:solidFill>
        </p:spPr>
      </p:pic>
      <p:pic>
        <p:nvPicPr>
          <p:cNvPr id="1079" name="Picture 55" descr="Device-white"/>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hidden">
          <a:xfrm>
            <a:off x="7524750" y="438150"/>
            <a:ext cx="1184275"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9" r:id="rId1"/>
    <p:sldLayoutId id="2147483697" r:id="rId2"/>
    <p:sldLayoutId id="2147483705" r:id="rId3"/>
    <p:sldLayoutId id="2147483696" r:id="rId4"/>
    <p:sldLayoutId id="2147483698" r:id="rId5"/>
    <p:sldLayoutId id="2147483700" r:id="rId6"/>
    <p:sldLayoutId id="2147483701" r:id="rId7"/>
    <p:sldLayoutId id="2147483702" r:id="rId8"/>
    <p:sldLayoutId id="2147483706" r:id="rId9"/>
    <p:sldLayoutId id="2147483707" r:id="rId10"/>
    <p:sldLayoutId id="2147483708" r:id="rId11"/>
    <p:sldLayoutId id="2147483713" r:id="rId12"/>
    <p:sldLayoutId id="2147483709" r:id="rId13"/>
    <p:sldLayoutId id="2147483710" r:id="rId14"/>
    <p:sldLayoutId id="2147483711" r:id="rId15"/>
    <p:sldLayoutId id="2147483712" r:id="rId16"/>
    <p:sldLayoutId id="2147483714" r:id="rId17"/>
    <p:sldLayoutId id="2147483715" r:id="rId18"/>
    <p:sldLayoutId id="2147483716" r:id="rId19"/>
    <p:sldLayoutId id="2147483717" r:id="rId20"/>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txStyles>
    <p:titleStyle>
      <a:lvl1pPr algn="l" rtl="0" eaLnBrk="1" fontAlgn="base" hangingPunct="1">
        <a:spcBef>
          <a:spcPct val="0"/>
        </a:spcBef>
        <a:spcAft>
          <a:spcPct val="0"/>
        </a:spcAft>
        <a:defRPr sz="36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8.emf"/><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emf"/><Relationship Id="rId4" Type="http://schemas.openxmlformats.org/officeDocument/2006/relationships/image" Target="../media/image25.emf"/></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3.emf"/><Relationship Id="rId13" Type="http://schemas.openxmlformats.org/officeDocument/2006/relationships/image" Target="../media/image38.emf"/><Relationship Id="rId3" Type="http://schemas.openxmlformats.org/officeDocument/2006/relationships/image" Target="../media/image28.emf"/><Relationship Id="rId7" Type="http://schemas.openxmlformats.org/officeDocument/2006/relationships/image" Target="../media/image32.emf"/><Relationship Id="rId12" Type="http://schemas.openxmlformats.org/officeDocument/2006/relationships/image" Target="../media/image37.emf"/><Relationship Id="rId2" Type="http://schemas.openxmlformats.org/officeDocument/2006/relationships/image" Target="../media/image27.emf"/><Relationship Id="rId1" Type="http://schemas.openxmlformats.org/officeDocument/2006/relationships/slideLayout" Target="../slideLayouts/slideLayout2.xml"/><Relationship Id="rId6" Type="http://schemas.openxmlformats.org/officeDocument/2006/relationships/image" Target="../media/image31.emf"/><Relationship Id="rId11" Type="http://schemas.openxmlformats.org/officeDocument/2006/relationships/image" Target="../media/image36.emf"/><Relationship Id="rId5" Type="http://schemas.openxmlformats.org/officeDocument/2006/relationships/image" Target="../media/image30.emf"/><Relationship Id="rId15" Type="http://schemas.openxmlformats.org/officeDocument/2006/relationships/image" Target="../media/image40.emf"/><Relationship Id="rId10" Type="http://schemas.openxmlformats.org/officeDocument/2006/relationships/image" Target="../media/image35.emf"/><Relationship Id="rId4" Type="http://schemas.openxmlformats.org/officeDocument/2006/relationships/image" Target="../media/image29.emf"/><Relationship Id="rId9" Type="http://schemas.openxmlformats.org/officeDocument/2006/relationships/image" Target="../media/image34.emf"/><Relationship Id="rId14" Type="http://schemas.openxmlformats.org/officeDocument/2006/relationships/image" Target="../media/image39.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openxmlformats.org/officeDocument/2006/relationships/image" Target="../media/image47.png"/><Relationship Id="rId4" Type="http://schemas.openxmlformats.org/officeDocument/2006/relationships/image" Target="../media/image46.wmf"/></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56.emf"/></Relationships>
</file>

<file path=ppt/slides/_rels/slide28.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9.jpg"/><Relationship Id="rId4" Type="http://schemas.openxmlformats.org/officeDocument/2006/relationships/image" Target="../media/image58.jp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2.emf"/><Relationship Id="rId4" Type="http://schemas.openxmlformats.org/officeDocument/2006/relationships/image" Target="../media/image61.emf"/></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4799" y="474720"/>
            <a:ext cx="8287199" cy="1802152"/>
          </a:xfrm>
        </p:spPr>
        <p:txBody>
          <a:bodyPr/>
          <a:lstStyle/>
          <a:p>
            <a:r>
              <a:rPr lang="en-GB" sz="3200" cap="none" dirty="0"/>
              <a:t>The sting at the end of the tail: causes, importance and prevalence of the sting jet in </a:t>
            </a:r>
            <a:r>
              <a:rPr lang="en-GB" sz="3200" cap="none" dirty="0" smtClean="0"/>
              <a:t>extratropical cyclones</a:t>
            </a:r>
            <a:endParaRPr lang="en-GB" sz="3200" cap="none" dirty="0"/>
          </a:p>
        </p:txBody>
      </p:sp>
      <p:sp>
        <p:nvSpPr>
          <p:cNvPr id="3" name="Subtitle 2"/>
          <p:cNvSpPr>
            <a:spLocks noGrp="1"/>
          </p:cNvSpPr>
          <p:nvPr>
            <p:ph type="subTitle" idx="1"/>
          </p:nvPr>
        </p:nvSpPr>
        <p:spPr>
          <a:xfrm>
            <a:off x="431999" y="5383808"/>
            <a:ext cx="8280000" cy="925512"/>
          </a:xfrm>
        </p:spPr>
        <p:txBody>
          <a:bodyPr/>
          <a:lstStyle/>
          <a:p>
            <a:pPr algn="ctr"/>
            <a:r>
              <a:rPr lang="en-GB" sz="3200" dirty="0" smtClean="0"/>
              <a:t>Suzanne Gray</a:t>
            </a:r>
          </a:p>
        </p:txBody>
      </p:sp>
      <p:sp>
        <p:nvSpPr>
          <p:cNvPr id="4" name="Slide Number Placeholder 3"/>
          <p:cNvSpPr>
            <a:spLocks noGrp="1"/>
          </p:cNvSpPr>
          <p:nvPr>
            <p:ph type="sldNum" sz="quarter" idx="4"/>
          </p:nvPr>
        </p:nvSpPr>
        <p:spPr/>
        <p:txBody>
          <a:bodyPr/>
          <a:lstStyle/>
          <a:p>
            <a:fld id="{44C01B32-D1A0-401C-8867-70456BBB1E87}" type="slidenum">
              <a:rPr lang="en-GB" altLang="en-US" smtClean="0"/>
              <a:pPr/>
              <a:t>1</a:t>
            </a:fld>
            <a:endParaRPr lang="en-GB" altLang="en-US" dirty="0"/>
          </a:p>
        </p:txBody>
      </p:sp>
      <p:sp>
        <p:nvSpPr>
          <p:cNvPr id="5" name="Text Placeholder 4"/>
          <p:cNvSpPr>
            <a:spLocks noGrp="1"/>
          </p:cNvSpPr>
          <p:nvPr>
            <p:ph type="body" sz="quarter" idx="13"/>
          </p:nvPr>
        </p:nvSpPr>
        <p:spPr>
          <a:xfrm>
            <a:off x="417512" y="0"/>
            <a:ext cx="2858344" cy="651662"/>
          </a:xfrm>
        </p:spPr>
        <p:txBody>
          <a:bodyPr/>
          <a:lstStyle/>
          <a:p>
            <a:r>
              <a:rPr lang="en-GB" dirty="0" smtClean="0"/>
              <a:t>Department of Meteorology</a:t>
            </a:r>
            <a:endParaRPr lang="en-GB" dirty="0"/>
          </a:p>
        </p:txBody>
      </p:sp>
      <p:pic>
        <p:nvPicPr>
          <p:cNvPr id="7" name="Picture 6"/>
          <p:cNvPicPr>
            <a:picLocks noChangeAspect="1"/>
          </p:cNvPicPr>
          <p:nvPr/>
        </p:nvPicPr>
        <p:blipFill>
          <a:blip r:embed="rId3"/>
          <a:stretch>
            <a:fillRect/>
          </a:stretch>
        </p:blipFill>
        <p:spPr>
          <a:xfrm>
            <a:off x="0" y="2283125"/>
            <a:ext cx="3060000" cy="2714280"/>
          </a:xfrm>
          <a:prstGeom prst="rect">
            <a:avLst/>
          </a:prstGeom>
        </p:spPr>
      </p:pic>
      <p:pic>
        <p:nvPicPr>
          <p:cNvPr id="8" name="Picture 7"/>
          <p:cNvPicPr>
            <a:picLocks noChangeAspect="1"/>
          </p:cNvPicPr>
          <p:nvPr/>
        </p:nvPicPr>
        <p:blipFill>
          <a:blip r:embed="rId4"/>
          <a:stretch>
            <a:fillRect/>
          </a:stretch>
        </p:blipFill>
        <p:spPr>
          <a:xfrm>
            <a:off x="3060000" y="2288642"/>
            <a:ext cx="3060000" cy="2703245"/>
          </a:xfrm>
          <a:prstGeom prst="rect">
            <a:avLst/>
          </a:prstGeom>
        </p:spPr>
      </p:pic>
      <p:pic>
        <p:nvPicPr>
          <p:cNvPr id="10" name="Picture 9"/>
          <p:cNvPicPr>
            <a:picLocks noChangeAspect="1"/>
          </p:cNvPicPr>
          <p:nvPr/>
        </p:nvPicPr>
        <p:blipFill rotWithShape="1">
          <a:blip r:embed="rId5"/>
          <a:srcRect t="1" b="228"/>
          <a:stretch/>
        </p:blipFill>
        <p:spPr>
          <a:xfrm>
            <a:off x="6120000" y="2261057"/>
            <a:ext cx="3060000" cy="2752119"/>
          </a:xfrm>
          <a:prstGeom prst="rect">
            <a:avLst/>
          </a:prstGeom>
        </p:spPr>
      </p:pic>
    </p:spTree>
    <p:extLst>
      <p:ext uri="{BB962C8B-B14F-4D97-AF65-F5344CB8AC3E}">
        <p14:creationId xmlns:p14="http://schemas.microsoft.com/office/powerpoint/2010/main" val="94167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The </a:t>
            </a:r>
            <a:r>
              <a:rPr lang="en-GB" cap="none" dirty="0"/>
              <a:t>G</a:t>
            </a:r>
            <a:r>
              <a:rPr lang="en-GB" cap="none" dirty="0" smtClean="0"/>
              <a:t>reat October storm (1987)</a:t>
            </a:r>
            <a:endParaRPr lang="en-GB" cap="none"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10</a:t>
            </a:fld>
            <a:endParaRPr lang="en-GB" alt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179" y="1555576"/>
            <a:ext cx="6029325"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619672" y="1196752"/>
            <a:ext cx="5904656" cy="400110"/>
          </a:xfrm>
          <a:prstGeom prst="rect">
            <a:avLst/>
          </a:prstGeom>
          <a:noFill/>
        </p:spPr>
        <p:txBody>
          <a:bodyPr wrap="square" rtlCol="0">
            <a:spAutoFit/>
          </a:bodyPr>
          <a:lstStyle/>
          <a:p>
            <a:r>
              <a:rPr lang="en-GB" dirty="0" smtClean="0">
                <a:solidFill>
                  <a:schemeClr val="tx2"/>
                </a:solidFill>
                <a:latin typeface="+mn-lt"/>
              </a:rPr>
              <a:t>Conceptual model of stacked slantwise circulations</a:t>
            </a:r>
          </a:p>
        </p:txBody>
      </p:sp>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826"/>
          <a:stretch/>
        </p:blipFill>
        <p:spPr bwMode="auto">
          <a:xfrm>
            <a:off x="35496" y="2123674"/>
            <a:ext cx="4125123"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5479876"/>
            <a:ext cx="4095750"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96316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Summary of Browning (2004)</a:t>
            </a:r>
            <a:endParaRPr lang="en-GB" cap="none" dirty="0"/>
          </a:p>
        </p:txBody>
      </p:sp>
      <p:sp>
        <p:nvSpPr>
          <p:cNvPr id="5" name="Content Placeholder 4"/>
          <p:cNvSpPr>
            <a:spLocks noGrp="1"/>
          </p:cNvSpPr>
          <p:nvPr>
            <p:ph idx="1"/>
          </p:nvPr>
        </p:nvSpPr>
        <p:spPr>
          <a:xfrm>
            <a:off x="251520" y="1556792"/>
            <a:ext cx="8496944" cy="5040560"/>
          </a:xfrm>
        </p:spPr>
        <p:txBody>
          <a:bodyPr/>
          <a:lstStyle/>
          <a:p>
            <a:pPr>
              <a:spcAft>
                <a:spcPts val="600"/>
              </a:spcAft>
              <a:buFont typeface="Wingdings" panose="05000000000000000000" pitchFamily="2" charset="2"/>
              <a:buChar char="§"/>
            </a:pPr>
            <a:r>
              <a:rPr lang="en-GB" sz="1800" dirty="0" smtClean="0"/>
              <a:t>Strong winds can occur close to the cyclone centre in the dry slot that are distinct from the strong winds that occur along the warm conveyor belt (and also the cold conveyor belt jet).</a:t>
            </a:r>
          </a:p>
          <a:p>
            <a:pPr>
              <a:spcAft>
                <a:spcPts val="600"/>
              </a:spcAft>
              <a:buFont typeface="Wingdings" panose="05000000000000000000" pitchFamily="2" charset="2"/>
              <a:buChar char="§"/>
            </a:pPr>
            <a:r>
              <a:rPr lang="en-GB" sz="1800" dirty="0" smtClean="0">
                <a:solidFill>
                  <a:schemeClr val="accent6">
                    <a:lumMod val="75000"/>
                  </a:schemeClr>
                </a:solidFill>
              </a:rPr>
              <a:t>Associated with strongly intensifying cyclones following the conceptual Shapiro-Keyser evolution that includes frontal fracture.</a:t>
            </a:r>
          </a:p>
          <a:p>
            <a:pPr>
              <a:spcAft>
                <a:spcPts val="600"/>
              </a:spcAft>
              <a:buFont typeface="Wingdings" panose="05000000000000000000" pitchFamily="2" charset="2"/>
              <a:buChar char="§"/>
            </a:pPr>
            <a:r>
              <a:rPr lang="en-GB" sz="1800" dirty="0" smtClean="0"/>
              <a:t>These strong winds occur where descending air exits the cloud head at its tip and enters the dry slot – the sting jet.</a:t>
            </a:r>
          </a:p>
          <a:p>
            <a:pPr>
              <a:spcAft>
                <a:spcPts val="600"/>
              </a:spcAft>
              <a:buFont typeface="Wingdings" panose="05000000000000000000" pitchFamily="2" charset="2"/>
              <a:buChar char="§"/>
            </a:pPr>
            <a:r>
              <a:rPr lang="en-GB" sz="1800" dirty="0" smtClean="0">
                <a:solidFill>
                  <a:schemeClr val="accent6">
                    <a:lumMod val="75000"/>
                  </a:schemeClr>
                </a:solidFill>
              </a:rPr>
              <a:t>Balanced dynamics account for a large part of the strength of the surface winds but evaporative </a:t>
            </a:r>
            <a:r>
              <a:rPr lang="en-GB" sz="1800" dirty="0" smtClean="0">
                <a:solidFill>
                  <a:schemeClr val="accent6">
                    <a:lumMod val="75000"/>
                  </a:schemeClr>
                </a:solidFill>
              </a:rPr>
              <a:t>cooling may enhance the dry slot wind maximum</a:t>
            </a:r>
            <a:r>
              <a:rPr lang="en-GB" sz="1800" dirty="0" smtClean="0"/>
              <a:t>.</a:t>
            </a:r>
          </a:p>
          <a:p>
            <a:pPr>
              <a:spcAft>
                <a:spcPts val="600"/>
              </a:spcAft>
              <a:buFont typeface="Wingdings" panose="05000000000000000000" pitchFamily="2" charset="2"/>
              <a:buChar char="§"/>
            </a:pPr>
            <a:r>
              <a:rPr lang="en-GB" sz="1800" dirty="0" smtClean="0"/>
              <a:t>Multiple banded structure in cloud head suggests mesoscale slantwise circulations, possibly associated with the release of conditional symmetric instability.   </a:t>
            </a:r>
          </a:p>
          <a:p>
            <a:pPr>
              <a:spcAft>
                <a:spcPts val="600"/>
              </a:spcAft>
              <a:buFont typeface="Wingdings" panose="05000000000000000000" pitchFamily="2" charset="2"/>
              <a:buChar char="§"/>
            </a:pPr>
            <a:r>
              <a:rPr lang="en-GB" sz="1800" dirty="0" smtClean="0">
                <a:solidFill>
                  <a:schemeClr val="accent6">
                    <a:lumMod val="75000"/>
                  </a:schemeClr>
                </a:solidFill>
              </a:rPr>
              <a:t>Strong surface gusts occur because evaporative cooling reduces static stability in the dry slot contributing to upright convection due to potential instability release and/or strong turbulence and so mixing of momentum down to the ground. </a:t>
            </a:r>
            <a:endParaRPr lang="en-GB" sz="1800" dirty="0">
              <a:solidFill>
                <a:schemeClr val="accent6">
                  <a:lumMod val="75000"/>
                </a:schemeClr>
              </a:solidFill>
            </a:endParaRPr>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11</a:t>
            </a:fld>
            <a:endParaRPr lang="en-GB" altLang="en-US"/>
          </a:p>
        </p:txBody>
      </p:sp>
    </p:spTree>
    <p:extLst>
      <p:ext uri="{BB962C8B-B14F-4D97-AF65-F5344CB8AC3E}">
        <p14:creationId xmlns:p14="http://schemas.microsoft.com/office/powerpoint/2010/main" val="31830497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Sting jet</a:t>
            </a:r>
            <a:r>
              <a:rPr lang="en-GB" dirty="0" smtClean="0"/>
              <a:t>? </a:t>
            </a:r>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12</a:t>
            </a:fld>
            <a:endParaRPr lang="en-GB" alt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3753" y="1732823"/>
            <a:ext cx="7948687" cy="3424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059832" y="4653136"/>
            <a:ext cx="5400600" cy="504056"/>
          </a:xfrm>
          <a:prstGeom prst="rect">
            <a:avLst/>
          </a:prstGeom>
          <a:solidFill>
            <a:schemeClr val="bg1"/>
          </a:solidFill>
          <a:ln w="38100">
            <a:solidFill>
              <a:schemeClr val="bg1"/>
            </a:solidFill>
          </a:ln>
        </p:spPr>
        <p:txBody>
          <a:bodyPr wrap="none" rtlCol="0" anchor="ctr">
            <a:spAutoFit/>
          </a:bodyPr>
          <a:lstStyle/>
          <a:p>
            <a:pPr algn="ctr"/>
            <a:endParaRPr lang="en-GB" dirty="0">
              <a:solidFill>
                <a:schemeClr val="tx2"/>
              </a:solidFill>
              <a:latin typeface="+mn-lt"/>
            </a:endParaRPr>
          </a:p>
        </p:txBody>
      </p:sp>
      <p:sp>
        <p:nvSpPr>
          <p:cNvPr id="7" name="Rectangle 6"/>
          <p:cNvSpPr/>
          <p:nvPr/>
        </p:nvSpPr>
        <p:spPr>
          <a:xfrm>
            <a:off x="827584" y="1628800"/>
            <a:ext cx="1296144" cy="504056"/>
          </a:xfrm>
          <a:prstGeom prst="rect">
            <a:avLst/>
          </a:prstGeom>
          <a:solidFill>
            <a:schemeClr val="bg1"/>
          </a:solidFill>
          <a:ln w="38100">
            <a:solidFill>
              <a:schemeClr val="bg1"/>
            </a:solidFill>
          </a:ln>
        </p:spPr>
        <p:txBody>
          <a:bodyPr wrap="square" rtlCol="0" anchor="ctr">
            <a:spAutoFit/>
          </a:bodyPr>
          <a:lstStyle/>
          <a:p>
            <a:pPr algn="ctr"/>
            <a:endParaRPr lang="en-GB" dirty="0">
              <a:solidFill>
                <a:schemeClr val="tx2"/>
              </a:solidFill>
              <a:latin typeface="+mn-lt"/>
            </a:endParaRPr>
          </a:p>
        </p:txBody>
      </p:sp>
      <p:sp>
        <p:nvSpPr>
          <p:cNvPr id="6" name="TextBox 5"/>
          <p:cNvSpPr txBox="1"/>
          <p:nvPr/>
        </p:nvSpPr>
        <p:spPr>
          <a:xfrm>
            <a:off x="179512" y="1671191"/>
            <a:ext cx="2088232" cy="461665"/>
          </a:xfrm>
          <a:prstGeom prst="rect">
            <a:avLst/>
          </a:prstGeom>
          <a:noFill/>
        </p:spPr>
        <p:txBody>
          <a:bodyPr wrap="square" rtlCol="0">
            <a:spAutoFit/>
          </a:bodyPr>
          <a:lstStyle/>
          <a:p>
            <a:r>
              <a:rPr lang="en-GB" sz="2400" dirty="0" err="1" smtClean="0">
                <a:solidFill>
                  <a:srgbClr val="7EAF35"/>
                </a:solidFill>
                <a:latin typeface="+mn-lt"/>
              </a:rPr>
              <a:t>Grønås</a:t>
            </a:r>
            <a:r>
              <a:rPr lang="en-GB" sz="2400" dirty="0" smtClean="0">
                <a:solidFill>
                  <a:srgbClr val="7EAF35"/>
                </a:solidFill>
                <a:latin typeface="+mn-lt"/>
              </a:rPr>
              <a:t> (1995</a:t>
            </a:r>
            <a:r>
              <a:rPr lang="en-GB" sz="2400" dirty="0" smtClean="0">
                <a:solidFill>
                  <a:schemeClr val="tx2"/>
                </a:solidFill>
                <a:latin typeface="+mn-lt"/>
              </a:rPr>
              <a:t>)</a:t>
            </a:r>
          </a:p>
        </p:txBody>
      </p:sp>
      <p:sp>
        <p:nvSpPr>
          <p:cNvPr id="8" name="TextBox 7"/>
          <p:cNvSpPr txBox="1"/>
          <p:nvPr/>
        </p:nvSpPr>
        <p:spPr>
          <a:xfrm>
            <a:off x="179512" y="5517232"/>
            <a:ext cx="8496944" cy="830997"/>
          </a:xfrm>
          <a:prstGeom prst="rect">
            <a:avLst/>
          </a:prstGeom>
          <a:noFill/>
        </p:spPr>
        <p:txBody>
          <a:bodyPr wrap="square" rtlCol="0">
            <a:spAutoFit/>
          </a:bodyPr>
          <a:lstStyle/>
          <a:p>
            <a:r>
              <a:rPr lang="en-GB" sz="2400" dirty="0" smtClean="0">
                <a:solidFill>
                  <a:srgbClr val="7EAF35"/>
                </a:solidFill>
                <a:latin typeface="+mn-lt"/>
              </a:rPr>
              <a:t>Browning (2004) </a:t>
            </a:r>
            <a:r>
              <a:rPr lang="en-GB" sz="2400" dirty="0" smtClean="0">
                <a:solidFill>
                  <a:schemeClr val="tx2"/>
                </a:solidFill>
                <a:latin typeface="+mn-lt"/>
              </a:rPr>
              <a:t>“In the present paper the damaging winds in this region will be referred to as the sting at the end of the tail”</a:t>
            </a:r>
          </a:p>
        </p:txBody>
      </p:sp>
    </p:spTree>
    <p:extLst>
      <p:ext uri="{BB962C8B-B14F-4D97-AF65-F5344CB8AC3E}">
        <p14:creationId xmlns:p14="http://schemas.microsoft.com/office/powerpoint/2010/main" val="37374409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3367" y="1233922"/>
            <a:ext cx="5398296" cy="5003390"/>
          </a:xfrm>
          <a:prstGeom prst="rect">
            <a:avLst/>
          </a:prstGeom>
        </p:spPr>
      </p:pic>
      <p:pic>
        <p:nvPicPr>
          <p:cNvPr id="6" name="Picture 5"/>
          <p:cNvPicPr>
            <a:picLocks/>
          </p:cNvPicPr>
          <p:nvPr/>
        </p:nvPicPr>
        <p:blipFill>
          <a:blip r:embed="rId4">
            <a:extLst>
              <a:ext uri="{28A0092B-C50C-407E-A947-70E740481C1C}">
                <a14:useLocalDpi xmlns:a14="http://schemas.microsoft.com/office/drawing/2010/main" val="0"/>
              </a:ext>
            </a:extLst>
          </a:blip>
          <a:stretch>
            <a:fillRect/>
          </a:stretch>
        </p:blipFill>
        <p:spPr>
          <a:xfrm>
            <a:off x="1907704" y="1232665"/>
            <a:ext cx="5400600" cy="5001549"/>
          </a:xfrm>
          <a:prstGeom prst="rect">
            <a:avLst/>
          </a:prstGeom>
        </p:spPr>
      </p:pic>
      <p:sp>
        <p:nvSpPr>
          <p:cNvPr id="4" name="Slide Number Placeholder 3"/>
          <p:cNvSpPr>
            <a:spLocks noGrp="1"/>
          </p:cNvSpPr>
          <p:nvPr>
            <p:ph type="sldNum" sz="quarter" idx="10"/>
          </p:nvPr>
        </p:nvSpPr>
        <p:spPr/>
        <p:txBody>
          <a:bodyPr/>
          <a:lstStyle/>
          <a:p>
            <a:fld id="{DCF6A46F-80AB-49F3-8C7E-9717ED945456}" type="slidenum">
              <a:rPr lang="en-GB" altLang="en-US" smtClean="0"/>
              <a:pPr/>
              <a:t>13</a:t>
            </a:fld>
            <a:endParaRPr lang="en-GB" altLang="en-US"/>
          </a:p>
        </p:txBody>
      </p:sp>
      <p:sp>
        <p:nvSpPr>
          <p:cNvPr id="9" name="TextBox 8"/>
          <p:cNvSpPr txBox="1"/>
          <p:nvPr/>
        </p:nvSpPr>
        <p:spPr>
          <a:xfrm>
            <a:off x="2243040" y="6237312"/>
            <a:ext cx="4657920" cy="400110"/>
          </a:xfrm>
          <a:prstGeom prst="rect">
            <a:avLst/>
          </a:prstGeom>
          <a:noFill/>
        </p:spPr>
        <p:txBody>
          <a:bodyPr wrap="square" rtlCol="0">
            <a:spAutoFit/>
          </a:bodyPr>
          <a:lstStyle/>
          <a:p>
            <a:pPr algn="ctr"/>
            <a:r>
              <a:rPr lang="en-GB" dirty="0" smtClean="0">
                <a:solidFill>
                  <a:srgbClr val="7EAF35"/>
                </a:solidFill>
                <a:latin typeface="+mn-lt"/>
              </a:rPr>
              <a:t>Adapted from Laura Baker by Neil Hart.</a:t>
            </a:r>
          </a:p>
        </p:txBody>
      </p:sp>
      <p:sp>
        <p:nvSpPr>
          <p:cNvPr id="10" name="Title 1"/>
          <p:cNvSpPr>
            <a:spLocks noGrp="1"/>
          </p:cNvSpPr>
          <p:nvPr>
            <p:ph type="title"/>
          </p:nvPr>
        </p:nvSpPr>
        <p:spPr>
          <a:xfrm>
            <a:off x="251520" y="152728"/>
            <a:ext cx="8280000" cy="828000"/>
          </a:xfrm>
        </p:spPr>
        <p:txBody>
          <a:bodyPr/>
          <a:lstStyle/>
          <a:p>
            <a:r>
              <a:rPr lang="en-GB" cap="none" dirty="0" smtClean="0"/>
              <a:t>Sting jet</a:t>
            </a:r>
            <a:r>
              <a:rPr lang="en-GB" dirty="0" smtClean="0"/>
              <a:t>? </a:t>
            </a:r>
            <a:endParaRPr lang="en-GB" dirty="0"/>
          </a:p>
        </p:txBody>
      </p:sp>
    </p:spTree>
    <p:extLst>
      <p:ext uri="{BB962C8B-B14F-4D97-AF65-F5344CB8AC3E}">
        <p14:creationId xmlns:p14="http://schemas.microsoft.com/office/powerpoint/2010/main" val="24802164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Model support for the sting jet</a:t>
            </a:r>
            <a:endParaRPr lang="en-GB" cap="none"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14</a:t>
            </a:fld>
            <a:endParaRPr lang="en-GB" altLang="en-US"/>
          </a:p>
        </p:txBody>
      </p:sp>
      <p:grpSp>
        <p:nvGrpSpPr>
          <p:cNvPr id="9" name="Group 8"/>
          <p:cNvGrpSpPr/>
          <p:nvPr/>
        </p:nvGrpSpPr>
        <p:grpSpPr>
          <a:xfrm>
            <a:off x="205523" y="1412776"/>
            <a:ext cx="8732953" cy="3168352"/>
            <a:chOff x="205523" y="1412776"/>
            <a:chExt cx="8732953" cy="3168352"/>
          </a:xfrm>
        </p:grpSpPr>
        <p:pic>
          <p:nvPicPr>
            <p:cNvPr id="7" name="Picture 6"/>
            <p:cNvPicPr>
              <a:picLocks noChangeAspect="1"/>
            </p:cNvPicPr>
            <p:nvPr/>
          </p:nvPicPr>
          <p:blipFill>
            <a:blip r:embed="rId3"/>
            <a:stretch>
              <a:fillRect/>
            </a:stretch>
          </p:blipFill>
          <p:spPr>
            <a:xfrm>
              <a:off x="205523" y="1412776"/>
              <a:ext cx="8732953" cy="3156323"/>
            </a:xfrm>
            <a:prstGeom prst="rect">
              <a:avLst/>
            </a:prstGeom>
          </p:spPr>
        </p:pic>
        <p:sp>
          <p:nvSpPr>
            <p:cNvPr id="8" name="Rectangle 7"/>
            <p:cNvSpPr/>
            <p:nvPr/>
          </p:nvSpPr>
          <p:spPr>
            <a:xfrm>
              <a:off x="2699792" y="4365104"/>
              <a:ext cx="6120680" cy="216024"/>
            </a:xfrm>
            <a:prstGeom prst="rect">
              <a:avLst/>
            </a:prstGeom>
            <a:solidFill>
              <a:schemeClr val="bg1"/>
            </a:solidFill>
            <a:ln w="38100">
              <a:solidFill>
                <a:schemeClr val="bg1"/>
              </a:solidFill>
            </a:ln>
          </p:spPr>
          <p:txBody>
            <a:bodyPr wrap="none" rtlCol="0" anchor="ctr">
              <a:spAutoFit/>
            </a:bodyPr>
            <a:lstStyle/>
            <a:p>
              <a:pPr algn="ctr"/>
              <a:endParaRPr lang="en-GB" dirty="0">
                <a:solidFill>
                  <a:schemeClr val="tx2"/>
                </a:solidFill>
                <a:latin typeface="+mn-lt"/>
              </a:endParaRPr>
            </a:p>
          </p:txBody>
        </p:sp>
      </p:grpSp>
    </p:spTree>
    <p:extLst>
      <p:ext uri="{BB962C8B-B14F-4D97-AF65-F5344CB8AC3E}">
        <p14:creationId xmlns:p14="http://schemas.microsoft.com/office/powerpoint/2010/main" val="4264767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Model support for the sting jet</a:t>
            </a:r>
            <a:endParaRPr lang="en-GB" cap="none"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15</a:t>
            </a:fld>
            <a:endParaRPr lang="en-GB" altLang="en-US"/>
          </a:p>
        </p:txBody>
      </p:sp>
      <p:pic>
        <p:nvPicPr>
          <p:cNvPr id="3" name="Picture 2"/>
          <p:cNvPicPr>
            <a:picLocks noChangeAspect="1"/>
          </p:cNvPicPr>
          <p:nvPr/>
        </p:nvPicPr>
        <p:blipFill>
          <a:blip r:embed="rId2"/>
          <a:stretch>
            <a:fillRect/>
          </a:stretch>
        </p:blipFill>
        <p:spPr>
          <a:xfrm>
            <a:off x="1691680" y="1090835"/>
            <a:ext cx="5768795" cy="5794549"/>
          </a:xfrm>
          <a:prstGeom prst="rect">
            <a:avLst/>
          </a:prstGeom>
        </p:spPr>
      </p:pic>
      <p:sp>
        <p:nvSpPr>
          <p:cNvPr id="5" name="TextBox 4"/>
          <p:cNvSpPr txBox="1"/>
          <p:nvPr/>
        </p:nvSpPr>
        <p:spPr>
          <a:xfrm>
            <a:off x="107504" y="1700808"/>
            <a:ext cx="1728192" cy="1631216"/>
          </a:xfrm>
          <a:prstGeom prst="rect">
            <a:avLst/>
          </a:prstGeom>
          <a:noFill/>
        </p:spPr>
        <p:txBody>
          <a:bodyPr wrap="square" rtlCol="0">
            <a:spAutoFit/>
          </a:bodyPr>
          <a:lstStyle/>
          <a:p>
            <a:pPr algn="r"/>
            <a:r>
              <a:rPr lang="en-GB" dirty="0" smtClean="0">
                <a:solidFill>
                  <a:schemeClr val="tx2"/>
                </a:solidFill>
                <a:latin typeface="+mn-lt"/>
              </a:rPr>
              <a:t>Conceptual model; adapted from Shapiro and Keyser (1990)</a:t>
            </a:r>
          </a:p>
        </p:txBody>
      </p:sp>
    </p:spTree>
    <p:extLst>
      <p:ext uri="{BB962C8B-B14F-4D97-AF65-F5344CB8AC3E}">
        <p14:creationId xmlns:p14="http://schemas.microsoft.com/office/powerpoint/2010/main" val="1236744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Model support for the sting jet</a:t>
            </a:r>
            <a:endParaRPr lang="en-GB" cap="none"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16</a:t>
            </a:fld>
            <a:endParaRPr lang="en-GB" altLang="en-US"/>
          </a:p>
        </p:txBody>
      </p:sp>
      <p:pic>
        <p:nvPicPr>
          <p:cNvPr id="3" name="Picture 2"/>
          <p:cNvPicPr>
            <a:picLocks noChangeAspect="1"/>
          </p:cNvPicPr>
          <p:nvPr/>
        </p:nvPicPr>
        <p:blipFill>
          <a:blip r:embed="rId3"/>
          <a:stretch>
            <a:fillRect/>
          </a:stretch>
        </p:blipFill>
        <p:spPr>
          <a:xfrm>
            <a:off x="139268" y="2708920"/>
            <a:ext cx="3712652" cy="3729226"/>
          </a:xfrm>
          <a:prstGeom prst="rect">
            <a:avLst/>
          </a:prstGeom>
        </p:spPr>
      </p:pic>
      <p:pic>
        <p:nvPicPr>
          <p:cNvPr id="6" name="Picture 5"/>
          <p:cNvPicPr>
            <a:picLocks noChangeAspect="1"/>
          </p:cNvPicPr>
          <p:nvPr/>
        </p:nvPicPr>
        <p:blipFill>
          <a:blip r:embed="rId4"/>
          <a:stretch>
            <a:fillRect/>
          </a:stretch>
        </p:blipFill>
        <p:spPr>
          <a:xfrm>
            <a:off x="3724196" y="1304792"/>
            <a:ext cx="5456316" cy="5292560"/>
          </a:xfrm>
          <a:prstGeom prst="rect">
            <a:avLst/>
          </a:prstGeom>
        </p:spPr>
      </p:pic>
      <p:sp>
        <p:nvSpPr>
          <p:cNvPr id="5" name="TextBox 4"/>
          <p:cNvSpPr txBox="1"/>
          <p:nvPr/>
        </p:nvSpPr>
        <p:spPr>
          <a:xfrm>
            <a:off x="107504" y="1700808"/>
            <a:ext cx="1728192" cy="707886"/>
          </a:xfrm>
          <a:prstGeom prst="rect">
            <a:avLst/>
          </a:prstGeom>
          <a:noFill/>
        </p:spPr>
        <p:txBody>
          <a:bodyPr wrap="square" rtlCol="0">
            <a:spAutoFit/>
          </a:bodyPr>
          <a:lstStyle/>
          <a:p>
            <a:pPr algn="r"/>
            <a:r>
              <a:rPr lang="en-GB" dirty="0" smtClean="0">
                <a:solidFill>
                  <a:schemeClr val="tx2"/>
                </a:solidFill>
                <a:latin typeface="+mn-lt"/>
              </a:rPr>
              <a:t>Conceptual model</a:t>
            </a:r>
          </a:p>
        </p:txBody>
      </p:sp>
    </p:spTree>
    <p:extLst>
      <p:ext uri="{BB962C8B-B14F-4D97-AF65-F5344CB8AC3E}">
        <p14:creationId xmlns:p14="http://schemas.microsoft.com/office/powerpoint/2010/main" val="3228292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Model support for the sting jet</a:t>
            </a:r>
            <a:endParaRPr lang="en-GB" cap="none"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17</a:t>
            </a:fld>
            <a:endParaRPr lang="en-GB" altLang="en-US"/>
          </a:p>
        </p:txBody>
      </p:sp>
      <p:pic>
        <p:nvPicPr>
          <p:cNvPr id="6" name="Picture 5"/>
          <p:cNvPicPr>
            <a:picLocks noChangeAspect="1"/>
          </p:cNvPicPr>
          <p:nvPr/>
        </p:nvPicPr>
        <p:blipFill rotWithShape="1">
          <a:blip r:embed="rId3"/>
          <a:srcRect l="6599" t="57823" r="10259"/>
          <a:stretch/>
        </p:blipFill>
        <p:spPr>
          <a:xfrm>
            <a:off x="251520" y="4365104"/>
            <a:ext cx="4536504" cy="2232248"/>
          </a:xfrm>
          <a:prstGeom prst="rect">
            <a:avLst/>
          </a:prstGeom>
        </p:spPr>
      </p:pic>
      <p:pic>
        <p:nvPicPr>
          <p:cNvPr id="7" name="Picture 6"/>
          <p:cNvPicPr>
            <a:picLocks noChangeAspect="1"/>
          </p:cNvPicPr>
          <p:nvPr/>
        </p:nvPicPr>
        <p:blipFill>
          <a:blip r:embed="rId4"/>
          <a:stretch>
            <a:fillRect/>
          </a:stretch>
        </p:blipFill>
        <p:spPr>
          <a:xfrm>
            <a:off x="5004048" y="971504"/>
            <a:ext cx="4139952" cy="5886496"/>
          </a:xfrm>
          <a:prstGeom prst="rect">
            <a:avLst/>
          </a:prstGeom>
        </p:spPr>
      </p:pic>
      <p:pic>
        <p:nvPicPr>
          <p:cNvPr id="8" name="Picture 7"/>
          <p:cNvPicPr>
            <a:picLocks noChangeAspect="1"/>
          </p:cNvPicPr>
          <p:nvPr/>
        </p:nvPicPr>
        <p:blipFill rotWithShape="1">
          <a:blip r:embed="rId5"/>
          <a:srcRect l="51512" b="55589"/>
          <a:stretch/>
        </p:blipFill>
        <p:spPr>
          <a:xfrm>
            <a:off x="683568" y="1281721"/>
            <a:ext cx="3024336" cy="2782389"/>
          </a:xfrm>
          <a:prstGeom prst="rect">
            <a:avLst/>
          </a:prstGeom>
        </p:spPr>
      </p:pic>
      <p:sp>
        <p:nvSpPr>
          <p:cNvPr id="9" name="TextBox 8"/>
          <p:cNvSpPr txBox="1"/>
          <p:nvPr/>
        </p:nvSpPr>
        <p:spPr>
          <a:xfrm>
            <a:off x="2915816" y="3369186"/>
            <a:ext cx="2664296" cy="707886"/>
          </a:xfrm>
          <a:prstGeom prst="rect">
            <a:avLst/>
          </a:prstGeom>
          <a:noFill/>
        </p:spPr>
        <p:txBody>
          <a:bodyPr wrap="square" rtlCol="0">
            <a:spAutoFit/>
          </a:bodyPr>
          <a:lstStyle/>
          <a:p>
            <a:pPr algn="ctr"/>
            <a:r>
              <a:rPr lang="en-GB" dirty="0" smtClean="0">
                <a:solidFill>
                  <a:schemeClr val="tx2"/>
                </a:solidFill>
                <a:latin typeface="+mn-lt"/>
              </a:rPr>
              <a:t>Model evidence for the conceptual model</a:t>
            </a:r>
          </a:p>
        </p:txBody>
      </p:sp>
    </p:spTree>
    <p:extLst>
      <p:ext uri="{BB962C8B-B14F-4D97-AF65-F5344CB8AC3E}">
        <p14:creationId xmlns:p14="http://schemas.microsoft.com/office/powerpoint/2010/main" val="745932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Model support for the sting jet</a:t>
            </a:r>
            <a:endParaRPr lang="en-GB" cap="none"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18</a:t>
            </a:fld>
            <a:endParaRPr lang="en-GB" altLang="en-US"/>
          </a:p>
        </p:txBody>
      </p:sp>
      <p:pic>
        <p:nvPicPr>
          <p:cNvPr id="7" name="Picture 6"/>
          <p:cNvPicPr>
            <a:picLocks noChangeAspect="1"/>
          </p:cNvPicPr>
          <p:nvPr/>
        </p:nvPicPr>
        <p:blipFill>
          <a:blip r:embed="rId3"/>
          <a:stretch>
            <a:fillRect/>
          </a:stretch>
        </p:blipFill>
        <p:spPr>
          <a:xfrm>
            <a:off x="5004048" y="971504"/>
            <a:ext cx="4139952" cy="5886496"/>
          </a:xfrm>
          <a:prstGeom prst="rect">
            <a:avLst/>
          </a:prstGeom>
        </p:spPr>
      </p:pic>
      <p:pic>
        <p:nvPicPr>
          <p:cNvPr id="5" name="Picture 4"/>
          <p:cNvPicPr>
            <a:picLocks noChangeAspect="1"/>
          </p:cNvPicPr>
          <p:nvPr/>
        </p:nvPicPr>
        <p:blipFill>
          <a:blip r:embed="rId4"/>
          <a:stretch>
            <a:fillRect/>
          </a:stretch>
        </p:blipFill>
        <p:spPr>
          <a:xfrm>
            <a:off x="109202" y="971504"/>
            <a:ext cx="3454686" cy="5832648"/>
          </a:xfrm>
          <a:prstGeom prst="rect">
            <a:avLst/>
          </a:prstGeom>
        </p:spPr>
      </p:pic>
      <p:sp>
        <p:nvSpPr>
          <p:cNvPr id="9" name="TextBox 8"/>
          <p:cNvSpPr txBox="1"/>
          <p:nvPr/>
        </p:nvSpPr>
        <p:spPr>
          <a:xfrm>
            <a:off x="2915816" y="3369186"/>
            <a:ext cx="2664296" cy="707886"/>
          </a:xfrm>
          <a:prstGeom prst="rect">
            <a:avLst/>
          </a:prstGeom>
          <a:noFill/>
        </p:spPr>
        <p:txBody>
          <a:bodyPr wrap="square" rtlCol="0">
            <a:spAutoFit/>
          </a:bodyPr>
          <a:lstStyle/>
          <a:p>
            <a:pPr algn="ctr"/>
            <a:r>
              <a:rPr lang="en-GB" dirty="0" smtClean="0">
                <a:solidFill>
                  <a:schemeClr val="tx2"/>
                </a:solidFill>
                <a:latin typeface="+mn-lt"/>
              </a:rPr>
              <a:t>Model evidence for the conceptual model</a:t>
            </a:r>
          </a:p>
        </p:txBody>
      </p:sp>
      <p:sp>
        <p:nvSpPr>
          <p:cNvPr id="3" name="TextBox 2"/>
          <p:cNvSpPr txBox="1"/>
          <p:nvPr/>
        </p:nvSpPr>
        <p:spPr>
          <a:xfrm>
            <a:off x="4355976" y="1484784"/>
            <a:ext cx="1584176" cy="1477328"/>
          </a:xfrm>
          <a:prstGeom prst="rect">
            <a:avLst/>
          </a:prstGeom>
          <a:noFill/>
        </p:spPr>
        <p:txBody>
          <a:bodyPr wrap="square" rtlCol="0">
            <a:spAutoFit/>
          </a:bodyPr>
          <a:lstStyle/>
          <a:p>
            <a:pPr algn="r"/>
            <a:r>
              <a:rPr lang="en-GB" sz="1800" dirty="0" smtClean="0">
                <a:solidFill>
                  <a:schemeClr val="tx2"/>
                </a:solidFill>
                <a:latin typeface="+mn-lt"/>
              </a:rPr>
              <a:t>System-relative winds at 850 </a:t>
            </a:r>
            <a:r>
              <a:rPr lang="en-GB" sz="1800" dirty="0" err="1" smtClean="0">
                <a:solidFill>
                  <a:schemeClr val="tx2"/>
                </a:solidFill>
                <a:latin typeface="+mn-lt"/>
              </a:rPr>
              <a:t>hPa</a:t>
            </a:r>
            <a:r>
              <a:rPr lang="en-GB" sz="1800" dirty="0" smtClean="0">
                <a:solidFill>
                  <a:schemeClr val="tx2"/>
                </a:solidFill>
                <a:latin typeface="+mn-lt"/>
              </a:rPr>
              <a:t> exceeding 30ms</a:t>
            </a:r>
            <a:r>
              <a:rPr lang="en-GB" sz="1800" baseline="30000" dirty="0" smtClean="0">
                <a:solidFill>
                  <a:schemeClr val="tx2"/>
                </a:solidFill>
                <a:latin typeface="+mn-lt"/>
              </a:rPr>
              <a:t>-1</a:t>
            </a:r>
            <a:endParaRPr lang="en-GB" sz="1800" baseline="30000" dirty="0" smtClean="0">
              <a:solidFill>
                <a:schemeClr val="tx2"/>
              </a:solidFill>
              <a:latin typeface="+mn-lt"/>
            </a:endParaRPr>
          </a:p>
        </p:txBody>
      </p:sp>
      <p:sp>
        <p:nvSpPr>
          <p:cNvPr id="10" name="TextBox 9"/>
          <p:cNvSpPr txBox="1"/>
          <p:nvPr/>
        </p:nvSpPr>
        <p:spPr>
          <a:xfrm>
            <a:off x="3599432" y="5315383"/>
            <a:ext cx="1584176" cy="1477328"/>
          </a:xfrm>
          <a:prstGeom prst="rect">
            <a:avLst/>
          </a:prstGeom>
          <a:noFill/>
        </p:spPr>
        <p:txBody>
          <a:bodyPr wrap="square" rtlCol="0">
            <a:spAutoFit/>
          </a:bodyPr>
          <a:lstStyle/>
          <a:p>
            <a:pPr algn="r"/>
            <a:r>
              <a:rPr lang="en-GB" sz="1800" smtClean="0"/>
              <a:t>Earth</a:t>
            </a:r>
            <a:r>
              <a:rPr lang="en-GB" sz="1800" smtClean="0">
                <a:solidFill>
                  <a:schemeClr val="tx2"/>
                </a:solidFill>
                <a:latin typeface="+mn-lt"/>
              </a:rPr>
              <a:t>-relative </a:t>
            </a:r>
            <a:r>
              <a:rPr lang="en-GB" sz="1800" dirty="0" smtClean="0">
                <a:solidFill>
                  <a:schemeClr val="tx2"/>
                </a:solidFill>
                <a:latin typeface="+mn-lt"/>
              </a:rPr>
              <a:t>winds at 850 </a:t>
            </a:r>
            <a:r>
              <a:rPr lang="en-GB" sz="1800" dirty="0" err="1" smtClean="0">
                <a:solidFill>
                  <a:schemeClr val="tx2"/>
                </a:solidFill>
                <a:latin typeface="+mn-lt"/>
              </a:rPr>
              <a:t>hPa</a:t>
            </a:r>
            <a:r>
              <a:rPr lang="en-GB" sz="1800" dirty="0" smtClean="0">
                <a:solidFill>
                  <a:schemeClr val="tx2"/>
                </a:solidFill>
                <a:latin typeface="+mn-lt"/>
              </a:rPr>
              <a:t> exceeding 30ms</a:t>
            </a:r>
            <a:r>
              <a:rPr lang="en-GB" sz="1800" baseline="30000" dirty="0" smtClean="0">
                <a:solidFill>
                  <a:schemeClr val="tx2"/>
                </a:solidFill>
                <a:latin typeface="+mn-lt"/>
              </a:rPr>
              <a:t>-1</a:t>
            </a:r>
            <a:endParaRPr lang="en-GB" sz="1800" baseline="30000" dirty="0" smtClean="0">
              <a:solidFill>
                <a:schemeClr val="tx2"/>
              </a:solidFill>
              <a:latin typeface="+mn-lt"/>
            </a:endParaRPr>
          </a:p>
        </p:txBody>
      </p:sp>
    </p:spTree>
    <p:extLst>
      <p:ext uri="{BB962C8B-B14F-4D97-AF65-F5344CB8AC3E}">
        <p14:creationId xmlns:p14="http://schemas.microsoft.com/office/powerpoint/2010/main" val="21119848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Key issues from Clark et al.</a:t>
            </a:r>
            <a:endParaRPr lang="en-GB" cap="none" dirty="0"/>
          </a:p>
        </p:txBody>
      </p:sp>
      <p:sp>
        <p:nvSpPr>
          <p:cNvPr id="3" name="Content Placeholder 2"/>
          <p:cNvSpPr>
            <a:spLocks noGrp="1"/>
          </p:cNvSpPr>
          <p:nvPr>
            <p:ph idx="1"/>
          </p:nvPr>
        </p:nvSpPr>
        <p:spPr/>
        <p:txBody>
          <a:bodyPr/>
          <a:lstStyle/>
          <a:p>
            <a:pPr>
              <a:spcAft>
                <a:spcPts val="600"/>
              </a:spcAft>
              <a:buFont typeface="Wingdings" panose="05000000000000000000" pitchFamily="2" charset="2"/>
              <a:buChar char="§"/>
            </a:pPr>
            <a:r>
              <a:rPr lang="en-GB" dirty="0"/>
              <a:t>To confirm that SJs exist </a:t>
            </a:r>
            <a:r>
              <a:rPr lang="en-GB" dirty="0" smtClean="0"/>
              <a:t>similarly in </a:t>
            </a:r>
            <a:r>
              <a:rPr lang="en-GB" dirty="0"/>
              <a:t>other </a:t>
            </a:r>
            <a:r>
              <a:rPr lang="en-GB" dirty="0" smtClean="0"/>
              <a:t>extratropical</a:t>
            </a:r>
            <a:r>
              <a:rPr lang="en-GB" dirty="0"/>
              <a:t> </a:t>
            </a:r>
            <a:r>
              <a:rPr lang="en-GB" dirty="0" smtClean="0"/>
              <a:t>cyclones (consistent with the conceptual model)</a:t>
            </a:r>
          </a:p>
          <a:p>
            <a:pPr>
              <a:spcAft>
                <a:spcPts val="600"/>
              </a:spcAft>
              <a:buFont typeface="Wingdings" panose="05000000000000000000" pitchFamily="2" charset="2"/>
              <a:buChar char="§"/>
            </a:pPr>
            <a:r>
              <a:rPr lang="en-GB" dirty="0" smtClean="0">
                <a:solidFill>
                  <a:schemeClr val="accent6"/>
                </a:solidFill>
              </a:rPr>
              <a:t>To </a:t>
            </a:r>
            <a:r>
              <a:rPr lang="en-GB" dirty="0">
                <a:solidFill>
                  <a:schemeClr val="accent6"/>
                </a:solidFill>
              </a:rPr>
              <a:t>confirm the existence and importance of </a:t>
            </a:r>
            <a:r>
              <a:rPr lang="en-GB" dirty="0" smtClean="0">
                <a:solidFill>
                  <a:schemeClr val="accent6"/>
                </a:solidFill>
              </a:rPr>
              <a:t>conditional symmetric instability.</a:t>
            </a:r>
          </a:p>
          <a:p>
            <a:pPr>
              <a:spcAft>
                <a:spcPts val="600"/>
              </a:spcAft>
              <a:buFont typeface="Wingdings" panose="05000000000000000000" pitchFamily="2" charset="2"/>
              <a:buChar char="§"/>
            </a:pPr>
            <a:r>
              <a:rPr lang="en-GB" dirty="0" smtClean="0"/>
              <a:t>To </a:t>
            </a:r>
            <a:r>
              <a:rPr lang="en-GB" dirty="0"/>
              <a:t>confirm the importance of evaporation in the production of strong </a:t>
            </a:r>
            <a:r>
              <a:rPr lang="en-GB" dirty="0" smtClean="0"/>
              <a:t>surface gusts. Does </a:t>
            </a:r>
            <a:r>
              <a:rPr lang="en-GB" dirty="0"/>
              <a:t>the evaporation merely lower the static </a:t>
            </a:r>
            <a:r>
              <a:rPr lang="en-GB" dirty="0" smtClean="0"/>
              <a:t>stability and </a:t>
            </a:r>
            <a:r>
              <a:rPr lang="en-GB" dirty="0"/>
              <a:t>enhance the vertical transport of momentum through the boundary layer, or does </a:t>
            </a:r>
            <a:r>
              <a:rPr lang="en-GB" dirty="0" smtClean="0"/>
              <a:t>it also </a:t>
            </a:r>
            <a:r>
              <a:rPr lang="en-GB" dirty="0"/>
              <a:t>significantly increase the strength of the overall SJ?</a:t>
            </a:r>
          </a:p>
          <a:p>
            <a:pPr>
              <a:spcAft>
                <a:spcPts val="600"/>
              </a:spcAft>
              <a:buFont typeface="Wingdings" panose="05000000000000000000" pitchFamily="2" charset="2"/>
              <a:buChar char="§"/>
            </a:pPr>
            <a:r>
              <a:rPr lang="en-GB" dirty="0" smtClean="0">
                <a:solidFill>
                  <a:schemeClr val="accent6"/>
                </a:solidFill>
              </a:rPr>
              <a:t>To </a:t>
            </a:r>
            <a:r>
              <a:rPr lang="en-GB" dirty="0">
                <a:solidFill>
                  <a:schemeClr val="accent6"/>
                </a:solidFill>
              </a:rPr>
              <a:t>improve the understanding of the vertical transport of mass and </a:t>
            </a:r>
            <a:r>
              <a:rPr lang="en-GB" dirty="0" smtClean="0">
                <a:solidFill>
                  <a:schemeClr val="accent6"/>
                </a:solidFill>
              </a:rPr>
              <a:t>momentum from </a:t>
            </a:r>
            <a:r>
              <a:rPr lang="en-GB" dirty="0">
                <a:solidFill>
                  <a:schemeClr val="accent6"/>
                </a:solidFill>
              </a:rPr>
              <a:t>the SJ through the boundary layer to the surface. </a:t>
            </a:r>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19</a:t>
            </a:fld>
            <a:endParaRPr lang="en-GB" altLang="en-US"/>
          </a:p>
        </p:txBody>
      </p:sp>
    </p:spTree>
    <p:extLst>
      <p:ext uri="{BB962C8B-B14F-4D97-AF65-F5344CB8AC3E}">
        <p14:creationId xmlns:p14="http://schemas.microsoft.com/office/powerpoint/2010/main" val="151380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Structure of intense cyclones</a:t>
            </a:r>
            <a:endParaRPr lang="en-GB" cap="none"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2</a:t>
            </a:fld>
            <a:endParaRPr lang="en-GB" alt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8121" y="1052845"/>
            <a:ext cx="6687757" cy="5763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23528" y="4149080"/>
            <a:ext cx="3168352" cy="400110"/>
          </a:xfrm>
          <a:prstGeom prst="rect">
            <a:avLst/>
          </a:prstGeom>
          <a:noFill/>
        </p:spPr>
        <p:txBody>
          <a:bodyPr wrap="square" rtlCol="0">
            <a:spAutoFit/>
          </a:bodyPr>
          <a:lstStyle/>
          <a:p>
            <a:r>
              <a:rPr lang="en-GB" dirty="0" smtClean="0">
                <a:solidFill>
                  <a:srgbClr val="7EAF35"/>
                </a:solidFill>
                <a:latin typeface="+mn-lt"/>
              </a:rPr>
              <a:t>Shapiro and Keyser (1990)</a:t>
            </a:r>
          </a:p>
        </p:txBody>
      </p:sp>
    </p:spTree>
    <p:extLst>
      <p:ext uri="{BB962C8B-B14F-4D97-AF65-F5344CB8AC3E}">
        <p14:creationId xmlns:p14="http://schemas.microsoft.com/office/powerpoint/2010/main" val="29612615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728792"/>
            <a:ext cx="4364777" cy="828000"/>
          </a:xfrm>
        </p:spPr>
        <p:txBody>
          <a:bodyPr/>
          <a:lstStyle/>
          <a:p>
            <a:r>
              <a:rPr lang="en-GB" cap="none" dirty="0" smtClean="0"/>
              <a:t>What happened </a:t>
            </a:r>
            <a:br>
              <a:rPr lang="en-GB" cap="none" dirty="0" smtClean="0"/>
            </a:br>
            <a:r>
              <a:rPr lang="en-GB" cap="none" dirty="0" smtClean="0"/>
              <a:t>next?</a:t>
            </a:r>
            <a:endParaRPr lang="en-GB" cap="none"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20</a:t>
            </a:fld>
            <a:endParaRPr lang="en-GB" altLang="en-US"/>
          </a:p>
        </p:txBody>
      </p:sp>
      <p:pic>
        <p:nvPicPr>
          <p:cNvPr id="11" name="Picture 10"/>
          <p:cNvPicPr>
            <a:picLocks noChangeAspect="1"/>
          </p:cNvPicPr>
          <p:nvPr/>
        </p:nvPicPr>
        <p:blipFill>
          <a:blip r:embed="rId2"/>
          <a:stretch>
            <a:fillRect/>
          </a:stretch>
        </p:blipFill>
        <p:spPr>
          <a:xfrm>
            <a:off x="4572328" y="836712"/>
            <a:ext cx="4320152" cy="691488"/>
          </a:xfrm>
          <a:prstGeom prst="rect">
            <a:avLst/>
          </a:prstGeom>
        </p:spPr>
      </p:pic>
      <p:pic>
        <p:nvPicPr>
          <p:cNvPr id="12" name="Picture 11"/>
          <p:cNvPicPr>
            <a:picLocks noChangeAspect="1"/>
          </p:cNvPicPr>
          <p:nvPr/>
        </p:nvPicPr>
        <p:blipFill>
          <a:blip r:embed="rId3"/>
          <a:stretch>
            <a:fillRect/>
          </a:stretch>
        </p:blipFill>
        <p:spPr>
          <a:xfrm>
            <a:off x="4616297" y="1556792"/>
            <a:ext cx="4554087" cy="607734"/>
          </a:xfrm>
          <a:prstGeom prst="rect">
            <a:avLst/>
          </a:prstGeom>
        </p:spPr>
      </p:pic>
      <p:pic>
        <p:nvPicPr>
          <p:cNvPr id="13" name="Picture 12"/>
          <p:cNvPicPr>
            <a:picLocks noChangeAspect="1"/>
          </p:cNvPicPr>
          <p:nvPr/>
        </p:nvPicPr>
        <p:blipFill>
          <a:blip r:embed="rId4"/>
          <a:stretch>
            <a:fillRect/>
          </a:stretch>
        </p:blipFill>
        <p:spPr>
          <a:xfrm>
            <a:off x="4385061" y="2167871"/>
            <a:ext cx="4743788" cy="541049"/>
          </a:xfrm>
          <a:prstGeom prst="rect">
            <a:avLst/>
          </a:prstGeom>
        </p:spPr>
      </p:pic>
      <p:pic>
        <p:nvPicPr>
          <p:cNvPr id="14" name="Picture 13"/>
          <p:cNvPicPr>
            <a:picLocks noChangeAspect="1"/>
          </p:cNvPicPr>
          <p:nvPr/>
        </p:nvPicPr>
        <p:blipFill>
          <a:blip r:embed="rId5"/>
          <a:stretch>
            <a:fillRect/>
          </a:stretch>
        </p:blipFill>
        <p:spPr>
          <a:xfrm>
            <a:off x="4824583" y="4005064"/>
            <a:ext cx="4247311" cy="843380"/>
          </a:xfrm>
          <a:prstGeom prst="rect">
            <a:avLst/>
          </a:prstGeom>
        </p:spPr>
      </p:pic>
      <p:grpSp>
        <p:nvGrpSpPr>
          <p:cNvPr id="17" name="Group 16"/>
          <p:cNvGrpSpPr/>
          <p:nvPr/>
        </p:nvGrpSpPr>
        <p:grpSpPr>
          <a:xfrm>
            <a:off x="1563141" y="1303467"/>
            <a:ext cx="2987231" cy="716123"/>
            <a:chOff x="3995936" y="4987343"/>
            <a:chExt cx="3779319" cy="1104876"/>
          </a:xfrm>
        </p:grpSpPr>
        <p:pic>
          <p:nvPicPr>
            <p:cNvPr id="15" name="Picture 14"/>
            <p:cNvPicPr>
              <a:picLocks noChangeAspect="1"/>
            </p:cNvPicPr>
            <p:nvPr/>
          </p:nvPicPr>
          <p:blipFill>
            <a:blip r:embed="rId6"/>
            <a:stretch>
              <a:fillRect/>
            </a:stretch>
          </p:blipFill>
          <p:spPr>
            <a:xfrm>
              <a:off x="3995936" y="4987343"/>
              <a:ext cx="3779319" cy="1033945"/>
            </a:xfrm>
            <a:prstGeom prst="rect">
              <a:avLst/>
            </a:prstGeom>
          </p:spPr>
        </p:pic>
        <p:sp>
          <p:nvSpPr>
            <p:cNvPr id="16" name="Rectangle 15"/>
            <p:cNvSpPr/>
            <p:nvPr/>
          </p:nvSpPr>
          <p:spPr>
            <a:xfrm>
              <a:off x="5148064" y="5589240"/>
              <a:ext cx="2592288" cy="502979"/>
            </a:xfrm>
            <a:prstGeom prst="rect">
              <a:avLst/>
            </a:prstGeom>
            <a:solidFill>
              <a:schemeClr val="bg1"/>
            </a:solidFill>
            <a:ln w="38100">
              <a:solidFill>
                <a:schemeClr val="bg1"/>
              </a:solidFill>
            </a:ln>
          </p:spPr>
          <p:txBody>
            <a:bodyPr wrap="none" rtlCol="0" anchor="ctr">
              <a:spAutoFit/>
            </a:bodyPr>
            <a:lstStyle/>
            <a:p>
              <a:pPr algn="ctr"/>
              <a:endParaRPr lang="en-GB" dirty="0">
                <a:solidFill>
                  <a:schemeClr val="tx2"/>
                </a:solidFill>
                <a:latin typeface="+mn-lt"/>
              </a:endParaRPr>
            </a:p>
          </p:txBody>
        </p:sp>
      </p:grpSp>
      <p:pic>
        <p:nvPicPr>
          <p:cNvPr id="18" name="Picture 17"/>
          <p:cNvPicPr>
            <a:picLocks noChangeAspect="1"/>
          </p:cNvPicPr>
          <p:nvPr/>
        </p:nvPicPr>
        <p:blipFill>
          <a:blip r:embed="rId7"/>
          <a:stretch>
            <a:fillRect/>
          </a:stretch>
        </p:blipFill>
        <p:spPr>
          <a:xfrm>
            <a:off x="4009797" y="5157192"/>
            <a:ext cx="4986192" cy="845811"/>
          </a:xfrm>
          <a:prstGeom prst="rect">
            <a:avLst/>
          </a:prstGeom>
        </p:spPr>
      </p:pic>
      <p:pic>
        <p:nvPicPr>
          <p:cNvPr id="3" name="Picture 2"/>
          <p:cNvPicPr>
            <a:picLocks noChangeAspect="1"/>
          </p:cNvPicPr>
          <p:nvPr/>
        </p:nvPicPr>
        <p:blipFill rotWithShape="1">
          <a:blip r:embed="rId8"/>
          <a:srcRect t="20139" r="5546"/>
          <a:stretch/>
        </p:blipFill>
        <p:spPr>
          <a:xfrm>
            <a:off x="4211960" y="52114"/>
            <a:ext cx="4896544" cy="856606"/>
          </a:xfrm>
          <a:prstGeom prst="rect">
            <a:avLst/>
          </a:prstGeom>
        </p:spPr>
      </p:pic>
      <p:pic>
        <p:nvPicPr>
          <p:cNvPr id="5" name="Picture 4"/>
          <p:cNvPicPr>
            <a:picLocks noChangeAspect="1"/>
          </p:cNvPicPr>
          <p:nvPr/>
        </p:nvPicPr>
        <p:blipFill rotWithShape="1">
          <a:blip r:embed="rId9">
            <a:clrChange>
              <a:clrFrom>
                <a:srgbClr val="FFFFFF"/>
              </a:clrFrom>
              <a:clrTo>
                <a:srgbClr val="FFFFFF">
                  <a:alpha val="0"/>
                </a:srgbClr>
              </a:clrTo>
            </a:clrChange>
          </a:blip>
          <a:srcRect l="9948" t="54222" r="5717"/>
          <a:stretch/>
        </p:blipFill>
        <p:spPr>
          <a:xfrm>
            <a:off x="146320" y="2421334"/>
            <a:ext cx="4464497" cy="619207"/>
          </a:xfrm>
          <a:prstGeom prst="rect">
            <a:avLst/>
          </a:prstGeom>
        </p:spPr>
      </p:pic>
      <p:pic>
        <p:nvPicPr>
          <p:cNvPr id="6" name="Picture 5"/>
          <p:cNvPicPr>
            <a:picLocks noChangeAspect="1"/>
          </p:cNvPicPr>
          <p:nvPr/>
        </p:nvPicPr>
        <p:blipFill>
          <a:blip r:embed="rId10"/>
          <a:stretch>
            <a:fillRect/>
          </a:stretch>
        </p:blipFill>
        <p:spPr>
          <a:xfrm>
            <a:off x="35496" y="4077072"/>
            <a:ext cx="4686147" cy="671965"/>
          </a:xfrm>
          <a:prstGeom prst="rect">
            <a:avLst/>
          </a:prstGeom>
        </p:spPr>
      </p:pic>
      <p:pic>
        <p:nvPicPr>
          <p:cNvPr id="7" name="Picture 6"/>
          <p:cNvPicPr>
            <a:picLocks noChangeAspect="1"/>
          </p:cNvPicPr>
          <p:nvPr/>
        </p:nvPicPr>
        <p:blipFill>
          <a:blip r:embed="rId11"/>
          <a:stretch>
            <a:fillRect/>
          </a:stretch>
        </p:blipFill>
        <p:spPr>
          <a:xfrm>
            <a:off x="-12170" y="5837097"/>
            <a:ext cx="4716064" cy="889068"/>
          </a:xfrm>
          <a:prstGeom prst="rect">
            <a:avLst/>
          </a:prstGeom>
        </p:spPr>
      </p:pic>
      <p:pic>
        <p:nvPicPr>
          <p:cNvPr id="8" name="Picture 7"/>
          <p:cNvPicPr>
            <a:picLocks noChangeAspect="1"/>
          </p:cNvPicPr>
          <p:nvPr/>
        </p:nvPicPr>
        <p:blipFill>
          <a:blip r:embed="rId12"/>
          <a:stretch>
            <a:fillRect/>
          </a:stretch>
        </p:blipFill>
        <p:spPr>
          <a:xfrm>
            <a:off x="3867471" y="6133658"/>
            <a:ext cx="5184128" cy="683454"/>
          </a:xfrm>
          <a:prstGeom prst="rect">
            <a:avLst/>
          </a:prstGeom>
        </p:spPr>
      </p:pic>
      <p:pic>
        <p:nvPicPr>
          <p:cNvPr id="19" name="Picture 18"/>
          <p:cNvPicPr>
            <a:picLocks noChangeAspect="1"/>
          </p:cNvPicPr>
          <p:nvPr/>
        </p:nvPicPr>
        <p:blipFill>
          <a:blip r:embed="rId13"/>
          <a:stretch>
            <a:fillRect/>
          </a:stretch>
        </p:blipFill>
        <p:spPr>
          <a:xfrm>
            <a:off x="125752" y="3260151"/>
            <a:ext cx="4428000" cy="700313"/>
          </a:xfrm>
          <a:prstGeom prst="rect">
            <a:avLst/>
          </a:prstGeom>
        </p:spPr>
      </p:pic>
      <p:pic>
        <p:nvPicPr>
          <p:cNvPr id="21" name="Picture 20"/>
          <p:cNvPicPr>
            <a:picLocks noChangeAspect="1"/>
          </p:cNvPicPr>
          <p:nvPr/>
        </p:nvPicPr>
        <p:blipFill>
          <a:blip r:embed="rId14">
            <a:clrChange>
              <a:clrFrom>
                <a:srgbClr val="FFFFFF"/>
              </a:clrFrom>
              <a:clrTo>
                <a:srgbClr val="FFFFFF">
                  <a:alpha val="0"/>
                </a:srgbClr>
              </a:clrTo>
            </a:clrChange>
          </a:blip>
          <a:stretch>
            <a:fillRect/>
          </a:stretch>
        </p:blipFill>
        <p:spPr>
          <a:xfrm>
            <a:off x="34821" y="4869160"/>
            <a:ext cx="5274128" cy="744913"/>
          </a:xfrm>
          <a:prstGeom prst="rect">
            <a:avLst/>
          </a:prstGeom>
        </p:spPr>
      </p:pic>
      <p:pic>
        <p:nvPicPr>
          <p:cNvPr id="22" name="Picture 21"/>
          <p:cNvPicPr>
            <a:picLocks noChangeAspect="1"/>
          </p:cNvPicPr>
          <p:nvPr/>
        </p:nvPicPr>
        <p:blipFill>
          <a:blip r:embed="rId15"/>
          <a:stretch>
            <a:fillRect/>
          </a:stretch>
        </p:blipFill>
        <p:spPr>
          <a:xfrm>
            <a:off x="5216174" y="2812574"/>
            <a:ext cx="3892330" cy="1132309"/>
          </a:xfrm>
          <a:prstGeom prst="rect">
            <a:avLst/>
          </a:prstGeom>
        </p:spPr>
      </p:pic>
    </p:spTree>
    <p:extLst>
      <p:ext uri="{BB962C8B-B14F-4D97-AF65-F5344CB8AC3E}">
        <p14:creationId xmlns:p14="http://schemas.microsoft.com/office/powerpoint/2010/main" val="7539574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What have we learnt?</a:t>
            </a:r>
            <a:endParaRPr lang="en-GB" cap="none" dirty="0"/>
          </a:p>
        </p:txBody>
      </p:sp>
      <p:sp>
        <p:nvSpPr>
          <p:cNvPr id="3" name="Content Placeholder 2"/>
          <p:cNvSpPr>
            <a:spLocks noGrp="1"/>
          </p:cNvSpPr>
          <p:nvPr>
            <p:ph idx="1"/>
          </p:nvPr>
        </p:nvSpPr>
        <p:spPr/>
        <p:txBody>
          <a:bodyPr/>
          <a:lstStyle/>
          <a:p>
            <a:pPr marL="457200" indent="-457200">
              <a:buFont typeface="+mj-lt"/>
              <a:buAutoNum type="arabicPeriod"/>
            </a:pPr>
            <a:r>
              <a:rPr lang="en-GB" dirty="0" smtClean="0"/>
              <a:t>Observations</a:t>
            </a:r>
          </a:p>
          <a:p>
            <a:pPr marL="457200" indent="-457200">
              <a:buFont typeface="+mj-lt"/>
              <a:buAutoNum type="arabicPeriod"/>
            </a:pPr>
            <a:r>
              <a:rPr lang="en-GB" dirty="0" smtClean="0"/>
              <a:t>Mechanisms</a:t>
            </a:r>
          </a:p>
          <a:p>
            <a:pPr marL="874350" lvl="1" indent="-514350">
              <a:buFont typeface="+mj-lt"/>
              <a:buAutoNum type="romanUcPeriod"/>
            </a:pPr>
            <a:r>
              <a:rPr lang="en-GB" dirty="0" smtClean="0"/>
              <a:t>atmospheric instability</a:t>
            </a:r>
          </a:p>
          <a:p>
            <a:pPr marL="874350" lvl="1" indent="-514350">
              <a:buFont typeface="+mj-lt"/>
              <a:buAutoNum type="romanUcPeriod"/>
            </a:pPr>
            <a:r>
              <a:rPr lang="en-GB" dirty="0"/>
              <a:t>e</a:t>
            </a:r>
            <a:r>
              <a:rPr lang="en-GB" dirty="0" smtClean="0"/>
              <a:t>vaporative cooling</a:t>
            </a:r>
          </a:p>
          <a:p>
            <a:pPr marL="874350" lvl="1" indent="-514350">
              <a:buFont typeface="+mj-lt"/>
              <a:buAutoNum type="romanUcPeriod"/>
            </a:pPr>
            <a:r>
              <a:rPr lang="en-GB" dirty="0" smtClean="0"/>
              <a:t>synoptic-scale forcing including frontogenesis/lysis</a:t>
            </a:r>
          </a:p>
          <a:p>
            <a:pPr marL="457200" indent="-457200">
              <a:buFont typeface="+mj-lt"/>
              <a:buAutoNum type="arabicPeriod"/>
            </a:pPr>
            <a:r>
              <a:rPr lang="en-GB" dirty="0" smtClean="0"/>
              <a:t>Role of the boundary layer</a:t>
            </a:r>
          </a:p>
          <a:p>
            <a:pPr marL="457200" indent="-457200">
              <a:buFont typeface="+mj-lt"/>
              <a:buAutoNum type="arabicPeriod"/>
            </a:pPr>
            <a:r>
              <a:rPr lang="en-GB" dirty="0" smtClean="0"/>
              <a:t>Predictability</a:t>
            </a:r>
          </a:p>
          <a:p>
            <a:pPr marL="457200" indent="-457200">
              <a:buFont typeface="+mj-lt"/>
              <a:buAutoNum type="arabicPeriod"/>
            </a:pPr>
            <a:r>
              <a:rPr lang="en-GB" dirty="0" smtClean="0"/>
              <a:t>Conceptual model development</a:t>
            </a:r>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21</a:t>
            </a:fld>
            <a:endParaRPr lang="en-GB" altLang="en-US"/>
          </a:p>
        </p:txBody>
      </p:sp>
    </p:spTree>
    <p:extLst>
      <p:ext uri="{BB962C8B-B14F-4D97-AF65-F5344CB8AC3E}">
        <p14:creationId xmlns:p14="http://schemas.microsoft.com/office/powerpoint/2010/main" val="37914155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8280000" cy="828000"/>
          </a:xfrm>
        </p:spPr>
        <p:txBody>
          <a:bodyPr/>
          <a:lstStyle/>
          <a:p>
            <a:r>
              <a:rPr lang="en-GB" cap="none" dirty="0" smtClean="0"/>
              <a:t>1. Observations</a:t>
            </a:r>
            <a:endParaRPr lang="en-GB" cap="none" dirty="0"/>
          </a:p>
        </p:txBody>
      </p:sp>
      <p:sp>
        <p:nvSpPr>
          <p:cNvPr id="3" name="Content Placeholder 2"/>
          <p:cNvSpPr>
            <a:spLocks noGrp="1"/>
          </p:cNvSpPr>
          <p:nvPr>
            <p:ph idx="1"/>
          </p:nvPr>
        </p:nvSpPr>
        <p:spPr>
          <a:xfrm>
            <a:off x="251520" y="1340768"/>
            <a:ext cx="2895677" cy="1800264"/>
          </a:xfrm>
        </p:spPr>
        <p:txBody>
          <a:bodyPr/>
          <a:lstStyle/>
          <a:p>
            <a:pPr marL="0" indent="0">
              <a:buNone/>
            </a:pPr>
            <a:r>
              <a:rPr lang="en-GB" sz="1800" dirty="0" smtClean="0"/>
              <a:t>First detailed analysis of a sting jet using measurements from a research aircraft flight into a sting jet storm during the DIAMET project: Windstorm </a:t>
            </a:r>
            <a:r>
              <a:rPr lang="en-GB" sz="1800" dirty="0" err="1" smtClean="0"/>
              <a:t>Friedhelm</a:t>
            </a:r>
            <a:r>
              <a:rPr lang="en-GB" sz="1800" dirty="0" smtClean="0"/>
              <a:t> (2011).</a:t>
            </a:r>
          </a:p>
          <a:p>
            <a:pPr marL="0" indent="0">
              <a:buNone/>
            </a:pPr>
            <a:endParaRPr lang="en-GB" sz="1600" dirty="0" smtClean="0">
              <a:solidFill>
                <a:schemeClr val="bg2">
                  <a:lumMod val="75000"/>
                </a:schemeClr>
              </a:solidFill>
            </a:endParaRPr>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22</a:t>
            </a:fld>
            <a:endParaRPr lang="en-GB" altLang="en-US"/>
          </a:p>
        </p:txBody>
      </p:sp>
      <p:pic>
        <p:nvPicPr>
          <p:cNvPr id="8" name="Picture 2"/>
          <p:cNvPicPr>
            <a:picLocks noChangeAspect="1" noChangeArrowheads="1"/>
          </p:cNvPicPr>
          <p:nvPr/>
        </p:nvPicPr>
        <p:blipFill rotWithShape="1">
          <a:blip r:embed="rId3" cstate="print"/>
          <a:srcRect r="49579"/>
          <a:stretch/>
        </p:blipFill>
        <p:spPr bwMode="auto">
          <a:xfrm>
            <a:off x="6450889" y="2754965"/>
            <a:ext cx="2416035" cy="3614093"/>
          </a:xfrm>
          <a:prstGeom prst="rect">
            <a:avLst/>
          </a:prstGeom>
          <a:noFill/>
          <a:ln w="9525">
            <a:noFill/>
            <a:round/>
            <a:headEnd/>
            <a:tailEnd/>
          </a:ln>
        </p:spPr>
      </p:pic>
      <p:pic>
        <p:nvPicPr>
          <p:cNvPr id="9" name="Picture 2"/>
          <p:cNvPicPr>
            <a:picLocks noChangeAspect="1" noChangeArrowheads="1"/>
          </p:cNvPicPr>
          <p:nvPr/>
        </p:nvPicPr>
        <p:blipFill rotWithShape="1">
          <a:blip r:embed="rId4" cstate="print"/>
          <a:srcRect b="49197"/>
          <a:stretch/>
        </p:blipFill>
        <p:spPr bwMode="auto">
          <a:xfrm>
            <a:off x="3087045" y="3794595"/>
            <a:ext cx="3132463" cy="2530694"/>
          </a:xfrm>
          <a:prstGeom prst="rect">
            <a:avLst/>
          </a:prstGeom>
          <a:noFill/>
          <a:ln w="9525">
            <a:noFill/>
            <a:round/>
            <a:headEnd/>
            <a:tailEnd/>
          </a:ln>
        </p:spPr>
      </p:pic>
      <p:sp>
        <p:nvSpPr>
          <p:cNvPr id="12" name="TextBox 11"/>
          <p:cNvSpPr txBox="1"/>
          <p:nvPr/>
        </p:nvSpPr>
        <p:spPr>
          <a:xfrm>
            <a:off x="5534089" y="6413266"/>
            <a:ext cx="3170711" cy="400110"/>
          </a:xfrm>
          <a:prstGeom prst="rect">
            <a:avLst/>
          </a:prstGeom>
          <a:noFill/>
        </p:spPr>
        <p:txBody>
          <a:bodyPr wrap="square" rtlCol="0">
            <a:spAutoFit/>
          </a:bodyPr>
          <a:lstStyle/>
          <a:p>
            <a:r>
              <a:rPr lang="en-GB" dirty="0" smtClean="0">
                <a:solidFill>
                  <a:srgbClr val="7EAF35"/>
                </a:solidFill>
                <a:latin typeface="+mn-lt"/>
              </a:rPr>
              <a:t>Baker et al. (2013)</a:t>
            </a:r>
          </a:p>
        </p:txBody>
      </p:sp>
      <p:pic>
        <p:nvPicPr>
          <p:cNvPr id="5" name="Picture 4"/>
          <p:cNvPicPr>
            <a:picLocks noChangeAspect="1"/>
          </p:cNvPicPr>
          <p:nvPr/>
        </p:nvPicPr>
        <p:blipFill>
          <a:blip r:embed="rId5"/>
          <a:stretch>
            <a:fillRect/>
          </a:stretch>
        </p:blipFill>
        <p:spPr>
          <a:xfrm>
            <a:off x="35496" y="3256023"/>
            <a:ext cx="2880320" cy="3557353"/>
          </a:xfrm>
          <a:prstGeom prst="rect">
            <a:avLst/>
          </a:prstGeom>
        </p:spPr>
      </p:pic>
      <p:sp>
        <p:nvSpPr>
          <p:cNvPr id="6" name="TextBox 5"/>
          <p:cNvSpPr txBox="1"/>
          <p:nvPr/>
        </p:nvSpPr>
        <p:spPr>
          <a:xfrm>
            <a:off x="2753397" y="6203194"/>
            <a:ext cx="2232248" cy="707886"/>
          </a:xfrm>
          <a:prstGeom prst="rect">
            <a:avLst/>
          </a:prstGeom>
          <a:noFill/>
        </p:spPr>
        <p:txBody>
          <a:bodyPr wrap="square" rtlCol="0">
            <a:spAutoFit/>
          </a:bodyPr>
          <a:lstStyle/>
          <a:p>
            <a:r>
              <a:rPr lang="en-GB" dirty="0" err="1" smtClean="0">
                <a:solidFill>
                  <a:srgbClr val="7EAF35"/>
                </a:solidFill>
              </a:rPr>
              <a:t>Mart</a:t>
            </a:r>
            <a:r>
              <a:rPr lang="en-GB" dirty="0" err="1" smtClean="0">
                <a:solidFill>
                  <a:srgbClr val="7EAF35"/>
                </a:solidFill>
                <a:latin typeface="Calibri" panose="020F0502020204030204" pitchFamily="34" charset="0"/>
              </a:rPr>
              <a:t>ínez</a:t>
            </a:r>
            <a:r>
              <a:rPr lang="en-GB" dirty="0" smtClean="0">
                <a:solidFill>
                  <a:srgbClr val="7EAF35"/>
                </a:solidFill>
                <a:latin typeface="Calibri" panose="020F0502020204030204" pitchFamily="34" charset="0"/>
              </a:rPr>
              <a:t>-Alvarado et al. (2014)</a:t>
            </a:r>
            <a:endParaRPr lang="en-GB" dirty="0" smtClean="0">
              <a:solidFill>
                <a:srgbClr val="7EAF35"/>
              </a:solidFill>
            </a:endParaRPr>
          </a:p>
        </p:txBody>
      </p:sp>
      <p:pic>
        <p:nvPicPr>
          <p:cNvPr id="7" name="Picture 6"/>
          <p:cNvPicPr>
            <a:picLocks noChangeAspect="1"/>
          </p:cNvPicPr>
          <p:nvPr/>
        </p:nvPicPr>
        <p:blipFill>
          <a:blip r:embed="rId6"/>
          <a:stretch>
            <a:fillRect/>
          </a:stretch>
        </p:blipFill>
        <p:spPr>
          <a:xfrm>
            <a:off x="4932000" y="130902"/>
            <a:ext cx="4212000" cy="2624063"/>
          </a:xfrm>
          <a:prstGeom prst="rect">
            <a:avLst/>
          </a:prstGeom>
        </p:spPr>
      </p:pic>
      <p:sp>
        <p:nvSpPr>
          <p:cNvPr id="10" name="TextBox 9"/>
          <p:cNvSpPr txBox="1"/>
          <p:nvPr/>
        </p:nvSpPr>
        <p:spPr>
          <a:xfrm>
            <a:off x="3779912" y="130902"/>
            <a:ext cx="1584176" cy="1477328"/>
          </a:xfrm>
          <a:prstGeom prst="rect">
            <a:avLst/>
          </a:prstGeom>
          <a:noFill/>
        </p:spPr>
        <p:txBody>
          <a:bodyPr wrap="square" rtlCol="0">
            <a:spAutoFit/>
          </a:bodyPr>
          <a:lstStyle/>
          <a:p>
            <a:r>
              <a:rPr lang="en-GB" sz="1800" dirty="0" smtClean="0"/>
              <a:t>Wind profiler</a:t>
            </a:r>
            <a:r>
              <a:rPr lang="en-GB" sz="1800" dirty="0" smtClean="0">
                <a:solidFill>
                  <a:schemeClr val="tx2"/>
                </a:solidFill>
              </a:rPr>
              <a:t> observations of windstorm Jeanette (2002) </a:t>
            </a:r>
            <a:endParaRPr lang="en-GB" sz="1800" dirty="0" smtClean="0">
              <a:solidFill>
                <a:schemeClr val="tx2"/>
              </a:solidFill>
            </a:endParaRPr>
          </a:p>
        </p:txBody>
      </p:sp>
      <p:sp>
        <p:nvSpPr>
          <p:cNvPr id="13" name="TextBox 12"/>
          <p:cNvSpPr txBox="1"/>
          <p:nvPr/>
        </p:nvSpPr>
        <p:spPr>
          <a:xfrm>
            <a:off x="3779912" y="1851632"/>
            <a:ext cx="1440160" cy="707886"/>
          </a:xfrm>
          <a:prstGeom prst="rect">
            <a:avLst/>
          </a:prstGeom>
          <a:noFill/>
        </p:spPr>
        <p:txBody>
          <a:bodyPr wrap="square" rtlCol="0">
            <a:spAutoFit/>
          </a:bodyPr>
          <a:lstStyle/>
          <a:p>
            <a:pPr algn="r"/>
            <a:r>
              <a:rPr lang="en-GB" dirty="0" smtClean="0">
                <a:solidFill>
                  <a:srgbClr val="7EAF35"/>
                </a:solidFill>
                <a:latin typeface="+mn-lt"/>
              </a:rPr>
              <a:t>Parton et al. (2009)</a:t>
            </a:r>
            <a:endParaRPr lang="en-GB" dirty="0" smtClean="0">
              <a:solidFill>
                <a:srgbClr val="7EAF35"/>
              </a:solidFill>
              <a:latin typeface="+mn-lt"/>
            </a:endParaRPr>
          </a:p>
        </p:txBody>
      </p:sp>
    </p:spTree>
    <p:extLst>
      <p:ext uri="{BB962C8B-B14F-4D97-AF65-F5344CB8AC3E}">
        <p14:creationId xmlns:p14="http://schemas.microsoft.com/office/powerpoint/2010/main" val="1493559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54" y="1500354"/>
            <a:ext cx="4348430" cy="4016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6900" y="1556792"/>
            <a:ext cx="7277100" cy="2667000"/>
          </a:xfrm>
          <a:prstGeom prst="rect">
            <a:avLst/>
          </a:prstGeom>
        </p:spPr>
      </p:pic>
      <p:sp>
        <p:nvSpPr>
          <p:cNvPr id="3" name="Slide Number Placeholder 2"/>
          <p:cNvSpPr>
            <a:spLocks noGrp="1"/>
          </p:cNvSpPr>
          <p:nvPr>
            <p:ph type="sldNum" sz="quarter" idx="4294967295"/>
          </p:nvPr>
        </p:nvSpPr>
        <p:spPr>
          <a:xfrm>
            <a:off x="8028525" y="6237312"/>
            <a:ext cx="676275" cy="252000"/>
          </a:xfrm>
          <a:prstGeom prst="rect">
            <a:avLst/>
          </a:prstGeom>
        </p:spPr>
        <p:txBody>
          <a:bodyPr/>
          <a:lstStyle/>
          <a:p>
            <a:fld id="{5FFF6C6D-F008-4952-BAC5-3DF5CFB61B41}" type="slidenum">
              <a:rPr lang="en-GB" smtClean="0"/>
              <a:t>23</a:t>
            </a:fld>
            <a:endParaRPr lang="en-GB"/>
          </a:p>
        </p:txBody>
      </p:sp>
      <p:sp>
        <p:nvSpPr>
          <p:cNvPr id="6" name="TextBox 5"/>
          <p:cNvSpPr txBox="1"/>
          <p:nvPr/>
        </p:nvSpPr>
        <p:spPr>
          <a:xfrm>
            <a:off x="4068085" y="4293579"/>
            <a:ext cx="3960440" cy="954107"/>
          </a:xfrm>
          <a:prstGeom prst="rect">
            <a:avLst/>
          </a:prstGeom>
          <a:solidFill>
            <a:schemeClr val="bg1"/>
          </a:solidFill>
        </p:spPr>
        <p:txBody>
          <a:bodyPr wrap="square" rtlCol="0">
            <a:spAutoFit/>
          </a:bodyPr>
          <a:lstStyle/>
          <a:p>
            <a:r>
              <a:rPr lang="en-GB" sz="1800" dirty="0" err="1" smtClean="0">
                <a:solidFill>
                  <a:srgbClr val="7EAF35"/>
                </a:solidFill>
              </a:rPr>
              <a:t>Martínez</a:t>
            </a:r>
            <a:r>
              <a:rPr lang="en-GB" sz="1800" dirty="0" smtClean="0">
                <a:solidFill>
                  <a:srgbClr val="7EAF35"/>
                </a:solidFill>
              </a:rPr>
              <a:t>-Alvarado et al. (2014). </a:t>
            </a:r>
            <a:r>
              <a:rPr lang="en-GB" sz="1800" dirty="0" smtClean="0"/>
              <a:t>Instability diagnosis along sting jet trajectories in windstorm </a:t>
            </a:r>
            <a:r>
              <a:rPr lang="en-GB" dirty="0" err="1" smtClean="0"/>
              <a:t>Friedhelm</a:t>
            </a:r>
            <a:r>
              <a:rPr lang="en-GB" dirty="0" smtClean="0"/>
              <a:t>. </a:t>
            </a:r>
            <a:endParaRPr lang="en-GB" dirty="0"/>
          </a:p>
        </p:txBody>
      </p:sp>
      <p:sp>
        <p:nvSpPr>
          <p:cNvPr id="5" name="TextBox 4"/>
          <p:cNvSpPr txBox="1"/>
          <p:nvPr/>
        </p:nvSpPr>
        <p:spPr>
          <a:xfrm>
            <a:off x="79554" y="5508720"/>
            <a:ext cx="4348430" cy="923330"/>
          </a:xfrm>
          <a:prstGeom prst="rect">
            <a:avLst/>
          </a:prstGeom>
          <a:solidFill>
            <a:schemeClr val="bg1"/>
          </a:solidFill>
        </p:spPr>
        <p:txBody>
          <a:bodyPr wrap="square" rtlCol="0">
            <a:spAutoFit/>
          </a:bodyPr>
          <a:lstStyle/>
          <a:p>
            <a:r>
              <a:rPr lang="en-GB" sz="1800" dirty="0" err="1" smtClean="0">
                <a:solidFill>
                  <a:srgbClr val="7EAF35"/>
                </a:solidFill>
              </a:rPr>
              <a:t>Gray</a:t>
            </a:r>
            <a:r>
              <a:rPr lang="en-GB" sz="1800" dirty="0" smtClean="0">
                <a:solidFill>
                  <a:srgbClr val="7EAF35"/>
                </a:solidFill>
              </a:rPr>
              <a:t> et al. (2011). </a:t>
            </a:r>
            <a:r>
              <a:rPr lang="en-GB" sz="1800" dirty="0" smtClean="0"/>
              <a:t>DSCAPE in windstorm Anna., Light grey – 100-300 Jkg</a:t>
            </a:r>
            <a:r>
              <a:rPr lang="en-GB" sz="1800" baseline="30000" dirty="0" smtClean="0"/>
              <a:t>-1</a:t>
            </a:r>
            <a:r>
              <a:rPr lang="en-GB" sz="1800" dirty="0" smtClean="0"/>
              <a:t>, Dark grey – </a:t>
            </a:r>
            <a:r>
              <a:rPr lang="en-GB" sz="1800" dirty="0"/>
              <a:t>5</a:t>
            </a:r>
            <a:r>
              <a:rPr lang="en-GB" sz="1800" dirty="0" smtClean="0"/>
              <a:t>00-700 Jkg</a:t>
            </a:r>
            <a:r>
              <a:rPr lang="en-GB" sz="1800" baseline="30000" dirty="0" smtClean="0"/>
              <a:t>-1</a:t>
            </a:r>
            <a:r>
              <a:rPr lang="en-GB" sz="1800" dirty="0" smtClean="0"/>
              <a:t>.</a:t>
            </a:r>
            <a:endParaRPr lang="en-GB" sz="1800" dirty="0"/>
          </a:p>
        </p:txBody>
      </p:sp>
      <p:grpSp>
        <p:nvGrpSpPr>
          <p:cNvPr id="9" name="Group 8"/>
          <p:cNvGrpSpPr/>
          <p:nvPr/>
        </p:nvGrpSpPr>
        <p:grpSpPr>
          <a:xfrm>
            <a:off x="3566150" y="2019990"/>
            <a:ext cx="4768820" cy="4289330"/>
            <a:chOff x="5505342" y="3356992"/>
            <a:chExt cx="4768820" cy="4289330"/>
          </a:xfrm>
        </p:grpSpPr>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1187" y="3356992"/>
              <a:ext cx="4752975" cy="330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505342" y="6692215"/>
              <a:ext cx="4335646" cy="954107"/>
            </a:xfrm>
            <a:prstGeom prst="rect">
              <a:avLst/>
            </a:prstGeom>
            <a:solidFill>
              <a:schemeClr val="bg1"/>
            </a:solidFill>
          </p:spPr>
          <p:txBody>
            <a:bodyPr wrap="square" rtlCol="0">
              <a:spAutoFit/>
            </a:bodyPr>
            <a:lstStyle/>
            <a:p>
              <a:pPr algn="r"/>
              <a:r>
                <a:rPr lang="en-GB" sz="1800" dirty="0" smtClean="0">
                  <a:solidFill>
                    <a:srgbClr val="7EAF35"/>
                  </a:solidFill>
                </a:rPr>
                <a:t>Parton et al. (2009). </a:t>
              </a:r>
              <a:r>
                <a:rPr lang="en-GB" sz="1800" dirty="0" smtClean="0"/>
                <a:t># levels meeting CSI criteria in windstorm Jeanette (2005), back trajectories and </a:t>
              </a:r>
              <a:r>
                <a:rPr lang="en-GB" sz="1800" dirty="0" err="1" smtClean="0"/>
                <a:t>psuedo</a:t>
              </a:r>
              <a:r>
                <a:rPr lang="en-GB" sz="1800" dirty="0" smtClean="0"/>
                <a:t>-IR imagery.</a:t>
              </a:r>
              <a:r>
                <a:rPr lang="en-GB" dirty="0" smtClean="0"/>
                <a:t> </a:t>
              </a:r>
              <a:endParaRPr lang="en-GB" dirty="0"/>
            </a:p>
          </p:txBody>
        </p:sp>
      </p:grpSp>
      <p:sp>
        <p:nvSpPr>
          <p:cNvPr id="2" name="Title 1"/>
          <p:cNvSpPr>
            <a:spLocks noGrp="1"/>
          </p:cNvSpPr>
          <p:nvPr>
            <p:ph type="title"/>
          </p:nvPr>
        </p:nvSpPr>
        <p:spPr>
          <a:xfrm>
            <a:off x="287984" y="404664"/>
            <a:ext cx="8280000" cy="1147512"/>
          </a:xfrm>
        </p:spPr>
        <p:txBody>
          <a:bodyPr/>
          <a:lstStyle/>
          <a:p>
            <a:r>
              <a:rPr lang="en-GB" cap="none" dirty="0" smtClean="0"/>
              <a:t>2.i. Mechanisms: atmospheric </a:t>
            </a:r>
            <a:br>
              <a:rPr lang="en-GB" cap="none" dirty="0" smtClean="0"/>
            </a:br>
            <a:r>
              <a:rPr lang="en-GB" cap="none" dirty="0" smtClean="0"/>
              <a:t>instability</a:t>
            </a:r>
            <a:endParaRPr lang="en-GB" cap="none" dirty="0"/>
          </a:p>
        </p:txBody>
      </p:sp>
    </p:spTree>
    <p:extLst>
      <p:ext uri="{BB962C8B-B14F-4D97-AF65-F5344CB8AC3E}">
        <p14:creationId xmlns:p14="http://schemas.microsoft.com/office/powerpoint/2010/main" val="9161988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4809" y="5050050"/>
            <a:ext cx="3824981" cy="646331"/>
          </a:xfrm>
          <a:prstGeom prst="rect">
            <a:avLst/>
          </a:prstGeom>
          <a:noFill/>
        </p:spPr>
        <p:txBody>
          <a:bodyPr wrap="square" rtlCol="0">
            <a:spAutoFit/>
          </a:bodyPr>
          <a:lstStyle/>
          <a:p>
            <a:r>
              <a:rPr lang="en-GB" sz="1800" dirty="0" smtClean="0">
                <a:solidFill>
                  <a:srgbClr val="7EAF35"/>
                </a:solidFill>
              </a:rPr>
              <a:t>Baker et al. (2014</a:t>
            </a:r>
            <a:r>
              <a:rPr lang="en-GB" sz="1800" dirty="0" smtClean="0"/>
              <a:t>), sting jet trajectories in an idealised cyclone.</a:t>
            </a:r>
            <a:endParaRPr lang="en-GB" sz="1800" dirty="0"/>
          </a:p>
        </p:txBody>
      </p:sp>
      <p:sp>
        <p:nvSpPr>
          <p:cNvPr id="3" name="Slide Number Placeholder 2"/>
          <p:cNvSpPr>
            <a:spLocks noGrp="1"/>
          </p:cNvSpPr>
          <p:nvPr>
            <p:ph type="sldNum" sz="quarter" idx="4294967295"/>
          </p:nvPr>
        </p:nvSpPr>
        <p:spPr>
          <a:xfrm>
            <a:off x="8028525" y="6237312"/>
            <a:ext cx="676275" cy="252000"/>
          </a:xfrm>
          <a:prstGeom prst="rect">
            <a:avLst/>
          </a:prstGeom>
        </p:spPr>
        <p:txBody>
          <a:bodyPr/>
          <a:lstStyle/>
          <a:p>
            <a:fld id="{5FFF6C6D-F008-4952-BAC5-3DF5CFB61B41}" type="slidenum">
              <a:rPr lang="en-GB" smtClean="0"/>
              <a:t>24</a:t>
            </a:fld>
            <a:endParaRPr lang="en-GB"/>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77"/>
          <a:stretch/>
        </p:blipFill>
        <p:spPr bwMode="auto">
          <a:xfrm>
            <a:off x="4650124" y="1052736"/>
            <a:ext cx="4530388" cy="4608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716016" y="5652681"/>
            <a:ext cx="4251530" cy="646331"/>
          </a:xfrm>
          <a:prstGeom prst="rect">
            <a:avLst/>
          </a:prstGeom>
          <a:noFill/>
        </p:spPr>
        <p:txBody>
          <a:bodyPr wrap="square" rtlCol="0">
            <a:spAutoFit/>
          </a:bodyPr>
          <a:lstStyle/>
          <a:p>
            <a:r>
              <a:rPr lang="en-GB" sz="1800" dirty="0" smtClean="0">
                <a:solidFill>
                  <a:srgbClr val="7EAF35"/>
                </a:solidFill>
              </a:rPr>
              <a:t>Clark et al. (2005), </a:t>
            </a:r>
            <a:r>
              <a:rPr lang="en-GB" sz="1800" dirty="0" smtClean="0"/>
              <a:t>sting jet trajectories in the Great October storm (1987)</a:t>
            </a:r>
            <a:endParaRPr lang="en-GB" sz="1800" dirty="0"/>
          </a:p>
        </p:txBody>
      </p:sp>
      <p:sp>
        <p:nvSpPr>
          <p:cNvPr id="7" name="TextBox 6"/>
          <p:cNvSpPr txBox="1"/>
          <p:nvPr/>
        </p:nvSpPr>
        <p:spPr>
          <a:xfrm>
            <a:off x="251520" y="5088740"/>
            <a:ext cx="4320480" cy="1323439"/>
          </a:xfrm>
          <a:prstGeom prst="rect">
            <a:avLst/>
          </a:prstGeom>
          <a:solidFill>
            <a:schemeClr val="bg1"/>
          </a:solidFill>
        </p:spPr>
        <p:txBody>
          <a:bodyPr wrap="square" rtlCol="0">
            <a:spAutoFit/>
          </a:bodyPr>
          <a:lstStyle/>
          <a:p>
            <a:r>
              <a:rPr lang="en-GB" dirty="0" smtClean="0">
                <a:solidFill>
                  <a:srgbClr val="C00000"/>
                </a:solidFill>
              </a:rPr>
              <a:t>But,</a:t>
            </a:r>
            <a:r>
              <a:rPr lang="en-GB" dirty="0" smtClean="0"/>
              <a:t> simulation with evaporation of melting snow and rain turned off 2 hrs prior to sting jet descent showed no change in sting jet behaviour. </a:t>
            </a:r>
            <a:endParaRPr lang="en-GB" dirty="0"/>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85" y="1546925"/>
            <a:ext cx="4697431" cy="3502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51520" y="512768"/>
            <a:ext cx="8280000" cy="1116032"/>
          </a:xfrm>
        </p:spPr>
        <p:txBody>
          <a:bodyPr/>
          <a:lstStyle/>
          <a:p>
            <a:r>
              <a:rPr lang="en-GB" cap="none" dirty="0" smtClean="0"/>
              <a:t>2.ii. Mechanisms: evaporative </a:t>
            </a:r>
            <a:br>
              <a:rPr lang="en-GB" cap="none" dirty="0" smtClean="0"/>
            </a:br>
            <a:r>
              <a:rPr lang="en-GB" cap="none" dirty="0" smtClean="0"/>
              <a:t>cooling</a:t>
            </a:r>
            <a:endParaRPr lang="en-GB" cap="none" dirty="0"/>
          </a:p>
        </p:txBody>
      </p:sp>
    </p:spTree>
    <p:extLst>
      <p:ext uri="{BB962C8B-B14F-4D97-AF65-F5344CB8AC3E}">
        <p14:creationId xmlns:p14="http://schemas.microsoft.com/office/powerpoint/2010/main" val="14638702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8028525" y="6237312"/>
            <a:ext cx="676275" cy="252000"/>
          </a:xfrm>
          <a:prstGeom prst="rect">
            <a:avLst/>
          </a:prstGeom>
        </p:spPr>
        <p:txBody>
          <a:bodyPr/>
          <a:lstStyle/>
          <a:p>
            <a:fld id="{5FFF6C6D-F008-4952-BAC5-3DF5CFB61B41}" type="slidenum">
              <a:rPr lang="en-GB" smtClean="0"/>
              <a:t>25</a:t>
            </a:fld>
            <a:endParaRPr lang="en-GB"/>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122"/>
          <a:stretch/>
        </p:blipFill>
        <p:spPr bwMode="auto">
          <a:xfrm>
            <a:off x="658727" y="1052737"/>
            <a:ext cx="3672252"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28681" y="6525345"/>
            <a:ext cx="3587414" cy="400110"/>
          </a:xfrm>
          <a:prstGeom prst="rect">
            <a:avLst/>
          </a:prstGeom>
          <a:noFill/>
        </p:spPr>
        <p:txBody>
          <a:bodyPr wrap="square" rtlCol="0">
            <a:spAutoFit/>
          </a:bodyPr>
          <a:lstStyle/>
          <a:p>
            <a:r>
              <a:rPr lang="en-GB" dirty="0" smtClean="0">
                <a:solidFill>
                  <a:srgbClr val="7EAF35"/>
                </a:solidFill>
              </a:rPr>
              <a:t>Schultz and Sienkiewicz (2013)</a:t>
            </a:r>
            <a:endParaRPr lang="en-GB" dirty="0">
              <a:solidFill>
                <a:srgbClr val="7EAF35"/>
              </a:solidFill>
            </a:endParaRPr>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50000"/>
          <a:stretch/>
        </p:blipFill>
        <p:spPr bwMode="auto">
          <a:xfrm>
            <a:off x="680733" y="3717032"/>
            <a:ext cx="3713356" cy="2846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6"/>
          <p:cNvSpPr>
            <a:spLocks noGrp="1"/>
          </p:cNvSpPr>
          <p:nvPr>
            <p:ph type="title"/>
          </p:nvPr>
        </p:nvSpPr>
        <p:spPr/>
        <p:txBody>
          <a:bodyPr/>
          <a:lstStyle/>
          <a:p>
            <a:r>
              <a:rPr lang="en-GB" cap="none" dirty="0" smtClean="0"/>
              <a:t>2.iii. Mechanisms: </a:t>
            </a:r>
            <a:r>
              <a:rPr lang="en-GB" cap="none" dirty="0" err="1" smtClean="0"/>
              <a:t>frontolysis</a:t>
            </a:r>
            <a:endParaRPr lang="en-GB" cap="none" dirty="0"/>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46334" r="52179"/>
          <a:stretch/>
        </p:blipFill>
        <p:spPr>
          <a:xfrm>
            <a:off x="4890105" y="2276327"/>
            <a:ext cx="4074383" cy="4212985"/>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r="50323" b="53383"/>
          <a:stretch/>
        </p:blipFill>
        <p:spPr>
          <a:xfrm>
            <a:off x="6656514" y="188640"/>
            <a:ext cx="2379982" cy="2057874"/>
          </a:xfrm>
          <a:prstGeom prst="rect">
            <a:avLst/>
          </a:prstGeom>
        </p:spPr>
      </p:pic>
      <p:sp>
        <p:nvSpPr>
          <p:cNvPr id="10" name="TextBox 9"/>
          <p:cNvSpPr txBox="1"/>
          <p:nvPr/>
        </p:nvSpPr>
        <p:spPr>
          <a:xfrm>
            <a:off x="5680464" y="6519125"/>
            <a:ext cx="3024336" cy="400110"/>
          </a:xfrm>
          <a:prstGeom prst="rect">
            <a:avLst/>
          </a:prstGeom>
          <a:noFill/>
        </p:spPr>
        <p:txBody>
          <a:bodyPr wrap="square" rtlCol="0">
            <a:spAutoFit/>
          </a:bodyPr>
          <a:lstStyle/>
          <a:p>
            <a:r>
              <a:rPr lang="en-GB" dirty="0" smtClean="0">
                <a:solidFill>
                  <a:srgbClr val="7EAF35"/>
                </a:solidFill>
                <a:latin typeface="+mn-lt"/>
              </a:rPr>
              <a:t>Hart, Gra</a:t>
            </a:r>
            <a:r>
              <a:rPr lang="en-GB" dirty="0" smtClean="0">
                <a:solidFill>
                  <a:srgbClr val="7EAF35"/>
                </a:solidFill>
              </a:rPr>
              <a:t>y, Clark (in prep.)</a:t>
            </a:r>
          </a:p>
        </p:txBody>
      </p:sp>
    </p:spTree>
    <p:extLst>
      <p:ext uri="{BB962C8B-B14F-4D97-AF65-F5344CB8AC3E}">
        <p14:creationId xmlns:p14="http://schemas.microsoft.com/office/powerpoint/2010/main" val="4656773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8072438" y="6519863"/>
            <a:ext cx="676275" cy="476250"/>
          </a:xfrm>
          <a:prstGeom prst="rect">
            <a:avLst/>
          </a:prstGeom>
        </p:spPr>
        <p:txBody>
          <a:bodyPr/>
          <a:lstStyle/>
          <a:p>
            <a:fld id="{5FFF6C6D-F008-4952-BAC5-3DF5CFB61B41}" type="slidenum">
              <a:rPr lang="en-GB" smtClean="0"/>
              <a:t>26</a:t>
            </a:fld>
            <a:endParaRPr lang="en-GB"/>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52588"/>
            <a:ext cx="9143999" cy="3448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9512" y="5445224"/>
            <a:ext cx="8424936" cy="400110"/>
          </a:xfrm>
          <a:prstGeom prst="rect">
            <a:avLst/>
          </a:prstGeom>
          <a:noFill/>
        </p:spPr>
        <p:txBody>
          <a:bodyPr wrap="square" rtlCol="0">
            <a:spAutoFit/>
          </a:bodyPr>
          <a:lstStyle/>
          <a:p>
            <a:pPr algn="ctr"/>
            <a:r>
              <a:rPr lang="en-GB" dirty="0" smtClean="0"/>
              <a:t>Moist static stability (shading), </a:t>
            </a:r>
            <a:r>
              <a:rPr lang="el-GR" dirty="0" smtClean="0">
                <a:cs typeface="Arial"/>
              </a:rPr>
              <a:t>θ</a:t>
            </a:r>
            <a:r>
              <a:rPr lang="en-GB" baseline="-25000" dirty="0" smtClean="0">
                <a:cs typeface="Arial"/>
              </a:rPr>
              <a:t>w</a:t>
            </a:r>
            <a:r>
              <a:rPr lang="en-GB" dirty="0" smtClean="0">
                <a:cs typeface="Arial"/>
              </a:rPr>
              <a:t> (red contours), 80% RH (black contours) </a:t>
            </a:r>
            <a:endParaRPr lang="en-GB" dirty="0"/>
          </a:p>
        </p:txBody>
      </p:sp>
      <p:sp>
        <p:nvSpPr>
          <p:cNvPr id="7" name="TextBox 6"/>
          <p:cNvSpPr txBox="1"/>
          <p:nvPr/>
        </p:nvSpPr>
        <p:spPr>
          <a:xfrm>
            <a:off x="4932040" y="5101235"/>
            <a:ext cx="1080120" cy="369332"/>
          </a:xfrm>
          <a:prstGeom prst="rect">
            <a:avLst/>
          </a:prstGeom>
          <a:noFill/>
        </p:spPr>
        <p:txBody>
          <a:bodyPr wrap="square" rtlCol="0">
            <a:spAutoFit/>
          </a:bodyPr>
          <a:lstStyle/>
          <a:p>
            <a:r>
              <a:rPr lang="en-GB" dirty="0" smtClean="0"/>
              <a:t>CCB</a:t>
            </a:r>
            <a:endParaRPr lang="en-GB" dirty="0"/>
          </a:p>
        </p:txBody>
      </p:sp>
      <p:sp>
        <p:nvSpPr>
          <p:cNvPr id="6" name="TextBox 5"/>
          <p:cNvSpPr txBox="1"/>
          <p:nvPr/>
        </p:nvSpPr>
        <p:spPr>
          <a:xfrm>
            <a:off x="2339751" y="5075892"/>
            <a:ext cx="1476673" cy="400110"/>
          </a:xfrm>
          <a:prstGeom prst="rect">
            <a:avLst/>
          </a:prstGeom>
          <a:noFill/>
        </p:spPr>
        <p:txBody>
          <a:bodyPr wrap="square" rtlCol="0">
            <a:spAutoFit/>
          </a:bodyPr>
          <a:lstStyle/>
          <a:p>
            <a:r>
              <a:rPr lang="en-GB" dirty="0" smtClean="0"/>
              <a:t>Sting jet?</a:t>
            </a:r>
            <a:endParaRPr lang="en-GB" dirty="0"/>
          </a:p>
        </p:txBody>
      </p:sp>
      <p:sp>
        <p:nvSpPr>
          <p:cNvPr id="9" name="TextBox 8"/>
          <p:cNvSpPr txBox="1"/>
          <p:nvPr/>
        </p:nvSpPr>
        <p:spPr>
          <a:xfrm>
            <a:off x="6804248" y="5013176"/>
            <a:ext cx="1224136" cy="369332"/>
          </a:xfrm>
          <a:prstGeom prst="rect">
            <a:avLst/>
          </a:prstGeom>
          <a:noFill/>
        </p:spPr>
        <p:txBody>
          <a:bodyPr wrap="square" rtlCol="0">
            <a:spAutoFit/>
          </a:bodyPr>
          <a:lstStyle/>
          <a:p>
            <a:r>
              <a:rPr lang="en-GB" dirty="0" smtClean="0"/>
              <a:t>Sting jet</a:t>
            </a:r>
            <a:endParaRPr lang="en-GB" dirty="0"/>
          </a:p>
        </p:txBody>
      </p:sp>
      <p:cxnSp>
        <p:nvCxnSpPr>
          <p:cNvPr id="10" name="Straight Arrow Connector 9"/>
          <p:cNvCxnSpPr/>
          <p:nvPr/>
        </p:nvCxnSpPr>
        <p:spPr bwMode="auto">
          <a:xfrm flipH="1" flipV="1">
            <a:off x="1979712" y="4437112"/>
            <a:ext cx="792088" cy="638780"/>
          </a:xfrm>
          <a:prstGeom prst="straightConnector1">
            <a:avLst/>
          </a:prstGeom>
          <a:noFill/>
          <a:ln w="381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2" name="Straight Arrow Connector 11"/>
          <p:cNvCxnSpPr/>
          <p:nvPr/>
        </p:nvCxnSpPr>
        <p:spPr bwMode="auto">
          <a:xfrm flipH="1" flipV="1">
            <a:off x="2339752" y="4293096"/>
            <a:ext cx="612068" cy="782796"/>
          </a:xfrm>
          <a:prstGeom prst="straightConnector1">
            <a:avLst/>
          </a:prstGeom>
          <a:noFill/>
          <a:ln w="381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7" name="Straight Arrow Connector 16"/>
          <p:cNvCxnSpPr/>
          <p:nvPr/>
        </p:nvCxnSpPr>
        <p:spPr bwMode="auto">
          <a:xfrm flipV="1">
            <a:off x="5220072" y="4437112"/>
            <a:ext cx="432048" cy="664124"/>
          </a:xfrm>
          <a:prstGeom prst="straightConnector1">
            <a:avLst/>
          </a:prstGeom>
          <a:noFill/>
          <a:ln w="381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0" name="Straight Arrow Connector 19"/>
          <p:cNvCxnSpPr/>
          <p:nvPr/>
        </p:nvCxnSpPr>
        <p:spPr bwMode="auto">
          <a:xfrm flipH="1" flipV="1">
            <a:off x="6516216" y="4293096"/>
            <a:ext cx="288032" cy="935196"/>
          </a:xfrm>
          <a:prstGeom prst="straightConnector1">
            <a:avLst/>
          </a:prstGeom>
          <a:noFill/>
          <a:ln w="381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2" name="Straight Arrow Connector 21"/>
          <p:cNvCxnSpPr/>
          <p:nvPr/>
        </p:nvCxnSpPr>
        <p:spPr bwMode="auto">
          <a:xfrm flipH="1" flipV="1">
            <a:off x="6804248" y="4293096"/>
            <a:ext cx="135632" cy="537701"/>
          </a:xfrm>
          <a:prstGeom prst="straightConnector1">
            <a:avLst/>
          </a:prstGeom>
          <a:noFill/>
          <a:ln w="381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6147" name="Group 6146"/>
          <p:cNvGrpSpPr/>
          <p:nvPr/>
        </p:nvGrpSpPr>
        <p:grpSpPr>
          <a:xfrm>
            <a:off x="2339752" y="1868612"/>
            <a:ext cx="4717043" cy="2424484"/>
            <a:chOff x="2339752" y="1868612"/>
            <a:chExt cx="4717043" cy="2424484"/>
          </a:xfrm>
        </p:grpSpPr>
        <p:sp>
          <p:nvSpPr>
            <p:cNvPr id="26" name="TextBox 25"/>
            <p:cNvSpPr txBox="1"/>
            <p:nvPr/>
          </p:nvSpPr>
          <p:spPr>
            <a:xfrm>
              <a:off x="6872064" y="1868612"/>
              <a:ext cx="184731" cy="369332"/>
            </a:xfrm>
            <a:prstGeom prst="rect">
              <a:avLst/>
            </a:prstGeom>
            <a:noFill/>
          </p:spPr>
          <p:txBody>
            <a:bodyPr wrap="none" rtlCol="0">
              <a:spAutoFit/>
            </a:bodyPr>
            <a:lstStyle/>
            <a:p>
              <a:endParaRPr lang="en-GB" dirty="0"/>
            </a:p>
          </p:txBody>
        </p:sp>
        <p:cxnSp>
          <p:nvCxnSpPr>
            <p:cNvPr id="29" name="Straight Arrow Connector 28"/>
            <p:cNvCxnSpPr/>
            <p:nvPr/>
          </p:nvCxnSpPr>
          <p:spPr bwMode="auto">
            <a:xfrm flipH="1">
              <a:off x="2339752" y="3851756"/>
              <a:ext cx="2160240" cy="441340"/>
            </a:xfrm>
            <a:prstGeom prst="straightConnector1">
              <a:avLst/>
            </a:prstGeom>
            <a:noFill/>
            <a:ln w="38100" cap="flat" cmpd="sng" algn="ctr">
              <a:solidFill>
                <a:schemeClr val="accent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1" name="Straight Arrow Connector 30"/>
            <p:cNvCxnSpPr/>
            <p:nvPr/>
          </p:nvCxnSpPr>
          <p:spPr bwMode="auto">
            <a:xfrm>
              <a:off x="4499992" y="3856402"/>
              <a:ext cx="2304256" cy="220670"/>
            </a:xfrm>
            <a:prstGeom prst="straightConnector1">
              <a:avLst/>
            </a:prstGeom>
            <a:noFill/>
            <a:ln w="38100" cap="flat" cmpd="sng" algn="ctr">
              <a:solidFill>
                <a:schemeClr val="accent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7" name="TextBox 26"/>
            <p:cNvSpPr txBox="1"/>
            <p:nvPr/>
          </p:nvSpPr>
          <p:spPr>
            <a:xfrm>
              <a:off x="3563888" y="2937718"/>
              <a:ext cx="2573415" cy="923330"/>
            </a:xfrm>
            <a:prstGeom prst="rect">
              <a:avLst/>
            </a:prstGeom>
            <a:solidFill>
              <a:schemeClr val="bg1"/>
            </a:solidFill>
          </p:spPr>
          <p:txBody>
            <a:bodyPr wrap="square" rtlCol="0">
              <a:spAutoFit/>
            </a:bodyPr>
            <a:lstStyle/>
            <a:p>
              <a:r>
                <a:rPr lang="en-GB" dirty="0" smtClean="0"/>
                <a:t>Enhanced static stability layer inhibits descent?</a:t>
              </a:r>
              <a:endParaRPr lang="en-GB" dirty="0"/>
            </a:p>
          </p:txBody>
        </p:sp>
      </p:grpSp>
      <p:sp>
        <p:nvSpPr>
          <p:cNvPr id="21" name="Title 1"/>
          <p:cNvSpPr>
            <a:spLocks noGrp="1"/>
          </p:cNvSpPr>
          <p:nvPr>
            <p:ph type="title"/>
          </p:nvPr>
        </p:nvSpPr>
        <p:spPr>
          <a:xfrm>
            <a:off x="251520" y="152728"/>
            <a:ext cx="8280000" cy="828000"/>
          </a:xfrm>
        </p:spPr>
        <p:txBody>
          <a:bodyPr/>
          <a:lstStyle/>
          <a:p>
            <a:r>
              <a:rPr lang="en-GB" cap="none" dirty="0" smtClean="0"/>
              <a:t>3. Role of the boundary layer</a:t>
            </a:r>
            <a:endParaRPr lang="en-GB" cap="none" dirty="0"/>
          </a:p>
        </p:txBody>
      </p:sp>
      <p:sp>
        <p:nvSpPr>
          <p:cNvPr id="2" name="TextBox 1"/>
          <p:cNvSpPr txBox="1"/>
          <p:nvPr/>
        </p:nvSpPr>
        <p:spPr>
          <a:xfrm>
            <a:off x="179512" y="6197242"/>
            <a:ext cx="2700300" cy="400110"/>
          </a:xfrm>
          <a:prstGeom prst="rect">
            <a:avLst/>
          </a:prstGeom>
          <a:noFill/>
        </p:spPr>
        <p:txBody>
          <a:bodyPr wrap="square" rtlCol="0">
            <a:spAutoFit/>
          </a:bodyPr>
          <a:lstStyle/>
          <a:p>
            <a:r>
              <a:rPr lang="en-GB" dirty="0">
                <a:solidFill>
                  <a:srgbClr val="7EAF35"/>
                </a:solidFill>
              </a:rPr>
              <a:t>Baker at al. (2014).</a:t>
            </a:r>
            <a:endParaRPr lang="en-GB" dirty="0" smtClean="0">
              <a:solidFill>
                <a:schemeClr val="tx2"/>
              </a:solidFill>
              <a:latin typeface="+mn-lt"/>
            </a:endParaRPr>
          </a:p>
        </p:txBody>
      </p:sp>
      <p:sp>
        <p:nvSpPr>
          <p:cNvPr id="5" name="TextBox 4"/>
          <p:cNvSpPr txBox="1"/>
          <p:nvPr/>
        </p:nvSpPr>
        <p:spPr>
          <a:xfrm>
            <a:off x="1187624" y="1484784"/>
            <a:ext cx="2232248" cy="400110"/>
          </a:xfrm>
          <a:prstGeom prst="rect">
            <a:avLst/>
          </a:prstGeom>
          <a:noFill/>
        </p:spPr>
        <p:txBody>
          <a:bodyPr wrap="square" rtlCol="0">
            <a:spAutoFit/>
          </a:bodyPr>
          <a:lstStyle/>
          <a:p>
            <a:r>
              <a:rPr lang="en-GB" dirty="0" smtClean="0">
                <a:solidFill>
                  <a:schemeClr val="tx2"/>
                </a:solidFill>
                <a:latin typeface="+mn-lt"/>
              </a:rPr>
              <a:t>Idealised cyclone</a:t>
            </a:r>
          </a:p>
        </p:txBody>
      </p:sp>
      <p:sp>
        <p:nvSpPr>
          <p:cNvPr id="8" name="TextBox 7"/>
          <p:cNvSpPr txBox="1"/>
          <p:nvPr/>
        </p:nvSpPr>
        <p:spPr>
          <a:xfrm>
            <a:off x="5652120" y="1484784"/>
            <a:ext cx="2376264" cy="400110"/>
          </a:xfrm>
          <a:prstGeom prst="rect">
            <a:avLst/>
          </a:prstGeom>
          <a:noFill/>
        </p:spPr>
        <p:txBody>
          <a:bodyPr wrap="square" rtlCol="0">
            <a:spAutoFit/>
          </a:bodyPr>
          <a:lstStyle/>
          <a:p>
            <a:r>
              <a:rPr lang="en-GB" dirty="0" smtClean="0">
                <a:solidFill>
                  <a:schemeClr val="tx2"/>
                </a:solidFill>
                <a:latin typeface="+mn-lt"/>
              </a:rPr>
              <a:t>Windstorm Gudrun</a:t>
            </a:r>
          </a:p>
        </p:txBody>
      </p:sp>
    </p:spTree>
    <p:extLst>
      <p:ext uri="{BB962C8B-B14F-4D97-AF65-F5344CB8AC3E}">
        <p14:creationId xmlns:p14="http://schemas.microsoft.com/office/powerpoint/2010/main" val="11981661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4. Predictability</a:t>
            </a:r>
            <a:endParaRPr lang="en-GB" cap="none" dirty="0"/>
          </a:p>
        </p:txBody>
      </p:sp>
      <p:pic>
        <p:nvPicPr>
          <p:cNvPr id="3" name="Picture 2"/>
          <p:cNvPicPr>
            <a:picLocks noChangeAspect="1"/>
          </p:cNvPicPr>
          <p:nvPr/>
        </p:nvPicPr>
        <p:blipFill>
          <a:blip r:embed="rId3"/>
          <a:stretch>
            <a:fillRect/>
          </a:stretch>
        </p:blipFill>
        <p:spPr>
          <a:xfrm>
            <a:off x="4493971" y="1124744"/>
            <a:ext cx="4650029" cy="3456384"/>
          </a:xfrm>
          <a:prstGeom prst="rect">
            <a:avLst/>
          </a:prstGeom>
        </p:spPr>
      </p:pic>
      <p:sp>
        <p:nvSpPr>
          <p:cNvPr id="4" name="TextBox 3"/>
          <p:cNvSpPr txBox="1"/>
          <p:nvPr/>
        </p:nvSpPr>
        <p:spPr>
          <a:xfrm>
            <a:off x="6228184" y="4365104"/>
            <a:ext cx="3024336" cy="400110"/>
          </a:xfrm>
          <a:prstGeom prst="rect">
            <a:avLst/>
          </a:prstGeom>
          <a:noFill/>
        </p:spPr>
        <p:txBody>
          <a:bodyPr wrap="square" rtlCol="0">
            <a:spAutoFit/>
          </a:bodyPr>
          <a:lstStyle/>
          <a:p>
            <a:r>
              <a:rPr lang="en-GB" dirty="0" smtClean="0">
                <a:solidFill>
                  <a:srgbClr val="7EAF35"/>
                </a:solidFill>
                <a:latin typeface="+mn-lt"/>
              </a:rPr>
              <a:t>Hart, Gra</a:t>
            </a:r>
            <a:r>
              <a:rPr lang="en-GB" dirty="0" smtClean="0">
                <a:solidFill>
                  <a:srgbClr val="7EAF35"/>
                </a:solidFill>
              </a:rPr>
              <a:t>y, Clark (in prep.)</a:t>
            </a:r>
          </a:p>
        </p:txBody>
      </p:sp>
      <p:sp>
        <p:nvSpPr>
          <p:cNvPr id="5" name="TextBox 4"/>
          <p:cNvSpPr txBox="1"/>
          <p:nvPr/>
        </p:nvSpPr>
        <p:spPr>
          <a:xfrm>
            <a:off x="4766757" y="908720"/>
            <a:ext cx="4104456" cy="400110"/>
          </a:xfrm>
          <a:prstGeom prst="rect">
            <a:avLst/>
          </a:prstGeom>
          <a:noFill/>
        </p:spPr>
        <p:txBody>
          <a:bodyPr wrap="square" rtlCol="0">
            <a:spAutoFit/>
          </a:bodyPr>
          <a:lstStyle/>
          <a:p>
            <a:pPr algn="ctr"/>
            <a:r>
              <a:rPr lang="en-GB" dirty="0" smtClean="0">
                <a:solidFill>
                  <a:schemeClr val="tx2"/>
                </a:solidFill>
                <a:latin typeface="+mn-lt"/>
              </a:rPr>
              <a:t>Short-range ensemble forecasts</a:t>
            </a:r>
          </a:p>
        </p:txBody>
      </p:sp>
      <p:pic>
        <p:nvPicPr>
          <p:cNvPr id="6" name="Picture 5"/>
          <p:cNvPicPr>
            <a:picLocks noChangeAspect="1"/>
          </p:cNvPicPr>
          <p:nvPr/>
        </p:nvPicPr>
        <p:blipFill>
          <a:blip r:embed="rId4"/>
          <a:stretch>
            <a:fillRect/>
          </a:stretch>
        </p:blipFill>
        <p:spPr>
          <a:xfrm>
            <a:off x="143840" y="4581128"/>
            <a:ext cx="5976000" cy="1670625"/>
          </a:xfrm>
          <a:prstGeom prst="rect">
            <a:avLst/>
          </a:prstGeom>
        </p:spPr>
      </p:pic>
      <p:sp>
        <p:nvSpPr>
          <p:cNvPr id="8" name="TextBox 7"/>
          <p:cNvSpPr txBox="1"/>
          <p:nvPr/>
        </p:nvSpPr>
        <p:spPr>
          <a:xfrm>
            <a:off x="143840" y="6186411"/>
            <a:ext cx="5148240" cy="400110"/>
          </a:xfrm>
          <a:prstGeom prst="rect">
            <a:avLst/>
          </a:prstGeom>
          <a:noFill/>
        </p:spPr>
        <p:txBody>
          <a:bodyPr wrap="square" rtlCol="0">
            <a:spAutoFit/>
          </a:bodyPr>
          <a:lstStyle/>
          <a:p>
            <a:r>
              <a:rPr lang="en-GB" dirty="0" err="1" smtClean="0">
                <a:solidFill>
                  <a:srgbClr val="7EAF35"/>
                </a:solidFill>
              </a:rPr>
              <a:t>Mart</a:t>
            </a:r>
            <a:r>
              <a:rPr lang="en-GB" dirty="0" err="1" smtClean="0">
                <a:solidFill>
                  <a:srgbClr val="7EAF35"/>
                </a:solidFill>
                <a:latin typeface="Calibri" panose="020F0502020204030204" pitchFamily="34" charset="0"/>
              </a:rPr>
              <a:t>ínez</a:t>
            </a:r>
            <a:r>
              <a:rPr lang="en-GB" dirty="0" smtClean="0">
                <a:solidFill>
                  <a:srgbClr val="7EAF35"/>
                </a:solidFill>
                <a:latin typeface="Calibri" panose="020F0502020204030204" pitchFamily="34" charset="0"/>
              </a:rPr>
              <a:t>-Alvarado et al. (2012)</a:t>
            </a:r>
            <a:endParaRPr lang="en-GB" dirty="0" smtClean="0">
              <a:solidFill>
                <a:srgbClr val="7EAF35"/>
              </a:solidFill>
            </a:endParaRPr>
          </a:p>
        </p:txBody>
      </p:sp>
      <p:sp>
        <p:nvSpPr>
          <p:cNvPr id="9" name="TextBox 8"/>
          <p:cNvSpPr txBox="1"/>
          <p:nvPr/>
        </p:nvSpPr>
        <p:spPr>
          <a:xfrm>
            <a:off x="179512" y="3573016"/>
            <a:ext cx="4104456" cy="1015663"/>
          </a:xfrm>
          <a:prstGeom prst="rect">
            <a:avLst/>
          </a:prstGeom>
          <a:noFill/>
        </p:spPr>
        <p:txBody>
          <a:bodyPr wrap="square" rtlCol="0">
            <a:spAutoFit/>
          </a:bodyPr>
          <a:lstStyle/>
          <a:p>
            <a:r>
              <a:rPr lang="en-GB" dirty="0" smtClean="0">
                <a:solidFill>
                  <a:schemeClr val="tx2"/>
                </a:solidFill>
                <a:latin typeface="+mn-lt"/>
              </a:rPr>
              <a:t>Contingency table for instability based precursor diagnostic applied to global model forecast.</a:t>
            </a:r>
          </a:p>
        </p:txBody>
      </p:sp>
      <p:sp>
        <p:nvSpPr>
          <p:cNvPr id="10" name="TextBox 9"/>
          <p:cNvSpPr txBox="1"/>
          <p:nvPr/>
        </p:nvSpPr>
        <p:spPr>
          <a:xfrm>
            <a:off x="208112" y="1630248"/>
            <a:ext cx="3168352" cy="1631216"/>
          </a:xfrm>
          <a:prstGeom prst="rect">
            <a:avLst/>
          </a:prstGeom>
          <a:noFill/>
        </p:spPr>
        <p:txBody>
          <a:bodyPr wrap="square" rtlCol="0">
            <a:spAutoFit/>
          </a:bodyPr>
          <a:lstStyle/>
          <a:p>
            <a:r>
              <a:rPr lang="en-GB" dirty="0" smtClean="0"/>
              <a:t>Up to 1/3 of North Atlantic winter storms may contain sting jets but these sting jets may not always lead to strong surface wind gusts. </a:t>
            </a:r>
            <a:endParaRPr lang="en-GB" dirty="0" smtClean="0">
              <a:solidFill>
                <a:schemeClr val="tx2"/>
              </a:solidFill>
              <a:latin typeface="+mn-lt"/>
            </a:endParaRPr>
          </a:p>
        </p:txBody>
      </p:sp>
    </p:spTree>
    <p:extLst>
      <p:ext uri="{BB962C8B-B14F-4D97-AF65-F5344CB8AC3E}">
        <p14:creationId xmlns:p14="http://schemas.microsoft.com/office/powerpoint/2010/main" val="4095958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5. Conceptual model development</a:t>
            </a:r>
            <a:endParaRPr lang="en-GB" cap="none"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28</a:t>
            </a:fld>
            <a:endParaRPr lang="en-GB" altLang="en-US"/>
          </a:p>
        </p:txBody>
      </p:sp>
      <p:pic>
        <p:nvPicPr>
          <p:cNvPr id="7" name="Picture 6"/>
          <p:cNvPicPr>
            <a:picLocks noChangeAspect="1"/>
          </p:cNvPicPr>
          <p:nvPr/>
        </p:nvPicPr>
        <p:blipFill>
          <a:blip r:embed="rId3"/>
          <a:stretch>
            <a:fillRect/>
          </a:stretch>
        </p:blipFill>
        <p:spPr>
          <a:xfrm>
            <a:off x="591988" y="980728"/>
            <a:ext cx="7956000" cy="5594063"/>
          </a:xfrm>
          <a:prstGeom prst="rect">
            <a:avLst/>
          </a:prstGeom>
        </p:spPr>
      </p:pic>
      <p:sp>
        <p:nvSpPr>
          <p:cNvPr id="8" name="TextBox 7"/>
          <p:cNvSpPr txBox="1"/>
          <p:nvPr/>
        </p:nvSpPr>
        <p:spPr>
          <a:xfrm>
            <a:off x="107504" y="6413266"/>
            <a:ext cx="2952328" cy="400110"/>
          </a:xfrm>
          <a:prstGeom prst="rect">
            <a:avLst/>
          </a:prstGeom>
          <a:noFill/>
        </p:spPr>
        <p:txBody>
          <a:bodyPr wrap="square" rtlCol="0">
            <a:spAutoFit/>
          </a:bodyPr>
          <a:lstStyle/>
          <a:p>
            <a:r>
              <a:rPr lang="en-GB" dirty="0" smtClean="0">
                <a:solidFill>
                  <a:srgbClr val="7EAF35"/>
                </a:solidFill>
                <a:latin typeface="+mn-lt"/>
              </a:rPr>
              <a:t>Hewson and </a:t>
            </a:r>
            <a:r>
              <a:rPr lang="en-GB" dirty="0" err="1" smtClean="0">
                <a:solidFill>
                  <a:srgbClr val="7EAF35"/>
                </a:solidFill>
                <a:latin typeface="+mn-lt"/>
              </a:rPr>
              <a:t>Neu</a:t>
            </a:r>
            <a:r>
              <a:rPr lang="en-GB" dirty="0" smtClean="0">
                <a:solidFill>
                  <a:srgbClr val="7EAF35"/>
                </a:solidFill>
                <a:latin typeface="+mn-lt"/>
              </a:rPr>
              <a:t> (2015)</a:t>
            </a:r>
          </a:p>
        </p:txBody>
      </p:sp>
    </p:spTree>
    <p:extLst>
      <p:ext uri="{BB962C8B-B14F-4D97-AF65-F5344CB8AC3E}">
        <p14:creationId xmlns:p14="http://schemas.microsoft.com/office/powerpoint/2010/main" val="340192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Summary</a:t>
            </a:r>
            <a:endParaRPr lang="en-GB" cap="none" dirty="0"/>
          </a:p>
        </p:txBody>
      </p:sp>
      <p:sp>
        <p:nvSpPr>
          <p:cNvPr id="3" name="Content Placeholder 2"/>
          <p:cNvSpPr>
            <a:spLocks noGrp="1"/>
          </p:cNvSpPr>
          <p:nvPr>
            <p:ph idx="1"/>
          </p:nvPr>
        </p:nvSpPr>
        <p:spPr>
          <a:xfrm>
            <a:off x="251520" y="1412776"/>
            <a:ext cx="4320480" cy="5184576"/>
          </a:xfrm>
        </p:spPr>
        <p:txBody>
          <a:bodyPr/>
          <a:lstStyle/>
          <a:p>
            <a:pPr>
              <a:spcAft>
                <a:spcPts val="600"/>
              </a:spcAft>
              <a:buFont typeface="Wingdings" panose="05000000000000000000" pitchFamily="2" charset="2"/>
              <a:buChar char="§"/>
            </a:pPr>
            <a:r>
              <a:rPr lang="en-GB" sz="1800" dirty="0" smtClean="0"/>
              <a:t>The detailed retrospective observational and model analyses of the Great October storm of 1987 by Browning (2004) and Clark et al. (2005) ignited interest in the mesoscale transient wind jet Browning christened the `sting jet’. </a:t>
            </a:r>
          </a:p>
          <a:p>
            <a:pPr>
              <a:spcAft>
                <a:spcPts val="600"/>
              </a:spcAft>
              <a:buFont typeface="Wingdings" panose="05000000000000000000" pitchFamily="2" charset="2"/>
              <a:buChar char="§"/>
            </a:pPr>
            <a:r>
              <a:rPr lang="en-GB" sz="1800" dirty="0" smtClean="0"/>
              <a:t> </a:t>
            </a:r>
            <a:r>
              <a:rPr lang="en-GB" sz="1800" dirty="0" smtClean="0">
                <a:solidFill>
                  <a:schemeClr val="accent6"/>
                </a:solidFill>
              </a:rPr>
              <a:t>Terminology has gained wide-scale acceptance within the research and operational forecasting community (particularly within Europe) and public recognition.</a:t>
            </a:r>
          </a:p>
          <a:p>
            <a:pPr>
              <a:spcAft>
                <a:spcPts val="600"/>
              </a:spcAft>
              <a:buFont typeface="Wingdings" panose="05000000000000000000" pitchFamily="2" charset="2"/>
              <a:buChar char="§"/>
            </a:pPr>
            <a:r>
              <a:rPr lang="en-GB" sz="1800" dirty="0" smtClean="0"/>
              <a:t> Questions remain regarding the preferential environments for these storms, the conditions in which they lead to strong surface wind gusts, the importance of the different proposed descent mechanisms, and </a:t>
            </a:r>
            <a:r>
              <a:rPr lang="en-GB" sz="1800" dirty="0"/>
              <a:t>the effect of climate change</a:t>
            </a:r>
            <a:r>
              <a:rPr lang="en-GB" sz="1800" dirty="0" smtClean="0"/>
              <a:t>  </a:t>
            </a:r>
            <a:endParaRPr lang="en-GB" sz="1800" dirty="0"/>
          </a:p>
        </p:txBody>
      </p:sp>
      <p:pic>
        <p:nvPicPr>
          <p:cNvPr id="4" name="Picture 3"/>
          <p:cNvPicPr>
            <a:picLocks/>
          </p:cNvPicPr>
          <p:nvPr/>
        </p:nvPicPr>
        <p:blipFill>
          <a:blip r:embed="rId3">
            <a:extLst>
              <a:ext uri="{28A0092B-C50C-407E-A947-70E740481C1C}">
                <a14:useLocalDpi xmlns:a14="http://schemas.microsoft.com/office/drawing/2010/main" val="0"/>
              </a:ext>
            </a:extLst>
          </a:blip>
          <a:stretch>
            <a:fillRect/>
          </a:stretch>
        </p:blipFill>
        <p:spPr>
          <a:xfrm>
            <a:off x="5796136" y="2348880"/>
            <a:ext cx="2448272" cy="223224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1126" y="4725000"/>
            <a:ext cx="3685370" cy="208837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0072" y="82894"/>
            <a:ext cx="3465472" cy="2163125"/>
          </a:xfrm>
          <a:prstGeom prst="rect">
            <a:avLst/>
          </a:prstGeom>
        </p:spPr>
      </p:pic>
    </p:spTree>
    <p:extLst>
      <p:ext uri="{BB962C8B-B14F-4D97-AF65-F5344CB8AC3E}">
        <p14:creationId xmlns:p14="http://schemas.microsoft.com/office/powerpoint/2010/main" val="599890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Structure of intense cyclones</a:t>
            </a:r>
            <a:endParaRPr lang="en-GB" cap="none"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3</a:t>
            </a:fld>
            <a:endParaRPr lang="en-GB" altLang="en-US"/>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75" y="1268760"/>
            <a:ext cx="5429250" cy="531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79512" y="5517232"/>
            <a:ext cx="3384376" cy="707886"/>
          </a:xfrm>
          <a:prstGeom prst="rect">
            <a:avLst/>
          </a:prstGeom>
          <a:noFill/>
        </p:spPr>
        <p:txBody>
          <a:bodyPr wrap="square" rtlCol="0">
            <a:spAutoFit/>
          </a:bodyPr>
          <a:lstStyle/>
          <a:p>
            <a:r>
              <a:rPr lang="en-GB" dirty="0" smtClean="0">
                <a:solidFill>
                  <a:srgbClr val="7EAF35"/>
                </a:solidFill>
                <a:latin typeface="+mn-lt"/>
              </a:rPr>
              <a:t>Browning (2004) redrafted from Bader et al. (1995)</a:t>
            </a:r>
          </a:p>
        </p:txBody>
      </p:sp>
    </p:spTree>
    <p:extLst>
      <p:ext uri="{BB962C8B-B14F-4D97-AF65-F5344CB8AC3E}">
        <p14:creationId xmlns:p14="http://schemas.microsoft.com/office/powerpoint/2010/main" val="1068006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8028525" y="6237312"/>
            <a:ext cx="676275" cy="252000"/>
          </a:xfrm>
          <a:prstGeom prst="rect">
            <a:avLst/>
          </a:prstGeom>
        </p:spPr>
        <p:txBody>
          <a:bodyPr/>
          <a:lstStyle/>
          <a:p>
            <a:fld id="{5FFF6C6D-F008-4952-BAC5-3DF5CFB61B41}" type="slidenum">
              <a:rPr lang="en-GB" smtClean="0"/>
              <a:t>30</a:t>
            </a:fld>
            <a:endParaRPr lang="en-GB"/>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268760"/>
            <a:ext cx="8834459" cy="3283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860592" y="6228923"/>
            <a:ext cx="3587414" cy="400110"/>
          </a:xfrm>
          <a:prstGeom prst="rect">
            <a:avLst/>
          </a:prstGeom>
          <a:noFill/>
        </p:spPr>
        <p:txBody>
          <a:bodyPr wrap="square" rtlCol="0">
            <a:spAutoFit/>
          </a:bodyPr>
          <a:lstStyle/>
          <a:p>
            <a:r>
              <a:rPr lang="en-GB" dirty="0" smtClean="0">
                <a:solidFill>
                  <a:srgbClr val="7EAF35"/>
                </a:solidFill>
              </a:rPr>
              <a:t>Schultz and Sienkiewicz (2013)</a:t>
            </a:r>
            <a:endParaRPr lang="en-GB" dirty="0">
              <a:solidFill>
                <a:srgbClr val="7EAF35"/>
              </a:solidFill>
            </a:endParaRPr>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50000"/>
          <a:stretch/>
        </p:blipFill>
        <p:spPr bwMode="auto">
          <a:xfrm>
            <a:off x="35496" y="3205584"/>
            <a:ext cx="4467942" cy="3425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541074" y="4470855"/>
            <a:ext cx="2448272" cy="369332"/>
          </a:xfrm>
          <a:prstGeom prst="rect">
            <a:avLst/>
          </a:prstGeom>
          <a:noFill/>
        </p:spPr>
        <p:txBody>
          <a:bodyPr wrap="square" rtlCol="0">
            <a:spAutoFit/>
          </a:bodyPr>
          <a:lstStyle/>
          <a:p>
            <a:r>
              <a:rPr lang="en-GB" dirty="0" smtClean="0"/>
              <a:t>Zoomed c.f. (c)</a:t>
            </a:r>
            <a:endParaRPr lang="en-GB" dirty="0"/>
          </a:p>
        </p:txBody>
      </p:sp>
      <p:sp>
        <p:nvSpPr>
          <p:cNvPr id="7" name="Title 6"/>
          <p:cNvSpPr>
            <a:spLocks noGrp="1"/>
          </p:cNvSpPr>
          <p:nvPr>
            <p:ph type="title"/>
          </p:nvPr>
        </p:nvSpPr>
        <p:spPr/>
        <p:txBody>
          <a:bodyPr/>
          <a:lstStyle/>
          <a:p>
            <a:r>
              <a:rPr lang="en-GB" cap="none" dirty="0" smtClean="0"/>
              <a:t>2.iii. Mechanisms: </a:t>
            </a:r>
            <a:r>
              <a:rPr lang="en-GB" cap="none" dirty="0" err="1" smtClean="0"/>
              <a:t>frontolysis</a:t>
            </a:r>
            <a:endParaRPr lang="en-GB" cap="none" dirty="0"/>
          </a:p>
        </p:txBody>
      </p:sp>
    </p:spTree>
    <p:extLst>
      <p:ext uri="{BB962C8B-B14F-4D97-AF65-F5344CB8AC3E}">
        <p14:creationId xmlns:p14="http://schemas.microsoft.com/office/powerpoint/2010/main" val="2512836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CF6A46F-80AB-49F3-8C7E-9717ED945456}" type="slidenum">
              <a:rPr lang="en-GB" altLang="en-US" smtClean="0"/>
              <a:pPr/>
              <a:t>31</a:t>
            </a:fld>
            <a:endParaRPr lang="en-GB" altLang="en-US"/>
          </a:p>
        </p:txBody>
      </p:sp>
      <p:sp>
        <p:nvSpPr>
          <p:cNvPr id="6" name="TextBox 5"/>
          <p:cNvSpPr txBox="1"/>
          <p:nvPr/>
        </p:nvSpPr>
        <p:spPr>
          <a:xfrm>
            <a:off x="5397564" y="5374750"/>
            <a:ext cx="2880320" cy="338554"/>
          </a:xfrm>
          <a:prstGeom prst="rect">
            <a:avLst/>
          </a:prstGeom>
          <a:noFill/>
        </p:spPr>
        <p:txBody>
          <a:bodyPr wrap="square" rtlCol="0">
            <a:spAutoFit/>
          </a:bodyPr>
          <a:lstStyle/>
          <a:p>
            <a:pPr algn="ctr"/>
            <a:r>
              <a:rPr lang="en-GB" sz="1600" dirty="0" smtClean="0">
                <a:solidFill>
                  <a:schemeClr val="tx2"/>
                </a:solidFill>
                <a:latin typeface="+mn-lt"/>
              </a:rPr>
              <a:t>Holt and Thorpe (1991)</a:t>
            </a:r>
          </a:p>
        </p:txBody>
      </p:sp>
      <p:sp>
        <p:nvSpPr>
          <p:cNvPr id="7" name="TextBox 6"/>
          <p:cNvSpPr txBox="1"/>
          <p:nvPr/>
        </p:nvSpPr>
        <p:spPr>
          <a:xfrm>
            <a:off x="6156176" y="3311412"/>
            <a:ext cx="864096" cy="707886"/>
          </a:xfrm>
          <a:prstGeom prst="rect">
            <a:avLst/>
          </a:prstGeom>
          <a:noFill/>
        </p:spPr>
        <p:txBody>
          <a:bodyPr wrap="square" rtlCol="0">
            <a:spAutoFit/>
          </a:bodyPr>
          <a:lstStyle/>
          <a:p>
            <a:pPr algn="ctr"/>
            <a:r>
              <a:rPr lang="en-GB" dirty="0" smtClean="0">
                <a:solidFill>
                  <a:schemeClr val="tx2"/>
                </a:solidFill>
                <a:latin typeface="+mn-lt"/>
              </a:rPr>
              <a:t>~zero PV</a:t>
            </a:r>
          </a:p>
        </p:txBody>
      </p:sp>
      <p:pic>
        <p:nvPicPr>
          <p:cNvPr id="8" name="Picture 7"/>
          <p:cNvPicPr>
            <a:picLocks noChangeAspect="1"/>
          </p:cNvPicPr>
          <p:nvPr/>
        </p:nvPicPr>
        <p:blipFill>
          <a:blip r:embed="rId3"/>
          <a:stretch>
            <a:fillRect/>
          </a:stretch>
        </p:blipFill>
        <p:spPr>
          <a:xfrm>
            <a:off x="3506372" y="2131942"/>
            <a:ext cx="5587640" cy="4026541"/>
          </a:xfrm>
          <a:prstGeom prst="rect">
            <a:avLst/>
          </a:prstGeom>
        </p:spPr>
      </p:pic>
      <p:sp>
        <p:nvSpPr>
          <p:cNvPr id="9" name="TextBox 8"/>
          <p:cNvSpPr txBox="1"/>
          <p:nvPr/>
        </p:nvSpPr>
        <p:spPr>
          <a:xfrm>
            <a:off x="4361108" y="1780601"/>
            <a:ext cx="3916776" cy="400110"/>
          </a:xfrm>
          <a:prstGeom prst="rect">
            <a:avLst/>
          </a:prstGeom>
          <a:noFill/>
        </p:spPr>
        <p:txBody>
          <a:bodyPr wrap="square" rtlCol="0">
            <a:spAutoFit/>
          </a:bodyPr>
          <a:lstStyle/>
          <a:p>
            <a:pPr algn="ctr"/>
            <a:r>
              <a:rPr lang="en-GB" dirty="0" smtClean="0">
                <a:solidFill>
                  <a:schemeClr val="tx2"/>
                </a:solidFill>
                <a:latin typeface="+mn-lt"/>
              </a:rPr>
              <a:t>Slantwise convection at a front</a:t>
            </a:r>
          </a:p>
        </p:txBody>
      </p:sp>
      <p:sp>
        <p:nvSpPr>
          <p:cNvPr id="10" name="TextBox 9"/>
          <p:cNvSpPr txBox="1"/>
          <p:nvPr/>
        </p:nvSpPr>
        <p:spPr>
          <a:xfrm>
            <a:off x="4807257" y="6237312"/>
            <a:ext cx="3724263" cy="400110"/>
          </a:xfrm>
          <a:prstGeom prst="rect">
            <a:avLst/>
          </a:prstGeom>
          <a:noFill/>
        </p:spPr>
        <p:txBody>
          <a:bodyPr wrap="square" rtlCol="0">
            <a:spAutoFit/>
          </a:bodyPr>
          <a:lstStyle/>
          <a:p>
            <a:pPr algn="ctr"/>
            <a:r>
              <a:rPr lang="en-GB" dirty="0" err="1" smtClean="0">
                <a:solidFill>
                  <a:srgbClr val="7EAF35"/>
                </a:solidFill>
                <a:latin typeface="+mn-lt"/>
              </a:rPr>
              <a:t>Morcrette</a:t>
            </a:r>
            <a:r>
              <a:rPr lang="en-GB" dirty="0" smtClean="0">
                <a:solidFill>
                  <a:srgbClr val="7EAF35"/>
                </a:solidFill>
                <a:latin typeface="+mn-lt"/>
              </a:rPr>
              <a:t> and Browning (2006)</a:t>
            </a:r>
          </a:p>
        </p:txBody>
      </p:sp>
      <p:sp>
        <p:nvSpPr>
          <p:cNvPr id="11" name="TextBox 10"/>
          <p:cNvSpPr txBox="1"/>
          <p:nvPr/>
        </p:nvSpPr>
        <p:spPr>
          <a:xfrm>
            <a:off x="5796136" y="2204864"/>
            <a:ext cx="1152128" cy="338554"/>
          </a:xfrm>
          <a:prstGeom prst="rect">
            <a:avLst/>
          </a:prstGeom>
          <a:noFill/>
        </p:spPr>
        <p:txBody>
          <a:bodyPr wrap="square" rtlCol="0">
            <a:spAutoFit/>
          </a:bodyPr>
          <a:lstStyle/>
          <a:p>
            <a:r>
              <a:rPr lang="en-GB" sz="1600" dirty="0" smtClean="0">
                <a:solidFill>
                  <a:schemeClr val="tx2"/>
                </a:solidFill>
                <a:latin typeface="+mn-lt"/>
              </a:rPr>
              <a:t>-</a:t>
            </a:r>
            <a:r>
              <a:rPr lang="en-GB" sz="1600" dirty="0" err="1" smtClean="0">
                <a:solidFill>
                  <a:schemeClr val="tx2"/>
                </a:solidFill>
                <a:latin typeface="+mn-lt"/>
              </a:rPr>
              <a:t>ve</a:t>
            </a:r>
            <a:r>
              <a:rPr lang="en-GB" sz="1600" dirty="0" smtClean="0">
                <a:solidFill>
                  <a:schemeClr val="tx2"/>
                </a:solidFill>
                <a:latin typeface="+mn-lt"/>
              </a:rPr>
              <a:t> </a:t>
            </a:r>
            <a:r>
              <a:rPr lang="en-GB" sz="1600" dirty="0" err="1" smtClean="0">
                <a:solidFill>
                  <a:schemeClr val="tx2"/>
                </a:solidFill>
                <a:latin typeface="+mn-lt"/>
              </a:rPr>
              <a:t>PV</a:t>
            </a:r>
            <a:r>
              <a:rPr lang="en-GB" sz="1600" baseline="-25000" dirty="0" err="1" smtClean="0">
                <a:solidFill>
                  <a:schemeClr val="tx2"/>
                </a:solidFill>
                <a:latin typeface="+mn-lt"/>
              </a:rPr>
              <a:t>e</a:t>
            </a:r>
            <a:endParaRPr lang="en-GB" sz="1600" baseline="-25000" dirty="0" smtClean="0">
              <a:solidFill>
                <a:schemeClr val="tx2"/>
              </a:solidFill>
              <a:latin typeface="+mn-lt"/>
            </a:endParaRPr>
          </a:p>
        </p:txBody>
      </p:sp>
      <p:cxnSp>
        <p:nvCxnSpPr>
          <p:cNvPr id="13" name="Straight Arrow Connector 12"/>
          <p:cNvCxnSpPr/>
          <p:nvPr/>
        </p:nvCxnSpPr>
        <p:spPr bwMode="auto">
          <a:xfrm>
            <a:off x="6012160" y="2564904"/>
            <a:ext cx="144016" cy="576064"/>
          </a:xfrm>
          <a:prstGeom prst="straightConnector1">
            <a:avLst/>
          </a:prstGeom>
          <a:noFill/>
          <a:ln w="38100" cap="flat" cmpd="sng" algn="ctr">
            <a:solidFill>
              <a:schemeClr val="accent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6" name="Straight Arrow Connector 15"/>
          <p:cNvCxnSpPr/>
          <p:nvPr/>
        </p:nvCxnSpPr>
        <p:spPr bwMode="auto">
          <a:xfrm>
            <a:off x="6012160" y="2543418"/>
            <a:ext cx="288032" cy="309518"/>
          </a:xfrm>
          <a:prstGeom prst="straightConnector1">
            <a:avLst/>
          </a:prstGeom>
          <a:noFill/>
          <a:ln w="38100" cap="flat" cmpd="sng" algn="ctr">
            <a:solidFill>
              <a:schemeClr val="accent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7" name="TextBox 16"/>
          <p:cNvSpPr txBox="1"/>
          <p:nvPr/>
        </p:nvSpPr>
        <p:spPr>
          <a:xfrm>
            <a:off x="7766672" y="2128363"/>
            <a:ext cx="1301019" cy="584775"/>
          </a:xfrm>
          <a:prstGeom prst="rect">
            <a:avLst/>
          </a:prstGeom>
          <a:noFill/>
        </p:spPr>
        <p:txBody>
          <a:bodyPr wrap="square" rtlCol="0">
            <a:spAutoFit/>
          </a:bodyPr>
          <a:lstStyle/>
          <a:p>
            <a:pPr algn="r"/>
            <a:r>
              <a:rPr lang="en-GB" sz="1600" dirty="0" smtClean="0">
                <a:solidFill>
                  <a:schemeClr val="tx2"/>
                </a:solidFill>
                <a:latin typeface="+mn-lt"/>
              </a:rPr>
              <a:t>Delta M adjustment</a:t>
            </a:r>
          </a:p>
        </p:txBody>
      </p:sp>
      <p:sp>
        <p:nvSpPr>
          <p:cNvPr id="18" name="TextBox 17"/>
          <p:cNvSpPr txBox="1"/>
          <p:nvPr/>
        </p:nvSpPr>
        <p:spPr>
          <a:xfrm>
            <a:off x="7766671" y="3525744"/>
            <a:ext cx="1301019" cy="338554"/>
          </a:xfrm>
          <a:prstGeom prst="rect">
            <a:avLst/>
          </a:prstGeom>
          <a:noFill/>
        </p:spPr>
        <p:txBody>
          <a:bodyPr wrap="square" rtlCol="0">
            <a:spAutoFit/>
          </a:bodyPr>
          <a:lstStyle/>
          <a:p>
            <a:pPr algn="r"/>
            <a:r>
              <a:rPr lang="en-GB" sz="1600" dirty="0" smtClean="0"/>
              <a:t>Linear CSI</a:t>
            </a:r>
            <a:endParaRPr lang="en-GB" sz="1600" dirty="0" smtClean="0">
              <a:solidFill>
                <a:schemeClr val="tx2"/>
              </a:solidFill>
              <a:latin typeface="+mn-lt"/>
            </a:endParaRPr>
          </a:p>
        </p:txBody>
      </p:sp>
      <p:sp>
        <p:nvSpPr>
          <p:cNvPr id="19" name="TextBox 18"/>
          <p:cNvSpPr txBox="1"/>
          <p:nvPr/>
        </p:nvSpPr>
        <p:spPr>
          <a:xfrm>
            <a:off x="7483358" y="4872621"/>
            <a:ext cx="1589052" cy="338554"/>
          </a:xfrm>
          <a:prstGeom prst="rect">
            <a:avLst/>
          </a:prstGeom>
          <a:noFill/>
        </p:spPr>
        <p:txBody>
          <a:bodyPr wrap="square" rtlCol="0">
            <a:spAutoFit/>
          </a:bodyPr>
          <a:lstStyle/>
          <a:p>
            <a:pPr algn="r"/>
            <a:r>
              <a:rPr lang="en-GB" sz="1600" dirty="0" smtClean="0"/>
              <a:t>Nonlinear CSI</a:t>
            </a:r>
            <a:endParaRPr lang="en-GB" sz="1600" dirty="0" smtClean="0">
              <a:solidFill>
                <a:schemeClr val="tx2"/>
              </a:solidFill>
              <a:latin typeface="+mn-lt"/>
            </a:endParaRPr>
          </a:p>
        </p:txBody>
      </p:sp>
      <p:pic>
        <p:nvPicPr>
          <p:cNvPr id="20" name="Picture 19"/>
          <p:cNvPicPr>
            <a:picLocks noChangeAspect="1"/>
          </p:cNvPicPr>
          <p:nvPr/>
        </p:nvPicPr>
        <p:blipFill>
          <a:blip r:embed="rId4"/>
          <a:stretch>
            <a:fillRect/>
          </a:stretch>
        </p:blipFill>
        <p:spPr>
          <a:xfrm>
            <a:off x="251520" y="3284984"/>
            <a:ext cx="5536641" cy="2632529"/>
          </a:xfrm>
          <a:prstGeom prst="rect">
            <a:avLst/>
          </a:prstGeom>
        </p:spPr>
      </p:pic>
      <p:sp>
        <p:nvSpPr>
          <p:cNvPr id="23" name="Content Placeholder 2"/>
          <p:cNvSpPr>
            <a:spLocks noGrp="1"/>
          </p:cNvSpPr>
          <p:nvPr>
            <p:ph idx="1"/>
          </p:nvPr>
        </p:nvSpPr>
        <p:spPr>
          <a:xfrm>
            <a:off x="251520" y="1832336"/>
            <a:ext cx="3030854" cy="2028712"/>
          </a:xfrm>
        </p:spPr>
        <p:txBody>
          <a:bodyPr/>
          <a:lstStyle/>
          <a:p>
            <a:pPr>
              <a:buFont typeface="Wingdings" panose="05000000000000000000" pitchFamily="2" charset="2"/>
              <a:buChar char="§"/>
            </a:pPr>
            <a:r>
              <a:rPr lang="en-GB" dirty="0" smtClean="0"/>
              <a:t>Link between negative moist PV at fronts, conditional symmetric instability and frontal </a:t>
            </a:r>
            <a:r>
              <a:rPr lang="en-GB" dirty="0" err="1" smtClean="0"/>
              <a:t>rainbands</a:t>
            </a:r>
            <a:r>
              <a:rPr lang="en-GB" dirty="0" smtClean="0"/>
              <a:t>.</a:t>
            </a:r>
          </a:p>
          <a:p>
            <a:pPr>
              <a:buFont typeface="Wingdings" panose="05000000000000000000" pitchFamily="2" charset="2"/>
              <a:buChar char="§"/>
            </a:pPr>
            <a:endParaRPr lang="en-GB" sz="1600" dirty="0"/>
          </a:p>
        </p:txBody>
      </p:sp>
      <p:pic>
        <p:nvPicPr>
          <p:cNvPr id="25" name="Picture 24"/>
          <p:cNvPicPr>
            <a:picLocks noChangeAspect="1"/>
          </p:cNvPicPr>
          <p:nvPr/>
        </p:nvPicPr>
        <p:blipFill rotWithShape="1">
          <a:blip r:embed="rId5"/>
          <a:srcRect l="51054" t="7507" b="3753"/>
          <a:stretch/>
        </p:blipFill>
        <p:spPr>
          <a:xfrm>
            <a:off x="6660232" y="70554"/>
            <a:ext cx="2483768" cy="1702262"/>
          </a:xfrm>
          <a:prstGeom prst="rect">
            <a:avLst/>
          </a:prstGeom>
        </p:spPr>
      </p:pic>
      <p:sp>
        <p:nvSpPr>
          <p:cNvPr id="26" name="Oval 25"/>
          <p:cNvSpPr/>
          <p:nvPr/>
        </p:nvSpPr>
        <p:spPr>
          <a:xfrm>
            <a:off x="7421351" y="1089953"/>
            <a:ext cx="690639" cy="648072"/>
          </a:xfrm>
          <a:prstGeom prst="ellipse">
            <a:avLst/>
          </a:prstGeom>
          <a:noFill/>
          <a:ln w="38100">
            <a:solidFill>
              <a:schemeClr val="accent1"/>
            </a:solidFill>
          </a:ln>
        </p:spPr>
        <p:txBody>
          <a:bodyPr wrap="square" rtlCol="0" anchor="ctr">
            <a:spAutoFit/>
          </a:bodyPr>
          <a:lstStyle/>
          <a:p>
            <a:pPr algn="ctr"/>
            <a:endParaRPr lang="en-GB" dirty="0">
              <a:solidFill>
                <a:schemeClr val="tx2"/>
              </a:solidFill>
              <a:latin typeface="+mn-lt"/>
            </a:endParaRPr>
          </a:p>
        </p:txBody>
      </p:sp>
      <p:sp>
        <p:nvSpPr>
          <p:cNvPr id="29" name="Freeform 28"/>
          <p:cNvSpPr/>
          <p:nvPr/>
        </p:nvSpPr>
        <p:spPr>
          <a:xfrm>
            <a:off x="7261956" y="1333500"/>
            <a:ext cx="751744" cy="177800"/>
          </a:xfrm>
          <a:custGeom>
            <a:avLst/>
            <a:gdLst>
              <a:gd name="connsiteX0" fmla="*/ 751744 w 751744"/>
              <a:gd name="connsiteY0" fmla="*/ 0 h 177800"/>
              <a:gd name="connsiteX1" fmla="*/ 485044 w 751744"/>
              <a:gd name="connsiteY1" fmla="*/ 114300 h 177800"/>
              <a:gd name="connsiteX2" fmla="*/ 40544 w 751744"/>
              <a:gd name="connsiteY2" fmla="*/ 139700 h 177800"/>
              <a:gd name="connsiteX3" fmla="*/ 53244 w 751744"/>
              <a:gd name="connsiteY3" fmla="*/ 139700 h 177800"/>
              <a:gd name="connsiteX4" fmla="*/ 78644 w 751744"/>
              <a:gd name="connsiteY4" fmla="*/ 152400 h 177800"/>
              <a:gd name="connsiteX5" fmla="*/ 27844 w 751744"/>
              <a:gd name="connsiteY5" fmla="*/ 139700 h 177800"/>
              <a:gd name="connsiteX6" fmla="*/ 2444 w 751744"/>
              <a:gd name="connsiteY6" fmla="*/ 139700 h 177800"/>
              <a:gd name="connsiteX7" fmla="*/ 2444 w 751744"/>
              <a:gd name="connsiteY7"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1744" h="177800">
                <a:moveTo>
                  <a:pt x="751744" y="0"/>
                </a:moveTo>
                <a:cubicBezTo>
                  <a:pt x="677660" y="45508"/>
                  <a:pt x="603577" y="91017"/>
                  <a:pt x="485044" y="114300"/>
                </a:cubicBezTo>
                <a:cubicBezTo>
                  <a:pt x="366511" y="137583"/>
                  <a:pt x="112511" y="135467"/>
                  <a:pt x="40544" y="139700"/>
                </a:cubicBezTo>
                <a:cubicBezTo>
                  <a:pt x="-31423" y="143933"/>
                  <a:pt x="46894" y="137583"/>
                  <a:pt x="53244" y="139700"/>
                </a:cubicBezTo>
                <a:cubicBezTo>
                  <a:pt x="59594" y="141817"/>
                  <a:pt x="82877" y="152400"/>
                  <a:pt x="78644" y="152400"/>
                </a:cubicBezTo>
                <a:cubicBezTo>
                  <a:pt x="74411" y="152400"/>
                  <a:pt x="40544" y="141817"/>
                  <a:pt x="27844" y="139700"/>
                </a:cubicBezTo>
                <a:cubicBezTo>
                  <a:pt x="15144" y="137583"/>
                  <a:pt x="6677" y="133350"/>
                  <a:pt x="2444" y="139700"/>
                </a:cubicBezTo>
                <a:cubicBezTo>
                  <a:pt x="-1789" y="146050"/>
                  <a:pt x="327" y="161925"/>
                  <a:pt x="2444" y="177800"/>
                </a:cubicBezTo>
              </a:path>
            </a:pathLst>
          </a:custGeom>
          <a:noFill/>
          <a:ln w="38100">
            <a:solidFill>
              <a:schemeClr val="accent5">
                <a:lumMod val="75000"/>
              </a:schemeClr>
            </a:solidFill>
          </a:ln>
        </p:spPr>
        <p:txBody>
          <a:bodyPr rtlCol="0" anchor="ctr"/>
          <a:lstStyle/>
          <a:p>
            <a:pPr algn="ctr"/>
            <a:endParaRPr lang="en-GB"/>
          </a:p>
        </p:txBody>
      </p:sp>
      <p:sp>
        <p:nvSpPr>
          <p:cNvPr id="30" name="Freeform 29"/>
          <p:cNvSpPr/>
          <p:nvPr/>
        </p:nvSpPr>
        <p:spPr>
          <a:xfrm>
            <a:off x="8166099" y="1282700"/>
            <a:ext cx="608719" cy="129135"/>
          </a:xfrm>
          <a:custGeom>
            <a:avLst/>
            <a:gdLst>
              <a:gd name="connsiteX0" fmla="*/ 0 w 533400"/>
              <a:gd name="connsiteY0" fmla="*/ 0 h 181894"/>
              <a:gd name="connsiteX1" fmla="*/ 228600 w 533400"/>
              <a:gd name="connsiteY1" fmla="*/ 165100 h 181894"/>
              <a:gd name="connsiteX2" fmla="*/ 228600 w 533400"/>
              <a:gd name="connsiteY2" fmla="*/ 177800 h 181894"/>
              <a:gd name="connsiteX3" fmla="*/ 533400 w 533400"/>
              <a:gd name="connsiteY3" fmla="*/ 177800 h 181894"/>
            </a:gdLst>
            <a:ahLst/>
            <a:cxnLst>
              <a:cxn ang="0">
                <a:pos x="connsiteX0" y="connsiteY0"/>
              </a:cxn>
              <a:cxn ang="0">
                <a:pos x="connsiteX1" y="connsiteY1"/>
              </a:cxn>
              <a:cxn ang="0">
                <a:pos x="connsiteX2" y="connsiteY2"/>
              </a:cxn>
              <a:cxn ang="0">
                <a:pos x="connsiteX3" y="connsiteY3"/>
              </a:cxn>
            </a:cxnLst>
            <a:rect l="l" t="t" r="r" b="b"/>
            <a:pathLst>
              <a:path w="533400" h="181894">
                <a:moveTo>
                  <a:pt x="0" y="0"/>
                </a:moveTo>
                <a:cubicBezTo>
                  <a:pt x="76200" y="55033"/>
                  <a:pt x="190500" y="135467"/>
                  <a:pt x="228600" y="165100"/>
                </a:cubicBezTo>
                <a:cubicBezTo>
                  <a:pt x="266700" y="194733"/>
                  <a:pt x="177800" y="175683"/>
                  <a:pt x="228600" y="177800"/>
                </a:cubicBezTo>
                <a:cubicBezTo>
                  <a:pt x="279400" y="179917"/>
                  <a:pt x="406400" y="178858"/>
                  <a:pt x="533400" y="177800"/>
                </a:cubicBezTo>
              </a:path>
            </a:pathLst>
          </a:custGeom>
          <a:noFill/>
          <a:ln w="38100">
            <a:solidFill>
              <a:schemeClr val="accent1"/>
            </a:solidFill>
          </a:ln>
        </p:spPr>
        <p:txBody>
          <a:bodyPr rtlCol="0" anchor="ctr"/>
          <a:lstStyle/>
          <a:p>
            <a:pPr algn="ctr"/>
            <a:endParaRPr lang="en-GB"/>
          </a:p>
        </p:txBody>
      </p:sp>
      <p:sp>
        <p:nvSpPr>
          <p:cNvPr id="24" name="Title 1"/>
          <p:cNvSpPr>
            <a:spLocks noGrp="1"/>
          </p:cNvSpPr>
          <p:nvPr>
            <p:ph type="title"/>
          </p:nvPr>
        </p:nvSpPr>
        <p:spPr>
          <a:xfrm>
            <a:off x="251520" y="539758"/>
            <a:ext cx="8280000" cy="1016822"/>
          </a:xfrm>
        </p:spPr>
        <p:txBody>
          <a:bodyPr/>
          <a:lstStyle/>
          <a:p>
            <a:r>
              <a:rPr lang="en-GB" cap="none" dirty="0" smtClean="0"/>
              <a:t>Mesoscale </a:t>
            </a:r>
            <a:r>
              <a:rPr lang="en-GB" dirty="0" smtClean="0"/>
              <a:t>PV </a:t>
            </a:r>
            <a:r>
              <a:rPr lang="en-GB" cap="none" dirty="0"/>
              <a:t>s</a:t>
            </a:r>
            <a:r>
              <a:rPr lang="en-GB" cap="none" dirty="0" smtClean="0"/>
              <a:t>tructure of </a:t>
            </a:r>
            <a:br>
              <a:rPr lang="en-GB" cap="none" dirty="0" smtClean="0"/>
            </a:br>
            <a:r>
              <a:rPr lang="en-GB" cap="none" dirty="0" smtClean="0"/>
              <a:t>cyclones</a:t>
            </a:r>
            <a:endParaRPr lang="en-GB" dirty="0"/>
          </a:p>
        </p:txBody>
      </p:sp>
      <p:sp>
        <p:nvSpPr>
          <p:cNvPr id="22" name="TextBox 21"/>
          <p:cNvSpPr txBox="1"/>
          <p:nvPr/>
        </p:nvSpPr>
        <p:spPr>
          <a:xfrm>
            <a:off x="395536" y="5805264"/>
            <a:ext cx="3724263" cy="400110"/>
          </a:xfrm>
          <a:prstGeom prst="rect">
            <a:avLst/>
          </a:prstGeom>
          <a:noFill/>
        </p:spPr>
        <p:txBody>
          <a:bodyPr wrap="square" rtlCol="0">
            <a:spAutoFit/>
          </a:bodyPr>
          <a:lstStyle/>
          <a:p>
            <a:pPr algn="ctr"/>
            <a:r>
              <a:rPr lang="en-GB" dirty="0" smtClean="0">
                <a:solidFill>
                  <a:srgbClr val="7EAF35"/>
                </a:solidFill>
                <a:latin typeface="+mn-lt"/>
              </a:rPr>
              <a:t>Browning et al. (2001)</a:t>
            </a:r>
          </a:p>
        </p:txBody>
      </p:sp>
      <p:sp>
        <p:nvSpPr>
          <p:cNvPr id="2" name="TextBox 1"/>
          <p:cNvSpPr txBox="1"/>
          <p:nvPr/>
        </p:nvSpPr>
        <p:spPr>
          <a:xfrm>
            <a:off x="1979712" y="84690"/>
            <a:ext cx="1035713" cy="400110"/>
          </a:xfrm>
          <a:prstGeom prst="rect">
            <a:avLst/>
          </a:prstGeom>
          <a:noFill/>
        </p:spPr>
        <p:txBody>
          <a:bodyPr wrap="square" rtlCol="0">
            <a:spAutoFit/>
          </a:bodyPr>
          <a:lstStyle/>
          <a:p>
            <a:r>
              <a:rPr lang="en-GB" dirty="0" smtClean="0">
                <a:solidFill>
                  <a:schemeClr val="tx2"/>
                </a:solidFill>
                <a:latin typeface="Lucida Handwriting" panose="03010101010101010101" pitchFamily="66" charset="0"/>
              </a:rPr>
              <a:t>moist</a:t>
            </a:r>
          </a:p>
        </p:txBody>
      </p:sp>
      <p:cxnSp>
        <p:nvCxnSpPr>
          <p:cNvPr id="12" name="Straight Arrow Connector 11"/>
          <p:cNvCxnSpPr/>
          <p:nvPr/>
        </p:nvCxnSpPr>
        <p:spPr bwMode="auto">
          <a:xfrm flipV="1">
            <a:off x="2411760" y="415365"/>
            <a:ext cx="0" cy="421347"/>
          </a:xfrm>
          <a:prstGeom prst="straightConnector1">
            <a:avLst/>
          </a:prstGeom>
          <a:noFill/>
          <a:ln w="38100" cap="flat" cmpd="sng" algn="ctr">
            <a:solidFill>
              <a:srgbClr val="00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31275754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 presetClass="entr" presetSubtype="0" fill="hold"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ctangle 12"/>
          <p:cNvSpPr/>
          <p:nvPr/>
        </p:nvSpPr>
        <p:spPr>
          <a:xfrm>
            <a:off x="2555776" y="6489312"/>
            <a:ext cx="6408712" cy="368688"/>
          </a:xfrm>
          <a:prstGeom prst="rect">
            <a:avLst/>
          </a:prstGeom>
          <a:solidFill>
            <a:schemeClr val="bg1"/>
          </a:solidFill>
          <a:ln w="38100">
            <a:solidFill>
              <a:schemeClr val="bg1"/>
            </a:solidFill>
          </a:ln>
        </p:spPr>
        <p:txBody>
          <a:bodyPr wrap="square" rtlCol="0" anchor="ctr">
            <a:spAutoFit/>
          </a:bodyPr>
          <a:lstStyle/>
          <a:p>
            <a:pPr algn="ctr"/>
            <a:endParaRPr lang="en-GB" dirty="0">
              <a:solidFill>
                <a:schemeClr val="tx2"/>
              </a:solidFill>
              <a:latin typeface="+mn-lt"/>
            </a:endParaRPr>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32</a:t>
            </a:fld>
            <a:endParaRPr lang="en-GB" alt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66923"/>
          <a:stretch/>
        </p:blipFill>
        <p:spPr>
          <a:xfrm>
            <a:off x="35496" y="1562635"/>
            <a:ext cx="6120000" cy="2730461"/>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65898"/>
          <a:stretch/>
        </p:blipFill>
        <p:spPr>
          <a:xfrm>
            <a:off x="2051720" y="2708920"/>
            <a:ext cx="6120000" cy="2815127"/>
          </a:xfrm>
          <a:prstGeom prst="rect">
            <a:avLst/>
          </a:prstGeom>
        </p:spPr>
      </p:pic>
      <p:sp>
        <p:nvSpPr>
          <p:cNvPr id="10" name="TextBox 9"/>
          <p:cNvSpPr txBox="1"/>
          <p:nvPr/>
        </p:nvSpPr>
        <p:spPr>
          <a:xfrm>
            <a:off x="5364088" y="3028890"/>
            <a:ext cx="576064" cy="400110"/>
          </a:xfrm>
          <a:prstGeom prst="rect">
            <a:avLst/>
          </a:prstGeom>
          <a:solidFill>
            <a:schemeClr val="bg1"/>
          </a:solidFill>
        </p:spPr>
        <p:txBody>
          <a:bodyPr wrap="square" rtlCol="0">
            <a:spAutoFit/>
          </a:bodyPr>
          <a:lstStyle/>
          <a:p>
            <a:r>
              <a:rPr lang="en-GB" dirty="0" err="1" smtClean="0"/>
              <a:t>Ulli</a:t>
            </a:r>
            <a:endParaRPr lang="en-GB" dirty="0" smtClean="0">
              <a:solidFill>
                <a:schemeClr val="tx2"/>
              </a:solidFill>
              <a:latin typeface="+mn-lt"/>
            </a:endParaRPr>
          </a:p>
        </p:txBody>
      </p:sp>
      <p:sp>
        <p:nvSpPr>
          <p:cNvPr id="8" name="TextBox 7"/>
          <p:cNvSpPr txBox="1"/>
          <p:nvPr/>
        </p:nvSpPr>
        <p:spPr>
          <a:xfrm>
            <a:off x="3347864" y="1836000"/>
            <a:ext cx="1296144" cy="400110"/>
          </a:xfrm>
          <a:prstGeom prst="rect">
            <a:avLst/>
          </a:prstGeom>
          <a:solidFill>
            <a:schemeClr val="bg1"/>
          </a:solidFill>
        </p:spPr>
        <p:txBody>
          <a:bodyPr wrap="square" rtlCol="0">
            <a:spAutoFit/>
          </a:bodyPr>
          <a:lstStyle/>
          <a:p>
            <a:r>
              <a:rPr lang="en-GB" dirty="0" err="1" smtClean="0">
                <a:solidFill>
                  <a:schemeClr val="tx2"/>
                </a:solidFill>
                <a:latin typeface="+mn-lt"/>
              </a:rPr>
              <a:t>Friedhelm</a:t>
            </a:r>
            <a:endParaRPr lang="en-GB" dirty="0" smtClean="0">
              <a:solidFill>
                <a:schemeClr val="tx2"/>
              </a:solidFill>
              <a:latin typeface="+mn-lt"/>
            </a:endParaRPr>
          </a:p>
        </p:txBody>
      </p:sp>
      <p:sp>
        <p:nvSpPr>
          <p:cNvPr id="3" name="TextBox 2"/>
          <p:cNvSpPr txBox="1"/>
          <p:nvPr/>
        </p:nvSpPr>
        <p:spPr>
          <a:xfrm>
            <a:off x="-108520" y="1206569"/>
            <a:ext cx="3276704" cy="338554"/>
          </a:xfrm>
          <a:prstGeom prst="rect">
            <a:avLst/>
          </a:prstGeom>
          <a:noFill/>
        </p:spPr>
        <p:txBody>
          <a:bodyPr wrap="square" rtlCol="0">
            <a:spAutoFit/>
          </a:bodyPr>
          <a:lstStyle/>
          <a:p>
            <a:pPr algn="ctr"/>
            <a:r>
              <a:rPr lang="en-GB" sz="1600" dirty="0" smtClean="0">
                <a:solidFill>
                  <a:schemeClr val="tx2"/>
                </a:solidFill>
                <a:latin typeface="+mn-lt"/>
              </a:rPr>
              <a:t># members with |</a:t>
            </a:r>
            <a:r>
              <a:rPr lang="en-GB" sz="1600" b="1" i="1" dirty="0" smtClean="0">
                <a:solidFill>
                  <a:schemeClr val="tx2"/>
                </a:solidFill>
                <a:latin typeface="+mn-lt"/>
              </a:rPr>
              <a:t>v</a:t>
            </a:r>
            <a:r>
              <a:rPr lang="en-GB" sz="1600" dirty="0" smtClean="0">
                <a:solidFill>
                  <a:schemeClr val="tx2"/>
                </a:solidFill>
                <a:latin typeface="+mn-lt"/>
              </a:rPr>
              <a:t>|</a:t>
            </a:r>
            <a:r>
              <a:rPr lang="en-GB" sz="1600" baseline="-25000" dirty="0" smtClean="0">
                <a:solidFill>
                  <a:schemeClr val="tx2"/>
                </a:solidFill>
                <a:latin typeface="+mn-lt"/>
              </a:rPr>
              <a:t>850hPa</a:t>
            </a:r>
            <a:r>
              <a:rPr lang="en-GB" sz="1600" dirty="0" smtClean="0">
                <a:solidFill>
                  <a:schemeClr val="tx2"/>
                </a:solidFill>
                <a:latin typeface="+mn-lt"/>
              </a:rPr>
              <a:t> &gt; 40 ms</a:t>
            </a:r>
            <a:r>
              <a:rPr lang="en-GB" sz="1600" baseline="30000" dirty="0" smtClean="0">
                <a:solidFill>
                  <a:schemeClr val="tx2"/>
                </a:solidFill>
                <a:latin typeface="+mn-lt"/>
              </a:rPr>
              <a:t>-1</a:t>
            </a:r>
          </a:p>
        </p:txBody>
      </p:sp>
      <p:sp>
        <p:nvSpPr>
          <p:cNvPr id="12" name="TextBox 11"/>
          <p:cNvSpPr txBox="1"/>
          <p:nvPr/>
        </p:nvSpPr>
        <p:spPr>
          <a:xfrm>
            <a:off x="2987824" y="1196753"/>
            <a:ext cx="4464496" cy="338554"/>
          </a:xfrm>
          <a:prstGeom prst="rect">
            <a:avLst/>
          </a:prstGeom>
          <a:noFill/>
        </p:spPr>
        <p:txBody>
          <a:bodyPr wrap="square" rtlCol="0">
            <a:spAutoFit/>
          </a:bodyPr>
          <a:lstStyle/>
          <a:p>
            <a:pPr algn="ctr"/>
            <a:r>
              <a:rPr lang="en-GB" sz="1600" dirty="0" smtClean="0">
                <a:solidFill>
                  <a:schemeClr val="tx2"/>
                </a:solidFill>
                <a:latin typeface="+mn-lt"/>
              </a:rPr>
              <a:t>Ensemble evolution of cool sector850 </a:t>
            </a:r>
            <a:r>
              <a:rPr lang="en-GB" sz="1600" dirty="0" err="1" smtClean="0">
                <a:solidFill>
                  <a:schemeClr val="tx2"/>
                </a:solidFill>
                <a:latin typeface="+mn-lt"/>
              </a:rPr>
              <a:t>hPa</a:t>
            </a:r>
            <a:r>
              <a:rPr lang="en-GB" sz="1600" dirty="0" smtClean="0">
                <a:solidFill>
                  <a:schemeClr val="tx2"/>
                </a:solidFill>
                <a:latin typeface="+mn-lt"/>
              </a:rPr>
              <a:t> |</a:t>
            </a:r>
            <a:r>
              <a:rPr lang="en-GB" sz="1600" b="1" i="1" dirty="0" err="1" smtClean="0">
                <a:solidFill>
                  <a:schemeClr val="tx2"/>
                </a:solidFill>
                <a:latin typeface="+mn-lt"/>
              </a:rPr>
              <a:t>v</a:t>
            </a:r>
            <a:r>
              <a:rPr lang="en-GB" sz="1600" dirty="0" err="1" smtClean="0">
                <a:solidFill>
                  <a:schemeClr val="tx2"/>
                </a:solidFill>
                <a:latin typeface="+mn-lt"/>
              </a:rPr>
              <a:t>|</a:t>
            </a:r>
            <a:r>
              <a:rPr lang="en-GB" sz="1600" baseline="-25000" dirty="0" err="1" smtClean="0">
                <a:solidFill>
                  <a:schemeClr val="tx2"/>
                </a:solidFill>
                <a:latin typeface="+mn-lt"/>
              </a:rPr>
              <a:t>max</a:t>
            </a:r>
            <a:r>
              <a:rPr lang="en-GB" sz="1600" dirty="0" smtClean="0">
                <a:solidFill>
                  <a:schemeClr val="tx2"/>
                </a:solidFill>
                <a:latin typeface="+mn-lt"/>
              </a:rPr>
              <a:t> </a:t>
            </a:r>
          </a:p>
        </p:txBody>
      </p:sp>
      <p:sp>
        <p:nvSpPr>
          <p:cNvPr id="14" name="Rectangle 13"/>
          <p:cNvSpPr/>
          <p:nvPr/>
        </p:nvSpPr>
        <p:spPr>
          <a:xfrm>
            <a:off x="7020272" y="116632"/>
            <a:ext cx="1944216" cy="1089937"/>
          </a:xfrm>
          <a:prstGeom prst="rect">
            <a:avLst/>
          </a:prstGeom>
          <a:solidFill>
            <a:schemeClr val="bg1"/>
          </a:solidFill>
          <a:ln w="38100">
            <a:solidFill>
              <a:schemeClr val="bg1"/>
            </a:solidFill>
          </a:ln>
        </p:spPr>
        <p:txBody>
          <a:bodyPr wrap="none" rtlCol="0" anchor="ctr">
            <a:spAutoFit/>
          </a:bodyPr>
          <a:lstStyle/>
          <a:p>
            <a:pPr algn="ctr"/>
            <a:endParaRPr lang="en-GB" dirty="0">
              <a:solidFill>
                <a:schemeClr val="tx2"/>
              </a:solidFill>
              <a:latin typeface="+mn-lt"/>
            </a:endParaRPr>
          </a:p>
        </p:txBody>
      </p:sp>
      <p:sp>
        <p:nvSpPr>
          <p:cNvPr id="2" name="Title 1"/>
          <p:cNvSpPr>
            <a:spLocks noGrp="1"/>
          </p:cNvSpPr>
          <p:nvPr>
            <p:ph type="title"/>
          </p:nvPr>
        </p:nvSpPr>
        <p:spPr/>
        <p:txBody>
          <a:bodyPr/>
          <a:lstStyle/>
          <a:p>
            <a:r>
              <a:rPr lang="en-GB" cap="none" dirty="0" smtClean="0"/>
              <a:t>Predictability of low-level jets</a:t>
            </a:r>
            <a:endParaRPr lang="en-GB" cap="none" dirty="0"/>
          </a:p>
        </p:txBody>
      </p:sp>
      <p:sp>
        <p:nvSpPr>
          <p:cNvPr id="15" name="TextBox 14"/>
          <p:cNvSpPr txBox="1"/>
          <p:nvPr/>
        </p:nvSpPr>
        <p:spPr>
          <a:xfrm>
            <a:off x="6876256" y="1739602"/>
            <a:ext cx="2088232" cy="707886"/>
          </a:xfrm>
          <a:prstGeom prst="rect">
            <a:avLst/>
          </a:prstGeom>
          <a:noFill/>
        </p:spPr>
        <p:txBody>
          <a:bodyPr wrap="square" rtlCol="0">
            <a:spAutoFit/>
          </a:bodyPr>
          <a:lstStyle/>
          <a:p>
            <a:r>
              <a:rPr lang="en-GB" dirty="0" smtClean="0">
                <a:solidFill>
                  <a:srgbClr val="7EAF35"/>
                </a:solidFill>
                <a:latin typeface="+mn-lt"/>
              </a:rPr>
              <a:t>Hart, Gray and Clark (in prep.)</a:t>
            </a:r>
          </a:p>
        </p:txBody>
      </p:sp>
      <p:sp>
        <p:nvSpPr>
          <p:cNvPr id="16" name="TextBox 15"/>
          <p:cNvSpPr txBox="1"/>
          <p:nvPr/>
        </p:nvSpPr>
        <p:spPr>
          <a:xfrm>
            <a:off x="107420" y="5445224"/>
            <a:ext cx="2880404" cy="1323439"/>
          </a:xfrm>
          <a:prstGeom prst="rect">
            <a:avLst/>
          </a:prstGeom>
          <a:noFill/>
        </p:spPr>
        <p:txBody>
          <a:bodyPr wrap="square" rtlCol="0">
            <a:spAutoFit/>
          </a:bodyPr>
          <a:lstStyle/>
          <a:p>
            <a:r>
              <a:rPr lang="en-GB" dirty="0" smtClean="0">
                <a:solidFill>
                  <a:schemeClr val="tx2"/>
                </a:solidFill>
                <a:latin typeface="+mn-lt"/>
              </a:rPr>
              <a:t>24 member regional forecast  ensembles; initial condition perturbations</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33272" b="33846"/>
          <a:stretch/>
        </p:blipFill>
        <p:spPr>
          <a:xfrm>
            <a:off x="2915816" y="3955009"/>
            <a:ext cx="6120000" cy="2714351"/>
          </a:xfrm>
          <a:prstGeom prst="rect">
            <a:avLst/>
          </a:prstGeom>
        </p:spPr>
      </p:pic>
      <p:sp>
        <p:nvSpPr>
          <p:cNvPr id="9" name="TextBox 8"/>
          <p:cNvSpPr txBox="1"/>
          <p:nvPr/>
        </p:nvSpPr>
        <p:spPr>
          <a:xfrm>
            <a:off x="6228184" y="4221088"/>
            <a:ext cx="1008112" cy="400110"/>
          </a:xfrm>
          <a:prstGeom prst="rect">
            <a:avLst/>
          </a:prstGeom>
          <a:solidFill>
            <a:schemeClr val="bg1"/>
          </a:solidFill>
        </p:spPr>
        <p:txBody>
          <a:bodyPr wrap="square" rtlCol="0">
            <a:spAutoFit/>
          </a:bodyPr>
          <a:lstStyle/>
          <a:p>
            <a:r>
              <a:rPr lang="en-GB" dirty="0" smtClean="0"/>
              <a:t>Robert</a:t>
            </a:r>
            <a:endParaRPr lang="en-GB" dirty="0" smtClean="0">
              <a:solidFill>
                <a:schemeClr val="tx2"/>
              </a:solidFill>
              <a:latin typeface="+mn-lt"/>
            </a:endParaRPr>
          </a:p>
        </p:txBody>
      </p:sp>
    </p:spTree>
    <p:extLst>
      <p:ext uri="{BB962C8B-B14F-4D97-AF65-F5344CB8AC3E}">
        <p14:creationId xmlns:p14="http://schemas.microsoft.com/office/powerpoint/2010/main" val="36254885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2440" y="2060848"/>
            <a:ext cx="3095424" cy="1944216"/>
          </a:xfrm>
        </p:spPr>
        <p:txBody>
          <a:bodyPr/>
          <a:lstStyle/>
          <a:p>
            <a:pPr>
              <a:buFont typeface="Wingdings" panose="05000000000000000000" pitchFamily="2" charset="2"/>
              <a:buChar char="§"/>
            </a:pPr>
            <a:r>
              <a:rPr lang="en-GB" dirty="0" smtClean="0"/>
              <a:t>Identified as a potential sting jet storm by precursor diagnostic though CSI points not in main cloud head. Deepened 36 </a:t>
            </a:r>
            <a:r>
              <a:rPr lang="en-GB" dirty="0" err="1"/>
              <a:t>h</a:t>
            </a:r>
            <a:r>
              <a:rPr lang="en-GB" dirty="0" err="1" smtClean="0"/>
              <a:t>Pa</a:t>
            </a:r>
            <a:r>
              <a:rPr lang="en-GB" dirty="0" smtClean="0"/>
              <a:t>/24 h.</a:t>
            </a:r>
          </a:p>
          <a:p>
            <a:pPr marL="0" indent="0">
              <a:buNone/>
            </a:pPr>
            <a:endParaRPr lang="en-GB" sz="1800" dirty="0" smtClean="0"/>
          </a:p>
          <a:p>
            <a:endParaRPr lang="en-GB" sz="1800"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33</a:t>
            </a:fld>
            <a:endParaRPr lang="en-GB" altLang="en-US"/>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827199"/>
            <a:ext cx="3412720" cy="303352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080" y="3609311"/>
            <a:ext cx="3412720" cy="3033529"/>
          </a:xfrm>
          <a:prstGeom prst="rect">
            <a:avLst/>
          </a:prstGeom>
        </p:spPr>
      </p:pic>
      <p:sp>
        <p:nvSpPr>
          <p:cNvPr id="7" name="TextBox 6"/>
          <p:cNvSpPr txBox="1"/>
          <p:nvPr/>
        </p:nvSpPr>
        <p:spPr>
          <a:xfrm>
            <a:off x="539552" y="5057889"/>
            <a:ext cx="4752528" cy="1323439"/>
          </a:xfrm>
          <a:prstGeom prst="rect">
            <a:avLst/>
          </a:prstGeom>
          <a:noFill/>
        </p:spPr>
        <p:txBody>
          <a:bodyPr wrap="square" rtlCol="0">
            <a:spAutoFit/>
          </a:bodyPr>
          <a:lstStyle/>
          <a:p>
            <a:pPr algn="r"/>
            <a:r>
              <a:rPr lang="en-GB" dirty="0" smtClean="0">
                <a:solidFill>
                  <a:schemeClr val="tx2"/>
                </a:solidFill>
                <a:latin typeface="+mn-lt"/>
              </a:rPr>
              <a:t>Sting jet precursor diagnostic based on DSCAPE (Downdraught Slantwise Convective Available Potential Energy)  applied to ERA-I data</a:t>
            </a:r>
          </a:p>
        </p:txBody>
      </p:sp>
      <p:sp>
        <p:nvSpPr>
          <p:cNvPr id="10" name="TextBox 9"/>
          <p:cNvSpPr txBox="1"/>
          <p:nvPr/>
        </p:nvSpPr>
        <p:spPr>
          <a:xfrm>
            <a:off x="5724128" y="1052736"/>
            <a:ext cx="1008112" cy="400110"/>
          </a:xfrm>
          <a:prstGeom prst="rect">
            <a:avLst/>
          </a:prstGeom>
          <a:solidFill>
            <a:schemeClr val="bg1"/>
          </a:solidFill>
        </p:spPr>
        <p:txBody>
          <a:bodyPr wrap="square" rtlCol="0">
            <a:spAutoFit/>
          </a:bodyPr>
          <a:lstStyle/>
          <a:p>
            <a:r>
              <a:rPr lang="en-GB" dirty="0" smtClean="0">
                <a:solidFill>
                  <a:schemeClr val="tx2"/>
                </a:solidFill>
                <a:latin typeface="+mn-lt"/>
              </a:rPr>
              <a:t>00 UTC</a:t>
            </a:r>
          </a:p>
        </p:txBody>
      </p:sp>
      <p:sp>
        <p:nvSpPr>
          <p:cNvPr id="15" name="TextBox 14"/>
          <p:cNvSpPr txBox="1"/>
          <p:nvPr/>
        </p:nvSpPr>
        <p:spPr>
          <a:xfrm>
            <a:off x="5724128" y="3861048"/>
            <a:ext cx="1008112" cy="400110"/>
          </a:xfrm>
          <a:prstGeom prst="rect">
            <a:avLst/>
          </a:prstGeom>
          <a:solidFill>
            <a:schemeClr val="bg1"/>
          </a:solidFill>
        </p:spPr>
        <p:txBody>
          <a:bodyPr wrap="square" rtlCol="0">
            <a:spAutoFit/>
          </a:bodyPr>
          <a:lstStyle/>
          <a:p>
            <a:r>
              <a:rPr lang="en-GB" dirty="0" smtClean="0"/>
              <a:t>18</a:t>
            </a:r>
            <a:r>
              <a:rPr lang="en-GB" dirty="0" smtClean="0">
                <a:solidFill>
                  <a:schemeClr val="tx2"/>
                </a:solidFill>
                <a:latin typeface="+mn-lt"/>
              </a:rPr>
              <a:t> UTC</a:t>
            </a:r>
          </a:p>
        </p:txBody>
      </p:sp>
      <p:sp>
        <p:nvSpPr>
          <p:cNvPr id="2" name="Title 1"/>
          <p:cNvSpPr>
            <a:spLocks noGrp="1"/>
          </p:cNvSpPr>
          <p:nvPr>
            <p:ph type="title"/>
          </p:nvPr>
        </p:nvSpPr>
        <p:spPr>
          <a:xfrm>
            <a:off x="251520" y="728792"/>
            <a:ext cx="8280000" cy="828000"/>
          </a:xfrm>
        </p:spPr>
        <p:txBody>
          <a:bodyPr/>
          <a:lstStyle/>
          <a:p>
            <a:r>
              <a:rPr lang="en-GB" cap="none" dirty="0" smtClean="0"/>
              <a:t>Examples of low-level jets:</a:t>
            </a:r>
            <a:br>
              <a:rPr lang="en-GB" cap="none" dirty="0" smtClean="0"/>
            </a:br>
            <a:r>
              <a:rPr lang="en-GB" cap="none" dirty="0" smtClean="0"/>
              <a:t>Windstorm Robert</a:t>
            </a:r>
            <a:endParaRPr lang="en-GB" cap="none" dirty="0"/>
          </a:p>
        </p:txBody>
      </p:sp>
    </p:spTree>
    <p:extLst>
      <p:ext uri="{BB962C8B-B14F-4D97-AF65-F5344CB8AC3E}">
        <p14:creationId xmlns:p14="http://schemas.microsoft.com/office/powerpoint/2010/main" val="15242863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2440" y="1844824"/>
            <a:ext cx="3967204" cy="4422105"/>
          </a:xfrm>
        </p:spPr>
        <p:txBody>
          <a:bodyPr/>
          <a:lstStyle/>
          <a:p>
            <a:pPr>
              <a:buFont typeface="Wingdings" panose="05000000000000000000" pitchFamily="2" charset="2"/>
              <a:buChar char="§"/>
            </a:pPr>
            <a:r>
              <a:rPr lang="en-GB" sz="1800" dirty="0" smtClean="0"/>
              <a:t>15/22 </a:t>
            </a:r>
            <a:r>
              <a:rPr lang="en-GB" sz="1800" dirty="0"/>
              <a:t>ensemble members have sting jet trajectories arriving at </a:t>
            </a:r>
            <a:r>
              <a:rPr lang="en-GB" sz="1800" dirty="0" smtClean="0"/>
              <a:t>9Z (similar at other times). Some ensemble members have no sting jet.</a:t>
            </a:r>
          </a:p>
          <a:p>
            <a:pPr>
              <a:buFont typeface="Wingdings" panose="05000000000000000000" pitchFamily="2" charset="2"/>
              <a:buChar char="§"/>
            </a:pPr>
            <a:r>
              <a:rPr lang="en-GB" sz="1800" dirty="0" smtClean="0"/>
              <a:t>Classes 8&amp;9 descend into strongest low-level jet region from aloft: SJ</a:t>
            </a:r>
          </a:p>
          <a:p>
            <a:pPr>
              <a:buFont typeface="Wingdings" panose="05000000000000000000" pitchFamily="2" charset="2"/>
              <a:buChar char="§"/>
            </a:pPr>
            <a:r>
              <a:rPr lang="en-GB" sz="1800" dirty="0" smtClean="0"/>
              <a:t>Classes 5&amp;6 wrap round cyclone centre ascending and then descending rapidly into low-level  jet: ?</a:t>
            </a:r>
          </a:p>
          <a:p>
            <a:pPr>
              <a:buFont typeface="Wingdings" panose="05000000000000000000" pitchFamily="2" charset="2"/>
              <a:buChar char="§"/>
            </a:pPr>
            <a:r>
              <a:rPr lang="en-GB" sz="1800" dirty="0"/>
              <a:t>Class </a:t>
            </a:r>
            <a:r>
              <a:rPr lang="en-GB" sz="1800" dirty="0" smtClean="0"/>
              <a:t>1stays close </a:t>
            </a:r>
            <a:r>
              <a:rPr lang="en-GB" sz="1800" dirty="0"/>
              <a:t>to the surface and wraps around the cyclone into the </a:t>
            </a:r>
            <a:r>
              <a:rPr lang="en-GB" sz="1800" dirty="0" smtClean="0"/>
              <a:t>rearmost region </a:t>
            </a:r>
            <a:r>
              <a:rPr lang="en-GB" sz="1800" dirty="0"/>
              <a:t>of </a:t>
            </a:r>
            <a:r>
              <a:rPr lang="en-GB" sz="1800" dirty="0" smtClean="0"/>
              <a:t>the low-level jet: CCB </a:t>
            </a:r>
          </a:p>
          <a:p>
            <a:pPr marL="0" indent="0">
              <a:buNone/>
            </a:pPr>
            <a:endParaRPr lang="en-GB" dirty="0" smtClean="0"/>
          </a:p>
          <a:p>
            <a:pPr marL="0" indent="0">
              <a:buNone/>
            </a:pPr>
            <a:endParaRPr lang="en-GB" sz="1800" dirty="0" smtClean="0"/>
          </a:p>
          <a:p>
            <a:endParaRPr lang="en-GB" sz="1800"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34</a:t>
            </a:fld>
            <a:endParaRPr lang="en-GB" altLang="en-US"/>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50000"/>
          <a:stretch/>
        </p:blipFill>
        <p:spPr>
          <a:xfrm>
            <a:off x="4219644" y="1667194"/>
            <a:ext cx="4318801" cy="4106132"/>
          </a:xfrm>
          <a:prstGeom prst="rect">
            <a:avLst/>
          </a:prstGeom>
        </p:spPr>
      </p:pic>
      <p:sp>
        <p:nvSpPr>
          <p:cNvPr id="5" name="TextBox 4"/>
          <p:cNvSpPr txBox="1"/>
          <p:nvPr/>
        </p:nvSpPr>
        <p:spPr>
          <a:xfrm>
            <a:off x="4283968" y="5805264"/>
            <a:ext cx="4420832" cy="923330"/>
          </a:xfrm>
          <a:prstGeom prst="rect">
            <a:avLst/>
          </a:prstGeom>
          <a:noFill/>
        </p:spPr>
        <p:txBody>
          <a:bodyPr wrap="square" rtlCol="0">
            <a:spAutoFit/>
          </a:bodyPr>
          <a:lstStyle/>
          <a:p>
            <a:pPr algn="ctr"/>
            <a:r>
              <a:rPr lang="en-GB" sz="1800" dirty="0" smtClean="0">
                <a:solidFill>
                  <a:schemeClr val="tx2"/>
                </a:solidFill>
                <a:latin typeface="+mn-lt"/>
              </a:rPr>
              <a:t>Cluster class medians of back trajectories arriving in cool-sector low-level jet (earth relative). Method from </a:t>
            </a:r>
            <a:r>
              <a:rPr lang="en-GB" sz="1800" dirty="0" smtClean="0">
                <a:solidFill>
                  <a:srgbClr val="7EAF35"/>
                </a:solidFill>
                <a:latin typeface="+mn-lt"/>
              </a:rPr>
              <a:t>Hart et al. (2015).</a:t>
            </a:r>
          </a:p>
        </p:txBody>
      </p:sp>
      <p:sp>
        <p:nvSpPr>
          <p:cNvPr id="7" name="TextBox 6"/>
          <p:cNvSpPr txBox="1"/>
          <p:nvPr/>
        </p:nvSpPr>
        <p:spPr>
          <a:xfrm>
            <a:off x="5458188" y="1008656"/>
            <a:ext cx="2592288" cy="707886"/>
          </a:xfrm>
          <a:prstGeom prst="rect">
            <a:avLst/>
          </a:prstGeom>
          <a:noFill/>
        </p:spPr>
        <p:txBody>
          <a:bodyPr wrap="square" rtlCol="0">
            <a:spAutoFit/>
          </a:bodyPr>
          <a:lstStyle/>
          <a:p>
            <a:pPr algn="ctr"/>
            <a:r>
              <a:rPr lang="en-GB" dirty="0" smtClean="0">
                <a:solidFill>
                  <a:schemeClr val="tx2"/>
                </a:solidFill>
                <a:latin typeface="+mn-lt"/>
              </a:rPr>
              <a:t>Representative ensemble member</a:t>
            </a:r>
          </a:p>
        </p:txBody>
      </p:sp>
      <p:sp>
        <p:nvSpPr>
          <p:cNvPr id="9" name="Title 1"/>
          <p:cNvSpPr>
            <a:spLocks noGrp="1"/>
          </p:cNvSpPr>
          <p:nvPr>
            <p:ph type="title"/>
          </p:nvPr>
        </p:nvSpPr>
        <p:spPr>
          <a:xfrm>
            <a:off x="251520" y="728792"/>
            <a:ext cx="8280000" cy="828000"/>
          </a:xfrm>
        </p:spPr>
        <p:txBody>
          <a:bodyPr/>
          <a:lstStyle/>
          <a:p>
            <a:r>
              <a:rPr lang="en-GB" cap="none" dirty="0" smtClean="0"/>
              <a:t>Examples of low-level jets:</a:t>
            </a:r>
            <a:br>
              <a:rPr lang="en-GB" cap="none" dirty="0" smtClean="0"/>
            </a:br>
            <a:r>
              <a:rPr lang="en-GB" cap="none" dirty="0" smtClean="0"/>
              <a:t>Windstorm Robert</a:t>
            </a:r>
            <a:endParaRPr lang="en-GB" cap="none" dirty="0"/>
          </a:p>
        </p:txBody>
      </p:sp>
      <p:sp>
        <p:nvSpPr>
          <p:cNvPr id="10" name="TextBox 9"/>
          <p:cNvSpPr txBox="1"/>
          <p:nvPr/>
        </p:nvSpPr>
        <p:spPr>
          <a:xfrm>
            <a:off x="4716016" y="2204864"/>
            <a:ext cx="1894300" cy="400110"/>
          </a:xfrm>
          <a:prstGeom prst="rect">
            <a:avLst/>
          </a:prstGeom>
          <a:noFill/>
        </p:spPr>
        <p:txBody>
          <a:bodyPr wrap="square" rtlCol="0">
            <a:spAutoFit/>
          </a:bodyPr>
          <a:lstStyle/>
          <a:p>
            <a:r>
              <a:rPr lang="en-GB" dirty="0" smtClean="0">
                <a:solidFill>
                  <a:schemeClr val="tx2"/>
                </a:solidFill>
                <a:latin typeface="+mn-lt"/>
              </a:rPr>
              <a:t>Winds&gt;40ms</a:t>
            </a:r>
            <a:r>
              <a:rPr lang="en-GB" baseline="30000" dirty="0" smtClean="0">
                <a:solidFill>
                  <a:schemeClr val="tx2"/>
                </a:solidFill>
                <a:latin typeface="+mn-lt"/>
              </a:rPr>
              <a:t>-1</a:t>
            </a:r>
          </a:p>
        </p:txBody>
      </p:sp>
      <p:cxnSp>
        <p:nvCxnSpPr>
          <p:cNvPr id="12" name="Straight Arrow Connector 11"/>
          <p:cNvCxnSpPr/>
          <p:nvPr/>
        </p:nvCxnSpPr>
        <p:spPr bwMode="auto">
          <a:xfrm>
            <a:off x="5663166" y="2604974"/>
            <a:ext cx="1357106" cy="608002"/>
          </a:xfrm>
          <a:prstGeom prst="straightConnector1">
            <a:avLst/>
          </a:prstGeom>
          <a:noFill/>
          <a:ln w="38100" cap="flat" cmpd="sng" algn="ctr">
            <a:solidFill>
              <a:schemeClr val="accent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5" name="Straight Arrow Connector 14"/>
          <p:cNvCxnSpPr/>
          <p:nvPr/>
        </p:nvCxnSpPr>
        <p:spPr bwMode="auto">
          <a:xfrm>
            <a:off x="5663166" y="2604974"/>
            <a:ext cx="1091166" cy="1115286"/>
          </a:xfrm>
          <a:prstGeom prst="straightConnector1">
            <a:avLst/>
          </a:prstGeom>
          <a:noFill/>
          <a:ln w="38100" cap="flat" cmpd="sng" algn="ctr">
            <a:solidFill>
              <a:schemeClr val="accent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6971361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Windstorm Robert: sting jet</a:t>
            </a:r>
            <a:endParaRPr lang="en-GB" cap="none" dirty="0"/>
          </a:p>
        </p:txBody>
      </p:sp>
      <p:sp>
        <p:nvSpPr>
          <p:cNvPr id="3" name="Content Placeholder 2"/>
          <p:cNvSpPr>
            <a:spLocks noGrp="1"/>
          </p:cNvSpPr>
          <p:nvPr>
            <p:ph idx="1"/>
          </p:nvPr>
        </p:nvSpPr>
        <p:spPr>
          <a:xfrm>
            <a:off x="252440" y="1268760"/>
            <a:ext cx="3312000" cy="5472608"/>
          </a:xfrm>
        </p:spPr>
        <p:txBody>
          <a:bodyPr/>
          <a:lstStyle/>
          <a:p>
            <a:pPr marL="0" indent="0">
              <a:buNone/>
            </a:pPr>
            <a:endParaRPr lang="en-GB" sz="1800" dirty="0" smtClean="0"/>
          </a:p>
          <a:p>
            <a:endParaRPr lang="en-GB" sz="1800"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35</a:t>
            </a:fld>
            <a:endParaRPr lang="en-GB" altLang="en-US"/>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53383"/>
          <a:stretch/>
        </p:blipFill>
        <p:spPr>
          <a:xfrm>
            <a:off x="733510" y="1766197"/>
            <a:ext cx="7726922" cy="3318987"/>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46334"/>
          <a:stretch/>
        </p:blipFill>
        <p:spPr>
          <a:xfrm>
            <a:off x="733510" y="2780928"/>
            <a:ext cx="7725600" cy="3820152"/>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b="53383"/>
          <a:stretch/>
        </p:blipFill>
        <p:spPr>
          <a:xfrm>
            <a:off x="2592316" y="1059355"/>
            <a:ext cx="4007988" cy="1721573"/>
          </a:xfrm>
          <a:prstGeom prst="rect">
            <a:avLst/>
          </a:prstGeom>
        </p:spPr>
      </p:pic>
      <p:sp>
        <p:nvSpPr>
          <p:cNvPr id="5" name="TextBox 4"/>
          <p:cNvSpPr txBox="1"/>
          <p:nvPr/>
        </p:nvSpPr>
        <p:spPr>
          <a:xfrm>
            <a:off x="2400066" y="1372094"/>
            <a:ext cx="4392488" cy="400110"/>
          </a:xfrm>
          <a:prstGeom prst="rect">
            <a:avLst/>
          </a:prstGeom>
          <a:noFill/>
        </p:spPr>
        <p:txBody>
          <a:bodyPr wrap="square" rtlCol="0">
            <a:spAutoFit/>
          </a:bodyPr>
          <a:lstStyle/>
          <a:p>
            <a:pPr algn="ctr"/>
            <a:r>
              <a:rPr lang="en-GB" dirty="0" smtClean="0">
                <a:solidFill>
                  <a:schemeClr val="tx2"/>
                </a:solidFill>
                <a:latin typeface="+mn-lt"/>
              </a:rPr>
              <a:t>Storm-relative trajectories</a:t>
            </a:r>
          </a:p>
        </p:txBody>
      </p:sp>
      <p:sp>
        <p:nvSpPr>
          <p:cNvPr id="6" name="TextBox 5"/>
          <p:cNvSpPr txBox="1"/>
          <p:nvPr/>
        </p:nvSpPr>
        <p:spPr>
          <a:xfrm>
            <a:off x="7524328" y="4737338"/>
            <a:ext cx="1619672" cy="646331"/>
          </a:xfrm>
          <a:prstGeom prst="rect">
            <a:avLst/>
          </a:prstGeom>
          <a:solidFill>
            <a:schemeClr val="bg1"/>
          </a:solidFill>
        </p:spPr>
        <p:txBody>
          <a:bodyPr wrap="square" rtlCol="0">
            <a:spAutoFit/>
          </a:bodyPr>
          <a:lstStyle/>
          <a:p>
            <a:pPr algn="r"/>
            <a:r>
              <a:rPr lang="en-GB" sz="1800" dirty="0" smtClean="0">
                <a:solidFill>
                  <a:schemeClr val="tx2"/>
                </a:solidFill>
                <a:latin typeface="+mn-lt"/>
              </a:rPr>
              <a:t>Not physically reasonable?</a:t>
            </a:r>
          </a:p>
        </p:txBody>
      </p:sp>
      <p:cxnSp>
        <p:nvCxnSpPr>
          <p:cNvPr id="11" name="Straight Arrow Connector 10"/>
          <p:cNvCxnSpPr>
            <a:stCxn id="6" idx="1"/>
          </p:cNvCxnSpPr>
          <p:nvPr/>
        </p:nvCxnSpPr>
        <p:spPr bwMode="auto">
          <a:xfrm flipH="1">
            <a:off x="6600304" y="5060504"/>
            <a:ext cx="924024" cy="312712"/>
          </a:xfrm>
          <a:prstGeom prst="straightConnector1">
            <a:avLst/>
          </a:prstGeom>
          <a:noFill/>
          <a:ln w="38100" cap="flat" cmpd="sng" algn="ctr">
            <a:solidFill>
              <a:schemeClr val="accent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3824562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CF6A46F-80AB-49F3-8C7E-9717ED945456}" type="slidenum">
              <a:rPr lang="en-GB" altLang="en-US" smtClean="0"/>
              <a:pPr/>
              <a:t>36</a:t>
            </a:fld>
            <a:endParaRPr lang="en-GB" altLang="en-US"/>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53150"/>
          <a:stretch/>
        </p:blipFill>
        <p:spPr>
          <a:xfrm>
            <a:off x="251520" y="1556792"/>
            <a:ext cx="3721497" cy="3212976"/>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45796"/>
          <a:stretch/>
        </p:blipFill>
        <p:spPr>
          <a:xfrm>
            <a:off x="4355976" y="1359100"/>
            <a:ext cx="4657460" cy="4652239"/>
          </a:xfrm>
          <a:prstGeom prst="rect">
            <a:avLst/>
          </a:prstGeom>
        </p:spPr>
      </p:pic>
      <p:sp>
        <p:nvSpPr>
          <p:cNvPr id="8" name="Rectangle 7"/>
          <p:cNvSpPr/>
          <p:nvPr/>
        </p:nvSpPr>
        <p:spPr>
          <a:xfrm>
            <a:off x="6948264" y="116632"/>
            <a:ext cx="2065172" cy="1016495"/>
          </a:xfrm>
          <a:prstGeom prst="rect">
            <a:avLst/>
          </a:prstGeom>
          <a:solidFill>
            <a:schemeClr val="bg1"/>
          </a:solidFill>
          <a:ln w="38100">
            <a:solidFill>
              <a:schemeClr val="bg1"/>
            </a:solidFill>
          </a:ln>
        </p:spPr>
        <p:txBody>
          <a:bodyPr wrap="none" rtlCol="0" anchor="ctr">
            <a:spAutoFit/>
          </a:bodyPr>
          <a:lstStyle/>
          <a:p>
            <a:pPr algn="ctr"/>
            <a:endParaRPr lang="en-GB" dirty="0">
              <a:solidFill>
                <a:schemeClr val="tx2"/>
              </a:solidFill>
              <a:latin typeface="+mn-lt"/>
            </a:endParaRPr>
          </a:p>
        </p:txBody>
      </p:sp>
      <p:sp>
        <p:nvSpPr>
          <p:cNvPr id="5" name="Title 1"/>
          <p:cNvSpPr txBox="1">
            <a:spLocks/>
          </p:cNvSpPr>
          <p:nvPr/>
        </p:nvSpPr>
        <p:spPr bwMode="auto">
          <a:xfrm>
            <a:off x="251520" y="260648"/>
            <a:ext cx="8280000" cy="728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lvl1pPr algn="l" rtl="0" eaLnBrk="1" fontAlgn="base" hangingPunct="1">
              <a:spcBef>
                <a:spcPct val="0"/>
              </a:spcBef>
              <a:spcAft>
                <a:spcPct val="0"/>
              </a:spcAft>
              <a:defRPr sz="36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a:lstStyle>
          <a:p>
            <a:r>
              <a:rPr lang="en-GB" kern="0" cap="none" dirty="0" smtClean="0"/>
              <a:t>Windstorm Robert: cold conveyor belt jet</a:t>
            </a:r>
            <a:endParaRPr lang="en-GB" kern="0" cap="none" dirty="0"/>
          </a:p>
        </p:txBody>
      </p:sp>
    </p:spTree>
    <p:extLst>
      <p:ext uri="{BB962C8B-B14F-4D97-AF65-F5344CB8AC3E}">
        <p14:creationId xmlns:p14="http://schemas.microsoft.com/office/powerpoint/2010/main" val="1546658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Role of the boundary layer</a:t>
            </a:r>
            <a:endParaRPr lang="en-GB" cap="none"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37</a:t>
            </a:fld>
            <a:endParaRPr lang="en-GB" altLang="en-US"/>
          </a:p>
        </p:txBody>
      </p:sp>
      <p:pic>
        <p:nvPicPr>
          <p:cNvPr id="8" name="Picture 7"/>
          <p:cNvPicPr>
            <a:picLocks noChangeAspect="1"/>
          </p:cNvPicPr>
          <p:nvPr/>
        </p:nvPicPr>
        <p:blipFill>
          <a:blip r:embed="rId3"/>
          <a:stretch>
            <a:fillRect/>
          </a:stretch>
        </p:blipFill>
        <p:spPr>
          <a:xfrm>
            <a:off x="107504" y="1629200"/>
            <a:ext cx="8877968" cy="3600000"/>
          </a:xfrm>
          <a:prstGeom prst="rect">
            <a:avLst/>
          </a:prstGeom>
        </p:spPr>
      </p:pic>
      <p:sp>
        <p:nvSpPr>
          <p:cNvPr id="9" name="TextBox 8"/>
          <p:cNvSpPr txBox="1"/>
          <p:nvPr/>
        </p:nvSpPr>
        <p:spPr>
          <a:xfrm>
            <a:off x="820601" y="1228690"/>
            <a:ext cx="7560840" cy="400110"/>
          </a:xfrm>
          <a:prstGeom prst="rect">
            <a:avLst/>
          </a:prstGeom>
          <a:noFill/>
        </p:spPr>
        <p:txBody>
          <a:bodyPr wrap="square" rtlCol="0">
            <a:spAutoFit/>
          </a:bodyPr>
          <a:lstStyle/>
          <a:p>
            <a:pPr algn="ctr"/>
            <a:r>
              <a:rPr lang="en-GB" dirty="0" smtClean="0">
                <a:solidFill>
                  <a:schemeClr val="tx2"/>
                </a:solidFill>
                <a:latin typeface="+mn-lt"/>
              </a:rPr>
              <a:t>Example atmospheric soundings </a:t>
            </a:r>
          </a:p>
        </p:txBody>
      </p:sp>
      <p:sp>
        <p:nvSpPr>
          <p:cNvPr id="10" name="TextBox 9"/>
          <p:cNvSpPr txBox="1"/>
          <p:nvPr/>
        </p:nvSpPr>
        <p:spPr>
          <a:xfrm>
            <a:off x="107504" y="6413266"/>
            <a:ext cx="2952328" cy="400110"/>
          </a:xfrm>
          <a:prstGeom prst="rect">
            <a:avLst/>
          </a:prstGeom>
          <a:noFill/>
        </p:spPr>
        <p:txBody>
          <a:bodyPr wrap="square" rtlCol="0">
            <a:spAutoFit/>
          </a:bodyPr>
          <a:lstStyle/>
          <a:p>
            <a:r>
              <a:rPr lang="en-GB" dirty="0" smtClean="0">
                <a:solidFill>
                  <a:srgbClr val="7EAF35"/>
                </a:solidFill>
                <a:latin typeface="+mn-lt"/>
              </a:rPr>
              <a:t>Hewson and </a:t>
            </a:r>
            <a:r>
              <a:rPr lang="en-GB" dirty="0" err="1" smtClean="0">
                <a:solidFill>
                  <a:srgbClr val="7EAF35"/>
                </a:solidFill>
                <a:latin typeface="+mn-lt"/>
              </a:rPr>
              <a:t>Neu</a:t>
            </a:r>
            <a:r>
              <a:rPr lang="en-GB" dirty="0" smtClean="0">
                <a:solidFill>
                  <a:srgbClr val="7EAF35"/>
                </a:solidFill>
                <a:latin typeface="+mn-lt"/>
              </a:rPr>
              <a:t> (2015)</a:t>
            </a:r>
          </a:p>
        </p:txBody>
      </p:sp>
      <p:sp>
        <p:nvSpPr>
          <p:cNvPr id="11" name="TextBox 10"/>
          <p:cNvSpPr txBox="1"/>
          <p:nvPr/>
        </p:nvSpPr>
        <p:spPr>
          <a:xfrm>
            <a:off x="115111" y="5166900"/>
            <a:ext cx="2952328" cy="1200329"/>
          </a:xfrm>
          <a:prstGeom prst="rect">
            <a:avLst/>
          </a:prstGeom>
          <a:noFill/>
        </p:spPr>
        <p:txBody>
          <a:bodyPr wrap="square" rtlCol="0">
            <a:spAutoFit/>
          </a:bodyPr>
          <a:lstStyle/>
          <a:p>
            <a:r>
              <a:rPr lang="en-GB" sz="1800" dirty="0" smtClean="0">
                <a:solidFill>
                  <a:schemeClr val="tx2"/>
                </a:solidFill>
                <a:latin typeface="+mn-lt"/>
              </a:rPr>
              <a:t>Low-level stable layer due to surface cooling </a:t>
            </a:r>
            <a:r>
              <a:rPr lang="en-GB" sz="1800" smtClean="0">
                <a:solidFill>
                  <a:schemeClr val="tx2"/>
                </a:solidFill>
                <a:latin typeface="+mn-lt"/>
              </a:rPr>
              <a:t>inhibits downwards momentum </a:t>
            </a:r>
            <a:r>
              <a:rPr lang="en-GB" sz="1800" dirty="0" smtClean="0">
                <a:solidFill>
                  <a:schemeClr val="tx2"/>
                </a:solidFill>
                <a:latin typeface="+mn-lt"/>
              </a:rPr>
              <a:t>transfer</a:t>
            </a:r>
          </a:p>
        </p:txBody>
      </p:sp>
      <p:sp>
        <p:nvSpPr>
          <p:cNvPr id="12" name="TextBox 11"/>
          <p:cNvSpPr txBox="1"/>
          <p:nvPr/>
        </p:nvSpPr>
        <p:spPr>
          <a:xfrm>
            <a:off x="3203848" y="5157192"/>
            <a:ext cx="2808312" cy="923330"/>
          </a:xfrm>
          <a:prstGeom prst="rect">
            <a:avLst/>
          </a:prstGeom>
          <a:noFill/>
        </p:spPr>
        <p:txBody>
          <a:bodyPr wrap="square" rtlCol="0">
            <a:spAutoFit/>
          </a:bodyPr>
          <a:lstStyle/>
          <a:p>
            <a:r>
              <a:rPr lang="en-GB" sz="1800" dirty="0" smtClean="0">
                <a:solidFill>
                  <a:schemeClr val="tx2"/>
                </a:solidFill>
                <a:latin typeface="+mn-lt"/>
              </a:rPr>
              <a:t>Transfer of momentum in moist and dry air from 920 </a:t>
            </a:r>
            <a:r>
              <a:rPr lang="en-GB" sz="1800" dirty="0" err="1" smtClean="0">
                <a:solidFill>
                  <a:schemeClr val="tx2"/>
                </a:solidFill>
                <a:latin typeface="+mn-lt"/>
              </a:rPr>
              <a:t>hPa</a:t>
            </a:r>
            <a:r>
              <a:rPr lang="en-GB" sz="1800" dirty="0" smtClean="0">
                <a:solidFill>
                  <a:schemeClr val="tx2"/>
                </a:solidFill>
                <a:latin typeface="+mn-lt"/>
              </a:rPr>
              <a:t> to surface unimpeded </a:t>
            </a:r>
          </a:p>
        </p:txBody>
      </p:sp>
      <p:sp>
        <p:nvSpPr>
          <p:cNvPr id="13" name="TextBox 12"/>
          <p:cNvSpPr txBox="1"/>
          <p:nvPr/>
        </p:nvSpPr>
        <p:spPr>
          <a:xfrm>
            <a:off x="6156176" y="5157192"/>
            <a:ext cx="2664296" cy="923330"/>
          </a:xfrm>
          <a:prstGeom prst="rect">
            <a:avLst/>
          </a:prstGeom>
          <a:noFill/>
        </p:spPr>
        <p:txBody>
          <a:bodyPr wrap="square" rtlCol="0">
            <a:spAutoFit/>
          </a:bodyPr>
          <a:lstStyle/>
          <a:p>
            <a:r>
              <a:rPr lang="en-GB" sz="1800" dirty="0" smtClean="0">
                <a:solidFill>
                  <a:schemeClr val="tx2"/>
                </a:solidFill>
                <a:latin typeface="+mn-lt"/>
              </a:rPr>
              <a:t>Shallow stable layer inhibits downwards momentum transfer</a:t>
            </a:r>
          </a:p>
        </p:txBody>
      </p:sp>
    </p:spTree>
    <p:extLst>
      <p:ext uri="{BB962C8B-B14F-4D97-AF65-F5344CB8AC3E}">
        <p14:creationId xmlns:p14="http://schemas.microsoft.com/office/powerpoint/2010/main" val="4036072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522000" y="826031"/>
            <a:ext cx="8100000" cy="5205938"/>
          </a:xfrm>
          <a:prstGeom prst="rect">
            <a:avLst/>
          </a:prstGeom>
        </p:spPr>
      </p:pic>
      <p:sp>
        <p:nvSpPr>
          <p:cNvPr id="7" name="Title 6"/>
          <p:cNvSpPr>
            <a:spLocks noGrp="1"/>
          </p:cNvSpPr>
          <p:nvPr>
            <p:ph type="title"/>
          </p:nvPr>
        </p:nvSpPr>
        <p:spPr/>
        <p:txBody>
          <a:bodyPr/>
          <a:lstStyle/>
          <a:p>
            <a:r>
              <a:rPr lang="en-GB" cap="none" dirty="0" smtClean="0"/>
              <a:t>Conceptual cyclones</a:t>
            </a:r>
            <a:endParaRPr lang="en-GB" cap="none" dirty="0"/>
          </a:p>
        </p:txBody>
      </p:sp>
      <p:sp>
        <p:nvSpPr>
          <p:cNvPr id="4" name="Slide Number Placeholder 3"/>
          <p:cNvSpPr>
            <a:spLocks noGrp="1"/>
          </p:cNvSpPr>
          <p:nvPr>
            <p:ph type="sldNum" sz="quarter" idx="10"/>
          </p:nvPr>
        </p:nvSpPr>
        <p:spPr/>
        <p:txBody>
          <a:bodyPr/>
          <a:lstStyle/>
          <a:p>
            <a:fld id="{44C01B32-D1A0-401C-8867-70456BBB1E87}" type="slidenum">
              <a:rPr lang="en-GB" altLang="en-US" smtClean="0"/>
              <a:pPr/>
              <a:t>38</a:t>
            </a:fld>
            <a:endParaRPr lang="en-GB" altLang="en-US" dirty="0"/>
          </a:p>
        </p:txBody>
      </p:sp>
      <p:sp>
        <p:nvSpPr>
          <p:cNvPr id="10" name="TextBox 9"/>
          <p:cNvSpPr txBox="1"/>
          <p:nvPr/>
        </p:nvSpPr>
        <p:spPr>
          <a:xfrm>
            <a:off x="251520" y="6237312"/>
            <a:ext cx="3672408" cy="400110"/>
          </a:xfrm>
          <a:prstGeom prst="rect">
            <a:avLst/>
          </a:prstGeom>
          <a:noFill/>
        </p:spPr>
        <p:txBody>
          <a:bodyPr wrap="square" rtlCol="0">
            <a:spAutoFit/>
          </a:bodyPr>
          <a:lstStyle/>
          <a:p>
            <a:r>
              <a:rPr lang="en-GB" dirty="0" err="1" smtClean="0">
                <a:solidFill>
                  <a:srgbClr val="7EAF35"/>
                </a:solidFill>
                <a:latin typeface="+mn-lt"/>
              </a:rPr>
              <a:t>Martínez</a:t>
            </a:r>
            <a:r>
              <a:rPr lang="en-GB" dirty="0" smtClean="0">
                <a:solidFill>
                  <a:srgbClr val="7EAF35"/>
                </a:solidFill>
                <a:latin typeface="+mn-lt"/>
              </a:rPr>
              <a:t>-Alvarado et al. (2014)</a:t>
            </a:r>
          </a:p>
        </p:txBody>
      </p:sp>
    </p:spTree>
    <p:extLst>
      <p:ext uri="{BB962C8B-B14F-4D97-AF65-F5344CB8AC3E}">
        <p14:creationId xmlns:p14="http://schemas.microsoft.com/office/powerpoint/2010/main" val="802308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TextBox 5"/>
          <p:cNvSpPr txBox="1">
            <a:spLocks noChangeArrowheads="1"/>
          </p:cNvSpPr>
          <p:nvPr/>
        </p:nvSpPr>
        <p:spPr bwMode="auto">
          <a:xfrm>
            <a:off x="22915" y="6165304"/>
            <a:ext cx="3096494" cy="42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894" tIns="41446" rIns="82894" bIns="41446">
            <a:spAutoFit/>
          </a:bodyPr>
          <a:lstStyle>
            <a:lvl1pPr eaLnBrk="0" hangingPunct="0">
              <a:lnSpc>
                <a:spcPct val="110000"/>
              </a:lnSpc>
              <a:spcBef>
                <a:spcPct val="20000"/>
              </a:spcBef>
              <a:buClr>
                <a:schemeClr val="tx2"/>
              </a:buClr>
              <a:buChar char="•"/>
              <a:defRPr sz="2400">
                <a:solidFill>
                  <a:schemeClr val="tx1"/>
                </a:solidFill>
                <a:latin typeface="Verdana" panose="020B0604030504040204" pitchFamily="34" charset="0"/>
              </a:defRPr>
            </a:lvl1pPr>
            <a:lvl2pPr marL="742950" indent="-28575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Verdana" panose="020B0604030504040204" pitchFamily="34" charset="0"/>
              </a:defRPr>
            </a:lvl2pPr>
            <a:lvl3pPr marL="1143000" indent="-228600" eaLnBrk="0" hangingPunct="0">
              <a:lnSpc>
                <a:spcPct val="110000"/>
              </a:lnSpc>
              <a:spcBef>
                <a:spcPct val="10000"/>
              </a:spcBef>
              <a:buClr>
                <a:schemeClr val="tx2"/>
              </a:buClr>
              <a:buChar char="•"/>
              <a:defRPr sz="2000">
                <a:solidFill>
                  <a:schemeClr val="tx1"/>
                </a:solidFill>
                <a:latin typeface="Verdana" panose="020B0604030504040204" pitchFamily="34" charset="0"/>
              </a:defRPr>
            </a:lvl3pPr>
            <a:lvl4pPr marL="1600200" indent="-22860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Verdana" panose="020B0604030504040204" pitchFamily="34" charset="0"/>
              </a:defRPr>
            </a:lvl4pPr>
            <a:lvl5pPr marL="2057400" indent="-228600" eaLnBrk="0" hangingPunct="0">
              <a:lnSpc>
                <a:spcPct val="110000"/>
              </a:lnSpc>
              <a:spcBef>
                <a:spcPct val="10000"/>
              </a:spcBef>
              <a:buClr>
                <a:schemeClr val="tx2"/>
              </a:buClr>
              <a:buFont typeface="Rdg Vesta" panose="02000503060000020004" pitchFamily="50" charset="0"/>
              <a:buChar char="»"/>
              <a:defRPr sz="2000">
                <a:solidFill>
                  <a:schemeClr val="tx1"/>
                </a:solidFill>
                <a:latin typeface="Verdana" panose="020B0604030504040204" pitchFamily="34" charset="0"/>
              </a:defRPr>
            </a:lvl5pPr>
            <a:lvl6pPr marL="25146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6pPr>
            <a:lvl7pPr marL="29718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7pPr>
            <a:lvl8pPr marL="34290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8pPr>
            <a:lvl9pPr marL="3886200" indent="-228600" eaLnBrk="0" fontAlgn="base" hangingPunct="0">
              <a:lnSpc>
                <a:spcPct val="110000"/>
              </a:lnSpc>
              <a:spcBef>
                <a:spcPct val="10000"/>
              </a:spcBef>
              <a:spcAft>
                <a:spcPct val="0"/>
              </a:spcAft>
              <a:buClr>
                <a:schemeClr val="tx2"/>
              </a:buClr>
              <a:buFont typeface="Rdg Vesta" panose="02000503060000020004" pitchFamily="50" charset="0"/>
              <a:buChar char="»"/>
              <a:defRPr sz="2000">
                <a:solidFill>
                  <a:schemeClr val="tx1"/>
                </a:solidFill>
                <a:latin typeface="Verdana" panose="020B0604030504040204" pitchFamily="34" charset="0"/>
              </a:defRPr>
            </a:lvl9pPr>
          </a:lstStyle>
          <a:p>
            <a:pPr algn="r" eaLnBrk="1" hangingPunct="1">
              <a:lnSpc>
                <a:spcPct val="100000"/>
              </a:lnSpc>
              <a:spcBef>
                <a:spcPct val="0"/>
              </a:spcBef>
              <a:buClrTx/>
              <a:buFontTx/>
              <a:buNone/>
            </a:pPr>
            <a:r>
              <a:rPr lang="en-GB" altLang="en-US" sz="2200" dirty="0" err="1" smtClean="0">
                <a:solidFill>
                  <a:srgbClr val="7EAF35"/>
                </a:solidFill>
                <a:latin typeface="+mn-lt"/>
              </a:rPr>
              <a:t>Thorncroft</a:t>
            </a:r>
            <a:r>
              <a:rPr lang="en-GB" altLang="en-US" sz="2200" dirty="0" smtClean="0">
                <a:solidFill>
                  <a:srgbClr val="7EAF35"/>
                </a:solidFill>
                <a:latin typeface="+mn-lt"/>
              </a:rPr>
              <a:t> </a:t>
            </a:r>
            <a:r>
              <a:rPr lang="en-GB" altLang="en-US" sz="2200" i="1" dirty="0">
                <a:solidFill>
                  <a:srgbClr val="7EAF35"/>
                </a:solidFill>
                <a:latin typeface="+mn-lt"/>
              </a:rPr>
              <a:t>et al</a:t>
            </a:r>
            <a:r>
              <a:rPr lang="en-GB" altLang="en-US" sz="2200" dirty="0">
                <a:solidFill>
                  <a:srgbClr val="7EAF35"/>
                </a:solidFill>
                <a:latin typeface="+mn-lt"/>
              </a:rPr>
              <a:t>., (1993)</a:t>
            </a:r>
          </a:p>
        </p:txBody>
      </p:sp>
      <p:pic>
        <p:nvPicPr>
          <p:cNvPr id="7172"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9750" y="1133475"/>
            <a:ext cx="8064500" cy="458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916238" y="2636838"/>
            <a:ext cx="1368425" cy="646112"/>
          </a:xfrm>
          <a:prstGeom prst="rect">
            <a:avLst/>
          </a:prstGeom>
          <a:noFill/>
        </p:spPr>
        <p:txBody>
          <a:bodyPr>
            <a:spAutoFit/>
          </a:bodyPr>
          <a:lstStyle/>
          <a:p>
            <a:pPr>
              <a:defRPr/>
            </a:pPr>
            <a:r>
              <a:rPr lang="en-GB" sz="1800" dirty="0">
                <a:latin typeface="+mn-lt"/>
              </a:rPr>
              <a:t>Dry intrusion</a:t>
            </a:r>
          </a:p>
        </p:txBody>
      </p:sp>
      <p:sp>
        <p:nvSpPr>
          <p:cNvPr id="6" name="TextBox 5"/>
          <p:cNvSpPr txBox="1"/>
          <p:nvPr/>
        </p:nvSpPr>
        <p:spPr>
          <a:xfrm>
            <a:off x="5867400" y="4292600"/>
            <a:ext cx="1368425" cy="923925"/>
          </a:xfrm>
          <a:prstGeom prst="rect">
            <a:avLst/>
          </a:prstGeom>
          <a:noFill/>
        </p:spPr>
        <p:txBody>
          <a:bodyPr>
            <a:spAutoFit/>
          </a:bodyPr>
          <a:lstStyle/>
          <a:p>
            <a:pPr>
              <a:defRPr/>
            </a:pPr>
            <a:r>
              <a:rPr lang="en-GB" sz="1800" dirty="0">
                <a:latin typeface="+mn-lt"/>
              </a:rPr>
              <a:t>Warm conveyor belt</a:t>
            </a:r>
          </a:p>
        </p:txBody>
      </p:sp>
      <p:sp>
        <p:nvSpPr>
          <p:cNvPr id="3" name="TextBox 2"/>
          <p:cNvSpPr txBox="1"/>
          <p:nvPr/>
        </p:nvSpPr>
        <p:spPr>
          <a:xfrm>
            <a:off x="4499992" y="1988840"/>
            <a:ext cx="3744416" cy="707886"/>
          </a:xfrm>
          <a:prstGeom prst="rect">
            <a:avLst/>
          </a:prstGeom>
          <a:noFill/>
        </p:spPr>
        <p:txBody>
          <a:bodyPr wrap="square" rtlCol="0">
            <a:spAutoFit/>
          </a:bodyPr>
          <a:lstStyle/>
          <a:p>
            <a:r>
              <a:rPr lang="en-GB" altLang="en-US"/>
              <a:t>Isentropic relative flow in a baroclinic wave </a:t>
            </a:r>
            <a:endParaRPr lang="en-GB" altLang="en-US" dirty="0"/>
          </a:p>
        </p:txBody>
      </p:sp>
      <p:sp>
        <p:nvSpPr>
          <p:cNvPr id="9" name="Title 6"/>
          <p:cNvSpPr>
            <a:spLocks noGrp="1"/>
          </p:cNvSpPr>
          <p:nvPr>
            <p:ph type="title"/>
          </p:nvPr>
        </p:nvSpPr>
        <p:spPr>
          <a:xfrm>
            <a:off x="251520" y="152728"/>
            <a:ext cx="8280000" cy="828000"/>
          </a:xfrm>
        </p:spPr>
        <p:txBody>
          <a:bodyPr/>
          <a:lstStyle/>
          <a:p>
            <a:r>
              <a:rPr lang="en-GB" cap="none" dirty="0" smtClean="0"/>
              <a:t>Conceptual cyclones</a:t>
            </a:r>
            <a:endParaRPr lang="en-GB" cap="none"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The start of the ‘sting jet’ era</a:t>
            </a:r>
            <a:endParaRPr lang="en-GB" cap="none"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4</a:t>
            </a:fld>
            <a:endParaRPr lang="en-GB"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032" y="1309496"/>
            <a:ext cx="8676456" cy="4619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7871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Conclusions</a:t>
            </a:r>
            <a:endParaRPr lang="en-GB" cap="none" dirty="0"/>
          </a:p>
        </p:txBody>
      </p:sp>
      <p:sp>
        <p:nvSpPr>
          <p:cNvPr id="3" name="Content Placeholder 2"/>
          <p:cNvSpPr>
            <a:spLocks noGrp="1"/>
          </p:cNvSpPr>
          <p:nvPr>
            <p:ph idx="1"/>
          </p:nvPr>
        </p:nvSpPr>
        <p:spPr>
          <a:xfrm>
            <a:off x="251520" y="1412776"/>
            <a:ext cx="8453280" cy="5076536"/>
          </a:xfrm>
        </p:spPr>
        <p:txBody>
          <a:bodyPr/>
          <a:lstStyle/>
          <a:p>
            <a:pPr>
              <a:spcBef>
                <a:spcPts val="600"/>
              </a:spcBef>
              <a:buFont typeface="Wingdings" panose="05000000000000000000" pitchFamily="2" charset="2"/>
              <a:buChar char="§"/>
            </a:pPr>
            <a:r>
              <a:rPr lang="en-GB" sz="1600" dirty="0" smtClean="0"/>
              <a:t>Sting-jet-resolving short-range ensemble forecasts of three windstorms argued to contain sting jets have been presented.</a:t>
            </a:r>
          </a:p>
          <a:p>
            <a:pPr>
              <a:spcBef>
                <a:spcPts val="600"/>
              </a:spcBef>
              <a:buFont typeface="Wingdings" panose="05000000000000000000" pitchFamily="2" charset="2"/>
              <a:buChar char="§"/>
            </a:pPr>
            <a:r>
              <a:rPr lang="en-GB" sz="1600" dirty="0" smtClean="0">
                <a:solidFill>
                  <a:schemeClr val="accent6"/>
                </a:solidFill>
              </a:rPr>
              <a:t>Within a given storm, the ensemble members exhibit close synoptic-scale agreement but the characteristics of the sting jets vary widely in  terms of the number of trajectories comprising them and their associated mesoscale instabilities and/or passage through </a:t>
            </a:r>
            <a:r>
              <a:rPr lang="en-GB" sz="1600" dirty="0" err="1" smtClean="0">
                <a:solidFill>
                  <a:schemeClr val="accent6"/>
                </a:solidFill>
              </a:rPr>
              <a:t>frontogenetic</a:t>
            </a:r>
            <a:r>
              <a:rPr lang="en-GB" sz="1600" dirty="0" smtClean="0">
                <a:solidFill>
                  <a:schemeClr val="accent6"/>
                </a:solidFill>
              </a:rPr>
              <a:t>/lytic regions. This suggests relatively weak predictability exists in sting jet  strength.   </a:t>
            </a:r>
          </a:p>
          <a:p>
            <a:pPr>
              <a:spcBef>
                <a:spcPts val="600"/>
              </a:spcBef>
              <a:buFont typeface="Wingdings" panose="05000000000000000000" pitchFamily="2" charset="2"/>
              <a:buChar char="§"/>
            </a:pPr>
            <a:r>
              <a:rPr lang="en-GB" sz="1600" dirty="0" smtClean="0"/>
              <a:t> Comparing storms, different the  mechanisms associated with sting jet descent  emerge </a:t>
            </a:r>
            <a:r>
              <a:rPr lang="en-GB" sz="1600" dirty="0"/>
              <a:t>despite the ensemble </a:t>
            </a:r>
            <a:r>
              <a:rPr lang="en-GB" sz="1600" dirty="0" smtClean="0"/>
              <a:t>variability.</a:t>
            </a:r>
          </a:p>
          <a:p>
            <a:pPr>
              <a:spcBef>
                <a:spcPts val="600"/>
              </a:spcBef>
              <a:buFont typeface="Wingdings" panose="05000000000000000000" pitchFamily="2" charset="2"/>
              <a:buChar char="§"/>
            </a:pPr>
            <a:r>
              <a:rPr lang="en-GB" sz="1600" dirty="0" smtClean="0">
                <a:solidFill>
                  <a:schemeClr val="accent6"/>
                </a:solidFill>
              </a:rPr>
              <a:t>CSI  release is characteristically associated with drying sting jets descending from the cloud head in the most intense windstorms. But other mesoscale instabilities (CI and II) and passage through the </a:t>
            </a:r>
            <a:r>
              <a:rPr lang="en-GB" sz="1600" dirty="0" err="1" smtClean="0">
                <a:solidFill>
                  <a:schemeClr val="accent6"/>
                </a:solidFill>
              </a:rPr>
              <a:t>frontolytic</a:t>
            </a:r>
            <a:r>
              <a:rPr lang="en-GB" sz="1600" dirty="0" smtClean="0">
                <a:solidFill>
                  <a:schemeClr val="accent6"/>
                </a:solidFill>
              </a:rPr>
              <a:t> regions typically found at the hooked tip of the bent-back front can also be associated with descent.</a:t>
            </a:r>
          </a:p>
          <a:p>
            <a:pPr>
              <a:spcBef>
                <a:spcPts val="600"/>
              </a:spcBef>
              <a:buFont typeface="Wingdings" panose="05000000000000000000" pitchFamily="2" charset="2"/>
              <a:buChar char="§"/>
            </a:pPr>
            <a:r>
              <a:rPr lang="en-GB" sz="1600" dirty="0" smtClean="0"/>
              <a:t>Mesoscale instabilities and strongly </a:t>
            </a:r>
            <a:r>
              <a:rPr lang="en-GB" sz="1600" dirty="0" err="1" smtClean="0"/>
              <a:t>frontolytic</a:t>
            </a:r>
            <a:r>
              <a:rPr lang="en-GB" sz="1600" dirty="0" smtClean="0"/>
              <a:t>  regions are both typical characteristics of intense and explosively developing extratropical cyclones. </a:t>
            </a:r>
          </a:p>
          <a:p>
            <a:pPr>
              <a:buFont typeface="Wingdings" panose="05000000000000000000" pitchFamily="2" charset="2"/>
              <a:buChar char="§"/>
            </a:pPr>
            <a:endParaRPr lang="en-GB" sz="1600" dirty="0"/>
          </a:p>
          <a:p>
            <a:pPr lvl="1"/>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40</a:t>
            </a:fld>
            <a:endParaRPr lang="en-GB" altLang="en-US"/>
          </a:p>
        </p:txBody>
      </p:sp>
    </p:spTree>
    <p:extLst>
      <p:ext uri="{BB962C8B-B14F-4D97-AF65-F5344CB8AC3E}">
        <p14:creationId xmlns:p14="http://schemas.microsoft.com/office/powerpoint/2010/main" val="2682017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52440" y="800800"/>
            <a:ext cx="8280000" cy="828000"/>
          </a:xfrm>
        </p:spPr>
        <p:txBody>
          <a:bodyPr/>
          <a:lstStyle/>
          <a:p>
            <a:r>
              <a:rPr lang="en-GB" cap="none" dirty="0" smtClean="0"/>
              <a:t>Method: </a:t>
            </a:r>
            <a:r>
              <a:rPr lang="en-GB" cap="none" dirty="0"/>
              <a:t>Ensemble </a:t>
            </a:r>
            <a:r>
              <a:rPr lang="en-GB" cap="none" dirty="0" smtClean="0"/>
              <a:t>model </a:t>
            </a:r>
            <a:br>
              <a:rPr lang="en-GB" cap="none" dirty="0" smtClean="0"/>
            </a:br>
            <a:r>
              <a:rPr lang="en-GB" cap="none" dirty="0" smtClean="0"/>
              <a:t>configuration</a:t>
            </a:r>
            <a:endParaRPr lang="en-GB" cap="none" dirty="0"/>
          </a:p>
        </p:txBody>
      </p:sp>
      <p:sp>
        <p:nvSpPr>
          <p:cNvPr id="4" name="Content Placeholder 3"/>
          <p:cNvSpPr>
            <a:spLocks noGrp="1"/>
          </p:cNvSpPr>
          <p:nvPr>
            <p:ph idx="1"/>
          </p:nvPr>
        </p:nvSpPr>
        <p:spPr>
          <a:xfrm>
            <a:off x="323528" y="1988840"/>
            <a:ext cx="8496944" cy="4824536"/>
          </a:xfrm>
        </p:spPr>
        <p:txBody>
          <a:bodyPr/>
          <a:lstStyle/>
          <a:p>
            <a:pPr>
              <a:spcBef>
                <a:spcPts val="600"/>
              </a:spcBef>
              <a:buFont typeface="Wingdings" panose="05000000000000000000" pitchFamily="2" charset="2"/>
              <a:buChar char="§"/>
            </a:pPr>
            <a:r>
              <a:rPr lang="en-GB" sz="1800" dirty="0"/>
              <a:t>Potential for sting jets in cyclones identified using </a:t>
            </a:r>
            <a:r>
              <a:rPr lang="en-GB" sz="1800" b="1" dirty="0"/>
              <a:t>precursor diagnostic </a:t>
            </a:r>
            <a:r>
              <a:rPr lang="en-GB" sz="1800" dirty="0"/>
              <a:t>(</a:t>
            </a:r>
            <a:r>
              <a:rPr lang="en-GB" sz="1800" dirty="0" err="1"/>
              <a:t>Martínez</a:t>
            </a:r>
            <a:r>
              <a:rPr lang="en-GB" sz="1800" dirty="0"/>
              <a:t>-Alvarado et. al 2013) applied to ERA-Interim data</a:t>
            </a:r>
            <a:r>
              <a:rPr lang="en-GB" sz="1800" dirty="0" smtClean="0"/>
              <a:t>.</a:t>
            </a:r>
            <a:endParaRPr lang="en-GB" sz="1800" b="1" dirty="0" smtClean="0"/>
          </a:p>
          <a:p>
            <a:pPr>
              <a:spcBef>
                <a:spcPts val="600"/>
              </a:spcBef>
              <a:buFont typeface="Wingdings" panose="05000000000000000000" pitchFamily="2" charset="2"/>
              <a:buChar char="§"/>
            </a:pPr>
            <a:r>
              <a:rPr lang="en-GB" sz="1800" b="1" dirty="0" smtClean="0">
                <a:solidFill>
                  <a:schemeClr val="accent6"/>
                </a:solidFill>
              </a:rPr>
              <a:t>24 member </a:t>
            </a:r>
            <a:r>
              <a:rPr lang="en-GB" sz="1800" b="1" dirty="0">
                <a:solidFill>
                  <a:schemeClr val="accent6"/>
                </a:solidFill>
              </a:rPr>
              <a:t>e</a:t>
            </a:r>
            <a:r>
              <a:rPr lang="en-GB" sz="1800" b="1" dirty="0" smtClean="0">
                <a:solidFill>
                  <a:schemeClr val="accent6"/>
                </a:solidFill>
              </a:rPr>
              <a:t>nsemble simulations </a:t>
            </a:r>
            <a:r>
              <a:rPr lang="en-GB" sz="1800" dirty="0" smtClean="0">
                <a:solidFill>
                  <a:schemeClr val="accent6"/>
                </a:solidFill>
              </a:rPr>
              <a:t>of three recent windstorms with evidence of sting jets: windstorms </a:t>
            </a:r>
            <a:r>
              <a:rPr lang="en-GB" sz="1800" dirty="0" err="1" smtClean="0">
                <a:solidFill>
                  <a:schemeClr val="accent6"/>
                </a:solidFill>
              </a:rPr>
              <a:t>Friedhelm</a:t>
            </a:r>
            <a:r>
              <a:rPr lang="en-GB" sz="1800" dirty="0" smtClean="0">
                <a:solidFill>
                  <a:schemeClr val="accent6"/>
                </a:solidFill>
              </a:rPr>
              <a:t> (8 Dec 2011), Robert (27 Dec 2011) and </a:t>
            </a:r>
            <a:r>
              <a:rPr lang="en-GB" sz="1800" dirty="0" err="1" smtClean="0">
                <a:solidFill>
                  <a:schemeClr val="accent6"/>
                </a:solidFill>
              </a:rPr>
              <a:t>Ulli</a:t>
            </a:r>
            <a:r>
              <a:rPr lang="en-GB" sz="1800" dirty="0" smtClean="0">
                <a:solidFill>
                  <a:schemeClr val="accent6"/>
                </a:solidFill>
              </a:rPr>
              <a:t> (3 Jan 2012).</a:t>
            </a:r>
          </a:p>
          <a:p>
            <a:pPr>
              <a:spcBef>
                <a:spcPts val="600"/>
              </a:spcBef>
              <a:buFont typeface="Wingdings" panose="05000000000000000000" pitchFamily="2" charset="2"/>
              <a:buChar char="§"/>
            </a:pPr>
            <a:r>
              <a:rPr lang="en-GB" sz="1800" b="1" dirty="0"/>
              <a:t>Initial condition perturbations </a:t>
            </a:r>
            <a:r>
              <a:rPr lang="en-GB" sz="1800" dirty="0"/>
              <a:t>from operational MOGREPS (The Met Office Global and regional Ensemble Prediction System). Designed to generate model spread appropriate for forecast uncertainty  at 1-2 days lead time</a:t>
            </a:r>
            <a:r>
              <a:rPr lang="en-GB" sz="1800" dirty="0" smtClean="0"/>
              <a:t>.</a:t>
            </a:r>
          </a:p>
          <a:p>
            <a:pPr>
              <a:spcBef>
                <a:spcPts val="600"/>
              </a:spcBef>
              <a:buFont typeface="Wingdings" panose="05000000000000000000" pitchFamily="2" charset="2"/>
              <a:buChar char="§"/>
            </a:pPr>
            <a:r>
              <a:rPr lang="en-GB" sz="1800" dirty="0" smtClean="0">
                <a:solidFill>
                  <a:schemeClr val="accent6"/>
                </a:solidFill>
              </a:rPr>
              <a:t>Recently operational</a:t>
            </a:r>
            <a:r>
              <a:rPr lang="en-GB" sz="1800" b="1" dirty="0" smtClean="0">
                <a:solidFill>
                  <a:schemeClr val="accent6"/>
                </a:solidFill>
              </a:rPr>
              <a:t> </a:t>
            </a:r>
            <a:r>
              <a:rPr lang="en-GB" sz="1800" b="1" dirty="0">
                <a:solidFill>
                  <a:schemeClr val="accent6"/>
                </a:solidFill>
              </a:rPr>
              <a:t>l</a:t>
            </a:r>
            <a:r>
              <a:rPr lang="en-GB" sz="1800" b="1" dirty="0" smtClean="0">
                <a:solidFill>
                  <a:schemeClr val="accent6"/>
                </a:solidFill>
              </a:rPr>
              <a:t>imited area </a:t>
            </a:r>
            <a:r>
              <a:rPr lang="en-GB" sz="1800" dirty="0" smtClean="0">
                <a:solidFill>
                  <a:schemeClr val="accent6"/>
                </a:solidFill>
              </a:rPr>
              <a:t>(North Atlantic and European domain) configuration of the Met Office </a:t>
            </a:r>
            <a:r>
              <a:rPr lang="en-GB" sz="1800" dirty="0">
                <a:solidFill>
                  <a:schemeClr val="accent6"/>
                </a:solidFill>
              </a:rPr>
              <a:t>U</a:t>
            </a:r>
            <a:r>
              <a:rPr lang="en-GB" sz="1800" dirty="0" smtClean="0">
                <a:solidFill>
                  <a:schemeClr val="accent6"/>
                </a:solidFill>
              </a:rPr>
              <a:t>nified Model (~</a:t>
            </a:r>
            <a:r>
              <a:rPr lang="en-GB" sz="1800" b="1" dirty="0" smtClean="0">
                <a:solidFill>
                  <a:schemeClr val="accent6"/>
                </a:solidFill>
              </a:rPr>
              <a:t>12 km </a:t>
            </a:r>
            <a:r>
              <a:rPr lang="en-GB" sz="1800" dirty="0" smtClean="0">
                <a:solidFill>
                  <a:schemeClr val="accent6"/>
                </a:solidFill>
              </a:rPr>
              <a:t>grid spacing and 70 vertical levels up to 38 km).</a:t>
            </a:r>
          </a:p>
          <a:p>
            <a:endParaRPr lang="en-GB" dirty="0"/>
          </a:p>
        </p:txBody>
      </p:sp>
      <p:sp>
        <p:nvSpPr>
          <p:cNvPr id="3" name="Slide Number Placeholder 2"/>
          <p:cNvSpPr>
            <a:spLocks noGrp="1"/>
          </p:cNvSpPr>
          <p:nvPr>
            <p:ph type="sldNum" sz="quarter" idx="10"/>
          </p:nvPr>
        </p:nvSpPr>
        <p:spPr/>
        <p:txBody>
          <a:bodyPr/>
          <a:lstStyle/>
          <a:p>
            <a:fld id="{5FFF6C6D-F008-4952-BAC5-3DF5CFB61B41}" type="slidenum">
              <a:rPr lang="en-GB" smtClean="0"/>
              <a:t>41</a:t>
            </a:fld>
            <a:endParaRPr lang="en-GB"/>
          </a:p>
        </p:txBody>
      </p:sp>
    </p:spTree>
    <p:extLst>
      <p:ext uri="{BB962C8B-B14F-4D97-AF65-F5344CB8AC3E}">
        <p14:creationId xmlns:p14="http://schemas.microsoft.com/office/powerpoint/2010/main" val="1912820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48575" y="800800"/>
            <a:ext cx="8280000" cy="828000"/>
          </a:xfrm>
        </p:spPr>
        <p:txBody>
          <a:bodyPr/>
          <a:lstStyle/>
          <a:p>
            <a:r>
              <a:rPr lang="en-GB" cap="none" dirty="0" smtClean="0"/>
              <a:t>Method</a:t>
            </a:r>
            <a:r>
              <a:rPr lang="en-GB" dirty="0"/>
              <a:t>: </a:t>
            </a:r>
            <a:r>
              <a:rPr lang="en-GB" cap="none" dirty="0" smtClean="0"/>
              <a:t>Analysis of dynamical </a:t>
            </a:r>
            <a:br>
              <a:rPr lang="en-GB" cap="none" dirty="0" smtClean="0"/>
            </a:br>
            <a:r>
              <a:rPr lang="en-GB" cap="none" dirty="0" smtClean="0"/>
              <a:t>forcing and instabilities</a:t>
            </a:r>
            <a:endParaRPr lang="en-GB" cap="none"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24448" y="1764120"/>
                <a:ext cx="8568032" cy="4905240"/>
              </a:xfrm>
            </p:spPr>
            <p:txBody>
              <a:bodyPr/>
              <a:lstStyle/>
              <a:p>
                <a:pPr marL="0" indent="0">
                  <a:buNone/>
                </a:pPr>
                <a:r>
                  <a:rPr lang="en-GB" sz="1800" dirty="0"/>
                  <a:t>Identification and characterisation of sting jets through </a:t>
                </a:r>
                <a:r>
                  <a:rPr lang="en-GB" sz="1800" b="1" dirty="0"/>
                  <a:t>trajectory analysis </a:t>
                </a:r>
                <a:r>
                  <a:rPr lang="en-GB" sz="1800" dirty="0"/>
                  <a:t>(LAGRANTO, </a:t>
                </a:r>
                <a:r>
                  <a:rPr lang="en-GB" sz="1800" dirty="0" err="1"/>
                  <a:t>Sprenger</a:t>
                </a:r>
                <a:r>
                  <a:rPr lang="en-GB" sz="1800" dirty="0"/>
                  <a:t> and </a:t>
                </a:r>
                <a:r>
                  <a:rPr lang="en-GB" sz="1800" dirty="0" err="1"/>
                  <a:t>Wernli</a:t>
                </a:r>
                <a:r>
                  <a:rPr lang="en-GB" sz="1800" dirty="0"/>
                  <a:t> 2015). Trajectories passing through strong low-level cold-sector wind regions calculated. Sting jet trajectories must pass through cloud at lowest pressure. </a:t>
                </a:r>
                <a:r>
                  <a:rPr lang="en-GB" sz="1800" b="1" dirty="0"/>
                  <a:t>Cluster analysis</a:t>
                </a:r>
                <a:r>
                  <a:rPr lang="en-GB" sz="1800" dirty="0"/>
                  <a:t> of trajectories performed (Hart et. al 2015</a:t>
                </a:r>
                <a:r>
                  <a:rPr lang="en-GB" sz="1800" dirty="0" smtClean="0"/>
                  <a:t>).</a:t>
                </a:r>
              </a:p>
              <a:p>
                <a:pPr marL="0" indent="0">
                  <a:buNone/>
                </a:pPr>
                <a:endParaRPr lang="en-GB" sz="1800" dirty="0"/>
              </a:p>
              <a:p>
                <a:pPr marL="0" indent="0">
                  <a:buNone/>
                </a:pPr>
                <a:r>
                  <a:rPr lang="en-GB" sz="1800" dirty="0" smtClean="0">
                    <a:solidFill>
                      <a:schemeClr val="accent6"/>
                    </a:solidFill>
                  </a:rPr>
                  <a:t>Mesoscale instability and frontogenesis/lysis diagnosed along trajectories:</a:t>
                </a:r>
              </a:p>
              <a:p>
                <a:pPr>
                  <a:spcBef>
                    <a:spcPts val="600"/>
                  </a:spcBef>
                  <a:buFont typeface="Wingdings" panose="05000000000000000000" pitchFamily="2" charset="2"/>
                  <a:buChar char="§"/>
                </a:pPr>
                <a:r>
                  <a:rPr lang="en-GB" sz="1800" b="1" dirty="0" smtClean="0"/>
                  <a:t>Conditional instability (CI): </a:t>
                </a:r>
                <a14:m>
                  <m:oMath xmlns:m="http://schemas.openxmlformats.org/officeDocument/2006/math">
                    <m:sSubSup>
                      <m:sSubSupPr>
                        <m:ctrlPr>
                          <a:rPr lang="en-GB" sz="1800" i="1" smtClean="0">
                            <a:latin typeface="Cambria Math" panose="02040503050406030204" pitchFamily="18" charset="0"/>
                          </a:rPr>
                        </m:ctrlPr>
                      </m:sSubSupPr>
                      <m:e>
                        <m:r>
                          <a:rPr lang="en-GB" sz="1800" b="0" i="1" smtClean="0">
                            <a:latin typeface="Cambria Math" panose="02040503050406030204" pitchFamily="18" charset="0"/>
                          </a:rPr>
                          <m:t>𝑁</m:t>
                        </m:r>
                      </m:e>
                      <m:sub>
                        <m:r>
                          <a:rPr lang="en-GB" sz="1800" b="0" i="1" smtClean="0">
                            <a:latin typeface="Cambria Math" panose="02040503050406030204" pitchFamily="18" charset="0"/>
                          </a:rPr>
                          <m:t>𝑚</m:t>
                        </m:r>
                      </m:sub>
                      <m:sup>
                        <m:r>
                          <a:rPr lang="en-GB" sz="1800" b="0" i="1" smtClean="0">
                            <a:latin typeface="Cambria Math" panose="02040503050406030204" pitchFamily="18" charset="0"/>
                          </a:rPr>
                          <m:t>2</m:t>
                        </m:r>
                      </m:sup>
                    </m:sSubSup>
                    <m:r>
                      <a:rPr lang="en-GB" sz="1800" i="1" smtClean="0">
                        <a:latin typeface="Cambria Math" panose="02040503050406030204" pitchFamily="18" charset="0"/>
                        <a:ea typeface="Cambria Math" panose="02040503050406030204" pitchFamily="18" charset="0"/>
                      </a:rPr>
                      <m:t>≤</m:t>
                    </m:r>
                    <m:r>
                      <a:rPr lang="en-GB" sz="1800" b="0" i="1" smtClean="0">
                        <a:latin typeface="Cambria Math" panose="02040503050406030204" pitchFamily="18" charset="0"/>
                        <a:ea typeface="Cambria Math" panose="02040503050406030204" pitchFamily="18" charset="0"/>
                      </a:rPr>
                      <m:t>0 </m:t>
                    </m:r>
                    <m:r>
                      <m:rPr>
                        <m:sty m:val="p"/>
                      </m:rPr>
                      <a:rPr lang="en-GB" sz="1800" b="0" i="0" smtClean="0">
                        <a:latin typeface="Cambria Math"/>
                        <a:ea typeface="Cambria Math" panose="02040503050406030204" pitchFamily="18" charset="0"/>
                      </a:rPr>
                      <m:t>when</m:t>
                    </m:r>
                    <m:r>
                      <a:rPr lang="en-GB" sz="1800" b="0" i="0" smtClean="0">
                        <a:latin typeface="Cambria Math"/>
                        <a:ea typeface="Cambria Math" panose="02040503050406030204" pitchFamily="18" charset="0"/>
                      </a:rPr>
                      <m:t> </m:t>
                    </m:r>
                    <m:r>
                      <a:rPr lang="en-GB" sz="1800" b="0" i="1" smtClean="0">
                        <a:latin typeface="Cambria Math" panose="02040503050406030204" pitchFamily="18" charset="0"/>
                        <a:ea typeface="Cambria Math" panose="02040503050406030204" pitchFamily="18" charset="0"/>
                      </a:rPr>
                      <m:t>𝑅𝐻</m:t>
                    </m:r>
                    <m:r>
                      <a:rPr lang="en-GB" sz="1800" b="0" i="1" smtClean="0">
                        <a:latin typeface="Cambria Math" panose="02040503050406030204" pitchFamily="18" charset="0"/>
                        <a:ea typeface="Cambria Math" panose="02040503050406030204" pitchFamily="18" charset="0"/>
                      </a:rPr>
                      <m:t>&gt;90%</m:t>
                    </m:r>
                  </m:oMath>
                </a14:m>
                <a:endParaRPr lang="en-GB" sz="1800" dirty="0" smtClean="0"/>
              </a:p>
              <a:p>
                <a:pPr>
                  <a:spcBef>
                    <a:spcPts val="600"/>
                  </a:spcBef>
                  <a:buFont typeface="Wingdings" panose="05000000000000000000" pitchFamily="2" charset="2"/>
                  <a:buChar char="§"/>
                </a:pPr>
                <a:r>
                  <a:rPr lang="en-GB" sz="1800" b="1" dirty="0" smtClean="0"/>
                  <a:t>Inertial instability (II): </a:t>
                </a:r>
                <a14:m>
                  <m:oMath xmlns:m="http://schemas.openxmlformats.org/officeDocument/2006/math">
                    <m:r>
                      <a:rPr lang="en-GB" sz="1800" i="1" smtClean="0">
                        <a:latin typeface="Cambria Math" panose="02040503050406030204" pitchFamily="18" charset="0"/>
                        <a:ea typeface="Cambria Math" panose="02040503050406030204" pitchFamily="18" charset="0"/>
                      </a:rPr>
                      <m:t>𝜂</m:t>
                    </m:r>
                    <m:r>
                      <a:rPr lang="en-GB" sz="1800" i="1" smtClean="0">
                        <a:latin typeface="Cambria Math" panose="02040503050406030204" pitchFamily="18" charset="0"/>
                        <a:ea typeface="Cambria Math" panose="02040503050406030204" pitchFamily="18" charset="0"/>
                      </a:rPr>
                      <m:t>≤0</m:t>
                    </m:r>
                  </m:oMath>
                </a14:m>
                <a:endParaRPr lang="en-GB" sz="1800" dirty="0" smtClean="0"/>
              </a:p>
              <a:p>
                <a:pPr>
                  <a:spcBef>
                    <a:spcPts val="600"/>
                  </a:spcBef>
                  <a:buFont typeface="Wingdings" panose="05000000000000000000" pitchFamily="2" charset="2"/>
                  <a:buChar char="§"/>
                </a:pPr>
                <a:r>
                  <a:rPr lang="en-GB" sz="1800" b="1" dirty="0" smtClean="0"/>
                  <a:t>Conditional symmetric instability (CSI): </a:t>
                </a:r>
                <a14:m>
                  <m:oMath xmlns:m="http://schemas.openxmlformats.org/officeDocument/2006/math">
                    <m:sSup>
                      <m:sSupPr>
                        <m:ctrlPr>
                          <a:rPr lang="en-GB" sz="1800" b="0" i="1" smtClean="0">
                            <a:latin typeface="Cambria Math" panose="02040503050406030204" pitchFamily="18" charset="0"/>
                          </a:rPr>
                        </m:ctrlPr>
                      </m:sSupPr>
                      <m:e>
                        <m:r>
                          <a:rPr lang="en-GB" sz="1800" b="0" i="1" smtClean="0">
                            <a:latin typeface="Cambria Math" panose="02040503050406030204" pitchFamily="18" charset="0"/>
                          </a:rPr>
                          <m:t>𝑀𝑃𝑉</m:t>
                        </m:r>
                      </m:e>
                      <m:sup>
                        <m:r>
                          <a:rPr lang="en-GB" sz="1800" b="0" i="1" smtClean="0">
                            <a:latin typeface="Cambria Math" panose="02040503050406030204" pitchFamily="18" charset="0"/>
                          </a:rPr>
                          <m:t>∗</m:t>
                        </m:r>
                      </m:sup>
                    </m:sSup>
                    <m:r>
                      <a:rPr lang="en-GB" sz="1800" b="0" i="1" smtClean="0">
                        <a:latin typeface="Cambria Math" panose="02040503050406030204" pitchFamily="18" charset="0"/>
                        <a:ea typeface="Cambria Math" panose="02040503050406030204" pitchFamily="18" charset="0"/>
                      </a:rPr>
                      <m:t>≤0</m:t>
                    </m:r>
                  </m:oMath>
                </a14:m>
                <a:r>
                  <a:rPr lang="en-GB" sz="1800" dirty="0" smtClean="0"/>
                  <a:t> when </a:t>
                </a:r>
                <a14:m>
                  <m:oMath xmlns:m="http://schemas.openxmlformats.org/officeDocument/2006/math">
                    <m:r>
                      <a:rPr lang="en-GB" sz="1800" i="1">
                        <a:latin typeface="Cambria Math" panose="02040503050406030204" pitchFamily="18" charset="0"/>
                        <a:ea typeface="Cambria Math" panose="02040503050406030204" pitchFamily="18" charset="0"/>
                      </a:rPr>
                      <m:t>𝑅𝐻</m:t>
                    </m:r>
                    <m:r>
                      <a:rPr lang="en-GB" sz="1800" i="1">
                        <a:latin typeface="Cambria Math" panose="02040503050406030204" pitchFamily="18" charset="0"/>
                        <a:ea typeface="Cambria Math" panose="02040503050406030204" pitchFamily="18" charset="0"/>
                      </a:rPr>
                      <m:t>&gt;90%</m:t>
                    </m:r>
                  </m:oMath>
                </a14:m>
                <a:r>
                  <a:rPr lang="en-GB" sz="1800" dirty="0" smtClean="0"/>
                  <a:t> and no CI or II</a:t>
                </a:r>
              </a:p>
              <a:p>
                <a:pPr>
                  <a:spcBef>
                    <a:spcPts val="600"/>
                  </a:spcBef>
                  <a:buFont typeface="Wingdings" panose="05000000000000000000" pitchFamily="2" charset="2"/>
                  <a:buChar char="§"/>
                </a:pPr>
                <a:r>
                  <a:rPr lang="en-GB" sz="1800" b="1" dirty="0" smtClean="0"/>
                  <a:t>Symmetric instability (SI): </a:t>
                </a:r>
                <a14:m>
                  <m:oMath xmlns:m="http://schemas.openxmlformats.org/officeDocument/2006/math">
                    <m:r>
                      <a:rPr lang="en-GB" sz="1800" b="0" i="1" smtClean="0">
                        <a:latin typeface="Cambria Math" panose="02040503050406030204" pitchFamily="18" charset="0"/>
                      </a:rPr>
                      <m:t>𝑃𝑉</m:t>
                    </m:r>
                    <m:r>
                      <a:rPr lang="en-GB" sz="1800" b="0" i="1" smtClean="0">
                        <a:latin typeface="Cambria Math" panose="02040503050406030204" pitchFamily="18" charset="0"/>
                        <a:ea typeface="Cambria Math" panose="02040503050406030204" pitchFamily="18" charset="0"/>
                      </a:rPr>
                      <m:t>≤0</m:t>
                    </m:r>
                  </m:oMath>
                </a14:m>
                <a:r>
                  <a:rPr lang="en-GB" sz="1800" dirty="0" smtClean="0"/>
                  <a:t> and no mesoscale instability </a:t>
                </a:r>
              </a:p>
              <a:p>
                <a:pPr>
                  <a:spcBef>
                    <a:spcPts val="600"/>
                  </a:spcBef>
                  <a:buFont typeface="Wingdings" panose="05000000000000000000" pitchFamily="2" charset="2"/>
                  <a:buChar char="§"/>
                </a:pPr>
                <a:r>
                  <a:rPr lang="en-GB" sz="1800" b="1" dirty="0" smtClean="0"/>
                  <a:t>Stable:</a:t>
                </a:r>
                <a:r>
                  <a:rPr lang="en-GB" sz="1800" dirty="0" smtClean="0"/>
                  <a:t> </a:t>
                </a:r>
                <a14:m>
                  <m:oMath xmlns:m="http://schemas.openxmlformats.org/officeDocument/2006/math">
                    <m:r>
                      <a:rPr lang="en-GB" sz="1800" b="0" i="1" smtClean="0">
                        <a:latin typeface="Cambria Math" panose="02040503050406030204" pitchFamily="18" charset="0"/>
                      </a:rPr>
                      <m:t>𝑃𝑉</m:t>
                    </m:r>
                    <m:r>
                      <a:rPr lang="en-GB" sz="1800" b="0" i="1" smtClean="0">
                        <a:latin typeface="Cambria Math" panose="02040503050406030204" pitchFamily="18" charset="0"/>
                      </a:rPr>
                      <m:t>&gt;0</m:t>
                    </m:r>
                  </m:oMath>
                </a14:m>
                <a:r>
                  <a:rPr lang="en-GB" sz="1800" dirty="0" smtClean="0"/>
                  <a:t> and </a:t>
                </a:r>
                <a14:m>
                  <m:oMath xmlns:m="http://schemas.openxmlformats.org/officeDocument/2006/math">
                    <m:sSup>
                      <m:sSupPr>
                        <m:ctrlPr>
                          <a:rPr lang="en-GB" sz="1800" i="1">
                            <a:latin typeface="Cambria Math" panose="02040503050406030204" pitchFamily="18" charset="0"/>
                          </a:rPr>
                        </m:ctrlPr>
                      </m:sSupPr>
                      <m:e>
                        <m:r>
                          <a:rPr lang="en-GB" sz="1800" i="1">
                            <a:latin typeface="Cambria Math" panose="02040503050406030204" pitchFamily="18" charset="0"/>
                          </a:rPr>
                          <m:t>𝑀𝑃𝑉</m:t>
                        </m:r>
                      </m:e>
                      <m:sup>
                        <m:r>
                          <a:rPr lang="en-GB" sz="1800" i="1">
                            <a:latin typeface="Cambria Math" panose="02040503050406030204" pitchFamily="18" charset="0"/>
                          </a:rPr>
                          <m:t>∗</m:t>
                        </m:r>
                      </m:sup>
                    </m:sSup>
                    <m:r>
                      <a:rPr lang="en-GB" sz="1800" b="0" i="1" smtClean="0">
                        <a:latin typeface="Cambria Math" panose="02040503050406030204" pitchFamily="18" charset="0"/>
                      </a:rPr>
                      <m:t>&gt;0</m:t>
                    </m:r>
                  </m:oMath>
                </a14:m>
                <a:endParaRPr lang="en-GB" sz="1800" dirty="0" smtClean="0"/>
              </a:p>
              <a:p>
                <a:pPr>
                  <a:spcBef>
                    <a:spcPts val="600"/>
                  </a:spcBef>
                  <a:buFont typeface="Wingdings" panose="05000000000000000000" pitchFamily="2" charset="2"/>
                  <a:buChar char="§"/>
                </a:pPr>
                <a:r>
                  <a:rPr lang="en-GB" sz="1800" b="1" dirty="0" smtClean="0"/>
                  <a:t>Frontogenesis:</a:t>
                </a:r>
                <a:r>
                  <a:rPr lang="en-GB" sz="1800" dirty="0" smtClean="0"/>
                  <a:t> Frontogenesis function diagnosed </a:t>
                </a:r>
                <a:r>
                  <a:rPr lang="en-GB" sz="1800" dirty="0"/>
                  <a:t>using the method of </a:t>
                </a:r>
                <a:r>
                  <a:rPr lang="en-GB" sz="1800" dirty="0" err="1"/>
                  <a:t>Rotunno</a:t>
                </a:r>
                <a:r>
                  <a:rPr lang="en-GB" sz="1800" dirty="0"/>
                  <a:t> et al. (1994</a:t>
                </a:r>
                <a:r>
                  <a:rPr lang="en-GB" sz="1800" dirty="0" smtClean="0"/>
                  <a:t>).</a:t>
                </a:r>
                <a:r>
                  <a:rPr lang="en-GB" sz="1800" dirty="0"/>
                  <a:t> </a:t>
                </a:r>
                <a:r>
                  <a:rPr lang="en-GB" sz="1800" b="1" dirty="0" smtClean="0"/>
                  <a:t>Genesis:</a:t>
                </a:r>
                <a:r>
                  <a:rPr lang="en-GB" sz="1800" dirty="0" smtClean="0"/>
                  <a:t>  </a:t>
                </a:r>
                <a14:m>
                  <m:oMath xmlns:m="http://schemas.openxmlformats.org/officeDocument/2006/math">
                    <m:r>
                      <a:rPr lang="en-GB" sz="1800" b="0" i="0" smtClean="0">
                        <a:latin typeface="Cambria Math" panose="02040503050406030204" pitchFamily="18" charset="0"/>
                        <a:ea typeface="Cambria Math" panose="02040503050406030204" pitchFamily="18" charset="0"/>
                      </a:rPr>
                      <m:t> </m:t>
                    </m:r>
                    <m:r>
                      <a:rPr lang="en-GB" sz="1800" b="1" i="1" smtClean="0">
                        <a:latin typeface="Cambria Math" panose="02040503050406030204" pitchFamily="18" charset="0"/>
                        <a:ea typeface="Cambria Math" panose="02040503050406030204" pitchFamily="18" charset="0"/>
                      </a:rPr>
                      <m:t>𝑭</m:t>
                    </m:r>
                    <m:r>
                      <a:rPr lang="en-GB" sz="1800" b="0" i="1" smtClean="0">
                        <a:latin typeface="Cambria Math" panose="02040503050406030204" pitchFamily="18" charset="0"/>
                        <a:ea typeface="Cambria Math" panose="02040503050406030204" pitchFamily="18" charset="0"/>
                      </a:rPr>
                      <m:t>&gt;   </m:t>
                    </m:r>
                    <m:r>
                      <a:rPr lang="en-GB" sz="1800" b="0" i="1" smtClean="0">
                        <a:latin typeface="Cambria Math" panose="02040503050406030204" pitchFamily="18" charset="0"/>
                      </a:rPr>
                      <m:t>1</m:t>
                    </m:r>
                    <m:r>
                      <a:rPr lang="en-GB" sz="1800" b="0" i="1" smtClean="0">
                        <a:latin typeface="Cambria Math" panose="02040503050406030204" pitchFamily="18" charset="0"/>
                        <a:ea typeface="Cambria Math" panose="02040503050406030204" pitchFamily="18" charset="0"/>
                      </a:rPr>
                      <m:t>×</m:t>
                    </m:r>
                    <m:sSup>
                      <m:sSupPr>
                        <m:ctrlPr>
                          <a:rPr lang="en-GB" sz="1800" b="0" i="1" smtClean="0">
                            <a:latin typeface="Cambria Math" panose="02040503050406030204" pitchFamily="18" charset="0"/>
                            <a:ea typeface="Cambria Math" panose="02040503050406030204" pitchFamily="18" charset="0"/>
                          </a:rPr>
                        </m:ctrlPr>
                      </m:sSupPr>
                      <m:e>
                        <m:r>
                          <a:rPr lang="en-GB" sz="1800" b="0" i="1" smtClean="0">
                            <a:latin typeface="Cambria Math" panose="02040503050406030204" pitchFamily="18" charset="0"/>
                            <a:ea typeface="Cambria Math" panose="02040503050406030204" pitchFamily="18" charset="0"/>
                          </a:rPr>
                          <m:t>10</m:t>
                        </m:r>
                      </m:e>
                      <m:sup>
                        <m:r>
                          <a:rPr lang="en-GB" sz="1800" b="0" i="1" smtClean="0">
                            <a:latin typeface="Cambria Math" panose="02040503050406030204" pitchFamily="18" charset="0"/>
                            <a:ea typeface="Cambria Math" panose="02040503050406030204" pitchFamily="18" charset="0"/>
                          </a:rPr>
                          <m:t>−15</m:t>
                        </m:r>
                      </m:sup>
                    </m:sSup>
                  </m:oMath>
                </a14:m>
                <a:r>
                  <a:rPr lang="en-GB" sz="1800" dirty="0" smtClean="0"/>
                  <a:t> K</a:t>
                </a:r>
                <a:r>
                  <a:rPr lang="en-GB" sz="1800" baseline="30000" dirty="0" smtClean="0"/>
                  <a:t>2</a:t>
                </a:r>
                <a:r>
                  <a:rPr lang="en-GB" sz="1800" dirty="0" smtClean="0"/>
                  <a:t>m</a:t>
                </a:r>
                <a:r>
                  <a:rPr lang="en-GB" sz="1800" baseline="30000" dirty="0" smtClean="0"/>
                  <a:t>-2</a:t>
                </a:r>
                <a:r>
                  <a:rPr lang="en-GB" sz="1800" dirty="0" smtClean="0"/>
                  <a:t>s</a:t>
                </a:r>
                <a:r>
                  <a:rPr lang="en-GB" sz="1800" baseline="30000" dirty="0" smtClean="0"/>
                  <a:t>-1</a:t>
                </a:r>
                <a:r>
                  <a:rPr lang="en-GB" sz="1800" dirty="0" smtClean="0"/>
                  <a:t>;</a:t>
                </a:r>
                <a:r>
                  <a:rPr lang="en-GB" sz="1800" b="1" dirty="0" smtClean="0"/>
                  <a:t> Lysis:</a:t>
                </a:r>
                <a:r>
                  <a:rPr lang="en-GB" sz="1800" dirty="0" smtClean="0"/>
                  <a:t>         </a:t>
                </a:r>
                <a14:m>
                  <m:oMath xmlns:m="http://schemas.openxmlformats.org/officeDocument/2006/math">
                    <m:r>
                      <a:rPr lang="en-GB" sz="1800" b="1" i="1">
                        <a:latin typeface="Cambria Math" panose="02040503050406030204" pitchFamily="18" charset="0"/>
                        <a:ea typeface="Cambria Math" panose="02040503050406030204" pitchFamily="18" charset="0"/>
                      </a:rPr>
                      <m:t>𝑭</m:t>
                    </m:r>
                    <m:r>
                      <a:rPr lang="en-GB" sz="1800" b="1" i="1">
                        <a:latin typeface="Cambria Math" panose="02040503050406030204" pitchFamily="18" charset="0"/>
                        <a:ea typeface="Cambria Math" panose="02040503050406030204" pitchFamily="18" charset="0"/>
                      </a:rPr>
                      <m:t> </m:t>
                    </m:r>
                    <m:r>
                      <a:rPr lang="en-GB" sz="1800" i="1" smtClean="0">
                        <a:latin typeface="Cambria Math" panose="02040503050406030204" pitchFamily="18" charset="0"/>
                        <a:ea typeface="Cambria Math" panose="02040503050406030204" pitchFamily="18" charset="0"/>
                      </a:rPr>
                      <m:t>&lt;</m:t>
                    </m:r>
                    <m:r>
                      <a:rPr lang="en-GB" sz="1800" b="0" i="1" smtClean="0">
                        <a:latin typeface="Cambria Math" panose="02040503050406030204" pitchFamily="18" charset="0"/>
                        <a:ea typeface="Cambria Math" panose="02040503050406030204" pitchFamily="18" charset="0"/>
                      </a:rPr>
                      <m:t>−</m:t>
                    </m:r>
                    <m:r>
                      <a:rPr lang="en-GB" sz="1800" i="1">
                        <a:latin typeface="Cambria Math" panose="02040503050406030204" pitchFamily="18" charset="0"/>
                      </a:rPr>
                      <m:t>1</m:t>
                    </m:r>
                    <m:r>
                      <a:rPr lang="en-GB" sz="1800" i="1">
                        <a:latin typeface="Cambria Math" panose="02040503050406030204" pitchFamily="18" charset="0"/>
                        <a:ea typeface="Cambria Math" panose="02040503050406030204" pitchFamily="18" charset="0"/>
                      </a:rPr>
                      <m:t>×</m:t>
                    </m:r>
                    <m:sSup>
                      <m:sSupPr>
                        <m:ctrlPr>
                          <a:rPr lang="en-GB" sz="1800" i="1">
                            <a:latin typeface="Cambria Math" panose="02040503050406030204" pitchFamily="18" charset="0"/>
                            <a:ea typeface="Cambria Math" panose="02040503050406030204" pitchFamily="18" charset="0"/>
                          </a:rPr>
                        </m:ctrlPr>
                      </m:sSupPr>
                      <m:e>
                        <m:r>
                          <a:rPr lang="en-GB" sz="1800" i="1">
                            <a:latin typeface="Cambria Math" panose="02040503050406030204" pitchFamily="18" charset="0"/>
                            <a:ea typeface="Cambria Math" panose="02040503050406030204" pitchFamily="18" charset="0"/>
                          </a:rPr>
                          <m:t>10</m:t>
                        </m:r>
                      </m:e>
                      <m:sup>
                        <m:r>
                          <a:rPr lang="en-GB" sz="1800" b="0" i="1" smtClean="0">
                            <a:latin typeface="Cambria Math" panose="02040503050406030204" pitchFamily="18" charset="0"/>
                            <a:ea typeface="Cambria Math" panose="02040503050406030204" pitchFamily="18" charset="0"/>
                          </a:rPr>
                          <m:t>−15</m:t>
                        </m:r>
                      </m:sup>
                    </m:sSup>
                  </m:oMath>
                </a14:m>
                <a:r>
                  <a:rPr lang="en-GB" sz="1800" dirty="0"/>
                  <a:t> K</a:t>
                </a:r>
                <a:r>
                  <a:rPr lang="en-GB" sz="1800" baseline="30000" dirty="0"/>
                  <a:t>2</a:t>
                </a:r>
                <a:r>
                  <a:rPr lang="en-GB" sz="1800" dirty="0"/>
                  <a:t>m</a:t>
                </a:r>
                <a:r>
                  <a:rPr lang="en-GB" sz="1800" baseline="30000" dirty="0"/>
                  <a:t>-2</a:t>
                </a:r>
                <a:r>
                  <a:rPr lang="en-GB" sz="1800" dirty="0"/>
                  <a:t>s</a:t>
                </a:r>
                <a:r>
                  <a:rPr lang="en-GB" sz="1800" baseline="30000" dirty="0"/>
                  <a:t>-1 </a:t>
                </a:r>
                <a:endParaRPr lang="en-GB" sz="1800" dirty="0" smtClean="0"/>
              </a:p>
              <a:p>
                <a:pPr marL="0" indent="0">
                  <a:buNone/>
                </a:pPr>
                <a:r>
                  <a:rPr lang="en-GB" sz="1800" dirty="0" smtClean="0"/>
                  <a:t> </a:t>
                </a:r>
                <a:endParaRPr lang="en-GB"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24448" y="1764120"/>
                <a:ext cx="8568032" cy="4905240"/>
              </a:xfrm>
              <a:blipFill rotWithShape="0">
                <a:blip r:embed="rId3"/>
                <a:stretch>
                  <a:fillRect l="-1636" t="-1739" r="-2063"/>
                </a:stretch>
              </a:blipFill>
            </p:spPr>
            <p:txBody>
              <a:bodyPr/>
              <a:lstStyle/>
              <a:p>
                <a:r>
                  <a:rPr lang="en-GB">
                    <a:noFill/>
                  </a:rPr>
                  <a:t> </a:t>
                </a:r>
              </a:p>
            </p:txBody>
          </p:sp>
        </mc:Fallback>
      </mc:AlternateContent>
      <p:sp>
        <p:nvSpPr>
          <p:cNvPr id="4" name="Slide Number Placeholder 3"/>
          <p:cNvSpPr>
            <a:spLocks noGrp="1"/>
          </p:cNvSpPr>
          <p:nvPr>
            <p:ph type="sldNum" sz="quarter" idx="10"/>
          </p:nvPr>
        </p:nvSpPr>
        <p:spPr/>
        <p:txBody>
          <a:bodyPr/>
          <a:lstStyle/>
          <a:p>
            <a:fld id="{DCF6A46F-80AB-49F3-8C7E-9717ED945456}" type="slidenum">
              <a:rPr lang="en-GB" altLang="en-US" smtClean="0"/>
              <a:pPr/>
              <a:t>42</a:t>
            </a:fld>
            <a:endParaRPr lang="en-GB" altLang="en-US"/>
          </a:p>
        </p:txBody>
      </p:sp>
    </p:spTree>
    <p:extLst>
      <p:ext uri="{BB962C8B-B14F-4D97-AF65-F5344CB8AC3E}">
        <p14:creationId xmlns:p14="http://schemas.microsoft.com/office/powerpoint/2010/main" val="2145800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Windstorm </a:t>
            </a:r>
            <a:r>
              <a:rPr lang="en-GB" cap="none" dirty="0" err="1"/>
              <a:t>F</a:t>
            </a:r>
            <a:r>
              <a:rPr lang="en-GB" cap="none" dirty="0" err="1" smtClean="0"/>
              <a:t>riedhelm</a:t>
            </a:r>
            <a:endParaRPr lang="en-GB" cap="none" dirty="0"/>
          </a:p>
        </p:txBody>
      </p:sp>
      <p:sp>
        <p:nvSpPr>
          <p:cNvPr id="5" name="Content Placeholder 4"/>
          <p:cNvSpPr>
            <a:spLocks noGrp="1"/>
          </p:cNvSpPr>
          <p:nvPr>
            <p:ph idx="1"/>
          </p:nvPr>
        </p:nvSpPr>
        <p:spPr>
          <a:xfrm>
            <a:off x="251520" y="1268760"/>
            <a:ext cx="3312368" cy="5328592"/>
          </a:xfrm>
        </p:spPr>
        <p:txBody>
          <a:bodyPr/>
          <a:lstStyle/>
          <a:p>
            <a:pPr>
              <a:buFont typeface="Wingdings" panose="05000000000000000000" pitchFamily="2" charset="2"/>
              <a:buChar char="§"/>
            </a:pPr>
            <a:r>
              <a:rPr lang="en-GB" sz="1600" dirty="0"/>
              <a:t>I</a:t>
            </a:r>
            <a:r>
              <a:rPr lang="en-GB" sz="1600" dirty="0" smtClean="0"/>
              <a:t>dentified as a sting jet cyclone by precursor diagnostic and </a:t>
            </a:r>
            <a:r>
              <a:rPr lang="en-GB" sz="1600" dirty="0" err="1" smtClean="0"/>
              <a:t>Martínez</a:t>
            </a:r>
            <a:r>
              <a:rPr lang="en-GB" sz="1600" dirty="0" smtClean="0"/>
              <a:t>-Alvarado et. al (2014).  Deepened 44 </a:t>
            </a:r>
            <a:r>
              <a:rPr lang="en-GB" sz="1600" dirty="0" err="1" smtClean="0"/>
              <a:t>hPa</a:t>
            </a:r>
            <a:r>
              <a:rPr lang="en-GB" sz="1600" dirty="0" smtClean="0"/>
              <a:t>/ 24 h.</a:t>
            </a:r>
          </a:p>
          <a:p>
            <a:pPr>
              <a:buFont typeface="Wingdings" panose="05000000000000000000" pitchFamily="2" charset="2"/>
              <a:buChar char="§"/>
            </a:pPr>
            <a:r>
              <a:rPr lang="en-GB" sz="1600" dirty="0" smtClean="0"/>
              <a:t>Most (22/24) ensemble members have sting jet trajectories arriving at 9Z and other arrival </a:t>
            </a:r>
            <a:r>
              <a:rPr lang="en-GB" sz="1600" dirty="0"/>
              <a:t>t</a:t>
            </a:r>
            <a:r>
              <a:rPr lang="en-GB" sz="1600" dirty="0" smtClean="0"/>
              <a:t>imes. </a:t>
            </a:r>
          </a:p>
          <a:p>
            <a:pPr>
              <a:buFont typeface="Wingdings" panose="05000000000000000000" pitchFamily="2" charset="2"/>
              <a:buChar char="§"/>
            </a:pPr>
            <a:r>
              <a:rPr lang="en-GB" sz="1600" dirty="0" smtClean="0"/>
              <a:t>Ensemble member trajectories characteristically have CSI prior to descent which then diminishes during descent. CI present prior to descent and II present during descent in some members. </a:t>
            </a:r>
          </a:p>
          <a:p>
            <a:pPr>
              <a:buFont typeface="Wingdings" panose="05000000000000000000" pitchFamily="2" charset="2"/>
              <a:buChar char="§"/>
            </a:pPr>
            <a:r>
              <a:rPr lang="en-GB" sz="1600" dirty="0" smtClean="0"/>
              <a:t> </a:t>
            </a:r>
            <a:r>
              <a:rPr lang="en-GB" sz="1600" dirty="0"/>
              <a:t>Ensemble member </a:t>
            </a:r>
            <a:r>
              <a:rPr lang="en-GB" sz="1600" dirty="0" smtClean="0"/>
              <a:t>trajectories generally pass through regions that are more </a:t>
            </a:r>
            <a:r>
              <a:rPr lang="en-GB" sz="1600" dirty="0" err="1" smtClean="0"/>
              <a:t>frontolytic</a:t>
            </a:r>
            <a:r>
              <a:rPr lang="en-GB" sz="1600" dirty="0" smtClean="0"/>
              <a:t> than </a:t>
            </a:r>
            <a:r>
              <a:rPr lang="en-GB" sz="1600" dirty="0" err="1" smtClean="0"/>
              <a:t>frontogenetic</a:t>
            </a:r>
            <a:r>
              <a:rPr lang="en-GB" sz="1600" dirty="0" smtClean="0"/>
              <a:t> but there is no consistent behaviour relative to the timing of the descent. </a:t>
            </a:r>
            <a:endParaRPr lang="en-GB" sz="1600"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43</a:t>
            </a:fld>
            <a:endParaRPr lang="en-GB" altLang="en-US"/>
          </a:p>
        </p:txBody>
      </p:sp>
      <p:sp>
        <p:nvSpPr>
          <p:cNvPr id="10" name="TextBox 9"/>
          <p:cNvSpPr txBox="1"/>
          <p:nvPr/>
        </p:nvSpPr>
        <p:spPr>
          <a:xfrm>
            <a:off x="5768912" y="1842373"/>
            <a:ext cx="2331480" cy="1631216"/>
          </a:xfrm>
          <a:prstGeom prst="rect">
            <a:avLst/>
          </a:prstGeom>
          <a:noFill/>
        </p:spPr>
        <p:txBody>
          <a:bodyPr wrap="square" rtlCol="0">
            <a:spAutoFit/>
          </a:bodyPr>
          <a:lstStyle/>
          <a:p>
            <a:pPr algn="ctr"/>
            <a:r>
              <a:rPr lang="en-GB" b="1" dirty="0" smtClean="0">
                <a:solidFill>
                  <a:schemeClr val="tx1"/>
                </a:solidFill>
              </a:rPr>
              <a:t>Suggestion: Example trajectories from Control (A) at 9am for DP&gt;70</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9921" y="1052736"/>
            <a:ext cx="5400000" cy="2700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9921" y="3789312"/>
            <a:ext cx="5400000" cy="2700000"/>
          </a:xfrm>
          <a:prstGeom prst="rect">
            <a:avLst/>
          </a:prstGeom>
        </p:spPr>
      </p:pic>
    </p:spTree>
    <p:extLst>
      <p:ext uri="{BB962C8B-B14F-4D97-AF65-F5344CB8AC3E}">
        <p14:creationId xmlns:p14="http://schemas.microsoft.com/office/powerpoint/2010/main" val="4112595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The </a:t>
            </a:r>
            <a:r>
              <a:rPr lang="en-GB" cap="none" dirty="0"/>
              <a:t>G</a:t>
            </a:r>
            <a:r>
              <a:rPr lang="en-GB" cap="none" dirty="0" smtClean="0"/>
              <a:t>reat October storm (1987)</a:t>
            </a:r>
            <a:endParaRPr lang="en-GB" cap="none"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5</a:t>
            </a:fld>
            <a:endParaRPr lang="en-GB" alt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484784"/>
            <a:ext cx="8515350" cy="455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195736" y="1196752"/>
            <a:ext cx="4752528" cy="400110"/>
          </a:xfrm>
          <a:prstGeom prst="rect">
            <a:avLst/>
          </a:prstGeom>
          <a:noFill/>
        </p:spPr>
        <p:txBody>
          <a:bodyPr wrap="square" rtlCol="0">
            <a:spAutoFit/>
          </a:bodyPr>
          <a:lstStyle/>
          <a:p>
            <a:pPr algn="ctr"/>
            <a:r>
              <a:rPr lang="en-GB" dirty="0" err="1" smtClean="0">
                <a:solidFill>
                  <a:schemeClr val="tx2"/>
                </a:solidFill>
                <a:latin typeface="+mn-lt"/>
              </a:rPr>
              <a:t>Meso</a:t>
            </a:r>
            <a:r>
              <a:rPr lang="en-GB" dirty="0" smtClean="0">
                <a:solidFill>
                  <a:schemeClr val="tx2"/>
                </a:solidFill>
                <a:latin typeface="+mn-lt"/>
              </a:rPr>
              <a:t>-analyses at 0000 UTC 16 October</a:t>
            </a:r>
          </a:p>
        </p:txBody>
      </p:sp>
      <p:sp>
        <p:nvSpPr>
          <p:cNvPr id="6" name="TextBox 5"/>
          <p:cNvSpPr txBox="1"/>
          <p:nvPr/>
        </p:nvSpPr>
        <p:spPr>
          <a:xfrm>
            <a:off x="611560" y="1772816"/>
            <a:ext cx="1008112" cy="400110"/>
          </a:xfrm>
          <a:prstGeom prst="rect">
            <a:avLst/>
          </a:prstGeom>
          <a:solidFill>
            <a:schemeClr val="bg1"/>
          </a:solidFill>
        </p:spPr>
        <p:txBody>
          <a:bodyPr wrap="square" rtlCol="0">
            <a:spAutoFit/>
          </a:bodyPr>
          <a:lstStyle/>
          <a:p>
            <a:r>
              <a:rPr lang="en-GB" dirty="0" smtClean="0">
                <a:solidFill>
                  <a:schemeClr val="tx2"/>
                </a:solidFill>
                <a:latin typeface="+mn-lt"/>
              </a:rPr>
              <a:t>MSLP</a:t>
            </a:r>
          </a:p>
        </p:txBody>
      </p:sp>
      <p:sp>
        <p:nvSpPr>
          <p:cNvPr id="8" name="TextBox 7"/>
          <p:cNvSpPr txBox="1"/>
          <p:nvPr/>
        </p:nvSpPr>
        <p:spPr>
          <a:xfrm>
            <a:off x="4860032" y="1772816"/>
            <a:ext cx="2088232" cy="720080"/>
          </a:xfrm>
          <a:prstGeom prst="rect">
            <a:avLst/>
          </a:prstGeom>
          <a:solidFill>
            <a:schemeClr val="bg1"/>
          </a:solidFill>
        </p:spPr>
        <p:txBody>
          <a:bodyPr wrap="square" rtlCol="0">
            <a:spAutoFit/>
          </a:bodyPr>
          <a:lstStyle/>
          <a:p>
            <a:r>
              <a:rPr lang="en-GB" dirty="0" smtClean="0"/>
              <a:t>Surface wet-bulb temperature</a:t>
            </a:r>
            <a:endParaRPr lang="en-GB" dirty="0" smtClean="0">
              <a:solidFill>
                <a:schemeClr val="tx2"/>
              </a:solidFill>
              <a:latin typeface="+mn-lt"/>
            </a:endParaRPr>
          </a:p>
        </p:txBody>
      </p:sp>
    </p:spTree>
    <p:extLst>
      <p:ext uri="{BB962C8B-B14F-4D97-AF65-F5344CB8AC3E}">
        <p14:creationId xmlns:p14="http://schemas.microsoft.com/office/powerpoint/2010/main" val="25263937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The </a:t>
            </a:r>
            <a:r>
              <a:rPr lang="en-GB" cap="none" dirty="0"/>
              <a:t>G</a:t>
            </a:r>
            <a:r>
              <a:rPr lang="en-GB" cap="none" dirty="0" smtClean="0"/>
              <a:t>reat October storm (1987)</a:t>
            </a:r>
            <a:endParaRPr lang="en-GB" cap="none"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6</a:t>
            </a:fld>
            <a:endParaRPr lang="en-GB" alt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9262"/>
          <a:stretch/>
        </p:blipFill>
        <p:spPr bwMode="auto">
          <a:xfrm>
            <a:off x="251520" y="1484784"/>
            <a:ext cx="4320480" cy="455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83568" y="1772816"/>
            <a:ext cx="1008112" cy="400110"/>
          </a:xfrm>
          <a:prstGeom prst="rect">
            <a:avLst/>
          </a:prstGeom>
          <a:solidFill>
            <a:schemeClr val="bg1"/>
          </a:solidFill>
        </p:spPr>
        <p:txBody>
          <a:bodyPr wrap="square" rtlCol="0">
            <a:spAutoFit/>
          </a:bodyPr>
          <a:lstStyle/>
          <a:p>
            <a:r>
              <a:rPr lang="en-GB" dirty="0" smtClean="0">
                <a:solidFill>
                  <a:schemeClr val="tx2"/>
                </a:solidFill>
                <a:latin typeface="+mn-lt"/>
              </a:rPr>
              <a:t>MSLP</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196" y="1700808"/>
            <a:ext cx="4403000" cy="4204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544108" y="1340768"/>
            <a:ext cx="2628292" cy="400110"/>
          </a:xfrm>
          <a:prstGeom prst="rect">
            <a:avLst/>
          </a:prstGeom>
          <a:noFill/>
        </p:spPr>
        <p:txBody>
          <a:bodyPr wrap="square" rtlCol="0">
            <a:spAutoFit/>
          </a:bodyPr>
          <a:lstStyle/>
          <a:p>
            <a:pPr algn="ctr"/>
            <a:r>
              <a:rPr lang="en-GB" dirty="0" smtClean="0">
                <a:solidFill>
                  <a:schemeClr val="tx2"/>
                </a:solidFill>
                <a:latin typeface="+mn-lt"/>
              </a:rPr>
              <a:t>0130 UTC</a:t>
            </a:r>
          </a:p>
        </p:txBody>
      </p:sp>
      <p:sp>
        <p:nvSpPr>
          <p:cNvPr id="11" name="TextBox 10"/>
          <p:cNvSpPr txBox="1"/>
          <p:nvPr/>
        </p:nvSpPr>
        <p:spPr>
          <a:xfrm>
            <a:off x="467544" y="1300698"/>
            <a:ext cx="4054429" cy="400110"/>
          </a:xfrm>
          <a:prstGeom prst="rect">
            <a:avLst/>
          </a:prstGeom>
          <a:noFill/>
        </p:spPr>
        <p:txBody>
          <a:bodyPr wrap="square" rtlCol="0">
            <a:spAutoFit/>
          </a:bodyPr>
          <a:lstStyle/>
          <a:p>
            <a:pPr algn="ctr"/>
            <a:r>
              <a:rPr lang="en-GB" dirty="0" smtClean="0">
                <a:solidFill>
                  <a:schemeClr val="tx2"/>
                </a:solidFill>
                <a:latin typeface="+mn-lt"/>
              </a:rPr>
              <a:t>0000 UTC</a:t>
            </a:r>
          </a:p>
        </p:txBody>
      </p:sp>
      <p:sp>
        <p:nvSpPr>
          <p:cNvPr id="9" name="TextBox 8"/>
          <p:cNvSpPr txBox="1"/>
          <p:nvPr/>
        </p:nvSpPr>
        <p:spPr>
          <a:xfrm>
            <a:off x="4860032" y="1772816"/>
            <a:ext cx="1440160" cy="923330"/>
          </a:xfrm>
          <a:prstGeom prst="rect">
            <a:avLst/>
          </a:prstGeom>
          <a:solidFill>
            <a:schemeClr val="bg1"/>
          </a:solidFill>
        </p:spPr>
        <p:txBody>
          <a:bodyPr wrap="square" rtlCol="0">
            <a:spAutoFit/>
          </a:bodyPr>
          <a:lstStyle/>
          <a:p>
            <a:r>
              <a:rPr lang="en-GB" sz="1800" dirty="0"/>
              <a:t>peak surface wind gusts (ms</a:t>
            </a:r>
            <a:r>
              <a:rPr lang="en-GB" sz="1800" baseline="30000" dirty="0"/>
              <a:t>-1</a:t>
            </a:r>
            <a:r>
              <a:rPr lang="en-GB" sz="1800" dirty="0"/>
              <a:t>)</a:t>
            </a:r>
            <a:endParaRPr lang="en-GB" sz="1800" dirty="0" smtClean="0">
              <a:solidFill>
                <a:schemeClr val="tx2"/>
              </a:solidFill>
            </a:endParaRPr>
          </a:p>
        </p:txBody>
      </p:sp>
    </p:spTree>
    <p:extLst>
      <p:ext uri="{BB962C8B-B14F-4D97-AF65-F5344CB8AC3E}">
        <p14:creationId xmlns:p14="http://schemas.microsoft.com/office/powerpoint/2010/main" val="1357341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The </a:t>
            </a:r>
            <a:r>
              <a:rPr lang="en-GB" cap="none" dirty="0"/>
              <a:t>G</a:t>
            </a:r>
            <a:r>
              <a:rPr lang="en-GB" cap="none" dirty="0" smtClean="0"/>
              <a:t>reat October storm (1987)</a:t>
            </a:r>
            <a:endParaRPr lang="en-GB" cap="none"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7</a:t>
            </a:fld>
            <a:endParaRPr lang="en-GB" alt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196" y="1700808"/>
            <a:ext cx="4403000" cy="4204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51520" y="1556792"/>
            <a:ext cx="4248472" cy="3924151"/>
          </a:xfrm>
          <a:prstGeom prst="rect">
            <a:avLst/>
          </a:prstGeom>
          <a:noFill/>
        </p:spPr>
        <p:txBody>
          <a:bodyPr wrap="square" rtlCol="0">
            <a:spAutoFit/>
          </a:bodyPr>
          <a:lstStyle/>
          <a:p>
            <a:pPr>
              <a:spcAft>
                <a:spcPts val="600"/>
              </a:spcAft>
            </a:pPr>
            <a:r>
              <a:rPr lang="en-GB" sz="1800" dirty="0" smtClean="0">
                <a:solidFill>
                  <a:schemeClr val="tx2"/>
                </a:solidFill>
              </a:rPr>
              <a:t>A: Localised strong gust regions (up to 35ms</a:t>
            </a:r>
            <a:r>
              <a:rPr lang="en-GB" sz="1800" baseline="30000" dirty="0" smtClean="0">
                <a:solidFill>
                  <a:schemeClr val="tx2"/>
                </a:solidFill>
              </a:rPr>
              <a:t>-1</a:t>
            </a:r>
            <a:r>
              <a:rPr lang="en-GB" sz="1800" dirty="0" smtClean="0">
                <a:solidFill>
                  <a:schemeClr val="tx2"/>
                </a:solidFill>
              </a:rPr>
              <a:t>) associated with cumulonimbus clouds ahead of CF2.</a:t>
            </a:r>
          </a:p>
          <a:p>
            <a:pPr>
              <a:spcAft>
                <a:spcPts val="600"/>
              </a:spcAft>
            </a:pPr>
            <a:r>
              <a:rPr lang="en-GB" sz="1800" dirty="0" smtClean="0">
                <a:solidFill>
                  <a:schemeClr val="accent6">
                    <a:lumMod val="75000"/>
                  </a:schemeClr>
                </a:solidFill>
              </a:rPr>
              <a:t>B: Localised </a:t>
            </a:r>
            <a:r>
              <a:rPr lang="en-GB" sz="1800" dirty="0">
                <a:solidFill>
                  <a:schemeClr val="accent6">
                    <a:lumMod val="75000"/>
                  </a:schemeClr>
                </a:solidFill>
              </a:rPr>
              <a:t>strong gust regions (up to </a:t>
            </a:r>
            <a:r>
              <a:rPr lang="en-GB" sz="1800" dirty="0" smtClean="0">
                <a:solidFill>
                  <a:schemeClr val="accent6">
                    <a:lumMod val="75000"/>
                  </a:schemeClr>
                </a:solidFill>
              </a:rPr>
              <a:t>40ms</a:t>
            </a:r>
            <a:r>
              <a:rPr lang="en-GB" sz="1800" baseline="30000" dirty="0" smtClean="0">
                <a:solidFill>
                  <a:schemeClr val="accent6">
                    <a:lumMod val="75000"/>
                  </a:schemeClr>
                </a:solidFill>
              </a:rPr>
              <a:t>-1</a:t>
            </a:r>
            <a:r>
              <a:rPr lang="en-GB" sz="1800" dirty="0" smtClean="0">
                <a:solidFill>
                  <a:schemeClr val="accent6">
                    <a:lumMod val="75000"/>
                  </a:schemeClr>
                </a:solidFill>
              </a:rPr>
              <a:t> </a:t>
            </a:r>
            <a:r>
              <a:rPr lang="en-GB" sz="1800" dirty="0">
                <a:solidFill>
                  <a:schemeClr val="accent6">
                    <a:lumMod val="75000"/>
                  </a:schemeClr>
                </a:solidFill>
              </a:rPr>
              <a:t>associated </a:t>
            </a:r>
            <a:r>
              <a:rPr lang="en-GB" sz="1800" dirty="0" smtClean="0">
                <a:solidFill>
                  <a:schemeClr val="accent6">
                    <a:lumMod val="75000"/>
                  </a:schemeClr>
                </a:solidFill>
              </a:rPr>
              <a:t>with shallow, non-precipitating cloud in dry slot.</a:t>
            </a:r>
          </a:p>
          <a:p>
            <a:pPr>
              <a:spcAft>
                <a:spcPts val="600"/>
              </a:spcAft>
            </a:pPr>
            <a:r>
              <a:rPr lang="en-GB" sz="1800" dirty="0" smtClean="0"/>
              <a:t>C:  Larger stronger wind region (40-50ms</a:t>
            </a:r>
            <a:r>
              <a:rPr lang="en-GB" sz="1800" baseline="30000" dirty="0" smtClean="0"/>
              <a:t>-1</a:t>
            </a:r>
            <a:r>
              <a:rPr lang="en-GB" sz="1800" dirty="0" smtClean="0"/>
              <a:t> gusts) close to the tip of the hooked cloud head with shallow or no cloud.</a:t>
            </a:r>
          </a:p>
          <a:p>
            <a:pPr>
              <a:spcAft>
                <a:spcPts val="600"/>
              </a:spcAft>
            </a:pPr>
            <a:r>
              <a:rPr lang="en-GB" sz="1800" dirty="0" smtClean="0">
                <a:solidFill>
                  <a:schemeClr val="accent6">
                    <a:lumMod val="75000"/>
                  </a:schemeClr>
                </a:solidFill>
              </a:rPr>
              <a:t>D: Extension of region C behind the bent-back front and associated with moister air under the tip of the cloud head.</a:t>
            </a:r>
          </a:p>
        </p:txBody>
      </p:sp>
    </p:spTree>
    <p:extLst>
      <p:ext uri="{BB962C8B-B14F-4D97-AF65-F5344CB8AC3E}">
        <p14:creationId xmlns:p14="http://schemas.microsoft.com/office/powerpoint/2010/main" val="32543410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The </a:t>
            </a:r>
            <a:r>
              <a:rPr lang="en-GB" cap="none" dirty="0"/>
              <a:t>G</a:t>
            </a:r>
            <a:r>
              <a:rPr lang="en-GB" cap="none" dirty="0" smtClean="0"/>
              <a:t>reat October storm (1987)</a:t>
            </a:r>
            <a:endParaRPr lang="en-GB" cap="none"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8</a:t>
            </a:fld>
            <a:endParaRPr lang="en-GB" altLang="en-US"/>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4644008" y="1086298"/>
            <a:ext cx="4320480" cy="5583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2" y="4437112"/>
            <a:ext cx="4667250" cy="206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0" y="3349441"/>
            <a:ext cx="4572000" cy="1015663"/>
          </a:xfrm>
          <a:prstGeom prst="rect">
            <a:avLst/>
          </a:prstGeom>
          <a:noFill/>
        </p:spPr>
        <p:txBody>
          <a:bodyPr wrap="square" rtlCol="0">
            <a:spAutoFit/>
          </a:bodyPr>
          <a:lstStyle/>
          <a:p>
            <a:r>
              <a:rPr lang="en-GB" dirty="0" smtClean="0">
                <a:solidFill>
                  <a:schemeClr val="tx2"/>
                </a:solidFill>
                <a:latin typeface="+mn-lt"/>
              </a:rPr>
              <a:t>Evidence for cloud banding in the cloud head attributed to multiple slantwise circulations.</a:t>
            </a:r>
          </a:p>
        </p:txBody>
      </p:sp>
      <p:sp>
        <p:nvSpPr>
          <p:cNvPr id="9" name="TextBox 8"/>
          <p:cNvSpPr txBox="1"/>
          <p:nvPr/>
        </p:nvSpPr>
        <p:spPr>
          <a:xfrm>
            <a:off x="2267744" y="1424970"/>
            <a:ext cx="2520280" cy="707886"/>
          </a:xfrm>
          <a:prstGeom prst="rect">
            <a:avLst/>
          </a:prstGeom>
          <a:noFill/>
        </p:spPr>
        <p:txBody>
          <a:bodyPr wrap="square" rtlCol="0">
            <a:spAutoFit/>
          </a:bodyPr>
          <a:lstStyle/>
          <a:p>
            <a:pPr algn="r"/>
            <a:r>
              <a:rPr lang="en-GB" dirty="0" err="1" smtClean="0">
                <a:solidFill>
                  <a:schemeClr val="tx2"/>
                </a:solidFill>
                <a:latin typeface="+mn-lt"/>
              </a:rPr>
              <a:t>Meteosat</a:t>
            </a:r>
            <a:r>
              <a:rPr lang="en-GB" dirty="0" smtClean="0">
                <a:solidFill>
                  <a:schemeClr val="tx2"/>
                </a:solidFill>
                <a:latin typeface="+mn-lt"/>
              </a:rPr>
              <a:t> infrared imagery</a:t>
            </a:r>
          </a:p>
        </p:txBody>
      </p:sp>
    </p:spTree>
    <p:extLst>
      <p:ext uri="{BB962C8B-B14F-4D97-AF65-F5344CB8AC3E}">
        <p14:creationId xmlns:p14="http://schemas.microsoft.com/office/powerpoint/2010/main" val="766827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smtClean="0"/>
              <a:t>The </a:t>
            </a:r>
            <a:r>
              <a:rPr lang="en-GB" cap="none" dirty="0"/>
              <a:t>G</a:t>
            </a:r>
            <a:r>
              <a:rPr lang="en-GB" cap="none" dirty="0" smtClean="0"/>
              <a:t>reat October storm (1987)</a:t>
            </a:r>
            <a:endParaRPr lang="en-GB" cap="none"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9</a:t>
            </a:fld>
            <a:endParaRPr lang="en-GB" altLang="en-US"/>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62075"/>
            <a:ext cx="9036496" cy="4001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977661" y="6031777"/>
            <a:ext cx="2736304" cy="707886"/>
          </a:xfrm>
          <a:prstGeom prst="rect">
            <a:avLst/>
          </a:prstGeom>
          <a:noFill/>
        </p:spPr>
        <p:txBody>
          <a:bodyPr wrap="square" rtlCol="0">
            <a:spAutoFit/>
          </a:bodyPr>
          <a:lstStyle/>
          <a:p>
            <a:r>
              <a:rPr lang="en-GB" dirty="0" smtClean="0">
                <a:solidFill>
                  <a:schemeClr val="tx2"/>
                </a:solidFill>
                <a:latin typeface="+mn-lt"/>
              </a:rPr>
              <a:t>Axes of mesoscale cloud bands 1,2,3&amp;4</a:t>
            </a:r>
          </a:p>
        </p:txBody>
      </p:sp>
      <p:cxnSp>
        <p:nvCxnSpPr>
          <p:cNvPr id="7" name="Straight Arrow Connector 6"/>
          <p:cNvCxnSpPr/>
          <p:nvPr/>
        </p:nvCxnSpPr>
        <p:spPr bwMode="auto">
          <a:xfrm flipV="1">
            <a:off x="2051720" y="4872278"/>
            <a:ext cx="588186" cy="1142913"/>
          </a:xfrm>
          <a:prstGeom prst="straightConnector1">
            <a:avLst/>
          </a:prstGeom>
          <a:noFill/>
          <a:ln w="57150" cap="flat" cmpd="sng" algn="ctr">
            <a:solidFill>
              <a:schemeClr val="accent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 name="TextBox 5"/>
          <p:cNvSpPr txBox="1"/>
          <p:nvPr/>
        </p:nvSpPr>
        <p:spPr>
          <a:xfrm>
            <a:off x="6300192" y="3513202"/>
            <a:ext cx="2304256" cy="707886"/>
          </a:xfrm>
          <a:prstGeom prst="rect">
            <a:avLst/>
          </a:prstGeom>
          <a:noFill/>
        </p:spPr>
        <p:txBody>
          <a:bodyPr wrap="square" rtlCol="0">
            <a:spAutoFit/>
          </a:bodyPr>
          <a:lstStyle/>
          <a:p>
            <a:r>
              <a:rPr lang="en-GB" dirty="0" smtClean="0">
                <a:solidFill>
                  <a:schemeClr val="tx2"/>
                </a:solidFill>
                <a:latin typeface="+mn-lt"/>
              </a:rPr>
              <a:t>Main region of strong gusts</a:t>
            </a:r>
          </a:p>
        </p:txBody>
      </p:sp>
      <p:cxnSp>
        <p:nvCxnSpPr>
          <p:cNvPr id="10" name="Straight Arrow Connector 9"/>
          <p:cNvCxnSpPr/>
          <p:nvPr/>
        </p:nvCxnSpPr>
        <p:spPr bwMode="auto">
          <a:xfrm flipH="1">
            <a:off x="3995936" y="3640417"/>
            <a:ext cx="2304256" cy="292639"/>
          </a:xfrm>
          <a:prstGeom prst="straightConnector1">
            <a:avLst/>
          </a:prstGeom>
          <a:noFill/>
          <a:ln w="57150" cap="flat" cmpd="sng" algn="ctr">
            <a:solidFill>
              <a:schemeClr val="accent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2" name="Straight Arrow Connector 11"/>
          <p:cNvCxnSpPr>
            <a:stCxn id="13" idx="1"/>
          </p:cNvCxnSpPr>
          <p:nvPr/>
        </p:nvCxnSpPr>
        <p:spPr bwMode="auto">
          <a:xfrm flipH="1" flipV="1">
            <a:off x="4788024" y="2272265"/>
            <a:ext cx="1368152" cy="507831"/>
          </a:xfrm>
          <a:prstGeom prst="straightConnector1">
            <a:avLst/>
          </a:prstGeom>
          <a:noFill/>
          <a:ln w="57150" cap="flat" cmpd="sng" algn="ctr">
            <a:solidFill>
              <a:schemeClr val="accent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3" name="TextBox 12"/>
          <p:cNvSpPr txBox="1"/>
          <p:nvPr/>
        </p:nvSpPr>
        <p:spPr>
          <a:xfrm>
            <a:off x="6156176" y="2272264"/>
            <a:ext cx="2880320" cy="1015663"/>
          </a:xfrm>
          <a:prstGeom prst="rect">
            <a:avLst/>
          </a:prstGeom>
          <a:noFill/>
        </p:spPr>
        <p:txBody>
          <a:bodyPr wrap="square" rtlCol="0">
            <a:spAutoFit/>
          </a:bodyPr>
          <a:lstStyle/>
          <a:p>
            <a:r>
              <a:rPr lang="en-GB" dirty="0" smtClean="0">
                <a:solidFill>
                  <a:schemeClr val="tx2"/>
                </a:solidFill>
                <a:latin typeface="+mn-lt"/>
              </a:rPr>
              <a:t>Shallow cumulonimbus clouds related to enhanced surface gusts </a:t>
            </a:r>
          </a:p>
        </p:txBody>
      </p:sp>
    </p:spTree>
    <p:extLst>
      <p:ext uri="{BB962C8B-B14F-4D97-AF65-F5344CB8AC3E}">
        <p14:creationId xmlns:p14="http://schemas.microsoft.com/office/powerpoint/2010/main" val="1237120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UoR Theme">
  <a:themeElements>
    <a:clrScheme name="LIMITLESS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UoR-PP-Template-STANDARD-WIDTH-NO-ANIMATION-v-24</Template>
  <TotalTime>2149</TotalTime>
  <Words>5031</Words>
  <Application>Microsoft Office PowerPoint</Application>
  <PresentationFormat>On-screen Show (4:3)</PresentationFormat>
  <Paragraphs>422</Paragraphs>
  <Slides>43</Slides>
  <Notes>28</Notes>
  <HiddenSlides>14</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43</vt:i4>
      </vt:variant>
    </vt:vector>
  </HeadingPairs>
  <TitlesOfParts>
    <vt:vector size="55" baseType="lpstr">
      <vt:lpstr>Lucida Handwriting</vt:lpstr>
      <vt:lpstr>Effra Bold</vt:lpstr>
      <vt:lpstr>AngsanaUPC</vt:lpstr>
      <vt:lpstr>Effra</vt:lpstr>
      <vt:lpstr>Wingdings</vt:lpstr>
      <vt:lpstr>Cambria Math</vt:lpstr>
      <vt:lpstr>Calibri</vt:lpstr>
      <vt:lpstr>Arial</vt:lpstr>
      <vt:lpstr>Effra Heavy</vt:lpstr>
      <vt:lpstr>Times New Roman</vt:lpstr>
      <vt:lpstr>Effra Light</vt:lpstr>
      <vt:lpstr>UoR Theme</vt:lpstr>
      <vt:lpstr>The sting at the end of the tail: causes, importance and prevalence of the sting jet in extratropical cyclones</vt:lpstr>
      <vt:lpstr>Structure of intense cyclones</vt:lpstr>
      <vt:lpstr>Structure of intense cyclones</vt:lpstr>
      <vt:lpstr>The start of the ‘sting jet’ era</vt:lpstr>
      <vt:lpstr>The Great October storm (1987)</vt:lpstr>
      <vt:lpstr>The Great October storm (1987)</vt:lpstr>
      <vt:lpstr>The Great October storm (1987)</vt:lpstr>
      <vt:lpstr>The Great October storm (1987)</vt:lpstr>
      <vt:lpstr>The Great October storm (1987)</vt:lpstr>
      <vt:lpstr>The Great October storm (1987)</vt:lpstr>
      <vt:lpstr>Summary of Browning (2004)</vt:lpstr>
      <vt:lpstr>Sting jet? </vt:lpstr>
      <vt:lpstr>Sting jet? </vt:lpstr>
      <vt:lpstr>Model support for the sting jet</vt:lpstr>
      <vt:lpstr>Model support for the sting jet</vt:lpstr>
      <vt:lpstr>Model support for the sting jet</vt:lpstr>
      <vt:lpstr>Model support for the sting jet</vt:lpstr>
      <vt:lpstr>Model support for the sting jet</vt:lpstr>
      <vt:lpstr>Key issues from Clark et al.</vt:lpstr>
      <vt:lpstr>What happened  next?</vt:lpstr>
      <vt:lpstr>What have we learnt?</vt:lpstr>
      <vt:lpstr>1. Observations</vt:lpstr>
      <vt:lpstr>2.i. Mechanisms: atmospheric  instability</vt:lpstr>
      <vt:lpstr>2.ii. Mechanisms: evaporative  cooling</vt:lpstr>
      <vt:lpstr>2.iii. Mechanisms: frontolysis</vt:lpstr>
      <vt:lpstr>3. Role of the boundary layer</vt:lpstr>
      <vt:lpstr>4. Predictability</vt:lpstr>
      <vt:lpstr>5. Conceptual model development</vt:lpstr>
      <vt:lpstr>Summary</vt:lpstr>
      <vt:lpstr>2.iii. Mechanisms: frontolysis</vt:lpstr>
      <vt:lpstr>Mesoscale PV structure of  cyclones</vt:lpstr>
      <vt:lpstr>Predictability of low-level jets</vt:lpstr>
      <vt:lpstr>Examples of low-level jets: Windstorm Robert</vt:lpstr>
      <vt:lpstr>Examples of low-level jets: Windstorm Robert</vt:lpstr>
      <vt:lpstr>Windstorm Robert: sting jet</vt:lpstr>
      <vt:lpstr>PowerPoint Presentation</vt:lpstr>
      <vt:lpstr>Role of the boundary layer</vt:lpstr>
      <vt:lpstr>Conceptual cyclones</vt:lpstr>
      <vt:lpstr>Conceptual cyclones</vt:lpstr>
      <vt:lpstr>Conclusions</vt:lpstr>
      <vt:lpstr>Method: Ensemble model  configuration</vt:lpstr>
      <vt:lpstr>Method: Analysis of dynamical  forcing and instabilities</vt:lpstr>
      <vt:lpstr>Windstorm Friedhelm</vt:lpstr>
    </vt:vector>
  </TitlesOfParts>
  <Company>University of Reading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Diabatic Processes in extratropical cyclones</dc:title>
  <dc:creator>Suzanne L. Gray</dc:creator>
  <cp:lastModifiedBy>Suzanne L. Gray</cp:lastModifiedBy>
  <cp:revision>171</cp:revision>
  <cp:lastPrinted>2015-05-15T14:01:51Z</cp:lastPrinted>
  <dcterms:created xsi:type="dcterms:W3CDTF">2015-05-11T08:33:06Z</dcterms:created>
  <dcterms:modified xsi:type="dcterms:W3CDTF">2015-12-07T17:24:08Z</dcterms:modified>
</cp:coreProperties>
</file>