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18" r:id="rId2"/>
    <p:sldMasterId id="2147483720" r:id="rId3"/>
  </p:sldMasterIdLst>
  <p:notesMasterIdLst>
    <p:notesMasterId r:id="rId39"/>
  </p:notesMasterIdLst>
  <p:handoutMasterIdLst>
    <p:handoutMasterId r:id="rId40"/>
  </p:handoutMasterIdLst>
  <p:sldIdLst>
    <p:sldId id="265" r:id="rId4"/>
    <p:sldId id="266" r:id="rId5"/>
    <p:sldId id="267" r:id="rId6"/>
    <p:sldId id="268" r:id="rId7"/>
    <p:sldId id="269" r:id="rId8"/>
    <p:sldId id="270" r:id="rId9"/>
    <p:sldId id="272" r:id="rId10"/>
    <p:sldId id="271" r:id="rId11"/>
    <p:sldId id="259" r:id="rId12"/>
    <p:sldId id="273" r:id="rId13"/>
    <p:sldId id="274" r:id="rId14"/>
    <p:sldId id="275" r:id="rId15"/>
    <p:sldId id="276" r:id="rId16"/>
    <p:sldId id="277" r:id="rId17"/>
    <p:sldId id="300" r:id="rId18"/>
    <p:sldId id="278" r:id="rId19"/>
    <p:sldId id="279" r:id="rId20"/>
    <p:sldId id="280" r:id="rId21"/>
    <p:sldId id="281" r:id="rId22"/>
    <p:sldId id="282" r:id="rId23"/>
    <p:sldId id="284" r:id="rId24"/>
    <p:sldId id="294" r:id="rId25"/>
    <p:sldId id="286" r:id="rId26"/>
    <p:sldId id="299" r:id="rId27"/>
    <p:sldId id="287" r:id="rId28"/>
    <p:sldId id="288" r:id="rId29"/>
    <p:sldId id="289" r:id="rId30"/>
    <p:sldId id="290" r:id="rId31"/>
    <p:sldId id="291" r:id="rId32"/>
    <p:sldId id="292" r:id="rId33"/>
    <p:sldId id="301" r:id="rId34"/>
    <p:sldId id="283" r:id="rId35"/>
    <p:sldId id="293" r:id="rId36"/>
    <p:sldId id="296" r:id="rId37"/>
    <p:sldId id="298" r:id="rId38"/>
  </p:sldIdLst>
  <p:sldSz cx="9144000" cy="6858000" type="screen4x3"/>
  <p:notesSz cx="7104063" cy="10234613"/>
  <p:embeddedFontLst>
    <p:embeddedFont>
      <p:font typeface="Effra Heavy" panose="020B0604020202020204" charset="0"/>
      <p:bold r:id="rId41"/>
      <p:boldItalic r:id="rId42"/>
    </p:embeddedFont>
    <p:embeddedFont>
      <p:font typeface="Effra Bold" panose="020B0604020202020204" charset="0"/>
      <p:bold r:id="rId43"/>
    </p:embeddedFont>
    <p:embeddedFont>
      <p:font typeface="Wingdings 2" panose="05020102010507070707" pitchFamily="18" charset="2"/>
      <p:regular r:id="rId44"/>
    </p:embeddedFont>
    <p:embeddedFont>
      <p:font typeface="AngsanaUPC" panose="02020603050405020304" pitchFamily="18" charset="-34"/>
      <p:regular r:id="rId45"/>
      <p:bold r:id="rId46"/>
      <p:italic r:id="rId47"/>
      <p:boldItalic r:id="rId48"/>
    </p:embeddedFont>
    <p:embeddedFont>
      <p:font typeface="Cambria Math" panose="02040503050406030204" pitchFamily="18" charset="0"/>
      <p:regular r:id="rId49"/>
    </p:embeddedFont>
    <p:embeddedFont>
      <p:font typeface="Effra Light" panose="020B0604020202020204" charset="0"/>
      <p:regular r:id="rId50"/>
      <p:italic r:id="rId51"/>
    </p:embeddedFont>
    <p:embeddedFont>
      <p:font typeface="Calibri" panose="020F0502020204030204" pitchFamily="34" charset="0"/>
      <p:regular r:id="rId52"/>
      <p:bold r:id="rId53"/>
      <p:italic r:id="rId54"/>
      <p:boldItalic r:id="rId55"/>
    </p:embeddedFont>
    <p:embeddedFont>
      <p:font typeface="Effra" panose="020B0604020202020204" charset="0"/>
      <p:regular r:id="rId56"/>
      <p:bold r:id="rId57"/>
      <p:italic r:id="rId58"/>
      <p:boldItalic r:id="rId59"/>
    </p:embeddedFont>
    <p:embeddedFont>
      <p:font typeface="Gill Sans MT" panose="020B0502020104020203" pitchFamily="34" charset="0"/>
      <p:regular r:id="rId60"/>
      <p:bold r:id="rId61"/>
      <p:italic r:id="rId62"/>
      <p:boldItalic r:id="rId63"/>
    </p:embeddedFont>
    <p:embeddedFont>
      <p:font typeface="Rdg Vesta" panose="02000503060000020004" pitchFamily="50" charset="0"/>
      <p:regular r:id="rId64"/>
      <p:bold r:id="rId65"/>
      <p:italic r:id="rId66"/>
      <p:boldItalic r:id="rId67"/>
    </p:embeddedFont>
    <p:embeddedFont>
      <p:font typeface="Tahoma" panose="020B0604030504040204" pitchFamily="34" charset="0"/>
      <p:regular r:id="rId68"/>
      <p:bold r:id="rId69"/>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AF35"/>
    <a:srgbClr val="BF0071"/>
    <a:srgbClr val="D799A1"/>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71921" autoAdjust="0"/>
  </p:normalViewPr>
  <p:slideViewPr>
    <p:cSldViewPr showGuides="1">
      <p:cViewPr varScale="1">
        <p:scale>
          <a:sx n="71" d="100"/>
          <a:sy n="71" d="100"/>
        </p:scale>
        <p:origin x="7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746"/>
    </p:cViewPr>
  </p:sorterViewPr>
  <p:notesViewPr>
    <p:cSldViewPr showGuides="1">
      <p:cViewPr varScale="1">
        <p:scale>
          <a:sx n="71" d="100"/>
          <a:sy n="71" d="100"/>
        </p:scale>
        <p:origin x="1998"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font" Target="fonts/font28.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ctr"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4025412"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ctr" anchorCtr="0" compatLnSpc="1">
            <a:prstTxWarp prst="textNoShape">
              <a:avLst/>
            </a:prstTxWarp>
          </a:bodyPr>
          <a:lstStyle>
            <a:lvl1pPr algn="r">
              <a:defRPr sz="13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1" y="9722554"/>
            <a:ext cx="3078651" cy="51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b"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4025412" y="9722554"/>
            <a:ext cx="3078651" cy="51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b" anchorCtr="0" compatLnSpc="1">
            <a:prstTxWarp prst="textNoShape">
              <a:avLst/>
            </a:prstTxWarp>
          </a:bodyPr>
          <a:lstStyle>
            <a:lvl1pPr algn="r">
              <a:defRPr sz="13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4023734"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lvl1pPr algn="r">
              <a:defRPr sz="13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993775" y="766763"/>
            <a:ext cx="5119688"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710072" y="4862101"/>
            <a:ext cx="5683922" cy="46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1"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b"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4023734"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b" anchorCtr="0" compatLnSpc="1">
            <a:prstTxWarp prst="textNoShape">
              <a:avLst/>
            </a:prstTxWarp>
          </a:bodyPr>
          <a:lstStyle>
            <a:lvl1pPr algn="r">
              <a:defRPr sz="13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379035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Figure 3. (b) Rain rate (mm hr–1) at 1300 UTC estimated by the Met Office radar 702 network (1-km grid</a:t>
            </a:r>
          </a:p>
          <a:p>
            <a:r>
              <a:rPr lang="en-GB" sz="1300" dirty="0"/>
              <a:t>spacing). At 1234 UTC, the FAAM aircraft reached the storm </a:t>
            </a:r>
            <a:r>
              <a:rPr lang="en-GB" sz="1300" dirty="0" err="1"/>
              <a:t>center</a:t>
            </a:r>
            <a:r>
              <a:rPr lang="en-GB" sz="1300" dirty="0"/>
              <a:t> (pink dot). A–D indicate</a:t>
            </a:r>
          </a:p>
          <a:p>
            <a:r>
              <a:rPr lang="en-GB" sz="1300" dirty="0"/>
              <a:t>704 </a:t>
            </a:r>
            <a:r>
              <a:rPr lang="en-GB" sz="1300" dirty="0" err="1"/>
              <a:t>rainbands</a:t>
            </a:r>
            <a:r>
              <a:rPr lang="en-GB" sz="1300" dirty="0"/>
              <a:t> moving to the east-southeast.</a:t>
            </a:r>
          </a:p>
          <a:p>
            <a:r>
              <a:rPr lang="en-GB" sz="1300" dirty="0"/>
              <a:t>Figure 12. The rain rate (mm h–1, </a:t>
            </a:r>
            <a:r>
              <a:rPr lang="en-GB" sz="1300" dirty="0" err="1"/>
              <a:t>colored</a:t>
            </a:r>
            <a:r>
              <a:rPr lang="en-GB" sz="1300" dirty="0"/>
              <a:t> according to scale at bottom) 792 from the first four</a:t>
            </a:r>
          </a:p>
          <a:p>
            <a:r>
              <a:rPr lang="en-GB" sz="1300" dirty="0"/>
              <a:t>members of the MOGREPS-UK trial forecast at 1600 UTC 8 December 2011, 7 h into the forecast.</a:t>
            </a:r>
          </a:p>
          <a:p>
            <a:r>
              <a:rPr lang="en-GB" sz="1300" dirty="0"/>
              <a:t>794 Red lines indicate the axes of the wind maxima identified in Fig. 11.</a:t>
            </a:r>
          </a:p>
          <a:p>
            <a:endParaRPr lang="en-GB" sz="1300" dirty="0"/>
          </a:p>
          <a:p>
            <a:r>
              <a:rPr lang="en-GB" sz="1300" dirty="0"/>
              <a:t>FIG. 1. Tracks of all tropical cyclones that underwent </a:t>
            </a:r>
            <a:r>
              <a:rPr lang="en-GB" sz="1300" dirty="0" err="1"/>
              <a:t>extratropical</a:t>
            </a:r>
            <a:endParaRPr lang="en-GB" sz="1300" dirty="0"/>
          </a:p>
          <a:p>
            <a:r>
              <a:rPr lang="en-GB" sz="1300" dirty="0"/>
              <a:t>transition during 1970–99. (a) Western North Pacific. Tracks of tropical</a:t>
            </a:r>
          </a:p>
          <a:p>
            <a:r>
              <a:rPr lang="en-GB" sz="1300" dirty="0"/>
              <a:t>cyclones defined to be </a:t>
            </a:r>
            <a:r>
              <a:rPr lang="en-GB" sz="1300" dirty="0" err="1"/>
              <a:t>extratropical</a:t>
            </a:r>
            <a:r>
              <a:rPr lang="en-GB" sz="1300" dirty="0"/>
              <a:t> in JTWC best-track data. (b)</a:t>
            </a:r>
          </a:p>
          <a:p>
            <a:r>
              <a:rPr lang="en-GB" sz="1300" dirty="0"/>
              <a:t>Southwest Pacific [data as in (a)] and southeast Indian Ocean [tracks</a:t>
            </a:r>
          </a:p>
          <a:p>
            <a:r>
              <a:rPr lang="en-GB" sz="1300" dirty="0"/>
              <a:t>of tropical cyclones that accelerated toward the southeast under the</a:t>
            </a:r>
          </a:p>
          <a:p>
            <a:r>
              <a:rPr lang="en-GB" sz="1300" dirty="0"/>
              <a:t>influence of a </a:t>
            </a:r>
            <a:r>
              <a:rPr lang="en-GB" sz="1300" dirty="0" err="1"/>
              <a:t>midlatitude</a:t>
            </a:r>
            <a:r>
              <a:rPr lang="en-GB" sz="1300" dirty="0"/>
              <a:t> frontal system and maintained gales into</a:t>
            </a:r>
          </a:p>
          <a:p>
            <a:r>
              <a:rPr lang="en-GB" sz="1300" dirty="0" err="1"/>
              <a:t>midlatitudes</a:t>
            </a:r>
            <a:r>
              <a:rPr lang="en-GB" sz="1300" dirty="0"/>
              <a:t>, the so-called captured cyclones in Foley and </a:t>
            </a:r>
            <a:r>
              <a:rPr lang="en-GB" sz="1300" dirty="0" err="1"/>
              <a:t>Hanstrum</a:t>
            </a:r>
            <a:endParaRPr lang="en-GB" sz="1300" dirty="0"/>
          </a:p>
          <a:p>
            <a:r>
              <a:rPr lang="en-GB" sz="1300" dirty="0"/>
              <a:t>(1994); best-track data taken from http://www.australiasevereweather.</a:t>
            </a:r>
          </a:p>
          <a:p>
            <a:r>
              <a:rPr lang="en-GB" sz="1300" dirty="0"/>
              <a:t>com/cyclones/history.htm]. (c) North Atlantic. Tracks of tropical cyclones</a:t>
            </a:r>
          </a:p>
          <a:p>
            <a:r>
              <a:rPr lang="en-GB" sz="1300" dirty="0"/>
              <a:t>defined to be </a:t>
            </a:r>
            <a:r>
              <a:rPr lang="en-GB" sz="1300" dirty="0" err="1"/>
              <a:t>extratropical</a:t>
            </a:r>
            <a:r>
              <a:rPr lang="en-GB" sz="1300" dirty="0"/>
              <a:t> in National Hurricane </a:t>
            </a:r>
            <a:r>
              <a:rPr lang="en-GB" sz="1300" dirty="0" err="1"/>
              <a:t>Center</a:t>
            </a:r>
            <a:r>
              <a:rPr lang="en-GB" sz="1300" dirty="0"/>
              <a:t> </a:t>
            </a:r>
            <a:r>
              <a:rPr lang="en-GB" sz="1300" dirty="0" err="1"/>
              <a:t>besttrack</a:t>
            </a:r>
            <a:endParaRPr lang="en-GB" sz="1300" dirty="0"/>
          </a:p>
          <a:p>
            <a:r>
              <a:rPr lang="en-GB" sz="1300" dirty="0"/>
              <a:t>data.</a:t>
            </a:r>
          </a:p>
          <a:p>
            <a:endParaRPr lang="en-GB" sz="1300" dirty="0"/>
          </a:p>
          <a:p>
            <a:r>
              <a:rPr lang="en-GB" dirty="0" smtClean="0"/>
              <a:t>Douglas J. Parker and Alan J. Thorpe, 1995: Conditional Convective Heating in a </a:t>
            </a:r>
            <a:r>
              <a:rPr lang="en-GB" dirty="0" err="1" smtClean="0"/>
              <a:t>Baroclinic</a:t>
            </a:r>
            <a:r>
              <a:rPr lang="en-GB" dirty="0" smtClean="0"/>
              <a:t> Atmosphere: A Model of Convective Frontogenesis. J. Atmos. Sci., 52, 1699–1711.</a:t>
            </a:r>
          </a:p>
          <a:p>
            <a:r>
              <a:rPr lang="en-GB" dirty="0" err="1" smtClean="0"/>
              <a:t>doi</a:t>
            </a:r>
            <a:r>
              <a:rPr lang="en-GB" dirty="0" smtClean="0"/>
              <a:t>: http://dx.doi.org/10.1175/1520-0469(1995)052&lt;1699:CCHIAB&gt;2.0.CO;2 </a:t>
            </a:r>
          </a:p>
          <a:p>
            <a:endParaRPr lang="en-GB" dirty="0" smtClean="0"/>
          </a:p>
          <a:p>
            <a:r>
              <a:rPr lang="en-GB" dirty="0" smtClean="0"/>
              <a:t>G. Vaughan, J. Methven, D. Anderson, B. </a:t>
            </a:r>
            <a:r>
              <a:rPr lang="en-GB" dirty="0" err="1" smtClean="0"/>
              <a:t>Antonescu</a:t>
            </a:r>
            <a:r>
              <a:rPr lang="en-GB" dirty="0" smtClean="0"/>
              <a:t>, L. Baker, T. P. Baker, S. P. Ballard, K. N. Bower, P. R. A. Brown, J. </a:t>
            </a:r>
            <a:r>
              <a:rPr lang="en-GB" dirty="0" err="1" smtClean="0"/>
              <a:t>Chagnon</a:t>
            </a:r>
            <a:r>
              <a:rPr lang="en-GB" dirty="0" smtClean="0"/>
              <a:t>, T. W. </a:t>
            </a:r>
            <a:r>
              <a:rPr lang="en-GB" dirty="0" err="1" smtClean="0"/>
              <a:t>Choularton</a:t>
            </a:r>
            <a:r>
              <a:rPr lang="en-GB" dirty="0" smtClean="0"/>
              <a:t>, J. </a:t>
            </a:r>
            <a:r>
              <a:rPr lang="en-GB" dirty="0" err="1" smtClean="0"/>
              <a:t>Chylik</a:t>
            </a:r>
            <a:r>
              <a:rPr lang="en-GB" dirty="0" smtClean="0"/>
              <a:t>, P. J. Connolly, P. A. Cook, R. J. Cotton, J. Crosier, C. </a:t>
            </a:r>
            <a:r>
              <a:rPr lang="en-GB" dirty="0" err="1" smtClean="0"/>
              <a:t>Dearden</a:t>
            </a:r>
            <a:r>
              <a:rPr lang="en-GB" dirty="0" smtClean="0"/>
              <a:t>, J. R. Dorsey, T. H. A. Frame, M. W. Gallagher, M. </a:t>
            </a:r>
            <a:r>
              <a:rPr lang="en-GB" dirty="0" err="1" smtClean="0"/>
              <a:t>Goodliff</a:t>
            </a:r>
            <a:r>
              <a:rPr lang="en-GB" dirty="0" smtClean="0"/>
              <a:t>, S. L. Gray, B. J. Harvey, P. </a:t>
            </a:r>
            <a:r>
              <a:rPr lang="en-GB" dirty="0" err="1" smtClean="0"/>
              <a:t>Knippertz</a:t>
            </a:r>
            <a:r>
              <a:rPr lang="en-GB" dirty="0" smtClean="0"/>
              <a:t>, H. W. Lean, D. Li, G. Lloyd, O. </a:t>
            </a:r>
            <a:r>
              <a:rPr lang="en-GB" dirty="0" err="1" smtClean="0"/>
              <a:t>Martínez</a:t>
            </a:r>
            <a:r>
              <a:rPr lang="en-GB" dirty="0" smtClean="0"/>
              <a:t>–Alvarado, J. </a:t>
            </a:r>
            <a:r>
              <a:rPr lang="en-GB" dirty="0" err="1" smtClean="0"/>
              <a:t>Nicol</a:t>
            </a:r>
            <a:r>
              <a:rPr lang="en-GB" dirty="0" smtClean="0"/>
              <a:t>, J. Norris, E. </a:t>
            </a:r>
            <a:r>
              <a:rPr lang="en-GB" dirty="0" err="1" smtClean="0"/>
              <a:t>Öström</a:t>
            </a:r>
            <a:r>
              <a:rPr lang="en-GB" dirty="0" smtClean="0"/>
              <a:t>, J. Owen, D. J. Parker, R. S. Plant, I. A. Renfrew, N. M. Roberts, P. Rosenberg, A. C. Rudd, D. M. Schultz, J. P. Taylor, T. </a:t>
            </a:r>
            <a:r>
              <a:rPr lang="en-GB" dirty="0" err="1" smtClean="0"/>
              <a:t>Trzeciak</a:t>
            </a:r>
            <a:r>
              <a:rPr lang="en-GB" dirty="0" smtClean="0"/>
              <a:t>, R. Tubbs, A. K. Vance, P. J. van </a:t>
            </a:r>
            <a:r>
              <a:rPr lang="en-GB" dirty="0" err="1" smtClean="0"/>
              <a:t>Leeuwen</a:t>
            </a:r>
            <a:r>
              <a:rPr lang="en-GB" dirty="0" smtClean="0"/>
              <a:t>, A. </a:t>
            </a:r>
            <a:r>
              <a:rPr lang="en-GB" dirty="0" err="1" smtClean="0"/>
              <a:t>Wellpott</a:t>
            </a:r>
            <a:r>
              <a:rPr lang="en-GB" dirty="0" smtClean="0"/>
              <a:t>, and A. Woolley, 2015: Cloud Banding and Winds in Intense European Cyclones: Results from the DIAMET Project. Bull. Amer. Meteor. Soc., 96, 249–265.</a:t>
            </a:r>
          </a:p>
          <a:p>
            <a:r>
              <a:rPr lang="en-GB" dirty="0" err="1" smtClean="0"/>
              <a:t>doi</a:t>
            </a:r>
            <a:r>
              <a:rPr lang="en-GB" dirty="0" smtClean="0"/>
              <a:t>: http://dx.doi.org/10.1175/BAMS-D-13-00238.1 </a:t>
            </a:r>
            <a:endParaRPr lang="en-GB" dirty="0" smtClean="0"/>
          </a:p>
          <a:p>
            <a:endParaRPr lang="en-GB" dirty="0" smtClean="0"/>
          </a:p>
          <a:p>
            <a:r>
              <a:rPr lang="en-GB" dirty="0" smtClean="0"/>
              <a:t>Jones S.C. et al., 2003: The </a:t>
            </a:r>
            <a:r>
              <a:rPr lang="en-GB" dirty="0" err="1" smtClean="0"/>
              <a:t>extratropical</a:t>
            </a:r>
            <a:r>
              <a:rPr lang="en-GB" dirty="0" smtClean="0"/>
              <a:t> transition of tropical cyclones: Forecast challenges, current understanding, and future directions. Weather and Forecasting, 18:1052-1092, </a:t>
            </a:r>
            <a:r>
              <a:rPr lang="en-GB" dirty="0" err="1" smtClean="0"/>
              <a:t>doi</a:t>
            </a:r>
            <a:r>
              <a:rPr lang="en-GB" dirty="0" smtClean="0"/>
              <a:t>: 10.1175/1520-0434(2003)018&lt;1052:TETOTC&gt;2.0.CO;2</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428919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ITT – vertically integrated virtual temperature tendency</a:t>
            </a:r>
          </a:p>
          <a:p>
            <a:r>
              <a:rPr lang="en-GB" sz="1300" dirty="0"/>
              <a:t>TADV – horizontal temperature advection</a:t>
            </a:r>
          </a:p>
          <a:p>
            <a:r>
              <a:rPr lang="en-GB" sz="1300" dirty="0"/>
              <a:t>VMT – vertical motions</a:t>
            </a:r>
          </a:p>
          <a:p>
            <a:r>
              <a:rPr lang="en-GB" sz="1300" dirty="0"/>
              <a:t>DIAB – </a:t>
            </a:r>
            <a:r>
              <a:rPr lang="en-GB" sz="1300" dirty="0" err="1"/>
              <a:t>diabatic</a:t>
            </a:r>
            <a:r>
              <a:rPr lang="en-GB" sz="1300" dirty="0"/>
              <a:t> processes </a:t>
            </a:r>
            <a:r>
              <a:rPr lang="en-GB" sz="1300" dirty="0" err="1"/>
              <a:t>inc.</a:t>
            </a:r>
            <a:r>
              <a:rPr lang="en-GB" sz="1300" dirty="0"/>
              <a:t> radiation, LH due to phase changes, dissipation and diffusion</a:t>
            </a:r>
          </a:p>
          <a:p>
            <a:r>
              <a:rPr lang="en-GB" sz="1300" dirty="0"/>
              <a:t>E-P – evaporation - precipitation</a:t>
            </a:r>
          </a:p>
          <a:p>
            <a:endParaRPr lang="en-GB" sz="1300" dirty="0"/>
          </a:p>
          <a:p>
            <a:r>
              <a:rPr lang="en-GB" sz="1300" dirty="0"/>
              <a:t>Figure 1. Schematic illustration of the methodology (see Section 2 for details and definition of terms). The bold arrow in the x-y plane indicates the motion of the </a:t>
            </a:r>
            <a:r>
              <a:rPr lang="en-GB" sz="1300" dirty="0" err="1"/>
              <a:t>center</a:t>
            </a:r>
            <a:r>
              <a:rPr lang="en-GB" sz="1300" dirty="0"/>
              <a:t> of a surface cyclone between two analysis times t0 and t6h (arrow length not true to the scale). The surface pressure tendency equation is evaluated for the 3  3 latitude-longitude box extending from the surface to 100 </a:t>
            </a:r>
            <a:r>
              <a:rPr lang="en-GB" sz="1300" dirty="0" err="1"/>
              <a:t>hPa</a:t>
            </a:r>
            <a:r>
              <a:rPr lang="en-GB" sz="1300" dirty="0"/>
              <a:t> </a:t>
            </a:r>
            <a:r>
              <a:rPr lang="en-GB" sz="1300" dirty="0" err="1"/>
              <a:t>centered</a:t>
            </a:r>
            <a:r>
              <a:rPr lang="en-GB" sz="1300" dirty="0"/>
              <a:t> on the position of the storm at t0. The terms of equation (2), TADV (horizontal advection; red arrows) and VMT (vertical advection; dark blue vectors), are computed by integrating over the box volume and then averaging</a:t>
            </a:r>
          </a:p>
          <a:p>
            <a:r>
              <a:rPr lang="en-GB" sz="1300" dirty="0"/>
              <a:t>over t0 and t6h as schematically indicated in the two graphs in the top right corner. The computation of the terms </a:t>
            </a:r>
            <a:r>
              <a:rPr lang="en-GB" sz="1300" dirty="0" err="1"/>
              <a:t>Df</a:t>
            </a:r>
            <a:r>
              <a:rPr lang="en-GB" sz="1300" dirty="0"/>
              <a:t>, </a:t>
            </a:r>
            <a:r>
              <a:rPr lang="en-GB" sz="1300" dirty="0" err="1"/>
              <a:t>Dp</a:t>
            </a:r>
            <a:r>
              <a:rPr lang="en-GB" sz="1300" dirty="0"/>
              <a:t>, DIAB (</a:t>
            </a:r>
            <a:r>
              <a:rPr lang="en-GB" sz="1300" dirty="0" err="1"/>
              <a:t>diabatic</a:t>
            </a:r>
            <a:r>
              <a:rPr lang="en-GB" sz="1300" dirty="0"/>
              <a:t> processes; curled orange vectors), and EP (evaporation minus precipitation; curled blue vectors and dashed blue lines) is illustrated in the lower four graphs on the right-hand side. Note that while </a:t>
            </a:r>
            <a:r>
              <a:rPr lang="en-GB" sz="1300" dirty="0" err="1"/>
              <a:t>Df</a:t>
            </a:r>
            <a:r>
              <a:rPr lang="en-GB" sz="1300" dirty="0"/>
              <a:t> and </a:t>
            </a:r>
            <a:r>
              <a:rPr lang="en-GB" sz="1300" dirty="0" err="1"/>
              <a:t>Dp</a:t>
            </a:r>
            <a:r>
              <a:rPr lang="en-GB" sz="1300" dirty="0"/>
              <a:t> are simple differences between instantaneous values at t0 and t6h, EP is the difference between two parameters accumulated between t0 and t6h. DIABRES is the residuum of equation (2).</a:t>
            </a:r>
          </a:p>
          <a:p>
            <a:r>
              <a:rPr lang="en-GB" sz="1300" dirty="0"/>
              <a:t>Figure 3. Results of the PTE analysis. Terms of (left) equation (1) and (right) equation (2) for the storms (a, f ) </a:t>
            </a:r>
            <a:r>
              <a:rPr lang="en-GB" sz="1300" dirty="0" err="1"/>
              <a:t>Lothar</a:t>
            </a:r>
            <a:r>
              <a:rPr lang="en-GB" sz="1300" dirty="0"/>
              <a:t>, (b, g)Martin, (c, h) </a:t>
            </a:r>
            <a:r>
              <a:rPr lang="en-GB" sz="1300" dirty="0" err="1"/>
              <a:t>Kyrill</a:t>
            </a:r>
            <a:r>
              <a:rPr lang="en-GB" sz="1300" dirty="0"/>
              <a:t> I and II, (d, </a:t>
            </a:r>
            <a:r>
              <a:rPr lang="en-GB" sz="1300" dirty="0" err="1"/>
              <a:t>i</a:t>
            </a:r>
            <a:r>
              <a:rPr lang="en-GB" sz="1300" dirty="0"/>
              <a:t>) Klaus, and (e, j) </a:t>
            </a:r>
            <a:r>
              <a:rPr lang="en-GB" sz="1300" dirty="0" err="1"/>
              <a:t>Xynthia</a:t>
            </a:r>
            <a:r>
              <a:rPr lang="en-GB" sz="1300" dirty="0"/>
              <a:t>. For an explanation of the different terms, see section 2. In the right panels, </a:t>
            </a:r>
            <a:r>
              <a:rPr lang="en-GB" sz="1300" dirty="0" err="1"/>
              <a:t>DIABptend</a:t>
            </a:r>
            <a:r>
              <a:rPr lang="en-GB" sz="1300" dirty="0"/>
              <a:t> (</a:t>
            </a:r>
            <a:r>
              <a:rPr lang="en-GB" sz="1300" dirty="0" err="1"/>
              <a:t>gray</a:t>
            </a:r>
            <a:r>
              <a:rPr lang="en-GB" sz="1300" dirty="0"/>
              <a:t> bars in %, scale on right y-axis) is defined as in equation (3). Note the different pressure scales in the left and right panels. The vertical bold lines delineate the interval of explosive deepening as in Table S1 in Text S1. The periods correspond to those in the captions of Figure 2 (see also Figure S3 in Text S1).</a:t>
            </a:r>
          </a:p>
          <a:p>
            <a:endParaRPr lang="en-GB" sz="1300" dirty="0"/>
          </a:p>
          <a:p>
            <a:r>
              <a:rPr lang="en-GB" sz="1300" dirty="0"/>
              <a:t>Fink, A. H., S. </a:t>
            </a:r>
            <a:r>
              <a:rPr lang="en-GB" sz="1300" dirty="0" err="1"/>
              <a:t>Pohle</a:t>
            </a:r>
            <a:r>
              <a:rPr lang="en-GB" sz="1300" dirty="0"/>
              <a:t>, J. G. Pinto, and</a:t>
            </a:r>
          </a:p>
          <a:p>
            <a:r>
              <a:rPr lang="en-GB" sz="1300" dirty="0"/>
              <a:t>P. </a:t>
            </a:r>
            <a:r>
              <a:rPr lang="en-GB" sz="1300" dirty="0" err="1"/>
              <a:t>Knippertz</a:t>
            </a:r>
            <a:r>
              <a:rPr lang="en-GB" sz="1300" dirty="0"/>
              <a:t> (2012), Diagnosing the influence of </a:t>
            </a:r>
            <a:r>
              <a:rPr lang="en-GB" sz="1300" dirty="0" err="1"/>
              <a:t>diabatic</a:t>
            </a:r>
            <a:r>
              <a:rPr lang="en-GB" sz="1300" dirty="0"/>
              <a:t> processes</a:t>
            </a:r>
          </a:p>
          <a:p>
            <a:r>
              <a:rPr lang="en-GB" sz="1300" dirty="0"/>
              <a:t>on the explosive deepening of </a:t>
            </a:r>
            <a:r>
              <a:rPr lang="en-GB" sz="1300" dirty="0" err="1"/>
              <a:t>extratropical</a:t>
            </a:r>
            <a:r>
              <a:rPr lang="en-GB" sz="1300" dirty="0"/>
              <a:t> cyclones, </a:t>
            </a:r>
            <a:r>
              <a:rPr lang="en-GB" sz="1300" dirty="0" err="1"/>
              <a:t>Geophys</a:t>
            </a:r>
            <a:r>
              <a:rPr lang="en-GB" sz="1300" dirty="0"/>
              <a:t>.</a:t>
            </a:r>
          </a:p>
          <a:p>
            <a:r>
              <a:rPr lang="nb-NO" sz="1300" dirty="0"/>
              <a:t>Res. Lett., 39, L07803, doi:10.1029/2012GL051025.</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150145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Figure 7. The maximum geopotential-height perturbations at 850 </a:t>
            </a:r>
            <a:r>
              <a:rPr lang="en-GB" sz="1300" dirty="0" err="1"/>
              <a:t>mb</a:t>
            </a:r>
            <a:r>
              <a:rPr lang="en-GB" sz="1300" dirty="0"/>
              <a:t> from the upper-level PV anomaly (UPV),</a:t>
            </a:r>
          </a:p>
          <a:p>
            <a:r>
              <a:rPr lang="en-GB" sz="1300" dirty="0"/>
              <a:t>the </a:t>
            </a:r>
            <a:r>
              <a:rPr lang="en-GB" sz="1300" dirty="0" err="1"/>
              <a:t>diabatically</a:t>
            </a:r>
            <a:r>
              <a:rPr lang="en-GB" sz="1300" dirty="0"/>
              <a:t> produced PV anomaly (LPV), the surface thermal anomaly (</a:t>
            </a:r>
            <a:r>
              <a:rPr lang="en-GB" sz="1300" dirty="0" err="1"/>
              <a:t>μB</a:t>
            </a:r>
            <a:r>
              <a:rPr lang="en-GB" sz="1300" dirty="0"/>
              <a:t>), and the upper-level PV anomaly</a:t>
            </a:r>
          </a:p>
          <a:p>
            <a:r>
              <a:rPr lang="en-GB" sz="1300" dirty="0"/>
              <a:t>in experiment L02, without latent heating (UPV(L02)).</a:t>
            </a:r>
          </a:p>
          <a:p>
            <a:endParaRPr lang="en-GB" sz="1300" dirty="0"/>
          </a:p>
          <a:p>
            <a:r>
              <a:rPr lang="en-GB" sz="1300" i="1" dirty="0"/>
              <a:t>Q. J. R. </a:t>
            </a:r>
            <a:r>
              <a:rPr lang="en-GB" sz="1300" i="1" dirty="0" err="1"/>
              <a:t>Meteorol</a:t>
            </a:r>
            <a:r>
              <a:rPr lang="en-GB" sz="1300" i="1" dirty="0"/>
              <a:t>. Soc. </a:t>
            </a:r>
            <a:r>
              <a:rPr lang="en-GB" sz="1300" dirty="0"/>
              <a:t>(2004), </a:t>
            </a:r>
            <a:r>
              <a:rPr lang="en-GB" sz="1300" b="1" dirty="0"/>
              <a:t>130</a:t>
            </a:r>
            <a:r>
              <a:rPr lang="en-GB" sz="1300" dirty="0"/>
              <a:t>, pp. 295–323 </a:t>
            </a:r>
            <a:r>
              <a:rPr lang="en-GB" sz="1300" dirty="0" err="1"/>
              <a:t>doi</a:t>
            </a:r>
            <a:r>
              <a:rPr lang="en-GB" sz="1300" dirty="0"/>
              <a:t>: 10.1256/qj.02.226</a:t>
            </a:r>
          </a:p>
          <a:p>
            <a:r>
              <a:rPr lang="en-GB" sz="1300" dirty="0"/>
              <a:t>The dynamics of a </a:t>
            </a:r>
            <a:r>
              <a:rPr lang="en-GB" sz="1300" dirty="0" err="1"/>
              <a:t>midlatitude</a:t>
            </a:r>
            <a:r>
              <a:rPr lang="en-GB" sz="1300" dirty="0"/>
              <a:t> cyclone with very strong latent-heat release</a:t>
            </a:r>
          </a:p>
          <a:p>
            <a:r>
              <a:rPr lang="en-GB" sz="1300" dirty="0"/>
              <a:t>By F. AHMADI-GIVI, G. C. GRAIG and R. S. PLANT</a:t>
            </a:r>
          </a:p>
          <a:p>
            <a:endParaRPr lang="en-GB" sz="1300" dirty="0"/>
          </a:p>
          <a:p>
            <a:r>
              <a:rPr lang="en-GB" sz="1300" dirty="0"/>
              <a:t>QUARTERLY JOURNAL OF THE ROYAL METEOROLOGICAL SOCIETY</a:t>
            </a:r>
          </a:p>
          <a:p>
            <a:r>
              <a:rPr lang="en-GB" sz="1300" i="1" dirty="0"/>
              <a:t>Q. J. R. </a:t>
            </a:r>
            <a:r>
              <a:rPr lang="en-GB" sz="1300" i="1" dirty="0" err="1"/>
              <a:t>Meteorol</a:t>
            </a:r>
            <a:r>
              <a:rPr lang="en-GB" sz="1300" i="1" dirty="0"/>
              <a:t>. Soc. </a:t>
            </a:r>
            <a:r>
              <a:rPr lang="en-GB" sz="1300" b="1" dirty="0"/>
              <a:t>134</a:t>
            </a:r>
            <a:r>
              <a:rPr lang="en-GB" sz="1300" dirty="0"/>
              <a:t>: 385–402 (2008)</a:t>
            </a:r>
          </a:p>
          <a:p>
            <a:r>
              <a:rPr lang="en-GB" sz="1300" dirty="0"/>
              <a:t>Published online 2 April 2008 in Wiley </a:t>
            </a:r>
            <a:r>
              <a:rPr lang="en-GB" sz="1300" dirty="0" err="1"/>
              <a:t>InterScience</a:t>
            </a:r>
            <a:endParaRPr lang="en-GB" sz="1300" dirty="0"/>
          </a:p>
          <a:p>
            <a:r>
              <a:rPr lang="en-GB" sz="1300" dirty="0"/>
              <a:t>(www.interscience.wiley.com) DOI: 10.1002/qj.219</a:t>
            </a:r>
          </a:p>
          <a:p>
            <a:r>
              <a:rPr lang="en-GB" sz="1300" b="1" dirty="0"/>
              <a:t>A method for quantifying the impacts and interactions</a:t>
            </a:r>
          </a:p>
          <a:p>
            <a:r>
              <a:rPr lang="en-GB" sz="1300" b="1" dirty="0"/>
              <a:t>of potential-vorticity anomalies in </a:t>
            </a:r>
            <a:r>
              <a:rPr lang="en-GB" sz="1300" b="1" dirty="0" err="1"/>
              <a:t>extratropical</a:t>
            </a:r>
            <a:r>
              <a:rPr lang="en-GB" sz="1300" b="1" dirty="0"/>
              <a:t> cyclones</a:t>
            </a:r>
          </a:p>
          <a:p>
            <a:r>
              <a:rPr lang="en-GB" sz="1300" dirty="0"/>
              <a:t>R. Romero</a:t>
            </a:r>
          </a:p>
          <a:p>
            <a:endParaRPr lang="en-GB" sz="1300" dirty="0"/>
          </a:p>
          <a:p>
            <a:r>
              <a:rPr lang="en-GB" sz="1300" dirty="0"/>
              <a:t>Figure 9. Factor-separation results on the geopotential-height tendency at 925 </a:t>
            </a:r>
            <a:r>
              <a:rPr lang="en-GB" sz="1300" dirty="0" err="1"/>
              <a:t>hPa</a:t>
            </a:r>
            <a:r>
              <a:rPr lang="en-GB" sz="1300" dirty="0"/>
              <a:t>, corresponding to the mature phase of the cyclone (11 November at 00 UTC). The contributions from (a) </a:t>
            </a:r>
            <a:r>
              <a:rPr lang="en-GB" sz="1300" i="1" dirty="0"/>
              <a:t>Mean</a:t>
            </a:r>
            <a:r>
              <a:rPr lang="en-GB" sz="1300" dirty="0"/>
              <a:t>, (b) </a:t>
            </a:r>
            <a:r>
              <a:rPr lang="en-GB" sz="1300" i="1" dirty="0" err="1"/>
              <a:t>ULev</a:t>
            </a:r>
            <a:r>
              <a:rPr lang="en-GB" sz="1300" dirty="0"/>
              <a:t>, (c) </a:t>
            </a:r>
            <a:r>
              <a:rPr lang="en-GB" sz="1300" i="1" dirty="0" err="1"/>
              <a:t>LLev</a:t>
            </a:r>
            <a:r>
              <a:rPr lang="en-GB" sz="1300" i="1" dirty="0"/>
              <a:t> </a:t>
            </a:r>
            <a:r>
              <a:rPr lang="en-GB" sz="1300" dirty="0"/>
              <a:t>and (d) </a:t>
            </a:r>
            <a:r>
              <a:rPr lang="en-GB" sz="1300" i="1" dirty="0" err="1"/>
              <a:t>Diab</a:t>
            </a:r>
            <a:r>
              <a:rPr lang="en-GB" sz="1300" i="1" dirty="0"/>
              <a:t> </a:t>
            </a:r>
            <a:r>
              <a:rPr lang="en-GB" sz="1300" dirty="0"/>
              <a:t>are shown as shaded for positive height tendency, and shaded within thick-line-highlighted regions for negative height tendency, starting at −5 </a:t>
            </a:r>
            <a:r>
              <a:rPr lang="en-GB" sz="1300" dirty="0" err="1"/>
              <a:t>gpm</a:t>
            </a:r>
            <a:r>
              <a:rPr lang="en-GB" sz="1300" dirty="0"/>
              <a:t>/12 h and 5 </a:t>
            </a:r>
            <a:r>
              <a:rPr lang="en-GB" sz="1300" dirty="0" err="1"/>
              <a:t>gpm</a:t>
            </a:r>
            <a:r>
              <a:rPr lang="en-GB" sz="1300" dirty="0"/>
              <a:t>/12 h respectively, with a contour interval of 10 </a:t>
            </a:r>
            <a:r>
              <a:rPr lang="en-GB" sz="1300" dirty="0" err="1"/>
              <a:t>gpm</a:t>
            </a:r>
            <a:r>
              <a:rPr lang="en-GB" sz="1300" dirty="0"/>
              <a:t>/12 h. The total height-tendency field at 925 </a:t>
            </a:r>
            <a:r>
              <a:rPr lang="en-GB" sz="1300" dirty="0" err="1"/>
              <a:t>hPa</a:t>
            </a:r>
            <a:r>
              <a:rPr lang="en-GB" sz="1300" dirty="0"/>
              <a:t> is also shown, with dashed lines representing negative values starting at −10 </a:t>
            </a:r>
            <a:r>
              <a:rPr lang="en-GB" sz="1300" dirty="0" err="1"/>
              <a:t>gpm</a:t>
            </a:r>
            <a:r>
              <a:rPr lang="en-GB" sz="1300" dirty="0"/>
              <a:t>/12 h and continuous lines representing positive values starting at 10 </a:t>
            </a:r>
            <a:r>
              <a:rPr lang="en-GB" sz="1300" dirty="0" err="1"/>
              <a:t>gpm</a:t>
            </a:r>
            <a:r>
              <a:rPr lang="en-GB" sz="1300" dirty="0"/>
              <a:t>/12 h, with a contour interval of 20 </a:t>
            </a:r>
            <a:r>
              <a:rPr lang="en-GB" sz="1300" dirty="0" err="1"/>
              <a:t>gpm</a:t>
            </a:r>
            <a:r>
              <a:rPr lang="en-GB" sz="1300" dirty="0"/>
              <a:t>/12 h. The black circle located in the southern Mediterranean indicates the central position of the cyclone (see Figure 1(d)).</a:t>
            </a: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254288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 name="Slide Number Placeholder 3"/>
          <p:cNvSpPr>
            <a:spLocks noGrp="1"/>
          </p:cNvSpPr>
          <p:nvPr>
            <p:ph type="sldNum" sz="quarter" idx="5"/>
          </p:nvPr>
        </p:nvSpPr>
        <p:spPr/>
        <p:txBody>
          <a:bodyPr/>
          <a:lstStyle>
            <a:lvl1pPr defTabSz="962460" eaLnBrk="0" hangingPunct="0">
              <a:defRPr sz="2500">
                <a:solidFill>
                  <a:schemeClr val="tx1"/>
                </a:solidFill>
                <a:latin typeface="Rdg Vesta" panose="02000503060000020004" pitchFamily="50" charset="0"/>
                <a:cs typeface="Arial" panose="020B0604020202020204" pitchFamily="34" charset="0"/>
              </a:defRPr>
            </a:lvl1pPr>
            <a:lvl2pPr defTabSz="962460" eaLnBrk="0" hangingPunct="0">
              <a:defRPr sz="2500">
                <a:solidFill>
                  <a:schemeClr val="tx1"/>
                </a:solidFill>
                <a:latin typeface="Rdg Vesta" panose="02000503060000020004" pitchFamily="50" charset="0"/>
                <a:cs typeface="Arial" panose="020B0604020202020204" pitchFamily="34" charset="0"/>
              </a:defRPr>
            </a:lvl2pPr>
            <a:lvl3pPr defTabSz="962460" eaLnBrk="0" hangingPunct="0">
              <a:defRPr sz="2500">
                <a:solidFill>
                  <a:schemeClr val="tx1"/>
                </a:solidFill>
                <a:latin typeface="Rdg Vesta" panose="02000503060000020004" pitchFamily="50" charset="0"/>
                <a:cs typeface="Arial" panose="020B0604020202020204" pitchFamily="34" charset="0"/>
              </a:defRPr>
            </a:lvl3pPr>
            <a:lvl4pPr defTabSz="962460" eaLnBrk="0" hangingPunct="0">
              <a:defRPr sz="2500">
                <a:solidFill>
                  <a:schemeClr val="tx1"/>
                </a:solidFill>
                <a:latin typeface="Rdg Vesta" panose="02000503060000020004" pitchFamily="50" charset="0"/>
                <a:cs typeface="Arial" panose="020B0604020202020204" pitchFamily="34" charset="0"/>
              </a:defRPr>
            </a:lvl4pPr>
            <a:lvl5pPr defTabSz="962460" eaLnBrk="0" hangingPunct="0">
              <a:defRPr sz="2500">
                <a:solidFill>
                  <a:schemeClr val="tx1"/>
                </a:solidFill>
                <a:latin typeface="Rdg Vesta" panose="02000503060000020004" pitchFamily="50" charset="0"/>
                <a:cs typeface="Arial" panose="020B0604020202020204" pitchFamily="34" charset="0"/>
              </a:defRPr>
            </a:lvl5pPr>
            <a:lvl6pPr marL="2387897"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6pPr>
            <a:lvl7pPr marL="2865808"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7pPr>
            <a:lvl8pPr marL="3343719"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8pPr>
            <a:lvl9pPr marL="3821630"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9pPr>
          </a:lstStyle>
          <a:p>
            <a:pPr eaLnBrk="1" hangingPunct="1"/>
            <a:fld id="{360D53EF-23CC-4187-9118-66586D2A1A33}" type="slidenum">
              <a:rPr lang="en-US" altLang="en-US" sz="1300"/>
              <a:pPr eaLnBrk="1" hangingPunct="1"/>
              <a:t>13</a:t>
            </a:fld>
            <a:endParaRPr lang="en-US" altLang="en-US" sz="1300"/>
          </a:p>
        </p:txBody>
      </p:sp>
    </p:spTree>
    <p:extLst>
      <p:ext uri="{BB962C8B-B14F-4D97-AF65-F5344CB8AC3E}">
        <p14:creationId xmlns:p14="http://schemas.microsoft.com/office/powerpoint/2010/main" val="1949605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i="1" dirty="0"/>
              <a:t>Citation: </a:t>
            </a:r>
            <a:r>
              <a:rPr lang="en-GB" sz="1300" dirty="0" err="1"/>
              <a:t>Joos</a:t>
            </a:r>
            <a:r>
              <a:rPr lang="en-GB" sz="1300" dirty="0"/>
              <a:t> H, </a:t>
            </a:r>
            <a:r>
              <a:rPr lang="en-GB" sz="1300" dirty="0" err="1"/>
              <a:t>WernliH</a:t>
            </a:r>
            <a:r>
              <a:rPr lang="en-GB" sz="1300" dirty="0"/>
              <a:t>. 2012. Influence of microphysical processes on the potential vorticity development</a:t>
            </a:r>
          </a:p>
          <a:p>
            <a:r>
              <a:rPr lang="en-GB" sz="1300" dirty="0"/>
              <a:t>in a warm conveyor belt: a case-study with the limited-area model COSMO. </a:t>
            </a:r>
            <a:r>
              <a:rPr lang="en-GB" sz="1300" i="1" dirty="0"/>
              <a:t>Q. J. R. </a:t>
            </a:r>
            <a:r>
              <a:rPr lang="en-GB" sz="1300" i="1" dirty="0" err="1"/>
              <a:t>Meteorol</a:t>
            </a:r>
            <a:r>
              <a:rPr lang="en-GB" sz="1300" i="1" dirty="0"/>
              <a:t>. Soc. </a:t>
            </a:r>
            <a:r>
              <a:rPr lang="en-GB" sz="1300" b="1" dirty="0"/>
              <a:t>138</a:t>
            </a:r>
            <a:r>
              <a:rPr lang="en-GB" sz="1300" dirty="0"/>
              <a:t>:</a:t>
            </a:r>
          </a:p>
          <a:p>
            <a:r>
              <a:rPr lang="en-GB" sz="1300" dirty="0"/>
              <a:t>407–418. DOI:10.1002/qj.934</a:t>
            </a:r>
          </a:p>
          <a:p>
            <a:endParaRPr lang="en-GB" sz="1300" dirty="0"/>
          </a:p>
          <a:p>
            <a:r>
              <a:rPr lang="en-GB" sz="1300" b="1" dirty="0"/>
              <a:t>Figure 10. </a:t>
            </a:r>
            <a:r>
              <a:rPr lang="en-GB" sz="1300" dirty="0"/>
              <a:t>Evolution of the mean over all WCB trajectories of (a) hydrometeor mass, (b) DHR and (c) DPVR. In (b, c), the black lines show the DHR</a:t>
            </a:r>
          </a:p>
          <a:p>
            <a:r>
              <a:rPr lang="en-GB" sz="1300" dirty="0"/>
              <a:t>and the corresponding total DPVR (TLH), and coloured lines show the contributions from the different microphysical processes to the total DHR</a:t>
            </a:r>
          </a:p>
          <a:p>
            <a:r>
              <a:rPr lang="en-GB" sz="1300" dirty="0"/>
              <a:t>(DPVR): condensation/evaporation (TCE), depositional growth of snow (TSDEP), melting of snow (TSMELT), and evaporation of rain (TEV).</a:t>
            </a:r>
          </a:p>
          <a:p>
            <a:endParaRPr lang="en-GB" sz="1300" dirty="0"/>
          </a:p>
          <a:p>
            <a:r>
              <a:rPr lang="en-GB" sz="1300" b="1" dirty="0"/>
              <a:t>Figure 4. </a:t>
            </a:r>
            <a:r>
              <a:rPr lang="en-GB" sz="1300" dirty="0"/>
              <a:t>Evolution along trajectories of potential temperature </a:t>
            </a:r>
            <a:r>
              <a:rPr lang="en-GB" sz="1300" i="1" dirty="0"/>
              <a:t>θ</a:t>
            </a:r>
            <a:r>
              <a:rPr lang="en-GB" sz="1300" dirty="0"/>
              <a:t>, PV,</a:t>
            </a:r>
          </a:p>
          <a:p>
            <a:r>
              <a:rPr lang="en-GB" sz="1300" i="1" dirty="0"/>
              <a:t>z</a:t>
            </a:r>
            <a:r>
              <a:rPr lang="en-GB" sz="1300" dirty="0"/>
              <a:t>-component of the absolute vorticity </a:t>
            </a:r>
            <a:r>
              <a:rPr lang="en-GB" sz="1300" i="1" dirty="0" err="1"/>
              <a:t>ηz</a:t>
            </a:r>
            <a:r>
              <a:rPr lang="en-GB" sz="1300" i="1" dirty="0"/>
              <a:t> </a:t>
            </a:r>
            <a:r>
              <a:rPr lang="en-GB" sz="1300" dirty="0"/>
              <a:t>, and total latent heating. Grey</a:t>
            </a:r>
          </a:p>
          <a:p>
            <a:r>
              <a:rPr lang="en-GB" sz="1300" dirty="0"/>
              <a:t>shaded areas denote the 5–95% and 25–75% percentiles, and black lines</a:t>
            </a:r>
          </a:p>
          <a:p>
            <a:r>
              <a:rPr lang="en-GB" sz="1300" dirty="0"/>
              <a:t>show the median over all trajectories.</a:t>
            </a:r>
          </a:p>
          <a:p>
            <a:r>
              <a:rPr lang="en-GB" sz="1300"/>
              <a:t>exists</a:t>
            </a:r>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172577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224584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B269356-E986-4347-8C54-A55AB9A7AC29}"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22658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fld id="{389E1E8A-7C7D-4026-AA13-0B991E585F44}" type="slidenum">
              <a:rPr lang="en-GB" altLang="en-US" smtClean="0"/>
              <a:pPr/>
              <a:t>17</a:t>
            </a:fld>
            <a:endParaRPr lang="en-GB" altLang="en-US"/>
          </a:p>
        </p:txBody>
      </p:sp>
    </p:spTree>
    <p:extLst>
      <p:ext uri="{BB962C8B-B14F-4D97-AF65-F5344CB8AC3E}">
        <p14:creationId xmlns:p14="http://schemas.microsoft.com/office/powerpoint/2010/main" val="407953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fld id="{389E1E8A-7C7D-4026-AA13-0B991E585F44}" type="slidenum">
              <a:rPr lang="en-GB" altLang="en-US" smtClean="0"/>
              <a:pPr/>
              <a:t>18</a:t>
            </a:fld>
            <a:endParaRPr lang="en-GB" altLang="en-US"/>
          </a:p>
        </p:txBody>
      </p:sp>
    </p:spTree>
    <p:extLst>
      <p:ext uri="{BB962C8B-B14F-4D97-AF65-F5344CB8AC3E}">
        <p14:creationId xmlns:p14="http://schemas.microsoft.com/office/powerpoint/2010/main" val="297835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A6283040-1A8E-4899-9C9B-9A74CF7DB019}" type="slidenum">
              <a:rPr lang="en-GB" altLang="en-US">
                <a:solidFill>
                  <a:srgbClr val="000000"/>
                </a:solidFill>
                <a:latin typeface="Times New Roman" panose="02020603050405020304" pitchFamily="18" charset="0"/>
                <a:ea typeface="Bitstream Vera Sans" charset="0"/>
                <a:cs typeface="Bitstream Vera Sans" charset="0"/>
              </a:rPr>
              <a:pPr eaLnBrk="1"/>
              <a:t>19</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8195"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8196"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63994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Charney gave the first convincing physical explanation for the development of mid-latitude cyclones known as the Baroclinic instability theory. He is considered the father of modern dynamical meteorology.</a:t>
            </a:r>
          </a:p>
          <a:p>
            <a:r>
              <a:rPr lang="en-GB" altLang="en-US" smtClean="0"/>
              <a:t>Eric Eady (1915-1966) – author of the eady model of baroclinic instability.</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460" eaLnBrk="0" hangingPunct="0">
              <a:spcBef>
                <a:spcPct val="30000"/>
              </a:spcBef>
              <a:defRPr sz="1300">
                <a:solidFill>
                  <a:schemeClr val="tx1"/>
                </a:solidFill>
                <a:latin typeface="Rdg Vesta" panose="02000503060000020004" pitchFamily="50" charset="0"/>
              </a:defRPr>
            </a:lvl1pPr>
            <a:lvl2pPr marL="776606" indent="-298694" defTabSz="962460" eaLnBrk="0" hangingPunct="0">
              <a:spcBef>
                <a:spcPct val="30000"/>
              </a:spcBef>
              <a:defRPr sz="1300">
                <a:solidFill>
                  <a:schemeClr val="tx1"/>
                </a:solidFill>
                <a:latin typeface="Rdg Vesta" panose="02000503060000020004" pitchFamily="50" charset="0"/>
              </a:defRPr>
            </a:lvl2pPr>
            <a:lvl3pPr marL="1194778" indent="-238956" defTabSz="962460" eaLnBrk="0" hangingPunct="0">
              <a:spcBef>
                <a:spcPct val="30000"/>
              </a:spcBef>
              <a:defRPr sz="1300">
                <a:solidFill>
                  <a:schemeClr val="tx1"/>
                </a:solidFill>
                <a:latin typeface="Rdg Vesta" panose="02000503060000020004" pitchFamily="50" charset="0"/>
              </a:defRPr>
            </a:lvl3pPr>
            <a:lvl4pPr marL="1672689" indent="-238956" defTabSz="962460" eaLnBrk="0" hangingPunct="0">
              <a:spcBef>
                <a:spcPct val="30000"/>
              </a:spcBef>
              <a:defRPr sz="1300">
                <a:solidFill>
                  <a:schemeClr val="tx1"/>
                </a:solidFill>
                <a:latin typeface="Rdg Vesta" panose="02000503060000020004" pitchFamily="50" charset="0"/>
              </a:defRPr>
            </a:lvl4pPr>
            <a:lvl5pPr marL="2150600" indent="-238956" defTabSz="962460" eaLnBrk="0" hangingPunct="0">
              <a:spcBef>
                <a:spcPct val="30000"/>
              </a:spcBef>
              <a:defRPr sz="1300">
                <a:solidFill>
                  <a:schemeClr val="tx1"/>
                </a:solidFill>
                <a:latin typeface="Rdg Vesta" panose="02000503060000020004" pitchFamily="50" charset="0"/>
              </a:defRPr>
            </a:lvl5pPr>
            <a:lvl6pPr marL="2628511" indent="-238956" defTabSz="962460" eaLnBrk="0" fontAlgn="base" hangingPunct="0">
              <a:spcBef>
                <a:spcPct val="30000"/>
              </a:spcBef>
              <a:spcAft>
                <a:spcPct val="0"/>
              </a:spcAft>
              <a:defRPr sz="1300">
                <a:solidFill>
                  <a:schemeClr val="tx1"/>
                </a:solidFill>
                <a:latin typeface="Rdg Vesta" panose="02000503060000020004" pitchFamily="50" charset="0"/>
              </a:defRPr>
            </a:lvl6pPr>
            <a:lvl7pPr marL="3106423" indent="-238956" defTabSz="962460" eaLnBrk="0" fontAlgn="base" hangingPunct="0">
              <a:spcBef>
                <a:spcPct val="30000"/>
              </a:spcBef>
              <a:spcAft>
                <a:spcPct val="0"/>
              </a:spcAft>
              <a:defRPr sz="1300">
                <a:solidFill>
                  <a:schemeClr val="tx1"/>
                </a:solidFill>
                <a:latin typeface="Rdg Vesta" panose="02000503060000020004" pitchFamily="50" charset="0"/>
              </a:defRPr>
            </a:lvl7pPr>
            <a:lvl8pPr marL="3584334" indent="-238956" defTabSz="962460" eaLnBrk="0" fontAlgn="base" hangingPunct="0">
              <a:spcBef>
                <a:spcPct val="30000"/>
              </a:spcBef>
              <a:spcAft>
                <a:spcPct val="0"/>
              </a:spcAft>
              <a:defRPr sz="1300">
                <a:solidFill>
                  <a:schemeClr val="tx1"/>
                </a:solidFill>
                <a:latin typeface="Rdg Vesta" panose="02000503060000020004" pitchFamily="50" charset="0"/>
              </a:defRPr>
            </a:lvl8pPr>
            <a:lvl9pPr marL="4062245" indent="-238956" defTabSz="962460" eaLnBrk="0" fontAlgn="base" hangingPunct="0">
              <a:spcBef>
                <a:spcPct val="30000"/>
              </a:spcBef>
              <a:spcAft>
                <a:spcPct val="0"/>
              </a:spcAft>
              <a:defRPr sz="1300">
                <a:solidFill>
                  <a:schemeClr val="tx1"/>
                </a:solidFill>
                <a:latin typeface="Rdg Vesta" panose="02000503060000020004" pitchFamily="50" charset="0"/>
              </a:defRPr>
            </a:lvl9pPr>
          </a:lstStyle>
          <a:p>
            <a:pPr eaLnBrk="1" hangingPunct="1">
              <a:spcBef>
                <a:spcPct val="0"/>
              </a:spcBef>
            </a:pPr>
            <a:fld id="{DF2A26E9-463B-4F26-9F9C-BA8FB7ADD88F}" type="slidenum">
              <a:rPr lang="en-US" altLang="en-US"/>
              <a:pPr eaLnBrk="1" hangingPunct="1">
                <a:spcBef>
                  <a:spcPct val="0"/>
                </a:spcBef>
              </a:pPr>
              <a:t>2</a:t>
            </a:fld>
            <a:endParaRPr lang="en-US" altLang="en-US"/>
          </a:p>
        </p:txBody>
      </p:sp>
    </p:spTree>
    <p:extLst>
      <p:ext uri="{BB962C8B-B14F-4D97-AF65-F5344CB8AC3E}">
        <p14:creationId xmlns:p14="http://schemas.microsoft.com/office/powerpoint/2010/main" val="790696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A6283040-1A8E-4899-9C9B-9A74CF7DB019}" type="slidenum">
              <a:rPr lang="en-GB" altLang="en-US">
                <a:solidFill>
                  <a:srgbClr val="000000"/>
                </a:solidFill>
                <a:latin typeface="Times New Roman" panose="02020603050405020304" pitchFamily="18" charset="0"/>
                <a:ea typeface="Bitstream Vera Sans" charset="0"/>
                <a:cs typeface="Bitstream Vera Sans" charset="0"/>
              </a:rPr>
              <a:pPr eaLnBrk="1"/>
              <a:t>20</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8195"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8196"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809851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21</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smtClean="0">
                <a:latin typeface="Times New Roman" panose="02020603050405020304" pitchFamily="18" charset="0"/>
              </a:rPr>
              <a:t>0900 UTC 21hr lead time</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950001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22</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smtClean="0">
                <a:latin typeface="Times New Roman" panose="02020603050405020304" pitchFamily="18" charset="0"/>
              </a:rPr>
              <a:t>1500 UTC 21h lead time</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250379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23</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951712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24</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39410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25</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09528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26</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85388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27</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035761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28</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42526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29</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9283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buFont typeface="Times New Roman" pitchFamily="18" charset="0"/>
              <a:buNone/>
              <a:defRPr/>
            </a:pPr>
            <a:r>
              <a:rPr lang="en-GB" dirty="0" smtClean="0"/>
              <a:t>Figure 1 shows the general nature of isentropic motion in a mature cyclonic system</a:t>
            </a:r>
          </a:p>
          <a:p>
            <a:pPr>
              <a:buFont typeface="Times New Roman" pitchFamily="18" charset="0"/>
              <a:buNone/>
              <a:defRPr/>
            </a:pPr>
            <a:r>
              <a:rPr lang="en-GB" dirty="0" smtClean="0"/>
              <a:t>and its surroundings, looking northwards in the northern hemisphere. This schematic</a:t>
            </a:r>
          </a:p>
          <a:p>
            <a:pPr>
              <a:buFont typeface="Times New Roman" pitchFamily="18" charset="0"/>
              <a:buNone/>
              <a:defRPr/>
            </a:pPr>
            <a:r>
              <a:rPr lang="en-GB" dirty="0" smtClean="0"/>
              <a:t>picture draws on the work of several authors (e.g. </a:t>
            </a:r>
            <a:r>
              <a:rPr lang="en-GB" dirty="0" err="1" smtClean="0"/>
              <a:t>Danielsen</a:t>
            </a:r>
            <a:r>
              <a:rPr lang="en-GB" dirty="0" smtClean="0"/>
              <a:t> 1964, 1980; Green et al.</a:t>
            </a:r>
          </a:p>
          <a:p>
            <a:pPr>
              <a:buFont typeface="Times New Roman" pitchFamily="18" charset="0"/>
              <a:buNone/>
              <a:defRPr/>
            </a:pPr>
            <a:r>
              <a:rPr lang="en-GB" dirty="0" smtClean="0"/>
              <a:t>1966; Carlson 1980; </a:t>
            </a:r>
            <a:r>
              <a:rPr lang="en-GB" dirty="0" err="1" smtClean="0"/>
              <a:t>Heckley</a:t>
            </a:r>
            <a:r>
              <a:rPr lang="en-GB" dirty="0" smtClean="0"/>
              <a:t> and Hoskins 1982; Golding 1984). The descending air west</a:t>
            </a:r>
          </a:p>
          <a:p>
            <a:pPr>
              <a:buFont typeface="Times New Roman" pitchFamily="18" charset="0"/>
              <a:buNone/>
              <a:defRPr/>
            </a:pPr>
            <a:r>
              <a:rPr lang="en-GB" dirty="0" smtClean="0"/>
              <a:t>of the surface pressure low, on reaching middle levels, splits into two branches A and B</a:t>
            </a:r>
          </a:p>
          <a:p>
            <a:pPr>
              <a:buFont typeface="Times New Roman" pitchFamily="18" charset="0"/>
              <a:buNone/>
              <a:defRPr/>
            </a:pPr>
            <a:r>
              <a:rPr lang="en-GB" dirty="0" smtClean="0"/>
              <a:t>turning </a:t>
            </a:r>
            <a:r>
              <a:rPr lang="en-GB" dirty="0" err="1" smtClean="0"/>
              <a:t>anticyclonically</a:t>
            </a:r>
            <a:r>
              <a:rPr lang="en-GB" dirty="0" smtClean="0"/>
              <a:t> and cyclonically. Air originating at lower levels in the warm</a:t>
            </a:r>
          </a:p>
          <a:p>
            <a:pPr>
              <a:buFont typeface="Times New Roman" pitchFamily="18" charset="0"/>
              <a:buNone/>
              <a:defRPr/>
            </a:pPr>
            <a:r>
              <a:rPr lang="en-GB" dirty="0" smtClean="0"/>
              <a:t>sector </a:t>
            </a:r>
            <a:r>
              <a:rPr lang="en-GB" dirty="0" err="1" smtClean="0"/>
              <a:t>equatorward</a:t>
            </a:r>
            <a:r>
              <a:rPr lang="en-GB" dirty="0" smtClean="0"/>
              <a:t> of the surface low rises and splits into two branches C and D. To the</a:t>
            </a:r>
          </a:p>
          <a:p>
            <a:pPr>
              <a:buFont typeface="Times New Roman" pitchFamily="18" charset="0"/>
              <a:buNone/>
              <a:defRPr/>
            </a:pPr>
            <a:r>
              <a:rPr lang="en-GB" dirty="0" smtClean="0"/>
              <a:t>extent that condensation occurs in the moist warm-sector branch as it rises, there will be</a:t>
            </a:r>
          </a:p>
          <a:p>
            <a:pPr>
              <a:buFont typeface="Times New Roman" pitchFamily="18" charset="0"/>
              <a:buNone/>
              <a:defRPr/>
            </a:pPr>
            <a:r>
              <a:rPr lang="en-GB" dirty="0" smtClean="0"/>
              <a:t>enhanced ascent involving cross-isentropic motion. This pattern of air motion may then</a:t>
            </a:r>
          </a:p>
          <a:p>
            <a:pPr>
              <a:buFont typeface="Times New Roman" pitchFamily="18" charset="0"/>
              <a:buNone/>
              <a:defRPr/>
            </a:pPr>
            <a:r>
              <a:rPr lang="en-GB" dirty="0" smtClean="0"/>
              <a:t>result in a cloud pattern with a hammer-head appearance. Note also that since the</a:t>
            </a:r>
          </a:p>
          <a:p>
            <a:pPr>
              <a:buFont typeface="Times New Roman" pitchFamily="18" charset="0"/>
              <a:buNone/>
              <a:defRPr/>
            </a:pPr>
            <a:r>
              <a:rPr lang="en-GB" dirty="0" smtClean="0"/>
              <a:t>descending air is certain to be unsaturated, and indeed likely to be very dry, its cyclonic</a:t>
            </a:r>
          </a:p>
          <a:p>
            <a:pPr>
              <a:buFont typeface="Times New Roman" pitchFamily="18" charset="0"/>
              <a:buNone/>
              <a:defRPr/>
            </a:pPr>
            <a:r>
              <a:rPr lang="en-GB" dirty="0" smtClean="0"/>
              <a:t>branch B may cut in behind the rising moister air to form a ‘dry slot’, a feature often</a:t>
            </a:r>
          </a:p>
          <a:p>
            <a:pPr>
              <a:buFont typeface="Times New Roman" pitchFamily="18" charset="0"/>
              <a:buNone/>
              <a:defRPr/>
            </a:pPr>
            <a:r>
              <a:rPr lang="en-GB" dirty="0" smtClean="0"/>
              <a:t>observed in strong systems (e.g. Reed and Albright 1986; Young </a:t>
            </a:r>
            <a:r>
              <a:rPr lang="en-GB" i="1" dirty="0" err="1" smtClean="0"/>
              <a:t>er</a:t>
            </a:r>
            <a:r>
              <a:rPr lang="en-GB" i="1" dirty="0" smtClean="0"/>
              <a:t> al. 1987).</a:t>
            </a:r>
          </a:p>
          <a:p>
            <a:pPr>
              <a:buFont typeface="Times New Roman" pitchFamily="18" charset="0"/>
              <a:buNone/>
              <a:defRPr/>
            </a:pPr>
            <a:r>
              <a:rPr lang="en-GB" dirty="0" smtClean="0"/>
              <a:t>When considering such systems it is useful to distinguish two extreme types of</a:t>
            </a:r>
          </a:p>
          <a:p>
            <a:pPr>
              <a:buFont typeface="Times New Roman" pitchFamily="18" charset="0"/>
              <a:buNone/>
              <a:defRPr/>
            </a:pPr>
            <a:r>
              <a:rPr lang="en-GB" dirty="0" smtClean="0"/>
              <a:t>behaviour. In the first type, most of the flow is in branches A and D, whereas in the</a:t>
            </a:r>
          </a:p>
          <a:p>
            <a:pPr>
              <a:buFont typeface="Times New Roman" pitchFamily="18" charset="0"/>
              <a:buNone/>
              <a:defRPr/>
            </a:pPr>
            <a:r>
              <a:rPr lang="en-GB" dirty="0" smtClean="0"/>
              <a:t>second type, most is in B and C. For brevity we refer to these respectively as ‘</a:t>
            </a:r>
            <a:r>
              <a:rPr lang="en-GB" dirty="0" err="1" smtClean="0"/>
              <a:t>anticyclonic</a:t>
            </a:r>
            <a:r>
              <a:rPr lang="en-GB" dirty="0" smtClean="0"/>
              <a:t>’</a:t>
            </a:r>
          </a:p>
          <a:p>
            <a:pPr>
              <a:buFont typeface="Times New Roman" pitchFamily="18" charset="0"/>
              <a:buNone/>
              <a:defRPr/>
            </a:pPr>
            <a:r>
              <a:rPr lang="en-GB" dirty="0" smtClean="0"/>
              <a:t>and ‘cyclonic’. Other aspects of the contrast between them will emerge later. Real</a:t>
            </a:r>
          </a:p>
          <a:p>
            <a:pPr>
              <a:buFont typeface="Times New Roman" pitchFamily="18" charset="0"/>
              <a:buNone/>
              <a:defRPr/>
            </a:pPr>
            <a:r>
              <a:rPr lang="en-GB" dirty="0" smtClean="0"/>
              <a:t>systems often combine both types of behaviour, as do model </a:t>
            </a:r>
            <a:r>
              <a:rPr lang="en-GB" dirty="0" err="1" smtClean="0"/>
              <a:t>baroclinic</a:t>
            </a:r>
            <a:r>
              <a:rPr lang="en-GB" dirty="0" smtClean="0"/>
              <a:t>-wave life-cycle</a:t>
            </a:r>
          </a:p>
          <a:p>
            <a:pPr>
              <a:buFont typeface="Times New Roman" pitchFamily="18" charset="0"/>
              <a:buNone/>
              <a:defRPr/>
            </a:pPr>
            <a:r>
              <a:rPr lang="en-GB" dirty="0" smtClean="0"/>
              <a:t>simulations. The purpose of this paper is to show how the distinction is useful for</a:t>
            </a:r>
          </a:p>
          <a:p>
            <a:pPr>
              <a:buFont typeface="Times New Roman" pitchFamily="18" charset="0"/>
              <a:buNone/>
              <a:defRPr/>
            </a:pPr>
            <a:r>
              <a:rPr lang="en-GB" dirty="0" smtClean="0"/>
              <a:t>understanding both the real systems and the simulations. In particular, it throws new</a:t>
            </a:r>
          </a:p>
          <a:p>
            <a:pPr>
              <a:buFont typeface="Times New Roman" pitchFamily="18" charset="0"/>
              <a:buNone/>
              <a:defRPr/>
            </a:pPr>
            <a:r>
              <a:rPr lang="en-GB" dirty="0" smtClean="0"/>
              <a:t>light on the dynamics underlying the strikingly different energetic behaviours found by</a:t>
            </a:r>
          </a:p>
          <a:p>
            <a:pPr>
              <a:buFont typeface="Times New Roman" pitchFamily="18" charset="0"/>
              <a:buNone/>
              <a:defRPr/>
            </a:pPr>
            <a:r>
              <a:rPr lang="en-GB" dirty="0" smtClean="0"/>
              <a:t>Simmons and Hoskins (1980) (hereafter SH) in the two wavenumber-6 cases they denoted</a:t>
            </a:r>
          </a:p>
          <a:p>
            <a:pPr>
              <a:buFont typeface="Times New Roman" pitchFamily="18" charset="0"/>
              <a:buNone/>
              <a:defRPr/>
            </a:pPr>
            <a:r>
              <a:rPr lang="en-GB" dirty="0" smtClean="0"/>
              <a:t>as ‘basic’ and ‘anomalous’, of which the initial mean flows differ only as regards the</a:t>
            </a:r>
          </a:p>
          <a:p>
            <a:pPr>
              <a:buFont typeface="Times New Roman" pitchFamily="18" charset="0"/>
              <a:buNone/>
              <a:defRPr/>
            </a:pPr>
            <a:r>
              <a:rPr lang="en-GB" dirty="0" smtClean="0"/>
              <a:t>horizontal shear.</a:t>
            </a:r>
            <a:endParaRPr lang="en-GB" dirty="0"/>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1pPr>
            <a:lvl2pPr marL="776606" indent="-298694"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2pPr>
            <a:lvl3pPr marL="1194778"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3pPr>
            <a:lvl4pPr marL="1672689"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4pPr>
            <a:lvl5pPr marL="2150600"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5pPr>
            <a:lvl6pPr marL="2628511"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6pPr>
            <a:lvl7pPr marL="3106423"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7pPr>
            <a:lvl8pPr marL="3584334"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8pPr>
            <a:lvl9pPr marL="4062245"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9pPr>
          </a:lstStyle>
          <a:p>
            <a:pPr eaLnBrk="1">
              <a:spcBef>
                <a:spcPct val="0"/>
              </a:spcBef>
            </a:pPr>
            <a:fld id="{53F9F788-F9D5-4518-8FAC-8BD80EC10B1F}" type="slidenum">
              <a:rPr lang="en-GB" altLang="en-US">
                <a:solidFill>
                  <a:srgbClr val="000000"/>
                </a:solidFill>
                <a:latin typeface="Times New Roman" panose="02020603050405020304" pitchFamily="18" charset="0"/>
              </a:rPr>
              <a:pPr eaLnBrk="1">
                <a:spcBef>
                  <a:spcPct val="0"/>
                </a:spcBef>
              </a:pPr>
              <a:t>3</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854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A6283040-1A8E-4899-9C9B-9A74CF7DB019}" type="slidenum">
              <a:rPr lang="en-GB" altLang="en-US">
                <a:solidFill>
                  <a:srgbClr val="000000"/>
                </a:solidFill>
                <a:latin typeface="Times New Roman" panose="02020603050405020304" pitchFamily="18" charset="0"/>
                <a:ea typeface="Bitstream Vera Sans" charset="0"/>
                <a:cs typeface="Bitstream Vera Sans" charset="0"/>
              </a:rPr>
              <a:pPr eaLnBrk="1"/>
              <a:t>30</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8195"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8196"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1041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31</a:t>
            </a:fld>
            <a:endParaRPr lang="en-GB" altLang="en-US" dirty="0"/>
          </a:p>
        </p:txBody>
      </p:sp>
    </p:spTree>
    <p:extLst>
      <p:ext uri="{BB962C8B-B14F-4D97-AF65-F5344CB8AC3E}">
        <p14:creationId xmlns:p14="http://schemas.microsoft.com/office/powerpoint/2010/main" val="2201786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fld id="{389E1E8A-7C7D-4026-AA13-0B991E585F44}" type="slidenum">
              <a:rPr lang="en-GB" altLang="en-US" smtClean="0"/>
              <a:pPr/>
              <a:t>32</a:t>
            </a:fld>
            <a:endParaRPr lang="en-GB" altLang="en-US"/>
          </a:p>
        </p:txBody>
      </p:sp>
    </p:spTree>
    <p:extLst>
      <p:ext uri="{BB962C8B-B14F-4D97-AF65-F5344CB8AC3E}">
        <p14:creationId xmlns:p14="http://schemas.microsoft.com/office/powerpoint/2010/main" val="2774503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1pPr>
            <a:lvl2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2pPr>
            <a:lvl3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3pPr>
            <a:lvl4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4pPr>
            <a:lvl5pPr eaLnBrk="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5pPr>
            <a:lvl6pPr marL="2496715"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6pPr>
            <a:lvl7pPr marL="2950662"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7pPr>
            <a:lvl8pPr marL="3404611"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8pPr>
            <a:lvl9pPr marL="3858560" indent="-226974" defTabSz="446068"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4491" algn="l"/>
                <a:tab pos="890559" algn="l"/>
                <a:tab pos="1336625" algn="l"/>
                <a:tab pos="1782692" algn="l"/>
                <a:tab pos="2228758" algn="l"/>
                <a:tab pos="2674827" algn="l"/>
                <a:tab pos="3120894" algn="l"/>
                <a:tab pos="3566961" algn="l"/>
                <a:tab pos="4013028" algn="l"/>
                <a:tab pos="4459095" algn="l"/>
                <a:tab pos="4905161" algn="l"/>
                <a:tab pos="5351229" algn="l"/>
                <a:tab pos="5797295" algn="l"/>
                <a:tab pos="6243364" algn="l"/>
                <a:tab pos="6689430" algn="l"/>
                <a:tab pos="7135498" algn="l"/>
                <a:tab pos="7581565" algn="l"/>
                <a:tab pos="8027631" algn="l"/>
                <a:tab pos="8473698" algn="l"/>
                <a:tab pos="8919765" algn="l"/>
              </a:tabLst>
              <a:defRPr>
                <a:solidFill>
                  <a:schemeClr val="bg1"/>
                </a:solidFill>
                <a:latin typeface="Arial" panose="020B0604020202020204" pitchFamily="34" charset="0"/>
                <a:ea typeface="msgothic" charset="0"/>
                <a:cs typeface="msgothic" charset="0"/>
              </a:defRPr>
            </a:lvl9pPr>
          </a:lstStyle>
          <a:p>
            <a:pPr eaLnBrk="1"/>
            <a:fld id="{A6283040-1A8E-4899-9C9B-9A74CF7DB019}" type="slidenum">
              <a:rPr lang="en-GB" altLang="en-US">
                <a:solidFill>
                  <a:srgbClr val="000000"/>
                </a:solidFill>
                <a:latin typeface="Times New Roman" panose="02020603050405020304" pitchFamily="18" charset="0"/>
                <a:ea typeface="Bitstream Vera Sans" charset="0"/>
                <a:cs typeface="Bitstream Vera Sans" charset="0"/>
              </a:rPr>
              <a:pPr eaLnBrk="1"/>
              <a:t>33</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8195" name="Rectangle 1"/>
          <p:cNvSpPr>
            <a:spLocks noGrp="1" noRot="1" noChangeAspect="1" noChangeArrowheads="1" noTextEdit="1"/>
          </p:cNvSpPr>
          <p:nvPr>
            <p:ph type="sldImg"/>
          </p:nvPr>
        </p:nvSpPr>
        <p:spPr>
          <a:xfrm>
            <a:off x="1101725" y="806450"/>
            <a:ext cx="5303838" cy="3978275"/>
          </a:xfrm>
          <a:solidFill>
            <a:srgbClr val="FFFFFF"/>
          </a:solidFill>
          <a:ln>
            <a:solidFill>
              <a:srgbClr val="000000"/>
            </a:solidFill>
            <a:miter lim="800000"/>
            <a:headEnd/>
            <a:tailEnd/>
          </a:ln>
        </p:spPr>
      </p:sp>
      <p:sp>
        <p:nvSpPr>
          <p:cNvPr id="8196" name="Rectangle 2"/>
          <p:cNvSpPr>
            <a:spLocks noGrp="1" noChangeArrowheads="1"/>
          </p:cNvSpPr>
          <p:nvPr>
            <p:ph type="body" idx="1"/>
          </p:nvPr>
        </p:nvSpPr>
        <p:spPr>
          <a:xfrm>
            <a:off x="750882" y="5041907"/>
            <a:ext cx="6008635" cy="477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27677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1pPr>
            <a:lvl2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2pPr>
            <a:lvl3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3pPr>
            <a:lvl4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4pPr>
            <a:lvl5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5pPr>
            <a:lvl6pPr marL="2386689"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6pPr>
            <a:lvl7pPr marL="2820631"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7pPr>
            <a:lvl8pPr marL="3254575"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8pPr>
            <a:lvl9pPr marL="3688519"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34</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996950" y="777875"/>
            <a:ext cx="5105400" cy="3829050"/>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10108" y="4854996"/>
            <a:ext cx="5682356" cy="45985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26982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1pPr>
            <a:lvl2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2pPr>
            <a:lvl3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3pPr>
            <a:lvl4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4pPr>
            <a:lvl5pPr eaLnBrk="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5pPr>
            <a:lvl6pPr marL="2386689"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6pPr>
            <a:lvl7pPr marL="2820631"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7pPr>
            <a:lvl8pPr marL="3254575"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8pPr>
            <a:lvl9pPr marL="3688519" indent="-216972" defTabSz="42641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24903" algn="l"/>
                <a:tab pos="851313" algn="l"/>
                <a:tab pos="1277722" algn="l"/>
                <a:tab pos="1704132" algn="l"/>
                <a:tab pos="2130541" algn="l"/>
                <a:tab pos="2556951" algn="l"/>
                <a:tab pos="2983360" algn="l"/>
                <a:tab pos="3409771" algn="l"/>
                <a:tab pos="3836180" algn="l"/>
                <a:tab pos="4262590" algn="l"/>
                <a:tab pos="4688998" algn="l"/>
                <a:tab pos="5115409" algn="l"/>
                <a:tab pos="5541818" algn="l"/>
                <a:tab pos="5968228" algn="l"/>
                <a:tab pos="6394637" algn="l"/>
                <a:tab pos="6821048" algn="l"/>
                <a:tab pos="7247457" algn="l"/>
                <a:tab pos="7673866" algn="l"/>
                <a:tab pos="8100275" algn="l"/>
                <a:tab pos="8526686" algn="l"/>
              </a:tabLst>
              <a:defRPr>
                <a:solidFill>
                  <a:schemeClr val="bg1"/>
                </a:solidFill>
                <a:latin typeface="Arial" panose="020B0604020202020204" pitchFamily="34" charset="0"/>
                <a:ea typeface="msgothic" charset="0"/>
                <a:cs typeface="msgothic" charset="0"/>
              </a:defRPr>
            </a:lvl9pPr>
          </a:lstStyle>
          <a:p>
            <a:pPr eaLnBrk="1"/>
            <a:fld id="{B83FE963-C6C1-435B-A25B-B3ABB7F0AD5A}" type="slidenum">
              <a:rPr lang="en-GB" altLang="en-US">
                <a:solidFill>
                  <a:srgbClr val="000000"/>
                </a:solidFill>
                <a:latin typeface="Times New Roman" panose="02020603050405020304" pitchFamily="18" charset="0"/>
                <a:ea typeface="Bitstream Vera Sans" charset="0"/>
                <a:cs typeface="Bitstream Vera Sans" charset="0"/>
              </a:rPr>
              <a:pPr eaLnBrk="1"/>
              <a:t>35</a:t>
            </a:fld>
            <a:endParaRPr lang="en-GB" altLang="en-US">
              <a:solidFill>
                <a:srgbClr val="000000"/>
              </a:solidFill>
              <a:latin typeface="Times New Roman" panose="02020603050405020304" pitchFamily="18" charset="0"/>
              <a:ea typeface="Bitstream Vera Sans" charset="0"/>
              <a:cs typeface="Bitstream Vera Sans" charset="0"/>
            </a:endParaRPr>
          </a:p>
        </p:txBody>
      </p:sp>
      <p:sp>
        <p:nvSpPr>
          <p:cNvPr id="9219" name="Rectangle 1"/>
          <p:cNvSpPr>
            <a:spLocks noGrp="1" noRot="1" noChangeAspect="1" noChangeArrowheads="1" noTextEdit="1"/>
          </p:cNvSpPr>
          <p:nvPr>
            <p:ph type="sldImg"/>
          </p:nvPr>
        </p:nvSpPr>
        <p:spPr>
          <a:xfrm>
            <a:off x="996950" y="777875"/>
            <a:ext cx="5105400" cy="3829050"/>
          </a:xfrm>
          <a:solidFill>
            <a:srgbClr val="FFFFFF"/>
          </a:solidFill>
          <a:ln>
            <a:solidFill>
              <a:srgbClr val="000000"/>
            </a:solidFill>
            <a:miter lim="800000"/>
            <a:headEnd/>
            <a:tailEnd/>
          </a:ln>
        </p:spPr>
      </p:sp>
      <p:sp>
        <p:nvSpPr>
          <p:cNvPr id="9220" name="Rectangle 2"/>
          <p:cNvSpPr>
            <a:spLocks noGrp="1" noChangeArrowheads="1"/>
          </p:cNvSpPr>
          <p:nvPr>
            <p:ph type="body" idx="1"/>
          </p:nvPr>
        </p:nvSpPr>
        <p:spPr>
          <a:xfrm>
            <a:off x="710108" y="4854996"/>
            <a:ext cx="5682356" cy="45985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7663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LC2 – added cyclonic shear.</a:t>
            </a:r>
          </a:p>
          <a:p>
            <a:endParaRPr lang="en-GB" altLang="en-US" smtClean="0"/>
          </a:p>
          <a:p>
            <a:r>
              <a:rPr lang="en-GB" altLang="en-US" smtClean="0"/>
              <a:t>Potential temperature on the PV = 2 PVU surface in LC1 between days </a:t>
            </a:r>
            <a:r>
              <a:rPr lang="en-GB" altLang="en-US" b="1" smtClean="0"/>
              <a:t>4 </a:t>
            </a:r>
            <a:r>
              <a:rPr lang="en-GB" altLang="en-US" smtClean="0"/>
              <a:t>and </a:t>
            </a:r>
            <a:r>
              <a:rPr lang="en-GB" altLang="en-US" b="1" smtClean="0"/>
              <a:t>9. </a:t>
            </a:r>
            <a:r>
              <a:rPr lang="en-GB" altLang="en-US" smtClean="0"/>
              <a:t>Contours are</a:t>
            </a:r>
          </a:p>
          <a:p>
            <a:r>
              <a:rPr lang="en-GB" altLang="en-US" smtClean="0"/>
              <a:t>drawn every </a:t>
            </a:r>
            <a:r>
              <a:rPr lang="en-GB" altLang="en-US" i="1" smtClean="0"/>
              <a:t>5 </a:t>
            </a:r>
            <a:r>
              <a:rPr lang="en-GB" altLang="en-US" smtClean="0"/>
              <a:t>K from 290 K to 350 K going equatorward. Wind vectors are included; for days </a:t>
            </a:r>
            <a:r>
              <a:rPr lang="en-GB" altLang="en-US" b="1" smtClean="0"/>
              <a:t>4 </a:t>
            </a:r>
            <a:r>
              <a:rPr lang="en-GB" altLang="en-US" smtClean="0"/>
              <a:t>to 7 these have</a:t>
            </a:r>
          </a:p>
          <a:p>
            <a:r>
              <a:rPr lang="en-GB" altLang="en-US" smtClean="0"/>
              <a:t>had the phase speed of the normal mode removed to give the relative flow.</a:t>
            </a:r>
          </a:p>
          <a:p>
            <a:endParaRPr lang="en-GB" altLang="en-US" smtClean="0"/>
          </a:p>
          <a:p>
            <a:r>
              <a:rPr lang="en-GB" altLang="en-US" smtClean="0"/>
              <a:t>here designated</a:t>
            </a:r>
          </a:p>
          <a:p>
            <a:r>
              <a:rPr lang="en-GB" altLang="en-US" smtClean="0"/>
              <a:t>‘anticyclonic’ and ‘cyclonic’, and epitomized by strongly contrasting upper-air trough behaviour. ‘Anticyclonic’</a:t>
            </a:r>
          </a:p>
          <a:p>
            <a:r>
              <a:rPr lang="en-GB" altLang="en-US" smtClean="0"/>
              <a:t>behaviour dominates the late stages of LCl and is characterized by backward-tilted, thinning troughs being</a:t>
            </a:r>
          </a:p>
          <a:p>
            <a:r>
              <a:rPr lang="en-GB" altLang="en-US" smtClean="0"/>
              <a:t>advected anticyclonically and equatorward, as in the commoner cases of planetary-scale mid-stratospheric</a:t>
            </a:r>
          </a:p>
          <a:p>
            <a:r>
              <a:rPr lang="en-GB" altLang="en-US" smtClean="0"/>
              <a:t>‘Rossby-wave breaking’. ‘Cyclonic’ behaviour dominates LC2 and is characterized by forward-tilted, broadening</a:t>
            </a:r>
          </a:p>
          <a:p>
            <a:r>
              <a:rPr lang="en-GB" altLang="en-US" smtClean="0"/>
              <a:t>troughs wrapping themselves up cyclonically and poleward, producing major cut-off cyclones in high latitudes.</a:t>
            </a:r>
          </a:p>
        </p:txBody>
      </p:sp>
      <p:sp>
        <p:nvSpPr>
          <p:cNvPr id="4" name="Slide Number Placeholder 3"/>
          <p:cNvSpPr>
            <a:spLocks noGrp="1"/>
          </p:cNvSpPr>
          <p:nvPr>
            <p:ph type="sldNum" sz="quarter" idx="5"/>
          </p:nvPr>
        </p:nvSpPr>
        <p:spPr/>
        <p:txBody>
          <a:bodyPr/>
          <a:lstStyle>
            <a:lvl1pPr defTabSz="962460" eaLnBrk="0" hangingPunct="0">
              <a:defRPr sz="2500">
                <a:solidFill>
                  <a:schemeClr val="tx1"/>
                </a:solidFill>
                <a:latin typeface="Rdg Vesta" panose="02000503060000020004" pitchFamily="50" charset="0"/>
                <a:cs typeface="Arial" panose="020B0604020202020204" pitchFamily="34" charset="0"/>
              </a:defRPr>
            </a:lvl1pPr>
            <a:lvl2pPr defTabSz="962460" eaLnBrk="0" hangingPunct="0">
              <a:defRPr sz="2500">
                <a:solidFill>
                  <a:schemeClr val="tx1"/>
                </a:solidFill>
                <a:latin typeface="Rdg Vesta" panose="02000503060000020004" pitchFamily="50" charset="0"/>
                <a:cs typeface="Arial" panose="020B0604020202020204" pitchFamily="34" charset="0"/>
              </a:defRPr>
            </a:lvl2pPr>
            <a:lvl3pPr defTabSz="962460" eaLnBrk="0" hangingPunct="0">
              <a:defRPr sz="2500">
                <a:solidFill>
                  <a:schemeClr val="tx1"/>
                </a:solidFill>
                <a:latin typeface="Rdg Vesta" panose="02000503060000020004" pitchFamily="50" charset="0"/>
                <a:cs typeface="Arial" panose="020B0604020202020204" pitchFamily="34" charset="0"/>
              </a:defRPr>
            </a:lvl3pPr>
            <a:lvl4pPr defTabSz="962460" eaLnBrk="0" hangingPunct="0">
              <a:defRPr sz="2500">
                <a:solidFill>
                  <a:schemeClr val="tx1"/>
                </a:solidFill>
                <a:latin typeface="Rdg Vesta" panose="02000503060000020004" pitchFamily="50" charset="0"/>
                <a:cs typeface="Arial" panose="020B0604020202020204" pitchFamily="34" charset="0"/>
              </a:defRPr>
            </a:lvl4pPr>
            <a:lvl5pPr defTabSz="962460" eaLnBrk="0" hangingPunct="0">
              <a:defRPr sz="2500">
                <a:solidFill>
                  <a:schemeClr val="tx1"/>
                </a:solidFill>
                <a:latin typeface="Rdg Vesta" panose="02000503060000020004" pitchFamily="50" charset="0"/>
                <a:cs typeface="Arial" panose="020B0604020202020204" pitchFamily="34" charset="0"/>
              </a:defRPr>
            </a:lvl5pPr>
            <a:lvl6pPr marL="2387897"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6pPr>
            <a:lvl7pPr marL="2865808"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7pPr>
            <a:lvl8pPr marL="3343719"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8pPr>
            <a:lvl9pPr marL="3821630"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9pPr>
          </a:lstStyle>
          <a:p>
            <a:pPr eaLnBrk="1" hangingPunct="1"/>
            <a:fld id="{A9765819-6023-4A73-A85D-82FA5AC89661}" type="slidenum">
              <a:rPr lang="en-US" altLang="en-US" sz="1300"/>
              <a:pPr eaLnBrk="1" hangingPunct="1"/>
              <a:t>4</a:t>
            </a:fld>
            <a:endParaRPr lang="en-US" altLang="en-US" sz="1300"/>
          </a:p>
        </p:txBody>
      </p:sp>
    </p:spTree>
    <p:extLst>
      <p:ext uri="{BB962C8B-B14F-4D97-AF65-F5344CB8AC3E}">
        <p14:creationId xmlns:p14="http://schemas.microsoft.com/office/powerpoint/2010/main" val="246829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Reduced static stability enhances communication between PV-conserving waves (Rossby waves) on the surface and tropopause</a:t>
            </a:r>
          </a:p>
          <a:p>
            <a:endParaRPr lang="en-GB" altLang="en-US" smtClean="0"/>
          </a:p>
          <a:p>
            <a:endParaRPr lang="en-GB" altLang="en-US" smtClean="0"/>
          </a:p>
          <a:p>
            <a:r>
              <a:rPr lang="en-GB" altLang="en-US" smtClean="0"/>
              <a:t>Craig, George C., Han-Ru Cho, 1992: A Study of Two Cases of Comma-Cloud Cyclogenesis Using a Semigeostrophic Model. Mon. Wea. Rev., 120, 2942–2961.</a:t>
            </a:r>
          </a:p>
          <a:p>
            <a:r>
              <a:rPr lang="en-GB" altLang="en-US" smtClean="0"/>
              <a:t>doi: http://dx.doi.org/10.1175/1520-0493(1992)120&lt;2942:ASOTCO&gt;2.0.CO;2 </a:t>
            </a:r>
          </a:p>
          <a:p>
            <a:endParaRPr lang="en-GB" altLang="en-US" smtClean="0"/>
          </a:p>
          <a:p>
            <a:r>
              <a:rPr lang="en-GB" altLang="en-US" smtClean="0"/>
              <a:t>Heating  results in a shorter wavelength due to a reduced vertical scale as the midtropospheric PV anomaly associated with the upper part of the heating region becomes stronger than the anomaly produced at the PV gradient at the tropopause.</a:t>
            </a:r>
          </a:p>
          <a:p>
            <a:endParaRPr lang="en-GB" altLang="en-US" smtClean="0"/>
          </a:p>
          <a:p>
            <a:r>
              <a:rPr lang="en-GB" altLang="en-US" smtClean="0"/>
              <a:t>Large-scale barotropic mode essentially unmodified by diabatic effects but large destabilization of more baroclinic branch at short wavelengths. Heating rates almost exactly at the threshold from a transition between long-wave and short-wave instabilities. See growth-rate curves with heating parameter increased/decreased by 20%.</a:t>
            </a:r>
          </a:p>
          <a:p>
            <a:endParaRPr lang="en-GB" altLang="en-US" smtClean="0"/>
          </a:p>
        </p:txBody>
      </p:sp>
      <p:sp>
        <p:nvSpPr>
          <p:cNvPr id="4" name="Slide Number Placeholder 3"/>
          <p:cNvSpPr>
            <a:spLocks noGrp="1"/>
          </p:cNvSpPr>
          <p:nvPr>
            <p:ph type="sldNum" sz="quarter" idx="5"/>
          </p:nvPr>
        </p:nvSpPr>
        <p:spPr/>
        <p:txBody>
          <a:bodyPr/>
          <a:lstStyle>
            <a:lvl1pPr defTabSz="962460" eaLnBrk="0" hangingPunct="0">
              <a:defRPr sz="2500">
                <a:solidFill>
                  <a:schemeClr val="tx1"/>
                </a:solidFill>
                <a:latin typeface="Rdg Vesta" panose="02000503060000020004" pitchFamily="50" charset="0"/>
                <a:cs typeface="Arial" panose="020B0604020202020204" pitchFamily="34" charset="0"/>
              </a:defRPr>
            </a:lvl1pPr>
            <a:lvl2pPr defTabSz="962460" eaLnBrk="0" hangingPunct="0">
              <a:defRPr sz="2500">
                <a:solidFill>
                  <a:schemeClr val="tx1"/>
                </a:solidFill>
                <a:latin typeface="Rdg Vesta" panose="02000503060000020004" pitchFamily="50" charset="0"/>
                <a:cs typeface="Arial" panose="020B0604020202020204" pitchFamily="34" charset="0"/>
              </a:defRPr>
            </a:lvl2pPr>
            <a:lvl3pPr defTabSz="962460" eaLnBrk="0" hangingPunct="0">
              <a:defRPr sz="2500">
                <a:solidFill>
                  <a:schemeClr val="tx1"/>
                </a:solidFill>
                <a:latin typeface="Rdg Vesta" panose="02000503060000020004" pitchFamily="50" charset="0"/>
                <a:cs typeface="Arial" panose="020B0604020202020204" pitchFamily="34" charset="0"/>
              </a:defRPr>
            </a:lvl3pPr>
            <a:lvl4pPr defTabSz="962460" eaLnBrk="0" hangingPunct="0">
              <a:defRPr sz="2500">
                <a:solidFill>
                  <a:schemeClr val="tx1"/>
                </a:solidFill>
                <a:latin typeface="Rdg Vesta" panose="02000503060000020004" pitchFamily="50" charset="0"/>
                <a:cs typeface="Arial" panose="020B0604020202020204" pitchFamily="34" charset="0"/>
              </a:defRPr>
            </a:lvl4pPr>
            <a:lvl5pPr defTabSz="962460" eaLnBrk="0" hangingPunct="0">
              <a:defRPr sz="2500">
                <a:solidFill>
                  <a:schemeClr val="tx1"/>
                </a:solidFill>
                <a:latin typeface="Rdg Vesta" panose="02000503060000020004" pitchFamily="50" charset="0"/>
                <a:cs typeface="Arial" panose="020B0604020202020204" pitchFamily="34" charset="0"/>
              </a:defRPr>
            </a:lvl5pPr>
            <a:lvl6pPr marL="2387897"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6pPr>
            <a:lvl7pPr marL="2865808"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7pPr>
            <a:lvl8pPr marL="3343719"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8pPr>
            <a:lvl9pPr marL="3821630"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9pPr>
          </a:lstStyle>
          <a:p>
            <a:pPr eaLnBrk="1" hangingPunct="1"/>
            <a:fld id="{8A4B9C96-8E2F-452A-9094-1974EE5AA8FF}" type="slidenum">
              <a:rPr lang="en-US" altLang="en-US" sz="1300"/>
              <a:pPr eaLnBrk="1" hangingPunct="1"/>
              <a:t>5</a:t>
            </a:fld>
            <a:endParaRPr lang="en-US" altLang="en-US" sz="1300"/>
          </a:p>
        </p:txBody>
      </p:sp>
    </p:spTree>
    <p:extLst>
      <p:ext uri="{BB962C8B-B14F-4D97-AF65-F5344CB8AC3E}">
        <p14:creationId xmlns:p14="http://schemas.microsoft.com/office/powerpoint/2010/main" val="201503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Are there errors?</a:t>
            </a:r>
          </a:p>
        </p:txBody>
      </p:sp>
      <p:sp>
        <p:nvSpPr>
          <p:cNvPr id="4" name="Slide Number Placeholder 3"/>
          <p:cNvSpPr>
            <a:spLocks noGrp="1"/>
          </p:cNvSpPr>
          <p:nvPr>
            <p:ph type="sldNum" sz="quarter" idx="5"/>
          </p:nvPr>
        </p:nvSpPr>
        <p:spPr/>
        <p:txBody>
          <a:bodyPr/>
          <a:lstStyle>
            <a:lvl1pPr defTabSz="962460" eaLnBrk="0" hangingPunct="0">
              <a:defRPr sz="2500">
                <a:solidFill>
                  <a:schemeClr val="tx1"/>
                </a:solidFill>
                <a:latin typeface="Rdg Vesta" panose="02000503060000020004" pitchFamily="50" charset="0"/>
                <a:cs typeface="Arial" panose="020B0604020202020204" pitchFamily="34" charset="0"/>
              </a:defRPr>
            </a:lvl1pPr>
            <a:lvl2pPr defTabSz="962460" eaLnBrk="0" hangingPunct="0">
              <a:defRPr sz="2500">
                <a:solidFill>
                  <a:schemeClr val="tx1"/>
                </a:solidFill>
                <a:latin typeface="Rdg Vesta" panose="02000503060000020004" pitchFamily="50" charset="0"/>
                <a:cs typeface="Arial" panose="020B0604020202020204" pitchFamily="34" charset="0"/>
              </a:defRPr>
            </a:lvl2pPr>
            <a:lvl3pPr defTabSz="962460" eaLnBrk="0" hangingPunct="0">
              <a:defRPr sz="2500">
                <a:solidFill>
                  <a:schemeClr val="tx1"/>
                </a:solidFill>
                <a:latin typeface="Rdg Vesta" panose="02000503060000020004" pitchFamily="50" charset="0"/>
                <a:cs typeface="Arial" panose="020B0604020202020204" pitchFamily="34" charset="0"/>
              </a:defRPr>
            </a:lvl3pPr>
            <a:lvl4pPr defTabSz="962460" eaLnBrk="0" hangingPunct="0">
              <a:defRPr sz="2500">
                <a:solidFill>
                  <a:schemeClr val="tx1"/>
                </a:solidFill>
                <a:latin typeface="Rdg Vesta" panose="02000503060000020004" pitchFamily="50" charset="0"/>
                <a:cs typeface="Arial" panose="020B0604020202020204" pitchFamily="34" charset="0"/>
              </a:defRPr>
            </a:lvl4pPr>
            <a:lvl5pPr defTabSz="962460" eaLnBrk="0" hangingPunct="0">
              <a:defRPr sz="2500">
                <a:solidFill>
                  <a:schemeClr val="tx1"/>
                </a:solidFill>
                <a:latin typeface="Rdg Vesta" panose="02000503060000020004" pitchFamily="50" charset="0"/>
                <a:cs typeface="Arial" panose="020B0604020202020204" pitchFamily="34" charset="0"/>
              </a:defRPr>
            </a:lvl5pPr>
            <a:lvl6pPr marL="2387897"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6pPr>
            <a:lvl7pPr marL="2865808"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7pPr>
            <a:lvl8pPr marL="3343719"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8pPr>
            <a:lvl9pPr marL="3821630"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9pPr>
          </a:lstStyle>
          <a:p>
            <a:pPr eaLnBrk="1" hangingPunct="1"/>
            <a:fld id="{A952A5BB-91C1-432B-B679-8290F60DE39B}" type="slidenum">
              <a:rPr lang="en-US" altLang="en-US" sz="1300"/>
              <a:pPr eaLnBrk="1" hangingPunct="1"/>
              <a:t>6</a:t>
            </a:fld>
            <a:endParaRPr lang="en-US" altLang="en-US" sz="1300"/>
          </a:p>
        </p:txBody>
      </p:sp>
    </p:spTree>
    <p:extLst>
      <p:ext uri="{BB962C8B-B14F-4D97-AF65-F5344CB8AC3E}">
        <p14:creationId xmlns:p14="http://schemas.microsoft.com/office/powerpoint/2010/main" val="159650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2176177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 name="Slide Number Placeholder 3"/>
          <p:cNvSpPr>
            <a:spLocks noGrp="1"/>
          </p:cNvSpPr>
          <p:nvPr>
            <p:ph type="sldNum" sz="quarter" idx="5"/>
          </p:nvPr>
        </p:nvSpPr>
        <p:spPr/>
        <p:txBody>
          <a:bodyPr/>
          <a:lstStyle>
            <a:lvl1pPr defTabSz="962460" eaLnBrk="0" hangingPunct="0">
              <a:defRPr sz="2500">
                <a:solidFill>
                  <a:schemeClr val="tx1"/>
                </a:solidFill>
                <a:latin typeface="Rdg Vesta" panose="02000503060000020004" pitchFamily="50" charset="0"/>
                <a:cs typeface="Arial" panose="020B0604020202020204" pitchFamily="34" charset="0"/>
              </a:defRPr>
            </a:lvl1pPr>
            <a:lvl2pPr defTabSz="962460" eaLnBrk="0" hangingPunct="0">
              <a:defRPr sz="2500">
                <a:solidFill>
                  <a:schemeClr val="tx1"/>
                </a:solidFill>
                <a:latin typeface="Rdg Vesta" panose="02000503060000020004" pitchFamily="50" charset="0"/>
                <a:cs typeface="Arial" panose="020B0604020202020204" pitchFamily="34" charset="0"/>
              </a:defRPr>
            </a:lvl2pPr>
            <a:lvl3pPr defTabSz="962460" eaLnBrk="0" hangingPunct="0">
              <a:defRPr sz="2500">
                <a:solidFill>
                  <a:schemeClr val="tx1"/>
                </a:solidFill>
                <a:latin typeface="Rdg Vesta" panose="02000503060000020004" pitchFamily="50" charset="0"/>
                <a:cs typeface="Arial" panose="020B0604020202020204" pitchFamily="34" charset="0"/>
              </a:defRPr>
            </a:lvl3pPr>
            <a:lvl4pPr defTabSz="962460" eaLnBrk="0" hangingPunct="0">
              <a:defRPr sz="2500">
                <a:solidFill>
                  <a:schemeClr val="tx1"/>
                </a:solidFill>
                <a:latin typeface="Rdg Vesta" panose="02000503060000020004" pitchFamily="50" charset="0"/>
                <a:cs typeface="Arial" panose="020B0604020202020204" pitchFamily="34" charset="0"/>
              </a:defRPr>
            </a:lvl4pPr>
            <a:lvl5pPr defTabSz="962460" eaLnBrk="0" hangingPunct="0">
              <a:defRPr sz="2500">
                <a:solidFill>
                  <a:schemeClr val="tx1"/>
                </a:solidFill>
                <a:latin typeface="Rdg Vesta" panose="02000503060000020004" pitchFamily="50" charset="0"/>
                <a:cs typeface="Arial" panose="020B0604020202020204" pitchFamily="34" charset="0"/>
              </a:defRPr>
            </a:lvl5pPr>
            <a:lvl6pPr marL="2387897"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6pPr>
            <a:lvl7pPr marL="2865808"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7pPr>
            <a:lvl8pPr marL="3343719"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8pPr>
            <a:lvl9pPr marL="3821630" indent="1660" defTabSz="962460" eaLnBrk="0" fontAlgn="base" hangingPunct="0">
              <a:spcBef>
                <a:spcPct val="0"/>
              </a:spcBef>
              <a:spcAft>
                <a:spcPct val="0"/>
              </a:spcAft>
              <a:defRPr sz="2500">
                <a:solidFill>
                  <a:schemeClr val="tx1"/>
                </a:solidFill>
                <a:latin typeface="Rdg Vesta" panose="02000503060000020004" pitchFamily="50" charset="0"/>
                <a:cs typeface="Arial" panose="020B0604020202020204" pitchFamily="34" charset="0"/>
              </a:defRPr>
            </a:lvl9pPr>
          </a:lstStyle>
          <a:p>
            <a:pPr eaLnBrk="1" hangingPunct="1"/>
            <a:fld id="{D4C21D43-570F-47DE-9663-5FCCCF6532D6}" type="slidenum">
              <a:rPr lang="en-US" altLang="en-US" sz="1300"/>
              <a:pPr eaLnBrk="1" hangingPunct="1"/>
              <a:t>8</a:t>
            </a:fld>
            <a:endParaRPr lang="en-US" altLang="en-US" sz="1300"/>
          </a:p>
        </p:txBody>
      </p:sp>
    </p:spTree>
    <p:extLst>
      <p:ext uri="{BB962C8B-B14F-4D97-AF65-F5344CB8AC3E}">
        <p14:creationId xmlns:p14="http://schemas.microsoft.com/office/powerpoint/2010/main" val="1792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define a “forecast bust” to be an occasion when the</a:t>
            </a:r>
          </a:p>
          <a:p>
            <a:r>
              <a:rPr lang="en-GB" dirty="0" smtClean="0"/>
              <a:t>day-6 high-resolution forecast of European Z500</a:t>
            </a:r>
          </a:p>
          <a:p>
            <a:r>
              <a:rPr lang="en-GB" dirty="0" smtClean="0"/>
              <a:t>has an RMSE greater than 60 m and an ACC less</a:t>
            </a:r>
          </a:p>
          <a:p>
            <a:r>
              <a:rPr lang="en-GB" dirty="0" smtClean="0"/>
              <a:t>than 40%. These two conditions ensure that a bust</a:t>
            </a:r>
          </a:p>
          <a:p>
            <a:r>
              <a:rPr lang="en-GB" dirty="0" smtClean="0"/>
              <a:t>is associated with errors of a sufficient magnitude</a:t>
            </a:r>
          </a:p>
          <a:p>
            <a:r>
              <a:rPr lang="en-GB" dirty="0" smtClean="0"/>
              <a:t>and also involve a pattern or phase discrepancy</a:t>
            </a:r>
          </a:p>
          <a:p>
            <a:endParaRPr lang="en-GB" dirty="0" smtClean="0"/>
          </a:p>
          <a:p>
            <a:endParaRPr lang="en-GB" dirty="0" smtClean="0"/>
          </a:p>
          <a:p>
            <a:r>
              <a:rPr lang="en-GB" dirty="0" smtClean="0"/>
              <a:t>DOI:10.1175/BAMS-D-12-00099.1</a:t>
            </a:r>
            <a:endParaRPr lang="en-GB" dirty="0" smtClean="0"/>
          </a:p>
          <a:p>
            <a:endParaRPr lang="en-GB" dirty="0" smtClean="0"/>
          </a:p>
          <a:p>
            <a:r>
              <a:rPr lang="en-GB" dirty="0" smtClean="0"/>
              <a:t>Fig. 2. The number of European forecast busts at</a:t>
            </a:r>
            <a:r>
              <a:rPr lang="en-GB" baseline="0" dirty="0" smtClean="0"/>
              <a:t> </a:t>
            </a:r>
            <a:r>
              <a:rPr lang="en-GB" dirty="0" smtClean="0"/>
              <a:t>day 6 from the ECMWF operational high-resolution</a:t>
            </a:r>
          </a:p>
          <a:p>
            <a:r>
              <a:rPr lang="en-GB" dirty="0" smtClean="0"/>
              <a:t>forecast and forecasts made within the ERA-Interim</a:t>
            </a:r>
            <a:r>
              <a:rPr lang="en-GB" baseline="0" dirty="0" smtClean="0"/>
              <a:t> </a:t>
            </a:r>
            <a:r>
              <a:rPr lang="en-GB" dirty="0" smtClean="0"/>
              <a:t>project, for 1989–2011. (a) Time series of annual totals.</a:t>
            </a:r>
            <a:r>
              <a:rPr lang="en-GB" baseline="0" dirty="0" smtClean="0"/>
              <a:t> </a:t>
            </a:r>
            <a:r>
              <a:rPr lang="en-GB" dirty="0" smtClean="0"/>
              <a:t>Results are based on forecasts</a:t>
            </a:r>
            <a:r>
              <a:rPr lang="en-GB" baseline="0" dirty="0" smtClean="0"/>
              <a:t> </a:t>
            </a:r>
            <a:r>
              <a:rPr lang="en-GB" dirty="0" smtClean="0"/>
              <a:t>started at 1200 UTC since operational high-resolution</a:t>
            </a:r>
            <a:r>
              <a:rPr lang="en-GB" baseline="0" dirty="0" smtClean="0"/>
              <a:t> </a:t>
            </a:r>
            <a:r>
              <a:rPr lang="en-GB" dirty="0" smtClean="0"/>
              <a:t>forecasts were not made at 0000 UTC before 2001.</a:t>
            </a:r>
            <a:r>
              <a:rPr lang="en-GB" baseline="0" dirty="0" smtClean="0"/>
              <a:t> </a:t>
            </a:r>
            <a:r>
              <a:rPr lang="en-GB" dirty="0" smtClean="0"/>
              <a:t>In addition to improvements to the</a:t>
            </a:r>
            <a:r>
              <a:rPr lang="en-GB" baseline="0" dirty="0" smtClean="0"/>
              <a:t> </a:t>
            </a:r>
            <a:r>
              <a:rPr lang="en-GB" dirty="0" smtClean="0"/>
              <a:t>forecast model and improvements in the processes</a:t>
            </a:r>
            <a:r>
              <a:rPr lang="en-GB" baseline="0" dirty="0" smtClean="0"/>
              <a:t> </a:t>
            </a:r>
            <a:r>
              <a:rPr lang="en-GB" dirty="0" smtClean="0"/>
              <a:t>used to derive its initial conditions, the resolution of</a:t>
            </a:r>
            <a:r>
              <a:rPr lang="en-GB" baseline="0" dirty="0" smtClean="0"/>
              <a:t> </a:t>
            </a:r>
            <a:r>
              <a:rPr lang="en-GB" dirty="0" smtClean="0"/>
              <a:t>ECMWF’s high</a:t>
            </a:r>
            <a:r>
              <a:rPr lang="en-GB" baseline="0" dirty="0" smtClean="0"/>
              <a:t> </a:t>
            </a:r>
            <a:r>
              <a:rPr lang="en-GB" dirty="0" smtClean="0"/>
              <a:t>resolution forecast increased steadily</a:t>
            </a:r>
            <a:r>
              <a:rPr lang="en-GB" baseline="0" dirty="0" smtClean="0"/>
              <a:t> </a:t>
            </a:r>
            <a:r>
              <a:rPr lang="en-GB" dirty="0" smtClean="0"/>
              <a:t>over the period, from 190 km in 1989 to 16 km in 2011.</a:t>
            </a:r>
            <a:r>
              <a:rPr lang="en-GB" baseline="0" dirty="0" smtClean="0"/>
              <a:t> </a:t>
            </a:r>
            <a:r>
              <a:rPr lang="en-GB" dirty="0" smtClean="0"/>
              <a:t>ERA-Interim is based on a fixed IFS cycle that was</a:t>
            </a:r>
            <a:r>
              <a:rPr lang="en-GB" baseline="0" dirty="0" smtClean="0"/>
              <a:t> </a:t>
            </a:r>
            <a:r>
              <a:rPr lang="en-GB" dirty="0" smtClean="0"/>
              <a:t>operational in 2006 and has a fixed resolution of 80 km.</a:t>
            </a:r>
          </a:p>
          <a:p>
            <a:r>
              <a:rPr lang="en-GB" dirty="0" smtClean="0"/>
              <a:t>The two curves in (a) should not necessarily intersect</a:t>
            </a:r>
            <a:r>
              <a:rPr lang="en-GB" baseline="0" dirty="0" smtClean="0"/>
              <a:t> </a:t>
            </a:r>
            <a:r>
              <a:rPr lang="en-GB" dirty="0" smtClean="0"/>
              <a:t>in 2006 since the high-resolution forecast had a resolution</a:t>
            </a:r>
            <a:r>
              <a:rPr lang="en-GB" baseline="0" dirty="0" smtClean="0"/>
              <a:t> </a:t>
            </a:r>
            <a:r>
              <a:rPr lang="en-GB" dirty="0" smtClean="0"/>
              <a:t>of 25 km at that time.</a:t>
            </a:r>
          </a:p>
          <a:p>
            <a:endParaRPr lang="en-GB" dirty="0" smtClean="0"/>
          </a:p>
          <a:p>
            <a:r>
              <a:rPr lang="en-GB" dirty="0" smtClean="0"/>
              <a:t>Fig. 4. The mean initial condition anomalies of (a) Z500 and (b) CAPE</a:t>
            </a:r>
            <a:r>
              <a:rPr lang="en-GB" baseline="0" dirty="0" smtClean="0"/>
              <a:t> </a:t>
            </a:r>
            <a:r>
              <a:rPr lang="en-GB" dirty="0" smtClean="0"/>
              <a:t>leading to the same forecast busts used in Fig. 3. Anomalies are</a:t>
            </a:r>
            <a:r>
              <a:rPr lang="en-GB" baseline="0" dirty="0" smtClean="0"/>
              <a:t> </a:t>
            </a:r>
            <a:r>
              <a:rPr lang="en-GB" dirty="0" smtClean="0"/>
              <a:t>relative to the ERA-Interim climatology for 1989–2008. Statistical</a:t>
            </a:r>
            <a:r>
              <a:rPr lang="en-GB" baseline="0" dirty="0" smtClean="0"/>
              <a:t> </a:t>
            </a:r>
            <a:r>
              <a:rPr lang="en-GB" dirty="0" smtClean="0"/>
              <a:t>significance at the 5% level is indicated with bold </a:t>
            </a:r>
            <a:r>
              <a:rPr lang="en-GB" dirty="0" err="1" smtClean="0"/>
              <a:t>colors</a:t>
            </a:r>
            <a:r>
              <a:rPr lang="en-GB" dirty="0" smtClean="0"/>
              <a:t>. Throughout</a:t>
            </a:r>
            <a:r>
              <a:rPr lang="en-GB" baseline="0" dirty="0" smtClean="0"/>
              <a:t> </a:t>
            </a:r>
            <a:r>
              <a:rPr lang="en-GB" dirty="0" smtClean="0"/>
              <a:t>this article, the </a:t>
            </a:r>
            <a:r>
              <a:rPr lang="en-GB" dirty="0" err="1" smtClean="0"/>
              <a:t>analyzed</a:t>
            </a:r>
            <a:r>
              <a:rPr lang="en-GB" dirty="0" smtClean="0"/>
              <a:t> CAPE is actually a 6-h forecast, since this is</a:t>
            </a:r>
            <a:r>
              <a:rPr lang="en-GB" baseline="0" dirty="0" smtClean="0"/>
              <a:t> </a:t>
            </a:r>
            <a:r>
              <a:rPr lang="en-GB" dirty="0" smtClean="0"/>
              <a:t>what is archived. CAPE is computed for several parcel ascents, from</a:t>
            </a:r>
            <a:r>
              <a:rPr lang="en-GB" baseline="0" dirty="0" smtClean="0"/>
              <a:t> </a:t>
            </a:r>
            <a:r>
              <a:rPr lang="en-GB" dirty="0" smtClean="0"/>
              <a:t>the surface and higher up, and the maximum value is taken.</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415634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95132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262436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02049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0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51520" y="152728"/>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251520" y="1412776"/>
            <a:ext cx="8453280" cy="476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7" r:id="rId20"/>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590550"/>
            <a:ext cx="585787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body" idx="1"/>
          </p:nvPr>
        </p:nvSpPr>
        <p:spPr bwMode="auto">
          <a:xfrm>
            <a:off x="457200" y="652463"/>
            <a:ext cx="822642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080" rIns="0" bIns="0" numCol="1" anchor="t" anchorCtr="0" compatLnSpc="1">
            <a:prstTxWarp prst="textNoShape">
              <a:avLst/>
            </a:prstTxWarp>
          </a:bodyPr>
          <a:lstStyle/>
          <a:p>
            <a:pPr lvl="0"/>
            <a:r>
              <a:rPr lang="en-GB" altLang="en-US" dirty="0" smtClean="0"/>
              <a:t>Click to edit the outline text format</a:t>
            </a:r>
          </a:p>
          <a:p>
            <a:pPr lvl="1"/>
            <a:r>
              <a:rPr lang="en-GB" altLang="en-US" dirty="0" smtClean="0"/>
              <a:t>Second Outline Level</a:t>
            </a:r>
          </a:p>
          <a:p>
            <a:pPr lvl="2"/>
            <a:r>
              <a:rPr lang="en-GB" altLang="en-US" dirty="0" smtClean="0"/>
              <a:t>Third Outline Level</a:t>
            </a:r>
          </a:p>
          <a:p>
            <a:pPr lvl="3"/>
            <a:r>
              <a:rPr lang="en-GB" altLang="en-US" dirty="0" smtClean="0"/>
              <a:t>Fourth Outline Level</a:t>
            </a:r>
          </a:p>
          <a:p>
            <a:pPr lvl="4"/>
            <a:r>
              <a:rPr lang="en-GB" altLang="en-US" dirty="0" smtClean="0"/>
              <a:t>Fifth Outline Level</a:t>
            </a:r>
          </a:p>
          <a:p>
            <a:pPr lvl="4"/>
            <a:r>
              <a:rPr lang="en-GB" altLang="en-US" dirty="0" smtClean="0"/>
              <a:t>Sixth Outline Level</a:t>
            </a:r>
          </a:p>
          <a:p>
            <a:pPr lvl="4"/>
            <a:r>
              <a:rPr lang="en-GB" altLang="en-US" dirty="0" smtClean="0"/>
              <a:t>Seventh Outline Level</a:t>
            </a:r>
          </a:p>
          <a:p>
            <a:pPr lvl="4"/>
            <a:r>
              <a:rPr lang="en-GB" altLang="en-US" dirty="0" smtClean="0"/>
              <a:t>Eighth Outline Level</a:t>
            </a:r>
          </a:p>
          <a:p>
            <a:pPr lvl="4"/>
            <a:r>
              <a:rPr lang="en-GB" altLang="en-US" dirty="0" smtClean="0"/>
              <a:t>Ninth Outline Level</a:t>
            </a:r>
          </a:p>
        </p:txBody>
      </p:sp>
      <p:sp>
        <p:nvSpPr>
          <p:cNvPr id="1028" name="Rectangle 3"/>
          <p:cNvSpPr>
            <a:spLocks noGrp="1" noChangeArrowheads="1"/>
          </p:cNvSpPr>
          <p:nvPr>
            <p:ph type="title"/>
          </p:nvPr>
        </p:nvSpPr>
        <p:spPr bwMode="auto">
          <a:xfrm>
            <a:off x="130175" y="104775"/>
            <a:ext cx="8226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pic>
        <p:nvPicPr>
          <p:cNvPr id="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8700"/>
            <a:ext cx="9144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5"/>
          <p:cNvSpPr txBox="1">
            <a:spLocks noChangeArrowheads="1"/>
          </p:cNvSpPr>
          <p:nvPr/>
        </p:nvSpPr>
        <p:spPr bwMode="auto">
          <a:xfrm>
            <a:off x="4484688" y="6370638"/>
            <a:ext cx="2897187" cy="265112"/>
          </a:xfrm>
          <a:prstGeom prst="rect">
            <a:avLst/>
          </a:prstGeom>
          <a:noFill/>
          <a:ln w="9525" cap="flat">
            <a:noFill/>
            <a:round/>
            <a:headEnd/>
            <a:tailEnd/>
          </a:ln>
          <a:effectLst/>
        </p:spPr>
        <p:txBody>
          <a:bodyPr wrap="none" anchor="ctr"/>
          <a:lstStyle/>
          <a:p>
            <a:pPr defTabSz="449263" hangingPunct="0">
              <a:lnSpc>
                <a:spcPct val="93000"/>
              </a:lnSpc>
              <a:buClr>
                <a:srgbClr val="000000"/>
              </a:buClr>
              <a:buSzPct val="100000"/>
              <a:buFont typeface="Times New Roman" pitchFamily="16" charset="0"/>
              <a:buNone/>
              <a:defRPr/>
            </a:pPr>
            <a:endParaRPr lang="en-GB" sz="1800">
              <a:solidFill>
                <a:srgbClr val="FFFFFF"/>
              </a:solidFill>
            </a:endParaRP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07998" y="76612"/>
            <a:ext cx="1116330" cy="1120140"/>
          </a:xfrm>
          <a:prstGeom prst="rect">
            <a:avLst/>
          </a:prstGeom>
        </p:spPr>
      </p:pic>
      <p:pic>
        <p:nvPicPr>
          <p:cNvPr id="8" name="Picture 7" descr="new_logo.bmp"/>
          <p:cNvPicPr>
            <a:picLocks noChangeAspect="1"/>
          </p:cNvPicPr>
          <p:nvPr userDrawn="1"/>
        </p:nvPicPr>
        <p:blipFill>
          <a:blip r:embed="rId6" cstate="print"/>
          <a:stretch>
            <a:fillRect/>
          </a:stretch>
        </p:blipFill>
        <p:spPr>
          <a:xfrm>
            <a:off x="7594385" y="383415"/>
            <a:ext cx="1298095" cy="422723"/>
          </a:xfrm>
          <a:prstGeom prst="rect">
            <a:avLst/>
          </a:prstGeom>
        </p:spPr>
      </p:pic>
    </p:spTree>
    <p:extLst>
      <p:ext uri="{BB962C8B-B14F-4D97-AF65-F5344CB8AC3E}">
        <p14:creationId xmlns:p14="http://schemas.microsoft.com/office/powerpoint/2010/main" val="384578014"/>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mj-lt"/>
          <a:ea typeface="+mj-ea"/>
          <a:cs typeface="+mj-cs"/>
        </a:defRPr>
      </a:lvl1pPr>
      <a:lvl2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2pPr>
      <a:lvl3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3pPr>
      <a:lvl4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4pPr>
      <a:lvl5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5pPr>
      <a:lvl6pPr marL="25146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6pPr>
      <a:lvl7pPr marL="29718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7pPr>
      <a:lvl8pPr marL="34290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8pPr>
      <a:lvl9pPr marL="38862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body" idx="1"/>
          </p:nvPr>
        </p:nvSpPr>
        <p:spPr bwMode="auto">
          <a:xfrm>
            <a:off x="457200" y="652463"/>
            <a:ext cx="822642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8080" rIns="0" bIns="0" numCol="1" anchor="t" anchorCtr="0" compatLnSpc="1">
            <a:prstTxWarp prst="textNoShape">
              <a:avLst/>
            </a:prstTxWarp>
          </a:bodyPr>
          <a:lstStyle/>
          <a:p>
            <a:pPr lvl="0"/>
            <a:r>
              <a:rPr lang="en-GB" altLang="en-US" dirty="0" smtClean="0"/>
              <a:t>Click to edit the outline text format</a:t>
            </a:r>
          </a:p>
          <a:p>
            <a:pPr lvl="1"/>
            <a:r>
              <a:rPr lang="en-GB" altLang="en-US" dirty="0" smtClean="0"/>
              <a:t>Second Outline Level</a:t>
            </a:r>
          </a:p>
          <a:p>
            <a:pPr lvl="2"/>
            <a:r>
              <a:rPr lang="en-GB" altLang="en-US" dirty="0" smtClean="0"/>
              <a:t>Third Outline Level</a:t>
            </a:r>
          </a:p>
          <a:p>
            <a:pPr lvl="3"/>
            <a:r>
              <a:rPr lang="en-GB" altLang="en-US" dirty="0" smtClean="0"/>
              <a:t>Fourth Outline Level</a:t>
            </a:r>
          </a:p>
          <a:p>
            <a:pPr lvl="4"/>
            <a:r>
              <a:rPr lang="en-GB" altLang="en-US" dirty="0" smtClean="0"/>
              <a:t>Fifth Outline Level</a:t>
            </a:r>
          </a:p>
          <a:p>
            <a:pPr lvl="4"/>
            <a:r>
              <a:rPr lang="en-GB" altLang="en-US" dirty="0" smtClean="0"/>
              <a:t>Sixth Outline Level</a:t>
            </a:r>
          </a:p>
          <a:p>
            <a:pPr lvl="4"/>
            <a:r>
              <a:rPr lang="en-GB" altLang="en-US" dirty="0" smtClean="0"/>
              <a:t>Seventh Outline Level</a:t>
            </a:r>
          </a:p>
          <a:p>
            <a:pPr lvl="4"/>
            <a:r>
              <a:rPr lang="en-GB" altLang="en-US" dirty="0" smtClean="0"/>
              <a:t>Eighth Outline Level</a:t>
            </a:r>
          </a:p>
          <a:p>
            <a:pPr lvl="4"/>
            <a:r>
              <a:rPr lang="en-GB" altLang="en-US" dirty="0" smtClean="0"/>
              <a:t>Ninth Outline Level</a:t>
            </a:r>
          </a:p>
        </p:txBody>
      </p:sp>
      <p:sp>
        <p:nvSpPr>
          <p:cNvPr id="2052" name="Rectangle 3"/>
          <p:cNvSpPr>
            <a:spLocks noGrp="1" noChangeArrowheads="1"/>
          </p:cNvSpPr>
          <p:nvPr>
            <p:ph type="title"/>
          </p:nvPr>
        </p:nvSpPr>
        <p:spPr bwMode="auto">
          <a:xfrm>
            <a:off x="130175" y="104775"/>
            <a:ext cx="8226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2053" name="Text Box 5"/>
          <p:cNvSpPr txBox="1">
            <a:spLocks noChangeArrowheads="1"/>
          </p:cNvSpPr>
          <p:nvPr/>
        </p:nvSpPr>
        <p:spPr bwMode="auto">
          <a:xfrm>
            <a:off x="5816600" y="6370638"/>
            <a:ext cx="2897188" cy="420687"/>
          </a:xfrm>
          <a:prstGeom prst="rect">
            <a:avLst/>
          </a:prstGeom>
          <a:noFill/>
          <a:ln w="9525" cap="flat">
            <a:noFill/>
            <a:round/>
            <a:headEnd/>
            <a:tailEnd/>
          </a:ln>
          <a:effectLst/>
        </p:spPr>
        <p:txBody>
          <a:bodyPr wrap="none" anchor="ctr"/>
          <a:lstStyle/>
          <a:p>
            <a:pPr defTabSz="449263" hangingPunct="0">
              <a:lnSpc>
                <a:spcPct val="93000"/>
              </a:lnSpc>
              <a:buClr>
                <a:srgbClr val="000000"/>
              </a:buClr>
              <a:buSzPct val="100000"/>
              <a:buFont typeface="Times New Roman" pitchFamily="16" charset="0"/>
              <a:buNone/>
              <a:defRPr/>
            </a:pPr>
            <a:endParaRPr lang="en-GB" sz="1800">
              <a:solidFill>
                <a:srgbClr val="FFFFFF"/>
              </a:solidFill>
            </a:endParaRPr>
          </a:p>
        </p:txBody>
      </p:sp>
      <p:sp>
        <p:nvSpPr>
          <p:cNvPr id="8" name="Slide Number Placeholder 3"/>
          <p:cNvSpPr txBox="1">
            <a:spLocks/>
          </p:cNvSpPr>
          <p:nvPr userDrawn="1"/>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fld id="{DCF6A46F-80AB-49F3-8C7E-9717ED945456}" type="slidenum">
              <a:rPr lang="en-GB" altLang="en-US" smtClean="0">
                <a:solidFill>
                  <a:srgbClr val="50535A"/>
                </a:solidFill>
                <a:latin typeface="Effra"/>
              </a:rPr>
              <a:pPr/>
              <a:t>‹#›</a:t>
            </a:fld>
            <a:endParaRPr lang="en-GB" altLang="en-US">
              <a:solidFill>
                <a:srgbClr val="50535A"/>
              </a:solidFill>
              <a:latin typeface="Effra"/>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07998" y="76612"/>
            <a:ext cx="1116330" cy="1120140"/>
          </a:xfrm>
          <a:prstGeom prst="rect">
            <a:avLst/>
          </a:prstGeom>
        </p:spPr>
      </p:pic>
      <p:pic>
        <p:nvPicPr>
          <p:cNvPr id="11" name="Picture 10" descr="new_logo.bmp"/>
          <p:cNvPicPr>
            <a:picLocks noChangeAspect="1"/>
          </p:cNvPicPr>
          <p:nvPr userDrawn="1"/>
        </p:nvPicPr>
        <p:blipFill>
          <a:blip r:embed="rId5" cstate="print"/>
          <a:stretch>
            <a:fillRect/>
          </a:stretch>
        </p:blipFill>
        <p:spPr>
          <a:xfrm>
            <a:off x="7594385" y="383415"/>
            <a:ext cx="1298095" cy="422723"/>
          </a:xfrm>
          <a:prstGeom prst="rect">
            <a:avLst/>
          </a:prstGeom>
        </p:spPr>
      </p:pic>
    </p:spTree>
    <p:extLst>
      <p:ext uri="{BB962C8B-B14F-4D97-AF65-F5344CB8AC3E}">
        <p14:creationId xmlns:p14="http://schemas.microsoft.com/office/powerpoint/2010/main" val="2760644387"/>
      </p:ext>
    </p:extLst>
  </p:cSld>
  <p:clrMap bg1="lt1" tx1="dk1" bg2="lt2" tx2="dk2" accent1="accent1" accent2="accent2" accent3="accent3" accent4="accent4" accent5="accent5" accent6="accent6" hlink="hlink" folHlink="folHlink"/>
  <p:sldLayoutIdLst>
    <p:sldLayoutId id="2147483721" r:id="rId1"/>
    <p:sldLayoutId id="2147483722" r:id="rId2"/>
  </p:sldLayoutIdLst>
  <p:hf hdr="0" ftr="0" dt="0"/>
  <p:txStyles>
    <p:titleStyle>
      <a:lvl1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mj-lt"/>
          <a:ea typeface="+mj-ea"/>
          <a:cs typeface="+mj-cs"/>
        </a:defRPr>
      </a:lvl1pPr>
      <a:lvl2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2pPr>
      <a:lvl3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3pPr>
      <a:lvl4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4pPr>
      <a:lvl5pPr algn="l" defTabSz="449263" rtl="0" eaLnBrk="0" fontAlgn="base" hangingPunct="0">
        <a:lnSpc>
          <a:spcPct val="115000"/>
        </a:lnSpc>
        <a:spcBef>
          <a:spcPct val="0"/>
        </a:spcBef>
        <a:spcAft>
          <a:spcPct val="0"/>
        </a:spcAft>
        <a:buClr>
          <a:srgbClr val="000000"/>
        </a:buClr>
        <a:buSzPct val="100000"/>
        <a:buFont typeface="Times New Roman" pitchFamily="18" charset="0"/>
        <a:defRPr sz="2400" b="1">
          <a:solidFill>
            <a:srgbClr val="00704A"/>
          </a:solidFill>
          <a:latin typeface="Gill Sans MT" pitchFamily="32" charset="0"/>
          <a:ea typeface="msgothic" charset="0"/>
          <a:cs typeface="msgothic" charset="0"/>
        </a:defRPr>
      </a:lvl5pPr>
      <a:lvl6pPr marL="25146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6pPr>
      <a:lvl7pPr marL="29718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7pPr>
      <a:lvl8pPr marL="34290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8pPr>
      <a:lvl9pPr marL="3886200" indent="-228600" algn="l" defTabSz="449263" rtl="0" eaLnBrk="0" fontAlgn="base" hangingPunct="0">
        <a:lnSpc>
          <a:spcPct val="115000"/>
        </a:lnSpc>
        <a:spcBef>
          <a:spcPct val="0"/>
        </a:spcBef>
        <a:spcAft>
          <a:spcPct val="0"/>
        </a:spcAft>
        <a:buClr>
          <a:srgbClr val="000000"/>
        </a:buClr>
        <a:buSzPct val="100000"/>
        <a:buFont typeface="Times New Roman" pitchFamily="16" charset="0"/>
        <a:defRPr sz="2400" b="1">
          <a:solidFill>
            <a:srgbClr val="00704A"/>
          </a:solidFill>
          <a:latin typeface="Gill Sans MT" pitchFamily="32" charset="0"/>
          <a:ea typeface="msgothic" charset="0"/>
          <a:cs typeface="msgothic"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oleObject" Target="../embeddings/oleObject1.bin"/><Relationship Id="rId10" Type="http://schemas.openxmlformats.org/officeDocument/2006/relationships/image" Target="../media/image35.wmf"/><Relationship Id="rId4" Type="http://schemas.openxmlformats.org/officeDocument/2006/relationships/image" Target="../media/image36.png"/><Relationship Id="rId9"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9.em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4.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799" y="474720"/>
            <a:ext cx="8287199" cy="1802152"/>
          </a:xfrm>
        </p:spPr>
        <p:txBody>
          <a:bodyPr/>
          <a:lstStyle/>
          <a:p>
            <a:r>
              <a:rPr lang="en-GB" sz="3600" dirty="0" err="1" smtClean="0"/>
              <a:t>Diabatic</a:t>
            </a:r>
            <a:r>
              <a:rPr lang="en-GB" sz="3600" dirty="0" smtClean="0"/>
              <a:t> Processes in </a:t>
            </a:r>
            <a:r>
              <a:rPr lang="en-GB" sz="3600" dirty="0" err="1" smtClean="0"/>
              <a:t>extratropical</a:t>
            </a:r>
            <a:r>
              <a:rPr lang="en-GB" sz="3600" dirty="0" smtClean="0"/>
              <a:t> </a:t>
            </a:r>
            <a:r>
              <a:rPr lang="en-GB" sz="3600" dirty="0"/>
              <a:t>cyclones: </a:t>
            </a:r>
            <a:r>
              <a:rPr lang="en-GB" sz="3600" dirty="0" smtClean="0"/>
              <a:t/>
            </a:r>
            <a:br>
              <a:rPr lang="en-GB" sz="3600" dirty="0" smtClean="0"/>
            </a:br>
            <a:r>
              <a:rPr lang="en-GB" sz="2000" cap="none" dirty="0" smtClean="0"/>
              <a:t>A general overview and a detailed example of two heavily precipitating slow-moving summer cyclones</a:t>
            </a:r>
            <a:endParaRPr lang="en-GB" sz="2000" cap="none" dirty="0"/>
          </a:p>
        </p:txBody>
      </p:sp>
      <p:sp>
        <p:nvSpPr>
          <p:cNvPr id="3" name="Subtitle 2"/>
          <p:cNvSpPr>
            <a:spLocks noGrp="1"/>
          </p:cNvSpPr>
          <p:nvPr>
            <p:ph type="subTitle" idx="1"/>
          </p:nvPr>
        </p:nvSpPr>
        <p:spPr>
          <a:xfrm>
            <a:off x="431999" y="5383808"/>
            <a:ext cx="8280000" cy="925512"/>
          </a:xfrm>
        </p:spPr>
        <p:txBody>
          <a:bodyPr/>
          <a:lstStyle/>
          <a:p>
            <a:pPr algn="ctr"/>
            <a:r>
              <a:rPr lang="en-GB" sz="3200" dirty="0" smtClean="0"/>
              <a:t>Suzanne Gray</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sp>
        <p:nvSpPr>
          <p:cNvPr id="9" name="Picture Placeholder 8"/>
          <p:cNvSpPr>
            <a:spLocks noGrp="1"/>
          </p:cNvSpPr>
          <p:nvPr>
            <p:ph type="pic" sz="quarter" idx="16"/>
          </p:nvPr>
        </p:nvSpPr>
        <p:spPr/>
      </p:sp>
      <p:pic>
        <p:nvPicPr>
          <p:cNvPr id="13" name="Picture 12"/>
          <p:cNvPicPr>
            <a:picLocks noChangeAspect="1"/>
          </p:cNvPicPr>
          <p:nvPr/>
        </p:nvPicPr>
        <p:blipFill>
          <a:blip r:embed="rId3"/>
          <a:stretch>
            <a:fillRect/>
          </a:stretch>
        </p:blipFill>
        <p:spPr>
          <a:xfrm>
            <a:off x="0" y="2276872"/>
            <a:ext cx="9144000" cy="2933622"/>
          </a:xfrm>
          <a:prstGeom prst="rect">
            <a:avLst/>
          </a:prstGeom>
        </p:spPr>
      </p:pic>
    </p:spTree>
    <p:extLst>
      <p:ext uri="{BB962C8B-B14F-4D97-AF65-F5344CB8AC3E}">
        <p14:creationId xmlns:p14="http://schemas.microsoft.com/office/powerpoint/2010/main" val="94167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80000" cy="828000"/>
          </a:xfrm>
        </p:spPr>
        <p:txBody>
          <a:bodyPr/>
          <a:lstStyle/>
          <a:p>
            <a:r>
              <a:rPr lang="en-GB" dirty="0" err="1" smtClean="0"/>
              <a:t>Diabatic</a:t>
            </a:r>
            <a:r>
              <a:rPr lang="en-GB" dirty="0" smtClean="0"/>
              <a:t> phenomena</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10</a:t>
            </a:fld>
            <a:endParaRPr lang="en-GB" altLang="en-US"/>
          </a:p>
        </p:txBody>
      </p:sp>
      <p:sp>
        <p:nvSpPr>
          <p:cNvPr id="7" name="TextBox 6"/>
          <p:cNvSpPr txBox="1"/>
          <p:nvPr/>
        </p:nvSpPr>
        <p:spPr>
          <a:xfrm>
            <a:off x="156151" y="5473649"/>
            <a:ext cx="3815978" cy="1323439"/>
          </a:xfrm>
          <a:prstGeom prst="rect">
            <a:avLst/>
          </a:prstGeom>
          <a:noFill/>
        </p:spPr>
        <p:txBody>
          <a:bodyPr wrap="square">
            <a:spAutoFit/>
          </a:bodyPr>
          <a:lstStyle/>
          <a:p>
            <a:pPr>
              <a:defRPr/>
            </a:pPr>
            <a:r>
              <a:rPr lang="en-GB" sz="2000" dirty="0" err="1">
                <a:solidFill>
                  <a:srgbClr val="7EAF35"/>
                </a:solidFill>
                <a:latin typeface="+mn-lt"/>
                <a:cs typeface="Arial" charset="0"/>
              </a:rPr>
              <a:t>Martínez</a:t>
            </a:r>
            <a:r>
              <a:rPr lang="en-GB" sz="2000" dirty="0">
                <a:solidFill>
                  <a:srgbClr val="7EAF35"/>
                </a:solidFill>
                <a:latin typeface="+mn-lt"/>
                <a:cs typeface="Arial" charset="0"/>
              </a:rPr>
              <a:t>-Alvarado et al </a:t>
            </a:r>
            <a:r>
              <a:rPr lang="en-GB" sz="2000" dirty="0" smtClean="0">
                <a:solidFill>
                  <a:srgbClr val="7EAF35"/>
                </a:solidFill>
                <a:latin typeface="+mn-lt"/>
                <a:cs typeface="Arial" charset="0"/>
              </a:rPr>
              <a:t>(</a:t>
            </a:r>
            <a:r>
              <a:rPr lang="en-GB" dirty="0" smtClean="0">
                <a:solidFill>
                  <a:srgbClr val="7EAF35"/>
                </a:solidFill>
                <a:cs typeface="Arial" charset="0"/>
              </a:rPr>
              <a:t>2014</a:t>
            </a:r>
            <a:r>
              <a:rPr lang="en-GB" sz="2000" dirty="0" smtClean="0">
                <a:solidFill>
                  <a:srgbClr val="7EAF35"/>
                </a:solidFill>
                <a:latin typeface="+mn-lt"/>
                <a:cs typeface="Arial" charset="0"/>
              </a:rPr>
              <a:t>); Parker and Thorpe (1995);  Vaughan et al. (2015</a:t>
            </a:r>
            <a:r>
              <a:rPr lang="en-GB" sz="2000" dirty="0" smtClean="0">
                <a:solidFill>
                  <a:srgbClr val="7EAF35"/>
                </a:solidFill>
                <a:latin typeface="+mn-lt"/>
                <a:cs typeface="Arial" charset="0"/>
              </a:rPr>
              <a:t>); </a:t>
            </a:r>
          </a:p>
          <a:p>
            <a:pPr>
              <a:defRPr/>
            </a:pPr>
            <a:r>
              <a:rPr lang="en-GB" sz="2000" dirty="0" smtClean="0">
                <a:solidFill>
                  <a:srgbClr val="7EAF35"/>
                </a:solidFill>
                <a:latin typeface="+mn-lt"/>
                <a:cs typeface="Arial" charset="0"/>
              </a:rPr>
              <a:t>Jones et al. (2003)</a:t>
            </a:r>
            <a:endParaRPr lang="en-GB" sz="2000" dirty="0">
              <a:solidFill>
                <a:srgbClr val="7EAF35"/>
              </a:solidFill>
              <a:latin typeface="+mn-lt"/>
              <a:cs typeface="Arial" charset="0"/>
            </a:endParaRPr>
          </a:p>
        </p:txBody>
      </p:sp>
      <p:grpSp>
        <p:nvGrpSpPr>
          <p:cNvPr id="14" name="Group 13"/>
          <p:cNvGrpSpPr/>
          <p:nvPr/>
        </p:nvGrpSpPr>
        <p:grpSpPr>
          <a:xfrm>
            <a:off x="15961" y="1061216"/>
            <a:ext cx="3494392" cy="3886574"/>
            <a:chOff x="15961" y="1061216"/>
            <a:chExt cx="3494392" cy="3886574"/>
          </a:xfrm>
        </p:grpSpPr>
        <p:pic>
          <p:nvPicPr>
            <p:cNvPr id="5"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77" y="1061216"/>
              <a:ext cx="3384376" cy="388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961" y="1192976"/>
              <a:ext cx="2304256" cy="1015663"/>
            </a:xfrm>
            <a:prstGeom prst="rect">
              <a:avLst/>
            </a:prstGeom>
            <a:noFill/>
          </p:spPr>
          <p:txBody>
            <a:bodyPr wrap="square" rtlCol="0">
              <a:spAutoFit/>
            </a:bodyPr>
            <a:lstStyle/>
            <a:p>
              <a:r>
                <a:rPr lang="en-GB" dirty="0" smtClean="0">
                  <a:solidFill>
                    <a:schemeClr val="tx2"/>
                  </a:solidFill>
                  <a:latin typeface="+mn-lt"/>
                </a:rPr>
                <a:t>Warm </a:t>
              </a:r>
            </a:p>
            <a:p>
              <a:r>
                <a:rPr lang="en-GB" dirty="0" smtClean="0">
                  <a:solidFill>
                    <a:schemeClr val="tx2"/>
                  </a:solidFill>
                  <a:latin typeface="+mn-lt"/>
                </a:rPr>
                <a:t>Conveyor</a:t>
              </a:r>
            </a:p>
            <a:p>
              <a:r>
                <a:rPr lang="en-GB" dirty="0" smtClean="0">
                  <a:solidFill>
                    <a:schemeClr val="tx2"/>
                  </a:solidFill>
                  <a:latin typeface="+mn-lt"/>
                </a:rPr>
                <a:t> belts</a:t>
              </a:r>
            </a:p>
          </p:txBody>
        </p:sp>
      </p:grpSp>
      <p:grpSp>
        <p:nvGrpSpPr>
          <p:cNvPr id="17" name="Group 16"/>
          <p:cNvGrpSpPr/>
          <p:nvPr/>
        </p:nvGrpSpPr>
        <p:grpSpPr>
          <a:xfrm>
            <a:off x="4361065" y="3767328"/>
            <a:ext cx="4936517" cy="2360923"/>
            <a:chOff x="4361065" y="3767328"/>
            <a:chExt cx="4936517" cy="2360923"/>
          </a:xfrm>
        </p:grpSpPr>
        <p:pic>
          <p:nvPicPr>
            <p:cNvPr id="6" name="Picture 5"/>
            <p:cNvPicPr>
              <a:picLocks noChangeAspect="1"/>
            </p:cNvPicPr>
            <p:nvPr/>
          </p:nvPicPr>
          <p:blipFill>
            <a:blip r:embed="rId4"/>
            <a:stretch>
              <a:fillRect/>
            </a:stretch>
          </p:blipFill>
          <p:spPr>
            <a:xfrm>
              <a:off x="4361065" y="3767328"/>
              <a:ext cx="4767503" cy="2360923"/>
            </a:xfrm>
            <a:prstGeom prst="rect">
              <a:avLst/>
            </a:prstGeom>
          </p:spPr>
        </p:pic>
        <p:sp>
          <p:nvSpPr>
            <p:cNvPr id="10" name="TextBox 9"/>
            <p:cNvSpPr txBox="1"/>
            <p:nvPr/>
          </p:nvSpPr>
          <p:spPr>
            <a:xfrm>
              <a:off x="6274166" y="5642282"/>
              <a:ext cx="3023416" cy="400110"/>
            </a:xfrm>
            <a:prstGeom prst="rect">
              <a:avLst/>
            </a:prstGeom>
            <a:noFill/>
          </p:spPr>
          <p:txBody>
            <a:bodyPr wrap="square" rtlCol="0">
              <a:spAutoFit/>
            </a:bodyPr>
            <a:lstStyle/>
            <a:p>
              <a:pPr algn="ctr"/>
              <a:r>
                <a:rPr lang="en-GB" dirty="0" err="1" smtClean="0">
                  <a:solidFill>
                    <a:schemeClr val="tx2"/>
                  </a:solidFill>
                  <a:latin typeface="+mn-lt"/>
                </a:rPr>
                <a:t>Diabatic</a:t>
              </a:r>
              <a:r>
                <a:rPr lang="en-GB" dirty="0" smtClean="0">
                  <a:solidFill>
                    <a:schemeClr val="tx2"/>
                  </a:solidFill>
                  <a:latin typeface="+mn-lt"/>
                </a:rPr>
                <a:t> </a:t>
              </a:r>
              <a:r>
                <a:rPr lang="en-GB" dirty="0" err="1" smtClean="0">
                  <a:solidFill>
                    <a:schemeClr val="tx2"/>
                  </a:solidFill>
                  <a:latin typeface="+mn-lt"/>
                </a:rPr>
                <a:t>Rossby</a:t>
              </a:r>
              <a:r>
                <a:rPr lang="en-GB" dirty="0" smtClean="0">
                  <a:solidFill>
                    <a:schemeClr val="tx2"/>
                  </a:solidFill>
                  <a:latin typeface="+mn-lt"/>
                </a:rPr>
                <a:t> Waves</a:t>
              </a:r>
            </a:p>
          </p:txBody>
        </p:sp>
      </p:grpSp>
      <p:grpSp>
        <p:nvGrpSpPr>
          <p:cNvPr id="16" name="Group 15"/>
          <p:cNvGrpSpPr/>
          <p:nvPr/>
        </p:nvGrpSpPr>
        <p:grpSpPr>
          <a:xfrm>
            <a:off x="3513407" y="236746"/>
            <a:ext cx="5558774" cy="3360489"/>
            <a:chOff x="3513407" y="236746"/>
            <a:chExt cx="5558774" cy="3360489"/>
          </a:xfrm>
        </p:grpSpPr>
        <p:grpSp>
          <p:nvGrpSpPr>
            <p:cNvPr id="15" name="Group 14"/>
            <p:cNvGrpSpPr/>
            <p:nvPr/>
          </p:nvGrpSpPr>
          <p:grpSpPr>
            <a:xfrm>
              <a:off x="3513407" y="292304"/>
              <a:ext cx="5558774" cy="3304931"/>
              <a:chOff x="3569794" y="264979"/>
              <a:chExt cx="5558774" cy="3304931"/>
            </a:xfrm>
          </p:grpSpPr>
          <p:pic>
            <p:nvPicPr>
              <p:cNvPr id="11" name="Picture 10"/>
              <p:cNvPicPr>
                <a:picLocks noChangeAspect="1"/>
              </p:cNvPicPr>
              <p:nvPr/>
            </p:nvPicPr>
            <p:blipFill>
              <a:blip r:embed="rId5"/>
              <a:stretch>
                <a:fillRect/>
              </a:stretch>
            </p:blipFill>
            <p:spPr>
              <a:xfrm>
                <a:off x="6412316" y="264979"/>
                <a:ext cx="2716252" cy="3304931"/>
              </a:xfrm>
              <a:prstGeom prst="rect">
                <a:avLst/>
              </a:prstGeom>
            </p:spPr>
          </p:pic>
          <p:pic>
            <p:nvPicPr>
              <p:cNvPr id="12" name="Picture 11"/>
              <p:cNvPicPr>
                <a:picLocks noChangeAspect="1"/>
              </p:cNvPicPr>
              <p:nvPr/>
            </p:nvPicPr>
            <p:blipFill>
              <a:blip r:embed="rId6"/>
              <a:stretch>
                <a:fillRect/>
              </a:stretch>
            </p:blipFill>
            <p:spPr>
              <a:xfrm>
                <a:off x="3569794" y="962603"/>
                <a:ext cx="2857954" cy="2607307"/>
              </a:xfrm>
              <a:prstGeom prst="rect">
                <a:avLst/>
              </a:prstGeom>
            </p:spPr>
          </p:pic>
        </p:grpSp>
        <p:sp>
          <p:nvSpPr>
            <p:cNvPr id="13" name="TextBox 12"/>
            <p:cNvSpPr txBox="1"/>
            <p:nvPr/>
          </p:nvSpPr>
          <p:spPr>
            <a:xfrm>
              <a:off x="8028525" y="236746"/>
              <a:ext cx="1032770" cy="707886"/>
            </a:xfrm>
            <a:prstGeom prst="rect">
              <a:avLst/>
            </a:prstGeom>
            <a:noFill/>
          </p:spPr>
          <p:txBody>
            <a:bodyPr wrap="square" rtlCol="0">
              <a:spAutoFit/>
            </a:bodyPr>
            <a:lstStyle/>
            <a:p>
              <a:pPr algn="r"/>
              <a:r>
                <a:rPr lang="en-GB" dirty="0" smtClean="0">
                  <a:solidFill>
                    <a:schemeClr val="tx2"/>
                  </a:solidFill>
                  <a:latin typeface="+mn-lt"/>
                </a:rPr>
                <a:t>Sting</a:t>
              </a:r>
            </a:p>
            <a:p>
              <a:pPr algn="r"/>
              <a:r>
                <a:rPr lang="en-GB" dirty="0" smtClean="0">
                  <a:solidFill>
                    <a:schemeClr val="tx2"/>
                  </a:solidFill>
                  <a:latin typeface="+mn-lt"/>
                </a:rPr>
                <a:t> jets</a:t>
              </a:r>
            </a:p>
          </p:txBody>
        </p:sp>
      </p:grpSp>
      <p:grpSp>
        <p:nvGrpSpPr>
          <p:cNvPr id="18" name="Group 17"/>
          <p:cNvGrpSpPr/>
          <p:nvPr/>
        </p:nvGrpSpPr>
        <p:grpSpPr>
          <a:xfrm>
            <a:off x="2538000" y="2349000"/>
            <a:ext cx="4626288" cy="2676752"/>
            <a:chOff x="2538000" y="2349000"/>
            <a:chExt cx="4626288" cy="2676752"/>
          </a:xfrm>
        </p:grpSpPr>
        <p:pic>
          <p:nvPicPr>
            <p:cNvPr id="3" name="Picture 2"/>
            <p:cNvPicPr>
              <a:picLocks noChangeAspect="1"/>
            </p:cNvPicPr>
            <p:nvPr/>
          </p:nvPicPr>
          <p:blipFill>
            <a:blip r:embed="rId7"/>
            <a:stretch>
              <a:fillRect/>
            </a:stretch>
          </p:blipFill>
          <p:spPr>
            <a:xfrm>
              <a:off x="2538000" y="2349000"/>
              <a:ext cx="4626288" cy="2456436"/>
            </a:xfrm>
            <a:prstGeom prst="rect">
              <a:avLst/>
            </a:prstGeom>
          </p:spPr>
        </p:pic>
        <p:sp>
          <p:nvSpPr>
            <p:cNvPr id="8" name="TextBox 7"/>
            <p:cNvSpPr txBox="1"/>
            <p:nvPr/>
          </p:nvSpPr>
          <p:spPr>
            <a:xfrm>
              <a:off x="3131840" y="4625642"/>
              <a:ext cx="3142326" cy="400110"/>
            </a:xfrm>
            <a:prstGeom prst="rect">
              <a:avLst/>
            </a:prstGeom>
            <a:noFill/>
          </p:spPr>
          <p:txBody>
            <a:bodyPr wrap="square" rtlCol="0">
              <a:spAutoFit/>
            </a:bodyPr>
            <a:lstStyle/>
            <a:p>
              <a:r>
                <a:rPr lang="en-GB" dirty="0" err="1" smtClean="0">
                  <a:solidFill>
                    <a:schemeClr val="tx2"/>
                  </a:solidFill>
                  <a:latin typeface="+mn-lt"/>
                </a:rPr>
                <a:t>Extratropical</a:t>
              </a:r>
              <a:r>
                <a:rPr lang="en-GB" dirty="0" smtClean="0">
                  <a:solidFill>
                    <a:schemeClr val="tx2"/>
                  </a:solidFill>
                  <a:latin typeface="+mn-lt"/>
                </a:rPr>
                <a:t> transition</a:t>
              </a:r>
              <a:endParaRPr lang="en-GB" dirty="0" smtClean="0">
                <a:solidFill>
                  <a:schemeClr val="tx2"/>
                </a:solidFill>
                <a:latin typeface="+mn-lt"/>
              </a:endParaRPr>
            </a:p>
          </p:txBody>
        </p:sp>
      </p:grpSp>
    </p:spTree>
    <p:extLst>
      <p:ext uri="{BB962C8B-B14F-4D97-AF65-F5344CB8AC3E}">
        <p14:creationId xmlns:p14="http://schemas.microsoft.com/office/powerpoint/2010/main" val="1648225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Tools: pressure tendency eq.</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11</a:t>
            </a:fld>
            <a:endParaRPr lang="en-GB" altLang="en-US"/>
          </a:p>
        </p:txBody>
      </p:sp>
      <p:pic>
        <p:nvPicPr>
          <p:cNvPr id="6" name="Picture 5"/>
          <p:cNvPicPr>
            <a:picLocks noChangeAspect="1"/>
          </p:cNvPicPr>
          <p:nvPr/>
        </p:nvPicPr>
        <p:blipFill>
          <a:blip r:embed="rId3"/>
          <a:stretch>
            <a:fillRect/>
          </a:stretch>
        </p:blipFill>
        <p:spPr>
          <a:xfrm>
            <a:off x="248537" y="1340768"/>
            <a:ext cx="4502493" cy="3557394"/>
          </a:xfrm>
          <a:prstGeom prst="rect">
            <a:avLst/>
          </a:prstGeom>
        </p:spPr>
      </p:pic>
      <p:pic>
        <p:nvPicPr>
          <p:cNvPr id="7" name="Picture 6"/>
          <p:cNvPicPr>
            <a:picLocks noChangeAspect="1"/>
          </p:cNvPicPr>
          <p:nvPr/>
        </p:nvPicPr>
        <p:blipFill>
          <a:blip r:embed="rId4"/>
          <a:stretch>
            <a:fillRect/>
          </a:stretch>
        </p:blipFill>
        <p:spPr>
          <a:xfrm>
            <a:off x="4361491" y="1988840"/>
            <a:ext cx="4752528" cy="2030500"/>
          </a:xfrm>
          <a:prstGeom prst="rect">
            <a:avLst/>
          </a:prstGeom>
        </p:spPr>
      </p:pic>
      <p:sp>
        <p:nvSpPr>
          <p:cNvPr id="8" name="TextBox 7"/>
          <p:cNvSpPr txBox="1"/>
          <p:nvPr/>
        </p:nvSpPr>
        <p:spPr>
          <a:xfrm>
            <a:off x="248537" y="6237312"/>
            <a:ext cx="2251246" cy="400110"/>
          </a:xfrm>
          <a:prstGeom prst="rect">
            <a:avLst/>
          </a:prstGeom>
          <a:noFill/>
        </p:spPr>
        <p:txBody>
          <a:bodyPr wrap="square" rtlCol="0">
            <a:spAutoFit/>
          </a:bodyPr>
          <a:lstStyle/>
          <a:p>
            <a:r>
              <a:rPr lang="en-GB" dirty="0" smtClean="0">
                <a:solidFill>
                  <a:schemeClr val="accent3"/>
                </a:solidFill>
              </a:rPr>
              <a:t>Fink et al. (2013)</a:t>
            </a:r>
          </a:p>
        </p:txBody>
      </p:sp>
      <p:sp>
        <p:nvSpPr>
          <p:cNvPr id="9" name="TextBox 8"/>
          <p:cNvSpPr txBox="1"/>
          <p:nvPr/>
        </p:nvSpPr>
        <p:spPr>
          <a:xfrm>
            <a:off x="4932040" y="1660738"/>
            <a:ext cx="3599480" cy="400110"/>
          </a:xfrm>
          <a:prstGeom prst="rect">
            <a:avLst/>
          </a:prstGeom>
          <a:noFill/>
        </p:spPr>
        <p:txBody>
          <a:bodyPr wrap="square" rtlCol="0">
            <a:spAutoFit/>
          </a:bodyPr>
          <a:lstStyle/>
          <a:p>
            <a:pPr algn="ctr"/>
            <a:r>
              <a:rPr lang="en-GB" dirty="0" smtClean="0">
                <a:solidFill>
                  <a:schemeClr val="tx2"/>
                </a:solidFill>
                <a:latin typeface="+mn-lt"/>
              </a:rPr>
              <a:t>Windstorm </a:t>
            </a:r>
            <a:r>
              <a:rPr lang="en-GB" dirty="0" err="1" smtClean="0">
                <a:solidFill>
                  <a:schemeClr val="tx2"/>
                </a:solidFill>
                <a:latin typeface="+mn-lt"/>
              </a:rPr>
              <a:t>Xynthia</a:t>
            </a:r>
            <a:r>
              <a:rPr lang="en-GB" dirty="0" smtClean="0">
                <a:solidFill>
                  <a:schemeClr val="tx2"/>
                </a:solidFill>
                <a:latin typeface="+mn-lt"/>
              </a:rPr>
              <a:t> (Feb. 2010)</a:t>
            </a:r>
          </a:p>
        </p:txBody>
      </p:sp>
      <p:sp>
        <p:nvSpPr>
          <p:cNvPr id="10" name="TextBox 9"/>
          <p:cNvSpPr txBox="1"/>
          <p:nvPr/>
        </p:nvSpPr>
        <p:spPr>
          <a:xfrm>
            <a:off x="248537" y="5301208"/>
            <a:ext cx="4502493" cy="707886"/>
          </a:xfrm>
          <a:prstGeom prst="rect">
            <a:avLst/>
          </a:prstGeom>
          <a:noFill/>
        </p:spPr>
        <p:txBody>
          <a:bodyPr wrap="square" rtlCol="0">
            <a:spAutoFit/>
          </a:bodyPr>
          <a:lstStyle/>
          <a:p>
            <a:r>
              <a:rPr lang="en-GB" dirty="0" smtClean="0"/>
              <a:t>Diagnose terms in a vertical column that moves with the storm</a:t>
            </a:r>
            <a:endParaRPr lang="en-GB" dirty="0" smtClean="0">
              <a:solidFill>
                <a:schemeClr val="tx2"/>
              </a:solidFill>
              <a:latin typeface="+mn-lt"/>
            </a:endParaRPr>
          </a:p>
        </p:txBody>
      </p:sp>
    </p:spTree>
    <p:extLst>
      <p:ext uri="{BB962C8B-B14F-4D97-AF65-F5344CB8AC3E}">
        <p14:creationId xmlns:p14="http://schemas.microsoft.com/office/powerpoint/2010/main" val="9005733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Tools: piecewise PV inversion</a:t>
            </a:r>
            <a:endParaRPr lang="en-GB" dirty="0"/>
          </a:p>
        </p:txBody>
      </p:sp>
      <p:sp>
        <p:nvSpPr>
          <p:cNvPr id="5" name="Content Placeholder 4"/>
          <p:cNvSpPr>
            <a:spLocks noGrp="1"/>
          </p:cNvSpPr>
          <p:nvPr>
            <p:ph idx="1"/>
          </p:nvPr>
        </p:nvSpPr>
        <p:spPr>
          <a:xfrm>
            <a:off x="251520" y="1219717"/>
            <a:ext cx="4968552" cy="5000449"/>
          </a:xfrm>
        </p:spPr>
        <p:txBody>
          <a:bodyPr/>
          <a:lstStyle/>
          <a:p>
            <a:pPr>
              <a:buFont typeface="Wingdings" panose="05000000000000000000" pitchFamily="2" charset="2"/>
              <a:buChar char="§"/>
            </a:pPr>
            <a:r>
              <a:rPr lang="en-GB" sz="1800" dirty="0" smtClean="0"/>
              <a:t>Identify PV anomalies using thresholds for pressure, relative humidity etc.: typically upper-level, surface thermal anomaly)  and </a:t>
            </a:r>
            <a:r>
              <a:rPr lang="en-GB" sz="1800" dirty="0" err="1" smtClean="0"/>
              <a:t>diabatically</a:t>
            </a:r>
            <a:r>
              <a:rPr lang="en-GB" sz="1800" dirty="0" smtClean="0"/>
              <a:t> generated.</a:t>
            </a:r>
          </a:p>
          <a:p>
            <a:pPr>
              <a:buFont typeface="Wingdings" panose="05000000000000000000" pitchFamily="2" charset="2"/>
              <a:buChar char="§"/>
            </a:pPr>
            <a:r>
              <a:rPr lang="en-GB" sz="1800" dirty="0" smtClean="0"/>
              <a:t>Apply PV inversion to each anomaly using a balance assumption such as </a:t>
            </a:r>
            <a:r>
              <a:rPr lang="en-GB" sz="1800" dirty="0" err="1" smtClean="0"/>
              <a:t>Charney</a:t>
            </a:r>
            <a:r>
              <a:rPr lang="en-GB" sz="1800" dirty="0" smtClean="0"/>
              <a:t> (1955) nonlinear balance to determine the contributions to the instantaneous cyclone intensity. Pioneered by Davis and Emanuel (1991).</a:t>
            </a:r>
          </a:p>
          <a:p>
            <a:pPr>
              <a:buFont typeface="Wingdings" panose="05000000000000000000" pitchFamily="2" charset="2"/>
              <a:buChar char="§"/>
            </a:pPr>
            <a:r>
              <a:rPr lang="en-GB" sz="1800" dirty="0" smtClean="0"/>
              <a:t>Other work has gone beyond this to diagnose the contributions from  interactions between the different PV anomalies using a factor separation approach (</a:t>
            </a:r>
            <a:r>
              <a:rPr lang="en-GB" sz="1800" dirty="0" smtClean="0"/>
              <a:t>Romero, 2008).  </a:t>
            </a:r>
            <a:endParaRPr lang="en-GB" sz="1800" dirty="0" smtClean="0"/>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12</a:t>
            </a:fld>
            <a:endParaRPr lang="en-GB" altLang="en-US"/>
          </a:p>
        </p:txBody>
      </p:sp>
      <p:pic>
        <p:nvPicPr>
          <p:cNvPr id="6" name="Picture 5"/>
          <p:cNvPicPr>
            <a:picLocks noChangeAspect="1"/>
          </p:cNvPicPr>
          <p:nvPr/>
        </p:nvPicPr>
        <p:blipFill>
          <a:blip r:embed="rId3"/>
          <a:stretch>
            <a:fillRect/>
          </a:stretch>
        </p:blipFill>
        <p:spPr>
          <a:xfrm>
            <a:off x="5220072" y="1202572"/>
            <a:ext cx="3536260" cy="4760989"/>
          </a:xfrm>
          <a:prstGeom prst="rect">
            <a:avLst/>
          </a:prstGeom>
        </p:spPr>
      </p:pic>
      <p:sp>
        <p:nvSpPr>
          <p:cNvPr id="7" name="TextBox 6"/>
          <p:cNvSpPr txBox="1"/>
          <p:nvPr/>
        </p:nvSpPr>
        <p:spPr>
          <a:xfrm>
            <a:off x="5770223" y="5837202"/>
            <a:ext cx="3003494" cy="400110"/>
          </a:xfrm>
          <a:prstGeom prst="rect">
            <a:avLst/>
          </a:prstGeom>
          <a:noFill/>
        </p:spPr>
        <p:txBody>
          <a:bodyPr wrap="square" rtlCol="0">
            <a:spAutoFit/>
          </a:bodyPr>
          <a:lstStyle/>
          <a:p>
            <a:r>
              <a:rPr lang="en-GB" dirty="0" smtClean="0">
                <a:solidFill>
                  <a:schemeClr val="accent3"/>
                </a:solidFill>
                <a:latin typeface="+mn-lt"/>
              </a:rPr>
              <a:t>Ahmadi-</a:t>
            </a:r>
            <a:r>
              <a:rPr lang="en-GB" dirty="0" err="1" smtClean="0">
                <a:solidFill>
                  <a:schemeClr val="accent3"/>
                </a:solidFill>
                <a:latin typeface="+mn-lt"/>
              </a:rPr>
              <a:t>Givi</a:t>
            </a:r>
            <a:r>
              <a:rPr lang="en-GB" dirty="0" smtClean="0">
                <a:solidFill>
                  <a:schemeClr val="accent3"/>
                </a:solidFill>
                <a:latin typeface="+mn-lt"/>
              </a:rPr>
              <a:t> et al. (2004)</a:t>
            </a:r>
          </a:p>
        </p:txBody>
      </p:sp>
      <p:pic>
        <p:nvPicPr>
          <p:cNvPr id="9" name="Picture 8"/>
          <p:cNvPicPr>
            <a:picLocks noChangeAspect="1"/>
          </p:cNvPicPr>
          <p:nvPr/>
        </p:nvPicPr>
        <p:blipFill>
          <a:blip r:embed="rId4"/>
          <a:stretch>
            <a:fillRect/>
          </a:stretch>
        </p:blipFill>
        <p:spPr>
          <a:xfrm>
            <a:off x="5232267" y="3501008"/>
            <a:ext cx="3672000" cy="2691563"/>
          </a:xfrm>
          <a:prstGeom prst="rect">
            <a:avLst/>
          </a:prstGeom>
        </p:spPr>
      </p:pic>
      <p:pic>
        <p:nvPicPr>
          <p:cNvPr id="12" name="Picture 11"/>
          <p:cNvPicPr>
            <a:picLocks noChangeAspect="1"/>
          </p:cNvPicPr>
          <p:nvPr/>
        </p:nvPicPr>
        <p:blipFill>
          <a:blip r:embed="rId5"/>
          <a:stretch>
            <a:fillRect/>
          </a:stretch>
        </p:blipFill>
        <p:spPr>
          <a:xfrm>
            <a:off x="5291039" y="945968"/>
            <a:ext cx="3529485" cy="2577382"/>
          </a:xfrm>
          <a:prstGeom prst="rect">
            <a:avLst/>
          </a:prstGeom>
        </p:spPr>
      </p:pic>
      <p:sp>
        <p:nvSpPr>
          <p:cNvPr id="13" name="TextBox 12"/>
          <p:cNvSpPr txBox="1"/>
          <p:nvPr/>
        </p:nvSpPr>
        <p:spPr>
          <a:xfrm>
            <a:off x="6012160" y="6093296"/>
            <a:ext cx="2114145" cy="400110"/>
          </a:xfrm>
          <a:prstGeom prst="rect">
            <a:avLst/>
          </a:prstGeom>
          <a:noFill/>
        </p:spPr>
        <p:txBody>
          <a:bodyPr wrap="square" rtlCol="0">
            <a:spAutoFit/>
          </a:bodyPr>
          <a:lstStyle/>
          <a:p>
            <a:r>
              <a:rPr lang="en-GB" dirty="0" smtClean="0">
                <a:solidFill>
                  <a:schemeClr val="accent3"/>
                </a:solidFill>
                <a:latin typeface="+mn-lt"/>
              </a:rPr>
              <a:t>Romero (2008)</a:t>
            </a:r>
          </a:p>
        </p:txBody>
      </p:sp>
    </p:spTree>
    <p:extLst>
      <p:ext uri="{BB962C8B-B14F-4D97-AF65-F5344CB8AC3E}">
        <p14:creationId xmlns:p14="http://schemas.microsoft.com/office/powerpoint/2010/main" val="877516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51921" y="980728"/>
            <a:ext cx="5347688" cy="4658952"/>
            <a:chOff x="1062038" y="0"/>
            <a:chExt cx="8047037" cy="6813550"/>
          </a:xfrm>
        </p:grpSpPr>
        <p:sp>
          <p:nvSpPr>
            <p:cNvPr id="11" name="TextBox 1"/>
            <p:cNvSpPr txBox="1">
              <a:spLocks noChangeArrowheads="1"/>
            </p:cNvSpPr>
            <p:nvPr/>
          </p:nvSpPr>
          <p:spPr bwMode="auto">
            <a:xfrm>
              <a:off x="7019925" y="506413"/>
              <a:ext cx="1873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ltLang="en-US"/>
            </a:p>
          </p:txBody>
        </p:sp>
        <p:pic>
          <p:nvPicPr>
            <p:cNvPr id="1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4" b="5775"/>
            <a:stretch>
              <a:fillRect/>
            </a:stretch>
          </p:blipFill>
          <p:spPr bwMode="auto">
            <a:xfrm>
              <a:off x="1062038" y="0"/>
              <a:ext cx="8047037"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835150" y="44450"/>
              <a:ext cx="2376488" cy="4619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380" tIns="45692" rIns="91380" bIns="45692">
              <a:spAutoFit/>
            </a:bodyPr>
            <a:lstStyle/>
            <a:p>
              <a:pPr algn="ctr">
                <a:defRPr/>
              </a:pPr>
              <a:r>
                <a:rPr lang="en-GB" dirty="0">
                  <a:solidFill>
                    <a:schemeClr val="tx1"/>
                  </a:solidFill>
                  <a:latin typeface="Gill Sans MT" pitchFamily="34" charset="0"/>
                </a:rPr>
                <a:t>LW radiation</a:t>
              </a:r>
            </a:p>
          </p:txBody>
        </p:sp>
        <p:sp>
          <p:nvSpPr>
            <p:cNvPr id="14" name="TextBox 13"/>
            <p:cNvSpPr txBox="1"/>
            <p:nvPr/>
          </p:nvSpPr>
          <p:spPr>
            <a:xfrm>
              <a:off x="4787900" y="44450"/>
              <a:ext cx="4105275" cy="4619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380" tIns="45692" rIns="91380" bIns="45692">
              <a:spAutoFit/>
            </a:bodyPr>
            <a:lstStyle/>
            <a:p>
              <a:pPr algn="ctr">
                <a:defRPr/>
              </a:pPr>
              <a:r>
                <a:rPr lang="en-GB" dirty="0">
                  <a:solidFill>
                    <a:schemeClr val="tx1"/>
                  </a:solidFill>
                  <a:latin typeface="Gill Sans MT" pitchFamily="34" charset="0"/>
                </a:rPr>
                <a:t>Boundary-layer heating</a:t>
              </a:r>
            </a:p>
          </p:txBody>
        </p:sp>
        <p:sp>
          <p:nvSpPr>
            <p:cNvPr id="15" name="TextBox 14"/>
            <p:cNvSpPr txBox="1"/>
            <p:nvPr/>
          </p:nvSpPr>
          <p:spPr>
            <a:xfrm>
              <a:off x="1619250" y="3471863"/>
              <a:ext cx="2841625" cy="46196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380" tIns="45692" rIns="91380" bIns="45692">
              <a:spAutoFit/>
            </a:bodyPr>
            <a:lstStyle/>
            <a:p>
              <a:pPr algn="ctr">
                <a:defRPr/>
              </a:pPr>
              <a:r>
                <a:rPr lang="en-GB" dirty="0">
                  <a:solidFill>
                    <a:schemeClr val="tx1"/>
                  </a:solidFill>
                  <a:latin typeface="Gill Sans MT" pitchFamily="34" charset="0"/>
                </a:rPr>
                <a:t>Large-scale cloud</a:t>
              </a:r>
              <a:endParaRPr lang="en-GB" dirty="0">
                <a:latin typeface="Gill Sans MT" pitchFamily="34" charset="0"/>
              </a:endParaRPr>
            </a:p>
          </p:txBody>
        </p:sp>
        <p:sp>
          <p:nvSpPr>
            <p:cNvPr id="16" name="TextBox 15"/>
            <p:cNvSpPr txBox="1"/>
            <p:nvPr/>
          </p:nvSpPr>
          <p:spPr>
            <a:xfrm>
              <a:off x="5724525" y="3500438"/>
              <a:ext cx="2089150" cy="46196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380" tIns="45692" rIns="91380" bIns="45692">
              <a:spAutoFit/>
            </a:bodyPr>
            <a:lstStyle/>
            <a:p>
              <a:pPr algn="ctr">
                <a:defRPr/>
              </a:pPr>
              <a:r>
                <a:rPr lang="en-GB" dirty="0">
                  <a:solidFill>
                    <a:schemeClr val="tx1"/>
                  </a:solidFill>
                  <a:latin typeface="Gill Sans MT" pitchFamily="34" charset="0"/>
                </a:rPr>
                <a:t>Convection</a:t>
              </a:r>
            </a:p>
          </p:txBody>
        </p:sp>
      </p:grpSp>
      <p:sp>
        <p:nvSpPr>
          <p:cNvPr id="17410" name="Rectangle 2"/>
          <p:cNvSpPr>
            <a:spLocks noGrp="1" noChangeArrowheads="1"/>
          </p:cNvSpPr>
          <p:nvPr>
            <p:ph type="title" idx="4294967295"/>
          </p:nvPr>
        </p:nvSpPr>
        <p:spPr>
          <a:xfrm>
            <a:off x="243555" y="155228"/>
            <a:ext cx="7942014" cy="825500"/>
          </a:xfrm>
        </p:spPr>
        <p:txBody>
          <a:bodyPr/>
          <a:lstStyle/>
          <a:p>
            <a:pPr eaLnBrk="1" hangingPunct="1"/>
            <a:r>
              <a:rPr lang="en-GB" altLang="en-US" dirty="0" smtClean="0">
                <a:latin typeface="Gill Sans MT" panose="020B0502020104020203" pitchFamily="34" charset="0"/>
              </a:rPr>
              <a:t>Tools: PV tracers</a:t>
            </a:r>
          </a:p>
        </p:txBody>
      </p:sp>
      <p:sp>
        <p:nvSpPr>
          <p:cNvPr id="18435" name="Rectangle 3"/>
          <p:cNvSpPr txBox="1">
            <a:spLocks noChangeArrowheads="1"/>
          </p:cNvSpPr>
          <p:nvPr/>
        </p:nvSpPr>
        <p:spPr bwMode="auto">
          <a:xfrm>
            <a:off x="243555" y="1048503"/>
            <a:ext cx="3823621" cy="10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273050" indent="-273050" eaLnBrk="0" hangingPunct="0">
              <a:defRPr sz="2400">
                <a:solidFill>
                  <a:schemeClr val="tx1"/>
                </a:solidFill>
                <a:latin typeface="Rdg Vesta" pitchFamily="50" charset="0"/>
              </a:defRPr>
            </a:lvl1pPr>
            <a:lvl2pPr marL="742950" indent="-285750" eaLnBrk="0" hangingPunct="0">
              <a:defRPr sz="2400">
                <a:solidFill>
                  <a:schemeClr val="tx1"/>
                </a:solidFill>
                <a:latin typeface="Rdg Vesta" pitchFamily="50" charset="0"/>
              </a:defRPr>
            </a:lvl2pPr>
            <a:lvl3pPr marL="1143000" indent="-228600" eaLnBrk="0" hangingPunct="0">
              <a:defRPr sz="2400">
                <a:solidFill>
                  <a:schemeClr val="tx1"/>
                </a:solidFill>
                <a:latin typeface="Rdg Vesta" pitchFamily="50" charset="0"/>
              </a:defRPr>
            </a:lvl3pPr>
            <a:lvl4pPr marL="1600200" indent="-228600" eaLnBrk="0" hangingPunct="0">
              <a:defRPr sz="2400">
                <a:solidFill>
                  <a:schemeClr val="tx1"/>
                </a:solidFill>
                <a:latin typeface="Rdg Vesta" pitchFamily="50" charset="0"/>
              </a:defRPr>
            </a:lvl4pPr>
            <a:lvl5pPr marL="2057400" indent="-228600" eaLnBrk="0" hangingPunct="0">
              <a:defRPr sz="2400">
                <a:solidFill>
                  <a:schemeClr val="tx1"/>
                </a:solidFill>
                <a:latin typeface="Rdg Vesta" pitchFamily="50" charset="0"/>
              </a:defRPr>
            </a:lvl5pPr>
            <a:lvl6pPr marL="2514600" indent="-228600" eaLnBrk="0" fontAlgn="base" hangingPunct="0">
              <a:spcBef>
                <a:spcPct val="0"/>
              </a:spcBef>
              <a:spcAft>
                <a:spcPct val="0"/>
              </a:spcAft>
              <a:defRPr sz="2400">
                <a:solidFill>
                  <a:schemeClr val="tx1"/>
                </a:solidFill>
                <a:latin typeface="Rdg Vesta" pitchFamily="50" charset="0"/>
              </a:defRPr>
            </a:lvl6pPr>
            <a:lvl7pPr marL="2971800" indent="-228600" eaLnBrk="0" fontAlgn="base" hangingPunct="0">
              <a:spcBef>
                <a:spcPct val="0"/>
              </a:spcBef>
              <a:spcAft>
                <a:spcPct val="0"/>
              </a:spcAft>
              <a:defRPr sz="2400">
                <a:solidFill>
                  <a:schemeClr val="tx1"/>
                </a:solidFill>
                <a:latin typeface="Rdg Vesta" pitchFamily="50" charset="0"/>
              </a:defRPr>
            </a:lvl7pPr>
            <a:lvl8pPr marL="3429000" indent="-228600" eaLnBrk="0" fontAlgn="base" hangingPunct="0">
              <a:spcBef>
                <a:spcPct val="0"/>
              </a:spcBef>
              <a:spcAft>
                <a:spcPct val="0"/>
              </a:spcAft>
              <a:defRPr sz="2400">
                <a:solidFill>
                  <a:schemeClr val="tx1"/>
                </a:solidFill>
                <a:latin typeface="Rdg Vesta" pitchFamily="50" charset="0"/>
              </a:defRPr>
            </a:lvl8pPr>
            <a:lvl9pPr marL="3886200" indent="-228600" eaLnBrk="0" fontAlgn="base" hangingPunct="0">
              <a:spcBef>
                <a:spcPct val="0"/>
              </a:spcBef>
              <a:spcAft>
                <a:spcPct val="0"/>
              </a:spcAft>
              <a:defRPr sz="2400">
                <a:solidFill>
                  <a:schemeClr val="tx1"/>
                </a:solidFill>
                <a:latin typeface="Rdg Vesta" pitchFamily="50" charset="0"/>
              </a:defRPr>
            </a:lvl9pPr>
          </a:lstStyle>
          <a:p>
            <a:pPr marL="0" indent="0" eaLnBrk="1" hangingPunct="1">
              <a:spcBef>
                <a:spcPct val="20000"/>
              </a:spcBef>
              <a:buClr>
                <a:srgbClr val="000000"/>
              </a:buClr>
              <a:buSzPct val="95000"/>
              <a:defRPr/>
            </a:pPr>
            <a:r>
              <a:rPr lang="en-GB" sz="1800" dirty="0" smtClean="0">
                <a:latin typeface="+mn-lt"/>
              </a:rPr>
              <a:t>Based </a:t>
            </a:r>
            <a:r>
              <a:rPr lang="en-GB" sz="1800" dirty="0">
                <a:latin typeface="+mn-lt"/>
              </a:rPr>
              <a:t>on a </a:t>
            </a:r>
            <a:r>
              <a:rPr lang="en-GB" sz="1800" dirty="0" err="1">
                <a:latin typeface="+mn-lt"/>
              </a:rPr>
              <a:t>Lagrangian</a:t>
            </a:r>
            <a:r>
              <a:rPr lang="en-GB" sz="1800" dirty="0">
                <a:latin typeface="+mn-lt"/>
              </a:rPr>
              <a:t> decomposition of the PV </a:t>
            </a:r>
            <a:r>
              <a:rPr lang="en-GB" sz="1800" dirty="0" smtClean="0">
                <a:latin typeface="+mn-lt"/>
              </a:rPr>
              <a:t>field. </a:t>
            </a:r>
          </a:p>
          <a:p>
            <a:pPr marL="0" indent="0" eaLnBrk="1" hangingPunct="1">
              <a:spcBef>
                <a:spcPct val="20000"/>
              </a:spcBef>
              <a:buClr>
                <a:srgbClr val="000000"/>
              </a:buClr>
              <a:buSzPct val="95000"/>
              <a:defRPr/>
            </a:pPr>
            <a:r>
              <a:rPr lang="en-GB" sz="1800" dirty="0" smtClean="0">
                <a:solidFill>
                  <a:srgbClr val="000099"/>
                </a:solidFill>
                <a:latin typeface="+mn-lt"/>
              </a:rPr>
              <a:t>Full </a:t>
            </a:r>
            <a:r>
              <a:rPr lang="en-GB" sz="1800" dirty="0">
                <a:solidFill>
                  <a:srgbClr val="000099"/>
                </a:solidFill>
                <a:latin typeface="+mn-lt"/>
              </a:rPr>
              <a:t>PV conservation equation:</a:t>
            </a:r>
          </a:p>
          <a:p>
            <a:pPr eaLnBrk="1" hangingPunct="1">
              <a:spcBef>
                <a:spcPct val="20000"/>
              </a:spcBef>
              <a:buClr>
                <a:srgbClr val="000000"/>
              </a:buClr>
              <a:buSzPct val="95000"/>
              <a:buFont typeface="Wingdings 2" pitchFamily="18" charset="2"/>
              <a:buChar char=""/>
              <a:defRPr/>
            </a:pPr>
            <a:endParaRPr lang="en-GB" sz="2000" dirty="0">
              <a:latin typeface="Tahoma" pitchFamily="34" charset="0"/>
              <a:cs typeface="+mn-cs"/>
            </a:endParaRPr>
          </a:p>
          <a:p>
            <a:pPr eaLnBrk="1" hangingPunct="1">
              <a:spcBef>
                <a:spcPct val="20000"/>
              </a:spcBef>
              <a:buClr>
                <a:srgbClr val="000000"/>
              </a:buClr>
              <a:buSzPct val="95000"/>
              <a:defRPr/>
            </a:pPr>
            <a:endParaRPr lang="en-GB" sz="2000" dirty="0">
              <a:latin typeface="Tahoma" pitchFamily="34" charset="0"/>
              <a:cs typeface="+mn-cs"/>
            </a:endParaRPr>
          </a:p>
          <a:p>
            <a:pPr eaLnBrk="1" hangingPunct="1">
              <a:spcBef>
                <a:spcPct val="20000"/>
              </a:spcBef>
              <a:buClr>
                <a:srgbClr val="000000"/>
              </a:buClr>
              <a:buSzPct val="95000"/>
              <a:buFont typeface="Wingdings 2" pitchFamily="18" charset="2"/>
              <a:buChar char=""/>
              <a:defRPr/>
            </a:pPr>
            <a:endParaRPr lang="en-GB" sz="2000" dirty="0">
              <a:latin typeface="Times New Roman" pitchFamily="1" charset="0"/>
              <a:cs typeface="+mn-cs"/>
            </a:endParaRPr>
          </a:p>
          <a:p>
            <a:pPr eaLnBrk="1" hangingPunct="1">
              <a:spcBef>
                <a:spcPct val="20000"/>
              </a:spcBef>
              <a:buClr>
                <a:srgbClr val="000000"/>
              </a:buClr>
              <a:buSzPct val="95000"/>
              <a:defRPr/>
            </a:pPr>
            <a:endParaRPr lang="en-GB" sz="2000" dirty="0">
              <a:latin typeface="Times New Roman" pitchFamily="1" charset="0"/>
              <a:cs typeface="+mn-cs"/>
            </a:endParaRPr>
          </a:p>
        </p:txBody>
      </p:sp>
      <p:graphicFrame>
        <p:nvGraphicFramePr>
          <p:cNvPr id="17412" name="Object 4"/>
          <p:cNvGraphicFramePr>
            <a:graphicFrameLocks noChangeAspect="1"/>
          </p:cNvGraphicFramePr>
          <p:nvPr>
            <p:extLst>
              <p:ext uri="{D42A27DB-BD31-4B8C-83A1-F6EECF244321}">
                <p14:modId xmlns:p14="http://schemas.microsoft.com/office/powerpoint/2010/main" val="3642328758"/>
              </p:ext>
            </p:extLst>
          </p:nvPr>
        </p:nvGraphicFramePr>
        <p:xfrm>
          <a:off x="1244803" y="2145975"/>
          <a:ext cx="1382981" cy="723670"/>
        </p:xfrm>
        <a:graphic>
          <a:graphicData uri="http://schemas.openxmlformats.org/presentationml/2006/ole">
            <mc:AlternateContent xmlns:mc="http://schemas.openxmlformats.org/markup-compatibility/2006">
              <mc:Choice xmlns:v="urn:schemas-microsoft-com:vml" Requires="v">
                <p:oleObj spid="_x0000_s1101" name="Equation" r:id="rId5" imgW="901309" imgH="469696" progId="Equation.DSMT4">
                  <p:embed/>
                </p:oleObj>
              </mc:Choice>
              <mc:Fallback>
                <p:oleObj name="Equation" r:id="rId5" imgW="901309" imgH="469696"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803" y="2145975"/>
                        <a:ext cx="1382981" cy="723670"/>
                      </a:xfrm>
                      <a:prstGeom prst="rect">
                        <a:avLst/>
                      </a:prstGeom>
                      <a:noFill/>
                      <a:ln>
                        <a:noFill/>
                      </a:ln>
                      <a:effectLst/>
                    </p:spPr>
                  </p:pic>
                </p:oleObj>
              </mc:Fallback>
            </mc:AlternateContent>
          </a:graphicData>
        </a:graphic>
      </p:graphicFrame>
      <p:sp>
        <p:nvSpPr>
          <p:cNvPr id="17413" name="Text Box 5"/>
          <p:cNvSpPr txBox="1">
            <a:spLocks noChangeArrowheads="1"/>
          </p:cNvSpPr>
          <p:nvPr/>
        </p:nvSpPr>
        <p:spPr bwMode="auto">
          <a:xfrm>
            <a:off x="217488" y="2780928"/>
            <a:ext cx="3849688" cy="92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50000"/>
              </a:spcBef>
              <a:buClrTx/>
              <a:buFontTx/>
              <a:buNone/>
            </a:pPr>
            <a:r>
              <a:rPr lang="en-GB" altLang="en-US" sz="1800" dirty="0">
                <a:solidFill>
                  <a:srgbClr val="000099"/>
                </a:solidFill>
                <a:latin typeface="+mn-lt"/>
              </a:rPr>
              <a:t>where  </a:t>
            </a:r>
            <a:r>
              <a:rPr lang="en-GB" altLang="en-US" sz="1800" i="1" dirty="0">
                <a:solidFill>
                  <a:srgbClr val="000099"/>
                </a:solidFill>
                <a:latin typeface="+mn-lt"/>
              </a:rPr>
              <a:t>S</a:t>
            </a:r>
            <a:r>
              <a:rPr lang="en-GB" altLang="en-US" sz="1800" i="1" baseline="-25000" dirty="0">
                <a:solidFill>
                  <a:srgbClr val="000099"/>
                </a:solidFill>
                <a:latin typeface="+mn-lt"/>
              </a:rPr>
              <a:t>i</a:t>
            </a:r>
            <a:r>
              <a:rPr lang="en-GB" altLang="en-US" sz="1800" i="1" dirty="0">
                <a:solidFill>
                  <a:srgbClr val="000099"/>
                </a:solidFill>
                <a:latin typeface="+mn-lt"/>
              </a:rPr>
              <a:t> </a:t>
            </a:r>
            <a:r>
              <a:rPr lang="en-GB" altLang="en-US" sz="1800" dirty="0">
                <a:solidFill>
                  <a:srgbClr val="000099"/>
                </a:solidFill>
                <a:latin typeface="+mn-lt"/>
              </a:rPr>
              <a:t>denotes the </a:t>
            </a:r>
            <a:r>
              <a:rPr lang="en-GB" altLang="en-US" sz="1800" dirty="0" err="1">
                <a:solidFill>
                  <a:srgbClr val="000099"/>
                </a:solidFill>
                <a:latin typeface="+mn-lt"/>
              </a:rPr>
              <a:t>Lagrangian</a:t>
            </a:r>
            <a:r>
              <a:rPr lang="en-GB" altLang="en-US" sz="1800" dirty="0">
                <a:solidFill>
                  <a:srgbClr val="000099"/>
                </a:solidFill>
                <a:latin typeface="+mn-lt"/>
              </a:rPr>
              <a:t> tendency resulting from one physical process in model</a:t>
            </a:r>
          </a:p>
        </p:txBody>
      </p:sp>
      <p:sp>
        <p:nvSpPr>
          <p:cNvPr id="18438" name="Rectangle 7"/>
          <p:cNvSpPr>
            <a:spLocks noChangeArrowheads="1"/>
          </p:cNvSpPr>
          <p:nvPr/>
        </p:nvSpPr>
        <p:spPr bwMode="auto">
          <a:xfrm>
            <a:off x="193877" y="3645024"/>
            <a:ext cx="3815208" cy="162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p>
            <a:pPr>
              <a:lnSpc>
                <a:spcPct val="110000"/>
              </a:lnSpc>
              <a:spcBef>
                <a:spcPct val="20000"/>
              </a:spcBef>
              <a:buClr>
                <a:schemeClr val="tx2"/>
              </a:buClr>
              <a:defRPr/>
            </a:pPr>
            <a:r>
              <a:rPr lang="en-GB" sz="1800" dirty="0">
                <a:solidFill>
                  <a:srgbClr val="006600"/>
                </a:solidFill>
              </a:rPr>
              <a:t>~ 20 tracers </a:t>
            </a:r>
            <a:r>
              <a:rPr lang="en-GB" sz="1800" i="1" dirty="0" err="1">
                <a:solidFill>
                  <a:srgbClr val="006600"/>
                </a:solidFill>
              </a:rPr>
              <a:t>PV</a:t>
            </a:r>
            <a:r>
              <a:rPr lang="en-GB" sz="1800" i="1" baseline="-25000" dirty="0" err="1">
                <a:solidFill>
                  <a:srgbClr val="006600"/>
                </a:solidFill>
              </a:rPr>
              <a:t>i</a:t>
            </a:r>
            <a:r>
              <a:rPr lang="en-GB" sz="1800" dirty="0">
                <a:solidFill>
                  <a:srgbClr val="006600"/>
                </a:solidFill>
              </a:rPr>
              <a:t> each initialised as zero,  receive </a:t>
            </a:r>
            <a:r>
              <a:rPr lang="en-GB" sz="1800" i="1" dirty="0">
                <a:solidFill>
                  <a:srgbClr val="006600"/>
                </a:solidFill>
              </a:rPr>
              <a:t>S</a:t>
            </a:r>
            <a:r>
              <a:rPr lang="en-GB" sz="1800" i="1" baseline="-25000" dirty="0">
                <a:solidFill>
                  <a:srgbClr val="006600"/>
                </a:solidFill>
              </a:rPr>
              <a:t>i</a:t>
            </a:r>
            <a:r>
              <a:rPr lang="en-GB" sz="1800" i="1" dirty="0">
                <a:solidFill>
                  <a:srgbClr val="006600"/>
                </a:solidFill>
              </a:rPr>
              <a:t> </a:t>
            </a:r>
            <a:r>
              <a:rPr lang="en-GB" sz="1800" dirty="0">
                <a:solidFill>
                  <a:srgbClr val="006600"/>
                </a:solidFill>
              </a:rPr>
              <a:t>from one physical process and </a:t>
            </a:r>
            <a:r>
              <a:rPr lang="en-GB" sz="1800" dirty="0" err="1">
                <a:solidFill>
                  <a:srgbClr val="006600"/>
                </a:solidFill>
              </a:rPr>
              <a:t>advected</a:t>
            </a:r>
            <a:r>
              <a:rPr lang="en-GB" sz="1800" dirty="0">
                <a:solidFill>
                  <a:srgbClr val="006600"/>
                </a:solidFill>
              </a:rPr>
              <a:t> by the semi-</a:t>
            </a:r>
            <a:r>
              <a:rPr lang="en-GB" sz="1800" dirty="0" err="1">
                <a:solidFill>
                  <a:srgbClr val="006600"/>
                </a:solidFill>
              </a:rPr>
              <a:t>Lagrangian</a:t>
            </a:r>
            <a:r>
              <a:rPr lang="en-GB" sz="1800" dirty="0">
                <a:solidFill>
                  <a:srgbClr val="006600"/>
                </a:solidFill>
              </a:rPr>
              <a:t> </a:t>
            </a:r>
            <a:r>
              <a:rPr lang="en-GB" sz="1800" dirty="0" smtClean="0">
                <a:solidFill>
                  <a:srgbClr val="006600"/>
                </a:solidFill>
              </a:rPr>
              <a:t>scheme</a:t>
            </a:r>
            <a:r>
              <a:rPr lang="en-GB" sz="1800" dirty="0">
                <a:solidFill>
                  <a:srgbClr val="006600"/>
                </a:solidFill>
              </a:rPr>
              <a:t> </a:t>
            </a:r>
            <a:r>
              <a:rPr lang="en-GB" sz="1800" dirty="0" smtClean="0">
                <a:solidFill>
                  <a:srgbClr val="006600"/>
                </a:solidFill>
                <a:sym typeface="Symbol" pitchFamily="1" charset="2"/>
              </a:rPr>
              <a:t> </a:t>
            </a:r>
            <a:r>
              <a:rPr lang="en-GB" sz="1800" dirty="0">
                <a:solidFill>
                  <a:srgbClr val="006600"/>
                </a:solidFill>
                <a:sym typeface="Symbol" pitchFamily="1" charset="2"/>
              </a:rPr>
              <a:t>each tracer shows accumulated contribution of one process to PV.</a:t>
            </a:r>
          </a:p>
          <a:p>
            <a:pPr marL="342686" indent="-342686">
              <a:lnSpc>
                <a:spcPct val="110000"/>
              </a:lnSpc>
              <a:spcBef>
                <a:spcPct val="20000"/>
              </a:spcBef>
              <a:buClr>
                <a:schemeClr val="tx2"/>
              </a:buClr>
              <a:buFontTx/>
              <a:buChar char="•"/>
              <a:defRPr/>
            </a:pPr>
            <a:endParaRPr lang="en-GB" sz="2000" dirty="0">
              <a:solidFill>
                <a:srgbClr val="006600"/>
              </a:solidFill>
              <a:cs typeface="+mn-cs"/>
            </a:endParaRPr>
          </a:p>
          <a:p>
            <a:pPr marL="342686" indent="-342686">
              <a:lnSpc>
                <a:spcPct val="110000"/>
              </a:lnSpc>
              <a:spcBef>
                <a:spcPct val="20000"/>
              </a:spcBef>
              <a:buClr>
                <a:schemeClr val="tx2"/>
              </a:buClr>
              <a:defRPr/>
            </a:pPr>
            <a:endParaRPr lang="en-GB" sz="2000" dirty="0">
              <a:cs typeface="+mn-cs"/>
            </a:endParaRPr>
          </a:p>
          <a:p>
            <a:pPr marL="342686" indent="-342686">
              <a:lnSpc>
                <a:spcPct val="110000"/>
              </a:lnSpc>
              <a:spcBef>
                <a:spcPct val="20000"/>
              </a:spcBef>
              <a:buClr>
                <a:schemeClr val="tx2"/>
              </a:buClr>
              <a:buFontTx/>
              <a:buChar char="•"/>
              <a:defRPr/>
            </a:pPr>
            <a:endParaRPr lang="en-GB" sz="2000" dirty="0">
              <a:cs typeface="+mn-cs"/>
            </a:endParaRPr>
          </a:p>
          <a:p>
            <a:pPr marL="342686" indent="-342686">
              <a:lnSpc>
                <a:spcPct val="110000"/>
              </a:lnSpc>
              <a:spcBef>
                <a:spcPct val="20000"/>
              </a:spcBef>
              <a:buClr>
                <a:schemeClr val="tx2"/>
              </a:buClr>
              <a:defRPr/>
            </a:pPr>
            <a:endParaRPr lang="en-GB" sz="2000" dirty="0">
              <a:cs typeface="+mn-cs"/>
            </a:endParaRPr>
          </a:p>
        </p:txBody>
      </p:sp>
      <p:graphicFrame>
        <p:nvGraphicFramePr>
          <p:cNvPr id="17415" name="Object 8"/>
          <p:cNvGraphicFramePr>
            <a:graphicFrameLocks noChangeAspect="1"/>
          </p:cNvGraphicFramePr>
          <p:nvPr>
            <p:extLst>
              <p:ext uri="{D42A27DB-BD31-4B8C-83A1-F6EECF244321}">
                <p14:modId xmlns:p14="http://schemas.microsoft.com/office/powerpoint/2010/main" val="2810931320"/>
              </p:ext>
            </p:extLst>
          </p:nvPr>
        </p:nvGraphicFramePr>
        <p:xfrm>
          <a:off x="217488" y="5661248"/>
          <a:ext cx="2880320" cy="678276"/>
        </p:xfrm>
        <a:graphic>
          <a:graphicData uri="http://schemas.openxmlformats.org/presentationml/2006/ole">
            <mc:AlternateContent xmlns:mc="http://schemas.openxmlformats.org/markup-compatibility/2006">
              <mc:Choice xmlns:v="urn:schemas-microsoft-com:vml" Requires="v">
                <p:oleObj spid="_x0000_s1102" name="Equation" r:id="rId7" imgW="1943100" imgH="457200" progId="Equation.DSMT4">
                  <p:embed/>
                </p:oleObj>
              </mc:Choice>
              <mc:Fallback>
                <p:oleObj name="Equation" r:id="rId7" imgW="1943100" imgH="457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488" y="5661248"/>
                        <a:ext cx="2880320" cy="678276"/>
                      </a:xfrm>
                      <a:prstGeom prst="rect">
                        <a:avLst/>
                      </a:prstGeom>
                      <a:noFill/>
                      <a:ln>
                        <a:noFill/>
                      </a:ln>
                      <a:effectLst/>
                    </p:spPr>
                  </p:pic>
                </p:oleObj>
              </mc:Fallback>
            </mc:AlternateContent>
          </a:graphicData>
        </a:graphic>
      </p:graphicFrame>
      <p:graphicFrame>
        <p:nvGraphicFramePr>
          <p:cNvPr id="17416" name="Object 8"/>
          <p:cNvGraphicFramePr>
            <a:graphicFrameLocks noChangeAspect="1"/>
          </p:cNvGraphicFramePr>
          <p:nvPr>
            <p:extLst>
              <p:ext uri="{D42A27DB-BD31-4B8C-83A1-F6EECF244321}">
                <p14:modId xmlns:p14="http://schemas.microsoft.com/office/powerpoint/2010/main" val="532665332"/>
              </p:ext>
            </p:extLst>
          </p:nvPr>
        </p:nvGraphicFramePr>
        <p:xfrm>
          <a:off x="3491880" y="5636277"/>
          <a:ext cx="1800200" cy="673043"/>
        </p:xfrm>
        <a:graphic>
          <a:graphicData uri="http://schemas.openxmlformats.org/presentationml/2006/ole">
            <mc:AlternateContent xmlns:mc="http://schemas.openxmlformats.org/markup-compatibility/2006">
              <mc:Choice xmlns:v="urn:schemas-microsoft-com:vml" Requires="v">
                <p:oleObj spid="_x0000_s1103" name="Equation" r:id="rId9" imgW="1358900" imgH="508000" progId="Equation.DSMT4">
                  <p:embed/>
                </p:oleObj>
              </mc:Choice>
              <mc:Fallback>
                <p:oleObj name="Equation" r:id="rId9" imgW="1358900" imgH="508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5636277"/>
                        <a:ext cx="1800200" cy="673043"/>
                      </a:xfrm>
                      <a:prstGeom prst="rect">
                        <a:avLst/>
                      </a:prstGeom>
                      <a:noFill/>
                      <a:ln>
                        <a:noFill/>
                      </a:ln>
                      <a:effectLst/>
                    </p:spPr>
                  </p:pic>
                </p:oleObj>
              </mc:Fallback>
            </mc:AlternateContent>
          </a:graphicData>
        </a:graphic>
      </p:graphicFrame>
      <p:sp>
        <p:nvSpPr>
          <p:cNvPr id="17417" name="Text Box 9"/>
          <p:cNvSpPr txBox="1">
            <a:spLocks noChangeArrowheads="1"/>
          </p:cNvSpPr>
          <p:nvPr/>
        </p:nvSpPr>
        <p:spPr bwMode="auto">
          <a:xfrm flipH="1">
            <a:off x="3081716" y="5229200"/>
            <a:ext cx="112142" cy="120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50000"/>
              </a:spcBef>
              <a:buClrTx/>
              <a:buFontTx/>
              <a:buNone/>
            </a:pPr>
            <a:r>
              <a:rPr lang="en-GB" altLang="en-US" sz="7200" dirty="0">
                <a:latin typeface="Arial" panose="020B0604020202020204" pitchFamily="34" charset="0"/>
              </a:rPr>
              <a:t>{</a:t>
            </a:r>
          </a:p>
        </p:txBody>
      </p:sp>
      <p:sp>
        <p:nvSpPr>
          <p:cNvPr id="17" name="TextBox 16"/>
          <p:cNvSpPr txBox="1"/>
          <p:nvPr/>
        </p:nvSpPr>
        <p:spPr>
          <a:xfrm>
            <a:off x="6542206" y="6060793"/>
            <a:ext cx="2513926" cy="404388"/>
          </a:xfrm>
          <a:prstGeom prst="rect">
            <a:avLst/>
          </a:prstGeom>
          <a:noFill/>
        </p:spPr>
        <p:txBody>
          <a:bodyPr wrap="square">
            <a:spAutoFit/>
          </a:bodyPr>
          <a:lstStyle/>
          <a:p>
            <a:pPr>
              <a:defRPr/>
            </a:pPr>
            <a:r>
              <a:rPr lang="en-GB" altLang="en-US" dirty="0" err="1">
                <a:solidFill>
                  <a:srgbClr val="00B050"/>
                </a:solidFill>
                <a:latin typeface="+mn-lt"/>
              </a:rPr>
              <a:t>Chagnon</a:t>
            </a:r>
            <a:r>
              <a:rPr lang="en-GB" altLang="en-US" dirty="0">
                <a:solidFill>
                  <a:srgbClr val="00B050"/>
                </a:solidFill>
                <a:latin typeface="+mn-lt"/>
              </a:rPr>
              <a:t> et al. (2013)</a:t>
            </a:r>
            <a:endParaRPr lang="en-GB" dirty="0">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706042" y="908720"/>
            <a:ext cx="5403252" cy="1712099"/>
          </a:xfrm>
          <a:prstGeom prst="rect">
            <a:avLst/>
          </a:prstGeom>
        </p:spPr>
      </p:pic>
      <p:pic>
        <p:nvPicPr>
          <p:cNvPr id="7" name="Picture 6"/>
          <p:cNvPicPr>
            <a:picLocks noChangeAspect="1"/>
          </p:cNvPicPr>
          <p:nvPr/>
        </p:nvPicPr>
        <p:blipFill>
          <a:blip r:embed="rId4"/>
          <a:stretch>
            <a:fillRect/>
          </a:stretch>
        </p:blipFill>
        <p:spPr>
          <a:xfrm>
            <a:off x="3635896" y="2619371"/>
            <a:ext cx="5468124" cy="1817741"/>
          </a:xfrm>
          <a:prstGeom prst="rect">
            <a:avLst/>
          </a:prstGeom>
        </p:spPr>
      </p:pic>
      <p:sp>
        <p:nvSpPr>
          <p:cNvPr id="2" name="Title 1"/>
          <p:cNvSpPr>
            <a:spLocks noGrp="1"/>
          </p:cNvSpPr>
          <p:nvPr>
            <p:ph type="title"/>
          </p:nvPr>
        </p:nvSpPr>
        <p:spPr/>
        <p:txBody>
          <a:bodyPr/>
          <a:lstStyle/>
          <a:p>
            <a:r>
              <a:rPr lang="en-GB" dirty="0" smtClean="0"/>
              <a:t>Tools: trajectories</a:t>
            </a:r>
            <a:endParaRPr lang="en-GB" dirty="0"/>
          </a:p>
        </p:txBody>
      </p:sp>
      <p:sp>
        <p:nvSpPr>
          <p:cNvPr id="3" name="Content Placeholder 2"/>
          <p:cNvSpPr>
            <a:spLocks noGrp="1"/>
          </p:cNvSpPr>
          <p:nvPr>
            <p:ph idx="1"/>
          </p:nvPr>
        </p:nvSpPr>
        <p:spPr>
          <a:xfrm>
            <a:off x="252295" y="1169652"/>
            <a:ext cx="3523893" cy="4761224"/>
          </a:xfrm>
        </p:spPr>
        <p:txBody>
          <a:bodyPr/>
          <a:lstStyle/>
          <a:p>
            <a:r>
              <a:rPr lang="en-GB" dirty="0"/>
              <a:t>H</a:t>
            </a:r>
            <a:r>
              <a:rPr lang="en-GB" dirty="0" smtClean="0"/>
              <a:t>eating rates associated with different </a:t>
            </a:r>
            <a:r>
              <a:rPr lang="en-GB" dirty="0" err="1" smtClean="0"/>
              <a:t>diabatic</a:t>
            </a:r>
            <a:r>
              <a:rPr lang="en-GB" dirty="0" smtClean="0"/>
              <a:t> processes diagnosed along trajectories.</a:t>
            </a:r>
          </a:p>
          <a:p>
            <a:r>
              <a:rPr lang="en-GB" dirty="0" smtClean="0"/>
              <a:t>Associated </a:t>
            </a:r>
            <a:r>
              <a:rPr lang="en-GB" dirty="0" err="1" smtClean="0"/>
              <a:t>diabatically</a:t>
            </a:r>
            <a:r>
              <a:rPr lang="en-GB" dirty="0"/>
              <a:t>-</a:t>
            </a:r>
            <a:r>
              <a:rPr lang="en-GB" dirty="0" smtClean="0"/>
              <a:t>generated PV calculated using</a:t>
            </a:r>
          </a:p>
          <a:p>
            <a:endParaRPr lang="en-GB" dirty="0" smtClean="0"/>
          </a:p>
          <a:p>
            <a:endParaRPr lang="en-GB" dirty="0" smtClean="0"/>
          </a:p>
          <a:p>
            <a:endParaRPr lang="en-GB" dirty="0" smtClean="0"/>
          </a:p>
          <a:p>
            <a:pPr marL="0" indent="0">
              <a:buNone/>
            </a:pPr>
            <a:endParaRPr lang="en-GB" dirty="0" smtClean="0"/>
          </a:p>
          <a:p>
            <a:r>
              <a:rPr lang="en-GB" dirty="0" err="1" smtClean="0"/>
              <a:t>Diabatic</a:t>
            </a:r>
            <a:r>
              <a:rPr lang="en-GB" dirty="0" smtClean="0"/>
              <a:t> heating contributions from different microphysical processes strongly modulated by local vorticity to yield contributions to PV.</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14</a:t>
            </a:fld>
            <a:endParaRPr lang="en-GB" altLang="en-US"/>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860032" y="4437112"/>
            <a:ext cx="3916776" cy="2211532"/>
          </a:xfrm>
          <a:prstGeom prst="rect">
            <a:avLst/>
          </a:prstGeom>
        </p:spPr>
      </p:pic>
      <p:sp>
        <p:nvSpPr>
          <p:cNvPr id="10" name="TextBox 9"/>
          <p:cNvSpPr txBox="1"/>
          <p:nvPr/>
        </p:nvSpPr>
        <p:spPr>
          <a:xfrm>
            <a:off x="179512" y="6237312"/>
            <a:ext cx="2808312" cy="400110"/>
          </a:xfrm>
          <a:prstGeom prst="rect">
            <a:avLst/>
          </a:prstGeom>
          <a:noFill/>
        </p:spPr>
        <p:txBody>
          <a:bodyPr wrap="square" rtlCol="0">
            <a:spAutoFit/>
          </a:bodyPr>
          <a:lstStyle/>
          <a:p>
            <a:r>
              <a:rPr lang="en-GB" dirty="0" err="1" smtClean="0">
                <a:solidFill>
                  <a:schemeClr val="accent3"/>
                </a:solidFill>
                <a:latin typeface="+mn-lt"/>
              </a:rPr>
              <a:t>Joos</a:t>
            </a:r>
            <a:r>
              <a:rPr lang="en-GB" dirty="0" smtClean="0">
                <a:solidFill>
                  <a:schemeClr val="accent3"/>
                </a:solidFill>
                <a:latin typeface="+mn-lt"/>
              </a:rPr>
              <a:t> and </a:t>
            </a:r>
            <a:r>
              <a:rPr lang="en-GB" dirty="0" err="1" smtClean="0">
                <a:solidFill>
                  <a:schemeClr val="accent3"/>
                </a:solidFill>
                <a:latin typeface="+mn-lt"/>
              </a:rPr>
              <a:t>Wernli</a:t>
            </a:r>
            <a:r>
              <a:rPr lang="en-GB" dirty="0" smtClean="0">
                <a:solidFill>
                  <a:schemeClr val="accent3"/>
                </a:solidFill>
                <a:latin typeface="+mn-lt"/>
              </a:rPr>
              <a:t> (2012)</a:t>
            </a:r>
          </a:p>
        </p:txBody>
      </p:sp>
      <mc:AlternateContent xmlns:mc="http://schemas.openxmlformats.org/markup-compatibility/2006" xmlns:a14="http://schemas.microsoft.com/office/drawing/2010/main">
        <mc:Choice Requires="a14">
          <p:sp>
            <p:nvSpPr>
              <p:cNvPr id="11" name="TextBox 10"/>
              <p:cNvSpPr txBox="1"/>
              <p:nvPr/>
            </p:nvSpPr>
            <p:spPr>
              <a:xfrm>
                <a:off x="179513" y="2852936"/>
                <a:ext cx="3526530" cy="12676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2"/>
                          </a:solidFill>
                          <a:latin typeface="Cambria Math" panose="02040503050406030204" pitchFamily="18" charset="0"/>
                        </a:rPr>
                        <m:t>𝐷𝑃𝑉𝑅</m:t>
                      </m:r>
                      <m:r>
                        <a:rPr lang="en-GB" b="0" i="1" smtClean="0">
                          <a:solidFill>
                            <a:schemeClr val="tx2"/>
                          </a:solidFill>
                          <a:latin typeface="Cambria Math" panose="02040503050406030204" pitchFamily="18" charset="0"/>
                        </a:rPr>
                        <m:t>= </m:t>
                      </m:r>
                      <m:f>
                        <m:fPr>
                          <m:ctrlPr>
                            <a:rPr lang="en-GB" b="0" i="1" smtClean="0">
                              <a:solidFill>
                                <a:schemeClr val="tx2"/>
                              </a:solidFill>
                              <a:latin typeface="Cambria Math" panose="02040503050406030204" pitchFamily="18" charset="0"/>
                            </a:rPr>
                          </m:ctrlPr>
                        </m:fPr>
                        <m:num>
                          <m:r>
                            <a:rPr lang="en-GB" b="0" i="1" smtClean="0">
                              <a:solidFill>
                                <a:schemeClr val="tx2"/>
                              </a:solidFill>
                              <a:latin typeface="Cambria Math" panose="02040503050406030204" pitchFamily="18" charset="0"/>
                            </a:rPr>
                            <m:t>𝐷𝑃𝑉</m:t>
                          </m:r>
                        </m:num>
                        <m:den>
                          <m:r>
                            <a:rPr lang="en-GB" b="0" i="1" smtClean="0">
                              <a:solidFill>
                                <a:schemeClr val="tx2"/>
                              </a:solidFill>
                              <a:latin typeface="Cambria Math" panose="02040503050406030204" pitchFamily="18" charset="0"/>
                            </a:rPr>
                            <m:t>𝐷𝑡</m:t>
                          </m:r>
                        </m:den>
                      </m:f>
                      <m:r>
                        <a:rPr lang="en-GB" b="0" i="1" smtClean="0">
                          <a:solidFill>
                            <a:schemeClr val="tx2"/>
                          </a:solidFill>
                          <a:latin typeface="Cambria Math" panose="02040503050406030204" pitchFamily="18" charset="0"/>
                        </a:rPr>
                        <m:t>=</m:t>
                      </m:r>
                      <m:f>
                        <m:fPr>
                          <m:ctrlPr>
                            <a:rPr lang="en-GB" b="0" i="1" smtClean="0">
                              <a:solidFill>
                                <a:schemeClr val="tx2"/>
                              </a:solidFill>
                              <a:latin typeface="Cambria Math" panose="02040503050406030204" pitchFamily="18" charset="0"/>
                            </a:rPr>
                          </m:ctrlPr>
                        </m:fPr>
                        <m:num>
                          <m:r>
                            <a:rPr lang="en-GB" b="0" i="1" smtClean="0">
                              <a:solidFill>
                                <a:schemeClr val="tx2"/>
                              </a:solidFill>
                              <a:latin typeface="Cambria Math" panose="02040503050406030204" pitchFamily="18" charset="0"/>
                            </a:rPr>
                            <m:t>1</m:t>
                          </m:r>
                        </m:num>
                        <m:den>
                          <m:r>
                            <a:rPr lang="en-GB" b="0" i="1" smtClean="0">
                              <a:solidFill>
                                <a:schemeClr val="tx2"/>
                              </a:solidFill>
                              <a:latin typeface="Cambria Math" panose="02040503050406030204" pitchFamily="18" charset="0"/>
                              <a:ea typeface="Cambria Math" panose="02040503050406030204" pitchFamily="18" charset="0"/>
                            </a:rPr>
                            <m:t>𝜌</m:t>
                          </m:r>
                        </m:den>
                      </m:f>
                      <m:r>
                        <a:rPr lang="en-GB" b="1" i="1" smtClean="0">
                          <a:solidFill>
                            <a:schemeClr val="tx2"/>
                          </a:solidFill>
                          <a:latin typeface="Cambria Math" panose="02040503050406030204" pitchFamily="18" charset="0"/>
                          <a:ea typeface="Cambria Math" panose="02040503050406030204" pitchFamily="18" charset="0"/>
                        </a:rPr>
                        <m:t>𝜼</m:t>
                      </m:r>
                      <m:r>
                        <a:rPr lang="en-GB" b="0" i="1" smtClean="0">
                          <a:solidFill>
                            <a:schemeClr val="tx2"/>
                          </a:solidFill>
                          <a:latin typeface="Cambria Math" panose="02040503050406030204" pitchFamily="18" charset="0"/>
                          <a:ea typeface="Cambria Math" panose="02040503050406030204" pitchFamily="18" charset="0"/>
                        </a:rPr>
                        <m:t>⋅</m:t>
                      </m:r>
                      <m:r>
                        <a:rPr lang="en-GB" b="0" i="1" smtClean="0">
                          <a:solidFill>
                            <a:schemeClr val="tx2"/>
                          </a:solidFill>
                          <a:latin typeface="Cambria Math" panose="02040503050406030204" pitchFamily="18" charset="0"/>
                          <a:ea typeface="Cambria Math" panose="02040503050406030204" pitchFamily="18" charset="0"/>
                        </a:rPr>
                        <m:t>𝛻</m:t>
                      </m:r>
                      <m:d>
                        <m:dPr>
                          <m:ctrlPr>
                            <a:rPr lang="en-GB" b="0" i="1" smtClean="0">
                              <a:solidFill>
                                <a:schemeClr val="tx2"/>
                              </a:solidFill>
                              <a:latin typeface="Cambria Math" panose="02040503050406030204" pitchFamily="18" charset="0"/>
                              <a:ea typeface="Cambria Math" panose="02040503050406030204" pitchFamily="18" charset="0"/>
                            </a:rPr>
                          </m:ctrlPr>
                        </m:dPr>
                        <m:e>
                          <m:r>
                            <a:rPr lang="en-GB" b="0" i="1" smtClean="0">
                              <a:solidFill>
                                <a:schemeClr val="tx2"/>
                              </a:solidFill>
                              <a:latin typeface="Cambria Math" panose="02040503050406030204" pitchFamily="18" charset="0"/>
                              <a:ea typeface="Cambria Math" panose="02040503050406030204" pitchFamily="18" charset="0"/>
                            </a:rPr>
                            <m:t>𝐷𝐻𝑅</m:t>
                          </m:r>
                        </m:e>
                      </m:d>
                    </m:oMath>
                  </m:oMathPara>
                </a14:m>
                <a:endParaRPr lang="en-GB" b="0" i="1" dirty="0" smtClean="0">
                  <a:solidFill>
                    <a:schemeClr val="tx2"/>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b="0" i="1" smtClean="0">
                          <a:solidFill>
                            <a:schemeClr val="tx2"/>
                          </a:solidFill>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ea typeface="Cambria Math" panose="02040503050406030204" pitchFamily="18" charset="0"/>
                            </a:rPr>
                            <m:t>𝜌</m:t>
                          </m:r>
                        </m:den>
                      </m:f>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𝑧</m:t>
                          </m:r>
                        </m:sub>
                      </m:sSub>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num>
                        <m:den>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𝑧</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𝐷𝐻𝑅</m:t>
                      </m:r>
                      <m:r>
                        <a:rPr lang="en-GB" i="1">
                          <a:latin typeface="Cambria Math" panose="02040503050406030204" pitchFamily="18" charset="0"/>
                          <a:ea typeface="Cambria Math" panose="02040503050406030204" pitchFamily="18" charset="0"/>
                        </a:rPr>
                        <m:t>)</m:t>
                      </m:r>
                    </m:oMath>
                  </m:oMathPara>
                </a14:m>
                <a:endParaRPr lang="en-GB" dirty="0" smtClean="0">
                  <a:solidFill>
                    <a:schemeClr val="tx2"/>
                  </a:solidFill>
                  <a:latin typeface="+mn-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79513" y="2852936"/>
                <a:ext cx="3526530" cy="1267655"/>
              </a:xfrm>
              <a:prstGeom prst="rect">
                <a:avLst/>
              </a:prstGeom>
              <a:blipFill rotWithShape="0">
                <a:blip r:embed="rId6"/>
                <a:stretch>
                  <a:fillRect/>
                </a:stretch>
              </a:blipFill>
            </p:spPr>
            <p:txBody>
              <a:bodyPr/>
              <a:lstStyle/>
              <a:p>
                <a:r>
                  <a:rPr lang="en-GB">
                    <a:noFill/>
                  </a:rPr>
                  <a:t> </a:t>
                </a:r>
              </a:p>
            </p:txBody>
          </p:sp>
        </mc:Fallback>
      </mc:AlternateContent>
      <p:sp>
        <p:nvSpPr>
          <p:cNvPr id="6" name="TextBox 5"/>
          <p:cNvSpPr txBox="1"/>
          <p:nvPr/>
        </p:nvSpPr>
        <p:spPr>
          <a:xfrm>
            <a:off x="5796136" y="4581128"/>
            <a:ext cx="2448272" cy="646331"/>
          </a:xfrm>
          <a:prstGeom prst="rect">
            <a:avLst/>
          </a:prstGeom>
          <a:noFill/>
        </p:spPr>
        <p:txBody>
          <a:bodyPr wrap="square" rtlCol="0">
            <a:spAutoFit/>
          </a:bodyPr>
          <a:lstStyle/>
          <a:p>
            <a:r>
              <a:rPr lang="en-GB" sz="1200" dirty="0" smtClean="0">
                <a:solidFill>
                  <a:schemeClr val="tx2"/>
                </a:solidFill>
              </a:rPr>
              <a:t>Total</a:t>
            </a:r>
          </a:p>
          <a:p>
            <a:r>
              <a:rPr lang="en-GB" sz="1200" dirty="0" smtClean="0"/>
              <a:t>Condensation/evaporation</a:t>
            </a:r>
          </a:p>
          <a:p>
            <a:r>
              <a:rPr lang="en-GB" sz="1200" dirty="0" smtClean="0">
                <a:solidFill>
                  <a:schemeClr val="tx2"/>
                </a:solidFill>
              </a:rPr>
              <a:t>Depositional growth of snow</a:t>
            </a:r>
          </a:p>
        </p:txBody>
      </p:sp>
      <p:cxnSp>
        <p:nvCxnSpPr>
          <p:cNvPr id="13" name="Straight Arrow Connector 12"/>
          <p:cNvCxnSpPr/>
          <p:nvPr/>
        </p:nvCxnSpPr>
        <p:spPr bwMode="auto">
          <a:xfrm flipH="1" flipV="1">
            <a:off x="5436096" y="4653136"/>
            <a:ext cx="360040" cy="72008"/>
          </a:xfrm>
          <a:prstGeom prst="straightConnector1">
            <a:avLst/>
          </a:prstGeom>
          <a:noFill/>
          <a:ln w="38100" cap="flat" cmpd="sng" algn="ctr">
            <a:solidFill>
              <a:schemeClr val="tx2"/>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Arrow Connector 15"/>
          <p:cNvCxnSpPr/>
          <p:nvPr/>
        </p:nvCxnSpPr>
        <p:spPr bwMode="auto">
          <a:xfrm flipH="1">
            <a:off x="5292080" y="4941168"/>
            <a:ext cx="504056" cy="0"/>
          </a:xfrm>
          <a:prstGeom prst="straightConnector1">
            <a:avLst/>
          </a:prstGeom>
          <a:noFill/>
          <a:ln w="38100" cap="flat" cmpd="sng" algn="ctr">
            <a:solidFill>
              <a:srgbClr val="BF007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p:cNvCxnSpPr/>
          <p:nvPr/>
        </p:nvCxnSpPr>
        <p:spPr bwMode="auto">
          <a:xfrm>
            <a:off x="6084168" y="5227459"/>
            <a:ext cx="432048" cy="289773"/>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192224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404664"/>
            <a:ext cx="8280000" cy="1476071"/>
          </a:xfrm>
        </p:spPr>
        <p:txBody>
          <a:bodyPr/>
          <a:lstStyle/>
          <a:p>
            <a:r>
              <a:rPr lang="en-GB" dirty="0" err="1" smtClean="0"/>
              <a:t>Diabatic</a:t>
            </a:r>
            <a:r>
              <a:rPr lang="en-GB" dirty="0" smtClean="0"/>
              <a:t> processes in </a:t>
            </a:r>
            <a:br>
              <a:rPr lang="en-GB" dirty="0" smtClean="0"/>
            </a:br>
            <a:r>
              <a:rPr lang="en-GB" dirty="0" err="1" smtClean="0"/>
              <a:t>extratropical</a:t>
            </a:r>
            <a:r>
              <a:rPr lang="en-GB" dirty="0" smtClean="0"/>
              <a:t> cyclones:</a:t>
            </a:r>
            <a:br>
              <a:rPr lang="en-GB" dirty="0" smtClean="0"/>
            </a:br>
            <a:r>
              <a:rPr lang="en-GB" sz="2400" dirty="0" smtClean="0"/>
              <a:t>Open questions</a:t>
            </a:r>
            <a:endParaRPr lang="en-GB" sz="2400" dirty="0"/>
          </a:p>
        </p:txBody>
      </p:sp>
      <p:sp>
        <p:nvSpPr>
          <p:cNvPr id="5" name="Content Placeholder 4"/>
          <p:cNvSpPr>
            <a:spLocks noGrp="1"/>
          </p:cNvSpPr>
          <p:nvPr>
            <p:ph idx="1"/>
          </p:nvPr>
        </p:nvSpPr>
        <p:spPr>
          <a:xfrm>
            <a:off x="251520" y="2348880"/>
            <a:ext cx="8453280" cy="3825120"/>
          </a:xfrm>
        </p:spPr>
        <p:txBody>
          <a:bodyPr/>
          <a:lstStyle/>
          <a:p>
            <a:pPr>
              <a:buFont typeface="Wingdings" panose="05000000000000000000" pitchFamily="2" charset="2"/>
              <a:buChar char="§"/>
            </a:pPr>
            <a:r>
              <a:rPr lang="en-GB" dirty="0" smtClean="0"/>
              <a:t>What </a:t>
            </a:r>
            <a:r>
              <a:rPr lang="en-GB" dirty="0"/>
              <a:t>are the systematic effects of </a:t>
            </a:r>
            <a:r>
              <a:rPr lang="en-GB" dirty="0" err="1"/>
              <a:t>diabatic</a:t>
            </a:r>
            <a:r>
              <a:rPr lang="en-GB" dirty="0"/>
              <a:t> processes on the development of </a:t>
            </a:r>
            <a:r>
              <a:rPr lang="en-GB" dirty="0" err="1"/>
              <a:t>extratropical</a:t>
            </a:r>
            <a:r>
              <a:rPr lang="en-GB" dirty="0"/>
              <a:t> cyclones and downstream evolution?</a:t>
            </a:r>
          </a:p>
          <a:p>
            <a:pPr>
              <a:buFont typeface="Wingdings" panose="05000000000000000000" pitchFamily="2" charset="2"/>
              <a:buChar char="§"/>
            </a:pPr>
            <a:r>
              <a:rPr lang="en-GB" dirty="0"/>
              <a:t>Are limitations in our ability to represent </a:t>
            </a:r>
            <a:r>
              <a:rPr lang="en-GB" dirty="0" err="1"/>
              <a:t>diabatic</a:t>
            </a:r>
            <a:r>
              <a:rPr lang="en-GB" dirty="0"/>
              <a:t> processes in weather and climate forecast models (given these processes are typically parameterized) limiting our forecasting abilities?</a:t>
            </a:r>
          </a:p>
          <a:p>
            <a:pPr>
              <a:buFont typeface="Wingdings" panose="05000000000000000000" pitchFamily="2" charset="2"/>
              <a:buChar char="§"/>
            </a:pPr>
            <a:r>
              <a:rPr lang="en-GB" dirty="0"/>
              <a:t>How can we make better use of aircraft and remote sensing observations to constrain </a:t>
            </a:r>
            <a:r>
              <a:rPr lang="en-GB" dirty="0" err="1"/>
              <a:t>diabatic</a:t>
            </a:r>
            <a:r>
              <a:rPr lang="en-GB" dirty="0"/>
              <a:t> processes in models and the impact on the large-scale dynamics</a:t>
            </a:r>
            <a:r>
              <a:rPr lang="en-GB" dirty="0" smtClean="0"/>
              <a:t>?</a:t>
            </a:r>
          </a:p>
          <a:p>
            <a:endParaRPr lang="en-GB" dirty="0"/>
          </a:p>
          <a:p>
            <a:pPr marL="0" indent="0">
              <a:buNone/>
            </a:pPr>
            <a:r>
              <a:rPr lang="en-GB" dirty="0" smtClean="0"/>
              <a:t>WWOSC white paper (2015)</a:t>
            </a:r>
            <a:endParaRPr lang="en-GB" dirty="0"/>
          </a:p>
          <a:p>
            <a:endParaRPr lang="en-GB" dirty="0"/>
          </a:p>
        </p:txBody>
      </p:sp>
    </p:spTree>
    <p:extLst>
      <p:ext uri="{BB962C8B-B14F-4D97-AF65-F5344CB8AC3E}">
        <p14:creationId xmlns:p14="http://schemas.microsoft.com/office/powerpoint/2010/main" val="2985247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3392" y="1704105"/>
            <a:ext cx="8299378" cy="1629315"/>
          </a:xfrm>
        </p:spPr>
        <p:txBody>
          <a:bodyPr>
            <a:normAutofit fontScale="90000"/>
          </a:bodyPr>
          <a:lstStyle/>
          <a:p>
            <a:pPr algn="ctr">
              <a:spcBef>
                <a:spcPts val="0"/>
              </a:spcBef>
              <a:spcAft>
                <a:spcPts val="1800"/>
              </a:spcAft>
            </a:pPr>
            <a:r>
              <a:rPr lang="en-GB" sz="3600" dirty="0">
                <a:latin typeface="+mn-lt"/>
              </a:rPr>
              <a:t>Contrasting two heavily precipitating slow-moving summer cyclones using</a:t>
            </a:r>
            <a:br>
              <a:rPr lang="en-GB" sz="3600" dirty="0">
                <a:latin typeface="+mn-lt"/>
              </a:rPr>
            </a:br>
            <a:r>
              <a:rPr lang="en-GB" sz="3600" dirty="0">
                <a:latin typeface="+mn-lt"/>
              </a:rPr>
              <a:t>potential </a:t>
            </a:r>
            <a:r>
              <a:rPr lang="en-GB" sz="3600" dirty="0" smtClean="0">
                <a:latin typeface="+mn-lt"/>
              </a:rPr>
              <a:t>vorticity</a:t>
            </a:r>
            <a:endParaRPr lang="en-GB" sz="2800" dirty="0">
              <a:latin typeface="+mn-lt"/>
            </a:endParaRPr>
          </a:p>
        </p:txBody>
      </p:sp>
      <p:sp>
        <p:nvSpPr>
          <p:cNvPr id="3" name="Subtitle 2"/>
          <p:cNvSpPr>
            <a:spLocks noGrp="1"/>
          </p:cNvSpPr>
          <p:nvPr>
            <p:ph type="subTitle" idx="1"/>
          </p:nvPr>
        </p:nvSpPr>
        <p:spPr>
          <a:xfrm>
            <a:off x="1916777" y="3743491"/>
            <a:ext cx="5312607" cy="2104315"/>
          </a:xfrm>
        </p:spPr>
        <p:txBody>
          <a:bodyPr>
            <a:normAutofit/>
          </a:bodyPr>
          <a:lstStyle/>
          <a:p>
            <a:r>
              <a:rPr lang="en-GB" sz="2400" dirty="0" smtClean="0"/>
              <a:t>Oscar Martínez-Alvarado</a:t>
            </a:r>
          </a:p>
          <a:p>
            <a:r>
              <a:rPr lang="en-GB" sz="1800" dirty="0" smtClean="0"/>
              <a:t>NCAS-Atmospheric Physics</a:t>
            </a:r>
            <a:endParaRPr lang="en-GB" sz="1800" dirty="0"/>
          </a:p>
          <a:p>
            <a:r>
              <a:rPr lang="en-GB" sz="2400" dirty="0" smtClean="0"/>
              <a:t>Suzanne Gray, John Methven</a:t>
            </a:r>
          </a:p>
          <a:p>
            <a:r>
              <a:rPr lang="en-GB" sz="1900" dirty="0"/>
              <a:t>Department of </a:t>
            </a:r>
            <a:r>
              <a:rPr lang="en-GB" sz="1900" dirty="0" smtClean="0"/>
              <a:t>Meteorology, University </a:t>
            </a:r>
            <a:r>
              <a:rPr lang="en-GB" sz="1900" dirty="0"/>
              <a:t>of </a:t>
            </a:r>
            <a:r>
              <a:rPr lang="en-GB" sz="1900" dirty="0" smtClean="0"/>
              <a:t>Reading</a:t>
            </a:r>
          </a:p>
        </p:txBody>
      </p:sp>
      <p:pic>
        <p:nvPicPr>
          <p:cNvPr id="6" name="Picture 5" descr="nerclogo150.gif"/>
          <p:cNvPicPr>
            <a:picLocks noChangeAspect="1"/>
          </p:cNvPicPr>
          <p:nvPr/>
        </p:nvPicPr>
        <p:blipFill>
          <a:blip r:embed="rId3" cstate="print"/>
          <a:stretch>
            <a:fillRect/>
          </a:stretch>
        </p:blipFill>
        <p:spPr>
          <a:xfrm>
            <a:off x="7463730" y="858529"/>
            <a:ext cx="1428750" cy="447675"/>
          </a:xfrm>
          <a:prstGeom prst="rect">
            <a:avLst/>
          </a:prstGeom>
        </p:spPr>
      </p:pic>
    </p:spTree>
    <p:extLst>
      <p:ext uri="{BB962C8B-B14F-4D97-AF65-F5344CB8AC3E}">
        <p14:creationId xmlns:p14="http://schemas.microsoft.com/office/powerpoint/2010/main" val="357569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1km_radar_1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76" y="1196751"/>
            <a:ext cx="3804429" cy="553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km_radar_14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053" y="1196751"/>
            <a:ext cx="3800279" cy="552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18888" y="1124744"/>
            <a:ext cx="3150870" cy="349968"/>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800" b="1" dirty="0" smtClean="0">
                <a:solidFill>
                  <a:srgbClr val="C00000"/>
                </a:solidFill>
              </a:rPr>
              <a:t>1000 UTC 18 July 2012</a:t>
            </a:r>
            <a:endParaRPr lang="en-GB" sz="1800" b="1" dirty="0">
              <a:solidFill>
                <a:srgbClr val="C00000"/>
              </a:solidFill>
            </a:endParaRPr>
          </a:p>
        </p:txBody>
      </p:sp>
      <p:sp>
        <p:nvSpPr>
          <p:cNvPr id="15" name="TextBox 14"/>
          <p:cNvSpPr txBox="1"/>
          <p:nvPr/>
        </p:nvSpPr>
        <p:spPr>
          <a:xfrm>
            <a:off x="5145282" y="1124744"/>
            <a:ext cx="3150870" cy="349968"/>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800" b="1" dirty="0" smtClean="0">
                <a:solidFill>
                  <a:srgbClr val="3333CC"/>
                </a:solidFill>
              </a:rPr>
              <a:t>1400 UTC 15 August 2012</a:t>
            </a:r>
            <a:endParaRPr lang="en-GB" sz="1800" b="1" dirty="0">
              <a:solidFill>
                <a:srgbClr val="3333CC"/>
              </a:solidFill>
            </a:endParaRPr>
          </a:p>
        </p:txBody>
      </p:sp>
      <p:sp>
        <p:nvSpPr>
          <p:cNvPr id="16" name="Text Box 1"/>
          <p:cNvSpPr txBox="1">
            <a:spLocks noChangeArrowheads="1"/>
          </p:cNvSpPr>
          <p:nvPr/>
        </p:nvSpPr>
        <p:spPr bwMode="auto">
          <a:xfrm>
            <a:off x="252289" y="230062"/>
            <a:ext cx="6407943" cy="9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4000" b="1" dirty="0" smtClean="0">
                <a:solidFill>
                  <a:srgbClr val="00704A"/>
                </a:solidFill>
                <a:latin typeface="+mj-lt"/>
              </a:rPr>
              <a:t>Radar rainfall rate</a:t>
            </a:r>
            <a:endParaRPr lang="en-US" altLang="en-US" sz="4000" b="1" dirty="0">
              <a:solidFill>
                <a:srgbClr val="00704A"/>
              </a:solidFill>
              <a:latin typeface="+mj-lt"/>
            </a:endParaRPr>
          </a:p>
        </p:txBody>
      </p:sp>
      <p:sp>
        <p:nvSpPr>
          <p:cNvPr id="2" name="TextBox 1"/>
          <p:cNvSpPr txBox="1"/>
          <p:nvPr/>
        </p:nvSpPr>
        <p:spPr>
          <a:xfrm>
            <a:off x="4427984" y="6334205"/>
            <a:ext cx="4285629" cy="407163"/>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900" dirty="0" smtClean="0">
                <a:solidFill>
                  <a:srgbClr val="000000"/>
                </a:solidFill>
              </a:rPr>
              <a:t>0.1    0.25     0.5       1         2         4        8        16       32     &gt;32</a:t>
            </a:r>
          </a:p>
          <a:p>
            <a:pPr algn="ctr" defTabSz="449263" hangingPunct="0">
              <a:lnSpc>
                <a:spcPct val="93000"/>
              </a:lnSpc>
              <a:buClr>
                <a:srgbClr val="000000"/>
              </a:buClr>
              <a:buSzPct val="100000"/>
              <a:buFont typeface="Times New Roman" panose="02020603050405020304" pitchFamily="18" charset="0"/>
              <a:buNone/>
            </a:pPr>
            <a:r>
              <a:rPr lang="en-GB" sz="1200" dirty="0" smtClean="0">
                <a:solidFill>
                  <a:srgbClr val="000000"/>
                </a:solidFill>
              </a:rPr>
              <a:t>Rain rate (mm hr</a:t>
            </a:r>
            <a:r>
              <a:rPr lang="en-GB" sz="1200" baseline="30000" dirty="0" smtClean="0">
                <a:solidFill>
                  <a:srgbClr val="000000"/>
                </a:solidFill>
              </a:rPr>
              <a:t>-1</a:t>
            </a:r>
            <a:r>
              <a:rPr lang="en-GB" sz="1200" dirty="0" smtClean="0">
                <a:solidFill>
                  <a:srgbClr val="000000"/>
                </a:solidFill>
              </a:rPr>
              <a:t>)</a:t>
            </a:r>
          </a:p>
        </p:txBody>
      </p:sp>
      <p:sp>
        <p:nvSpPr>
          <p:cNvPr id="14" name="TextBox 13"/>
          <p:cNvSpPr txBox="1"/>
          <p:nvPr/>
        </p:nvSpPr>
        <p:spPr>
          <a:xfrm>
            <a:off x="179512" y="5347077"/>
            <a:ext cx="4679751" cy="1466299"/>
          </a:xfrm>
          <a:prstGeom prst="rect">
            <a:avLst/>
          </a:prstGeom>
          <a:solidFill>
            <a:schemeClr val="bg1"/>
          </a:solidFill>
          <a:ln w="12700">
            <a:solidFill>
              <a:schemeClr val="tx1"/>
            </a:solidFill>
          </a:ln>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a:solidFill>
                  <a:srgbClr val="000000"/>
                </a:solidFill>
              </a:rPr>
              <a:t>Both cyclones produced </a:t>
            </a:r>
            <a:r>
              <a:rPr lang="en-GB" sz="2400" b="1" dirty="0" smtClean="0">
                <a:solidFill>
                  <a:srgbClr val="000000"/>
                </a:solidFill>
              </a:rPr>
              <a:t>heavy </a:t>
            </a:r>
            <a:r>
              <a:rPr lang="en-GB" sz="2400" b="1" dirty="0">
                <a:solidFill>
                  <a:srgbClr val="000000"/>
                </a:solidFill>
              </a:rPr>
              <a:t>prolonged </a:t>
            </a:r>
            <a:r>
              <a:rPr lang="en-GB" sz="2400" b="1" dirty="0" smtClean="0">
                <a:solidFill>
                  <a:srgbClr val="000000"/>
                </a:solidFill>
              </a:rPr>
              <a:t>frontal precipitation</a:t>
            </a:r>
            <a:r>
              <a:rPr lang="en-GB" sz="2400" dirty="0" smtClean="0">
                <a:solidFill>
                  <a:srgbClr val="000000"/>
                </a:solidFill>
              </a:rPr>
              <a:t>, implying </a:t>
            </a:r>
            <a:r>
              <a:rPr lang="en-GB" sz="2400" b="1" dirty="0" smtClean="0">
                <a:solidFill>
                  <a:srgbClr val="000000"/>
                </a:solidFill>
              </a:rPr>
              <a:t>strong </a:t>
            </a:r>
            <a:r>
              <a:rPr lang="en-GB" sz="2400" b="1" dirty="0">
                <a:solidFill>
                  <a:srgbClr val="000000"/>
                </a:solidFill>
              </a:rPr>
              <a:t>diabatic </a:t>
            </a:r>
            <a:r>
              <a:rPr lang="en-GB" sz="2400" b="1" dirty="0" smtClean="0">
                <a:solidFill>
                  <a:srgbClr val="000000"/>
                </a:solidFill>
              </a:rPr>
              <a:t>processes</a:t>
            </a:r>
            <a:endParaRPr lang="en-GB" sz="2400" dirty="0">
              <a:solidFill>
                <a:srgbClr val="000000"/>
              </a:solidFill>
            </a:endParaRPr>
          </a:p>
        </p:txBody>
      </p:sp>
    </p:spTree>
    <p:extLst>
      <p:ext uri="{BB962C8B-B14F-4D97-AF65-F5344CB8AC3E}">
        <p14:creationId xmlns:p14="http://schemas.microsoft.com/office/powerpoint/2010/main" val="3935456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475" t="28892" r="31488" b="17771"/>
          <a:stretch/>
        </p:blipFill>
        <p:spPr>
          <a:xfrm>
            <a:off x="317121" y="1819075"/>
            <a:ext cx="4392488" cy="3456385"/>
          </a:xfrm>
          <a:prstGeom prst="rect">
            <a:avLst/>
          </a:prstGeom>
          <a:ln w="12700">
            <a:solidFill>
              <a:schemeClr val="tx1"/>
            </a:solidFill>
          </a:ln>
          <a:effectLst>
            <a:softEdge rad="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650" t="31109" r="35038" b="5310"/>
          <a:stretch/>
        </p:blipFill>
        <p:spPr>
          <a:xfrm>
            <a:off x="4860032" y="1658535"/>
            <a:ext cx="3960440" cy="4120133"/>
          </a:xfrm>
          <a:prstGeom prst="rect">
            <a:avLst/>
          </a:prstGeom>
          <a:ln w="12700">
            <a:solidFill>
              <a:schemeClr val="tx1"/>
            </a:solidFill>
          </a:ln>
        </p:spPr>
      </p:pic>
      <p:sp>
        <p:nvSpPr>
          <p:cNvPr id="6" name="TextBox 5"/>
          <p:cNvSpPr txBox="1"/>
          <p:nvPr/>
        </p:nvSpPr>
        <p:spPr>
          <a:xfrm>
            <a:off x="1234951" y="1402704"/>
            <a:ext cx="2688977"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b="1" dirty="0" smtClean="0">
                <a:solidFill>
                  <a:srgbClr val="C00000"/>
                </a:solidFill>
              </a:rPr>
              <a:t>0600 UTC 18 July 2012</a:t>
            </a:r>
            <a:endParaRPr lang="en-GB" sz="1800" b="1" dirty="0">
              <a:solidFill>
                <a:srgbClr val="C00000"/>
              </a:solidFill>
            </a:endParaRPr>
          </a:p>
        </p:txBody>
      </p:sp>
      <p:sp>
        <p:nvSpPr>
          <p:cNvPr id="8" name="TextBox 7"/>
          <p:cNvSpPr txBox="1"/>
          <p:nvPr/>
        </p:nvSpPr>
        <p:spPr>
          <a:xfrm>
            <a:off x="5148064" y="1252236"/>
            <a:ext cx="3024336"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b="1" dirty="0" smtClean="0">
                <a:solidFill>
                  <a:srgbClr val="3333CC"/>
                </a:solidFill>
              </a:rPr>
              <a:t>1200 UTC 15 August 2012</a:t>
            </a:r>
            <a:endParaRPr lang="en-GB" sz="1800" b="1" dirty="0">
              <a:solidFill>
                <a:srgbClr val="3333CC"/>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582298013"/>
              </p:ext>
            </p:extLst>
          </p:nvPr>
        </p:nvGraphicFramePr>
        <p:xfrm>
          <a:off x="1812032" y="4359596"/>
          <a:ext cx="6096000" cy="18542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GB" dirty="0" smtClean="0"/>
                        <a:t>MSLP</a:t>
                      </a:r>
                      <a:endParaRPr lang="en-GB" dirty="0"/>
                    </a:p>
                  </a:txBody>
                  <a:tcPr/>
                </a:tc>
                <a:tc>
                  <a:txBody>
                    <a:bodyPr/>
                    <a:lstStyle/>
                    <a:p>
                      <a:r>
                        <a:rPr lang="en-GB" dirty="0" smtClean="0"/>
                        <a:t>Summer</a:t>
                      </a:r>
                      <a:endParaRPr lang="en-GB" dirty="0"/>
                    </a:p>
                  </a:txBody>
                  <a:tcPr/>
                </a:tc>
                <a:tc>
                  <a:txBody>
                    <a:bodyPr/>
                    <a:lstStyle/>
                    <a:p>
                      <a:r>
                        <a:rPr lang="en-GB" dirty="0" smtClean="0"/>
                        <a:t>Winter</a:t>
                      </a:r>
                      <a:endParaRPr lang="en-GB" dirty="0"/>
                    </a:p>
                  </a:txBody>
                  <a:tcPr/>
                </a:tc>
              </a:tr>
              <a:tr h="370840">
                <a:tc>
                  <a:txBody>
                    <a:bodyPr/>
                    <a:lstStyle/>
                    <a:p>
                      <a:r>
                        <a:rPr lang="en-GB" dirty="0" smtClean="0"/>
                        <a:t>930 –</a:t>
                      </a:r>
                      <a:r>
                        <a:rPr lang="en-GB" baseline="0" dirty="0" smtClean="0"/>
                        <a:t> </a:t>
                      </a:r>
                      <a:r>
                        <a:rPr lang="en-GB" dirty="0" smtClean="0"/>
                        <a:t>970 </a:t>
                      </a:r>
                      <a:r>
                        <a:rPr lang="en-GB" dirty="0" err="1" smtClean="0"/>
                        <a:t>hPa</a:t>
                      </a:r>
                      <a:endParaRPr lang="en-GB" dirty="0"/>
                    </a:p>
                  </a:txBody>
                  <a:tcPr/>
                </a:tc>
                <a:tc>
                  <a:txBody>
                    <a:bodyPr/>
                    <a:lstStyle/>
                    <a:p>
                      <a:r>
                        <a:rPr lang="en-GB" dirty="0" smtClean="0"/>
                        <a:t>1</a:t>
                      </a:r>
                      <a:endParaRPr lang="en-GB" dirty="0"/>
                    </a:p>
                  </a:txBody>
                  <a:tcPr/>
                </a:tc>
                <a:tc>
                  <a:txBody>
                    <a:bodyPr/>
                    <a:lstStyle/>
                    <a:p>
                      <a:r>
                        <a:rPr lang="en-GB" dirty="0" smtClean="0"/>
                        <a:t>33</a:t>
                      </a:r>
                      <a:endParaRPr lang="en-GB" dirty="0"/>
                    </a:p>
                  </a:txBody>
                  <a:tcPr/>
                </a:tc>
              </a:tr>
              <a:tr h="370840">
                <a:tc>
                  <a:txBody>
                    <a:bodyPr/>
                    <a:lstStyle/>
                    <a:p>
                      <a:r>
                        <a:rPr lang="en-GB" dirty="0" smtClean="0"/>
                        <a:t>970 –</a:t>
                      </a:r>
                      <a:r>
                        <a:rPr lang="en-GB" baseline="0" dirty="0" smtClean="0"/>
                        <a:t> </a:t>
                      </a:r>
                      <a:r>
                        <a:rPr lang="en-GB" dirty="0" smtClean="0"/>
                        <a:t>990 </a:t>
                      </a:r>
                      <a:r>
                        <a:rPr lang="en-GB" dirty="0" err="1" smtClean="0"/>
                        <a:t>hPa</a:t>
                      </a:r>
                      <a:endParaRPr lang="en-GB" dirty="0"/>
                    </a:p>
                  </a:txBody>
                  <a:tcPr/>
                </a:tc>
                <a:tc>
                  <a:txBody>
                    <a:bodyPr/>
                    <a:lstStyle/>
                    <a:p>
                      <a:r>
                        <a:rPr lang="en-GB" b="1" dirty="0" smtClean="0">
                          <a:solidFill>
                            <a:schemeClr val="accent2"/>
                          </a:solidFill>
                        </a:rPr>
                        <a:t>16</a:t>
                      </a:r>
                      <a:endParaRPr lang="en-GB" b="1" dirty="0">
                        <a:solidFill>
                          <a:schemeClr val="accent2"/>
                        </a:solidFill>
                      </a:endParaRPr>
                    </a:p>
                  </a:txBody>
                  <a:tcPr/>
                </a:tc>
                <a:tc>
                  <a:txBody>
                    <a:bodyPr/>
                    <a:lstStyle/>
                    <a:p>
                      <a:r>
                        <a:rPr lang="en-GB" dirty="0" smtClean="0"/>
                        <a:t>74</a:t>
                      </a:r>
                      <a:endParaRPr lang="en-GB" dirty="0"/>
                    </a:p>
                  </a:txBody>
                  <a:tcPr/>
                </a:tc>
              </a:tr>
              <a:tr h="370840">
                <a:tc>
                  <a:txBody>
                    <a:bodyPr/>
                    <a:lstStyle/>
                    <a:p>
                      <a:r>
                        <a:rPr lang="en-GB" dirty="0" smtClean="0"/>
                        <a:t>990 –</a:t>
                      </a:r>
                      <a:r>
                        <a:rPr lang="en-GB" baseline="0" dirty="0" smtClean="0"/>
                        <a:t> </a:t>
                      </a:r>
                      <a:r>
                        <a:rPr lang="en-GB" dirty="0" smtClean="0"/>
                        <a:t>1010 </a:t>
                      </a:r>
                      <a:r>
                        <a:rPr lang="en-GB" dirty="0" err="1" smtClean="0"/>
                        <a:t>hPa</a:t>
                      </a:r>
                      <a:endParaRPr lang="en-GB" dirty="0"/>
                    </a:p>
                  </a:txBody>
                  <a:tcPr/>
                </a:tc>
                <a:tc>
                  <a:txBody>
                    <a:bodyPr/>
                    <a:lstStyle/>
                    <a:p>
                      <a:r>
                        <a:rPr lang="en-GB" b="1" dirty="0" smtClean="0">
                          <a:solidFill>
                            <a:srgbClr val="C00000"/>
                          </a:solidFill>
                        </a:rPr>
                        <a:t>99</a:t>
                      </a:r>
                      <a:endParaRPr lang="en-GB" b="1" dirty="0">
                        <a:solidFill>
                          <a:srgbClr val="C00000"/>
                        </a:solidFill>
                      </a:endParaRPr>
                    </a:p>
                  </a:txBody>
                  <a:tcPr/>
                </a:tc>
                <a:tc>
                  <a:txBody>
                    <a:bodyPr/>
                    <a:lstStyle/>
                    <a:p>
                      <a:r>
                        <a:rPr lang="en-GB" dirty="0" smtClean="0"/>
                        <a:t>65</a:t>
                      </a:r>
                      <a:endParaRPr lang="en-GB" dirty="0"/>
                    </a:p>
                  </a:txBody>
                  <a:tcPr/>
                </a:tc>
              </a:tr>
              <a:tr h="370840">
                <a:tc>
                  <a:txBody>
                    <a:bodyPr/>
                    <a:lstStyle/>
                    <a:p>
                      <a:r>
                        <a:rPr lang="en-GB" dirty="0" smtClean="0"/>
                        <a:t>1010 –</a:t>
                      </a:r>
                      <a:r>
                        <a:rPr lang="en-GB" baseline="0" dirty="0" smtClean="0"/>
                        <a:t> 1030 </a:t>
                      </a:r>
                      <a:r>
                        <a:rPr lang="en-GB" baseline="0" dirty="0" err="1" smtClean="0"/>
                        <a:t>hPa</a:t>
                      </a:r>
                      <a:endParaRPr lang="en-GB" dirty="0"/>
                    </a:p>
                  </a:txBody>
                  <a:tcPr/>
                </a:tc>
                <a:tc>
                  <a:txBody>
                    <a:bodyPr/>
                    <a:lstStyle/>
                    <a:p>
                      <a:r>
                        <a:rPr lang="en-GB" dirty="0" smtClean="0"/>
                        <a:t>15</a:t>
                      </a:r>
                      <a:endParaRPr lang="en-GB" dirty="0"/>
                    </a:p>
                  </a:txBody>
                  <a:tcPr/>
                </a:tc>
                <a:tc>
                  <a:txBody>
                    <a:bodyPr/>
                    <a:lstStyle/>
                    <a:p>
                      <a:r>
                        <a:rPr lang="en-GB" dirty="0" smtClean="0"/>
                        <a:t>10</a:t>
                      </a:r>
                      <a:endParaRPr lang="en-GB" dirty="0"/>
                    </a:p>
                  </a:txBody>
                  <a:tcPr/>
                </a:tc>
              </a:tr>
            </a:tbl>
          </a:graphicData>
        </a:graphic>
      </p:graphicFrame>
      <p:sp>
        <p:nvSpPr>
          <p:cNvPr id="5" name="TextBox 4"/>
          <p:cNvSpPr txBox="1"/>
          <p:nvPr/>
        </p:nvSpPr>
        <p:spPr>
          <a:xfrm>
            <a:off x="-12122" y="6381328"/>
            <a:ext cx="4296643" cy="349968"/>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800" dirty="0" smtClean="0">
                <a:solidFill>
                  <a:srgbClr val="7EAF35"/>
                </a:solidFill>
              </a:rPr>
              <a:t>Adapted from </a:t>
            </a:r>
            <a:r>
              <a:rPr lang="en-GB" sz="1800" dirty="0" err="1" smtClean="0">
                <a:solidFill>
                  <a:srgbClr val="7EAF35"/>
                </a:solidFill>
              </a:rPr>
              <a:t>Čampa</a:t>
            </a:r>
            <a:r>
              <a:rPr lang="en-GB" sz="1800" dirty="0" smtClean="0">
                <a:solidFill>
                  <a:srgbClr val="7EAF35"/>
                </a:solidFill>
              </a:rPr>
              <a:t> and Wernli (2012)</a:t>
            </a:r>
            <a:endParaRPr lang="en-GB" sz="1800" dirty="0">
              <a:solidFill>
                <a:srgbClr val="7EAF35"/>
              </a:solidFill>
            </a:endParaRPr>
          </a:p>
        </p:txBody>
      </p:sp>
      <p:sp>
        <p:nvSpPr>
          <p:cNvPr id="10" name="Text Box 1"/>
          <p:cNvSpPr txBox="1">
            <a:spLocks noChangeArrowheads="1"/>
          </p:cNvSpPr>
          <p:nvPr/>
        </p:nvSpPr>
        <p:spPr bwMode="auto">
          <a:xfrm>
            <a:off x="252289" y="133246"/>
            <a:ext cx="6407943" cy="116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4000" b="1" dirty="0" smtClean="0">
                <a:solidFill>
                  <a:srgbClr val="00704A"/>
                </a:solidFill>
                <a:latin typeface="+mj-lt"/>
              </a:rPr>
              <a:t>Synoptic conditions</a:t>
            </a:r>
            <a:endParaRPr lang="en-US" altLang="en-US" sz="4000" b="1" dirty="0">
              <a:solidFill>
                <a:srgbClr val="00704A"/>
              </a:solidFill>
              <a:latin typeface="+mj-lt"/>
            </a:endParaRPr>
          </a:p>
        </p:txBody>
      </p:sp>
      <p:sp>
        <p:nvSpPr>
          <p:cNvPr id="12" name="TextBox 11"/>
          <p:cNvSpPr txBox="1"/>
          <p:nvPr/>
        </p:nvSpPr>
        <p:spPr>
          <a:xfrm>
            <a:off x="468314" y="5013176"/>
            <a:ext cx="4034238" cy="1200329"/>
          </a:xfrm>
          <a:prstGeom prst="rect">
            <a:avLst/>
          </a:prstGeom>
          <a:solidFill>
            <a:schemeClr val="bg1"/>
          </a:solidFill>
          <a:ln w="12700">
            <a:solidFill>
              <a:schemeClr val="tx1"/>
            </a:solidFill>
          </a:ln>
        </p:spPr>
        <p:txBody>
          <a:bodyPr wrap="square" rtlCol="0">
            <a:spAutoFit/>
          </a:bodyPr>
          <a:lstStyle/>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rgbClr val="000000"/>
                </a:solidFill>
              </a:rPr>
              <a:t>Yet their </a:t>
            </a:r>
            <a:r>
              <a:rPr lang="en-GB" sz="2400" b="1" dirty="0">
                <a:solidFill>
                  <a:srgbClr val="000000"/>
                </a:solidFill>
              </a:rPr>
              <a:t>synoptic structure </a:t>
            </a:r>
            <a:r>
              <a:rPr lang="en-GB" sz="2400" dirty="0">
                <a:solidFill>
                  <a:srgbClr val="000000"/>
                </a:solidFill>
              </a:rPr>
              <a:t>and </a:t>
            </a:r>
            <a:r>
              <a:rPr lang="en-GB" sz="2400" b="1" dirty="0">
                <a:solidFill>
                  <a:srgbClr val="000000"/>
                </a:solidFill>
              </a:rPr>
              <a:t>development</a:t>
            </a:r>
            <a:r>
              <a:rPr lang="en-GB" sz="2400" dirty="0">
                <a:solidFill>
                  <a:srgbClr val="000000"/>
                </a:solidFill>
              </a:rPr>
              <a:t> were </a:t>
            </a:r>
            <a:r>
              <a:rPr lang="en-GB" sz="2400" b="1" dirty="0">
                <a:solidFill>
                  <a:srgbClr val="000000"/>
                </a:solidFill>
              </a:rPr>
              <a:t>very different</a:t>
            </a:r>
            <a:endParaRPr lang="en-GB" sz="2400" dirty="0">
              <a:solidFill>
                <a:srgbClr val="000000"/>
              </a:solidFill>
            </a:endParaRPr>
          </a:p>
        </p:txBody>
      </p:sp>
    </p:spTree>
    <p:extLst>
      <p:ext uri="{BB962C8B-B14F-4D97-AF65-F5344CB8AC3E}">
        <p14:creationId xmlns:p14="http://schemas.microsoft.com/office/powerpoint/2010/main" val="277037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52289" y="116632"/>
            <a:ext cx="6407943" cy="11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4000" b="1" dirty="0" smtClean="0">
                <a:solidFill>
                  <a:srgbClr val="00704A"/>
                </a:solidFill>
                <a:latin typeface="+mj-lt"/>
              </a:rPr>
              <a:t>Objective</a:t>
            </a:r>
            <a:endParaRPr lang="en-US" altLang="en-US" sz="4000" b="1" dirty="0">
              <a:solidFill>
                <a:srgbClr val="00704A"/>
              </a:solidFill>
              <a:latin typeface="+mj-lt"/>
            </a:endParaRPr>
          </a:p>
        </p:txBody>
      </p:sp>
      <p:sp>
        <p:nvSpPr>
          <p:cNvPr id="4099" name="Text Box 2"/>
          <p:cNvSpPr txBox="1">
            <a:spLocks noChangeArrowheads="1"/>
          </p:cNvSpPr>
          <p:nvPr/>
        </p:nvSpPr>
        <p:spPr bwMode="auto">
          <a:xfrm>
            <a:off x="515073" y="2420888"/>
            <a:ext cx="8113854" cy="2313158"/>
          </a:xfrm>
          <a:prstGeom prst="rect">
            <a:avLst/>
          </a:prstGeom>
          <a:noFill/>
          <a:ln w="9525">
            <a:noFill/>
            <a:round/>
            <a:headEnd/>
            <a:tailEnd/>
          </a:ln>
        </p:spPr>
        <p:txBody>
          <a:bodyPr lIns="90000" tIns="45000" rIns="90000" bIns="45000"/>
          <a:lstStyle/>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dirty="0" smtClean="0">
                <a:solidFill>
                  <a:srgbClr val="000000"/>
                </a:solidFill>
              </a:rPr>
              <a:t>To compare the evolution of these two contrasting summer cyclones in terms </a:t>
            </a:r>
            <a:r>
              <a:rPr lang="en-GB" sz="2800" dirty="0" smtClean="0">
                <a:solidFill>
                  <a:srgbClr val="000000"/>
                </a:solidFill>
              </a:rPr>
              <a:t>of</a:t>
            </a:r>
            <a:endParaRPr lang="en-GB" sz="2800" dirty="0">
              <a:solidFill>
                <a:srgbClr val="000000"/>
              </a:solidFill>
            </a:endParaRP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dirty="0" smtClean="0">
                <a:solidFill>
                  <a:srgbClr val="000000"/>
                </a:solidFill>
              </a:rPr>
              <a:t>Vertical motion due to heating</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dirty="0" smtClean="0">
                <a:solidFill>
                  <a:srgbClr val="000000"/>
                </a:solidFill>
              </a:rPr>
              <a:t>Changes in circulation and vorticity</a:t>
            </a:r>
          </a:p>
        </p:txBody>
      </p:sp>
    </p:spTree>
    <p:extLst>
      <p:ext uri="{BB962C8B-B14F-4D97-AF65-F5344CB8AC3E}">
        <p14:creationId xmlns:p14="http://schemas.microsoft.com/office/powerpoint/2010/main" val="2154152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3" y="1484784"/>
            <a:ext cx="30146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5575670" y="5805264"/>
            <a:ext cx="3600450" cy="4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r" eaLnBrk="1" hangingPunct="1">
              <a:lnSpc>
                <a:spcPct val="100000"/>
              </a:lnSpc>
              <a:spcBef>
                <a:spcPct val="0"/>
              </a:spcBef>
              <a:buClrTx/>
              <a:buFontTx/>
              <a:buNone/>
            </a:pPr>
            <a:r>
              <a:rPr lang="en-GB" altLang="en-US" sz="2000" dirty="0" err="1">
                <a:latin typeface="Gill Sans MT" panose="020B0502020104020203" pitchFamily="34" charset="0"/>
              </a:rPr>
              <a:t>Jule</a:t>
            </a:r>
            <a:r>
              <a:rPr lang="en-GB" altLang="en-US" sz="2000" dirty="0">
                <a:latin typeface="Gill Sans MT" panose="020B0502020104020203" pitchFamily="34" charset="0"/>
              </a:rPr>
              <a:t> </a:t>
            </a:r>
            <a:r>
              <a:rPr lang="en-GB" altLang="en-US" sz="2000" dirty="0" err="1">
                <a:latin typeface="Gill Sans MT" panose="020B0502020104020203" pitchFamily="34" charset="0"/>
              </a:rPr>
              <a:t>Charney</a:t>
            </a:r>
            <a:r>
              <a:rPr lang="en-GB" altLang="en-US" sz="2000" dirty="0">
                <a:latin typeface="Gill Sans MT" panose="020B0502020104020203" pitchFamily="34" charset="0"/>
              </a:rPr>
              <a:t> (1917-1981)</a:t>
            </a:r>
          </a:p>
        </p:txBody>
      </p:sp>
      <p:sp>
        <p:nvSpPr>
          <p:cNvPr id="6148" name="Title 1"/>
          <p:cNvSpPr>
            <a:spLocks noGrp="1"/>
          </p:cNvSpPr>
          <p:nvPr>
            <p:ph type="title"/>
          </p:nvPr>
        </p:nvSpPr>
        <p:spPr>
          <a:xfrm>
            <a:off x="251520" y="314276"/>
            <a:ext cx="6120830" cy="666452"/>
          </a:xfrm>
        </p:spPr>
        <p:txBody>
          <a:bodyPr/>
          <a:lstStyle/>
          <a:p>
            <a:r>
              <a:rPr lang="en-GB" altLang="en-US" dirty="0" smtClean="0"/>
              <a:t>Why </a:t>
            </a:r>
            <a:r>
              <a:rPr lang="en-GB" altLang="en-US" dirty="0" err="1" smtClean="0"/>
              <a:t>diabatic</a:t>
            </a:r>
            <a:r>
              <a:rPr lang="en-GB" altLang="en-US" dirty="0" smtClean="0"/>
              <a:t> processes?</a:t>
            </a:r>
          </a:p>
        </p:txBody>
      </p:sp>
      <p:pic>
        <p:nvPicPr>
          <p:cNvPr id="6149" name="Picture 5" descr="Eady.tif                                                       0003F42CMacintosh HD                   BCB99593:"/>
          <p:cNvPicPr>
            <a:picLocks noChangeAspect="1" noChangeArrowheads="1"/>
          </p:cNvPicPr>
          <p:nvPr/>
        </p:nvPicPr>
        <p:blipFill>
          <a:blip r:embed="rId4">
            <a:extLst>
              <a:ext uri="{28A0092B-C50C-407E-A947-70E740481C1C}">
                <a14:useLocalDpi xmlns:a14="http://schemas.microsoft.com/office/drawing/2010/main" val="0"/>
              </a:ext>
            </a:extLst>
          </a:blip>
          <a:srcRect l="13380" t="13977" r="6691" b="19202"/>
          <a:stretch>
            <a:fillRect/>
          </a:stretch>
        </p:blipFill>
        <p:spPr bwMode="auto">
          <a:xfrm>
            <a:off x="67469" y="1484784"/>
            <a:ext cx="33734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2"/>
          <p:cNvSpPr txBox="1">
            <a:spLocks noChangeArrowheads="1"/>
          </p:cNvSpPr>
          <p:nvPr/>
        </p:nvSpPr>
        <p:spPr bwMode="auto">
          <a:xfrm>
            <a:off x="3419475" y="2182813"/>
            <a:ext cx="2880717" cy="261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r>
              <a:rPr lang="en-GB" altLang="en-US" sz="2000" dirty="0">
                <a:latin typeface="+mn-lt"/>
              </a:rPr>
              <a:t>The development of </a:t>
            </a:r>
            <a:r>
              <a:rPr lang="en-GB" altLang="en-US" sz="2000" dirty="0" err="1">
                <a:latin typeface="+mn-lt"/>
              </a:rPr>
              <a:t>extratropical</a:t>
            </a:r>
            <a:r>
              <a:rPr lang="en-GB" altLang="en-US" sz="2000" dirty="0">
                <a:latin typeface="+mn-lt"/>
              </a:rPr>
              <a:t> cyclones through </a:t>
            </a:r>
            <a:r>
              <a:rPr lang="en-GB" altLang="en-US" sz="2000" dirty="0" err="1">
                <a:latin typeface="+mn-lt"/>
              </a:rPr>
              <a:t>baroclinic</a:t>
            </a:r>
            <a:r>
              <a:rPr lang="en-GB" altLang="en-US" sz="2000" dirty="0">
                <a:latin typeface="+mn-lt"/>
              </a:rPr>
              <a:t> instability has been known about for more than 60 years (</a:t>
            </a:r>
            <a:r>
              <a:rPr lang="en-GB" altLang="en-US" sz="2000" dirty="0" err="1">
                <a:latin typeface="+mn-lt"/>
              </a:rPr>
              <a:t>Eady</a:t>
            </a:r>
            <a:r>
              <a:rPr lang="en-GB" altLang="en-US" sz="2000" dirty="0">
                <a:latin typeface="+mn-lt"/>
              </a:rPr>
              <a:t>, 1949, </a:t>
            </a:r>
            <a:r>
              <a:rPr lang="en-GB" altLang="en-US" sz="2000" dirty="0" err="1">
                <a:latin typeface="+mn-lt"/>
              </a:rPr>
              <a:t>Charney</a:t>
            </a:r>
            <a:r>
              <a:rPr lang="en-GB" altLang="en-US" sz="2000" dirty="0">
                <a:latin typeface="+mn-lt"/>
              </a:rPr>
              <a:t>, 1948).</a:t>
            </a:r>
          </a:p>
          <a:p>
            <a:pPr eaLnBrk="1" hangingPunct="1">
              <a:lnSpc>
                <a:spcPct val="100000"/>
              </a:lnSpc>
              <a:spcBef>
                <a:spcPct val="0"/>
              </a:spcBef>
              <a:buClrTx/>
              <a:buFontTx/>
              <a:buNone/>
            </a:pPr>
            <a:endParaRPr lang="en-GB" altLang="en-US" dirty="0">
              <a:latin typeface="+mn-lt"/>
            </a:endParaRPr>
          </a:p>
        </p:txBody>
      </p:sp>
      <p:sp>
        <p:nvSpPr>
          <p:cNvPr id="6151" name="TextBox 1"/>
          <p:cNvSpPr txBox="1">
            <a:spLocks noChangeArrowheads="1"/>
          </p:cNvSpPr>
          <p:nvPr/>
        </p:nvSpPr>
        <p:spPr bwMode="auto">
          <a:xfrm>
            <a:off x="39688" y="5805264"/>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ctr" eaLnBrk="1" hangingPunct="1">
              <a:lnSpc>
                <a:spcPct val="100000"/>
              </a:lnSpc>
              <a:spcBef>
                <a:spcPct val="0"/>
              </a:spcBef>
              <a:buClrTx/>
              <a:buFontTx/>
              <a:buNone/>
            </a:pPr>
            <a:r>
              <a:rPr lang="en-GB" altLang="en-US" sz="2000" dirty="0">
                <a:latin typeface="+mn-lt"/>
              </a:rPr>
              <a:t>Eric </a:t>
            </a:r>
            <a:r>
              <a:rPr lang="en-GB" altLang="en-US" sz="2000" dirty="0" err="1">
                <a:latin typeface="+mn-lt"/>
              </a:rPr>
              <a:t>Eady</a:t>
            </a:r>
            <a:r>
              <a:rPr lang="en-GB" altLang="en-US" sz="2000" dirty="0">
                <a:latin typeface="+mn-lt"/>
              </a:rPr>
              <a:t> (1915-1966)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52289" y="188913"/>
            <a:ext cx="6407943" cy="107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4000" b="1" dirty="0" smtClean="0">
                <a:solidFill>
                  <a:srgbClr val="00704A"/>
                </a:solidFill>
                <a:latin typeface="+mj-lt"/>
              </a:rPr>
              <a:t>Method</a:t>
            </a:r>
            <a:endParaRPr lang="en-US" altLang="en-US" sz="4000" b="1" dirty="0">
              <a:solidFill>
                <a:srgbClr val="00704A"/>
              </a:solidFill>
              <a:latin typeface="+mj-lt"/>
            </a:endParaRPr>
          </a:p>
        </p:txBody>
      </p:sp>
      <p:sp>
        <p:nvSpPr>
          <p:cNvPr id="4099" name="Text Box 2"/>
          <p:cNvSpPr txBox="1">
            <a:spLocks noChangeArrowheads="1"/>
          </p:cNvSpPr>
          <p:nvPr/>
        </p:nvSpPr>
        <p:spPr bwMode="auto">
          <a:xfrm>
            <a:off x="323850" y="1772990"/>
            <a:ext cx="8532813" cy="4032274"/>
          </a:xfrm>
          <a:prstGeom prst="rect">
            <a:avLst/>
          </a:prstGeom>
          <a:noFill/>
          <a:ln w="9525">
            <a:noFill/>
            <a:round/>
            <a:headEnd/>
            <a:tailEnd/>
          </a:ln>
        </p:spPr>
        <p:txBody>
          <a:bodyPr lIns="90000" tIns="45000" rIns="90000" bIns="45000"/>
          <a:lstStyle/>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smtClean="0">
                <a:solidFill>
                  <a:srgbClr val="000000"/>
                </a:solidFill>
              </a:rPr>
              <a:t>Tracers of </a:t>
            </a:r>
            <a:r>
              <a:rPr lang="en-GB" sz="2400" b="1" dirty="0" smtClean="0">
                <a:solidFill>
                  <a:srgbClr val="000000"/>
                </a:solidFill>
              </a:rPr>
              <a:t>potential temperature</a:t>
            </a:r>
            <a:r>
              <a:rPr lang="en-GB" sz="2400" dirty="0" smtClean="0">
                <a:solidFill>
                  <a:srgbClr val="000000"/>
                </a:solidFill>
              </a:rPr>
              <a:t> and </a:t>
            </a:r>
            <a:r>
              <a:rPr lang="en-GB" sz="2400" b="1" dirty="0" smtClean="0">
                <a:solidFill>
                  <a:srgbClr val="000000"/>
                </a:solidFill>
              </a:rPr>
              <a:t>potential vorticity</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1" dirty="0" smtClean="0">
                <a:solidFill>
                  <a:srgbClr val="000000"/>
                </a:solidFill>
              </a:rPr>
              <a:t>Both variables</a:t>
            </a:r>
            <a:r>
              <a:rPr lang="en-GB" sz="2400" dirty="0" smtClean="0">
                <a:solidFill>
                  <a:srgbClr val="000000"/>
                </a:solidFill>
              </a:rPr>
              <a:t> are </a:t>
            </a:r>
            <a:r>
              <a:rPr lang="en-GB" sz="2400" b="1" dirty="0" smtClean="0">
                <a:solidFill>
                  <a:srgbClr val="000000"/>
                </a:solidFill>
              </a:rPr>
              <a:t>conserved</a:t>
            </a:r>
            <a:r>
              <a:rPr lang="en-GB" sz="2400" dirty="0" smtClean="0">
                <a:solidFill>
                  <a:srgbClr val="000000"/>
                </a:solidFill>
              </a:rPr>
              <a:t> under </a:t>
            </a:r>
            <a:r>
              <a:rPr lang="en-GB" sz="2400" b="1" dirty="0" smtClean="0">
                <a:solidFill>
                  <a:srgbClr val="000000"/>
                </a:solidFill>
              </a:rPr>
              <a:t>adiabatic frictionless </a:t>
            </a:r>
            <a:r>
              <a:rPr lang="en-GB" sz="2400" dirty="0" smtClean="0">
                <a:solidFill>
                  <a:srgbClr val="000000"/>
                </a:solidFill>
              </a:rPr>
              <a:t>flow</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1" dirty="0" smtClean="0">
                <a:solidFill>
                  <a:srgbClr val="000000"/>
                </a:solidFill>
              </a:rPr>
              <a:t>POTENTIAL TEMPERATURE</a:t>
            </a:r>
            <a:r>
              <a:rPr lang="en-GB" sz="2400" dirty="0" smtClean="0">
                <a:solidFill>
                  <a:srgbClr val="000000"/>
                </a:solidFill>
              </a:rPr>
              <a:t> is an excellent marker of </a:t>
            </a:r>
            <a:r>
              <a:rPr lang="en-GB" sz="2400" b="1" dirty="0" smtClean="0">
                <a:solidFill>
                  <a:srgbClr val="000000"/>
                </a:solidFill>
              </a:rPr>
              <a:t>cross-isentropic motion</a:t>
            </a:r>
            <a:r>
              <a:rPr lang="en-GB" sz="2400" dirty="0" smtClean="0">
                <a:solidFill>
                  <a:srgbClr val="000000"/>
                </a:solidFill>
              </a:rPr>
              <a:t> and </a:t>
            </a:r>
            <a:r>
              <a:rPr lang="en-GB" sz="2400" b="1" dirty="0" smtClean="0">
                <a:solidFill>
                  <a:srgbClr val="000000"/>
                </a:solidFill>
              </a:rPr>
              <a:t>air mass origin</a:t>
            </a:r>
            <a:r>
              <a:rPr lang="en-GB" sz="2400" dirty="0" smtClean="0">
                <a:solidFill>
                  <a:srgbClr val="000000"/>
                </a:solidFill>
              </a:rPr>
              <a:t>.</a:t>
            </a:r>
            <a:endParaRPr lang="en-GB" sz="2400" b="1" dirty="0" smtClean="0">
              <a:solidFill>
                <a:srgbClr val="000000"/>
              </a:solidFill>
            </a:endParaRP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1" dirty="0" smtClean="0">
                <a:solidFill>
                  <a:srgbClr val="000000"/>
                </a:solidFill>
              </a:rPr>
              <a:t>POTENTIAL VORTICITY</a:t>
            </a:r>
            <a:r>
              <a:rPr lang="en-GB" sz="2400" dirty="0" smtClean="0">
                <a:solidFill>
                  <a:srgbClr val="000000"/>
                </a:solidFill>
              </a:rPr>
              <a:t> provides information about the </a:t>
            </a:r>
            <a:r>
              <a:rPr lang="en-GB" sz="2400" b="1" dirty="0" smtClean="0">
                <a:solidFill>
                  <a:srgbClr val="000000"/>
                </a:solidFill>
              </a:rPr>
              <a:t>wind</a:t>
            </a:r>
            <a:r>
              <a:rPr lang="en-GB" sz="2400" dirty="0" smtClean="0">
                <a:solidFill>
                  <a:srgbClr val="000000"/>
                </a:solidFill>
              </a:rPr>
              <a:t> and </a:t>
            </a:r>
            <a:r>
              <a:rPr lang="en-GB" sz="2400" b="1" dirty="0" smtClean="0">
                <a:solidFill>
                  <a:srgbClr val="000000"/>
                </a:solidFill>
              </a:rPr>
              <a:t>potential temperature</a:t>
            </a:r>
            <a:r>
              <a:rPr lang="en-GB" sz="2400" dirty="0" smtClean="0">
                <a:solidFill>
                  <a:srgbClr val="000000"/>
                </a:solidFill>
              </a:rPr>
              <a:t> fields.</a:t>
            </a: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smtClean="0">
                <a:solidFill>
                  <a:srgbClr val="000000"/>
                </a:solidFill>
              </a:rPr>
              <a:t>All results shown at </a:t>
            </a:r>
            <a:r>
              <a:rPr lang="en-GB" sz="2400" dirty="0" smtClean="0">
                <a:solidFill>
                  <a:srgbClr val="000000"/>
                </a:solidFill>
              </a:rPr>
              <a:t>21-h </a:t>
            </a:r>
            <a:r>
              <a:rPr lang="en-GB" sz="2400" dirty="0" smtClean="0">
                <a:solidFill>
                  <a:srgbClr val="000000"/>
                </a:solidFill>
              </a:rPr>
              <a:t>lead time using the Met Office Unified Model</a:t>
            </a:r>
            <a:r>
              <a:rPr lang="en-GB" sz="2400" dirty="0">
                <a:solidFill>
                  <a:srgbClr val="000000"/>
                </a:solidFill>
              </a:rPr>
              <a:t> </a:t>
            </a:r>
            <a:r>
              <a:rPr lang="en-GB" sz="2400" dirty="0" smtClean="0">
                <a:solidFill>
                  <a:srgbClr val="000000"/>
                </a:solidFill>
              </a:rPr>
              <a:t>(MetUM)</a:t>
            </a:r>
            <a:endParaRPr lang="en-GB" sz="2400" dirty="0">
              <a:solidFill>
                <a:srgbClr val="000000"/>
              </a:solidFill>
              <a:latin typeface="Gill Sans MT"/>
            </a:endParaRP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rgbClr val="000000"/>
              </a:solidFill>
            </a:endParaRP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rgbClr val="000000"/>
              </a:solidFill>
            </a:endParaRPr>
          </a:p>
          <a:p>
            <a:pPr defTabSz="449263" hangingPunct="0">
              <a:lnSpc>
                <a:spcPct val="93000"/>
              </a:lnSpc>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endParaRPr>
          </a:p>
        </p:txBody>
      </p:sp>
    </p:spTree>
    <p:extLst>
      <p:ext uri="{BB962C8B-B14F-4D97-AF65-F5344CB8AC3E}">
        <p14:creationId xmlns:p14="http://schemas.microsoft.com/office/powerpoint/2010/main" val="353552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55576" y="1412776"/>
            <a:ext cx="7488832" cy="5256583"/>
            <a:chOff x="1331595" y="1238582"/>
            <a:chExt cx="6831503" cy="473066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95" y="1238726"/>
              <a:ext cx="6480810" cy="4380548"/>
            </a:xfrm>
            <a:prstGeom prst="rect">
              <a:avLst/>
            </a:prstGeom>
          </p:spPr>
        </p:pic>
        <p:sp>
          <p:nvSpPr>
            <p:cNvPr id="19" name="TextBox 18"/>
            <p:cNvSpPr txBox="1"/>
            <p:nvPr/>
          </p:nvSpPr>
          <p:spPr>
            <a:xfrm>
              <a:off x="1331595" y="5619274"/>
              <a:ext cx="6831503" cy="349968"/>
            </a:xfrm>
            <a:prstGeom prst="rect">
              <a:avLst/>
            </a:prstGeom>
            <a:noFill/>
          </p:spPr>
          <p:txBody>
            <a:bodyPr wrap="square" rtlCol="0">
              <a:spAutoFit/>
            </a:bodyPr>
            <a:lstStyle/>
            <a:p>
              <a:r>
                <a:rPr lang="en-GB" b="1" dirty="0" smtClean="0">
                  <a:solidFill>
                    <a:schemeClr val="tx1"/>
                  </a:solidFill>
                </a:rPr>
                <a:t>BLACK</a:t>
              </a:r>
              <a:r>
                <a:rPr lang="en-GB" dirty="0" smtClean="0">
                  <a:solidFill>
                    <a:schemeClr val="tx1"/>
                  </a:solidFill>
                </a:rPr>
                <a:t>: 2-PVU contour (tropopause)</a:t>
              </a:r>
              <a:endParaRPr lang="en-GB" dirty="0">
                <a:solidFill>
                  <a:schemeClr val="tx1"/>
                </a:solidFill>
              </a:endParaRPr>
            </a:p>
          </p:txBody>
        </p:sp>
        <p:sp>
          <p:nvSpPr>
            <p:cNvPr id="20" name="TextBox 19"/>
            <p:cNvSpPr txBox="1"/>
            <p:nvPr/>
          </p:nvSpPr>
          <p:spPr>
            <a:xfrm>
              <a:off x="2187824" y="2649466"/>
              <a:ext cx="1495167" cy="292709"/>
            </a:xfrm>
            <a:prstGeom prst="rect">
              <a:avLst/>
            </a:prstGeom>
            <a:noFill/>
          </p:spPr>
          <p:txBody>
            <a:bodyPr wrap="square" rtlCol="0">
              <a:spAutoFit/>
            </a:bodyPr>
            <a:lstStyle/>
            <a:p>
              <a:pPr algn="ctr"/>
              <a:r>
                <a:rPr lang="en-GB" sz="1400" dirty="0" smtClean="0">
                  <a:solidFill>
                    <a:schemeClr val="tx1"/>
                  </a:solidFill>
                </a:rPr>
                <a:t>stratospheric</a:t>
              </a:r>
              <a:endParaRPr lang="en-GB" sz="1400" dirty="0">
                <a:solidFill>
                  <a:schemeClr val="tx1"/>
                </a:solidFill>
              </a:endParaRPr>
            </a:p>
          </p:txBody>
        </p:sp>
        <p:sp>
          <p:nvSpPr>
            <p:cNvPr id="21" name="TextBox 20"/>
            <p:cNvSpPr txBox="1"/>
            <p:nvPr/>
          </p:nvSpPr>
          <p:spPr>
            <a:xfrm>
              <a:off x="5646145" y="2355695"/>
              <a:ext cx="1495167" cy="292709"/>
            </a:xfrm>
            <a:prstGeom prst="rect">
              <a:avLst/>
            </a:prstGeom>
            <a:noFill/>
          </p:spPr>
          <p:txBody>
            <a:bodyPr wrap="square" rtlCol="0">
              <a:spAutoFit/>
            </a:bodyPr>
            <a:lstStyle/>
            <a:p>
              <a:pPr algn="ctr"/>
              <a:r>
                <a:rPr lang="en-GB" sz="1400" dirty="0" smtClean="0">
                  <a:solidFill>
                    <a:schemeClr val="tx1"/>
                  </a:solidFill>
                </a:rPr>
                <a:t>stratospheric</a:t>
              </a:r>
              <a:endParaRPr lang="en-GB" sz="1400" dirty="0">
                <a:solidFill>
                  <a:schemeClr val="tx1"/>
                </a:solidFill>
              </a:endParaRPr>
            </a:p>
          </p:txBody>
        </p:sp>
        <p:sp>
          <p:nvSpPr>
            <p:cNvPr id="22" name="TextBox 21"/>
            <p:cNvSpPr txBox="1"/>
            <p:nvPr/>
          </p:nvSpPr>
          <p:spPr>
            <a:xfrm>
              <a:off x="2636108" y="4392036"/>
              <a:ext cx="1495167" cy="292709"/>
            </a:xfrm>
            <a:prstGeom prst="rect">
              <a:avLst/>
            </a:prstGeom>
            <a:noFill/>
          </p:spPr>
          <p:txBody>
            <a:bodyPr wrap="square" rtlCol="0">
              <a:spAutoFit/>
            </a:bodyPr>
            <a:lstStyle/>
            <a:p>
              <a:pPr algn="ctr"/>
              <a:r>
                <a:rPr lang="en-GB" sz="1400" dirty="0" smtClean="0">
                  <a:solidFill>
                    <a:schemeClr val="tx1"/>
                  </a:solidFill>
                </a:rPr>
                <a:t>tropospheric</a:t>
              </a:r>
              <a:endParaRPr lang="en-GB" sz="1400" dirty="0">
                <a:solidFill>
                  <a:schemeClr val="tx1"/>
                </a:solidFill>
              </a:endParaRPr>
            </a:p>
          </p:txBody>
        </p:sp>
        <p:sp>
          <p:nvSpPr>
            <p:cNvPr id="23" name="TextBox 22"/>
            <p:cNvSpPr txBox="1"/>
            <p:nvPr/>
          </p:nvSpPr>
          <p:spPr>
            <a:xfrm rot="2062365">
              <a:off x="4547868" y="2636181"/>
              <a:ext cx="1495167" cy="493084"/>
            </a:xfrm>
            <a:prstGeom prst="rect">
              <a:avLst/>
            </a:prstGeom>
            <a:noFill/>
          </p:spPr>
          <p:txBody>
            <a:bodyPr wrap="square" rtlCol="0">
              <a:spAutoFit/>
            </a:bodyPr>
            <a:lstStyle/>
            <a:p>
              <a:pPr algn="ctr"/>
              <a:r>
                <a:rPr lang="en-GB" sz="1400" dirty="0">
                  <a:solidFill>
                    <a:schemeClr val="tx1"/>
                  </a:solidFill>
                </a:rPr>
                <a:t>w</a:t>
              </a:r>
              <a:r>
                <a:rPr lang="en-GB" sz="1400" dirty="0" smtClean="0">
                  <a:solidFill>
                    <a:schemeClr val="tx1"/>
                  </a:solidFill>
                </a:rPr>
                <a:t>arm conveyor belt outflow</a:t>
              </a:r>
              <a:endParaRPr lang="en-GB" sz="1400" dirty="0">
                <a:solidFill>
                  <a:schemeClr val="tx1"/>
                </a:solidFill>
              </a:endParaRPr>
            </a:p>
          </p:txBody>
        </p:sp>
        <p:sp>
          <p:nvSpPr>
            <p:cNvPr id="24" name="TextBox 23"/>
            <p:cNvSpPr txBox="1"/>
            <p:nvPr/>
          </p:nvSpPr>
          <p:spPr>
            <a:xfrm>
              <a:off x="7465523" y="1662622"/>
              <a:ext cx="346882" cy="349968"/>
            </a:xfrm>
            <a:prstGeom prst="rect">
              <a:avLst/>
            </a:prstGeom>
            <a:noFill/>
          </p:spPr>
          <p:txBody>
            <a:bodyPr wrap="square" rtlCol="0">
              <a:spAutoFit/>
            </a:bodyPr>
            <a:lstStyle/>
            <a:p>
              <a:r>
                <a:rPr lang="en-GB" dirty="0" smtClean="0">
                  <a:solidFill>
                    <a:schemeClr val="tx1"/>
                  </a:solidFill>
                </a:rPr>
                <a:t>K</a:t>
              </a:r>
              <a:endParaRPr lang="en-GB" dirty="0">
                <a:solidFill>
                  <a:schemeClr val="tx1"/>
                </a:solidFill>
              </a:endParaRPr>
            </a:p>
          </p:txBody>
        </p:sp>
        <p:sp>
          <p:nvSpPr>
            <p:cNvPr id="25" name="TextBox 24"/>
            <p:cNvSpPr txBox="1"/>
            <p:nvPr/>
          </p:nvSpPr>
          <p:spPr>
            <a:xfrm>
              <a:off x="4263081" y="4250724"/>
              <a:ext cx="383059" cy="349968"/>
            </a:xfrm>
            <a:prstGeom prst="rect">
              <a:avLst/>
            </a:prstGeom>
            <a:noFill/>
          </p:spPr>
          <p:txBody>
            <a:bodyPr wrap="square" rtlCol="0">
              <a:spAutoFit/>
            </a:bodyPr>
            <a:lstStyle/>
            <a:p>
              <a:pPr algn="ctr"/>
              <a:r>
                <a:rPr lang="en-GB" b="1" dirty="0">
                  <a:solidFill>
                    <a:schemeClr val="tx1"/>
                  </a:solidFill>
                </a:rPr>
                <a:t>A</a:t>
              </a:r>
            </a:p>
          </p:txBody>
        </p:sp>
        <p:sp>
          <p:nvSpPr>
            <p:cNvPr id="26" name="TextBox 25"/>
            <p:cNvSpPr txBox="1"/>
            <p:nvPr/>
          </p:nvSpPr>
          <p:spPr>
            <a:xfrm>
              <a:off x="4096265" y="1842994"/>
              <a:ext cx="383059" cy="349968"/>
            </a:xfrm>
            <a:prstGeom prst="rect">
              <a:avLst/>
            </a:prstGeom>
            <a:noFill/>
          </p:spPr>
          <p:txBody>
            <a:bodyPr wrap="square" rtlCol="0">
              <a:spAutoFit/>
            </a:bodyPr>
            <a:lstStyle/>
            <a:p>
              <a:pPr algn="ctr"/>
              <a:r>
                <a:rPr lang="en-GB" b="1" dirty="0" smtClean="0">
                  <a:solidFill>
                    <a:schemeClr val="tx1"/>
                  </a:solidFill>
                </a:rPr>
                <a:t>B</a:t>
              </a:r>
              <a:endParaRPr lang="en-GB" b="1" dirty="0">
                <a:solidFill>
                  <a:schemeClr val="tx1"/>
                </a:solidFill>
              </a:endParaRPr>
            </a:p>
          </p:txBody>
        </p:sp>
        <p:sp>
          <p:nvSpPr>
            <p:cNvPr id="27" name="Rectangle 26"/>
            <p:cNvSpPr/>
            <p:nvPr/>
          </p:nvSpPr>
          <p:spPr bwMode="auto">
            <a:xfrm>
              <a:off x="2817341" y="1238582"/>
              <a:ext cx="2828804"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12" name="TextBox 11"/>
          <p:cNvSpPr txBox="1"/>
          <p:nvPr/>
        </p:nvSpPr>
        <p:spPr>
          <a:xfrm>
            <a:off x="7812405" y="2421169"/>
            <a:ext cx="1446903" cy="1924116"/>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l-GR" sz="3200" dirty="0" smtClean="0">
                <a:solidFill>
                  <a:srgbClr val="000000"/>
                </a:solidFill>
              </a:rPr>
              <a:t>θ</a:t>
            </a:r>
            <a:r>
              <a:rPr lang="en-GB" sz="1600" dirty="0" smtClean="0">
                <a:solidFill>
                  <a:srgbClr val="000000"/>
                </a:solidFill>
              </a:rPr>
              <a:t>0</a:t>
            </a:r>
          </a:p>
          <a:p>
            <a:pPr defTabSz="449263" hangingPunct="0">
              <a:lnSpc>
                <a:spcPct val="93000"/>
              </a:lnSpc>
              <a:buClr>
                <a:srgbClr val="000000"/>
              </a:buClr>
              <a:buSzPct val="100000"/>
              <a:buFont typeface="Times New Roman" panose="02020603050405020304" pitchFamily="18" charset="0"/>
              <a:buNone/>
            </a:pPr>
            <a:r>
              <a:rPr lang="en-GB" sz="1600" dirty="0" smtClean="0">
                <a:solidFill>
                  <a:srgbClr val="000000"/>
                </a:solidFill>
              </a:rPr>
              <a:t>Potential temperature that the air had at the start of the simulation</a:t>
            </a:r>
          </a:p>
        </p:txBody>
      </p:sp>
      <p:sp>
        <p:nvSpPr>
          <p:cNvPr id="2" name="TextBox 1"/>
          <p:cNvSpPr txBox="1"/>
          <p:nvPr/>
        </p:nvSpPr>
        <p:spPr>
          <a:xfrm>
            <a:off x="2694102" y="1372706"/>
            <a:ext cx="3102034" cy="400110"/>
          </a:xfrm>
          <a:prstGeom prst="rect">
            <a:avLst/>
          </a:prstGeom>
          <a:solidFill>
            <a:schemeClr val="bg1"/>
          </a:solidFill>
        </p:spPr>
        <p:txBody>
          <a:bodyPr wrap="square" rtlCol="0">
            <a:spAutoFit/>
          </a:bodyPr>
          <a:lstStyle/>
          <a:p>
            <a:pPr algn="ctr"/>
            <a:r>
              <a:rPr lang="en-US" altLang="en-US" b="1" dirty="0">
                <a:solidFill>
                  <a:schemeClr val="tx1"/>
                </a:solidFill>
              </a:rPr>
              <a:t>18 July </a:t>
            </a:r>
            <a:r>
              <a:rPr lang="en-US" altLang="en-US" b="1" dirty="0" smtClean="0">
                <a:solidFill>
                  <a:schemeClr val="tx1"/>
                </a:solidFill>
              </a:rPr>
              <a:t>2012</a:t>
            </a:r>
            <a:endParaRPr lang="en-US" altLang="en-US" b="1" dirty="0">
              <a:solidFill>
                <a:schemeClr val="tx1"/>
              </a:solidFill>
            </a:endParaRPr>
          </a:p>
        </p:txBody>
      </p:sp>
      <p:sp>
        <p:nvSpPr>
          <p:cNvPr id="5" name="Text Box 1"/>
          <p:cNvSpPr txBox="1">
            <a:spLocks noChangeArrowheads="1"/>
          </p:cNvSpPr>
          <p:nvPr/>
        </p:nvSpPr>
        <p:spPr bwMode="auto">
          <a:xfrm>
            <a:off x="252289" y="501138"/>
            <a:ext cx="6407943" cy="9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buSzPct val="100000"/>
            </a:pPr>
            <a:r>
              <a:rPr lang="en-US" altLang="en-US" sz="3600" b="1" dirty="0" smtClean="0">
                <a:solidFill>
                  <a:srgbClr val="00704A"/>
                </a:solidFill>
                <a:latin typeface="+mj-lt"/>
              </a:rPr>
              <a:t>Upper-level (320-K) </a:t>
            </a:r>
            <a:endParaRPr lang="en-US" altLang="en-US" sz="3600" b="1" dirty="0" smtClean="0">
              <a:solidFill>
                <a:srgbClr val="00704A"/>
              </a:solidFill>
              <a:latin typeface="+mj-lt"/>
            </a:endParaRPr>
          </a:p>
          <a:p>
            <a:pPr defTabSz="449263" eaLnBrk="1" hangingPunct="0">
              <a:buSzPct val="100000"/>
            </a:pPr>
            <a:r>
              <a:rPr lang="en-US" altLang="en-US" sz="3600" b="1" dirty="0" smtClean="0">
                <a:solidFill>
                  <a:srgbClr val="00704A"/>
                </a:solidFill>
                <a:latin typeface="+mj-lt"/>
              </a:rPr>
              <a:t>s</a:t>
            </a:r>
            <a:r>
              <a:rPr lang="en-US" altLang="en-US" sz="3600" b="1" dirty="0" smtClean="0">
                <a:solidFill>
                  <a:srgbClr val="00704A"/>
                </a:solidFill>
                <a:latin typeface="+mj-lt"/>
              </a:rPr>
              <a:t>tructure: </a:t>
            </a:r>
            <a:r>
              <a:rPr lang="el-GR" altLang="en-US" sz="3600" b="1" dirty="0" smtClean="0">
                <a:solidFill>
                  <a:srgbClr val="00704A"/>
                </a:solidFill>
                <a:latin typeface="Calibri" panose="020F0502020204030204" pitchFamily="34" charset="0"/>
              </a:rPr>
              <a:t>θ</a:t>
            </a:r>
            <a:r>
              <a:rPr lang="en-GB" altLang="en-US" sz="3600" b="1" baseline="-25000" dirty="0" smtClean="0">
                <a:solidFill>
                  <a:srgbClr val="00704A"/>
                </a:solidFill>
                <a:latin typeface="Calibri" panose="020F0502020204030204" pitchFamily="34" charset="0"/>
              </a:rPr>
              <a:t>0</a:t>
            </a:r>
            <a:endParaRPr lang="en-US" altLang="en-US" sz="3600" b="1" baseline="-25000" dirty="0">
              <a:solidFill>
                <a:srgbClr val="00B050"/>
              </a:solidFill>
              <a:latin typeface="+mj-lt"/>
            </a:endParaRPr>
          </a:p>
        </p:txBody>
      </p:sp>
    </p:spTree>
    <p:extLst>
      <p:ext uri="{BB962C8B-B14F-4D97-AF65-F5344CB8AC3E}">
        <p14:creationId xmlns:p14="http://schemas.microsoft.com/office/powerpoint/2010/main" val="2888429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4977" y="1412776"/>
            <a:ext cx="7920879" cy="5400600"/>
            <a:chOff x="614977" y="1412776"/>
            <a:chExt cx="7920879" cy="540060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52" y="1412940"/>
              <a:ext cx="7123912" cy="5000906"/>
            </a:xfrm>
            <a:prstGeom prst="rect">
              <a:avLst/>
            </a:prstGeom>
          </p:spPr>
        </p:pic>
        <p:sp>
          <p:nvSpPr>
            <p:cNvPr id="29" name="TextBox 28"/>
            <p:cNvSpPr txBox="1"/>
            <p:nvPr/>
          </p:nvSpPr>
          <p:spPr>
            <a:xfrm>
              <a:off x="614977" y="6413847"/>
              <a:ext cx="7920879" cy="399529"/>
            </a:xfrm>
            <a:prstGeom prst="rect">
              <a:avLst/>
            </a:prstGeom>
            <a:noFill/>
          </p:spPr>
          <p:txBody>
            <a:bodyPr wrap="square" rtlCol="0">
              <a:spAutoFit/>
            </a:bodyPr>
            <a:lstStyle/>
            <a:p>
              <a:r>
                <a:rPr lang="en-GB" b="1" dirty="0" smtClean="0">
                  <a:solidFill>
                    <a:schemeClr val="tx1"/>
                  </a:solidFill>
                </a:rPr>
                <a:t>BLACK</a:t>
              </a:r>
              <a:r>
                <a:rPr lang="en-GB" dirty="0" smtClean="0">
                  <a:solidFill>
                    <a:schemeClr val="tx1"/>
                  </a:solidFill>
                </a:rPr>
                <a:t>: 2-PVU contour (tropopause)</a:t>
              </a:r>
              <a:endParaRPr lang="en-GB" dirty="0">
                <a:solidFill>
                  <a:schemeClr val="tx1"/>
                </a:solidFill>
              </a:endParaRPr>
            </a:p>
          </p:txBody>
        </p:sp>
        <p:sp>
          <p:nvSpPr>
            <p:cNvPr id="30" name="TextBox 29"/>
            <p:cNvSpPr txBox="1"/>
            <p:nvPr/>
          </p:nvSpPr>
          <p:spPr>
            <a:xfrm rot="2380414">
              <a:off x="1183205" y="4053196"/>
              <a:ext cx="1733592" cy="334161"/>
            </a:xfrm>
            <a:prstGeom prst="rect">
              <a:avLst/>
            </a:prstGeom>
            <a:noFill/>
          </p:spPr>
          <p:txBody>
            <a:bodyPr wrap="square" rtlCol="0">
              <a:spAutoFit/>
            </a:bodyPr>
            <a:lstStyle/>
            <a:p>
              <a:pPr algn="ctr"/>
              <a:r>
                <a:rPr lang="en-GB" sz="1400" dirty="0" smtClean="0">
                  <a:solidFill>
                    <a:schemeClr val="tx1"/>
                  </a:solidFill>
                </a:rPr>
                <a:t>stratospheric</a:t>
              </a:r>
              <a:endParaRPr lang="en-GB" sz="1400" dirty="0">
                <a:solidFill>
                  <a:schemeClr val="tx1"/>
                </a:solidFill>
              </a:endParaRPr>
            </a:p>
          </p:txBody>
        </p:sp>
        <p:sp>
          <p:nvSpPr>
            <p:cNvPr id="31" name="TextBox 30"/>
            <p:cNvSpPr txBox="1"/>
            <p:nvPr/>
          </p:nvSpPr>
          <p:spPr>
            <a:xfrm>
              <a:off x="2638516" y="5636655"/>
              <a:ext cx="1733592" cy="334161"/>
            </a:xfrm>
            <a:prstGeom prst="rect">
              <a:avLst/>
            </a:prstGeom>
            <a:noFill/>
          </p:spPr>
          <p:txBody>
            <a:bodyPr wrap="square" rtlCol="0">
              <a:spAutoFit/>
            </a:bodyPr>
            <a:lstStyle/>
            <a:p>
              <a:pPr algn="ctr"/>
              <a:r>
                <a:rPr lang="en-GB" sz="1400" dirty="0" smtClean="0">
                  <a:solidFill>
                    <a:schemeClr val="tx1"/>
                  </a:solidFill>
                </a:rPr>
                <a:t>tropospheric</a:t>
              </a:r>
              <a:endParaRPr lang="en-GB" sz="1400" dirty="0">
                <a:solidFill>
                  <a:schemeClr val="tx1"/>
                </a:solidFill>
              </a:endParaRPr>
            </a:p>
          </p:txBody>
        </p:sp>
        <p:sp>
          <p:nvSpPr>
            <p:cNvPr id="32" name="TextBox 31"/>
            <p:cNvSpPr txBox="1"/>
            <p:nvPr/>
          </p:nvSpPr>
          <p:spPr>
            <a:xfrm>
              <a:off x="2178945" y="3137281"/>
              <a:ext cx="1733592" cy="562913"/>
            </a:xfrm>
            <a:prstGeom prst="rect">
              <a:avLst/>
            </a:prstGeom>
            <a:noFill/>
          </p:spPr>
          <p:txBody>
            <a:bodyPr wrap="square" rtlCol="0">
              <a:spAutoFit/>
            </a:bodyPr>
            <a:lstStyle/>
            <a:p>
              <a:pPr algn="ctr"/>
              <a:r>
                <a:rPr lang="en-GB" sz="1400" dirty="0">
                  <a:solidFill>
                    <a:schemeClr val="tx1"/>
                  </a:solidFill>
                </a:rPr>
                <a:t>w</a:t>
              </a:r>
              <a:r>
                <a:rPr lang="en-GB" sz="1400" dirty="0" smtClean="0">
                  <a:solidFill>
                    <a:schemeClr val="tx1"/>
                  </a:solidFill>
                </a:rPr>
                <a:t>arm conveyor belt flow</a:t>
              </a:r>
              <a:endParaRPr lang="en-GB" sz="1400" dirty="0">
                <a:solidFill>
                  <a:schemeClr val="tx1"/>
                </a:solidFill>
              </a:endParaRPr>
            </a:p>
          </p:txBody>
        </p:sp>
        <p:sp>
          <p:nvSpPr>
            <p:cNvPr id="33" name="TextBox 32"/>
            <p:cNvSpPr txBox="1"/>
            <p:nvPr/>
          </p:nvSpPr>
          <p:spPr>
            <a:xfrm>
              <a:off x="7727043" y="1896867"/>
              <a:ext cx="402197" cy="399529"/>
            </a:xfrm>
            <a:prstGeom prst="rect">
              <a:avLst/>
            </a:prstGeom>
            <a:noFill/>
          </p:spPr>
          <p:txBody>
            <a:bodyPr wrap="square" rtlCol="0">
              <a:spAutoFit/>
            </a:bodyPr>
            <a:lstStyle/>
            <a:p>
              <a:r>
                <a:rPr lang="en-GB" dirty="0" smtClean="0">
                  <a:solidFill>
                    <a:schemeClr val="tx1"/>
                  </a:solidFill>
                </a:rPr>
                <a:t>K</a:t>
              </a:r>
              <a:endParaRPr lang="en-GB" dirty="0">
                <a:solidFill>
                  <a:schemeClr val="tx1"/>
                </a:solidFill>
              </a:endParaRPr>
            </a:p>
          </p:txBody>
        </p:sp>
        <p:sp>
          <p:nvSpPr>
            <p:cNvPr id="34" name="TextBox 33"/>
            <p:cNvSpPr txBox="1"/>
            <p:nvPr/>
          </p:nvSpPr>
          <p:spPr>
            <a:xfrm>
              <a:off x="2638516" y="5167660"/>
              <a:ext cx="444143" cy="399529"/>
            </a:xfrm>
            <a:prstGeom prst="rect">
              <a:avLst/>
            </a:prstGeom>
            <a:noFill/>
          </p:spPr>
          <p:txBody>
            <a:bodyPr wrap="square" rtlCol="0">
              <a:spAutoFit/>
            </a:bodyPr>
            <a:lstStyle/>
            <a:p>
              <a:pPr algn="ctr"/>
              <a:r>
                <a:rPr lang="en-GB" b="1" dirty="0" smtClean="0">
                  <a:solidFill>
                    <a:schemeClr val="tx1"/>
                  </a:solidFill>
                </a:rPr>
                <a:t>C</a:t>
              </a:r>
              <a:endParaRPr lang="en-GB" b="1" dirty="0">
                <a:solidFill>
                  <a:schemeClr val="tx1"/>
                </a:solidFill>
              </a:endParaRPr>
            </a:p>
          </p:txBody>
        </p:sp>
        <p:sp>
          <p:nvSpPr>
            <p:cNvPr id="35" name="TextBox 34"/>
            <p:cNvSpPr txBox="1"/>
            <p:nvPr/>
          </p:nvSpPr>
          <p:spPr>
            <a:xfrm>
              <a:off x="4013927" y="2373007"/>
              <a:ext cx="444143" cy="399529"/>
            </a:xfrm>
            <a:prstGeom prst="rect">
              <a:avLst/>
            </a:prstGeom>
            <a:noFill/>
          </p:spPr>
          <p:txBody>
            <a:bodyPr wrap="square" rtlCol="0">
              <a:spAutoFit/>
            </a:bodyPr>
            <a:lstStyle/>
            <a:p>
              <a:pPr algn="ctr"/>
              <a:r>
                <a:rPr lang="en-GB" b="1" dirty="0">
                  <a:solidFill>
                    <a:schemeClr val="tx1"/>
                  </a:solidFill>
                </a:rPr>
                <a:t>D</a:t>
              </a:r>
            </a:p>
          </p:txBody>
        </p:sp>
        <p:sp>
          <p:nvSpPr>
            <p:cNvPr id="36" name="Rectangle 35"/>
            <p:cNvSpPr/>
            <p:nvPr/>
          </p:nvSpPr>
          <p:spPr bwMode="auto">
            <a:xfrm>
              <a:off x="2337645" y="1412776"/>
              <a:ext cx="3279895" cy="3070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12" name="TextBox 11"/>
          <p:cNvSpPr txBox="1"/>
          <p:nvPr/>
        </p:nvSpPr>
        <p:spPr>
          <a:xfrm>
            <a:off x="7812405" y="2421169"/>
            <a:ext cx="1446903" cy="1924116"/>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l-GR" sz="3200" dirty="0" smtClean="0">
                <a:solidFill>
                  <a:srgbClr val="000000"/>
                </a:solidFill>
              </a:rPr>
              <a:t>θ</a:t>
            </a:r>
            <a:r>
              <a:rPr lang="en-GB" sz="1600" dirty="0" smtClean="0">
                <a:solidFill>
                  <a:srgbClr val="000000"/>
                </a:solidFill>
              </a:rPr>
              <a:t>0</a:t>
            </a:r>
          </a:p>
          <a:p>
            <a:pPr defTabSz="449263" hangingPunct="0">
              <a:lnSpc>
                <a:spcPct val="93000"/>
              </a:lnSpc>
              <a:buClr>
                <a:srgbClr val="000000"/>
              </a:buClr>
              <a:buSzPct val="100000"/>
              <a:buFont typeface="Times New Roman" panose="02020603050405020304" pitchFamily="18" charset="0"/>
              <a:buNone/>
            </a:pPr>
            <a:r>
              <a:rPr lang="en-GB" sz="1600" dirty="0" smtClean="0">
                <a:solidFill>
                  <a:srgbClr val="000000"/>
                </a:solidFill>
              </a:rPr>
              <a:t>Potential temperature that the air had at the start of the simulation</a:t>
            </a:r>
          </a:p>
        </p:txBody>
      </p:sp>
      <p:sp>
        <p:nvSpPr>
          <p:cNvPr id="2" name="TextBox 1"/>
          <p:cNvSpPr txBox="1"/>
          <p:nvPr/>
        </p:nvSpPr>
        <p:spPr>
          <a:xfrm>
            <a:off x="2694102" y="1340768"/>
            <a:ext cx="3102034" cy="400110"/>
          </a:xfrm>
          <a:prstGeom prst="rect">
            <a:avLst/>
          </a:prstGeom>
          <a:solidFill>
            <a:schemeClr val="bg1"/>
          </a:solidFill>
        </p:spPr>
        <p:txBody>
          <a:bodyPr wrap="square" rtlCol="0">
            <a:spAutoFit/>
          </a:bodyPr>
          <a:lstStyle/>
          <a:p>
            <a:pPr algn="ctr"/>
            <a:r>
              <a:rPr lang="en-US" altLang="en-US" b="1" dirty="0" smtClean="0">
                <a:solidFill>
                  <a:schemeClr val="tx1"/>
                </a:solidFill>
              </a:rPr>
              <a:t>15 August 2012</a:t>
            </a:r>
            <a:endParaRPr lang="en-US" altLang="en-US" b="1" dirty="0">
              <a:solidFill>
                <a:schemeClr val="tx1"/>
              </a:solidFill>
            </a:endParaRPr>
          </a:p>
        </p:txBody>
      </p:sp>
      <p:sp>
        <p:nvSpPr>
          <p:cNvPr id="5" name="Text Box 1"/>
          <p:cNvSpPr txBox="1">
            <a:spLocks noChangeArrowheads="1"/>
          </p:cNvSpPr>
          <p:nvPr/>
        </p:nvSpPr>
        <p:spPr bwMode="auto">
          <a:xfrm>
            <a:off x="252289" y="501138"/>
            <a:ext cx="6407943" cy="9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buSzPct val="100000"/>
            </a:pPr>
            <a:r>
              <a:rPr lang="en-US" altLang="en-US" sz="3600" b="1" dirty="0" smtClean="0">
                <a:solidFill>
                  <a:srgbClr val="00704A"/>
                </a:solidFill>
                <a:latin typeface="+mj-lt"/>
              </a:rPr>
              <a:t>Upper-level (320-K) </a:t>
            </a:r>
            <a:endParaRPr lang="en-US" altLang="en-US" sz="3600" b="1" dirty="0" smtClean="0">
              <a:solidFill>
                <a:srgbClr val="00704A"/>
              </a:solidFill>
              <a:latin typeface="+mj-lt"/>
            </a:endParaRPr>
          </a:p>
          <a:p>
            <a:pPr defTabSz="449263" eaLnBrk="1" hangingPunct="0">
              <a:buSzPct val="100000"/>
            </a:pPr>
            <a:r>
              <a:rPr lang="en-US" altLang="en-US" sz="3600" b="1" dirty="0" smtClean="0">
                <a:solidFill>
                  <a:srgbClr val="00704A"/>
                </a:solidFill>
                <a:latin typeface="+mj-lt"/>
              </a:rPr>
              <a:t>structure</a:t>
            </a:r>
            <a:r>
              <a:rPr lang="en-US" altLang="en-US" sz="3600" b="1" dirty="0" smtClean="0">
                <a:solidFill>
                  <a:srgbClr val="00704A"/>
                </a:solidFill>
                <a:latin typeface="+mn-lt"/>
              </a:rPr>
              <a:t>:</a:t>
            </a:r>
            <a:r>
              <a:rPr lang="en-US" altLang="en-US" sz="3600" b="1" dirty="0" smtClean="0">
                <a:solidFill>
                  <a:srgbClr val="00704A"/>
                </a:solidFill>
                <a:latin typeface="+mn-lt"/>
              </a:rPr>
              <a:t> </a:t>
            </a:r>
            <a:r>
              <a:rPr lang="el-GR" altLang="en-US" sz="3600" b="1" dirty="0">
                <a:solidFill>
                  <a:srgbClr val="00704A"/>
                </a:solidFill>
                <a:latin typeface="Calibri" panose="020F0502020204030204" pitchFamily="34" charset="0"/>
              </a:rPr>
              <a:t>θ</a:t>
            </a:r>
            <a:r>
              <a:rPr lang="en-GB" altLang="en-US" sz="3600" b="1" baseline="-25000" dirty="0">
                <a:solidFill>
                  <a:srgbClr val="00704A"/>
                </a:solidFill>
                <a:latin typeface="Calibri" panose="020F0502020204030204" pitchFamily="34" charset="0"/>
              </a:rPr>
              <a:t>0</a:t>
            </a:r>
            <a:endParaRPr lang="en-US" altLang="en-US" sz="3600" b="1" dirty="0">
              <a:solidFill>
                <a:srgbClr val="00704A"/>
              </a:solidFill>
              <a:latin typeface="+mj-lt"/>
            </a:endParaRPr>
          </a:p>
        </p:txBody>
      </p:sp>
    </p:spTree>
    <p:extLst>
      <p:ext uri="{BB962C8B-B14F-4D97-AF65-F5344CB8AC3E}">
        <p14:creationId xmlns:p14="http://schemas.microsoft.com/office/powerpoint/2010/main" val="2605634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59741" y="273519"/>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j-lt"/>
              </a:rPr>
              <a:t>Vertical </a:t>
            </a:r>
            <a:r>
              <a:rPr lang="en-US" altLang="en-US" sz="3600" b="1" dirty="0" smtClean="0">
                <a:solidFill>
                  <a:srgbClr val="00704A"/>
                </a:solidFill>
                <a:latin typeface="+mj-lt"/>
              </a:rPr>
              <a:t>structure: </a:t>
            </a:r>
            <a:r>
              <a:rPr lang="el-GR" altLang="en-US" sz="3600" b="1" dirty="0" smtClean="0">
                <a:solidFill>
                  <a:srgbClr val="00704A"/>
                </a:solidFill>
                <a:latin typeface="Calibri" panose="020F0502020204030204" pitchFamily="34" charset="0"/>
              </a:rPr>
              <a:t>θ</a:t>
            </a:r>
            <a:r>
              <a:rPr lang="en-GB" altLang="en-US" sz="3600" b="1" baseline="-25000" dirty="0">
                <a:solidFill>
                  <a:srgbClr val="00704A"/>
                </a:solidFill>
                <a:latin typeface="Calibri" panose="020F0502020204030204" pitchFamily="34" charset="0"/>
              </a:rPr>
              <a:t>0</a:t>
            </a:r>
            <a:endParaRPr lang="en-US" altLang="en-US" sz="3600" b="1" dirty="0">
              <a:solidFill>
                <a:srgbClr val="00704A"/>
              </a:solidFill>
              <a:latin typeface="+mj-lt"/>
            </a:endParaRPr>
          </a:p>
        </p:txBody>
      </p:sp>
      <p:sp>
        <p:nvSpPr>
          <p:cNvPr id="23" name="TextBox 22"/>
          <p:cNvSpPr txBox="1"/>
          <p:nvPr/>
        </p:nvSpPr>
        <p:spPr>
          <a:xfrm>
            <a:off x="3344142" y="6280107"/>
            <a:ext cx="2550598" cy="607602"/>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800" b="1" dirty="0" smtClean="0">
                <a:solidFill>
                  <a:srgbClr val="000000"/>
                </a:solidFill>
              </a:rPr>
              <a:t>BOLD BLACK</a:t>
            </a:r>
            <a:r>
              <a:rPr lang="en-GB" sz="1800" dirty="0" smtClean="0">
                <a:solidFill>
                  <a:srgbClr val="000000"/>
                </a:solidFill>
              </a:rPr>
              <a:t>: 2-PVU</a:t>
            </a:r>
          </a:p>
          <a:p>
            <a:pPr algn="ct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THIN BLACK: </a:t>
            </a:r>
            <a:r>
              <a:rPr lang="el-GR" sz="1800" dirty="0" smtClean="0">
                <a:solidFill>
                  <a:srgbClr val="000000"/>
                </a:solidFill>
              </a:rPr>
              <a:t>θ</a:t>
            </a:r>
            <a:endParaRPr lang="en-GB" sz="1800" dirty="0" smtClean="0">
              <a:solidFill>
                <a:srgbClr val="000000"/>
              </a:solidFill>
            </a:endParaRPr>
          </a:p>
        </p:txBody>
      </p:sp>
      <p:grpSp>
        <p:nvGrpSpPr>
          <p:cNvPr id="12" name="Group 11"/>
          <p:cNvGrpSpPr/>
          <p:nvPr/>
        </p:nvGrpSpPr>
        <p:grpSpPr>
          <a:xfrm>
            <a:off x="589071" y="1034211"/>
            <a:ext cx="4030370" cy="5549697"/>
            <a:chOff x="774720" y="1032286"/>
            <a:chExt cx="4030370" cy="554969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20" y="1201019"/>
              <a:ext cx="3638707" cy="4867275"/>
            </a:xfrm>
            <a:prstGeom prst="rect">
              <a:avLst/>
            </a:prstGeom>
          </p:spPr>
        </p:pic>
        <p:sp>
          <p:nvSpPr>
            <p:cNvPr id="5" name="TextBox 4"/>
            <p:cNvSpPr txBox="1"/>
            <p:nvPr/>
          </p:nvSpPr>
          <p:spPr>
            <a:xfrm>
              <a:off x="1099751"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a:solidFill>
                    <a:srgbClr val="000000"/>
                  </a:solidFill>
                </a:rPr>
                <a:t>A</a:t>
              </a:r>
            </a:p>
          </p:txBody>
        </p:sp>
        <p:sp>
          <p:nvSpPr>
            <p:cNvPr id="8" name="TextBox 7"/>
            <p:cNvSpPr txBox="1"/>
            <p:nvPr/>
          </p:nvSpPr>
          <p:spPr>
            <a:xfrm>
              <a:off x="3649362"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B</a:t>
              </a:r>
              <a:endParaRPr lang="en-GB" sz="2400" dirty="0">
                <a:solidFill>
                  <a:srgbClr val="000000"/>
                </a:solidFill>
              </a:endParaRPr>
            </a:p>
          </p:txBody>
        </p:sp>
        <p:sp>
          <p:nvSpPr>
            <p:cNvPr id="15" name="TextBox 14"/>
            <p:cNvSpPr txBox="1"/>
            <p:nvPr/>
          </p:nvSpPr>
          <p:spPr>
            <a:xfrm>
              <a:off x="774721" y="103228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a:t>
              </a:r>
              <a:r>
                <a:rPr lang="en-GB" b="1" dirty="0">
                  <a:solidFill>
                    <a:srgbClr val="000000"/>
                  </a:solidFill>
                </a:rPr>
                <a:t>July 2012</a:t>
              </a:r>
              <a:r>
                <a:rPr lang="en-GB" b="1" dirty="0" smtClean="0">
                  <a:solidFill>
                    <a:srgbClr val="000000"/>
                  </a:solidFill>
                </a:rPr>
                <a:t> </a:t>
              </a:r>
              <a:endParaRPr lang="en-GB" b="1" dirty="0">
                <a:solidFill>
                  <a:srgbClr val="000000"/>
                </a:solidFill>
              </a:endParaRPr>
            </a:p>
          </p:txBody>
        </p:sp>
        <p:sp>
          <p:nvSpPr>
            <p:cNvPr id="17" name="TextBox 16"/>
            <p:cNvSpPr txBox="1"/>
            <p:nvPr/>
          </p:nvSpPr>
          <p:spPr>
            <a:xfrm>
              <a:off x="4176584" y="1902937"/>
              <a:ext cx="345989"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K</a:t>
              </a:r>
              <a:endParaRPr lang="en-GB" sz="1800" dirty="0">
                <a:solidFill>
                  <a:srgbClr val="000000"/>
                </a:solidFill>
              </a:endParaRPr>
            </a:p>
          </p:txBody>
        </p:sp>
        <p:sp>
          <p:nvSpPr>
            <p:cNvPr id="20" name="TextBox 19"/>
            <p:cNvSpPr txBox="1"/>
            <p:nvPr/>
          </p:nvSpPr>
          <p:spPr>
            <a:xfrm>
              <a:off x="4176584" y="1643452"/>
              <a:ext cx="628506" cy="4001095"/>
            </a:xfrm>
            <a:prstGeom prst="rect">
              <a:avLst/>
            </a:prstGeom>
            <a:solidFill>
              <a:schemeClr val="bg1"/>
            </a:solidFill>
          </p:spPr>
          <p:txBody>
            <a:bodyPr wrap="square" rtlCol="0">
              <a:spAutoFit/>
            </a:bodyPr>
            <a:lstStyle/>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380</a:t>
              </a: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K</a:t>
              </a: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360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340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320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300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280</a:t>
              </a:r>
            </a:p>
          </p:txBody>
        </p:sp>
        <p:sp>
          <p:nvSpPr>
            <p:cNvPr id="18" name="TextBox 17"/>
            <p:cNvSpPr txBox="1"/>
            <p:nvPr/>
          </p:nvSpPr>
          <p:spPr>
            <a:xfrm>
              <a:off x="2328960" y="3220314"/>
              <a:ext cx="1055529" cy="693460"/>
            </a:xfrm>
            <a:prstGeom prst="rect">
              <a:avLst/>
            </a:prstGeom>
            <a:noFill/>
            <a:ln>
              <a:noFill/>
            </a:ln>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a:solidFill>
                    <a:srgbClr val="000000"/>
                  </a:solidFill>
                </a:rPr>
                <a:t>w</a:t>
              </a:r>
              <a:r>
                <a:rPr lang="en-GB" sz="1400" dirty="0" smtClean="0">
                  <a:solidFill>
                    <a:srgbClr val="000000"/>
                  </a:solidFill>
                </a:rPr>
                <a:t>arm conveyor belt flow</a:t>
              </a:r>
              <a:endParaRPr lang="en-GB" sz="1400" dirty="0">
                <a:solidFill>
                  <a:srgbClr val="000000"/>
                </a:solidFill>
              </a:endParaRPr>
            </a:p>
          </p:txBody>
        </p:sp>
        <p:sp>
          <p:nvSpPr>
            <p:cNvPr id="21" name="TextBox 20"/>
            <p:cNvSpPr txBox="1"/>
            <p:nvPr/>
          </p:nvSpPr>
          <p:spPr>
            <a:xfrm>
              <a:off x="1829247" y="6088899"/>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smtClean="0">
                  <a:solidFill>
                    <a:srgbClr val="000000"/>
                  </a:solidFill>
                </a:rPr>
                <a:t>Low-pressure centre</a:t>
              </a:r>
              <a:endParaRPr lang="en-GB" sz="1400" dirty="0">
                <a:solidFill>
                  <a:srgbClr val="000000"/>
                </a:solidFill>
              </a:endParaRPr>
            </a:p>
          </p:txBody>
        </p:sp>
        <p:cxnSp>
          <p:nvCxnSpPr>
            <p:cNvPr id="22" name="Straight Arrow Connector 21"/>
            <p:cNvCxnSpPr>
              <a:stCxn id="21" idx="0"/>
            </p:cNvCxnSpPr>
            <p:nvPr/>
          </p:nvCxnSpPr>
          <p:spPr bwMode="auto">
            <a:xfrm flipH="1" flipV="1">
              <a:off x="2576830" y="5774172"/>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grpSp>
      <p:grpSp>
        <p:nvGrpSpPr>
          <p:cNvPr id="32" name="Group 31"/>
          <p:cNvGrpSpPr/>
          <p:nvPr/>
        </p:nvGrpSpPr>
        <p:grpSpPr>
          <a:xfrm>
            <a:off x="4758341" y="1034211"/>
            <a:ext cx="4030370" cy="5549697"/>
            <a:chOff x="774720" y="1032286"/>
            <a:chExt cx="4030370" cy="5549697"/>
          </a:xfrm>
        </p:grpSpPr>
        <p:grpSp>
          <p:nvGrpSpPr>
            <p:cNvPr id="33" name="Group 32"/>
            <p:cNvGrpSpPr/>
            <p:nvPr/>
          </p:nvGrpSpPr>
          <p:grpSpPr>
            <a:xfrm>
              <a:off x="774720" y="1032286"/>
              <a:ext cx="4030370" cy="5549697"/>
              <a:chOff x="774720" y="1032286"/>
              <a:chExt cx="4030370" cy="5549697"/>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20" y="1201019"/>
                <a:ext cx="3638707" cy="4867274"/>
              </a:xfrm>
              <a:prstGeom prst="rect">
                <a:avLst/>
              </a:prstGeom>
            </p:spPr>
          </p:pic>
          <p:sp>
            <p:nvSpPr>
              <p:cNvPr id="37" name="TextBox 36"/>
              <p:cNvSpPr txBox="1"/>
              <p:nvPr/>
            </p:nvSpPr>
            <p:spPr>
              <a:xfrm>
                <a:off x="774721" y="103228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t>
                </a:r>
                <a:r>
                  <a:rPr lang="en-GB" b="1" dirty="0" smtClean="0">
                    <a:solidFill>
                      <a:srgbClr val="000000"/>
                    </a:solidFill>
                  </a:rPr>
                  <a:t>August </a:t>
                </a:r>
                <a:r>
                  <a:rPr lang="en-GB" b="1" dirty="0">
                    <a:solidFill>
                      <a:srgbClr val="000000"/>
                    </a:solidFill>
                  </a:rPr>
                  <a:t>2012</a:t>
                </a:r>
              </a:p>
            </p:txBody>
          </p:sp>
          <p:sp>
            <p:nvSpPr>
              <p:cNvPr id="38" name="TextBox 37"/>
              <p:cNvSpPr txBox="1"/>
              <p:nvPr/>
            </p:nvSpPr>
            <p:spPr>
              <a:xfrm>
                <a:off x="4176584" y="1902937"/>
                <a:ext cx="345989"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K</a:t>
                </a:r>
                <a:endParaRPr lang="en-GB" sz="1800" dirty="0">
                  <a:solidFill>
                    <a:srgbClr val="000000"/>
                  </a:solidFill>
                </a:endParaRPr>
              </a:p>
            </p:txBody>
          </p:sp>
          <p:sp>
            <p:nvSpPr>
              <p:cNvPr id="39" name="TextBox 38"/>
              <p:cNvSpPr txBox="1"/>
              <p:nvPr/>
            </p:nvSpPr>
            <p:spPr>
              <a:xfrm>
                <a:off x="4176584" y="1643452"/>
                <a:ext cx="628506" cy="4001095"/>
              </a:xfrm>
              <a:prstGeom prst="rect">
                <a:avLst/>
              </a:prstGeom>
              <a:solidFill>
                <a:schemeClr val="bg1"/>
              </a:solidFill>
            </p:spPr>
            <p:txBody>
              <a:bodyPr wrap="square" rtlCol="0">
                <a:spAutoFit/>
              </a:bodyPr>
              <a:lstStyle/>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380</a:t>
                </a: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K</a:t>
                </a: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360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340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320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300</a:t>
                </a:r>
              </a:p>
              <a:p>
                <a:pPr defTabSz="449263" hangingPunct="0">
                  <a:spcAft>
                    <a:spcPts val="1200"/>
                  </a:spcAft>
                  <a:buClr>
                    <a:srgbClr val="000000"/>
                  </a:buClr>
                  <a:buSzPct val="100000"/>
                  <a:buFont typeface="Times New Roman" panose="02020603050405020304" pitchFamily="18" charset="0"/>
                  <a:buNone/>
                </a:pPr>
                <a:endParaRPr lang="en-GB" sz="1400" dirty="0" smtClean="0">
                  <a:solidFill>
                    <a:srgbClr val="000000"/>
                  </a:solidFill>
                </a:endParaRPr>
              </a:p>
              <a:p>
                <a:pPr defTabSz="449263" hangingPunct="0">
                  <a:spcAft>
                    <a:spcPts val="1200"/>
                  </a:spcAft>
                  <a:buClr>
                    <a:srgbClr val="000000"/>
                  </a:buClr>
                  <a:buSzPct val="100000"/>
                  <a:buFont typeface="Times New Roman" panose="02020603050405020304" pitchFamily="18" charset="0"/>
                  <a:buNone/>
                </a:pPr>
                <a:r>
                  <a:rPr lang="en-GB" sz="1400" dirty="0" smtClean="0">
                    <a:solidFill>
                      <a:srgbClr val="000000"/>
                    </a:solidFill>
                  </a:rPr>
                  <a:t>280</a:t>
                </a:r>
              </a:p>
            </p:txBody>
          </p:sp>
          <p:sp>
            <p:nvSpPr>
              <p:cNvPr id="40" name="TextBox 39"/>
              <p:cNvSpPr txBox="1"/>
              <p:nvPr/>
            </p:nvSpPr>
            <p:spPr>
              <a:xfrm rot="17071534">
                <a:off x="2272654" y="3103881"/>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a:solidFill>
                      <a:srgbClr val="000000"/>
                    </a:solidFill>
                  </a:rPr>
                  <a:t>w</a:t>
                </a:r>
                <a:r>
                  <a:rPr lang="en-GB" sz="1400" dirty="0" smtClean="0">
                    <a:solidFill>
                      <a:srgbClr val="000000"/>
                    </a:solidFill>
                  </a:rPr>
                  <a:t>arm conveyor belt flow</a:t>
                </a:r>
                <a:endParaRPr lang="en-GB" sz="1400" dirty="0">
                  <a:solidFill>
                    <a:srgbClr val="000000"/>
                  </a:solidFill>
                </a:endParaRPr>
              </a:p>
            </p:txBody>
          </p:sp>
          <p:sp>
            <p:nvSpPr>
              <p:cNvPr id="41" name="TextBox 40"/>
              <p:cNvSpPr txBox="1"/>
              <p:nvPr/>
            </p:nvSpPr>
            <p:spPr>
              <a:xfrm>
                <a:off x="1366266" y="6088899"/>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smtClean="0">
                    <a:solidFill>
                      <a:srgbClr val="000000"/>
                    </a:solidFill>
                  </a:rPr>
                  <a:t>Low-pressure centre</a:t>
                </a:r>
                <a:endParaRPr lang="en-GB" sz="1400" dirty="0">
                  <a:solidFill>
                    <a:srgbClr val="000000"/>
                  </a:solidFill>
                </a:endParaRPr>
              </a:p>
            </p:txBody>
          </p:sp>
          <p:cxnSp>
            <p:nvCxnSpPr>
              <p:cNvPr id="42" name="Straight Arrow Connector 41"/>
              <p:cNvCxnSpPr>
                <a:stCxn id="41" idx="0"/>
              </p:cNvCxnSpPr>
              <p:nvPr/>
            </p:nvCxnSpPr>
            <p:spPr bwMode="auto">
              <a:xfrm flipH="1" flipV="1">
                <a:off x="2113849" y="5774172"/>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grpSp>
        <p:sp>
          <p:nvSpPr>
            <p:cNvPr id="34" name="TextBox 33"/>
            <p:cNvSpPr txBox="1"/>
            <p:nvPr/>
          </p:nvSpPr>
          <p:spPr>
            <a:xfrm>
              <a:off x="1099751"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a:solidFill>
                    <a:srgbClr val="000000"/>
                  </a:solidFill>
                </a:rPr>
                <a:t>C</a:t>
              </a:r>
            </a:p>
          </p:txBody>
        </p:sp>
        <p:sp>
          <p:nvSpPr>
            <p:cNvPr id="35" name="TextBox 34"/>
            <p:cNvSpPr txBox="1"/>
            <p:nvPr/>
          </p:nvSpPr>
          <p:spPr>
            <a:xfrm>
              <a:off x="3649362"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D</a:t>
              </a:r>
              <a:endParaRPr lang="en-GB" sz="2400" dirty="0">
                <a:solidFill>
                  <a:srgbClr val="000000"/>
                </a:solidFill>
              </a:endParaRPr>
            </a:p>
          </p:txBody>
        </p:sp>
      </p:grpSp>
    </p:spTree>
    <p:extLst>
      <p:ext uri="{BB962C8B-B14F-4D97-AF65-F5344CB8AC3E}">
        <p14:creationId xmlns:p14="http://schemas.microsoft.com/office/powerpoint/2010/main" val="223229523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342" y="1196752"/>
            <a:ext cx="3547109" cy="483393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196752"/>
            <a:ext cx="3547110" cy="4833937"/>
          </a:xfrm>
          <a:prstGeom prst="rect">
            <a:avLst/>
          </a:prstGeom>
        </p:spPr>
      </p:pic>
      <p:sp>
        <p:nvSpPr>
          <p:cNvPr id="6" name="Text Box 1"/>
          <p:cNvSpPr txBox="1">
            <a:spLocks noChangeArrowheads="1"/>
          </p:cNvSpPr>
          <p:nvPr/>
        </p:nvSpPr>
        <p:spPr bwMode="auto">
          <a:xfrm>
            <a:off x="259741" y="332655"/>
            <a:ext cx="6472499" cy="701555"/>
          </a:xfrm>
          <a:prstGeom prst="rect">
            <a:avLst/>
          </a:prstGeom>
          <a:solidFill>
            <a:schemeClr val="bg1"/>
          </a:solidFill>
          <a:ln>
            <a:noFill/>
          </a:ln>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n-lt"/>
              </a:rPr>
              <a:t>Vertical </a:t>
            </a:r>
            <a:r>
              <a:rPr lang="en-US" altLang="en-US" sz="3600" b="1" dirty="0" smtClean="0">
                <a:solidFill>
                  <a:srgbClr val="00704A"/>
                </a:solidFill>
                <a:latin typeface="+mn-lt"/>
              </a:rPr>
              <a:t>structure: </a:t>
            </a:r>
            <a:r>
              <a:rPr lang="en-US" altLang="en-US" sz="3600" b="1" dirty="0" err="1" smtClean="0">
                <a:solidFill>
                  <a:srgbClr val="00704A"/>
                </a:solidFill>
                <a:latin typeface="+mn-lt"/>
              </a:rPr>
              <a:t>diabatic</a:t>
            </a:r>
            <a:r>
              <a:rPr lang="en-US" altLang="en-US" sz="3600" b="1" dirty="0" smtClean="0">
                <a:solidFill>
                  <a:srgbClr val="00704A"/>
                </a:solidFill>
                <a:latin typeface="+mn-lt"/>
              </a:rPr>
              <a:t> PV</a:t>
            </a:r>
            <a:endParaRPr lang="en-US" altLang="en-US" sz="3600" b="1" dirty="0">
              <a:solidFill>
                <a:srgbClr val="00704A"/>
              </a:solidFill>
              <a:latin typeface="+mn-lt"/>
            </a:endParaRPr>
          </a:p>
        </p:txBody>
      </p:sp>
      <p:sp>
        <p:nvSpPr>
          <p:cNvPr id="23" name="TextBox 22"/>
          <p:cNvSpPr txBox="1"/>
          <p:nvPr/>
        </p:nvSpPr>
        <p:spPr>
          <a:xfrm>
            <a:off x="3344142" y="6280107"/>
            <a:ext cx="2550598" cy="607602"/>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800" b="1" dirty="0" smtClean="0">
                <a:solidFill>
                  <a:srgbClr val="000000"/>
                </a:solidFill>
              </a:rPr>
              <a:t>BOLD BLACK</a:t>
            </a:r>
            <a:r>
              <a:rPr lang="en-GB" sz="1800" dirty="0" smtClean="0">
                <a:solidFill>
                  <a:srgbClr val="000000"/>
                </a:solidFill>
              </a:rPr>
              <a:t>: 2-PVU</a:t>
            </a:r>
          </a:p>
          <a:p>
            <a:pPr algn="ct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THIN BLACK: </a:t>
            </a:r>
            <a:r>
              <a:rPr lang="el-GR" sz="1800" dirty="0" smtClean="0">
                <a:solidFill>
                  <a:srgbClr val="000000"/>
                </a:solidFill>
              </a:rPr>
              <a:t>θ</a:t>
            </a:r>
            <a:endParaRPr lang="en-GB" sz="1800" dirty="0" smtClean="0">
              <a:solidFill>
                <a:srgbClr val="000000"/>
              </a:solidFill>
            </a:endParaRPr>
          </a:p>
        </p:txBody>
      </p:sp>
      <p:grpSp>
        <p:nvGrpSpPr>
          <p:cNvPr id="12" name="Group 11"/>
          <p:cNvGrpSpPr/>
          <p:nvPr/>
        </p:nvGrpSpPr>
        <p:grpSpPr>
          <a:xfrm>
            <a:off x="589072" y="1034211"/>
            <a:ext cx="3638706" cy="5549697"/>
            <a:chOff x="774721" y="1032286"/>
            <a:chExt cx="3638706" cy="5549697"/>
          </a:xfrm>
        </p:grpSpPr>
        <p:sp>
          <p:nvSpPr>
            <p:cNvPr id="5" name="TextBox 4"/>
            <p:cNvSpPr txBox="1"/>
            <p:nvPr/>
          </p:nvSpPr>
          <p:spPr>
            <a:xfrm>
              <a:off x="1099751"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a:solidFill>
                    <a:srgbClr val="000000"/>
                  </a:solidFill>
                </a:rPr>
                <a:t>A</a:t>
              </a:r>
            </a:p>
          </p:txBody>
        </p:sp>
        <p:sp>
          <p:nvSpPr>
            <p:cNvPr id="8" name="TextBox 7"/>
            <p:cNvSpPr txBox="1"/>
            <p:nvPr/>
          </p:nvSpPr>
          <p:spPr>
            <a:xfrm>
              <a:off x="3649362"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B</a:t>
              </a:r>
              <a:endParaRPr lang="en-GB" sz="2400" dirty="0">
                <a:solidFill>
                  <a:srgbClr val="000000"/>
                </a:solidFill>
              </a:endParaRPr>
            </a:p>
          </p:txBody>
        </p:sp>
        <p:sp>
          <p:nvSpPr>
            <p:cNvPr id="15" name="TextBox 14"/>
            <p:cNvSpPr txBox="1"/>
            <p:nvPr/>
          </p:nvSpPr>
          <p:spPr>
            <a:xfrm>
              <a:off x="774721" y="103228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a:t>
              </a:r>
              <a:r>
                <a:rPr lang="en-GB" b="1" dirty="0">
                  <a:solidFill>
                    <a:srgbClr val="000000"/>
                  </a:solidFill>
                </a:rPr>
                <a:t>July 2012</a:t>
              </a:r>
              <a:r>
                <a:rPr lang="en-GB" b="1" dirty="0" smtClean="0">
                  <a:solidFill>
                    <a:srgbClr val="000000"/>
                  </a:solidFill>
                </a:rPr>
                <a:t> </a:t>
              </a:r>
              <a:endParaRPr lang="en-GB" b="1" dirty="0">
                <a:solidFill>
                  <a:srgbClr val="000000"/>
                </a:solidFill>
              </a:endParaRPr>
            </a:p>
          </p:txBody>
        </p:sp>
        <p:sp>
          <p:nvSpPr>
            <p:cNvPr id="18" name="TextBox 17"/>
            <p:cNvSpPr txBox="1"/>
            <p:nvPr/>
          </p:nvSpPr>
          <p:spPr>
            <a:xfrm>
              <a:off x="2328960" y="3220314"/>
              <a:ext cx="1055529" cy="693460"/>
            </a:xfrm>
            <a:prstGeom prst="rect">
              <a:avLst/>
            </a:prstGeom>
            <a:noFill/>
            <a:ln>
              <a:noFill/>
            </a:ln>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a:solidFill>
                    <a:srgbClr val="000000"/>
                  </a:solidFill>
                </a:rPr>
                <a:t>w</a:t>
              </a:r>
              <a:r>
                <a:rPr lang="en-GB" sz="1400" dirty="0" smtClean="0">
                  <a:solidFill>
                    <a:srgbClr val="000000"/>
                  </a:solidFill>
                </a:rPr>
                <a:t>arm conveyor belt flow</a:t>
              </a:r>
              <a:endParaRPr lang="en-GB" sz="1400" dirty="0">
                <a:solidFill>
                  <a:srgbClr val="000000"/>
                </a:solidFill>
              </a:endParaRPr>
            </a:p>
          </p:txBody>
        </p:sp>
        <p:sp>
          <p:nvSpPr>
            <p:cNvPr id="21" name="TextBox 20"/>
            <p:cNvSpPr txBox="1"/>
            <p:nvPr/>
          </p:nvSpPr>
          <p:spPr>
            <a:xfrm>
              <a:off x="1829247" y="6088899"/>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smtClean="0">
                  <a:solidFill>
                    <a:srgbClr val="000000"/>
                  </a:solidFill>
                </a:rPr>
                <a:t>Low-pressure centre</a:t>
              </a:r>
              <a:endParaRPr lang="en-GB" sz="1400" dirty="0">
                <a:solidFill>
                  <a:srgbClr val="000000"/>
                </a:solidFill>
              </a:endParaRPr>
            </a:p>
          </p:txBody>
        </p:sp>
        <p:cxnSp>
          <p:nvCxnSpPr>
            <p:cNvPr id="22" name="Straight Arrow Connector 21"/>
            <p:cNvCxnSpPr>
              <a:stCxn id="21" idx="0"/>
            </p:cNvCxnSpPr>
            <p:nvPr/>
          </p:nvCxnSpPr>
          <p:spPr bwMode="auto">
            <a:xfrm flipH="1" flipV="1">
              <a:off x="2576830" y="5774172"/>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grpSp>
      <p:grpSp>
        <p:nvGrpSpPr>
          <p:cNvPr id="32" name="Group 31"/>
          <p:cNvGrpSpPr/>
          <p:nvPr/>
        </p:nvGrpSpPr>
        <p:grpSpPr>
          <a:xfrm>
            <a:off x="4758342" y="1034211"/>
            <a:ext cx="3638706" cy="5549697"/>
            <a:chOff x="774721" y="1032286"/>
            <a:chExt cx="3638706" cy="5549697"/>
          </a:xfrm>
        </p:grpSpPr>
        <p:grpSp>
          <p:nvGrpSpPr>
            <p:cNvPr id="33" name="Group 32"/>
            <p:cNvGrpSpPr/>
            <p:nvPr/>
          </p:nvGrpSpPr>
          <p:grpSpPr>
            <a:xfrm>
              <a:off x="774721" y="1032286"/>
              <a:ext cx="3638706" cy="5549697"/>
              <a:chOff x="774721" y="1032286"/>
              <a:chExt cx="3638706" cy="5549697"/>
            </a:xfrm>
          </p:grpSpPr>
          <p:sp>
            <p:nvSpPr>
              <p:cNvPr id="37" name="TextBox 36"/>
              <p:cNvSpPr txBox="1"/>
              <p:nvPr/>
            </p:nvSpPr>
            <p:spPr>
              <a:xfrm>
                <a:off x="774721" y="103228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t>
                </a:r>
                <a:r>
                  <a:rPr lang="en-GB" b="1" dirty="0" smtClean="0">
                    <a:solidFill>
                      <a:srgbClr val="000000"/>
                    </a:solidFill>
                  </a:rPr>
                  <a:t>August </a:t>
                </a:r>
                <a:r>
                  <a:rPr lang="en-GB" b="1" dirty="0">
                    <a:solidFill>
                      <a:srgbClr val="000000"/>
                    </a:solidFill>
                  </a:rPr>
                  <a:t>2012</a:t>
                </a:r>
              </a:p>
            </p:txBody>
          </p:sp>
          <p:sp>
            <p:nvSpPr>
              <p:cNvPr id="40" name="TextBox 39"/>
              <p:cNvSpPr txBox="1"/>
              <p:nvPr/>
            </p:nvSpPr>
            <p:spPr>
              <a:xfrm rot="17071534">
                <a:off x="2272654" y="3103881"/>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a:solidFill>
                      <a:srgbClr val="000000"/>
                    </a:solidFill>
                  </a:rPr>
                  <a:t>w</a:t>
                </a:r>
                <a:r>
                  <a:rPr lang="en-GB" sz="1400" dirty="0" smtClean="0">
                    <a:solidFill>
                      <a:srgbClr val="000000"/>
                    </a:solidFill>
                  </a:rPr>
                  <a:t>arm conveyor belt flow</a:t>
                </a:r>
                <a:endParaRPr lang="en-GB" sz="1400" dirty="0">
                  <a:solidFill>
                    <a:srgbClr val="000000"/>
                  </a:solidFill>
                </a:endParaRPr>
              </a:p>
            </p:txBody>
          </p:sp>
          <p:sp>
            <p:nvSpPr>
              <p:cNvPr id="41" name="TextBox 40"/>
              <p:cNvSpPr txBox="1"/>
              <p:nvPr/>
            </p:nvSpPr>
            <p:spPr>
              <a:xfrm>
                <a:off x="1366266" y="6088899"/>
                <a:ext cx="1495167" cy="493084"/>
              </a:xfrm>
              <a:prstGeom prst="rect">
                <a:avLst/>
              </a:prstGeom>
              <a:no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1400" dirty="0" smtClean="0">
                    <a:solidFill>
                      <a:srgbClr val="000000"/>
                    </a:solidFill>
                  </a:rPr>
                  <a:t>Low-pressure centre</a:t>
                </a:r>
                <a:endParaRPr lang="en-GB" sz="1400" dirty="0">
                  <a:solidFill>
                    <a:srgbClr val="000000"/>
                  </a:solidFill>
                </a:endParaRPr>
              </a:p>
            </p:txBody>
          </p:sp>
          <p:cxnSp>
            <p:nvCxnSpPr>
              <p:cNvPr id="42" name="Straight Arrow Connector 41"/>
              <p:cNvCxnSpPr>
                <a:stCxn id="41" idx="0"/>
              </p:cNvCxnSpPr>
              <p:nvPr/>
            </p:nvCxnSpPr>
            <p:spPr bwMode="auto">
              <a:xfrm flipH="1" flipV="1">
                <a:off x="2113849" y="5774172"/>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grpSp>
        <p:sp>
          <p:nvSpPr>
            <p:cNvPr id="34" name="TextBox 33"/>
            <p:cNvSpPr txBox="1"/>
            <p:nvPr/>
          </p:nvSpPr>
          <p:spPr>
            <a:xfrm>
              <a:off x="1099751"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a:solidFill>
                    <a:srgbClr val="000000"/>
                  </a:solidFill>
                </a:rPr>
                <a:t>C</a:t>
              </a:r>
            </a:p>
          </p:txBody>
        </p:sp>
        <p:sp>
          <p:nvSpPr>
            <p:cNvPr id="35" name="TextBox 34"/>
            <p:cNvSpPr txBox="1"/>
            <p:nvPr/>
          </p:nvSpPr>
          <p:spPr>
            <a:xfrm>
              <a:off x="3649362" y="5923603"/>
              <a:ext cx="351224" cy="43582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D</a:t>
              </a:r>
              <a:endParaRPr lang="en-GB" sz="2400" dirty="0">
                <a:solidFill>
                  <a:srgbClr val="000000"/>
                </a:solidFill>
              </a:endParaRPr>
            </a:p>
          </p:txBody>
        </p:sp>
      </p:grpSp>
    </p:spTree>
    <p:extLst>
      <p:ext uri="{BB962C8B-B14F-4D97-AF65-F5344CB8AC3E}">
        <p14:creationId xmlns:p14="http://schemas.microsoft.com/office/powerpoint/2010/main" val="344989834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51520" y="304911"/>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j-lt"/>
              </a:rPr>
              <a:t>Mass redistribution</a:t>
            </a:r>
            <a:endParaRPr lang="en-US" altLang="en-US" sz="3600" b="1" dirty="0">
              <a:solidFill>
                <a:srgbClr val="00704A"/>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8" y="1704103"/>
            <a:ext cx="3891915" cy="3891915"/>
          </a:xfrm>
          <a:prstGeom prst="rect">
            <a:avLst/>
          </a:prstGeom>
        </p:spPr>
      </p:pic>
      <p:sp>
        <p:nvSpPr>
          <p:cNvPr id="15" name="TextBox 14"/>
          <p:cNvSpPr txBox="1"/>
          <p:nvPr/>
        </p:nvSpPr>
        <p:spPr>
          <a:xfrm>
            <a:off x="304722" y="141277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July 2012</a:t>
            </a:r>
            <a:endParaRPr lang="en-GB" b="1" dirty="0">
              <a:solidFill>
                <a:srgbClr val="000000"/>
              </a:solidFill>
            </a:endParaRPr>
          </a:p>
        </p:txBody>
      </p:sp>
      <p:grpSp>
        <p:nvGrpSpPr>
          <p:cNvPr id="23" name="Group 22"/>
          <p:cNvGrpSpPr/>
          <p:nvPr/>
        </p:nvGrpSpPr>
        <p:grpSpPr>
          <a:xfrm>
            <a:off x="4069312" y="1400642"/>
            <a:ext cx="3891915" cy="4195376"/>
            <a:chOff x="4069312" y="1400642"/>
            <a:chExt cx="3891915" cy="419537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312" y="1704103"/>
              <a:ext cx="3891915" cy="3891915"/>
            </a:xfrm>
            <a:prstGeom prst="rect">
              <a:avLst/>
            </a:prstGeom>
          </p:spPr>
        </p:pic>
        <p:sp>
          <p:nvSpPr>
            <p:cNvPr id="16" name="TextBox 15"/>
            <p:cNvSpPr txBox="1"/>
            <p:nvPr/>
          </p:nvSpPr>
          <p:spPr>
            <a:xfrm>
              <a:off x="4305447" y="1400642"/>
              <a:ext cx="3547110"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August 2012</a:t>
              </a:r>
              <a:endParaRPr lang="en-GB" b="1" dirty="0">
                <a:solidFill>
                  <a:srgbClr val="000000"/>
                </a:solidFill>
              </a:endParaRP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459" y="1704103"/>
            <a:ext cx="800100" cy="3795713"/>
          </a:xfrm>
          <a:prstGeom prst="rect">
            <a:avLst/>
          </a:prstGeom>
        </p:spPr>
      </p:pic>
      <p:sp>
        <p:nvSpPr>
          <p:cNvPr id="22" name="TextBox 21"/>
          <p:cNvSpPr txBox="1"/>
          <p:nvPr/>
        </p:nvSpPr>
        <p:spPr>
          <a:xfrm>
            <a:off x="266191" y="6378361"/>
            <a:ext cx="5551353" cy="43582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Averaged over a </a:t>
            </a:r>
            <a:r>
              <a:rPr lang="en-GB" sz="2400" b="1" dirty="0" smtClean="0">
                <a:solidFill>
                  <a:srgbClr val="000000"/>
                </a:solidFill>
              </a:rPr>
              <a:t>1000-km </a:t>
            </a:r>
            <a:r>
              <a:rPr lang="en-GB" sz="2400" dirty="0" smtClean="0">
                <a:solidFill>
                  <a:srgbClr val="000000"/>
                </a:solidFill>
              </a:rPr>
              <a:t>radius circle</a:t>
            </a:r>
            <a:endParaRPr lang="en-GB" sz="2400" dirty="0">
              <a:solidFill>
                <a:srgbClr val="000000"/>
              </a:solidFill>
            </a:endParaRPr>
          </a:p>
        </p:txBody>
      </p:sp>
      <p:grpSp>
        <p:nvGrpSpPr>
          <p:cNvPr id="21" name="Group 20"/>
          <p:cNvGrpSpPr/>
          <p:nvPr/>
        </p:nvGrpSpPr>
        <p:grpSpPr>
          <a:xfrm>
            <a:off x="2272013" y="5735698"/>
            <a:ext cx="4599974" cy="690638"/>
            <a:chOff x="1147820" y="5671594"/>
            <a:chExt cx="4570373" cy="690638"/>
          </a:xfrm>
        </p:grpSpPr>
        <p:cxnSp>
          <p:nvCxnSpPr>
            <p:cNvPr id="12" name="Straight Connector 11"/>
            <p:cNvCxnSpPr/>
            <p:nvPr/>
          </p:nvCxnSpPr>
          <p:spPr bwMode="auto">
            <a:xfrm>
              <a:off x="1147820" y="5833641"/>
              <a:ext cx="608954" cy="0"/>
            </a:xfrm>
            <a:prstGeom prst="line">
              <a:avLst/>
            </a:prstGeom>
            <a:solidFill>
              <a:srgbClr val="00B8FF"/>
            </a:solidFill>
            <a:ln w="508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a:off x="1147820" y="6173516"/>
              <a:ext cx="514110" cy="0"/>
            </a:xfrm>
            <a:prstGeom prst="line">
              <a:avLst/>
            </a:prstGeom>
            <a:solidFill>
              <a:srgbClr val="00B8FF"/>
            </a:solidFill>
            <a:ln w="50800" cap="flat" cmpd="sng" algn="ctr">
              <a:solidFill>
                <a:schemeClr val="tx1"/>
              </a:solidFill>
              <a:prstDash val="solid"/>
              <a:round/>
              <a:headEnd type="none" w="med" len="med"/>
              <a:tailEnd type="none" w="med" len="med"/>
            </a:ln>
            <a:effectLst/>
          </p:spPr>
        </p:cxnSp>
        <p:sp>
          <p:nvSpPr>
            <p:cNvPr id="14" name="TextBox 13"/>
            <p:cNvSpPr txBox="1"/>
            <p:nvPr/>
          </p:nvSpPr>
          <p:spPr>
            <a:xfrm>
              <a:off x="1765139" y="5671594"/>
              <a:ext cx="1464198" cy="69063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600" dirty="0" smtClean="0">
                  <a:solidFill>
                    <a:srgbClr val="000000"/>
                  </a:solidFill>
                </a:rPr>
                <a:t>Median</a:t>
              </a:r>
            </a:p>
            <a:p>
              <a:pPr defTabSz="449263" hangingPunct="0">
                <a:lnSpc>
                  <a:spcPct val="150000"/>
                </a:lnSpc>
                <a:buClr>
                  <a:srgbClr val="000000"/>
                </a:buClr>
                <a:buSzPct val="100000"/>
                <a:buFont typeface="Times New Roman" panose="02020603050405020304" pitchFamily="18" charset="0"/>
                <a:buNone/>
              </a:pPr>
              <a:r>
                <a:rPr lang="en-GB" sz="1600" dirty="0" smtClean="0">
                  <a:solidFill>
                    <a:srgbClr val="000000"/>
                  </a:solidFill>
                </a:rPr>
                <a:t>98</a:t>
              </a:r>
              <a:r>
                <a:rPr lang="en-GB" sz="1600" baseline="30000" dirty="0" smtClean="0">
                  <a:solidFill>
                    <a:srgbClr val="000000"/>
                  </a:solidFill>
                </a:rPr>
                <a:t>th</a:t>
              </a:r>
              <a:r>
                <a:rPr lang="en-GB" sz="1600" dirty="0" smtClean="0">
                  <a:solidFill>
                    <a:srgbClr val="000000"/>
                  </a:solidFill>
                </a:rPr>
                <a:t> percentile</a:t>
              </a:r>
            </a:p>
          </p:txBody>
        </p:sp>
        <p:sp>
          <p:nvSpPr>
            <p:cNvPr id="19" name="Right Brace 18"/>
            <p:cNvSpPr/>
            <p:nvPr/>
          </p:nvSpPr>
          <p:spPr bwMode="auto">
            <a:xfrm>
              <a:off x="3229337" y="5671594"/>
              <a:ext cx="277792" cy="69063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hangingPunct="0">
                <a:lnSpc>
                  <a:spcPct val="93000"/>
                </a:lnSpc>
                <a:buClr>
                  <a:srgbClr val="000000"/>
                </a:buClr>
                <a:buSzPct val="100000"/>
                <a:buFont typeface="Times New Roman" pitchFamily="16" charset="0"/>
                <a:buNone/>
              </a:pPr>
              <a:endParaRPr lang="en-GB" sz="1800" smtClean="0">
                <a:solidFill>
                  <a:srgbClr val="FFFFFF"/>
                </a:solidFill>
              </a:endParaRPr>
            </a:p>
          </p:txBody>
        </p:sp>
        <p:sp>
          <p:nvSpPr>
            <p:cNvPr id="20" name="TextBox 19"/>
            <p:cNvSpPr txBox="1"/>
            <p:nvPr/>
          </p:nvSpPr>
          <p:spPr>
            <a:xfrm>
              <a:off x="3622878" y="5833641"/>
              <a:ext cx="2095315"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In each </a:t>
              </a:r>
              <a:r>
                <a:rPr lang="el-GR" sz="1800" dirty="0" smtClean="0">
                  <a:solidFill>
                    <a:srgbClr val="000000"/>
                  </a:solidFill>
                </a:rPr>
                <a:t>θ</a:t>
              </a:r>
              <a:r>
                <a:rPr lang="en-GB" sz="1800" baseline="-25000" dirty="0" smtClean="0">
                  <a:solidFill>
                    <a:srgbClr val="000000"/>
                  </a:solidFill>
                </a:rPr>
                <a:t>0</a:t>
              </a:r>
              <a:r>
                <a:rPr lang="en-GB" sz="1800" dirty="0" smtClean="0">
                  <a:solidFill>
                    <a:srgbClr val="000000"/>
                  </a:solidFill>
                </a:rPr>
                <a:t> bracket</a:t>
              </a:r>
              <a:endParaRPr lang="en-GB" sz="1800" dirty="0">
                <a:solidFill>
                  <a:srgbClr val="000000"/>
                </a:solidFill>
              </a:endParaRPr>
            </a:p>
          </p:txBody>
        </p:sp>
      </p:grpSp>
    </p:spTree>
    <p:extLst>
      <p:ext uri="{BB962C8B-B14F-4D97-AF65-F5344CB8AC3E}">
        <p14:creationId xmlns:p14="http://schemas.microsoft.com/office/powerpoint/2010/main" val="274261116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8" y="1704103"/>
            <a:ext cx="3891915" cy="38919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033" y="1704103"/>
            <a:ext cx="3891915" cy="389191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459" y="1704103"/>
            <a:ext cx="800100" cy="3795713"/>
          </a:xfrm>
          <a:prstGeom prst="rect">
            <a:avLst/>
          </a:prstGeom>
        </p:spPr>
      </p:pic>
      <p:grpSp>
        <p:nvGrpSpPr>
          <p:cNvPr id="24" name="Group 23"/>
          <p:cNvGrpSpPr/>
          <p:nvPr/>
        </p:nvGrpSpPr>
        <p:grpSpPr>
          <a:xfrm>
            <a:off x="2272013" y="5735698"/>
            <a:ext cx="4599974" cy="690638"/>
            <a:chOff x="1147820" y="5671594"/>
            <a:chExt cx="4570373" cy="690638"/>
          </a:xfrm>
        </p:grpSpPr>
        <p:cxnSp>
          <p:nvCxnSpPr>
            <p:cNvPr id="25" name="Straight Connector 24"/>
            <p:cNvCxnSpPr/>
            <p:nvPr/>
          </p:nvCxnSpPr>
          <p:spPr bwMode="auto">
            <a:xfrm>
              <a:off x="1147820" y="5833641"/>
              <a:ext cx="608954" cy="0"/>
            </a:xfrm>
            <a:prstGeom prst="line">
              <a:avLst/>
            </a:prstGeom>
            <a:solidFill>
              <a:srgbClr val="00B8FF"/>
            </a:solidFill>
            <a:ln w="50800" cap="flat" cmpd="sng" algn="ctr">
              <a:solidFill>
                <a:schemeClr val="tx1"/>
              </a:solidFill>
              <a:prstDash val="dash"/>
              <a:round/>
              <a:headEnd type="none" w="med" len="med"/>
              <a:tailEnd type="none" w="med" len="med"/>
            </a:ln>
            <a:effectLst/>
          </p:spPr>
        </p:cxnSp>
        <p:cxnSp>
          <p:nvCxnSpPr>
            <p:cNvPr id="26" name="Straight Connector 25"/>
            <p:cNvCxnSpPr/>
            <p:nvPr/>
          </p:nvCxnSpPr>
          <p:spPr bwMode="auto">
            <a:xfrm>
              <a:off x="1147820" y="6173516"/>
              <a:ext cx="514110" cy="0"/>
            </a:xfrm>
            <a:prstGeom prst="line">
              <a:avLst/>
            </a:prstGeom>
            <a:solidFill>
              <a:srgbClr val="00B8FF"/>
            </a:solidFill>
            <a:ln w="50800" cap="flat" cmpd="sng" algn="ctr">
              <a:solidFill>
                <a:schemeClr val="tx1"/>
              </a:solidFill>
              <a:prstDash val="solid"/>
              <a:round/>
              <a:headEnd type="none" w="med" len="med"/>
              <a:tailEnd type="none" w="med" len="med"/>
            </a:ln>
            <a:effectLst/>
          </p:spPr>
        </p:cxnSp>
        <p:sp>
          <p:nvSpPr>
            <p:cNvPr id="27" name="TextBox 26"/>
            <p:cNvSpPr txBox="1"/>
            <p:nvPr/>
          </p:nvSpPr>
          <p:spPr>
            <a:xfrm>
              <a:off x="1765139" y="5671594"/>
              <a:ext cx="1464198" cy="69063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600" dirty="0" smtClean="0">
                  <a:solidFill>
                    <a:srgbClr val="000000"/>
                  </a:solidFill>
                </a:rPr>
                <a:t>Median</a:t>
              </a:r>
            </a:p>
            <a:p>
              <a:pPr defTabSz="449263" hangingPunct="0">
                <a:lnSpc>
                  <a:spcPct val="150000"/>
                </a:lnSpc>
                <a:buClr>
                  <a:srgbClr val="000000"/>
                </a:buClr>
                <a:buSzPct val="100000"/>
                <a:buFont typeface="Times New Roman" panose="02020603050405020304" pitchFamily="18" charset="0"/>
                <a:buNone/>
              </a:pPr>
              <a:r>
                <a:rPr lang="en-GB" sz="1600" dirty="0" smtClean="0">
                  <a:solidFill>
                    <a:srgbClr val="000000"/>
                  </a:solidFill>
                </a:rPr>
                <a:t>98</a:t>
              </a:r>
              <a:r>
                <a:rPr lang="en-GB" sz="1600" baseline="30000" dirty="0" smtClean="0">
                  <a:solidFill>
                    <a:srgbClr val="000000"/>
                  </a:solidFill>
                </a:rPr>
                <a:t>th</a:t>
              </a:r>
              <a:r>
                <a:rPr lang="en-GB" sz="1600" dirty="0" smtClean="0">
                  <a:solidFill>
                    <a:srgbClr val="000000"/>
                  </a:solidFill>
                </a:rPr>
                <a:t> percentile</a:t>
              </a:r>
            </a:p>
          </p:txBody>
        </p:sp>
        <p:sp>
          <p:nvSpPr>
            <p:cNvPr id="28" name="Right Brace 27"/>
            <p:cNvSpPr/>
            <p:nvPr/>
          </p:nvSpPr>
          <p:spPr bwMode="auto">
            <a:xfrm>
              <a:off x="3229337" y="5671594"/>
              <a:ext cx="277792" cy="690638"/>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hangingPunct="0">
                <a:lnSpc>
                  <a:spcPct val="93000"/>
                </a:lnSpc>
                <a:buClr>
                  <a:srgbClr val="000000"/>
                </a:buClr>
                <a:buSzPct val="100000"/>
                <a:buFont typeface="Times New Roman" pitchFamily="16" charset="0"/>
                <a:buNone/>
              </a:pPr>
              <a:endParaRPr lang="en-GB" sz="1800" smtClean="0">
                <a:solidFill>
                  <a:srgbClr val="FFFFFF"/>
                </a:solidFill>
              </a:endParaRPr>
            </a:p>
          </p:txBody>
        </p:sp>
        <p:sp>
          <p:nvSpPr>
            <p:cNvPr id="29" name="TextBox 28"/>
            <p:cNvSpPr txBox="1"/>
            <p:nvPr/>
          </p:nvSpPr>
          <p:spPr>
            <a:xfrm>
              <a:off x="3622878" y="5833641"/>
              <a:ext cx="2095315"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In each </a:t>
              </a:r>
              <a:r>
                <a:rPr lang="el-GR" sz="1800" dirty="0" smtClean="0">
                  <a:solidFill>
                    <a:srgbClr val="000000"/>
                  </a:solidFill>
                </a:rPr>
                <a:t>θ</a:t>
              </a:r>
              <a:r>
                <a:rPr lang="en-GB" sz="1800" baseline="-25000" dirty="0" smtClean="0">
                  <a:solidFill>
                    <a:srgbClr val="000000"/>
                  </a:solidFill>
                </a:rPr>
                <a:t>0</a:t>
              </a:r>
              <a:r>
                <a:rPr lang="en-GB" sz="1800" dirty="0" smtClean="0">
                  <a:solidFill>
                    <a:srgbClr val="000000"/>
                  </a:solidFill>
                </a:rPr>
                <a:t> bracket</a:t>
              </a:r>
              <a:endParaRPr lang="en-GB" sz="1800" dirty="0">
                <a:solidFill>
                  <a:srgbClr val="000000"/>
                </a:solidFill>
              </a:endParaRPr>
            </a:p>
          </p:txBody>
        </p:sp>
      </p:grpSp>
      <p:sp>
        <p:nvSpPr>
          <p:cNvPr id="18" name="Text Box 1"/>
          <p:cNvSpPr txBox="1">
            <a:spLocks noChangeArrowheads="1"/>
          </p:cNvSpPr>
          <p:nvPr/>
        </p:nvSpPr>
        <p:spPr bwMode="auto">
          <a:xfrm>
            <a:off x="251520" y="304911"/>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j-lt"/>
              </a:rPr>
              <a:t>Mass redistribution</a:t>
            </a:r>
            <a:endParaRPr lang="en-US" altLang="en-US" sz="3600" b="1" dirty="0">
              <a:solidFill>
                <a:srgbClr val="00704A"/>
              </a:solidFill>
              <a:latin typeface="+mj-lt"/>
            </a:endParaRPr>
          </a:p>
        </p:txBody>
      </p:sp>
      <p:sp>
        <p:nvSpPr>
          <p:cNvPr id="19" name="TextBox 18"/>
          <p:cNvSpPr txBox="1"/>
          <p:nvPr/>
        </p:nvSpPr>
        <p:spPr>
          <a:xfrm>
            <a:off x="304722" y="141277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July 2012</a:t>
            </a:r>
            <a:endParaRPr lang="en-GB" b="1" dirty="0">
              <a:solidFill>
                <a:srgbClr val="000000"/>
              </a:solidFill>
            </a:endParaRPr>
          </a:p>
        </p:txBody>
      </p:sp>
      <p:sp>
        <p:nvSpPr>
          <p:cNvPr id="20" name="TextBox 19"/>
          <p:cNvSpPr txBox="1"/>
          <p:nvPr/>
        </p:nvSpPr>
        <p:spPr>
          <a:xfrm>
            <a:off x="4305447" y="1400642"/>
            <a:ext cx="3547110"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August 2012</a:t>
            </a:r>
            <a:endParaRPr lang="en-GB" b="1" dirty="0">
              <a:solidFill>
                <a:srgbClr val="000000"/>
              </a:solidFill>
            </a:endParaRPr>
          </a:p>
        </p:txBody>
      </p:sp>
      <p:sp>
        <p:nvSpPr>
          <p:cNvPr id="21" name="TextBox 20"/>
          <p:cNvSpPr txBox="1"/>
          <p:nvPr/>
        </p:nvSpPr>
        <p:spPr>
          <a:xfrm>
            <a:off x="266191" y="6378361"/>
            <a:ext cx="5551353" cy="43582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Averaged over a </a:t>
            </a:r>
            <a:r>
              <a:rPr lang="en-GB" sz="2400" b="1" dirty="0" smtClean="0">
                <a:solidFill>
                  <a:srgbClr val="000000"/>
                </a:solidFill>
              </a:rPr>
              <a:t>1000-km </a:t>
            </a:r>
            <a:r>
              <a:rPr lang="en-GB" sz="2400" dirty="0" smtClean="0">
                <a:solidFill>
                  <a:srgbClr val="000000"/>
                </a:solidFill>
              </a:rPr>
              <a:t>radius circle</a:t>
            </a:r>
            <a:endParaRPr lang="en-GB" sz="2400" dirty="0">
              <a:solidFill>
                <a:srgbClr val="000000"/>
              </a:solidFill>
            </a:endParaRPr>
          </a:p>
        </p:txBody>
      </p:sp>
    </p:spTree>
    <p:extLst>
      <p:ext uri="{BB962C8B-B14F-4D97-AF65-F5344CB8AC3E}">
        <p14:creationId xmlns:p14="http://schemas.microsoft.com/office/powerpoint/2010/main" val="425964974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11" y="1754224"/>
            <a:ext cx="3840480" cy="4469130"/>
          </a:xfrm>
          <a:prstGeom prst="rect">
            <a:avLst/>
          </a:prstGeom>
        </p:spPr>
      </p:pic>
      <p:sp>
        <p:nvSpPr>
          <p:cNvPr id="6" name="Text Box 1"/>
          <p:cNvSpPr txBox="1">
            <a:spLocks noChangeArrowheads="1"/>
          </p:cNvSpPr>
          <p:nvPr/>
        </p:nvSpPr>
        <p:spPr bwMode="auto">
          <a:xfrm>
            <a:off x="252289" y="318606"/>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n-lt"/>
              </a:rPr>
              <a:t>Isentropic absolute </a:t>
            </a:r>
            <a:r>
              <a:rPr lang="en-US" altLang="en-US" sz="3600" b="1" dirty="0" smtClean="0">
                <a:solidFill>
                  <a:srgbClr val="00704A"/>
                </a:solidFill>
                <a:latin typeface="+mn-lt"/>
              </a:rPr>
              <a:t>vorticity</a:t>
            </a:r>
            <a:endParaRPr lang="en-US" altLang="en-US" sz="3600" b="1" dirty="0">
              <a:solidFill>
                <a:srgbClr val="00704A"/>
              </a:solidFill>
              <a:latin typeface="+mn-lt"/>
            </a:endParaRPr>
          </a:p>
        </p:txBody>
      </p:sp>
      <p:sp>
        <p:nvSpPr>
          <p:cNvPr id="10" name="TextBox 9"/>
          <p:cNvSpPr txBox="1"/>
          <p:nvPr/>
        </p:nvSpPr>
        <p:spPr>
          <a:xfrm>
            <a:off x="2282164" y="1868743"/>
            <a:ext cx="231494" cy="37856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i="1" dirty="0" smtClean="0">
                <a:solidFill>
                  <a:srgbClr val="000000"/>
                </a:solidFill>
              </a:rPr>
              <a:t>f</a:t>
            </a:r>
            <a:endParaRPr lang="en-GB" i="1" dirty="0">
              <a:solidFill>
                <a:srgbClr val="000000"/>
              </a:solidFill>
            </a:endParaRPr>
          </a:p>
        </p:txBody>
      </p:sp>
      <p:grpSp>
        <p:nvGrpSpPr>
          <p:cNvPr id="9" name="Group 8"/>
          <p:cNvGrpSpPr/>
          <p:nvPr/>
        </p:nvGrpSpPr>
        <p:grpSpPr>
          <a:xfrm>
            <a:off x="4642672" y="1754224"/>
            <a:ext cx="3840480" cy="4406265"/>
            <a:chOff x="4642672" y="1754224"/>
            <a:chExt cx="3840480" cy="440626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672" y="1754224"/>
              <a:ext cx="3840480" cy="4406265"/>
            </a:xfrm>
            <a:prstGeom prst="rect">
              <a:avLst/>
            </a:prstGeom>
          </p:spPr>
        </p:pic>
        <p:sp>
          <p:nvSpPr>
            <p:cNvPr id="11" name="TextBox 10"/>
            <p:cNvSpPr txBox="1"/>
            <p:nvPr/>
          </p:nvSpPr>
          <p:spPr>
            <a:xfrm>
              <a:off x="6281334" y="1810226"/>
              <a:ext cx="231494" cy="37856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i="1" dirty="0" smtClean="0">
                  <a:solidFill>
                    <a:srgbClr val="000000"/>
                  </a:solidFill>
                </a:rPr>
                <a:t>f</a:t>
              </a:r>
              <a:endParaRPr lang="en-GB" i="1" dirty="0">
                <a:solidFill>
                  <a:srgbClr val="000000"/>
                </a:solidFill>
              </a:endParaRPr>
            </a:p>
          </p:txBody>
        </p:sp>
      </p:grpSp>
      <p:sp>
        <p:nvSpPr>
          <p:cNvPr id="17" name="TextBox 16"/>
          <p:cNvSpPr txBox="1"/>
          <p:nvPr/>
        </p:nvSpPr>
        <p:spPr>
          <a:xfrm>
            <a:off x="266191" y="6378361"/>
            <a:ext cx="5551353" cy="43582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Averaged over a </a:t>
            </a:r>
            <a:r>
              <a:rPr lang="en-GB" sz="2400" b="1" dirty="0" smtClean="0">
                <a:solidFill>
                  <a:srgbClr val="000000"/>
                </a:solidFill>
              </a:rPr>
              <a:t>1000-km </a:t>
            </a:r>
            <a:r>
              <a:rPr lang="en-GB" sz="2400" dirty="0" smtClean="0">
                <a:solidFill>
                  <a:srgbClr val="000000"/>
                </a:solidFill>
              </a:rPr>
              <a:t>radius circle</a:t>
            </a:r>
            <a:endParaRPr lang="en-GB" sz="2400" dirty="0">
              <a:solidFill>
                <a:srgbClr val="000000"/>
              </a:solidFill>
            </a:endParaRPr>
          </a:p>
        </p:txBody>
      </p:sp>
      <p:sp>
        <p:nvSpPr>
          <p:cNvPr id="18" name="TextBox 17"/>
          <p:cNvSpPr txBox="1"/>
          <p:nvPr/>
        </p:nvSpPr>
        <p:spPr>
          <a:xfrm>
            <a:off x="304722" y="141277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July 2012</a:t>
            </a:r>
            <a:endParaRPr lang="en-GB" b="1" dirty="0">
              <a:solidFill>
                <a:srgbClr val="000000"/>
              </a:solidFill>
            </a:endParaRPr>
          </a:p>
        </p:txBody>
      </p:sp>
      <p:sp>
        <p:nvSpPr>
          <p:cNvPr id="19" name="TextBox 18"/>
          <p:cNvSpPr txBox="1"/>
          <p:nvPr/>
        </p:nvSpPr>
        <p:spPr>
          <a:xfrm>
            <a:off x="4305447" y="1400642"/>
            <a:ext cx="3547110"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August 2012</a:t>
            </a:r>
            <a:endParaRPr lang="en-GB" b="1" dirty="0">
              <a:solidFill>
                <a:srgbClr val="000000"/>
              </a:solidFill>
            </a:endParaRPr>
          </a:p>
        </p:txBody>
      </p:sp>
      <mc:AlternateContent xmlns:mc="http://schemas.openxmlformats.org/markup-compatibility/2006">
        <mc:Choice xmlns:a14="http://schemas.microsoft.com/office/drawing/2010/main" Requires="a14">
          <p:sp>
            <p:nvSpPr>
              <p:cNvPr id="2" name="TextBox 1"/>
              <p:cNvSpPr txBox="1"/>
              <p:nvPr/>
            </p:nvSpPr>
            <p:spPr>
              <a:xfrm>
                <a:off x="3203848" y="1025114"/>
                <a:ext cx="1982402" cy="72911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𝜁</m:t>
                          </m:r>
                        </m:e>
                        <m:sub>
                          <m:r>
                            <a:rPr lang="en-GB" i="1" smtClean="0">
                              <a:latin typeface="Cambria Math" panose="02040503050406030204" pitchFamily="18" charset="0"/>
                              <a:ea typeface="Cambria Math" panose="02040503050406030204" pitchFamily="18" charset="0"/>
                            </a:rPr>
                            <m:t>𝜃</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nary>
                            <m:naryPr>
                              <m:chr m:val="∬"/>
                              <m:limLoc m:val="undOvr"/>
                              <m:ctrlPr>
                                <a:rPr lang="en-GB" i="1">
                                  <a:latin typeface="Cambria Math" panose="02040503050406030204" pitchFamily="18" charset="0"/>
                                  <a:ea typeface="Cambria Math" panose="02040503050406030204" pitchFamily="18" charset="0"/>
                                </a:rPr>
                              </m:ctrlPr>
                            </m:naryPr>
                            <m:sub>
                              <m:r>
                                <m:rPr>
                                  <m:brk m:alnAt="24"/>
                                </m:rPr>
                                <a:rPr lang="en-GB" i="1">
                                  <a:latin typeface="Cambria Math" panose="02040503050406030204" pitchFamily="18" charset="0"/>
                                  <a:ea typeface="Cambria Math" panose="02040503050406030204" pitchFamily="18" charset="0"/>
                                </a:rPr>
                                <m:t>𝐴</m:t>
                              </m:r>
                            </m:sub>
                            <m:sup/>
                            <m:e>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r>
                                    <a:rPr lang="en-GB" i="1" smtClean="0">
                                      <a:latin typeface="Cambria Math" panose="02040503050406030204" pitchFamily="18" charset="0"/>
                                      <a:ea typeface="Cambria Math" panose="02040503050406030204" pitchFamily="18" charset="0"/>
                                    </a:rPr>
                                    <m:t>𝑃𝑉</m:t>
                                  </m:r>
                                </m:e>
                                <m:sub>
                                  <m:r>
                                    <a:rPr lang="en-GB" i="1">
                                      <a:latin typeface="Cambria Math" panose="02040503050406030204" pitchFamily="18" charset="0"/>
                                      <a:ea typeface="Cambria Math" panose="02040503050406030204" pitchFamily="18" charset="0"/>
                                    </a:rPr>
                                    <m:t>𝜃</m:t>
                                  </m:r>
                                </m:sub>
                              </m:sSub>
                              <m:r>
                                <a:rPr lang="en-GB" i="1">
                                  <a:latin typeface="Cambria Math" panose="02040503050406030204" pitchFamily="18" charset="0"/>
                                  <a:ea typeface="Cambria Math" panose="02040503050406030204" pitchFamily="18" charset="0"/>
                                </a:rPr>
                                <m:t>𝑑𝐴</m:t>
                              </m:r>
                            </m:e>
                          </m:nary>
                        </m:num>
                        <m:den>
                          <m:r>
                            <a:rPr lang="en-GB" b="0" i="1" smtClean="0">
                              <a:latin typeface="Cambria Math" panose="02040503050406030204" pitchFamily="18" charset="0"/>
                              <a:ea typeface="Cambria Math" panose="02040503050406030204" pitchFamily="18" charset="0"/>
                            </a:rPr>
                            <m:t>𝐴</m:t>
                          </m:r>
                        </m:den>
                      </m:f>
                    </m:oMath>
                  </m:oMathPara>
                </a14:m>
                <a:endParaRPr lang="en-GB" dirty="0"/>
              </a:p>
            </p:txBody>
          </p:sp>
        </mc:Choice>
        <mc:Fallback>
          <p:sp>
            <p:nvSpPr>
              <p:cNvPr id="2" name="TextBox 1"/>
              <p:cNvSpPr txBox="1">
                <a:spLocks noRot="1" noChangeAspect="1" noMove="1" noResize="1" noEditPoints="1" noAdjustHandles="1" noChangeArrowheads="1" noChangeShapeType="1" noTextEdit="1"/>
              </p:cNvSpPr>
              <p:nvPr/>
            </p:nvSpPr>
            <p:spPr>
              <a:xfrm>
                <a:off x="3203848" y="1025114"/>
                <a:ext cx="1982402" cy="729110"/>
              </a:xfrm>
              <a:prstGeom prst="rect">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2201885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11" y="1754224"/>
            <a:ext cx="3840480" cy="4469130"/>
          </a:xfrm>
          <a:prstGeom prst="rect">
            <a:avLst/>
          </a:prstGeom>
        </p:spPr>
      </p:pic>
      <p:sp>
        <p:nvSpPr>
          <p:cNvPr id="8" name="TextBox 7"/>
          <p:cNvSpPr txBox="1"/>
          <p:nvPr/>
        </p:nvSpPr>
        <p:spPr>
          <a:xfrm>
            <a:off x="2467364" y="1868743"/>
            <a:ext cx="231494" cy="37856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i="1" dirty="0" smtClean="0">
                <a:solidFill>
                  <a:srgbClr val="000000"/>
                </a:solidFill>
              </a:rPr>
              <a:t>f</a:t>
            </a:r>
            <a:endParaRPr lang="en-GB" i="1" dirty="0">
              <a:solidFill>
                <a:srgbClr val="000000"/>
              </a:solidFill>
            </a:endParaRPr>
          </a:p>
        </p:txBody>
      </p:sp>
      <p:grpSp>
        <p:nvGrpSpPr>
          <p:cNvPr id="10" name="Group 9"/>
          <p:cNvGrpSpPr/>
          <p:nvPr/>
        </p:nvGrpSpPr>
        <p:grpSpPr>
          <a:xfrm>
            <a:off x="4642672" y="1754224"/>
            <a:ext cx="3840480" cy="4406265"/>
            <a:chOff x="4642672" y="1754224"/>
            <a:chExt cx="3840480" cy="440626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672" y="1754224"/>
              <a:ext cx="3840480" cy="4406265"/>
            </a:xfrm>
            <a:prstGeom prst="rect">
              <a:avLst/>
            </a:prstGeom>
          </p:spPr>
        </p:pic>
        <p:sp>
          <p:nvSpPr>
            <p:cNvPr id="11" name="TextBox 10"/>
            <p:cNvSpPr txBox="1"/>
            <p:nvPr/>
          </p:nvSpPr>
          <p:spPr>
            <a:xfrm>
              <a:off x="6478103" y="1810226"/>
              <a:ext cx="231494" cy="37856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i="1" dirty="0" smtClean="0">
                  <a:solidFill>
                    <a:srgbClr val="000000"/>
                  </a:solidFill>
                </a:rPr>
                <a:t>f</a:t>
              </a:r>
              <a:endParaRPr lang="en-GB" i="1" dirty="0">
                <a:solidFill>
                  <a:srgbClr val="000000"/>
                </a:solidFill>
              </a:endParaRPr>
            </a:p>
          </p:txBody>
        </p:sp>
      </p:grpSp>
      <p:sp>
        <p:nvSpPr>
          <p:cNvPr id="17" name="TextBox 16"/>
          <p:cNvSpPr txBox="1"/>
          <p:nvPr/>
        </p:nvSpPr>
        <p:spPr>
          <a:xfrm>
            <a:off x="266191" y="6378361"/>
            <a:ext cx="5551353" cy="43582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Averaged over a </a:t>
            </a:r>
            <a:r>
              <a:rPr lang="en-GB" sz="2400" b="1" dirty="0">
                <a:solidFill>
                  <a:srgbClr val="000000"/>
                </a:solidFill>
              </a:rPr>
              <a:t>5</a:t>
            </a:r>
            <a:r>
              <a:rPr lang="en-GB" sz="2400" b="1" dirty="0" smtClean="0">
                <a:solidFill>
                  <a:srgbClr val="000000"/>
                </a:solidFill>
              </a:rPr>
              <a:t>00-km </a:t>
            </a:r>
            <a:r>
              <a:rPr lang="en-GB" sz="2400" dirty="0" smtClean="0">
                <a:solidFill>
                  <a:srgbClr val="000000"/>
                </a:solidFill>
              </a:rPr>
              <a:t>radius circle</a:t>
            </a:r>
            <a:endParaRPr lang="en-GB" sz="2400" dirty="0">
              <a:solidFill>
                <a:srgbClr val="000000"/>
              </a:solidFill>
            </a:endParaRPr>
          </a:p>
        </p:txBody>
      </p:sp>
      <p:sp>
        <p:nvSpPr>
          <p:cNvPr id="18" name="TextBox 17"/>
          <p:cNvSpPr txBox="1"/>
          <p:nvPr/>
        </p:nvSpPr>
        <p:spPr>
          <a:xfrm>
            <a:off x="304722" y="141277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July 2012</a:t>
            </a:r>
            <a:endParaRPr lang="en-GB" b="1" dirty="0">
              <a:solidFill>
                <a:srgbClr val="000000"/>
              </a:solidFill>
            </a:endParaRPr>
          </a:p>
        </p:txBody>
      </p:sp>
      <p:sp>
        <p:nvSpPr>
          <p:cNvPr id="19" name="TextBox 18"/>
          <p:cNvSpPr txBox="1"/>
          <p:nvPr/>
        </p:nvSpPr>
        <p:spPr>
          <a:xfrm>
            <a:off x="4305447" y="1400642"/>
            <a:ext cx="3547110"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August 2012</a:t>
            </a:r>
            <a:endParaRPr lang="en-GB" b="1" dirty="0">
              <a:solidFill>
                <a:srgbClr val="000000"/>
              </a:solidFill>
            </a:endParaRPr>
          </a:p>
        </p:txBody>
      </p:sp>
      <p:sp>
        <p:nvSpPr>
          <p:cNvPr id="20" name="Text Box 1"/>
          <p:cNvSpPr txBox="1">
            <a:spLocks noChangeArrowheads="1"/>
          </p:cNvSpPr>
          <p:nvPr/>
        </p:nvSpPr>
        <p:spPr bwMode="auto">
          <a:xfrm>
            <a:off x="252289" y="318606"/>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a:solidFill>
                  <a:srgbClr val="00704A"/>
                </a:solidFill>
                <a:latin typeface="+mn-lt"/>
              </a:rPr>
              <a:t>Isentropic </a:t>
            </a:r>
            <a:r>
              <a:rPr lang="en-US" altLang="en-US" sz="3600" b="1" dirty="0" smtClean="0">
                <a:solidFill>
                  <a:srgbClr val="00704A"/>
                </a:solidFill>
                <a:latin typeface="+mn-lt"/>
              </a:rPr>
              <a:t>a</a:t>
            </a:r>
            <a:r>
              <a:rPr lang="en-US" altLang="en-US" sz="3600" b="1" dirty="0" smtClean="0">
                <a:solidFill>
                  <a:srgbClr val="00704A"/>
                </a:solidFill>
                <a:latin typeface="+mn-lt"/>
              </a:rPr>
              <a:t>bsolute </a:t>
            </a:r>
            <a:r>
              <a:rPr lang="en-US" altLang="en-US" sz="3600" b="1" dirty="0" smtClean="0">
                <a:solidFill>
                  <a:srgbClr val="00704A"/>
                </a:solidFill>
                <a:latin typeface="+mn-lt"/>
              </a:rPr>
              <a:t>vorticity</a:t>
            </a:r>
            <a:endParaRPr lang="en-US" altLang="en-US" sz="3600" b="1" dirty="0">
              <a:solidFill>
                <a:srgbClr val="00704A"/>
              </a:solidFill>
              <a:latin typeface="+mn-lt"/>
            </a:endParaRPr>
          </a:p>
        </p:txBody>
      </p:sp>
      <mc:AlternateContent xmlns:mc="http://schemas.openxmlformats.org/markup-compatibility/2006">
        <mc:Choice xmlns:a14="http://schemas.microsoft.com/office/drawing/2010/main" Requires="a14">
          <p:sp>
            <p:nvSpPr>
              <p:cNvPr id="21" name="TextBox 20"/>
              <p:cNvSpPr txBox="1"/>
              <p:nvPr/>
            </p:nvSpPr>
            <p:spPr>
              <a:xfrm>
                <a:off x="3203848" y="1025114"/>
                <a:ext cx="1982402" cy="72911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𝜁</m:t>
                          </m:r>
                        </m:e>
                        <m:sub>
                          <m:r>
                            <a:rPr lang="en-GB" i="1" smtClean="0">
                              <a:latin typeface="Cambria Math" panose="02040503050406030204" pitchFamily="18" charset="0"/>
                              <a:ea typeface="Cambria Math" panose="02040503050406030204" pitchFamily="18" charset="0"/>
                            </a:rPr>
                            <m:t>𝜃</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nary>
                            <m:naryPr>
                              <m:chr m:val="∬"/>
                              <m:limLoc m:val="undOvr"/>
                              <m:ctrlPr>
                                <a:rPr lang="en-GB" i="1">
                                  <a:latin typeface="Cambria Math" panose="02040503050406030204" pitchFamily="18" charset="0"/>
                                  <a:ea typeface="Cambria Math" panose="02040503050406030204" pitchFamily="18" charset="0"/>
                                </a:rPr>
                              </m:ctrlPr>
                            </m:naryPr>
                            <m:sub>
                              <m:r>
                                <m:rPr>
                                  <m:brk m:alnAt="24"/>
                                </m:rPr>
                                <a:rPr lang="en-GB" i="1">
                                  <a:latin typeface="Cambria Math" panose="02040503050406030204" pitchFamily="18" charset="0"/>
                                  <a:ea typeface="Cambria Math" panose="02040503050406030204" pitchFamily="18" charset="0"/>
                                </a:rPr>
                                <m:t>𝐴</m:t>
                              </m:r>
                            </m:sub>
                            <m:sup/>
                            <m:e>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r>
                                    <a:rPr lang="en-GB" i="1" smtClean="0">
                                      <a:latin typeface="Cambria Math" panose="02040503050406030204" pitchFamily="18" charset="0"/>
                                      <a:ea typeface="Cambria Math" panose="02040503050406030204" pitchFamily="18" charset="0"/>
                                    </a:rPr>
                                    <m:t>𝑃𝑉</m:t>
                                  </m:r>
                                </m:e>
                                <m:sub>
                                  <m:r>
                                    <a:rPr lang="en-GB" i="1">
                                      <a:latin typeface="Cambria Math" panose="02040503050406030204" pitchFamily="18" charset="0"/>
                                      <a:ea typeface="Cambria Math" panose="02040503050406030204" pitchFamily="18" charset="0"/>
                                    </a:rPr>
                                    <m:t>𝜃</m:t>
                                  </m:r>
                                </m:sub>
                              </m:sSub>
                              <m:r>
                                <a:rPr lang="en-GB" i="1">
                                  <a:latin typeface="Cambria Math" panose="02040503050406030204" pitchFamily="18" charset="0"/>
                                  <a:ea typeface="Cambria Math" panose="02040503050406030204" pitchFamily="18" charset="0"/>
                                </a:rPr>
                                <m:t>𝑑𝐴</m:t>
                              </m:r>
                            </m:e>
                          </m:nary>
                        </m:num>
                        <m:den>
                          <m:r>
                            <a:rPr lang="en-GB" b="0" i="1" smtClean="0">
                              <a:latin typeface="Cambria Math" panose="02040503050406030204" pitchFamily="18" charset="0"/>
                              <a:ea typeface="Cambria Math" panose="02040503050406030204" pitchFamily="18" charset="0"/>
                            </a:rPr>
                            <m:t>𝐴</m:t>
                          </m:r>
                        </m:den>
                      </m:f>
                    </m:oMath>
                  </m:oMathPara>
                </a14:m>
                <a:endParaRPr lang="en-GB" dirty="0"/>
              </a:p>
            </p:txBody>
          </p:sp>
        </mc:Choice>
        <mc:Fallback>
          <p:sp>
            <p:nvSpPr>
              <p:cNvPr id="21" name="TextBox 20"/>
              <p:cNvSpPr txBox="1">
                <a:spLocks noRot="1" noChangeAspect="1" noMove="1" noResize="1" noEditPoints="1" noAdjustHandles="1" noChangeArrowheads="1" noChangeShapeType="1" noTextEdit="1"/>
              </p:cNvSpPr>
              <p:nvPr/>
            </p:nvSpPr>
            <p:spPr>
              <a:xfrm>
                <a:off x="3203848" y="1025114"/>
                <a:ext cx="1982402" cy="729110"/>
              </a:xfrm>
              <a:prstGeom prst="rect">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0665125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11" y="1754224"/>
            <a:ext cx="3840480" cy="44691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672" y="1754224"/>
            <a:ext cx="3840480" cy="4406265"/>
          </a:xfrm>
          <a:prstGeom prst="rect">
            <a:avLst/>
          </a:prstGeom>
        </p:spPr>
      </p:pic>
      <p:sp>
        <p:nvSpPr>
          <p:cNvPr id="12" name="TextBox 11"/>
          <p:cNvSpPr txBox="1"/>
          <p:nvPr/>
        </p:nvSpPr>
        <p:spPr>
          <a:xfrm>
            <a:off x="266191" y="6378361"/>
            <a:ext cx="5551353" cy="435825"/>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2400" dirty="0" smtClean="0">
                <a:solidFill>
                  <a:srgbClr val="000000"/>
                </a:solidFill>
              </a:rPr>
              <a:t>Averaged over a </a:t>
            </a:r>
            <a:r>
              <a:rPr lang="en-GB" sz="2400" b="1" dirty="0">
                <a:solidFill>
                  <a:srgbClr val="000000"/>
                </a:solidFill>
              </a:rPr>
              <a:t>5</a:t>
            </a:r>
            <a:r>
              <a:rPr lang="en-GB" sz="2400" b="1" dirty="0" smtClean="0">
                <a:solidFill>
                  <a:srgbClr val="000000"/>
                </a:solidFill>
              </a:rPr>
              <a:t>00-km </a:t>
            </a:r>
            <a:r>
              <a:rPr lang="en-GB" sz="2400" dirty="0" smtClean="0">
                <a:solidFill>
                  <a:srgbClr val="000000"/>
                </a:solidFill>
              </a:rPr>
              <a:t>radius circle</a:t>
            </a:r>
            <a:endParaRPr lang="en-GB" sz="2400" dirty="0">
              <a:solidFill>
                <a:srgbClr val="000000"/>
              </a:solidFill>
            </a:endParaRPr>
          </a:p>
        </p:txBody>
      </p:sp>
      <p:sp>
        <p:nvSpPr>
          <p:cNvPr id="13" name="TextBox 12"/>
          <p:cNvSpPr txBox="1"/>
          <p:nvPr/>
        </p:nvSpPr>
        <p:spPr>
          <a:xfrm>
            <a:off x="304722" y="1412776"/>
            <a:ext cx="3638706"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18 July 2012</a:t>
            </a:r>
            <a:endParaRPr lang="en-GB" b="1" dirty="0">
              <a:solidFill>
                <a:srgbClr val="000000"/>
              </a:solidFill>
            </a:endParaRPr>
          </a:p>
        </p:txBody>
      </p:sp>
      <p:sp>
        <p:nvSpPr>
          <p:cNvPr id="14" name="TextBox 13"/>
          <p:cNvSpPr txBox="1"/>
          <p:nvPr/>
        </p:nvSpPr>
        <p:spPr>
          <a:xfrm>
            <a:off x="4305447" y="1400642"/>
            <a:ext cx="3547110" cy="378565"/>
          </a:xfrm>
          <a:prstGeom prst="rect">
            <a:avLst/>
          </a:prstGeom>
          <a:solidFill>
            <a:schemeClr val="bg1"/>
          </a:solidFill>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b="1" dirty="0" smtClean="0">
                <a:solidFill>
                  <a:srgbClr val="000000"/>
                </a:solidFill>
              </a:rPr>
              <a:t>15 August 2012</a:t>
            </a:r>
            <a:endParaRPr lang="en-GB" b="1" dirty="0">
              <a:solidFill>
                <a:srgbClr val="000000"/>
              </a:solidFill>
            </a:endParaRPr>
          </a:p>
        </p:txBody>
      </p:sp>
      <p:sp>
        <p:nvSpPr>
          <p:cNvPr id="17" name="Text Box 1"/>
          <p:cNvSpPr txBox="1">
            <a:spLocks noChangeArrowheads="1"/>
          </p:cNvSpPr>
          <p:nvPr/>
        </p:nvSpPr>
        <p:spPr bwMode="auto">
          <a:xfrm>
            <a:off x="252289" y="318606"/>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a:solidFill>
                  <a:srgbClr val="00704A"/>
                </a:solidFill>
                <a:latin typeface="Gill Sans MT"/>
                <a:ea typeface="+mn-ea"/>
                <a:cs typeface="+mn-cs"/>
              </a:rPr>
              <a:t>Isentropic a</a:t>
            </a:r>
            <a:r>
              <a:rPr lang="en-US" altLang="en-US" sz="3600" b="1" dirty="0" smtClean="0">
                <a:solidFill>
                  <a:srgbClr val="00704A"/>
                </a:solidFill>
                <a:latin typeface="+mn-lt"/>
              </a:rPr>
              <a:t>bsolute </a:t>
            </a:r>
            <a:r>
              <a:rPr lang="en-US" altLang="en-US" sz="3600" b="1" dirty="0" smtClean="0">
                <a:solidFill>
                  <a:srgbClr val="00704A"/>
                </a:solidFill>
                <a:latin typeface="+mn-lt"/>
              </a:rPr>
              <a:t>vorticity</a:t>
            </a:r>
            <a:endParaRPr lang="en-US" altLang="en-US" sz="3600" b="1" dirty="0">
              <a:solidFill>
                <a:srgbClr val="00704A"/>
              </a:solidFill>
              <a:latin typeface="+mn-lt"/>
            </a:endParaRPr>
          </a:p>
        </p:txBody>
      </p:sp>
      <mc:AlternateContent xmlns:mc="http://schemas.openxmlformats.org/markup-compatibility/2006">
        <mc:Choice xmlns:a14="http://schemas.microsoft.com/office/drawing/2010/main" Requires="a14">
          <p:sp>
            <p:nvSpPr>
              <p:cNvPr id="18" name="TextBox 17"/>
              <p:cNvSpPr txBox="1"/>
              <p:nvPr/>
            </p:nvSpPr>
            <p:spPr>
              <a:xfrm>
                <a:off x="3203848" y="1025114"/>
                <a:ext cx="1982402" cy="72911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𝜁</m:t>
                          </m:r>
                        </m:e>
                        <m:sub>
                          <m:r>
                            <a:rPr lang="en-GB" i="1" smtClean="0">
                              <a:latin typeface="Cambria Math" panose="02040503050406030204" pitchFamily="18" charset="0"/>
                              <a:ea typeface="Cambria Math" panose="02040503050406030204" pitchFamily="18" charset="0"/>
                            </a:rPr>
                            <m:t>𝜃</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nary>
                            <m:naryPr>
                              <m:chr m:val="∬"/>
                              <m:limLoc m:val="undOvr"/>
                              <m:ctrlPr>
                                <a:rPr lang="en-GB" i="1">
                                  <a:latin typeface="Cambria Math" panose="02040503050406030204" pitchFamily="18" charset="0"/>
                                  <a:ea typeface="Cambria Math" panose="02040503050406030204" pitchFamily="18" charset="0"/>
                                </a:rPr>
                              </m:ctrlPr>
                            </m:naryPr>
                            <m:sub>
                              <m:r>
                                <m:rPr>
                                  <m:brk m:alnAt="24"/>
                                </m:rPr>
                                <a:rPr lang="en-GB" i="1">
                                  <a:latin typeface="Cambria Math" panose="02040503050406030204" pitchFamily="18" charset="0"/>
                                  <a:ea typeface="Cambria Math" panose="02040503050406030204" pitchFamily="18" charset="0"/>
                                </a:rPr>
                                <m:t>𝐴</m:t>
                              </m:r>
                            </m:sub>
                            <m:sup/>
                            <m:e>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r>
                                    <a:rPr lang="en-GB" i="1" smtClean="0">
                                      <a:latin typeface="Cambria Math" panose="02040503050406030204" pitchFamily="18" charset="0"/>
                                      <a:ea typeface="Cambria Math" panose="02040503050406030204" pitchFamily="18" charset="0"/>
                                    </a:rPr>
                                    <m:t>𝑃𝑉</m:t>
                                  </m:r>
                                </m:e>
                                <m:sub>
                                  <m:r>
                                    <a:rPr lang="en-GB" i="1">
                                      <a:latin typeface="Cambria Math" panose="02040503050406030204" pitchFamily="18" charset="0"/>
                                      <a:ea typeface="Cambria Math" panose="02040503050406030204" pitchFamily="18" charset="0"/>
                                    </a:rPr>
                                    <m:t>𝜃</m:t>
                                  </m:r>
                                </m:sub>
                              </m:sSub>
                              <m:r>
                                <a:rPr lang="en-GB" i="1">
                                  <a:latin typeface="Cambria Math" panose="02040503050406030204" pitchFamily="18" charset="0"/>
                                  <a:ea typeface="Cambria Math" panose="02040503050406030204" pitchFamily="18" charset="0"/>
                                </a:rPr>
                                <m:t>𝑑𝐴</m:t>
                              </m:r>
                            </m:e>
                          </m:nary>
                        </m:num>
                        <m:den>
                          <m:r>
                            <a:rPr lang="en-GB" b="0" i="1" smtClean="0">
                              <a:latin typeface="Cambria Math" panose="02040503050406030204" pitchFamily="18" charset="0"/>
                              <a:ea typeface="Cambria Math" panose="02040503050406030204" pitchFamily="18" charset="0"/>
                            </a:rPr>
                            <m:t>𝐴</m:t>
                          </m:r>
                        </m:den>
                      </m:f>
                    </m:oMath>
                  </m:oMathPara>
                </a14:m>
                <a:endParaRPr lang="en-GB" dirty="0"/>
              </a:p>
            </p:txBody>
          </p:sp>
        </mc:Choice>
        <mc:Fallback>
          <p:sp>
            <p:nvSpPr>
              <p:cNvPr id="18" name="TextBox 17"/>
              <p:cNvSpPr txBox="1">
                <a:spLocks noRot="1" noChangeAspect="1" noMove="1" noResize="1" noEditPoints="1" noAdjustHandles="1" noChangeArrowheads="1" noChangeShapeType="1" noTextEdit="1"/>
              </p:cNvSpPr>
              <p:nvPr/>
            </p:nvSpPr>
            <p:spPr>
              <a:xfrm>
                <a:off x="3203848" y="1025114"/>
                <a:ext cx="1982402" cy="729110"/>
              </a:xfrm>
              <a:prstGeom prst="rect">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0010412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5"/>
          <p:cNvSpPr txBox="1">
            <a:spLocks noChangeArrowheads="1"/>
          </p:cNvSpPr>
          <p:nvPr/>
        </p:nvSpPr>
        <p:spPr bwMode="auto">
          <a:xfrm>
            <a:off x="22915" y="6165304"/>
            <a:ext cx="3096494" cy="4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94" tIns="41446" rIns="82894" bIns="41446">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r" eaLnBrk="1" hangingPunct="1">
              <a:lnSpc>
                <a:spcPct val="100000"/>
              </a:lnSpc>
              <a:spcBef>
                <a:spcPct val="0"/>
              </a:spcBef>
              <a:buClrTx/>
              <a:buFontTx/>
              <a:buNone/>
            </a:pPr>
            <a:r>
              <a:rPr lang="en-GB" altLang="en-US" sz="2200" dirty="0" err="1" smtClean="0">
                <a:solidFill>
                  <a:srgbClr val="7EAF35"/>
                </a:solidFill>
                <a:latin typeface="+mn-lt"/>
              </a:rPr>
              <a:t>Thorncroft</a:t>
            </a:r>
            <a:r>
              <a:rPr lang="en-GB" altLang="en-US" sz="2200" dirty="0" smtClean="0">
                <a:solidFill>
                  <a:srgbClr val="7EAF35"/>
                </a:solidFill>
                <a:latin typeface="+mn-lt"/>
              </a:rPr>
              <a:t> </a:t>
            </a:r>
            <a:r>
              <a:rPr lang="en-GB" altLang="en-US" sz="2200" i="1" dirty="0">
                <a:solidFill>
                  <a:srgbClr val="7EAF35"/>
                </a:solidFill>
                <a:latin typeface="+mn-lt"/>
              </a:rPr>
              <a:t>et al</a:t>
            </a:r>
            <a:r>
              <a:rPr lang="en-GB" altLang="en-US" sz="2200" dirty="0">
                <a:solidFill>
                  <a:srgbClr val="7EAF35"/>
                </a:solidFill>
                <a:latin typeface="+mn-lt"/>
              </a:rPr>
              <a:t>., (1993)</a:t>
            </a:r>
          </a:p>
        </p:txBody>
      </p:sp>
      <p:sp>
        <p:nvSpPr>
          <p:cNvPr id="7171" name="Title 1"/>
          <p:cNvSpPr>
            <a:spLocks noGrp="1"/>
          </p:cNvSpPr>
          <p:nvPr>
            <p:ph type="title"/>
          </p:nvPr>
        </p:nvSpPr>
        <p:spPr>
          <a:xfrm>
            <a:off x="251370" y="548680"/>
            <a:ext cx="6192838" cy="927100"/>
          </a:xfrm>
        </p:spPr>
        <p:txBody>
          <a:bodyPr/>
          <a:lstStyle/>
          <a:p>
            <a:r>
              <a:rPr lang="en-GB" altLang="en-US" dirty="0" smtClean="0">
                <a:latin typeface="+mn-lt"/>
              </a:rPr>
              <a:t>Idealised </a:t>
            </a:r>
            <a:r>
              <a:rPr lang="en-GB" altLang="en-US" dirty="0" err="1" smtClean="0">
                <a:latin typeface="+mn-lt"/>
              </a:rPr>
              <a:t>baroclinic</a:t>
            </a:r>
            <a:r>
              <a:rPr lang="en-GB" altLang="en-US" dirty="0" smtClean="0">
                <a:latin typeface="+mn-lt"/>
              </a:rPr>
              <a:t> </a:t>
            </a:r>
            <a:br>
              <a:rPr lang="en-GB" altLang="en-US" dirty="0" smtClean="0">
                <a:latin typeface="+mn-lt"/>
              </a:rPr>
            </a:br>
            <a:r>
              <a:rPr lang="en-GB" altLang="en-US" dirty="0" smtClean="0">
                <a:latin typeface="+mn-lt"/>
              </a:rPr>
              <a:t>lifecycles</a:t>
            </a:r>
          </a:p>
        </p:txBody>
      </p:sp>
      <p:pic>
        <p:nvPicPr>
          <p:cNvPr id="717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1133475"/>
            <a:ext cx="8064500"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16238" y="2636838"/>
            <a:ext cx="1368425" cy="646112"/>
          </a:xfrm>
          <a:prstGeom prst="rect">
            <a:avLst/>
          </a:prstGeom>
          <a:noFill/>
        </p:spPr>
        <p:txBody>
          <a:bodyPr>
            <a:spAutoFit/>
          </a:bodyPr>
          <a:lstStyle/>
          <a:p>
            <a:pPr>
              <a:defRPr/>
            </a:pPr>
            <a:r>
              <a:rPr lang="en-GB" sz="1800" dirty="0">
                <a:latin typeface="+mn-lt"/>
              </a:rPr>
              <a:t>Dry intrusion</a:t>
            </a:r>
          </a:p>
        </p:txBody>
      </p:sp>
      <p:sp>
        <p:nvSpPr>
          <p:cNvPr id="6" name="TextBox 5"/>
          <p:cNvSpPr txBox="1"/>
          <p:nvPr/>
        </p:nvSpPr>
        <p:spPr>
          <a:xfrm>
            <a:off x="5867400" y="4292600"/>
            <a:ext cx="1368425" cy="923925"/>
          </a:xfrm>
          <a:prstGeom prst="rect">
            <a:avLst/>
          </a:prstGeom>
          <a:noFill/>
        </p:spPr>
        <p:txBody>
          <a:bodyPr>
            <a:spAutoFit/>
          </a:bodyPr>
          <a:lstStyle/>
          <a:p>
            <a:pPr>
              <a:defRPr/>
            </a:pPr>
            <a:r>
              <a:rPr lang="en-GB" sz="1800" dirty="0">
                <a:latin typeface="+mn-lt"/>
              </a:rPr>
              <a:t>Warm conveyor belt</a:t>
            </a:r>
          </a:p>
        </p:txBody>
      </p:sp>
      <p:sp>
        <p:nvSpPr>
          <p:cNvPr id="3" name="TextBox 2"/>
          <p:cNvSpPr txBox="1"/>
          <p:nvPr/>
        </p:nvSpPr>
        <p:spPr>
          <a:xfrm>
            <a:off x="4499992" y="1988840"/>
            <a:ext cx="3744416" cy="707886"/>
          </a:xfrm>
          <a:prstGeom prst="rect">
            <a:avLst/>
          </a:prstGeom>
          <a:noFill/>
        </p:spPr>
        <p:txBody>
          <a:bodyPr wrap="square" rtlCol="0">
            <a:spAutoFit/>
          </a:bodyPr>
          <a:lstStyle/>
          <a:p>
            <a:r>
              <a:rPr lang="en-GB" altLang="en-US"/>
              <a:t>Isentropic relative flow in a baroclinic wave </a:t>
            </a:r>
            <a:endParaRPr lang="en-GB"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250826" y="1216001"/>
            <a:ext cx="8650106" cy="4663933"/>
          </a:xfrm>
          <a:prstGeom prst="rect">
            <a:avLst/>
          </a:prstGeom>
          <a:noFill/>
          <a:ln w="9525">
            <a:noFill/>
            <a:round/>
            <a:headEnd/>
            <a:tailEnd/>
          </a:ln>
        </p:spPr>
        <p:txBody>
          <a:bodyPr lIns="90000" tIns="45000" rIns="90000" bIns="45000"/>
          <a:lstStyle/>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smtClean="0">
                <a:solidFill>
                  <a:srgbClr val="000000"/>
                </a:solidFill>
              </a:rPr>
              <a:t>The </a:t>
            </a:r>
            <a:r>
              <a:rPr lang="en-GB" b="1" dirty="0">
                <a:solidFill>
                  <a:srgbClr val="000000"/>
                </a:solidFill>
              </a:rPr>
              <a:t>evolution</a:t>
            </a:r>
            <a:r>
              <a:rPr lang="en-GB" dirty="0">
                <a:solidFill>
                  <a:srgbClr val="000000"/>
                </a:solidFill>
              </a:rPr>
              <a:t> of </a:t>
            </a:r>
            <a:r>
              <a:rPr lang="en-GB" b="1" dirty="0">
                <a:solidFill>
                  <a:srgbClr val="000000"/>
                </a:solidFill>
              </a:rPr>
              <a:t>diabatically-generated </a:t>
            </a:r>
            <a:r>
              <a:rPr lang="en-GB" b="1" dirty="0" smtClean="0">
                <a:solidFill>
                  <a:srgbClr val="000000"/>
                </a:solidFill>
              </a:rPr>
              <a:t>PV</a:t>
            </a:r>
            <a:r>
              <a:rPr lang="en-GB" dirty="0" smtClean="0">
                <a:solidFill>
                  <a:srgbClr val="000000"/>
                </a:solidFill>
              </a:rPr>
              <a:t> </a:t>
            </a:r>
            <a:r>
              <a:rPr lang="en-GB" dirty="0">
                <a:solidFill>
                  <a:srgbClr val="000000"/>
                </a:solidFill>
              </a:rPr>
              <a:t>in </a:t>
            </a:r>
            <a:r>
              <a:rPr lang="en-GB" dirty="0" smtClean="0">
                <a:solidFill>
                  <a:srgbClr val="000000"/>
                </a:solidFill>
              </a:rPr>
              <a:t>two </a:t>
            </a:r>
            <a:r>
              <a:rPr lang="en-GB" dirty="0">
                <a:solidFill>
                  <a:srgbClr val="000000"/>
                </a:solidFill>
              </a:rPr>
              <a:t>contrasting </a:t>
            </a:r>
            <a:r>
              <a:rPr lang="en-GB" b="1" dirty="0" smtClean="0">
                <a:solidFill>
                  <a:srgbClr val="000000"/>
                </a:solidFill>
              </a:rPr>
              <a:t>summer extratropical cyclones</a:t>
            </a:r>
            <a:r>
              <a:rPr lang="en-GB" dirty="0" smtClean="0">
                <a:solidFill>
                  <a:srgbClr val="000000"/>
                </a:solidFill>
              </a:rPr>
              <a:t> has been characterised.</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b="1" dirty="0" smtClean="0">
                <a:solidFill>
                  <a:srgbClr val="000000"/>
                </a:solidFill>
              </a:rPr>
              <a:t>One </a:t>
            </a:r>
            <a:r>
              <a:rPr lang="en-GB" b="1" dirty="0">
                <a:solidFill>
                  <a:srgbClr val="000000"/>
                </a:solidFill>
              </a:rPr>
              <a:t>cyclone</a:t>
            </a:r>
            <a:r>
              <a:rPr lang="en-GB" dirty="0">
                <a:solidFill>
                  <a:srgbClr val="000000"/>
                </a:solidFill>
              </a:rPr>
              <a:t> exhibited relatively </a:t>
            </a:r>
            <a:r>
              <a:rPr lang="en-GB" dirty="0" smtClean="0">
                <a:solidFill>
                  <a:srgbClr val="000000"/>
                </a:solidFill>
              </a:rPr>
              <a:t>shallow lower- </a:t>
            </a:r>
            <a:r>
              <a:rPr lang="en-GB" dirty="0">
                <a:solidFill>
                  <a:srgbClr val="000000"/>
                </a:solidFill>
              </a:rPr>
              <a:t>and upper- level </a:t>
            </a:r>
            <a:r>
              <a:rPr lang="en-GB" b="1" dirty="0">
                <a:solidFill>
                  <a:srgbClr val="000000"/>
                </a:solidFill>
              </a:rPr>
              <a:t>PV </a:t>
            </a:r>
            <a:r>
              <a:rPr lang="en-GB" b="1" dirty="0" smtClean="0">
                <a:solidFill>
                  <a:srgbClr val="000000"/>
                </a:solidFill>
              </a:rPr>
              <a:t>anomalies</a:t>
            </a:r>
            <a:endParaRPr lang="en-GB" b="1" dirty="0">
              <a:solidFill>
                <a:srgbClr val="000000"/>
              </a:solidFill>
            </a:endParaRP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000000"/>
                </a:solidFill>
              </a:rPr>
              <a:t>In contrast, the </a:t>
            </a:r>
            <a:r>
              <a:rPr lang="en-GB" b="1" dirty="0">
                <a:solidFill>
                  <a:srgbClr val="000000"/>
                </a:solidFill>
              </a:rPr>
              <a:t>second cyclone</a:t>
            </a:r>
            <a:r>
              <a:rPr lang="en-GB" dirty="0">
                <a:solidFill>
                  <a:srgbClr val="000000"/>
                </a:solidFill>
              </a:rPr>
              <a:t> exhibited </a:t>
            </a:r>
            <a:r>
              <a:rPr lang="en-GB" b="1" dirty="0">
                <a:solidFill>
                  <a:srgbClr val="000000"/>
                </a:solidFill>
              </a:rPr>
              <a:t>very strong and well-developed</a:t>
            </a:r>
            <a:r>
              <a:rPr lang="en-GB" dirty="0">
                <a:solidFill>
                  <a:srgbClr val="000000"/>
                </a:solidFill>
              </a:rPr>
              <a:t> </a:t>
            </a:r>
            <a:r>
              <a:rPr lang="en-GB" b="1" dirty="0">
                <a:solidFill>
                  <a:srgbClr val="000000"/>
                </a:solidFill>
              </a:rPr>
              <a:t>PV anomalies </a:t>
            </a:r>
            <a:r>
              <a:rPr lang="en-GB" dirty="0" smtClean="0">
                <a:solidFill>
                  <a:srgbClr val="000000"/>
                </a:solidFill>
              </a:rPr>
              <a:t>leading to a </a:t>
            </a:r>
            <a:r>
              <a:rPr lang="en-GB" b="1" dirty="0" smtClean="0">
                <a:solidFill>
                  <a:srgbClr val="000000"/>
                </a:solidFill>
              </a:rPr>
              <a:t>strong PV tower</a:t>
            </a:r>
            <a:endParaRPr lang="en-GB" b="1" dirty="0">
              <a:solidFill>
                <a:srgbClr val="000000"/>
              </a:solidFill>
            </a:endParaRP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smtClean="0">
                <a:solidFill>
                  <a:srgbClr val="000000"/>
                </a:solidFill>
              </a:rPr>
              <a:t>Diabatic tracers have been used to show that</a:t>
            </a:r>
            <a:endParaRPr lang="en-GB" dirty="0">
              <a:solidFill>
                <a:srgbClr val="000000"/>
              </a:solidFill>
            </a:endParaRP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000000"/>
                </a:solidFill>
              </a:rPr>
              <a:t>the </a:t>
            </a:r>
            <a:r>
              <a:rPr lang="en-GB" b="1" dirty="0">
                <a:solidFill>
                  <a:srgbClr val="000000"/>
                </a:solidFill>
              </a:rPr>
              <a:t>convection scheme </a:t>
            </a:r>
            <a:r>
              <a:rPr lang="en-GB" dirty="0" smtClean="0">
                <a:solidFill>
                  <a:srgbClr val="000000"/>
                </a:solidFill>
              </a:rPr>
              <a:t>was much </a:t>
            </a:r>
            <a:r>
              <a:rPr lang="en-GB" dirty="0">
                <a:solidFill>
                  <a:srgbClr val="000000"/>
                </a:solidFill>
              </a:rPr>
              <a:t>more </a:t>
            </a:r>
            <a:r>
              <a:rPr lang="en-GB" dirty="0" smtClean="0">
                <a:solidFill>
                  <a:srgbClr val="000000"/>
                </a:solidFill>
              </a:rPr>
              <a:t>active in the case with a </a:t>
            </a:r>
            <a:r>
              <a:rPr lang="en-GB" b="1" dirty="0">
                <a:solidFill>
                  <a:srgbClr val="000000"/>
                </a:solidFill>
              </a:rPr>
              <a:t>strong PV tower</a:t>
            </a:r>
            <a:r>
              <a:rPr lang="en-GB" dirty="0">
                <a:solidFill>
                  <a:srgbClr val="000000"/>
                </a:solidFill>
              </a:rPr>
              <a:t>; its effects are present </a:t>
            </a:r>
            <a:r>
              <a:rPr lang="en-GB" dirty="0" smtClean="0">
                <a:solidFill>
                  <a:srgbClr val="000000"/>
                </a:solidFill>
              </a:rPr>
              <a:t>in </a:t>
            </a:r>
            <a:r>
              <a:rPr lang="en-GB" dirty="0">
                <a:solidFill>
                  <a:srgbClr val="000000"/>
                </a:solidFill>
              </a:rPr>
              <a:t>the heating </a:t>
            </a:r>
            <a:r>
              <a:rPr lang="en-GB" dirty="0" smtClean="0">
                <a:solidFill>
                  <a:srgbClr val="000000"/>
                </a:solidFill>
              </a:rPr>
              <a:t>production, cross-isentropic vertical motion </a:t>
            </a:r>
            <a:r>
              <a:rPr lang="en-GB" dirty="0">
                <a:solidFill>
                  <a:srgbClr val="000000"/>
                </a:solidFill>
              </a:rPr>
              <a:t>and the changes in </a:t>
            </a:r>
            <a:r>
              <a:rPr lang="en-GB" dirty="0" smtClean="0">
                <a:solidFill>
                  <a:srgbClr val="000000"/>
                </a:solidFill>
              </a:rPr>
              <a:t>vorticity </a:t>
            </a:r>
            <a:r>
              <a:rPr lang="en-GB" dirty="0">
                <a:solidFill>
                  <a:srgbClr val="000000"/>
                </a:solidFill>
              </a:rPr>
              <a:t>within the cyclone</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smtClean="0">
                <a:solidFill>
                  <a:srgbClr val="000000"/>
                </a:solidFill>
              </a:rPr>
              <a:t>The </a:t>
            </a:r>
            <a:r>
              <a:rPr lang="en-GB" b="1" dirty="0">
                <a:solidFill>
                  <a:srgbClr val="000000"/>
                </a:solidFill>
              </a:rPr>
              <a:t>boundary layer</a:t>
            </a:r>
            <a:r>
              <a:rPr lang="en-GB" dirty="0">
                <a:solidFill>
                  <a:srgbClr val="000000"/>
                </a:solidFill>
              </a:rPr>
              <a:t> and the </a:t>
            </a:r>
            <a:r>
              <a:rPr lang="en-GB" b="1" dirty="0">
                <a:solidFill>
                  <a:srgbClr val="000000"/>
                </a:solidFill>
              </a:rPr>
              <a:t>cloud microphysics</a:t>
            </a:r>
            <a:r>
              <a:rPr lang="en-GB" dirty="0">
                <a:solidFill>
                  <a:srgbClr val="000000"/>
                </a:solidFill>
              </a:rPr>
              <a:t> schemes were </a:t>
            </a:r>
            <a:r>
              <a:rPr lang="en-GB" b="1" dirty="0">
                <a:solidFill>
                  <a:srgbClr val="000000"/>
                </a:solidFill>
              </a:rPr>
              <a:t>important</a:t>
            </a:r>
            <a:r>
              <a:rPr lang="en-GB" dirty="0">
                <a:solidFill>
                  <a:srgbClr val="000000"/>
                </a:solidFill>
              </a:rPr>
              <a:t> in </a:t>
            </a:r>
            <a:r>
              <a:rPr lang="en-GB" dirty="0" smtClean="0">
                <a:solidFill>
                  <a:srgbClr val="000000"/>
                </a:solidFill>
              </a:rPr>
              <a:t>producing </a:t>
            </a:r>
            <a:r>
              <a:rPr lang="en-GB" dirty="0">
                <a:solidFill>
                  <a:srgbClr val="000000"/>
                </a:solidFill>
              </a:rPr>
              <a:t>low-level </a:t>
            </a:r>
            <a:r>
              <a:rPr lang="en-GB" dirty="0" smtClean="0">
                <a:solidFill>
                  <a:srgbClr val="000000"/>
                </a:solidFill>
              </a:rPr>
              <a:t>anomalies </a:t>
            </a:r>
            <a:r>
              <a:rPr lang="en-GB" dirty="0">
                <a:solidFill>
                  <a:srgbClr val="000000"/>
                </a:solidFill>
              </a:rPr>
              <a:t>in </a:t>
            </a:r>
            <a:r>
              <a:rPr lang="en-GB" b="1" dirty="0">
                <a:solidFill>
                  <a:srgbClr val="000000"/>
                </a:solidFill>
              </a:rPr>
              <a:t>both </a:t>
            </a:r>
            <a:r>
              <a:rPr lang="en-GB" b="1" dirty="0" smtClean="0">
                <a:solidFill>
                  <a:srgbClr val="000000"/>
                </a:solidFill>
              </a:rPr>
              <a:t>cyclones</a:t>
            </a:r>
            <a:endParaRPr lang="en-GB" dirty="0">
              <a:solidFill>
                <a:srgbClr val="000000"/>
              </a:solidFill>
            </a:endParaRPr>
          </a:p>
        </p:txBody>
      </p:sp>
      <p:sp>
        <p:nvSpPr>
          <p:cNvPr id="8" name="Text Box 1"/>
          <p:cNvSpPr txBox="1">
            <a:spLocks noChangeArrowheads="1"/>
          </p:cNvSpPr>
          <p:nvPr/>
        </p:nvSpPr>
        <p:spPr bwMode="auto">
          <a:xfrm>
            <a:off x="250826" y="246598"/>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j-lt"/>
              </a:rPr>
              <a:t>Conclusions</a:t>
            </a:r>
            <a:endParaRPr lang="en-US" altLang="en-US" sz="3600" b="1" dirty="0">
              <a:solidFill>
                <a:srgbClr val="00704A"/>
              </a:solidFill>
              <a:latin typeface="+mj-lt"/>
            </a:endParaRPr>
          </a:p>
        </p:txBody>
      </p:sp>
    </p:spTree>
    <p:extLst>
      <p:ext uri="{BB962C8B-B14F-4D97-AF65-F5344CB8AC3E}">
        <p14:creationId xmlns:p14="http://schemas.microsoft.com/office/powerpoint/2010/main" val="442385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404664"/>
            <a:ext cx="8280000" cy="1476071"/>
          </a:xfrm>
        </p:spPr>
        <p:txBody>
          <a:bodyPr/>
          <a:lstStyle/>
          <a:p>
            <a:r>
              <a:rPr lang="en-GB" dirty="0" err="1" smtClean="0"/>
              <a:t>Diabatic</a:t>
            </a:r>
            <a:r>
              <a:rPr lang="en-GB" dirty="0" smtClean="0"/>
              <a:t> processes in </a:t>
            </a:r>
            <a:br>
              <a:rPr lang="en-GB" dirty="0" smtClean="0"/>
            </a:br>
            <a:r>
              <a:rPr lang="en-GB" dirty="0" err="1" smtClean="0"/>
              <a:t>extratropical</a:t>
            </a:r>
            <a:r>
              <a:rPr lang="en-GB" dirty="0" smtClean="0"/>
              <a:t> cyclones:</a:t>
            </a:r>
            <a:br>
              <a:rPr lang="en-GB" dirty="0" smtClean="0"/>
            </a:br>
            <a:r>
              <a:rPr lang="en-GB" sz="2400" dirty="0" smtClean="0"/>
              <a:t>Open questions</a:t>
            </a:r>
            <a:endParaRPr lang="en-GB" sz="2400" dirty="0"/>
          </a:p>
        </p:txBody>
      </p:sp>
      <p:sp>
        <p:nvSpPr>
          <p:cNvPr id="5" name="Content Placeholder 4"/>
          <p:cNvSpPr>
            <a:spLocks noGrp="1"/>
          </p:cNvSpPr>
          <p:nvPr>
            <p:ph idx="1"/>
          </p:nvPr>
        </p:nvSpPr>
        <p:spPr>
          <a:xfrm>
            <a:off x="251520" y="2348880"/>
            <a:ext cx="8453280" cy="3825120"/>
          </a:xfrm>
        </p:spPr>
        <p:txBody>
          <a:bodyPr/>
          <a:lstStyle/>
          <a:p>
            <a:pPr>
              <a:buFont typeface="Wingdings" panose="05000000000000000000" pitchFamily="2" charset="2"/>
              <a:buChar char="§"/>
            </a:pPr>
            <a:r>
              <a:rPr lang="en-GB" dirty="0" smtClean="0"/>
              <a:t>What </a:t>
            </a:r>
            <a:r>
              <a:rPr lang="en-GB" dirty="0"/>
              <a:t>are the systematic effects of </a:t>
            </a:r>
            <a:r>
              <a:rPr lang="en-GB" dirty="0" err="1"/>
              <a:t>diabatic</a:t>
            </a:r>
            <a:r>
              <a:rPr lang="en-GB" dirty="0"/>
              <a:t> processes on the development of </a:t>
            </a:r>
            <a:r>
              <a:rPr lang="en-GB" dirty="0" err="1"/>
              <a:t>extratropical</a:t>
            </a:r>
            <a:r>
              <a:rPr lang="en-GB" dirty="0"/>
              <a:t> cyclones and downstream evolution?</a:t>
            </a:r>
          </a:p>
          <a:p>
            <a:pPr>
              <a:buFont typeface="Wingdings" panose="05000000000000000000" pitchFamily="2" charset="2"/>
              <a:buChar char="§"/>
            </a:pPr>
            <a:r>
              <a:rPr lang="en-GB" dirty="0"/>
              <a:t>Are limitations in our ability to represent </a:t>
            </a:r>
            <a:r>
              <a:rPr lang="en-GB" dirty="0" err="1"/>
              <a:t>diabatic</a:t>
            </a:r>
            <a:r>
              <a:rPr lang="en-GB" dirty="0"/>
              <a:t> processes in weather and climate forecast models (given these processes are typically parameterized) limiting our forecasting abilities?</a:t>
            </a:r>
          </a:p>
          <a:p>
            <a:pPr>
              <a:buFont typeface="Wingdings" panose="05000000000000000000" pitchFamily="2" charset="2"/>
              <a:buChar char="§"/>
            </a:pPr>
            <a:r>
              <a:rPr lang="en-GB" dirty="0"/>
              <a:t>How can we make better use of aircraft and remote sensing observations to constrain </a:t>
            </a:r>
            <a:r>
              <a:rPr lang="en-GB" dirty="0" err="1"/>
              <a:t>diabatic</a:t>
            </a:r>
            <a:r>
              <a:rPr lang="en-GB" dirty="0"/>
              <a:t> processes in models and the impact on the large-scale dynamics</a:t>
            </a:r>
            <a:r>
              <a:rPr lang="en-GB" dirty="0" smtClean="0"/>
              <a:t>?</a:t>
            </a:r>
          </a:p>
          <a:p>
            <a:endParaRPr lang="en-GB" dirty="0"/>
          </a:p>
          <a:p>
            <a:pPr marL="0" indent="0">
              <a:buNone/>
            </a:pPr>
            <a:r>
              <a:rPr lang="en-GB" dirty="0" smtClean="0"/>
              <a:t>WWOSC white paper (2015)</a:t>
            </a:r>
            <a:endParaRPr lang="en-GB" dirty="0"/>
          </a:p>
          <a:p>
            <a:endParaRPr lang="en-GB" dirty="0"/>
          </a:p>
        </p:txBody>
      </p:sp>
    </p:spTree>
    <p:extLst>
      <p:ext uri="{BB962C8B-B14F-4D97-AF65-F5344CB8AC3E}">
        <p14:creationId xmlns:p14="http://schemas.microsoft.com/office/powerpoint/2010/main" val="1654131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Content Placeholder 26"/>
              <p:cNvSpPr txBox="1">
                <a:spLocks noGrp="1"/>
              </p:cNvSpPr>
              <p:nvPr>
                <p:ph idx="1"/>
              </p:nvPr>
            </p:nvSpPr>
            <p:spPr>
              <a:xfrm>
                <a:off x="532719" y="1350810"/>
                <a:ext cx="8215745" cy="5254272"/>
              </a:xfrm>
              <a:prstGeom prst="rect">
                <a:avLst/>
              </a:prstGeom>
              <a:noFill/>
            </p:spPr>
            <p:txBody>
              <a:bodyPr wrap="square" rtlCol="0">
                <a:normAutofit fontScale="92500"/>
              </a:bodyPr>
              <a:lstStyle/>
              <a:p>
                <a:pPr marL="0" indent="15875"/>
                <a:r>
                  <a:rPr lang="en-GB" sz="2200" dirty="0" smtClean="0"/>
                  <a:t>At any time </a:t>
                </a:r>
                <a:r>
                  <a:rPr lang="en-GB" sz="2200" i="1" dirty="0"/>
                  <a:t>t</a:t>
                </a:r>
                <a:r>
                  <a:rPr lang="en-GB" sz="2200" dirty="0" smtClean="0"/>
                  <a:t> and location </a:t>
                </a:r>
                <a:r>
                  <a:rPr lang="en-GB" sz="2200" i="1" dirty="0" smtClean="0"/>
                  <a:t>x</a:t>
                </a:r>
                <a:r>
                  <a:rPr lang="en-GB" sz="2200" dirty="0" smtClean="0"/>
                  <a:t> the </a:t>
                </a:r>
                <a:r>
                  <a:rPr lang="en-GB" sz="2200" dirty="0"/>
                  <a:t>variables of interest </a:t>
                </a:r>
                <a:r>
                  <a:rPr lang="en-GB" sz="2200" dirty="0" smtClean="0"/>
                  <a:t>(</a:t>
                </a:r>
                <a14:m>
                  <m:oMath xmlns:m="http://schemas.openxmlformats.org/officeDocument/2006/math">
                    <m:r>
                      <m:rPr>
                        <m:sty m:val="p"/>
                      </m:rPr>
                      <a:rPr lang="el-GR" sz="2200" b="0" i="1" smtClean="0">
                        <a:latin typeface="Cambria Math"/>
                      </a:rPr>
                      <m:t>θ</m:t>
                    </m:r>
                  </m:oMath>
                </a14:m>
                <a:r>
                  <a:rPr lang="en-GB" sz="2200" dirty="0" smtClean="0"/>
                  <a:t> or PV) can be written </a:t>
                </a:r>
                <a:r>
                  <a:rPr lang="en-GB" sz="2200" dirty="0"/>
                  <a:t>as</a:t>
                </a:r>
              </a:p>
              <a:p>
                <a:pPr marL="0" indent="0">
                  <a:buNone/>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ea typeface="Cambria Math" panose="02040503050406030204" pitchFamily="18" charset="0"/>
                        </a:rPr>
                        <m:t>𝜃</m:t>
                      </m:r>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𝑥</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𝜃</m:t>
                          </m:r>
                        </m:e>
                        <m:sub>
                          <m:r>
                            <a:rPr lang="en-GB" sz="2000" i="1">
                              <a:latin typeface="Cambria Math" panose="02040503050406030204" pitchFamily="18" charset="0"/>
                              <a:ea typeface="Cambria Math" panose="02040503050406030204" pitchFamily="18" charset="0"/>
                            </a:rPr>
                            <m:t>0</m:t>
                          </m:r>
                        </m:sub>
                      </m:sSub>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𝑥</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m:t>
                      </m:r>
                      <m:nary>
                        <m:naryPr>
                          <m:chr m:val="∑"/>
                          <m:supHide m:val="on"/>
                          <m:ctrlPr>
                            <a:rPr lang="en-GB" sz="2000" i="1">
                              <a:latin typeface="Cambria Math" panose="02040503050406030204" pitchFamily="18" charset="0"/>
                              <a:ea typeface="Cambria Math" panose="02040503050406030204" pitchFamily="18" charset="0"/>
                            </a:rPr>
                          </m:ctrlPr>
                        </m:naryPr>
                        <m:sub>
                          <m:d>
                            <m:dPr>
                              <m:begChr m:val="{"/>
                              <m:endChr m:val="}"/>
                              <m:ctrlPr>
                                <a:rPr lang="en-GB" sz="2000" i="1" smtClean="0">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𝑖</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𝑝𝑟𝑜𝑐</m:t>
                              </m:r>
                            </m:e>
                          </m:d>
                        </m:sub>
                        <m:sup/>
                        <m:e>
                          <m:r>
                            <m:rPr>
                              <m:sty m:val="p"/>
                            </m:rPr>
                            <a:rPr lang="en-GB" sz="2000" smtClean="0">
                              <a:latin typeface="Cambria Math" panose="02040503050406030204" pitchFamily="18" charset="0"/>
                              <a:ea typeface="Cambria Math" panose="02040503050406030204" pitchFamily="18" charset="0"/>
                            </a:rPr>
                            <m:t>Δ</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𝜃</m:t>
                              </m:r>
                            </m:e>
                            <m:sub>
                              <m:r>
                                <a:rPr lang="en-GB" sz="2000" i="1">
                                  <a:latin typeface="Cambria Math" panose="02040503050406030204" pitchFamily="18" charset="0"/>
                                  <a:ea typeface="Cambria Math" panose="02040503050406030204" pitchFamily="18" charset="0"/>
                                </a:rPr>
                                <m:t>𝑖</m:t>
                              </m:r>
                            </m:sub>
                          </m:sSub>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𝑥</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𝑡</m:t>
                          </m:r>
                          <m:r>
                            <a:rPr lang="en-GB" sz="2000" i="1">
                              <a:latin typeface="Cambria Math" panose="02040503050406030204" pitchFamily="18" charset="0"/>
                              <a:ea typeface="Cambria Math" panose="02040503050406030204" pitchFamily="18" charset="0"/>
                            </a:rPr>
                            <m:t>)</m:t>
                          </m:r>
                        </m:e>
                      </m:nary>
                    </m:oMath>
                  </m:oMathPara>
                </a14:m>
                <a:endParaRPr lang="en-GB" sz="2200" dirty="0"/>
              </a:p>
              <a:p>
                <a:pPr marL="0" indent="0" algn="ctr">
                  <a:buNone/>
                </a:pPr>
                <a:r>
                  <a:rPr lang="en-GB" sz="1600" dirty="0" err="1" smtClean="0"/>
                  <a:t>proc</a:t>
                </a:r>
                <a:r>
                  <a:rPr lang="en-GB" sz="1600" dirty="0" smtClean="0"/>
                  <a:t> </a:t>
                </a:r>
                <a:r>
                  <a:rPr lang="en-GB" sz="1600" dirty="0"/>
                  <a:t>= {parameterised </a:t>
                </a:r>
                <a:r>
                  <a:rPr lang="en-GB" sz="1600" dirty="0" smtClean="0"/>
                  <a:t>processes}</a:t>
                </a:r>
              </a:p>
              <a:p>
                <a:pPr marL="0" indent="0">
                  <a:buNone/>
                </a:pPr>
                <a:r>
                  <a:rPr lang="en-GB" sz="2200" dirty="0" smtClean="0">
                    <a:latin typeface="Arial (Body)"/>
                  </a:rPr>
                  <a:t>where </a:t>
                </a:r>
                <a14:m>
                  <m:oMath xmlns:m="http://schemas.openxmlformats.org/officeDocument/2006/math">
                    <m:sSub>
                      <m:sSubPr>
                        <m:ctrlPr>
                          <a:rPr lang="en-GB" sz="2200" i="1">
                            <a:latin typeface="Cambria Math" panose="02040503050406030204" pitchFamily="18" charset="0"/>
                          </a:rPr>
                        </m:ctrlPr>
                      </m:sSubPr>
                      <m:e>
                        <m:r>
                          <a:rPr lang="en-GB" sz="2200" b="0" i="1" smtClean="0">
                            <a:latin typeface="Cambria Math" panose="02040503050406030204" pitchFamily="18" charset="0"/>
                            <a:ea typeface="Cambria Math"/>
                          </a:rPr>
                          <m:t>𝜃</m:t>
                        </m:r>
                      </m:e>
                      <m:sub>
                        <m:r>
                          <a:rPr lang="en-GB" sz="2200" b="0" i="1">
                            <a:latin typeface="Cambria Math" panose="02040503050406030204" pitchFamily="18" charset="0"/>
                          </a:rPr>
                          <m:t>0</m:t>
                        </m:r>
                      </m:sub>
                    </m:sSub>
                  </m:oMath>
                </a14:m>
                <a:r>
                  <a:rPr lang="en-GB" sz="2200" dirty="0">
                    <a:latin typeface="Arial (Body)"/>
                  </a:rPr>
                  <a:t> represents </a:t>
                </a:r>
                <a:r>
                  <a:rPr lang="en-GB" sz="2200" dirty="0" smtClean="0">
                    <a:latin typeface="Arial (Body)"/>
                  </a:rPr>
                  <a:t>the redistributed </a:t>
                </a:r>
                <a:r>
                  <a:rPr lang="en-GB" sz="2200" b="1" dirty="0" smtClean="0">
                    <a:latin typeface="Arial (Body)"/>
                  </a:rPr>
                  <a:t>initial</a:t>
                </a:r>
                <a:r>
                  <a:rPr lang="en-GB" sz="2200" dirty="0" smtClean="0">
                    <a:latin typeface="Arial (Body)"/>
                  </a:rPr>
                  <a:t> field (redistribution by advection) </a:t>
                </a:r>
                <a:r>
                  <a:rPr lang="en-GB" sz="2200" dirty="0">
                    <a:latin typeface="Arial (Body)"/>
                  </a:rPr>
                  <a:t>and </a:t>
                </a:r>
                <a14:m>
                  <m:oMath xmlns:m="http://schemas.openxmlformats.org/officeDocument/2006/math">
                    <m:r>
                      <a:rPr lang="en-GB" sz="2200" i="1" smtClean="0">
                        <a:latin typeface="Cambria Math" panose="02040503050406030204" pitchFamily="18" charset="0"/>
                        <a:ea typeface="Cambria Math"/>
                      </a:rPr>
                      <m:t>∆</m:t>
                    </m:r>
                    <m:sSub>
                      <m:sSubPr>
                        <m:ctrlPr>
                          <a:rPr lang="en-GB" sz="2200" i="1" smtClean="0">
                            <a:latin typeface="Cambria Math" panose="02040503050406030204" pitchFamily="18" charset="0"/>
                            <a:ea typeface="Cambria Math"/>
                          </a:rPr>
                        </m:ctrlPr>
                      </m:sSubPr>
                      <m:e>
                        <m:r>
                          <a:rPr lang="en-GB" sz="2200" b="0" i="1" smtClean="0">
                            <a:latin typeface="Cambria Math" panose="02040503050406030204" pitchFamily="18" charset="0"/>
                            <a:ea typeface="Cambria Math"/>
                          </a:rPr>
                          <m:t>𝜃</m:t>
                        </m:r>
                      </m:e>
                      <m:sub>
                        <m:r>
                          <a:rPr lang="en-GB" sz="2200" b="0" i="1">
                            <a:latin typeface="Cambria Math" panose="02040503050406030204" pitchFamily="18" charset="0"/>
                            <a:ea typeface="Cambria Math"/>
                          </a:rPr>
                          <m:t>𝑖</m:t>
                        </m:r>
                      </m:sub>
                    </m:sSub>
                  </m:oMath>
                </a14:m>
                <a:r>
                  <a:rPr lang="en-GB" sz="2200" dirty="0">
                    <a:latin typeface="Arial (Body)"/>
                  </a:rPr>
                  <a:t> represents the </a:t>
                </a:r>
                <a:r>
                  <a:rPr lang="en-GB" sz="2200" b="1" dirty="0">
                    <a:latin typeface="Arial (Body)"/>
                  </a:rPr>
                  <a:t>accumulated </a:t>
                </a:r>
                <a:r>
                  <a:rPr lang="en-GB" sz="2200" b="1" dirty="0" smtClean="0">
                    <a:latin typeface="Arial (Body)"/>
                  </a:rPr>
                  <a:t>effect</a:t>
                </a:r>
                <a:r>
                  <a:rPr lang="en-GB" sz="2200" dirty="0" smtClean="0">
                    <a:latin typeface="Arial (Body)"/>
                  </a:rPr>
                  <a:t> of the </a:t>
                </a:r>
                <a:r>
                  <a:rPr lang="en-GB" sz="2200" i="1" dirty="0" err="1" smtClean="0">
                    <a:latin typeface="Arial (Body)"/>
                  </a:rPr>
                  <a:t>i</a:t>
                </a:r>
                <a:r>
                  <a:rPr lang="en-GB" sz="2200" dirty="0" err="1" smtClean="0">
                    <a:latin typeface="Arial (Body)"/>
                  </a:rPr>
                  <a:t>-th</a:t>
                </a:r>
                <a:r>
                  <a:rPr lang="en-GB" sz="2200" dirty="0" smtClean="0">
                    <a:latin typeface="Arial (Body)"/>
                  </a:rPr>
                  <a:t> </a:t>
                </a:r>
                <a:r>
                  <a:rPr lang="en-GB" sz="2200" dirty="0">
                    <a:latin typeface="Arial (Body)"/>
                  </a:rPr>
                  <a:t>parameterised </a:t>
                </a:r>
                <a:r>
                  <a:rPr lang="en-GB" sz="2200" dirty="0" smtClean="0">
                    <a:latin typeface="Arial (Body)"/>
                  </a:rPr>
                  <a:t>process on </a:t>
                </a:r>
                <a14:m>
                  <m:oMath xmlns:m="http://schemas.openxmlformats.org/officeDocument/2006/math">
                    <m:r>
                      <a:rPr lang="en-GB" sz="2200" i="1">
                        <a:latin typeface="Cambria Math" panose="02040503050406030204" pitchFamily="18" charset="0"/>
                        <a:ea typeface="Cambria Math"/>
                      </a:rPr>
                      <m:t>𝜃</m:t>
                    </m:r>
                  </m:oMath>
                </a14:m>
                <a:r>
                  <a:rPr lang="en-GB" sz="2200" dirty="0" smtClean="0">
                    <a:latin typeface="Arial (Body)"/>
                  </a:rPr>
                  <a:t>.</a:t>
                </a:r>
              </a:p>
              <a:p>
                <a:r>
                  <a:rPr lang="en-GB" sz="2200" dirty="0"/>
                  <a:t>Parameterised processes: </a:t>
                </a:r>
                <a:endParaRPr lang="en-GB" sz="2200" dirty="0" smtClean="0"/>
              </a:p>
              <a:p>
                <a:pPr lvl="1"/>
                <a:r>
                  <a:rPr lang="en-GB" sz="2200" dirty="0" smtClean="0"/>
                  <a:t>total radiation</a:t>
                </a:r>
              </a:p>
              <a:p>
                <a:pPr lvl="1"/>
                <a:r>
                  <a:rPr lang="en-GB" sz="2200" dirty="0" smtClean="0"/>
                  <a:t>cloud microphysics</a:t>
                </a:r>
              </a:p>
              <a:p>
                <a:pPr lvl="1"/>
                <a:r>
                  <a:rPr lang="en-GB" sz="2200" dirty="0" smtClean="0"/>
                  <a:t>convection </a:t>
                </a:r>
              </a:p>
              <a:p>
                <a:pPr lvl="1"/>
                <a:r>
                  <a:rPr lang="en-GB" sz="2200" dirty="0" smtClean="0"/>
                  <a:t>boundary layer and mixing</a:t>
                </a:r>
                <a:endParaRPr lang="en-GB" sz="2200" dirty="0"/>
              </a:p>
            </p:txBody>
          </p:sp>
        </mc:Choice>
        <mc:Fallback xmlns="">
          <p:sp>
            <p:nvSpPr>
              <p:cNvPr id="27" name="Content Placeholder 26"/>
              <p:cNvSpPr txBox="1">
                <a:spLocks noGrp="1" noRot="1" noChangeAspect="1" noMove="1" noResize="1" noEditPoints="1" noAdjustHandles="1" noChangeArrowheads="1" noChangeShapeType="1" noTextEdit="1"/>
              </p:cNvSpPr>
              <p:nvPr>
                <p:ph idx="1"/>
              </p:nvPr>
            </p:nvSpPr>
            <p:spPr>
              <a:xfrm>
                <a:off x="532719" y="1350810"/>
                <a:ext cx="8215745" cy="5254272"/>
              </a:xfrm>
              <a:prstGeom prst="rect">
                <a:avLst/>
              </a:prstGeom>
              <a:blipFill rotWithShape="0">
                <a:blip r:embed="rId3"/>
                <a:stretch>
                  <a:fillRect l="-1855" t="-1392"/>
                </a:stretch>
              </a:blipFill>
            </p:spPr>
            <p:txBody>
              <a:bodyPr/>
              <a:lstStyle/>
              <a:p>
                <a:r>
                  <a:rPr lang="en-GB">
                    <a:noFill/>
                  </a:rPr>
                  <a:t> </a:t>
                </a:r>
              </a:p>
            </p:txBody>
          </p:sp>
        </mc:Fallback>
      </mc:AlternateContent>
      <p:sp>
        <p:nvSpPr>
          <p:cNvPr id="12" name="Text Box 1"/>
          <p:cNvSpPr txBox="1">
            <a:spLocks noChangeArrowheads="1"/>
          </p:cNvSpPr>
          <p:nvPr/>
        </p:nvSpPr>
        <p:spPr bwMode="auto">
          <a:xfrm>
            <a:off x="179512" y="116632"/>
            <a:ext cx="6407943" cy="120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4000" b="1" dirty="0" smtClean="0">
                <a:solidFill>
                  <a:srgbClr val="00704A"/>
                </a:solidFill>
                <a:latin typeface="+mj-lt"/>
              </a:rPr>
              <a:t>Description of tracers</a:t>
            </a:r>
            <a:endParaRPr lang="en-US" altLang="en-US" sz="4000" b="1" dirty="0">
              <a:solidFill>
                <a:srgbClr val="00704A"/>
              </a:solidFill>
              <a:latin typeface="+mj-lt"/>
            </a:endParaRPr>
          </a:p>
        </p:txBody>
      </p:sp>
      <p:sp>
        <p:nvSpPr>
          <p:cNvPr id="2" name="TextBox 1"/>
          <p:cNvSpPr txBox="1"/>
          <p:nvPr/>
        </p:nvSpPr>
        <p:spPr>
          <a:xfrm>
            <a:off x="7871254" y="2150076"/>
            <a:ext cx="580768" cy="349968"/>
          </a:xfrm>
          <a:prstGeom prst="rect">
            <a:avLst/>
          </a:prstGeom>
          <a:noFill/>
        </p:spPr>
        <p:txBody>
          <a:bodyPr wrap="square" rtlCol="0">
            <a:spAutoFit/>
          </a:bodyPr>
          <a:lstStyle/>
          <a:p>
            <a:pPr defTabSz="449263" hangingPunct="0">
              <a:lnSpc>
                <a:spcPct val="93000"/>
              </a:lnSpc>
              <a:buClr>
                <a:srgbClr val="000000"/>
              </a:buClr>
              <a:buSzPct val="100000"/>
              <a:buFont typeface="Times New Roman" panose="02020603050405020304" pitchFamily="18" charset="0"/>
              <a:buNone/>
            </a:pPr>
            <a:r>
              <a:rPr lang="en-GB" sz="1800" dirty="0" smtClean="0">
                <a:solidFill>
                  <a:srgbClr val="000000"/>
                </a:solidFill>
              </a:rPr>
              <a:t>(1)</a:t>
            </a:r>
            <a:endParaRPr lang="en-GB" sz="1800" dirty="0">
              <a:solidFill>
                <a:srgbClr val="000000"/>
              </a:solidFill>
            </a:endParaRPr>
          </a:p>
        </p:txBody>
      </p:sp>
      <p:sp>
        <p:nvSpPr>
          <p:cNvPr id="4" name="TextBox 3"/>
          <p:cNvSpPr txBox="1"/>
          <p:nvPr/>
        </p:nvSpPr>
        <p:spPr>
          <a:xfrm>
            <a:off x="4826643" y="4176588"/>
            <a:ext cx="3884867" cy="2096087"/>
          </a:xfrm>
          <a:prstGeom prst="rect">
            <a:avLst/>
          </a:prstGeom>
          <a:noFill/>
          <a:ln w="12700">
            <a:solidFill>
              <a:schemeClr val="tx1"/>
            </a:solidFill>
          </a:ln>
        </p:spPr>
        <p:txBody>
          <a:bodyPr wrap="square" rtlCol="0">
            <a:spAutoFit/>
          </a:bodyPr>
          <a:lstStyle/>
          <a:p>
            <a:pPr algn="ctr" defTabSz="449263" hangingPunct="0">
              <a:lnSpc>
                <a:spcPct val="93000"/>
              </a:lnSpc>
              <a:buClr>
                <a:srgbClr val="000000"/>
              </a:buClr>
              <a:buSzPct val="100000"/>
              <a:buFont typeface="Times New Roman" panose="02020603050405020304" pitchFamily="18" charset="0"/>
              <a:buNone/>
            </a:pPr>
            <a:r>
              <a:rPr lang="en-GB" sz="2800" dirty="0" smtClean="0">
                <a:solidFill>
                  <a:srgbClr val="000000"/>
                </a:solidFill>
              </a:rPr>
              <a:t>These tracers tell us how important different processes are for the formation of structures in cyclones</a:t>
            </a:r>
            <a:endParaRPr lang="en-GB" sz="2800" dirty="0">
              <a:solidFill>
                <a:srgbClr val="000000"/>
              </a:solidFill>
            </a:endParaRPr>
          </a:p>
        </p:txBody>
      </p:sp>
    </p:spTree>
    <p:extLst>
      <p:ext uri="{BB962C8B-B14F-4D97-AF65-F5344CB8AC3E}">
        <p14:creationId xmlns:p14="http://schemas.microsoft.com/office/powerpoint/2010/main" val="4116523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241160" y="1250726"/>
            <a:ext cx="8661681" cy="5202462"/>
          </a:xfrm>
          <a:prstGeom prst="rect">
            <a:avLst/>
          </a:prstGeom>
          <a:noFill/>
          <a:ln w="9525">
            <a:noFill/>
            <a:round/>
            <a:headEnd/>
            <a:tailEnd/>
          </a:ln>
        </p:spPr>
        <p:txBody>
          <a:bodyPr lIns="90000" tIns="45000" rIns="90000" bIns="45000"/>
          <a:lstStyle/>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smtClean="0">
                <a:solidFill>
                  <a:srgbClr val="000000"/>
                </a:solidFill>
              </a:rPr>
              <a:t>The analysis of these two summer extratropical cyclones was done using </a:t>
            </a:r>
            <a:r>
              <a:rPr lang="en-GB" sz="2200" b="1" dirty="0" smtClean="0">
                <a:solidFill>
                  <a:srgbClr val="000000"/>
                </a:solidFill>
              </a:rPr>
              <a:t>diabatic tracers</a:t>
            </a:r>
            <a:r>
              <a:rPr lang="en-GB" sz="2200" dirty="0" smtClean="0">
                <a:solidFill>
                  <a:srgbClr val="000000"/>
                </a:solidFill>
              </a:rPr>
              <a:t>; they allowed us to </a:t>
            </a:r>
            <a:r>
              <a:rPr lang="en-GB" sz="2200" dirty="0">
                <a:solidFill>
                  <a:srgbClr val="000000"/>
                </a:solidFill>
              </a:rPr>
              <a:t>i</a:t>
            </a:r>
            <a:r>
              <a:rPr lang="en-GB" sz="2200" dirty="0" smtClean="0">
                <a:solidFill>
                  <a:srgbClr val="000000"/>
                </a:solidFill>
              </a:rPr>
              <a:t>nvestigate </a:t>
            </a:r>
          </a:p>
          <a:p>
            <a:pPr marL="1257300" lvl="2"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smtClean="0">
                <a:solidFill>
                  <a:srgbClr val="000000"/>
                </a:solidFill>
              </a:rPr>
              <a:t>Cross-isentropic </a:t>
            </a:r>
            <a:r>
              <a:rPr lang="en-GB" sz="2200" b="1" dirty="0" smtClean="0">
                <a:solidFill>
                  <a:srgbClr val="000000"/>
                </a:solidFill>
              </a:rPr>
              <a:t>vertical motion </a:t>
            </a:r>
            <a:r>
              <a:rPr lang="en-GB" sz="2200" dirty="0" smtClean="0">
                <a:solidFill>
                  <a:srgbClr val="000000"/>
                </a:solidFill>
              </a:rPr>
              <a:t>linked to </a:t>
            </a:r>
            <a:r>
              <a:rPr lang="en-GB" sz="2200" b="1" dirty="0" smtClean="0">
                <a:solidFill>
                  <a:srgbClr val="000000"/>
                </a:solidFill>
              </a:rPr>
              <a:t>heating </a:t>
            </a:r>
            <a:r>
              <a:rPr lang="en-GB" sz="2200" dirty="0" smtClean="0">
                <a:solidFill>
                  <a:srgbClr val="000000"/>
                </a:solidFill>
              </a:rPr>
              <a:t>and</a:t>
            </a:r>
          </a:p>
          <a:p>
            <a:pPr marL="1257300" lvl="2"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smtClean="0">
                <a:solidFill>
                  <a:srgbClr val="000000"/>
                </a:solidFill>
              </a:rPr>
              <a:t>Changes </a:t>
            </a:r>
            <a:r>
              <a:rPr lang="en-GB" sz="2200" dirty="0" smtClean="0">
                <a:solidFill>
                  <a:srgbClr val="000000"/>
                </a:solidFill>
              </a:rPr>
              <a:t>in </a:t>
            </a:r>
            <a:r>
              <a:rPr lang="en-GB" sz="2200" b="1" dirty="0" smtClean="0">
                <a:solidFill>
                  <a:srgbClr val="000000"/>
                </a:solidFill>
              </a:rPr>
              <a:t>vorticity </a:t>
            </a:r>
            <a:r>
              <a:rPr lang="en-GB" sz="2200" dirty="0" smtClean="0">
                <a:solidFill>
                  <a:srgbClr val="000000"/>
                </a:solidFill>
              </a:rPr>
              <a:t>and </a:t>
            </a:r>
            <a:r>
              <a:rPr lang="en-GB" sz="2200" b="1" dirty="0" smtClean="0">
                <a:solidFill>
                  <a:srgbClr val="000000"/>
                </a:solidFill>
              </a:rPr>
              <a:t>circulation</a:t>
            </a:r>
            <a:r>
              <a:rPr lang="en-GB" sz="2200" dirty="0" smtClean="0">
                <a:solidFill>
                  <a:srgbClr val="000000"/>
                </a:solidFill>
              </a:rPr>
              <a:t>.</a:t>
            </a: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smtClean="0">
                <a:solidFill>
                  <a:srgbClr val="000000"/>
                </a:solidFill>
              </a:rPr>
              <a:t>They are </a:t>
            </a:r>
            <a:r>
              <a:rPr lang="en-GB" sz="2200" b="1" dirty="0" smtClean="0">
                <a:solidFill>
                  <a:srgbClr val="000000"/>
                </a:solidFill>
              </a:rPr>
              <a:t>a powerful tool </a:t>
            </a:r>
            <a:r>
              <a:rPr lang="en-GB" sz="2200" dirty="0" smtClean="0">
                <a:solidFill>
                  <a:srgbClr val="000000"/>
                </a:solidFill>
              </a:rPr>
              <a:t>for atmospheric science, either for </a:t>
            </a:r>
            <a:r>
              <a:rPr lang="en-GB" sz="2200" b="1" dirty="0">
                <a:solidFill>
                  <a:srgbClr val="000000"/>
                </a:solidFill>
              </a:rPr>
              <a:t>weather </a:t>
            </a:r>
            <a:r>
              <a:rPr lang="en-GB" sz="2200" dirty="0">
                <a:solidFill>
                  <a:srgbClr val="000000"/>
                </a:solidFill>
              </a:rPr>
              <a:t>or </a:t>
            </a:r>
            <a:r>
              <a:rPr lang="en-GB" sz="2200" b="1" dirty="0">
                <a:solidFill>
                  <a:srgbClr val="000000"/>
                </a:solidFill>
              </a:rPr>
              <a:t>climate </a:t>
            </a:r>
            <a:r>
              <a:rPr lang="en-GB" sz="2200" dirty="0" smtClean="0">
                <a:solidFill>
                  <a:srgbClr val="000000"/>
                </a:solidFill>
              </a:rPr>
              <a:t>research</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b="1" dirty="0" smtClean="0">
                <a:solidFill>
                  <a:srgbClr val="000000"/>
                </a:solidFill>
              </a:rPr>
              <a:t>Alternative to other methods </a:t>
            </a:r>
            <a:r>
              <a:rPr lang="en-GB" sz="2200" dirty="0" smtClean="0">
                <a:solidFill>
                  <a:srgbClr val="000000"/>
                </a:solidFill>
              </a:rPr>
              <a:t>such as trajectory analysis</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smtClean="0">
                <a:solidFill>
                  <a:srgbClr val="000000"/>
                </a:solidFill>
              </a:rPr>
              <a:t>Run on-line; therefore </a:t>
            </a:r>
            <a:r>
              <a:rPr lang="en-GB" sz="2200" b="1" dirty="0" smtClean="0">
                <a:solidFill>
                  <a:srgbClr val="000000"/>
                </a:solidFill>
              </a:rPr>
              <a:t>more consistent with model dynamics</a:t>
            </a:r>
          </a:p>
          <a:p>
            <a:pPr marL="342900" indent="-342900" defTabSz="449263" hangingPunct="0">
              <a:spcAft>
                <a:spcPts val="1200"/>
              </a:spcAft>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b="1" dirty="0" smtClean="0">
                <a:solidFill>
                  <a:srgbClr val="000000"/>
                </a:solidFill>
              </a:rPr>
              <a:t>Averaging over regions at different spatial scales </a:t>
            </a:r>
            <a:r>
              <a:rPr lang="en-GB" sz="2200" dirty="0" smtClean="0">
                <a:solidFill>
                  <a:srgbClr val="000000"/>
                </a:solidFill>
              </a:rPr>
              <a:t>provides a consistent means for the </a:t>
            </a:r>
            <a:r>
              <a:rPr lang="en-GB" sz="2200" b="1" dirty="0" smtClean="0">
                <a:solidFill>
                  <a:srgbClr val="000000"/>
                </a:solidFill>
              </a:rPr>
              <a:t>comparison of weather features</a:t>
            </a:r>
            <a:r>
              <a:rPr lang="en-GB" sz="2200" dirty="0" smtClean="0">
                <a:solidFill>
                  <a:srgbClr val="000000"/>
                </a:solidFill>
              </a:rPr>
              <a:t> at </a:t>
            </a:r>
            <a:r>
              <a:rPr lang="en-GB" sz="2200" b="1" dirty="0" smtClean="0">
                <a:solidFill>
                  <a:srgbClr val="000000"/>
                </a:solidFill>
              </a:rPr>
              <a:t>different resolutions</a:t>
            </a: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smtClean="0">
              <a:solidFill>
                <a:srgbClr val="000000"/>
              </a:solidFill>
            </a:endParaRPr>
          </a:p>
          <a:p>
            <a:pPr defTabSz="449263" hangingPunct="0">
              <a:spcAft>
                <a:spcPts val="1200"/>
              </a:spcAft>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rgbClr val="000000"/>
              </a:solidFill>
              <a:latin typeface="Gill Sans MT"/>
            </a:endParaRPr>
          </a:p>
        </p:txBody>
      </p:sp>
      <p:sp>
        <p:nvSpPr>
          <p:cNvPr id="8" name="Text Box 1"/>
          <p:cNvSpPr txBox="1">
            <a:spLocks noChangeArrowheads="1"/>
          </p:cNvSpPr>
          <p:nvPr/>
        </p:nvSpPr>
        <p:spPr bwMode="auto">
          <a:xfrm>
            <a:off x="271463" y="246598"/>
            <a:ext cx="6407943" cy="80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defTabSz="449263" eaLnBrk="1" hangingPunct="0">
              <a:lnSpc>
                <a:spcPct val="115000"/>
              </a:lnSpc>
              <a:buSzPct val="100000"/>
            </a:pPr>
            <a:r>
              <a:rPr lang="en-US" altLang="en-US" sz="3600" b="1" dirty="0" smtClean="0">
                <a:solidFill>
                  <a:srgbClr val="00704A"/>
                </a:solidFill>
                <a:latin typeface="+mj-lt"/>
              </a:rPr>
              <a:t>Closing remarks</a:t>
            </a:r>
            <a:endParaRPr lang="en-US" altLang="en-US" sz="3600" b="1" dirty="0">
              <a:solidFill>
                <a:srgbClr val="00704A"/>
              </a:solidFill>
              <a:latin typeface="+mj-lt"/>
            </a:endParaRPr>
          </a:p>
        </p:txBody>
      </p:sp>
    </p:spTree>
    <p:extLst>
      <p:ext uri="{BB962C8B-B14F-4D97-AF65-F5344CB8AC3E}">
        <p14:creationId xmlns:p14="http://schemas.microsoft.com/office/powerpoint/2010/main" val="312113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271463" y="6394450"/>
            <a:ext cx="1179512" cy="280988"/>
          </a:xfrm>
          <a:prstGeom prst="rect">
            <a:avLst/>
          </a:prstGeom>
        </p:spPr>
        <p:txBody>
          <a:bodyPr/>
          <a:lstStyle>
            <a:lvl1pPr eaLnBrk="0">
              <a:tabLst>
                <a:tab pos="723900" algn="l"/>
              </a:tabLst>
              <a:defRPr>
                <a:solidFill>
                  <a:schemeClr val="bg1"/>
                </a:solidFill>
                <a:latin typeface="Arial" panose="020B0604020202020204" pitchFamily="34" charset="0"/>
                <a:ea typeface="msgothic" charset="0"/>
                <a:cs typeface="msgothic" charset="0"/>
              </a:defRPr>
            </a:lvl1pPr>
            <a:lvl2pPr eaLnBrk="0">
              <a:tabLst>
                <a:tab pos="723900" algn="l"/>
              </a:tabLst>
              <a:defRPr>
                <a:solidFill>
                  <a:schemeClr val="bg1"/>
                </a:solidFill>
                <a:latin typeface="Arial" panose="020B0604020202020204" pitchFamily="34" charset="0"/>
                <a:ea typeface="msgothic" charset="0"/>
                <a:cs typeface="msgothic" charset="0"/>
              </a:defRPr>
            </a:lvl2pPr>
            <a:lvl3pPr eaLnBrk="0">
              <a:tabLst>
                <a:tab pos="723900" algn="l"/>
              </a:tabLst>
              <a:defRPr>
                <a:solidFill>
                  <a:schemeClr val="bg1"/>
                </a:solidFill>
                <a:latin typeface="Arial" panose="020B0604020202020204" pitchFamily="34" charset="0"/>
                <a:ea typeface="msgothic" charset="0"/>
                <a:cs typeface="msgothic" charset="0"/>
              </a:defRPr>
            </a:lvl3pPr>
            <a:lvl4pPr eaLnBrk="0">
              <a:tabLst>
                <a:tab pos="723900" algn="l"/>
              </a:tabLst>
              <a:defRPr>
                <a:solidFill>
                  <a:schemeClr val="bg1"/>
                </a:solidFill>
                <a:latin typeface="Arial" panose="020B0604020202020204" pitchFamily="34" charset="0"/>
                <a:ea typeface="msgothic" charset="0"/>
                <a:cs typeface="msgothic" charset="0"/>
              </a:defRPr>
            </a:lvl4pPr>
            <a:lvl5pPr eaLnBrk="0">
              <a:tabLst>
                <a:tab pos="723900"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9pPr>
          </a:lstStyle>
          <a:p>
            <a:pPr eaLnBrk="1"/>
            <a:fld id="{4E3CD815-DBDD-4A3D-B7D2-C6F2C6F5AAE5}" type="slidenum">
              <a:rPr lang="en-GB" altLang="en-US">
                <a:solidFill>
                  <a:srgbClr val="004C1F"/>
                </a:solidFill>
                <a:latin typeface="Gill Sans MT" panose="020B0502020104020203" pitchFamily="34" charset="0"/>
                <a:ea typeface="Bitstream Vera Sans" charset="0"/>
                <a:cs typeface="Bitstream Vera Sans" charset="0"/>
              </a:rPr>
              <a:pPr eaLnBrk="1"/>
              <a:t>34</a:t>
            </a:fld>
            <a:endParaRPr lang="en-GB" altLang="en-US">
              <a:solidFill>
                <a:srgbClr val="004C1F"/>
              </a:solidFill>
              <a:latin typeface="Gill Sans MT" panose="020B0502020104020203" pitchFamily="34" charset="0"/>
              <a:ea typeface="Bitstream Vera Sans" charset="0"/>
              <a:cs typeface="Bitstream Vera Sans"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67" y="1469174"/>
            <a:ext cx="3040380" cy="41433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974" y="1469173"/>
            <a:ext cx="3040380" cy="41433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581" y="1469173"/>
            <a:ext cx="3040380" cy="4143375"/>
          </a:xfrm>
          <a:prstGeom prst="rect">
            <a:avLst/>
          </a:prstGeom>
        </p:spPr>
      </p:pic>
      <p:sp>
        <p:nvSpPr>
          <p:cNvPr id="10" name="TextBox 9"/>
          <p:cNvSpPr txBox="1"/>
          <p:nvPr/>
        </p:nvSpPr>
        <p:spPr>
          <a:xfrm>
            <a:off x="469444" y="5528323"/>
            <a:ext cx="351224" cy="435825"/>
          </a:xfrm>
          <a:prstGeom prst="rect">
            <a:avLst/>
          </a:prstGeom>
          <a:solidFill>
            <a:schemeClr val="bg1"/>
          </a:solidFill>
        </p:spPr>
        <p:txBody>
          <a:bodyPr wrap="square" rtlCol="0">
            <a:spAutoFit/>
          </a:bodyPr>
          <a:lstStyle/>
          <a:p>
            <a:pPr algn="ctr"/>
            <a:r>
              <a:rPr lang="en-GB" sz="2400" dirty="0">
                <a:solidFill>
                  <a:schemeClr val="tx1"/>
                </a:solidFill>
              </a:rPr>
              <a:t>A</a:t>
            </a:r>
          </a:p>
        </p:txBody>
      </p:sp>
      <p:sp>
        <p:nvSpPr>
          <p:cNvPr id="11" name="TextBox 10"/>
          <p:cNvSpPr txBox="1"/>
          <p:nvPr/>
        </p:nvSpPr>
        <p:spPr>
          <a:xfrm>
            <a:off x="2618407"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B</a:t>
            </a:r>
            <a:endParaRPr lang="en-GB" sz="2400" dirty="0">
              <a:solidFill>
                <a:schemeClr val="tx1"/>
              </a:solidFill>
            </a:endParaRPr>
          </a:p>
        </p:txBody>
      </p:sp>
      <p:sp>
        <p:nvSpPr>
          <p:cNvPr id="12" name="TextBox 11"/>
          <p:cNvSpPr txBox="1"/>
          <p:nvPr/>
        </p:nvSpPr>
        <p:spPr>
          <a:xfrm>
            <a:off x="3163782" y="5528323"/>
            <a:ext cx="351224" cy="435825"/>
          </a:xfrm>
          <a:prstGeom prst="rect">
            <a:avLst/>
          </a:prstGeom>
          <a:solidFill>
            <a:schemeClr val="bg1"/>
          </a:solidFill>
        </p:spPr>
        <p:txBody>
          <a:bodyPr wrap="square" rtlCol="0">
            <a:spAutoFit/>
          </a:bodyPr>
          <a:lstStyle/>
          <a:p>
            <a:pPr algn="ctr"/>
            <a:r>
              <a:rPr lang="en-GB" sz="2400" dirty="0">
                <a:solidFill>
                  <a:schemeClr val="tx1"/>
                </a:solidFill>
              </a:rPr>
              <a:t>A</a:t>
            </a:r>
          </a:p>
        </p:txBody>
      </p:sp>
      <p:sp>
        <p:nvSpPr>
          <p:cNvPr id="13" name="TextBox 12"/>
          <p:cNvSpPr txBox="1"/>
          <p:nvPr/>
        </p:nvSpPr>
        <p:spPr>
          <a:xfrm>
            <a:off x="5312745"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B</a:t>
            </a:r>
            <a:endParaRPr lang="en-GB" sz="2400" dirty="0">
              <a:solidFill>
                <a:schemeClr val="tx1"/>
              </a:solidFill>
            </a:endParaRPr>
          </a:p>
        </p:txBody>
      </p:sp>
      <p:sp>
        <p:nvSpPr>
          <p:cNvPr id="14" name="TextBox 13"/>
          <p:cNvSpPr txBox="1"/>
          <p:nvPr/>
        </p:nvSpPr>
        <p:spPr>
          <a:xfrm>
            <a:off x="5864359" y="5528323"/>
            <a:ext cx="351224" cy="435825"/>
          </a:xfrm>
          <a:prstGeom prst="rect">
            <a:avLst/>
          </a:prstGeom>
          <a:solidFill>
            <a:schemeClr val="bg1"/>
          </a:solidFill>
        </p:spPr>
        <p:txBody>
          <a:bodyPr wrap="square" rtlCol="0">
            <a:spAutoFit/>
          </a:bodyPr>
          <a:lstStyle/>
          <a:p>
            <a:pPr algn="ctr"/>
            <a:r>
              <a:rPr lang="en-GB" sz="2400" dirty="0">
                <a:solidFill>
                  <a:schemeClr val="tx1"/>
                </a:solidFill>
              </a:rPr>
              <a:t>A</a:t>
            </a:r>
          </a:p>
        </p:txBody>
      </p:sp>
      <p:sp>
        <p:nvSpPr>
          <p:cNvPr id="15" name="TextBox 14"/>
          <p:cNvSpPr txBox="1"/>
          <p:nvPr/>
        </p:nvSpPr>
        <p:spPr>
          <a:xfrm>
            <a:off x="8013322"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B</a:t>
            </a:r>
            <a:endParaRPr lang="en-GB" sz="2400" dirty="0">
              <a:solidFill>
                <a:schemeClr val="tx1"/>
              </a:solidFill>
            </a:endParaRPr>
          </a:p>
        </p:txBody>
      </p:sp>
      <p:sp>
        <p:nvSpPr>
          <p:cNvPr id="16" name="TextBox 15"/>
          <p:cNvSpPr txBox="1"/>
          <p:nvPr/>
        </p:nvSpPr>
        <p:spPr>
          <a:xfrm>
            <a:off x="8511432" y="1569009"/>
            <a:ext cx="564658" cy="4082208"/>
          </a:xfrm>
          <a:prstGeom prst="rect">
            <a:avLst/>
          </a:prstGeom>
          <a:solidFill>
            <a:schemeClr val="bg1"/>
          </a:solidFill>
        </p:spPr>
        <p:txBody>
          <a:bodyPr wrap="square" rtlCol="0">
            <a:spAutoFit/>
          </a:bodyPr>
          <a:lstStyle/>
          <a:p>
            <a:pPr>
              <a:spcBef>
                <a:spcPts val="0"/>
              </a:spcBef>
              <a:spcAft>
                <a:spcPts val="800"/>
              </a:spcAft>
            </a:pPr>
            <a:r>
              <a:rPr lang="en-GB" sz="1400" dirty="0">
                <a:solidFill>
                  <a:schemeClr val="tx1"/>
                </a:solidFill>
              </a:rPr>
              <a:t>3</a:t>
            </a:r>
            <a:endParaRPr lang="en-GB" sz="1400" dirty="0" smtClean="0">
              <a:solidFill>
                <a:schemeClr val="tx1"/>
              </a:solidFill>
            </a:endParaRPr>
          </a:p>
          <a:p>
            <a:pPr>
              <a:spcBef>
                <a:spcPts val="0"/>
              </a:spcBef>
              <a:spcAft>
                <a:spcPts val="800"/>
              </a:spcAft>
            </a:pPr>
            <a:r>
              <a:rPr lang="en-GB" sz="1400" dirty="0" smtClean="0">
                <a:solidFill>
                  <a:schemeClr val="tx1"/>
                </a:solidFill>
              </a:rPr>
              <a:t>PVU</a:t>
            </a:r>
            <a:endParaRPr lang="en-GB" sz="1400" dirty="0">
              <a:solidFill>
                <a:schemeClr val="tx1"/>
              </a:solidFill>
            </a:endParaRPr>
          </a:p>
          <a:p>
            <a:pPr>
              <a:spcBef>
                <a:spcPts val="0"/>
              </a:spcBef>
              <a:spcAft>
                <a:spcPts val="800"/>
              </a:spcAft>
            </a:pPr>
            <a:r>
              <a:rPr lang="en-GB" sz="1400" dirty="0">
                <a:solidFill>
                  <a:schemeClr val="tx1"/>
                </a:solidFill>
              </a:rPr>
              <a:t>2</a:t>
            </a:r>
            <a:endParaRPr lang="en-GB" sz="1400" dirty="0" smtClean="0">
              <a:solidFill>
                <a:schemeClr val="tx1"/>
              </a:solidFill>
            </a:endParaRP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a:solidFill>
                  <a:schemeClr val="tx1"/>
                </a:solidFill>
              </a:rPr>
              <a:t>1</a:t>
            </a:r>
            <a:endParaRPr lang="en-GB" sz="1400" dirty="0" smtClean="0">
              <a:solidFill>
                <a:schemeClr val="tx1"/>
              </a:solidFill>
            </a:endParaRP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0</a:t>
            </a: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-1</a:t>
            </a: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-2</a:t>
            </a:r>
          </a:p>
          <a:p>
            <a:pPr>
              <a:spcBef>
                <a:spcPts val="0"/>
              </a:spcBef>
              <a:spcAft>
                <a:spcPts val="800"/>
              </a:spcAft>
            </a:pPr>
            <a:endParaRPr lang="en-GB" sz="1400" dirty="0">
              <a:solidFill>
                <a:schemeClr val="tx1"/>
              </a:solidFill>
            </a:endParaRPr>
          </a:p>
          <a:p>
            <a:pPr>
              <a:spcBef>
                <a:spcPts val="0"/>
              </a:spcBef>
              <a:spcAft>
                <a:spcPts val="800"/>
              </a:spcAft>
            </a:pPr>
            <a:r>
              <a:rPr lang="en-GB" sz="1400" dirty="0" smtClean="0">
                <a:solidFill>
                  <a:schemeClr val="tx1"/>
                </a:solidFill>
              </a:rPr>
              <a:t>-3</a:t>
            </a:r>
            <a:endParaRPr lang="en-GB" sz="1400" dirty="0">
              <a:solidFill>
                <a:schemeClr val="tx1"/>
              </a:solidFill>
            </a:endParaRPr>
          </a:p>
        </p:txBody>
      </p:sp>
      <p:sp>
        <p:nvSpPr>
          <p:cNvPr id="17" name="TextBox 16"/>
          <p:cNvSpPr txBox="1"/>
          <p:nvPr/>
        </p:nvSpPr>
        <p:spPr>
          <a:xfrm>
            <a:off x="617728" y="1315285"/>
            <a:ext cx="2169301" cy="779316"/>
          </a:xfrm>
          <a:prstGeom prst="rect">
            <a:avLst/>
          </a:prstGeom>
          <a:solidFill>
            <a:schemeClr val="bg1"/>
          </a:solidFill>
        </p:spPr>
        <p:txBody>
          <a:bodyPr wrap="square" rtlCol="0">
            <a:spAutoFit/>
          </a:bodyPr>
          <a:lstStyle/>
          <a:p>
            <a:pPr lvl="0" algn="ctr"/>
            <a:r>
              <a:rPr lang="en-GB" sz="2400" dirty="0" smtClean="0">
                <a:solidFill>
                  <a:srgbClr val="000000"/>
                </a:solidFill>
              </a:rPr>
              <a:t>Boundary layer</a:t>
            </a:r>
            <a:endParaRPr lang="en-GB" sz="2400" dirty="0">
              <a:solidFill>
                <a:srgbClr val="000000"/>
              </a:solidFill>
            </a:endParaRPr>
          </a:p>
        </p:txBody>
      </p:sp>
      <p:sp>
        <p:nvSpPr>
          <p:cNvPr id="18" name="TextBox 17"/>
          <p:cNvSpPr txBox="1"/>
          <p:nvPr/>
        </p:nvSpPr>
        <p:spPr>
          <a:xfrm>
            <a:off x="3319056" y="1315285"/>
            <a:ext cx="2169301" cy="779316"/>
          </a:xfrm>
          <a:prstGeom prst="rect">
            <a:avLst/>
          </a:prstGeom>
          <a:solidFill>
            <a:schemeClr val="bg1"/>
          </a:solidFill>
        </p:spPr>
        <p:txBody>
          <a:bodyPr wrap="square" rtlCol="0">
            <a:spAutoFit/>
          </a:bodyPr>
          <a:lstStyle/>
          <a:p>
            <a:pPr lvl="0" algn="ctr"/>
            <a:r>
              <a:rPr lang="en-GB" sz="2400" dirty="0" smtClean="0">
                <a:solidFill>
                  <a:srgbClr val="000000"/>
                </a:solidFill>
              </a:rPr>
              <a:t>Cloud microphysics</a:t>
            </a:r>
            <a:endParaRPr lang="en-GB" sz="2400" dirty="0">
              <a:solidFill>
                <a:srgbClr val="000000"/>
              </a:solidFill>
            </a:endParaRPr>
          </a:p>
        </p:txBody>
      </p:sp>
      <p:sp>
        <p:nvSpPr>
          <p:cNvPr id="19" name="TextBox 18"/>
          <p:cNvSpPr txBox="1"/>
          <p:nvPr/>
        </p:nvSpPr>
        <p:spPr>
          <a:xfrm>
            <a:off x="6019633" y="1487030"/>
            <a:ext cx="2169301" cy="435825"/>
          </a:xfrm>
          <a:prstGeom prst="rect">
            <a:avLst/>
          </a:prstGeom>
          <a:solidFill>
            <a:schemeClr val="bg1"/>
          </a:solidFill>
        </p:spPr>
        <p:txBody>
          <a:bodyPr wrap="square" rtlCol="0">
            <a:spAutoFit/>
          </a:bodyPr>
          <a:lstStyle/>
          <a:p>
            <a:pPr lvl="0" algn="ctr"/>
            <a:r>
              <a:rPr lang="en-GB" sz="2400" dirty="0" smtClean="0">
                <a:solidFill>
                  <a:srgbClr val="000000"/>
                </a:solidFill>
              </a:rPr>
              <a:t>Convection</a:t>
            </a:r>
            <a:endParaRPr lang="en-GB" sz="2400" dirty="0">
              <a:solidFill>
                <a:srgbClr val="000000"/>
              </a:solidFill>
            </a:endParaRPr>
          </a:p>
        </p:txBody>
      </p:sp>
      <p:pic>
        <p:nvPicPr>
          <p:cNvPr id="20" name="Picture 19" descr="new_logo.bmp"/>
          <p:cNvPicPr>
            <a:picLocks noChangeAspect="1"/>
          </p:cNvPicPr>
          <p:nvPr/>
        </p:nvPicPr>
        <p:blipFill>
          <a:blip r:embed="rId6" cstate="print"/>
          <a:stretch>
            <a:fillRect/>
          </a:stretch>
        </p:blipFill>
        <p:spPr>
          <a:xfrm>
            <a:off x="7353237" y="383415"/>
            <a:ext cx="1298095" cy="422723"/>
          </a:xfrm>
          <a:prstGeom prst="rect">
            <a:avLst/>
          </a:prstGeom>
        </p:spPr>
      </p:pic>
      <p:sp>
        <p:nvSpPr>
          <p:cNvPr id="21" name="Text Box 1"/>
          <p:cNvSpPr txBox="1">
            <a:spLocks noChangeArrowheads="1"/>
          </p:cNvSpPr>
          <p:nvPr/>
        </p:nvSpPr>
        <p:spPr bwMode="auto">
          <a:xfrm>
            <a:off x="262000" y="-12354"/>
            <a:ext cx="5018527" cy="128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eaLnBrk="1">
              <a:lnSpc>
                <a:spcPct val="115000"/>
              </a:lnSpc>
              <a:buClrTx/>
              <a:buFontTx/>
              <a:buNone/>
            </a:pPr>
            <a:r>
              <a:rPr lang="en-US" altLang="en-US" sz="3200" b="1" dirty="0" smtClean="0">
                <a:solidFill>
                  <a:srgbClr val="00704A"/>
                </a:solidFill>
                <a:latin typeface="+mn-lt"/>
              </a:rPr>
              <a:t>Diabatic PV from parameterized processes</a:t>
            </a:r>
            <a:endParaRPr lang="en-US" altLang="en-US" sz="3200" b="1" dirty="0">
              <a:solidFill>
                <a:srgbClr val="00704A"/>
              </a:solidFill>
              <a:latin typeface="+mn-lt"/>
            </a:endParaRPr>
          </a:p>
        </p:txBody>
      </p:sp>
      <p:sp>
        <p:nvSpPr>
          <p:cNvPr id="22" name="TextBox 21"/>
          <p:cNvSpPr txBox="1"/>
          <p:nvPr/>
        </p:nvSpPr>
        <p:spPr>
          <a:xfrm>
            <a:off x="6100734" y="6071618"/>
            <a:ext cx="2550598" cy="607602"/>
          </a:xfrm>
          <a:prstGeom prst="rect">
            <a:avLst/>
          </a:prstGeom>
          <a:noFill/>
        </p:spPr>
        <p:txBody>
          <a:bodyPr wrap="square" rtlCol="0">
            <a:spAutoFit/>
          </a:bodyPr>
          <a:lstStyle/>
          <a:p>
            <a:r>
              <a:rPr lang="en-GB" b="1" dirty="0" smtClean="0">
                <a:solidFill>
                  <a:schemeClr val="tx1"/>
                </a:solidFill>
              </a:rPr>
              <a:t>BOLD BLACK</a:t>
            </a:r>
            <a:r>
              <a:rPr lang="en-GB" dirty="0" smtClean="0">
                <a:solidFill>
                  <a:schemeClr val="tx1"/>
                </a:solidFill>
              </a:rPr>
              <a:t>: 2-PVU</a:t>
            </a:r>
          </a:p>
          <a:p>
            <a:r>
              <a:rPr lang="en-GB" dirty="0" smtClean="0">
                <a:solidFill>
                  <a:schemeClr val="tx1"/>
                </a:solidFill>
              </a:rPr>
              <a:t>THIN BLACK: </a:t>
            </a:r>
            <a:r>
              <a:rPr lang="el-GR" dirty="0" smtClean="0">
                <a:solidFill>
                  <a:schemeClr val="tx1"/>
                </a:solidFill>
              </a:rPr>
              <a:t>θ</a:t>
            </a:r>
            <a:endParaRPr lang="en-GB" dirty="0" smtClean="0">
              <a:solidFill>
                <a:schemeClr val="tx1"/>
              </a:solidFill>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76612"/>
            <a:ext cx="1116330" cy="1120140"/>
          </a:xfrm>
          <a:prstGeom prst="rect">
            <a:avLst/>
          </a:prstGeom>
        </p:spPr>
      </p:pic>
    </p:spTree>
    <p:extLst>
      <p:ext uri="{BB962C8B-B14F-4D97-AF65-F5344CB8AC3E}">
        <p14:creationId xmlns:p14="http://schemas.microsoft.com/office/powerpoint/2010/main" val="7195970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271463" y="6394450"/>
            <a:ext cx="1179512" cy="280988"/>
          </a:xfrm>
          <a:prstGeom prst="rect">
            <a:avLst/>
          </a:prstGeom>
        </p:spPr>
        <p:txBody>
          <a:bodyPr/>
          <a:lstStyle>
            <a:lvl1pPr eaLnBrk="0">
              <a:tabLst>
                <a:tab pos="723900" algn="l"/>
              </a:tabLst>
              <a:defRPr>
                <a:solidFill>
                  <a:schemeClr val="bg1"/>
                </a:solidFill>
                <a:latin typeface="Arial" panose="020B0604020202020204" pitchFamily="34" charset="0"/>
                <a:ea typeface="msgothic" charset="0"/>
                <a:cs typeface="msgothic" charset="0"/>
              </a:defRPr>
            </a:lvl1pPr>
            <a:lvl2pPr eaLnBrk="0">
              <a:tabLst>
                <a:tab pos="723900" algn="l"/>
              </a:tabLst>
              <a:defRPr>
                <a:solidFill>
                  <a:schemeClr val="bg1"/>
                </a:solidFill>
                <a:latin typeface="Arial" panose="020B0604020202020204" pitchFamily="34" charset="0"/>
                <a:ea typeface="msgothic" charset="0"/>
                <a:cs typeface="msgothic" charset="0"/>
              </a:defRPr>
            </a:lvl2pPr>
            <a:lvl3pPr eaLnBrk="0">
              <a:tabLst>
                <a:tab pos="723900" algn="l"/>
              </a:tabLst>
              <a:defRPr>
                <a:solidFill>
                  <a:schemeClr val="bg1"/>
                </a:solidFill>
                <a:latin typeface="Arial" panose="020B0604020202020204" pitchFamily="34" charset="0"/>
                <a:ea typeface="msgothic" charset="0"/>
                <a:cs typeface="msgothic" charset="0"/>
              </a:defRPr>
            </a:lvl3pPr>
            <a:lvl4pPr eaLnBrk="0">
              <a:tabLst>
                <a:tab pos="723900" algn="l"/>
              </a:tabLst>
              <a:defRPr>
                <a:solidFill>
                  <a:schemeClr val="bg1"/>
                </a:solidFill>
                <a:latin typeface="Arial" panose="020B0604020202020204" pitchFamily="34" charset="0"/>
                <a:ea typeface="msgothic" charset="0"/>
                <a:cs typeface="msgothic" charset="0"/>
              </a:defRPr>
            </a:lvl4pPr>
            <a:lvl5pPr eaLnBrk="0">
              <a:tabLst>
                <a:tab pos="723900"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bg1"/>
                </a:solidFill>
                <a:latin typeface="Arial" panose="020B0604020202020204" pitchFamily="34" charset="0"/>
                <a:ea typeface="msgothic" charset="0"/>
                <a:cs typeface="msgothic" charset="0"/>
              </a:defRPr>
            </a:lvl9pPr>
          </a:lstStyle>
          <a:p>
            <a:pPr eaLnBrk="1"/>
            <a:fld id="{4E3CD815-DBDD-4A3D-B7D2-C6F2C6F5AAE5}" type="slidenum">
              <a:rPr lang="en-GB" altLang="en-US">
                <a:solidFill>
                  <a:srgbClr val="004C1F"/>
                </a:solidFill>
                <a:latin typeface="Gill Sans MT" panose="020B0502020104020203" pitchFamily="34" charset="0"/>
                <a:ea typeface="Bitstream Vera Sans" charset="0"/>
                <a:cs typeface="Bitstream Vera Sans" charset="0"/>
              </a:rPr>
              <a:pPr eaLnBrk="1"/>
              <a:t>35</a:t>
            </a:fld>
            <a:endParaRPr lang="en-GB" altLang="en-US">
              <a:solidFill>
                <a:srgbClr val="004C1F"/>
              </a:solidFill>
              <a:latin typeface="Gill Sans MT" panose="020B0502020104020203" pitchFamily="34" charset="0"/>
              <a:ea typeface="Bitstream Vera Sans" charset="0"/>
              <a:cs typeface="Bitstream Vera Sans"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67" y="1469174"/>
            <a:ext cx="3040380" cy="41433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974" y="1469173"/>
            <a:ext cx="3040380" cy="41433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581" y="1469173"/>
            <a:ext cx="3040380" cy="4143375"/>
          </a:xfrm>
          <a:prstGeom prst="rect">
            <a:avLst/>
          </a:prstGeom>
        </p:spPr>
      </p:pic>
      <p:sp>
        <p:nvSpPr>
          <p:cNvPr id="10" name="TextBox 9"/>
          <p:cNvSpPr txBox="1"/>
          <p:nvPr/>
        </p:nvSpPr>
        <p:spPr>
          <a:xfrm>
            <a:off x="469444"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C</a:t>
            </a:r>
            <a:endParaRPr lang="en-GB" sz="2400" dirty="0">
              <a:solidFill>
                <a:schemeClr val="tx1"/>
              </a:solidFill>
            </a:endParaRPr>
          </a:p>
        </p:txBody>
      </p:sp>
      <p:sp>
        <p:nvSpPr>
          <p:cNvPr id="11" name="TextBox 10"/>
          <p:cNvSpPr txBox="1"/>
          <p:nvPr/>
        </p:nvSpPr>
        <p:spPr>
          <a:xfrm>
            <a:off x="2618407"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D</a:t>
            </a:r>
            <a:endParaRPr lang="en-GB" sz="2400" dirty="0">
              <a:solidFill>
                <a:schemeClr val="tx1"/>
              </a:solidFill>
            </a:endParaRPr>
          </a:p>
        </p:txBody>
      </p:sp>
      <p:sp>
        <p:nvSpPr>
          <p:cNvPr id="12" name="TextBox 11"/>
          <p:cNvSpPr txBox="1"/>
          <p:nvPr/>
        </p:nvSpPr>
        <p:spPr>
          <a:xfrm>
            <a:off x="3163782"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C</a:t>
            </a:r>
            <a:endParaRPr lang="en-GB" sz="2400" dirty="0">
              <a:solidFill>
                <a:schemeClr val="tx1"/>
              </a:solidFill>
            </a:endParaRPr>
          </a:p>
        </p:txBody>
      </p:sp>
      <p:sp>
        <p:nvSpPr>
          <p:cNvPr id="13" name="TextBox 12"/>
          <p:cNvSpPr txBox="1"/>
          <p:nvPr/>
        </p:nvSpPr>
        <p:spPr>
          <a:xfrm>
            <a:off x="5312745"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D</a:t>
            </a:r>
            <a:endParaRPr lang="en-GB" sz="2400" dirty="0">
              <a:solidFill>
                <a:schemeClr val="tx1"/>
              </a:solidFill>
            </a:endParaRPr>
          </a:p>
        </p:txBody>
      </p:sp>
      <p:sp>
        <p:nvSpPr>
          <p:cNvPr id="14" name="TextBox 13"/>
          <p:cNvSpPr txBox="1"/>
          <p:nvPr/>
        </p:nvSpPr>
        <p:spPr>
          <a:xfrm>
            <a:off x="5864359"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C</a:t>
            </a:r>
            <a:endParaRPr lang="en-GB" sz="2400" dirty="0">
              <a:solidFill>
                <a:schemeClr val="tx1"/>
              </a:solidFill>
            </a:endParaRPr>
          </a:p>
        </p:txBody>
      </p:sp>
      <p:sp>
        <p:nvSpPr>
          <p:cNvPr id="15" name="TextBox 14"/>
          <p:cNvSpPr txBox="1"/>
          <p:nvPr/>
        </p:nvSpPr>
        <p:spPr>
          <a:xfrm>
            <a:off x="8013322" y="5528323"/>
            <a:ext cx="351224" cy="435825"/>
          </a:xfrm>
          <a:prstGeom prst="rect">
            <a:avLst/>
          </a:prstGeom>
          <a:solidFill>
            <a:schemeClr val="bg1"/>
          </a:solidFill>
        </p:spPr>
        <p:txBody>
          <a:bodyPr wrap="square" rtlCol="0">
            <a:spAutoFit/>
          </a:bodyPr>
          <a:lstStyle/>
          <a:p>
            <a:pPr algn="ctr"/>
            <a:r>
              <a:rPr lang="en-GB" sz="2400" dirty="0" smtClean="0">
                <a:solidFill>
                  <a:schemeClr val="tx1"/>
                </a:solidFill>
              </a:rPr>
              <a:t>D</a:t>
            </a:r>
            <a:endParaRPr lang="en-GB" sz="2400" dirty="0">
              <a:solidFill>
                <a:schemeClr val="tx1"/>
              </a:solidFill>
            </a:endParaRPr>
          </a:p>
        </p:txBody>
      </p:sp>
      <p:sp>
        <p:nvSpPr>
          <p:cNvPr id="16" name="TextBox 15"/>
          <p:cNvSpPr txBox="1"/>
          <p:nvPr/>
        </p:nvSpPr>
        <p:spPr>
          <a:xfrm>
            <a:off x="8511432" y="1569009"/>
            <a:ext cx="564658" cy="4082208"/>
          </a:xfrm>
          <a:prstGeom prst="rect">
            <a:avLst/>
          </a:prstGeom>
          <a:solidFill>
            <a:schemeClr val="bg1"/>
          </a:solidFill>
        </p:spPr>
        <p:txBody>
          <a:bodyPr wrap="square" rtlCol="0">
            <a:spAutoFit/>
          </a:bodyPr>
          <a:lstStyle/>
          <a:p>
            <a:pPr>
              <a:spcBef>
                <a:spcPts val="0"/>
              </a:spcBef>
              <a:spcAft>
                <a:spcPts val="800"/>
              </a:spcAft>
            </a:pPr>
            <a:r>
              <a:rPr lang="en-GB" sz="1400" dirty="0">
                <a:solidFill>
                  <a:schemeClr val="tx1"/>
                </a:solidFill>
              </a:rPr>
              <a:t>3</a:t>
            </a:r>
            <a:endParaRPr lang="en-GB" sz="1400" dirty="0" smtClean="0">
              <a:solidFill>
                <a:schemeClr val="tx1"/>
              </a:solidFill>
            </a:endParaRPr>
          </a:p>
          <a:p>
            <a:pPr>
              <a:spcBef>
                <a:spcPts val="0"/>
              </a:spcBef>
              <a:spcAft>
                <a:spcPts val="800"/>
              </a:spcAft>
            </a:pPr>
            <a:r>
              <a:rPr lang="en-GB" sz="1400" dirty="0" smtClean="0">
                <a:solidFill>
                  <a:schemeClr val="tx1"/>
                </a:solidFill>
              </a:rPr>
              <a:t>PVU</a:t>
            </a:r>
            <a:endParaRPr lang="en-GB" sz="1400" dirty="0">
              <a:solidFill>
                <a:schemeClr val="tx1"/>
              </a:solidFill>
            </a:endParaRPr>
          </a:p>
          <a:p>
            <a:pPr>
              <a:spcBef>
                <a:spcPts val="0"/>
              </a:spcBef>
              <a:spcAft>
                <a:spcPts val="800"/>
              </a:spcAft>
            </a:pPr>
            <a:r>
              <a:rPr lang="en-GB" sz="1400" dirty="0">
                <a:solidFill>
                  <a:schemeClr val="tx1"/>
                </a:solidFill>
              </a:rPr>
              <a:t>2</a:t>
            </a:r>
            <a:endParaRPr lang="en-GB" sz="1400" dirty="0" smtClean="0">
              <a:solidFill>
                <a:schemeClr val="tx1"/>
              </a:solidFill>
            </a:endParaRP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a:solidFill>
                  <a:schemeClr val="tx1"/>
                </a:solidFill>
              </a:rPr>
              <a:t>1</a:t>
            </a:r>
            <a:endParaRPr lang="en-GB" sz="1400" dirty="0" smtClean="0">
              <a:solidFill>
                <a:schemeClr val="tx1"/>
              </a:solidFill>
            </a:endParaRP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0</a:t>
            </a: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-1</a:t>
            </a:r>
          </a:p>
          <a:p>
            <a:pPr>
              <a:spcBef>
                <a:spcPts val="0"/>
              </a:spcBef>
              <a:spcAft>
                <a:spcPts val="800"/>
              </a:spcAft>
            </a:pPr>
            <a:endParaRPr lang="en-GB" sz="1400" dirty="0" smtClean="0">
              <a:solidFill>
                <a:schemeClr val="tx1"/>
              </a:solidFill>
            </a:endParaRPr>
          </a:p>
          <a:p>
            <a:pPr>
              <a:spcBef>
                <a:spcPts val="0"/>
              </a:spcBef>
              <a:spcAft>
                <a:spcPts val="800"/>
              </a:spcAft>
            </a:pPr>
            <a:r>
              <a:rPr lang="en-GB" sz="1400" dirty="0" smtClean="0">
                <a:solidFill>
                  <a:schemeClr val="tx1"/>
                </a:solidFill>
              </a:rPr>
              <a:t>-2</a:t>
            </a:r>
          </a:p>
          <a:p>
            <a:pPr>
              <a:spcBef>
                <a:spcPts val="0"/>
              </a:spcBef>
              <a:spcAft>
                <a:spcPts val="800"/>
              </a:spcAft>
            </a:pPr>
            <a:endParaRPr lang="en-GB" sz="1400" dirty="0">
              <a:solidFill>
                <a:schemeClr val="tx1"/>
              </a:solidFill>
            </a:endParaRPr>
          </a:p>
          <a:p>
            <a:pPr>
              <a:spcBef>
                <a:spcPts val="0"/>
              </a:spcBef>
              <a:spcAft>
                <a:spcPts val="800"/>
              </a:spcAft>
            </a:pPr>
            <a:r>
              <a:rPr lang="en-GB" sz="1400" dirty="0" smtClean="0">
                <a:solidFill>
                  <a:schemeClr val="tx1"/>
                </a:solidFill>
              </a:rPr>
              <a:t>-3</a:t>
            </a:r>
            <a:endParaRPr lang="en-GB" sz="1400" dirty="0">
              <a:solidFill>
                <a:schemeClr val="tx1"/>
              </a:solidFill>
            </a:endParaRPr>
          </a:p>
        </p:txBody>
      </p:sp>
      <p:sp>
        <p:nvSpPr>
          <p:cNvPr id="17" name="TextBox 16"/>
          <p:cNvSpPr txBox="1"/>
          <p:nvPr/>
        </p:nvSpPr>
        <p:spPr>
          <a:xfrm>
            <a:off x="617728" y="1315285"/>
            <a:ext cx="2169301" cy="779316"/>
          </a:xfrm>
          <a:prstGeom prst="rect">
            <a:avLst/>
          </a:prstGeom>
          <a:solidFill>
            <a:schemeClr val="bg1"/>
          </a:solidFill>
        </p:spPr>
        <p:txBody>
          <a:bodyPr wrap="square" rtlCol="0">
            <a:spAutoFit/>
          </a:bodyPr>
          <a:lstStyle/>
          <a:p>
            <a:pPr lvl="0" algn="ctr"/>
            <a:r>
              <a:rPr lang="en-GB" sz="2400" dirty="0" smtClean="0">
                <a:solidFill>
                  <a:srgbClr val="000000"/>
                </a:solidFill>
              </a:rPr>
              <a:t>Boundary layer</a:t>
            </a:r>
            <a:endParaRPr lang="en-GB" sz="2400" dirty="0">
              <a:solidFill>
                <a:srgbClr val="000000"/>
              </a:solidFill>
            </a:endParaRPr>
          </a:p>
        </p:txBody>
      </p:sp>
      <p:sp>
        <p:nvSpPr>
          <p:cNvPr id="18" name="TextBox 17"/>
          <p:cNvSpPr txBox="1"/>
          <p:nvPr/>
        </p:nvSpPr>
        <p:spPr>
          <a:xfrm>
            <a:off x="3319056" y="1315285"/>
            <a:ext cx="2169301" cy="779316"/>
          </a:xfrm>
          <a:prstGeom prst="rect">
            <a:avLst/>
          </a:prstGeom>
          <a:solidFill>
            <a:schemeClr val="bg1"/>
          </a:solidFill>
        </p:spPr>
        <p:txBody>
          <a:bodyPr wrap="square" rtlCol="0">
            <a:spAutoFit/>
          </a:bodyPr>
          <a:lstStyle/>
          <a:p>
            <a:pPr lvl="0" algn="ctr"/>
            <a:r>
              <a:rPr lang="en-GB" sz="2400" dirty="0" smtClean="0">
                <a:solidFill>
                  <a:srgbClr val="000000"/>
                </a:solidFill>
              </a:rPr>
              <a:t>Cloud microphysics</a:t>
            </a:r>
            <a:endParaRPr lang="en-GB" sz="2400" dirty="0">
              <a:solidFill>
                <a:srgbClr val="000000"/>
              </a:solidFill>
            </a:endParaRPr>
          </a:p>
        </p:txBody>
      </p:sp>
      <p:sp>
        <p:nvSpPr>
          <p:cNvPr id="19" name="TextBox 18"/>
          <p:cNvSpPr txBox="1"/>
          <p:nvPr/>
        </p:nvSpPr>
        <p:spPr>
          <a:xfrm>
            <a:off x="6019633" y="1487030"/>
            <a:ext cx="2169301" cy="435825"/>
          </a:xfrm>
          <a:prstGeom prst="rect">
            <a:avLst/>
          </a:prstGeom>
          <a:solidFill>
            <a:schemeClr val="bg1"/>
          </a:solidFill>
        </p:spPr>
        <p:txBody>
          <a:bodyPr wrap="square" rtlCol="0">
            <a:spAutoFit/>
          </a:bodyPr>
          <a:lstStyle/>
          <a:p>
            <a:pPr lvl="0" algn="ctr"/>
            <a:r>
              <a:rPr lang="en-GB" sz="2400" dirty="0" smtClean="0">
                <a:solidFill>
                  <a:srgbClr val="000000"/>
                </a:solidFill>
              </a:rPr>
              <a:t>Convection</a:t>
            </a:r>
            <a:endParaRPr lang="en-GB" sz="2400" dirty="0">
              <a:solidFill>
                <a:srgbClr val="000000"/>
              </a:solidFill>
            </a:endParaRPr>
          </a:p>
        </p:txBody>
      </p:sp>
      <p:pic>
        <p:nvPicPr>
          <p:cNvPr id="20" name="Picture 19" descr="new_logo.bmp"/>
          <p:cNvPicPr>
            <a:picLocks noChangeAspect="1"/>
          </p:cNvPicPr>
          <p:nvPr/>
        </p:nvPicPr>
        <p:blipFill>
          <a:blip r:embed="rId6" cstate="print"/>
          <a:stretch>
            <a:fillRect/>
          </a:stretch>
        </p:blipFill>
        <p:spPr>
          <a:xfrm>
            <a:off x="7353237" y="383415"/>
            <a:ext cx="1298095" cy="422723"/>
          </a:xfrm>
          <a:prstGeom prst="rect">
            <a:avLst/>
          </a:prstGeom>
        </p:spPr>
      </p:pic>
      <p:sp>
        <p:nvSpPr>
          <p:cNvPr id="21" name="Text Box 1"/>
          <p:cNvSpPr txBox="1">
            <a:spLocks noChangeArrowheads="1"/>
          </p:cNvSpPr>
          <p:nvPr/>
        </p:nvSpPr>
        <p:spPr bwMode="auto">
          <a:xfrm>
            <a:off x="262000" y="-12354"/>
            <a:ext cx="5018527" cy="128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gothic" charset="0"/>
                <a:cs typeface="msgothic" charset="0"/>
              </a:defRPr>
            </a:lvl9pPr>
          </a:lstStyle>
          <a:p>
            <a:pPr eaLnBrk="1">
              <a:lnSpc>
                <a:spcPct val="115000"/>
              </a:lnSpc>
              <a:buClrTx/>
              <a:buFontTx/>
              <a:buNone/>
            </a:pPr>
            <a:r>
              <a:rPr lang="en-US" altLang="en-US" sz="3200" b="1" dirty="0" smtClean="0">
                <a:solidFill>
                  <a:srgbClr val="00704A"/>
                </a:solidFill>
                <a:latin typeface="+mn-lt"/>
              </a:rPr>
              <a:t>Diabatic PV from parameterized processes</a:t>
            </a:r>
            <a:endParaRPr lang="en-US" altLang="en-US" sz="3200" b="1" dirty="0">
              <a:solidFill>
                <a:srgbClr val="00704A"/>
              </a:solidFill>
              <a:latin typeface="+mn-lt"/>
            </a:endParaRPr>
          </a:p>
        </p:txBody>
      </p:sp>
      <p:sp>
        <p:nvSpPr>
          <p:cNvPr id="22" name="TextBox 21"/>
          <p:cNvSpPr txBox="1"/>
          <p:nvPr/>
        </p:nvSpPr>
        <p:spPr>
          <a:xfrm>
            <a:off x="1800380" y="6147277"/>
            <a:ext cx="2550598" cy="607602"/>
          </a:xfrm>
          <a:prstGeom prst="rect">
            <a:avLst/>
          </a:prstGeom>
          <a:noFill/>
        </p:spPr>
        <p:txBody>
          <a:bodyPr wrap="square" rtlCol="0">
            <a:spAutoFit/>
          </a:bodyPr>
          <a:lstStyle/>
          <a:p>
            <a:r>
              <a:rPr lang="en-GB" b="1" dirty="0" smtClean="0">
                <a:solidFill>
                  <a:schemeClr val="tx1"/>
                </a:solidFill>
              </a:rPr>
              <a:t>BOLD BLACK</a:t>
            </a:r>
            <a:r>
              <a:rPr lang="en-GB" dirty="0" smtClean="0">
                <a:solidFill>
                  <a:schemeClr val="tx1"/>
                </a:solidFill>
              </a:rPr>
              <a:t>: 2-PVU</a:t>
            </a:r>
          </a:p>
          <a:p>
            <a:r>
              <a:rPr lang="en-GB" dirty="0" smtClean="0">
                <a:solidFill>
                  <a:schemeClr val="tx1"/>
                </a:solidFill>
              </a:rPr>
              <a:t>THIN BLACK: </a:t>
            </a:r>
            <a:r>
              <a:rPr lang="el-GR" dirty="0" smtClean="0">
                <a:solidFill>
                  <a:schemeClr val="tx1"/>
                </a:solidFill>
              </a:rPr>
              <a:t>θ</a:t>
            </a:r>
            <a:endParaRPr lang="en-GB" dirty="0" smtClean="0">
              <a:solidFill>
                <a:schemeClr val="tx1"/>
              </a:solidFill>
            </a:endParaRPr>
          </a:p>
        </p:txBody>
      </p:sp>
      <p:sp>
        <p:nvSpPr>
          <p:cNvPr id="24" name="TextBox 23"/>
          <p:cNvSpPr txBox="1"/>
          <p:nvPr/>
        </p:nvSpPr>
        <p:spPr>
          <a:xfrm rot="17071534">
            <a:off x="1291520" y="3009146"/>
            <a:ext cx="1495167" cy="493084"/>
          </a:xfrm>
          <a:prstGeom prst="rect">
            <a:avLst/>
          </a:prstGeom>
          <a:noFill/>
        </p:spPr>
        <p:txBody>
          <a:bodyPr wrap="square" rtlCol="0">
            <a:spAutoFit/>
          </a:bodyPr>
          <a:lstStyle/>
          <a:p>
            <a:pPr algn="ctr"/>
            <a:r>
              <a:rPr lang="en-GB" sz="1400" dirty="0">
                <a:solidFill>
                  <a:schemeClr val="tx1"/>
                </a:solidFill>
              </a:rPr>
              <a:t>w</a:t>
            </a:r>
            <a:r>
              <a:rPr lang="en-GB" sz="1400" dirty="0" smtClean="0">
                <a:solidFill>
                  <a:schemeClr val="tx1"/>
                </a:solidFill>
              </a:rPr>
              <a:t>arm conveyor belt flow</a:t>
            </a:r>
            <a:endParaRPr lang="en-GB" sz="1400" dirty="0">
              <a:solidFill>
                <a:schemeClr val="tx1"/>
              </a:solidFill>
            </a:endParaRPr>
          </a:p>
        </p:txBody>
      </p:sp>
      <p:sp>
        <p:nvSpPr>
          <p:cNvPr id="25" name="TextBox 24"/>
          <p:cNvSpPr txBox="1"/>
          <p:nvPr/>
        </p:nvSpPr>
        <p:spPr>
          <a:xfrm>
            <a:off x="581480" y="5654193"/>
            <a:ext cx="1495167" cy="493084"/>
          </a:xfrm>
          <a:prstGeom prst="rect">
            <a:avLst/>
          </a:prstGeom>
          <a:noFill/>
        </p:spPr>
        <p:txBody>
          <a:bodyPr wrap="square" rtlCol="0">
            <a:spAutoFit/>
          </a:bodyPr>
          <a:lstStyle/>
          <a:p>
            <a:pPr algn="ctr"/>
            <a:r>
              <a:rPr lang="en-GB" sz="1400" dirty="0" smtClean="0">
                <a:solidFill>
                  <a:schemeClr val="tx1"/>
                </a:solidFill>
              </a:rPr>
              <a:t>Low-pressure centre</a:t>
            </a:r>
            <a:endParaRPr lang="en-GB" sz="1400" dirty="0">
              <a:solidFill>
                <a:schemeClr val="tx1"/>
              </a:solidFill>
            </a:endParaRPr>
          </a:p>
        </p:txBody>
      </p:sp>
      <p:cxnSp>
        <p:nvCxnSpPr>
          <p:cNvPr id="26" name="Straight Arrow Connector 25"/>
          <p:cNvCxnSpPr>
            <a:stCxn id="25" idx="0"/>
          </p:cNvCxnSpPr>
          <p:nvPr/>
        </p:nvCxnSpPr>
        <p:spPr bwMode="auto">
          <a:xfrm flipH="1" flipV="1">
            <a:off x="1329063" y="5339466"/>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sp>
        <p:nvSpPr>
          <p:cNvPr id="27" name="TextBox 26"/>
          <p:cNvSpPr txBox="1"/>
          <p:nvPr/>
        </p:nvSpPr>
        <p:spPr>
          <a:xfrm rot="17071534">
            <a:off x="4029076" y="3009146"/>
            <a:ext cx="1495167" cy="493084"/>
          </a:xfrm>
          <a:prstGeom prst="rect">
            <a:avLst/>
          </a:prstGeom>
          <a:noFill/>
        </p:spPr>
        <p:txBody>
          <a:bodyPr wrap="square" rtlCol="0">
            <a:spAutoFit/>
          </a:bodyPr>
          <a:lstStyle/>
          <a:p>
            <a:pPr algn="ctr"/>
            <a:r>
              <a:rPr lang="en-GB" sz="1400" dirty="0">
                <a:solidFill>
                  <a:schemeClr val="tx1"/>
                </a:solidFill>
              </a:rPr>
              <a:t>w</a:t>
            </a:r>
            <a:r>
              <a:rPr lang="en-GB" sz="1400" dirty="0" smtClean="0">
                <a:solidFill>
                  <a:schemeClr val="tx1"/>
                </a:solidFill>
              </a:rPr>
              <a:t>arm conveyor belt flow</a:t>
            </a:r>
            <a:endParaRPr lang="en-GB" sz="1400" dirty="0">
              <a:solidFill>
                <a:schemeClr val="tx1"/>
              </a:solidFill>
            </a:endParaRPr>
          </a:p>
        </p:txBody>
      </p:sp>
      <p:sp>
        <p:nvSpPr>
          <p:cNvPr id="28" name="TextBox 27"/>
          <p:cNvSpPr txBox="1"/>
          <p:nvPr/>
        </p:nvSpPr>
        <p:spPr>
          <a:xfrm>
            <a:off x="3319036" y="5654193"/>
            <a:ext cx="1495167" cy="493084"/>
          </a:xfrm>
          <a:prstGeom prst="rect">
            <a:avLst/>
          </a:prstGeom>
          <a:noFill/>
        </p:spPr>
        <p:txBody>
          <a:bodyPr wrap="square" rtlCol="0">
            <a:spAutoFit/>
          </a:bodyPr>
          <a:lstStyle/>
          <a:p>
            <a:pPr algn="ctr"/>
            <a:r>
              <a:rPr lang="en-GB" sz="1400" dirty="0" smtClean="0">
                <a:solidFill>
                  <a:schemeClr val="tx1"/>
                </a:solidFill>
              </a:rPr>
              <a:t>Low-pressure centre</a:t>
            </a:r>
            <a:endParaRPr lang="en-GB" sz="1400" dirty="0">
              <a:solidFill>
                <a:schemeClr val="tx1"/>
              </a:solidFill>
            </a:endParaRPr>
          </a:p>
        </p:txBody>
      </p:sp>
      <p:cxnSp>
        <p:nvCxnSpPr>
          <p:cNvPr id="29" name="Straight Arrow Connector 28"/>
          <p:cNvCxnSpPr>
            <a:stCxn id="28" idx="0"/>
          </p:cNvCxnSpPr>
          <p:nvPr/>
        </p:nvCxnSpPr>
        <p:spPr bwMode="auto">
          <a:xfrm flipH="1" flipV="1">
            <a:off x="4066619" y="5339466"/>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sp>
        <p:nvSpPr>
          <p:cNvPr id="30" name="TextBox 29"/>
          <p:cNvSpPr txBox="1"/>
          <p:nvPr/>
        </p:nvSpPr>
        <p:spPr>
          <a:xfrm rot="17071534">
            <a:off x="6729673" y="3024122"/>
            <a:ext cx="1495167" cy="493084"/>
          </a:xfrm>
          <a:prstGeom prst="rect">
            <a:avLst/>
          </a:prstGeom>
          <a:noFill/>
        </p:spPr>
        <p:txBody>
          <a:bodyPr wrap="square" rtlCol="0">
            <a:spAutoFit/>
          </a:bodyPr>
          <a:lstStyle/>
          <a:p>
            <a:pPr algn="ctr"/>
            <a:r>
              <a:rPr lang="en-GB" sz="1400" dirty="0">
                <a:solidFill>
                  <a:schemeClr val="tx1"/>
                </a:solidFill>
              </a:rPr>
              <a:t>w</a:t>
            </a:r>
            <a:r>
              <a:rPr lang="en-GB" sz="1400" dirty="0" smtClean="0">
                <a:solidFill>
                  <a:schemeClr val="tx1"/>
                </a:solidFill>
              </a:rPr>
              <a:t>arm conveyor belt flow</a:t>
            </a:r>
            <a:endParaRPr lang="en-GB" sz="1400" dirty="0">
              <a:solidFill>
                <a:schemeClr val="tx1"/>
              </a:solidFill>
            </a:endParaRPr>
          </a:p>
        </p:txBody>
      </p:sp>
      <p:sp>
        <p:nvSpPr>
          <p:cNvPr id="31" name="TextBox 30"/>
          <p:cNvSpPr txBox="1"/>
          <p:nvPr/>
        </p:nvSpPr>
        <p:spPr>
          <a:xfrm>
            <a:off x="6019633" y="5669169"/>
            <a:ext cx="1495167" cy="493084"/>
          </a:xfrm>
          <a:prstGeom prst="rect">
            <a:avLst/>
          </a:prstGeom>
          <a:noFill/>
        </p:spPr>
        <p:txBody>
          <a:bodyPr wrap="square" rtlCol="0">
            <a:spAutoFit/>
          </a:bodyPr>
          <a:lstStyle/>
          <a:p>
            <a:pPr algn="ctr"/>
            <a:r>
              <a:rPr lang="en-GB" sz="1400" dirty="0" smtClean="0">
                <a:solidFill>
                  <a:schemeClr val="tx1"/>
                </a:solidFill>
              </a:rPr>
              <a:t>Low-pressure centre</a:t>
            </a:r>
            <a:endParaRPr lang="en-GB" sz="1400" dirty="0">
              <a:solidFill>
                <a:schemeClr val="tx1"/>
              </a:solidFill>
            </a:endParaRPr>
          </a:p>
        </p:txBody>
      </p:sp>
      <p:cxnSp>
        <p:nvCxnSpPr>
          <p:cNvPr id="32" name="Straight Arrow Connector 31"/>
          <p:cNvCxnSpPr>
            <a:stCxn id="31" idx="0"/>
          </p:cNvCxnSpPr>
          <p:nvPr/>
        </p:nvCxnSpPr>
        <p:spPr bwMode="auto">
          <a:xfrm flipH="1" flipV="1">
            <a:off x="6767216" y="5354442"/>
            <a:ext cx="1" cy="314727"/>
          </a:xfrm>
          <a:prstGeom prst="straightConnector1">
            <a:avLst/>
          </a:prstGeom>
          <a:solidFill>
            <a:srgbClr val="00B8FF"/>
          </a:solidFill>
          <a:ln w="57150" cap="flat" cmpd="sng" algn="ctr">
            <a:solidFill>
              <a:schemeClr val="tx1"/>
            </a:solidFill>
            <a:prstDash val="solid"/>
            <a:round/>
            <a:headEnd type="none" w="med" len="med"/>
            <a:tailEnd type="triangle"/>
          </a:ln>
          <a:effectLst/>
        </p:spPr>
      </p:cxn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76612"/>
            <a:ext cx="1116330" cy="1120140"/>
          </a:xfrm>
          <a:prstGeom prst="rect">
            <a:avLst/>
          </a:prstGeom>
        </p:spPr>
      </p:pic>
    </p:spTree>
    <p:extLst>
      <p:ext uri="{BB962C8B-B14F-4D97-AF65-F5344CB8AC3E}">
        <p14:creationId xmlns:p14="http://schemas.microsoft.com/office/powerpoint/2010/main" val="1728678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23"/>
          <a:stretch>
            <a:fillRect/>
          </a:stretch>
        </p:blipFill>
        <p:spPr bwMode="auto">
          <a:xfrm>
            <a:off x="34925" y="1989138"/>
            <a:ext cx="4614863"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916113"/>
            <a:ext cx="44862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ight Triangle 2"/>
          <p:cNvSpPr>
            <a:spLocks noChangeArrowheads="1"/>
          </p:cNvSpPr>
          <p:nvPr/>
        </p:nvSpPr>
        <p:spPr bwMode="auto">
          <a:xfrm>
            <a:off x="34925" y="3775075"/>
            <a:ext cx="1368425" cy="1089025"/>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80" tIns="45692" rIns="91380" bIns="45692" anchor="ct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endParaRPr lang="en-GB" altLang="en-US">
              <a:latin typeface="Rdg Vesta" panose="02000503060000020004" pitchFamily="50" charset="0"/>
            </a:endParaRPr>
          </a:p>
        </p:txBody>
      </p:sp>
      <p:sp>
        <p:nvSpPr>
          <p:cNvPr id="8198" name="Right Triangle 6"/>
          <p:cNvSpPr>
            <a:spLocks noChangeArrowheads="1"/>
          </p:cNvSpPr>
          <p:nvPr/>
        </p:nvSpPr>
        <p:spPr bwMode="auto">
          <a:xfrm>
            <a:off x="4500563" y="3789363"/>
            <a:ext cx="1366837" cy="1089025"/>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80" tIns="45692" rIns="91380" bIns="45692" anchor="ct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endParaRPr lang="en-GB" altLang="en-US">
              <a:latin typeface="Rdg Vesta" panose="02000503060000020004" pitchFamily="50" charset="0"/>
            </a:endParaRPr>
          </a:p>
        </p:txBody>
      </p:sp>
      <p:sp>
        <p:nvSpPr>
          <p:cNvPr id="8199" name="Right Triangle 7"/>
          <p:cNvSpPr>
            <a:spLocks noChangeArrowheads="1"/>
          </p:cNvSpPr>
          <p:nvPr/>
        </p:nvSpPr>
        <p:spPr bwMode="auto">
          <a:xfrm rot="5400000">
            <a:off x="-112712" y="1984375"/>
            <a:ext cx="1368425" cy="1089025"/>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80" tIns="45692" rIns="91380" bIns="45692" anchor="ct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endParaRPr lang="en-GB" altLang="en-US">
              <a:latin typeface="Rdg Vesta" panose="02000503060000020004" pitchFamily="50" charset="0"/>
            </a:endParaRPr>
          </a:p>
        </p:txBody>
      </p:sp>
      <p:sp>
        <p:nvSpPr>
          <p:cNvPr id="8200" name="Right Triangle 8"/>
          <p:cNvSpPr>
            <a:spLocks noChangeArrowheads="1"/>
          </p:cNvSpPr>
          <p:nvPr/>
        </p:nvSpPr>
        <p:spPr bwMode="auto">
          <a:xfrm rot="5400000">
            <a:off x="4299744" y="2024856"/>
            <a:ext cx="1366838" cy="1089025"/>
          </a:xfrm>
          <a:prstGeom prst="rtTriangl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80" tIns="45692" rIns="91380" bIns="45692" anchor="ct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endParaRPr lang="en-GB" altLang="en-US">
              <a:latin typeface="Rdg Vesta" panose="02000503060000020004" pitchFamily="50" charset="0"/>
            </a:endParaRPr>
          </a:p>
        </p:txBody>
      </p:sp>
      <p:sp>
        <p:nvSpPr>
          <p:cNvPr id="8201" name="TextBox 3"/>
          <p:cNvSpPr txBox="1">
            <a:spLocks noChangeArrowheads="1"/>
          </p:cNvSpPr>
          <p:nvPr/>
        </p:nvSpPr>
        <p:spPr bwMode="auto">
          <a:xfrm>
            <a:off x="2353715" y="4789488"/>
            <a:ext cx="4090493" cy="7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ctr" eaLnBrk="1" hangingPunct="1">
              <a:lnSpc>
                <a:spcPct val="100000"/>
              </a:lnSpc>
              <a:spcBef>
                <a:spcPct val="0"/>
              </a:spcBef>
              <a:buClrTx/>
              <a:buFontTx/>
              <a:buNone/>
            </a:pPr>
            <a:r>
              <a:rPr lang="en-GB" altLang="en-US" sz="2000" dirty="0">
                <a:latin typeface="+mn-lt"/>
              </a:rPr>
              <a:t>Potential temperature, </a:t>
            </a:r>
            <a:r>
              <a:rPr lang="en-GB" altLang="en-US" sz="2000" dirty="0">
                <a:latin typeface="Times New Roman" panose="02020603050405020304" pitchFamily="18" charset="0"/>
                <a:cs typeface="Times New Roman" panose="02020603050405020304" pitchFamily="18" charset="0"/>
              </a:rPr>
              <a:t>Ɵ</a:t>
            </a:r>
            <a:r>
              <a:rPr lang="en-GB" altLang="en-US" sz="2000" dirty="0">
                <a:latin typeface="+mn-lt"/>
                <a:cs typeface="Times New Roman" panose="02020603050405020304" pitchFamily="18" charset="0"/>
              </a:rPr>
              <a:t>,</a:t>
            </a:r>
            <a:r>
              <a:rPr lang="en-GB" altLang="en-US" sz="2000" dirty="0">
                <a:latin typeface="+mn-lt"/>
              </a:rPr>
              <a:t> on the PV = 2PVU surface (</a:t>
            </a:r>
            <a:r>
              <a:rPr lang="en-GB" altLang="en-US" sz="2000" dirty="0" err="1">
                <a:latin typeface="+mn-lt"/>
              </a:rPr>
              <a:t>tropopause</a:t>
            </a:r>
            <a:r>
              <a:rPr lang="en-GB" altLang="en-US" sz="2000" dirty="0">
                <a:latin typeface="+mn-lt"/>
              </a:rPr>
              <a:t>)</a:t>
            </a:r>
          </a:p>
        </p:txBody>
      </p:sp>
      <p:sp>
        <p:nvSpPr>
          <p:cNvPr id="8202" name="TextBox 4"/>
          <p:cNvSpPr txBox="1">
            <a:spLocks noChangeArrowheads="1"/>
          </p:cNvSpPr>
          <p:nvPr/>
        </p:nvSpPr>
        <p:spPr bwMode="auto">
          <a:xfrm>
            <a:off x="391319" y="1997206"/>
            <a:ext cx="1368425" cy="4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r>
              <a:rPr lang="en-GB" altLang="en-US" sz="2000" dirty="0">
                <a:latin typeface="+mn-lt"/>
              </a:rPr>
              <a:t>LC1</a:t>
            </a:r>
          </a:p>
        </p:txBody>
      </p:sp>
      <p:sp>
        <p:nvSpPr>
          <p:cNvPr id="8203" name="TextBox 11"/>
          <p:cNvSpPr txBox="1">
            <a:spLocks noChangeArrowheads="1"/>
          </p:cNvSpPr>
          <p:nvPr/>
        </p:nvSpPr>
        <p:spPr bwMode="auto">
          <a:xfrm>
            <a:off x="4438650" y="1760161"/>
            <a:ext cx="2159669" cy="7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eaLnBrk="1" hangingPunct="1">
              <a:lnSpc>
                <a:spcPct val="100000"/>
              </a:lnSpc>
              <a:spcBef>
                <a:spcPct val="0"/>
              </a:spcBef>
              <a:buClrTx/>
              <a:buFontTx/>
              <a:buNone/>
            </a:pPr>
            <a:r>
              <a:rPr lang="en-GB" altLang="en-US" sz="2000" dirty="0">
                <a:latin typeface="+mn-lt"/>
              </a:rPr>
              <a:t>LC2: with added cyclonic shear</a:t>
            </a:r>
          </a:p>
        </p:txBody>
      </p:sp>
      <p:sp>
        <p:nvSpPr>
          <p:cNvPr id="14" name="Title 1"/>
          <p:cNvSpPr>
            <a:spLocks noGrp="1"/>
          </p:cNvSpPr>
          <p:nvPr>
            <p:ph type="title"/>
          </p:nvPr>
        </p:nvSpPr>
        <p:spPr>
          <a:xfrm>
            <a:off x="251370" y="548680"/>
            <a:ext cx="6192838" cy="927100"/>
          </a:xfrm>
        </p:spPr>
        <p:txBody>
          <a:bodyPr/>
          <a:lstStyle/>
          <a:p>
            <a:r>
              <a:rPr lang="en-GB" altLang="en-US" dirty="0" smtClean="0">
                <a:latin typeface="+mn-lt"/>
              </a:rPr>
              <a:t>Idealised </a:t>
            </a:r>
            <a:r>
              <a:rPr lang="en-GB" altLang="en-US" dirty="0" err="1" smtClean="0">
                <a:latin typeface="+mn-lt"/>
              </a:rPr>
              <a:t>baroclinic</a:t>
            </a:r>
            <a:r>
              <a:rPr lang="en-GB" altLang="en-US" dirty="0" smtClean="0">
                <a:latin typeface="+mn-lt"/>
              </a:rPr>
              <a:t> </a:t>
            </a:r>
            <a:br>
              <a:rPr lang="en-GB" altLang="en-US" dirty="0" smtClean="0">
                <a:latin typeface="+mn-lt"/>
              </a:rPr>
            </a:br>
            <a:r>
              <a:rPr lang="en-GB" altLang="en-US" dirty="0" smtClean="0">
                <a:latin typeface="+mn-lt"/>
              </a:rPr>
              <a:t>lifecycles</a:t>
            </a:r>
          </a:p>
        </p:txBody>
      </p:sp>
      <p:sp>
        <p:nvSpPr>
          <p:cNvPr id="15" name="TextBox 5"/>
          <p:cNvSpPr txBox="1">
            <a:spLocks noChangeArrowheads="1"/>
          </p:cNvSpPr>
          <p:nvPr/>
        </p:nvSpPr>
        <p:spPr bwMode="auto">
          <a:xfrm>
            <a:off x="22915" y="6165304"/>
            <a:ext cx="3096494" cy="4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94" tIns="41446" rIns="82894" bIns="41446">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r" eaLnBrk="1" hangingPunct="1">
              <a:lnSpc>
                <a:spcPct val="100000"/>
              </a:lnSpc>
              <a:spcBef>
                <a:spcPct val="0"/>
              </a:spcBef>
              <a:buClrTx/>
              <a:buFontTx/>
              <a:buNone/>
            </a:pPr>
            <a:r>
              <a:rPr lang="en-GB" altLang="en-US" sz="2200" dirty="0" err="1" smtClean="0">
                <a:solidFill>
                  <a:srgbClr val="7EAF35"/>
                </a:solidFill>
                <a:latin typeface="+mn-lt"/>
              </a:rPr>
              <a:t>Thorncroft</a:t>
            </a:r>
            <a:r>
              <a:rPr lang="en-GB" altLang="en-US" sz="2200" dirty="0" smtClean="0">
                <a:solidFill>
                  <a:srgbClr val="7EAF35"/>
                </a:solidFill>
                <a:latin typeface="+mn-lt"/>
              </a:rPr>
              <a:t> </a:t>
            </a:r>
            <a:r>
              <a:rPr lang="en-GB" altLang="en-US" sz="2200" i="1" dirty="0">
                <a:solidFill>
                  <a:srgbClr val="7EAF35"/>
                </a:solidFill>
                <a:latin typeface="+mn-lt"/>
              </a:rPr>
              <a:t>et al</a:t>
            </a:r>
            <a:r>
              <a:rPr lang="en-GB" altLang="en-US" sz="2200" dirty="0">
                <a:solidFill>
                  <a:srgbClr val="7EAF35"/>
                </a:solidFill>
                <a:latin typeface="+mn-lt"/>
              </a:rPr>
              <a:t>., (1993)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Rot="1" noChangeAspect="1" noMove="1" noResize="1" noEditPoints="1" noAdjustHandles="1" noChangeArrowheads="1" noChangeShapeType="1" noTextEdit="1"/>
          </p:cNvSpPr>
          <p:nvPr/>
        </p:nvSpPr>
        <p:spPr>
          <a:xfrm>
            <a:off x="204465" y="1340774"/>
            <a:ext cx="4367535" cy="4079643"/>
          </a:xfrm>
          <a:prstGeom prst="rect">
            <a:avLst/>
          </a:prstGeom>
          <a:blipFill rotWithShape="1">
            <a:blip r:embed="rId3"/>
            <a:stretch>
              <a:fillRect l="-2235" t="-1196" b="-2691"/>
            </a:stretch>
          </a:blipFill>
        </p:spPr>
        <p:txBody>
          <a:bodyPr lIns="91380" tIns="45692" rIns="91380" bIns="45692"/>
          <a:lstStyle/>
          <a:p>
            <a:pPr>
              <a:defRPr/>
            </a:pPr>
            <a:r>
              <a:rPr lang="en-GB">
                <a:noFill/>
                <a:latin typeface="Gill Sans MT" pitchFamily="34" charset="0"/>
              </a:rPr>
              <a:t> </a:t>
            </a:r>
          </a:p>
        </p:txBody>
      </p:sp>
      <p:sp>
        <p:nvSpPr>
          <p:cNvPr id="9220" name="Title 1"/>
          <p:cNvSpPr>
            <a:spLocks noGrp="1"/>
          </p:cNvSpPr>
          <p:nvPr>
            <p:ph type="title"/>
          </p:nvPr>
        </p:nvSpPr>
        <p:spPr>
          <a:xfrm>
            <a:off x="251370" y="188640"/>
            <a:ext cx="6192838" cy="751551"/>
          </a:xfrm>
        </p:spPr>
        <p:txBody>
          <a:bodyPr/>
          <a:lstStyle/>
          <a:p>
            <a:r>
              <a:rPr lang="en-GB" altLang="en-US" dirty="0" err="1" smtClean="0">
                <a:latin typeface="+mn-lt"/>
              </a:rPr>
              <a:t>Eady</a:t>
            </a:r>
            <a:r>
              <a:rPr lang="en-GB" altLang="en-US" dirty="0" smtClean="0">
                <a:latin typeface="+mn-lt"/>
              </a:rPr>
              <a:t> model</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866" t="8802" r="28230" b="48654"/>
          <a:stretch/>
        </p:blipFill>
        <p:spPr>
          <a:xfrm>
            <a:off x="4067944" y="836712"/>
            <a:ext cx="4896544" cy="4896544"/>
          </a:xfrm>
          <a:prstGeom prst="rect">
            <a:avLst/>
          </a:prstGeom>
        </p:spPr>
      </p:pic>
      <p:sp>
        <p:nvSpPr>
          <p:cNvPr id="16" name="TextBox 15"/>
          <p:cNvSpPr txBox="1"/>
          <p:nvPr/>
        </p:nvSpPr>
        <p:spPr>
          <a:xfrm>
            <a:off x="4644008" y="5661248"/>
            <a:ext cx="4320480" cy="461665"/>
          </a:xfrm>
          <a:prstGeom prst="rect">
            <a:avLst/>
          </a:prstGeom>
          <a:noFill/>
        </p:spPr>
        <p:txBody>
          <a:bodyPr wrap="square" rtlCol="0">
            <a:spAutoFit/>
          </a:bodyPr>
          <a:lstStyle/>
          <a:p>
            <a:pPr algn="ctr"/>
            <a:r>
              <a:rPr lang="en-GB" sz="2400" dirty="0" smtClean="0">
                <a:solidFill>
                  <a:srgbClr val="00B050"/>
                </a:solidFill>
              </a:rPr>
              <a:t>James (1994)</a:t>
            </a:r>
            <a:endParaRPr lang="en-GB" sz="2400" dirty="0" smtClean="0">
              <a:solidFill>
                <a:srgbClr val="00B050"/>
              </a:solidFill>
            </a:endParaRPr>
          </a:p>
        </p:txBody>
      </p:sp>
      <p:sp>
        <p:nvSpPr>
          <p:cNvPr id="2" name="TextBox 1"/>
          <p:cNvSpPr txBox="1"/>
          <p:nvPr/>
        </p:nvSpPr>
        <p:spPr>
          <a:xfrm>
            <a:off x="5292080" y="2276872"/>
            <a:ext cx="720080" cy="400110"/>
          </a:xfrm>
          <a:prstGeom prst="rect">
            <a:avLst/>
          </a:prstGeom>
          <a:noFill/>
        </p:spPr>
        <p:txBody>
          <a:bodyPr wrap="square" rtlCol="0">
            <a:spAutoFit/>
          </a:bodyPr>
          <a:lstStyle/>
          <a:p>
            <a:r>
              <a:rPr lang="en-GB" dirty="0" smtClean="0">
                <a:solidFill>
                  <a:schemeClr val="tx2"/>
                </a:solidFill>
                <a:latin typeface="+mn-lt"/>
              </a:rPr>
              <a:t>0.1</a:t>
            </a:r>
            <a:endParaRPr lang="en-GB" dirty="0" smtClean="0">
              <a:solidFill>
                <a:schemeClr val="tx2"/>
              </a:solidFill>
              <a:latin typeface="+mn-lt"/>
            </a:endParaRPr>
          </a:p>
        </p:txBody>
      </p:sp>
      <p:sp>
        <p:nvSpPr>
          <p:cNvPr id="18" name="TextBox 17"/>
          <p:cNvSpPr txBox="1"/>
          <p:nvPr/>
        </p:nvSpPr>
        <p:spPr>
          <a:xfrm>
            <a:off x="5652120" y="3172906"/>
            <a:ext cx="720080" cy="400110"/>
          </a:xfrm>
          <a:prstGeom prst="rect">
            <a:avLst/>
          </a:prstGeom>
          <a:noFill/>
        </p:spPr>
        <p:txBody>
          <a:bodyPr wrap="square" rtlCol="0">
            <a:spAutoFit/>
          </a:bodyPr>
          <a:lstStyle/>
          <a:p>
            <a:r>
              <a:rPr lang="en-GB" dirty="0" smtClean="0">
                <a:solidFill>
                  <a:schemeClr val="tx2"/>
                </a:solidFill>
                <a:latin typeface="+mn-lt"/>
              </a:rPr>
              <a:t>0.2</a:t>
            </a:r>
            <a:endParaRPr lang="en-GB" dirty="0" smtClean="0">
              <a:solidFill>
                <a:schemeClr val="tx2"/>
              </a:solidFill>
              <a:latin typeface="+mn-lt"/>
            </a:endParaRPr>
          </a:p>
        </p:txBody>
      </p:sp>
      <p:sp>
        <p:nvSpPr>
          <p:cNvPr id="19" name="TextBox 18"/>
          <p:cNvSpPr txBox="1"/>
          <p:nvPr/>
        </p:nvSpPr>
        <p:spPr>
          <a:xfrm>
            <a:off x="6228184" y="4509120"/>
            <a:ext cx="720080" cy="400110"/>
          </a:xfrm>
          <a:prstGeom prst="rect">
            <a:avLst/>
          </a:prstGeom>
          <a:noFill/>
        </p:spPr>
        <p:txBody>
          <a:bodyPr wrap="square" rtlCol="0">
            <a:spAutoFit/>
          </a:bodyPr>
          <a:lstStyle/>
          <a:p>
            <a:r>
              <a:rPr lang="en-GB" dirty="0" smtClean="0">
                <a:solidFill>
                  <a:schemeClr val="tx2"/>
                </a:solidFill>
                <a:latin typeface="+mn-lt"/>
              </a:rPr>
              <a:t>0.3</a:t>
            </a:r>
            <a:endParaRPr lang="en-GB" dirty="0" smtClean="0">
              <a:solidFill>
                <a:schemeClr val="tx2"/>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3" y="2462510"/>
            <a:ext cx="8955087" cy="240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Title 1"/>
          <p:cNvSpPr>
            <a:spLocks noGrp="1"/>
          </p:cNvSpPr>
          <p:nvPr>
            <p:ph type="title"/>
          </p:nvPr>
        </p:nvSpPr>
        <p:spPr>
          <a:xfrm>
            <a:off x="179388" y="332656"/>
            <a:ext cx="6408836" cy="1130226"/>
          </a:xfrm>
        </p:spPr>
        <p:txBody>
          <a:bodyPr/>
          <a:lstStyle/>
          <a:p>
            <a:r>
              <a:rPr lang="en-GB" altLang="en-US" dirty="0" smtClean="0"/>
              <a:t>Forecast errors in upper-</a:t>
            </a:r>
            <a:br>
              <a:rPr lang="en-GB" altLang="en-US" dirty="0" smtClean="0"/>
            </a:br>
            <a:r>
              <a:rPr lang="en-GB" altLang="en-US" dirty="0" smtClean="0"/>
              <a:t>level PV</a:t>
            </a:r>
          </a:p>
        </p:txBody>
      </p:sp>
      <p:sp>
        <p:nvSpPr>
          <p:cNvPr id="2" name="TextBox 1"/>
          <p:cNvSpPr txBox="1"/>
          <p:nvPr/>
        </p:nvSpPr>
        <p:spPr>
          <a:xfrm>
            <a:off x="80963" y="5098826"/>
            <a:ext cx="8523287" cy="706438"/>
          </a:xfrm>
          <a:prstGeom prst="rect">
            <a:avLst/>
          </a:prstGeom>
          <a:noFill/>
        </p:spPr>
        <p:txBody>
          <a:bodyPr>
            <a:spAutoFit/>
          </a:bodyPr>
          <a:lstStyle/>
          <a:p>
            <a:pPr>
              <a:defRPr/>
            </a:pPr>
            <a:r>
              <a:rPr lang="en-GB" sz="2000" dirty="0">
                <a:latin typeface="+mn-lt"/>
              </a:rPr>
              <a:t>PV on 320 K </a:t>
            </a:r>
            <a:r>
              <a:rPr lang="en-GB" sz="2000" dirty="0" err="1">
                <a:latin typeface="+mn-lt"/>
              </a:rPr>
              <a:t>isentrope</a:t>
            </a:r>
            <a:r>
              <a:rPr lang="en-GB" sz="2000" dirty="0">
                <a:latin typeface="+mn-lt"/>
              </a:rPr>
              <a:t> (analysis and 96h forecast): 1200 UTC 16 Jan 2002 </a:t>
            </a:r>
            <a:r>
              <a:rPr lang="en-GB" sz="2000" dirty="0">
                <a:solidFill>
                  <a:srgbClr val="7EAF35"/>
                </a:solidFill>
                <a:latin typeface="+mn-lt"/>
              </a:rPr>
              <a:t>(Davies and </a:t>
            </a:r>
            <a:r>
              <a:rPr lang="en-GB" sz="2000" dirty="0" err="1">
                <a:solidFill>
                  <a:srgbClr val="7EAF35"/>
                </a:solidFill>
                <a:latin typeface="+mn-lt"/>
              </a:rPr>
              <a:t>Didone</a:t>
            </a:r>
            <a:r>
              <a:rPr lang="en-GB" sz="2000" dirty="0">
                <a:solidFill>
                  <a:srgbClr val="7EAF35"/>
                </a:solidFill>
                <a:latin typeface="+mn-lt"/>
              </a:rPr>
              <a:t> 2013)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35" r="11765"/>
          <a:stretch>
            <a:fillRect/>
          </a:stretch>
        </p:blipFill>
        <p:spPr bwMode="auto">
          <a:xfrm>
            <a:off x="1692275" y="836613"/>
            <a:ext cx="73945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2"/>
          <p:cNvSpPr>
            <a:spLocks noGrp="1"/>
          </p:cNvSpPr>
          <p:nvPr>
            <p:ph type="title"/>
          </p:nvPr>
        </p:nvSpPr>
        <p:spPr>
          <a:xfrm>
            <a:off x="251371" y="255240"/>
            <a:ext cx="6192837" cy="725488"/>
          </a:xfrm>
        </p:spPr>
        <p:txBody>
          <a:bodyPr/>
          <a:lstStyle/>
          <a:p>
            <a:r>
              <a:rPr lang="en-GB" altLang="en-US" dirty="0" smtClean="0"/>
              <a:t>Ridge PV gradient forecast</a:t>
            </a:r>
          </a:p>
        </p:txBody>
      </p:sp>
      <p:grpSp>
        <p:nvGrpSpPr>
          <p:cNvPr id="23556" name="Group 4"/>
          <p:cNvGrpSpPr>
            <a:grpSpLocks/>
          </p:cNvGrpSpPr>
          <p:nvPr/>
        </p:nvGrpSpPr>
        <p:grpSpPr bwMode="auto">
          <a:xfrm>
            <a:off x="11113" y="2924175"/>
            <a:ext cx="1374775" cy="2032000"/>
            <a:chOff x="11113" y="2924175"/>
            <a:chExt cx="1374825" cy="2031325"/>
          </a:xfrm>
        </p:grpSpPr>
        <p:sp>
          <p:nvSpPr>
            <p:cNvPr id="6" name="TextBox 5"/>
            <p:cNvSpPr txBox="1"/>
            <p:nvPr/>
          </p:nvSpPr>
          <p:spPr>
            <a:xfrm>
              <a:off x="11113" y="2924175"/>
              <a:ext cx="1230357" cy="2031325"/>
            </a:xfrm>
            <a:prstGeom prst="rect">
              <a:avLst/>
            </a:prstGeom>
            <a:noFill/>
          </p:spPr>
          <p:txBody>
            <a:bodyPr>
              <a:spAutoFit/>
            </a:bodyPr>
            <a:lstStyle/>
            <a:p>
              <a:pPr>
                <a:defRPr/>
              </a:pPr>
              <a:r>
                <a:rPr lang="en-GB" sz="1800" dirty="0">
                  <a:latin typeface="+mn-lt"/>
                </a:rPr>
                <a:t>2006/7</a:t>
              </a:r>
            </a:p>
            <a:p>
              <a:pPr>
                <a:defRPr/>
              </a:pPr>
              <a:r>
                <a:rPr lang="en-GB" sz="1800" dirty="0">
                  <a:latin typeface="+mn-lt"/>
                </a:rPr>
                <a:t>2007/8</a:t>
              </a:r>
            </a:p>
            <a:p>
              <a:pPr>
                <a:defRPr/>
              </a:pPr>
              <a:r>
                <a:rPr lang="en-GB" sz="1800" dirty="0">
                  <a:latin typeface="+mn-lt"/>
                </a:rPr>
                <a:t>2008/9</a:t>
              </a:r>
            </a:p>
            <a:p>
              <a:pPr>
                <a:defRPr/>
              </a:pPr>
              <a:r>
                <a:rPr lang="en-GB" sz="1800" dirty="0">
                  <a:latin typeface="+mn-lt"/>
                </a:rPr>
                <a:t>2009/10</a:t>
              </a:r>
            </a:p>
            <a:p>
              <a:pPr>
                <a:defRPr/>
              </a:pPr>
              <a:r>
                <a:rPr lang="en-GB" sz="1800" dirty="0">
                  <a:latin typeface="+mn-lt"/>
                </a:rPr>
                <a:t>2010/11</a:t>
              </a:r>
            </a:p>
            <a:p>
              <a:pPr>
                <a:defRPr/>
              </a:pPr>
              <a:r>
                <a:rPr lang="en-GB" sz="1800" dirty="0">
                  <a:latin typeface="+mn-lt"/>
                </a:rPr>
                <a:t>2011/12</a:t>
              </a:r>
            </a:p>
            <a:p>
              <a:pPr>
                <a:defRPr/>
              </a:pPr>
              <a:r>
                <a:rPr lang="en-GB" sz="1800" dirty="0">
                  <a:latin typeface="+mn-lt"/>
                </a:rPr>
                <a:t>2012/13</a:t>
              </a:r>
            </a:p>
          </p:txBody>
        </p:sp>
        <p:cxnSp>
          <p:nvCxnSpPr>
            <p:cNvPr id="23558" name="Straight Connector 14"/>
            <p:cNvCxnSpPr>
              <a:cxnSpLocks noChangeShapeType="1"/>
            </p:cNvCxnSpPr>
            <p:nvPr/>
          </p:nvCxnSpPr>
          <p:spPr bwMode="auto">
            <a:xfrm>
              <a:off x="971550" y="3141663"/>
              <a:ext cx="41433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3559" name="Straight Connector 20"/>
            <p:cNvCxnSpPr>
              <a:cxnSpLocks noChangeShapeType="1"/>
            </p:cNvCxnSpPr>
            <p:nvPr/>
          </p:nvCxnSpPr>
          <p:spPr bwMode="auto">
            <a:xfrm>
              <a:off x="971550" y="4508500"/>
              <a:ext cx="414338" cy="0"/>
            </a:xfrm>
            <a:prstGeom prst="line">
              <a:avLst/>
            </a:prstGeom>
            <a:noFill/>
            <a:ln w="28575" algn="ctr">
              <a:solidFill>
                <a:srgbClr val="92D050"/>
              </a:solidFill>
              <a:round/>
              <a:headEnd/>
              <a:tailEnd/>
            </a:ln>
            <a:extLst>
              <a:ext uri="{909E8E84-426E-40DD-AFC4-6F175D3DCCD1}">
                <a14:hiddenFill xmlns:a14="http://schemas.microsoft.com/office/drawing/2010/main">
                  <a:noFill/>
                </a14:hiddenFill>
              </a:ext>
            </a:extLst>
          </p:spPr>
        </p:cxnSp>
        <p:cxnSp>
          <p:nvCxnSpPr>
            <p:cNvPr id="23560" name="Straight Connector 22"/>
            <p:cNvCxnSpPr>
              <a:cxnSpLocks noChangeShapeType="1"/>
            </p:cNvCxnSpPr>
            <p:nvPr/>
          </p:nvCxnSpPr>
          <p:spPr bwMode="auto">
            <a:xfrm>
              <a:off x="971550" y="3373438"/>
              <a:ext cx="414338" cy="0"/>
            </a:xfrm>
            <a:prstGeom prst="line">
              <a:avLst/>
            </a:prstGeom>
            <a:noFill/>
            <a:ln w="28575" algn="ctr">
              <a:solidFill>
                <a:srgbClr val="6AFEFE"/>
              </a:solidFill>
              <a:round/>
              <a:headEnd/>
              <a:tailEnd/>
            </a:ln>
            <a:extLst>
              <a:ext uri="{909E8E84-426E-40DD-AFC4-6F175D3DCCD1}">
                <a14:hiddenFill xmlns:a14="http://schemas.microsoft.com/office/drawing/2010/main">
                  <a:noFill/>
                </a14:hiddenFill>
              </a:ext>
            </a:extLst>
          </p:spPr>
        </p:cxnSp>
        <p:cxnSp>
          <p:nvCxnSpPr>
            <p:cNvPr id="23561" name="Straight Connector 23"/>
            <p:cNvCxnSpPr>
              <a:cxnSpLocks noChangeShapeType="1"/>
            </p:cNvCxnSpPr>
            <p:nvPr/>
          </p:nvCxnSpPr>
          <p:spPr bwMode="auto">
            <a:xfrm>
              <a:off x="971550" y="3624263"/>
              <a:ext cx="41433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3562" name="Straight Connector 24"/>
            <p:cNvCxnSpPr>
              <a:cxnSpLocks noChangeShapeType="1"/>
            </p:cNvCxnSpPr>
            <p:nvPr/>
          </p:nvCxnSpPr>
          <p:spPr bwMode="auto">
            <a:xfrm>
              <a:off x="971550" y="3932238"/>
              <a:ext cx="414338" cy="0"/>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23563" name="Straight Connector 25"/>
            <p:cNvCxnSpPr>
              <a:cxnSpLocks noChangeShapeType="1"/>
            </p:cNvCxnSpPr>
            <p:nvPr/>
          </p:nvCxnSpPr>
          <p:spPr bwMode="auto">
            <a:xfrm>
              <a:off x="971550" y="4221163"/>
              <a:ext cx="414338" cy="0"/>
            </a:xfrm>
            <a:prstGeom prst="line">
              <a:avLst/>
            </a:prstGeom>
            <a:noFill/>
            <a:ln w="28575" algn="ctr">
              <a:solidFill>
                <a:srgbClr val="FF33CC"/>
              </a:solidFill>
              <a:round/>
              <a:headEnd/>
              <a:tailEnd/>
            </a:ln>
            <a:extLst>
              <a:ext uri="{909E8E84-426E-40DD-AFC4-6F175D3DCCD1}">
                <a14:hiddenFill xmlns:a14="http://schemas.microsoft.com/office/drawing/2010/main">
                  <a:noFill/>
                </a14:hiddenFill>
              </a:ext>
            </a:extLst>
          </p:spPr>
        </p:cxnSp>
        <p:cxnSp>
          <p:nvCxnSpPr>
            <p:cNvPr id="23564" name="Straight Connector 12"/>
            <p:cNvCxnSpPr>
              <a:cxnSpLocks noChangeShapeType="1"/>
            </p:cNvCxnSpPr>
            <p:nvPr/>
          </p:nvCxnSpPr>
          <p:spPr bwMode="auto">
            <a:xfrm>
              <a:off x="971600" y="4797152"/>
              <a:ext cx="414338" cy="0"/>
            </a:xfrm>
            <a:prstGeom prst="line">
              <a:avLst/>
            </a:prstGeom>
            <a:noFill/>
            <a:ln w="28575" algn="ctr">
              <a:solidFill>
                <a:srgbClr val="FFC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1113" y="6414677"/>
            <a:ext cx="2304256" cy="400110"/>
          </a:xfrm>
          <a:prstGeom prst="rect">
            <a:avLst/>
          </a:prstGeom>
          <a:noFill/>
        </p:spPr>
        <p:txBody>
          <a:bodyPr wrap="square" rtlCol="0">
            <a:spAutoFit/>
          </a:bodyPr>
          <a:lstStyle/>
          <a:p>
            <a:r>
              <a:rPr lang="en-GB" dirty="0" smtClean="0">
                <a:solidFill>
                  <a:schemeClr val="accent3"/>
                </a:solidFill>
                <a:latin typeface="+mn-lt"/>
              </a:rPr>
              <a:t>Gray et al. (2014)</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0825" y="246062"/>
            <a:ext cx="6192838" cy="709613"/>
          </a:xfrm>
        </p:spPr>
        <p:txBody>
          <a:bodyPr/>
          <a:lstStyle/>
          <a:p>
            <a:r>
              <a:rPr lang="en-GB" altLang="en-US" dirty="0" smtClean="0"/>
              <a:t>Net </a:t>
            </a:r>
            <a:r>
              <a:rPr lang="en-GB" altLang="en-US" dirty="0" err="1" smtClean="0"/>
              <a:t>diabatic</a:t>
            </a:r>
            <a:r>
              <a:rPr lang="en-GB" altLang="en-US" dirty="0" smtClean="0"/>
              <a:t> PV generation</a:t>
            </a:r>
          </a:p>
        </p:txBody>
      </p:sp>
      <p:pic>
        <p:nvPicPr>
          <p:cNvPr id="1229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268"/>
          <a:stretch>
            <a:fillRect/>
          </a:stretch>
        </p:blipFill>
        <p:spPr bwMode="auto">
          <a:xfrm>
            <a:off x="68263" y="1374775"/>
            <a:ext cx="9040812"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TextBox 1"/>
          <p:cNvSpPr txBox="1">
            <a:spLocks noChangeArrowheads="1"/>
          </p:cNvSpPr>
          <p:nvPr/>
        </p:nvSpPr>
        <p:spPr bwMode="auto">
          <a:xfrm>
            <a:off x="6443663" y="3614738"/>
            <a:ext cx="1296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Gill Sans MT" panose="020B0502020104020203"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2pPr>
            <a:lvl3pPr marL="1143000" indent="-228600" eaLnBrk="0" hangingPunct="0">
              <a:lnSpc>
                <a:spcPct val="110000"/>
              </a:lnSpc>
              <a:spcBef>
                <a:spcPct val="10000"/>
              </a:spcBef>
              <a:buClr>
                <a:schemeClr val="tx2"/>
              </a:buClr>
              <a:buChar char="•"/>
              <a:defRPr sz="2000">
                <a:solidFill>
                  <a:schemeClr val="tx1"/>
                </a:solidFill>
                <a:latin typeface="Gill Sans MT" panose="020B0502020104020203"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9pPr>
          </a:lstStyle>
          <a:p>
            <a:pPr eaLnBrk="1" hangingPunct="1">
              <a:lnSpc>
                <a:spcPct val="100000"/>
              </a:lnSpc>
              <a:spcBef>
                <a:spcPct val="0"/>
              </a:spcBef>
              <a:buClrTx/>
              <a:buFontTx/>
              <a:buNone/>
            </a:pPr>
            <a:r>
              <a:rPr lang="en-GB" altLang="en-US"/>
              <a:t>WCB</a:t>
            </a:r>
          </a:p>
        </p:txBody>
      </p:sp>
      <p:sp>
        <p:nvSpPr>
          <p:cNvPr id="12293" name="TextBox 7"/>
          <p:cNvSpPr txBox="1">
            <a:spLocks noChangeArrowheads="1"/>
          </p:cNvSpPr>
          <p:nvPr/>
        </p:nvSpPr>
        <p:spPr bwMode="auto">
          <a:xfrm>
            <a:off x="6084888" y="58531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lnSpc>
                <a:spcPct val="110000"/>
              </a:lnSpc>
              <a:spcBef>
                <a:spcPct val="20000"/>
              </a:spcBef>
              <a:buClr>
                <a:schemeClr val="tx2"/>
              </a:buClr>
              <a:buChar char="•"/>
              <a:defRPr sz="2400">
                <a:solidFill>
                  <a:schemeClr val="tx1"/>
                </a:solidFill>
                <a:latin typeface="Gill Sans MT" panose="020B0502020104020203"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2pPr>
            <a:lvl3pPr marL="1143000" indent="-228600" eaLnBrk="0" hangingPunct="0">
              <a:lnSpc>
                <a:spcPct val="110000"/>
              </a:lnSpc>
              <a:spcBef>
                <a:spcPct val="10000"/>
              </a:spcBef>
              <a:buClr>
                <a:schemeClr val="tx2"/>
              </a:buClr>
              <a:buChar char="•"/>
              <a:defRPr sz="2000">
                <a:solidFill>
                  <a:schemeClr val="tx1"/>
                </a:solidFill>
                <a:latin typeface="Gill Sans MT" panose="020B0502020104020203"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9pPr>
          </a:lstStyle>
          <a:p>
            <a:pPr eaLnBrk="1" hangingPunct="1">
              <a:lnSpc>
                <a:spcPct val="100000"/>
              </a:lnSpc>
              <a:spcBef>
                <a:spcPct val="0"/>
              </a:spcBef>
              <a:buClrTx/>
              <a:buFontTx/>
              <a:buNone/>
            </a:pPr>
            <a:r>
              <a:rPr lang="en-GB" altLang="en-US"/>
              <a:t>Cold front</a:t>
            </a:r>
          </a:p>
        </p:txBody>
      </p:sp>
      <p:cxnSp>
        <p:nvCxnSpPr>
          <p:cNvPr id="12294" name="Straight Arrow Connector 3"/>
          <p:cNvCxnSpPr>
            <a:cxnSpLocks noChangeShapeType="1"/>
          </p:cNvCxnSpPr>
          <p:nvPr/>
        </p:nvCxnSpPr>
        <p:spPr bwMode="auto">
          <a:xfrm flipH="1" flipV="1">
            <a:off x="5867400" y="5300663"/>
            <a:ext cx="720725" cy="55245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295" name="TextBox 1"/>
          <p:cNvSpPr txBox="1">
            <a:spLocks noChangeArrowheads="1"/>
          </p:cNvSpPr>
          <p:nvPr/>
        </p:nvSpPr>
        <p:spPr bwMode="auto">
          <a:xfrm>
            <a:off x="250825" y="1095375"/>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ct val="20000"/>
              </a:spcBef>
              <a:buClr>
                <a:schemeClr val="tx2"/>
              </a:buClr>
              <a:buChar char="•"/>
              <a:defRPr sz="2400">
                <a:solidFill>
                  <a:schemeClr val="tx1"/>
                </a:solidFill>
                <a:latin typeface="Gill Sans MT" panose="020B0502020104020203"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2pPr>
            <a:lvl3pPr marL="1143000" indent="-228600" eaLnBrk="0" hangingPunct="0">
              <a:lnSpc>
                <a:spcPct val="110000"/>
              </a:lnSpc>
              <a:spcBef>
                <a:spcPct val="10000"/>
              </a:spcBef>
              <a:buClr>
                <a:schemeClr val="tx2"/>
              </a:buClr>
              <a:buChar char="•"/>
              <a:defRPr sz="2000">
                <a:solidFill>
                  <a:schemeClr val="tx1"/>
                </a:solidFill>
                <a:latin typeface="Gill Sans MT" panose="020B0502020104020203"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9pPr>
          </a:lstStyle>
          <a:p>
            <a:pPr eaLnBrk="1" hangingPunct="1">
              <a:lnSpc>
                <a:spcPct val="100000"/>
              </a:lnSpc>
              <a:spcBef>
                <a:spcPct val="0"/>
              </a:spcBef>
              <a:buClrTx/>
              <a:buFontTx/>
              <a:buNone/>
            </a:pPr>
            <a:r>
              <a:rPr lang="en-GB" altLang="en-US"/>
              <a:t>NW</a:t>
            </a:r>
          </a:p>
        </p:txBody>
      </p:sp>
      <p:sp>
        <p:nvSpPr>
          <p:cNvPr id="12296" name="TextBox 7"/>
          <p:cNvSpPr txBox="1">
            <a:spLocks noChangeArrowheads="1"/>
          </p:cNvSpPr>
          <p:nvPr/>
        </p:nvSpPr>
        <p:spPr bwMode="auto">
          <a:xfrm>
            <a:off x="7956550" y="1095375"/>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ct val="20000"/>
              </a:spcBef>
              <a:buClr>
                <a:schemeClr val="tx2"/>
              </a:buClr>
              <a:buChar char="•"/>
              <a:defRPr sz="2400">
                <a:solidFill>
                  <a:schemeClr val="tx1"/>
                </a:solidFill>
                <a:latin typeface="Gill Sans MT" panose="020B0502020104020203"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2pPr>
            <a:lvl3pPr marL="1143000" indent="-228600" eaLnBrk="0" hangingPunct="0">
              <a:lnSpc>
                <a:spcPct val="110000"/>
              </a:lnSpc>
              <a:spcBef>
                <a:spcPct val="10000"/>
              </a:spcBef>
              <a:buClr>
                <a:schemeClr val="tx2"/>
              </a:buClr>
              <a:buChar char="•"/>
              <a:defRPr sz="2000">
                <a:solidFill>
                  <a:schemeClr val="tx1"/>
                </a:solidFill>
                <a:latin typeface="Gill Sans MT" panose="020B0502020104020203"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Gill Sans MT" panose="020B0502020104020203"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Gill Sans MT" panose="020B0502020104020203" pitchFamily="34" charset="0"/>
              </a:defRPr>
            </a:lvl9pPr>
          </a:lstStyle>
          <a:p>
            <a:pPr eaLnBrk="1" hangingPunct="1">
              <a:lnSpc>
                <a:spcPct val="100000"/>
              </a:lnSpc>
              <a:spcBef>
                <a:spcPct val="0"/>
              </a:spcBef>
              <a:buClrTx/>
              <a:buFontTx/>
              <a:buNone/>
            </a:pPr>
            <a:r>
              <a:rPr lang="en-GB" altLang="en-US"/>
              <a:t>SE</a:t>
            </a:r>
          </a:p>
        </p:txBody>
      </p:sp>
      <p:sp>
        <p:nvSpPr>
          <p:cNvPr id="2" name="TextBox 1"/>
          <p:cNvSpPr txBox="1"/>
          <p:nvPr/>
        </p:nvSpPr>
        <p:spPr>
          <a:xfrm>
            <a:off x="68263" y="6381328"/>
            <a:ext cx="4032250" cy="460375"/>
          </a:xfrm>
          <a:prstGeom prst="rect">
            <a:avLst/>
          </a:prstGeom>
          <a:noFill/>
        </p:spPr>
        <p:txBody>
          <a:bodyPr>
            <a:spAutoFit/>
          </a:bodyPr>
          <a:lstStyle/>
          <a:p>
            <a:pPr>
              <a:defRPr/>
            </a:pPr>
            <a:r>
              <a:rPr lang="en-GB" altLang="en-US" dirty="0" err="1">
                <a:solidFill>
                  <a:srgbClr val="00B050"/>
                </a:solidFill>
                <a:latin typeface="+mn-lt"/>
              </a:rPr>
              <a:t>Chagnon</a:t>
            </a:r>
            <a:r>
              <a:rPr lang="en-GB" altLang="en-US" dirty="0">
                <a:solidFill>
                  <a:srgbClr val="00B050"/>
                </a:solidFill>
                <a:latin typeface="+mn-lt"/>
              </a:rPr>
              <a:t> et al. (2013)</a:t>
            </a:r>
            <a:endParaRPr lang="en-GB" dirty="0">
              <a:latin typeface="+mn-lt"/>
            </a:endParaRPr>
          </a:p>
        </p:txBody>
      </p:sp>
      <p:sp>
        <p:nvSpPr>
          <p:cNvPr id="3" name="TextBox 2"/>
          <p:cNvSpPr txBox="1"/>
          <p:nvPr/>
        </p:nvSpPr>
        <p:spPr>
          <a:xfrm>
            <a:off x="3936660" y="1095375"/>
            <a:ext cx="1499436" cy="461665"/>
          </a:xfrm>
          <a:prstGeom prst="rect">
            <a:avLst/>
          </a:prstGeom>
          <a:noFill/>
        </p:spPr>
        <p:txBody>
          <a:bodyPr wrap="square" rtlCol="0">
            <a:spAutoFit/>
          </a:bodyPr>
          <a:lstStyle/>
          <a:p>
            <a:pPr algn="ctr"/>
            <a:r>
              <a:rPr lang="en-GB" sz="2400" dirty="0" smtClean="0">
                <a:solidFill>
                  <a:schemeClr val="tx2"/>
                </a:solidFill>
                <a:latin typeface="+mn-lt"/>
              </a:rPr>
              <a:t>3.5 days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Forecast busts</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9</a:t>
            </a:fld>
            <a:endParaRPr lang="en-GB" altLang="en-US"/>
          </a:p>
        </p:txBody>
      </p:sp>
      <p:pic>
        <p:nvPicPr>
          <p:cNvPr id="7" name="Picture 6"/>
          <p:cNvPicPr>
            <a:picLocks noChangeAspect="1"/>
          </p:cNvPicPr>
          <p:nvPr/>
        </p:nvPicPr>
        <p:blipFill>
          <a:blip r:embed="rId3"/>
          <a:stretch>
            <a:fillRect/>
          </a:stretch>
        </p:blipFill>
        <p:spPr>
          <a:xfrm>
            <a:off x="275347" y="1268760"/>
            <a:ext cx="3921846" cy="2926259"/>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4572000" y="1406665"/>
            <a:ext cx="4499992" cy="5046671"/>
          </a:xfrm>
          <a:prstGeom prst="rect">
            <a:avLst/>
          </a:prstGeom>
        </p:spPr>
      </p:pic>
      <p:sp>
        <p:nvSpPr>
          <p:cNvPr id="9" name="TextBox 8"/>
          <p:cNvSpPr txBox="1"/>
          <p:nvPr/>
        </p:nvSpPr>
        <p:spPr>
          <a:xfrm>
            <a:off x="251520" y="6132355"/>
            <a:ext cx="2232248" cy="400110"/>
          </a:xfrm>
          <a:prstGeom prst="rect">
            <a:avLst/>
          </a:prstGeom>
          <a:noFill/>
        </p:spPr>
        <p:txBody>
          <a:bodyPr wrap="square" rtlCol="0">
            <a:spAutoFit/>
          </a:bodyPr>
          <a:lstStyle/>
          <a:p>
            <a:r>
              <a:rPr lang="en-GB" dirty="0" err="1" smtClean="0">
                <a:solidFill>
                  <a:schemeClr val="accent3"/>
                </a:solidFill>
              </a:rPr>
              <a:t>Rodwell</a:t>
            </a:r>
            <a:r>
              <a:rPr lang="en-GB" dirty="0" smtClean="0">
                <a:solidFill>
                  <a:schemeClr val="accent3"/>
                </a:solidFill>
              </a:rPr>
              <a:t> et al. 2013</a:t>
            </a:r>
          </a:p>
        </p:txBody>
      </p:sp>
      <p:sp>
        <p:nvSpPr>
          <p:cNvPr id="10" name="TextBox 9"/>
          <p:cNvSpPr txBox="1"/>
          <p:nvPr/>
        </p:nvSpPr>
        <p:spPr>
          <a:xfrm>
            <a:off x="506138" y="4789601"/>
            <a:ext cx="3921846" cy="1015663"/>
          </a:xfrm>
          <a:prstGeom prst="rect">
            <a:avLst/>
          </a:prstGeom>
          <a:noFill/>
        </p:spPr>
        <p:txBody>
          <a:bodyPr wrap="square" rtlCol="0">
            <a:spAutoFit/>
          </a:bodyPr>
          <a:lstStyle/>
          <a:p>
            <a:r>
              <a:rPr lang="en-GB" dirty="0" smtClean="0">
                <a:solidFill>
                  <a:schemeClr val="tx2"/>
                </a:solidFill>
                <a:latin typeface="+mn-lt"/>
              </a:rPr>
              <a:t>6-day forecast </a:t>
            </a:r>
            <a:r>
              <a:rPr lang="en-GB" dirty="0" smtClean="0">
                <a:solidFill>
                  <a:schemeClr val="tx2"/>
                </a:solidFill>
                <a:latin typeface="+mn-lt"/>
              </a:rPr>
              <a:t>busts associated with mesoscale convective systems over US Great Lakes. </a:t>
            </a:r>
          </a:p>
        </p:txBody>
      </p:sp>
      <p:sp>
        <p:nvSpPr>
          <p:cNvPr id="3" name="TextBox 2"/>
          <p:cNvSpPr txBox="1"/>
          <p:nvPr/>
        </p:nvSpPr>
        <p:spPr>
          <a:xfrm>
            <a:off x="4860032" y="980728"/>
            <a:ext cx="4211960" cy="400110"/>
          </a:xfrm>
          <a:prstGeom prst="rect">
            <a:avLst/>
          </a:prstGeom>
          <a:noFill/>
        </p:spPr>
        <p:txBody>
          <a:bodyPr wrap="square" rtlCol="0">
            <a:spAutoFit/>
          </a:bodyPr>
          <a:lstStyle/>
          <a:p>
            <a:r>
              <a:rPr lang="en-GB" dirty="0" smtClean="0">
                <a:solidFill>
                  <a:schemeClr val="tx2"/>
                </a:solidFill>
                <a:latin typeface="+mn-lt"/>
              </a:rPr>
              <a:t>Composites of bust initial conditions</a:t>
            </a:r>
            <a:endParaRPr lang="en-GB" dirty="0" smtClean="0">
              <a:solidFill>
                <a:schemeClr val="tx2"/>
              </a:solidFill>
              <a:latin typeface="+mn-lt"/>
            </a:endParaRPr>
          </a:p>
        </p:txBody>
      </p:sp>
    </p:spTree>
    <p:extLst>
      <p:ext uri="{BB962C8B-B14F-4D97-AF65-F5344CB8AC3E}">
        <p14:creationId xmlns:p14="http://schemas.microsoft.com/office/powerpoint/2010/main" val="1493559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UoR-PP-Template-STANDARD-WIDTH-NO-ANIMATION-v-24</Template>
  <TotalTime>868</TotalTime>
  <Words>4048</Words>
  <Application>Microsoft Office PowerPoint</Application>
  <PresentationFormat>On-screen Show (4:3)</PresentationFormat>
  <Paragraphs>517</Paragraphs>
  <Slides>35</Slides>
  <Notes>35</Notes>
  <HiddenSlides>4</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57" baseType="lpstr">
      <vt:lpstr>Effra Heavy</vt:lpstr>
      <vt:lpstr>Wingdings</vt:lpstr>
      <vt:lpstr>Effra Bold</vt:lpstr>
      <vt:lpstr>Wingdings 2</vt:lpstr>
      <vt:lpstr>Symbol</vt:lpstr>
      <vt:lpstr>AngsanaUPC</vt:lpstr>
      <vt:lpstr>Cambria Math</vt:lpstr>
      <vt:lpstr>Effra Light</vt:lpstr>
      <vt:lpstr>Bitstream Vera Sans</vt:lpstr>
      <vt:lpstr>Calibri</vt:lpstr>
      <vt:lpstr>Effra</vt:lpstr>
      <vt:lpstr>Arial</vt:lpstr>
      <vt:lpstr>Gill Sans MT</vt:lpstr>
      <vt:lpstr>msgothic</vt:lpstr>
      <vt:lpstr>Times New Roman</vt:lpstr>
      <vt:lpstr>Rdg Vesta</vt:lpstr>
      <vt:lpstr>Arial (Body)</vt:lpstr>
      <vt:lpstr>Tahoma</vt:lpstr>
      <vt:lpstr>UoR Theme</vt:lpstr>
      <vt:lpstr>Office Theme</vt:lpstr>
      <vt:lpstr>1_Office Theme</vt:lpstr>
      <vt:lpstr>Equation</vt:lpstr>
      <vt:lpstr>Diabatic Processes in extratropical cyclones:  A general overview and a detailed example of two heavily precipitating slow-moving summer cyclones</vt:lpstr>
      <vt:lpstr>Why diabatic processes?</vt:lpstr>
      <vt:lpstr>Idealised baroclinic  lifecycles</vt:lpstr>
      <vt:lpstr>Idealised baroclinic  lifecycles</vt:lpstr>
      <vt:lpstr>Eady model</vt:lpstr>
      <vt:lpstr>Forecast errors in upper- level PV</vt:lpstr>
      <vt:lpstr>Ridge PV gradient forecast</vt:lpstr>
      <vt:lpstr>Net diabatic PV generation</vt:lpstr>
      <vt:lpstr>Forecast busts</vt:lpstr>
      <vt:lpstr>Diabatic phenomena</vt:lpstr>
      <vt:lpstr>Tools: pressure tendency eq.</vt:lpstr>
      <vt:lpstr>Tools: piecewise PV inversion</vt:lpstr>
      <vt:lpstr>Tools: PV tracers</vt:lpstr>
      <vt:lpstr>Tools: trajectories</vt:lpstr>
      <vt:lpstr>Diabatic processes in  extratropical cyclones: Open questions</vt:lpstr>
      <vt:lpstr>Contrasting two heavily precipitating slow-moving summer cyclones using potential vorticity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Diabatic processes in  extratropical cyclones: Open questions</vt:lpstr>
      <vt:lpstr>PowerPoint Presentation</vt:lpstr>
      <vt:lpstr>PowerPoint Presentation</vt:lpstr>
      <vt:lpstr>PowerPoint Presentation</vt:lpstr>
      <vt:lpstr>PowerPoint Presentation</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Diabatic Processes in extratropical cyclones</dc:title>
  <dc:creator>Suzanne L. Gray</dc:creator>
  <cp:lastModifiedBy>Suzanne L. Gray</cp:lastModifiedBy>
  <cp:revision>62</cp:revision>
  <cp:lastPrinted>2015-05-15T14:01:51Z</cp:lastPrinted>
  <dcterms:created xsi:type="dcterms:W3CDTF">2015-05-11T08:33:06Z</dcterms:created>
  <dcterms:modified xsi:type="dcterms:W3CDTF">2015-05-15T14:17:27Z</dcterms:modified>
</cp:coreProperties>
</file>