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4" r:id="rId1"/>
  </p:sldMasterIdLst>
  <p:notesMasterIdLst>
    <p:notesMasterId r:id="rId25"/>
  </p:notesMasterIdLst>
  <p:handoutMasterIdLst>
    <p:handoutMasterId r:id="rId26"/>
  </p:handoutMasterIdLst>
  <p:sldIdLst>
    <p:sldId id="266" r:id="rId2"/>
    <p:sldId id="316" r:id="rId3"/>
    <p:sldId id="313" r:id="rId4"/>
    <p:sldId id="314" r:id="rId5"/>
    <p:sldId id="315" r:id="rId6"/>
    <p:sldId id="272" r:id="rId7"/>
    <p:sldId id="267" r:id="rId8"/>
    <p:sldId id="268" r:id="rId9"/>
    <p:sldId id="269" r:id="rId10"/>
    <p:sldId id="270" r:id="rId11"/>
    <p:sldId id="271" r:id="rId12"/>
    <p:sldId id="274" r:id="rId13"/>
    <p:sldId id="275" r:id="rId14"/>
    <p:sldId id="276" r:id="rId15"/>
    <p:sldId id="277" r:id="rId16"/>
    <p:sldId id="278" r:id="rId17"/>
    <p:sldId id="279" r:id="rId18"/>
    <p:sldId id="317" r:id="rId19"/>
    <p:sldId id="321" r:id="rId20"/>
    <p:sldId id="320" r:id="rId21"/>
    <p:sldId id="318" r:id="rId22"/>
    <p:sldId id="319" r:id="rId23"/>
    <p:sldId id="322" r:id="rId24"/>
  </p:sldIdLst>
  <p:sldSz cx="9144000" cy="6858000" type="screen4x3"/>
  <p:notesSz cx="6718300" cy="98679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Gill Sans MT" panose="020B0502020104020203" pitchFamily="34" charset="0"/>
      <p:regular r:id="rId31"/>
      <p:bold r:id="rId32"/>
      <p:italic r:id="rId33"/>
      <p:boldItalic r:id="rId34"/>
    </p:embeddedFont>
    <p:embeddedFont>
      <p:font typeface="Effra Bold" panose="020B0604020202020204" charset="0"/>
      <p:bold r:id="rId35"/>
    </p:embeddedFont>
    <p:embeddedFont>
      <p:font typeface="Shruti" panose="020B0502040204020203" pitchFamily="34" charset="0"/>
      <p:regular r:id="rId36"/>
      <p:bold r:id="rId37"/>
    </p:embeddedFont>
    <p:embeddedFont>
      <p:font typeface="Effra Heavy" panose="020B0604020202020204" charset="0"/>
      <p:bold r:id="rId38"/>
      <p:boldItalic r:id="rId39"/>
    </p:embeddedFont>
    <p:embeddedFont>
      <p:font typeface="Effra" panose="020B0604020202020204" charset="0"/>
      <p:regular r:id="rId40"/>
      <p:bold r:id="rId41"/>
      <p:italic r:id="rId42"/>
      <p:boldItalic r:id="rId43"/>
    </p:embeddedFont>
    <p:embeddedFont>
      <p:font typeface="Rdg Vesta" panose="02000503060000020004" pitchFamily="50" charset="0"/>
      <p:regular r:id="rId44"/>
      <p:bold r:id="rId45"/>
      <p:italic r:id="rId46"/>
      <p:boldItalic r:id="rId47"/>
    </p:embeddedFont>
    <p:embeddedFont>
      <p:font typeface="AngsanaUPC" panose="02020603050405020304" pitchFamily="18" charset="-34"/>
      <p:regular r:id="rId48"/>
      <p:bold r:id="rId49"/>
      <p:italic r:id="rId50"/>
      <p:boldItalic r:id="rId51"/>
    </p:embeddedFont>
    <p:embeddedFont>
      <p:font typeface="Effra Light" panose="020B0604020202020204" charset="0"/>
      <p:regular r:id="rId52"/>
      <p:italic r:id="rId53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1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0071"/>
    <a:srgbClr val="7EAF35"/>
    <a:srgbClr val="000000"/>
    <a:srgbClr val="D799A1"/>
    <a:srgbClr val="F3F3F3"/>
    <a:srgbClr val="F0F0F0"/>
    <a:srgbClr val="EEEEEE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81496" autoAdjust="0"/>
  </p:normalViewPr>
  <p:slideViewPr>
    <p:cSldViewPr showGuides="1">
      <p:cViewPr varScale="1">
        <p:scale>
          <a:sx n="79" d="100"/>
          <a:sy n="79" d="100"/>
        </p:scale>
        <p:origin x="666" y="96"/>
      </p:cViewPr>
      <p:guideLst>
        <p:guide orient="horz" pos="288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278"/>
    </p:cViewPr>
  </p:sorterViewPr>
  <p:notesViewPr>
    <p:cSldViewPr showGuides="1">
      <p:cViewPr varScale="1">
        <p:scale>
          <a:sx n="69" d="100"/>
          <a:sy n="69" d="100"/>
        </p:scale>
        <p:origin x="2244" y="90"/>
      </p:cViewPr>
      <p:guideLst>
        <p:guide orient="horz" pos="3108"/>
        <p:guide pos="21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5.fntdata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06825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6825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BDED6D5-33CC-49C8-A14A-4660977D1BEE}" type="slidenum">
              <a:rPr lang="en-GB" altLang="en-US">
                <a:latin typeface="Effra" panose="020B0603020203020204" pitchFamily="34" charset="0"/>
              </a:rPr>
              <a:pPr/>
              <a:t>‹#›</a:t>
            </a:fld>
            <a:endParaRPr lang="en-GB" altLang="en-US" dirty="0">
              <a:latin typeface="Effra" panose="020B06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49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5238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3763" y="739775"/>
            <a:ext cx="493395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1513" y="4687888"/>
            <a:ext cx="5375275" cy="444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text styles</a:t>
            </a:r>
          </a:p>
          <a:p>
            <a:pPr lvl="1"/>
            <a:r>
              <a:rPr lang="en-GB" altLang="en-US" dirty="0" smtClean="0"/>
              <a:t>Second level</a:t>
            </a:r>
          </a:p>
          <a:p>
            <a:pPr lvl="2"/>
            <a:r>
              <a:rPr lang="en-GB" altLang="en-US" dirty="0" smtClean="0"/>
              <a:t>Third level</a:t>
            </a:r>
          </a:p>
          <a:p>
            <a:pPr lvl="3"/>
            <a:r>
              <a:rPr lang="en-GB" altLang="en-US" dirty="0" smtClean="0"/>
              <a:t>Fourth level</a:t>
            </a:r>
          </a:p>
          <a:p>
            <a:pPr lvl="4"/>
            <a:r>
              <a:rPr lang="en-GB" altLang="en-US" dirty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5238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fld id="{A3ADB805-8BF7-47B5-B5FB-292FECAF2630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64654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925515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Figure 1. Conceptual model of the life cycle of an extratropical cyclone: (I) incipient frontal cyclone, (II) frontal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fracture, (III) bent-back front and frontal T-bone, and (IV) warm-core frontal seclusion. Upper diagram: sea-level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pressure, full lines; fronts, bold lines; cloud signature, shaded. Lower diagram: temperature, full lines; and cold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and warm air currents, full and dashed arrows, respectively. (From Shapiro and Keyser 1990.)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18259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 sz="24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1pPr>
            <a:lvl2pPr defTabSz="920750" eaLnBrk="0" hangingPunct="0">
              <a:defRPr sz="24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2pPr>
            <a:lvl3pPr defTabSz="920750" eaLnBrk="0" hangingPunct="0">
              <a:defRPr sz="24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3pPr>
            <a:lvl4pPr defTabSz="920750" eaLnBrk="0" hangingPunct="0">
              <a:defRPr sz="24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4pPr>
            <a:lvl5pPr defTabSz="920750" eaLnBrk="0" hangingPunct="0">
              <a:defRPr sz="24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5pPr>
            <a:lvl6pPr marL="2284413" indent="1588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6pPr>
            <a:lvl7pPr marL="2741613" indent="1588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7pPr>
            <a:lvl8pPr marL="3198813" indent="1588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8pPr>
            <a:lvl9pPr marL="3656013" indent="1588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anose="02000503060000020004" pitchFamily="50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0899B6C-6580-49A0-BB3C-A665A920AA99}" type="slidenum">
              <a:rPr lang="en-US" altLang="en-US" sz="1200"/>
              <a:pPr eaLnBrk="1" hangingPunct="1"/>
              <a:t>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507445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FIG. 10. (a) Frequency (events/year) of strong resolved wind events in storms with (red shading) and without</a:t>
            </a:r>
          </a:p>
          <a:p>
            <a:r>
              <a:rPr lang="en-GB" dirty="0" smtClean="0"/>
              <a:t>(blue shading) sting-jet precursors averaged over the UK domain (marked in Fig. 9) for resolved </a:t>
            </a:r>
            <a:r>
              <a:rPr lang="en-GB" dirty="0" err="1" smtClean="0"/>
              <a:t>windspeed</a:t>
            </a:r>
            <a:endParaRPr lang="en-GB" dirty="0" smtClean="0"/>
          </a:p>
          <a:p>
            <a:r>
              <a:rPr lang="en-GB" dirty="0" smtClean="0"/>
              <a:t>thresholds from 25–45 </a:t>
            </a:r>
            <a:r>
              <a:rPr lang="en-GB" dirty="0" err="1" smtClean="0"/>
              <a:t>ms</a:t>
            </a:r>
            <a:r>
              <a:rPr lang="en-GB" dirty="0" smtClean="0"/>
              <a:t>􀀀1 (increment 5 </a:t>
            </a:r>
            <a:r>
              <a:rPr lang="en-GB" dirty="0" err="1" smtClean="0"/>
              <a:t>ms</a:t>
            </a:r>
            <a:r>
              <a:rPr lang="en-GB" dirty="0" smtClean="0"/>
              <a:t>􀀀1). Distinction is made between storms that did (dark shading)</a:t>
            </a:r>
          </a:p>
          <a:p>
            <a:r>
              <a:rPr lang="en-GB" dirty="0" smtClean="0"/>
              <a:t>and did not (light shading) develop explosively. (b) Same data as in (a), but plotted as proportion of total</a:t>
            </a:r>
          </a:p>
          <a:p>
            <a:r>
              <a:rPr lang="en-GB" dirty="0" smtClean="0"/>
              <a:t>frequencies for each resolved </a:t>
            </a:r>
            <a:r>
              <a:rPr lang="en-GB" dirty="0" err="1" smtClean="0"/>
              <a:t>windspeed</a:t>
            </a:r>
            <a:r>
              <a:rPr lang="en-GB" dirty="0" smtClean="0"/>
              <a:t> threshold. (c, d) are as in (</a:t>
            </a:r>
            <a:r>
              <a:rPr lang="en-GB" dirty="0" err="1" smtClean="0"/>
              <a:t>a,b</a:t>
            </a:r>
            <a:r>
              <a:rPr lang="en-GB" dirty="0" smtClean="0"/>
              <a:t>) but for the northern European domain</a:t>
            </a:r>
          </a:p>
          <a:p>
            <a:r>
              <a:rPr lang="en-GB" dirty="0" smtClean="0"/>
              <a:t>(marked in Fig. 9). Some of the points in panels (b) and (d) are displaced slightly from the resolved </a:t>
            </a:r>
            <a:r>
              <a:rPr lang="en-GB" dirty="0" err="1" smtClean="0"/>
              <a:t>windspeed</a:t>
            </a:r>
            <a:endParaRPr lang="en-GB" dirty="0" smtClean="0"/>
          </a:p>
          <a:p>
            <a:r>
              <a:rPr lang="en-GB" dirty="0" smtClean="0"/>
              <a:t>threshold lines for clarity)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03356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090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5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chemeClr val="tx1"/>
                </a:solidFill>
                <a:latin typeface="+mj-lt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838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228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466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817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05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465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16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31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280000" cy="828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6310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274638"/>
            <a:ext cx="619283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5650" y="1600200"/>
            <a:ext cx="3889375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7425" y="1600200"/>
            <a:ext cx="3889375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DE8C7BC-C236-4D93-B5FF-DB48A08CCC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219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159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/>
              <a:t>Wednesday, 11 June 2014</a:t>
            </a:r>
            <a:endParaRPr lang="en-GB" dirty="0"/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ffra"/>
              </a:rPr>
              <a:t>Copyright University of Reading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Effr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/>
              <a:t>Copyright University of Reading</a:t>
            </a:r>
            <a:endParaRPr lang="en-GB" dirty="0"/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/>
              <a:t>Wednesday, 11 June 2014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ffra"/>
              </a:rPr>
              <a:t>Copyright University of Reading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Effra"/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69105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49850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484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99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921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6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chemeClr val="bg1"/>
                </a:solidFill>
                <a:latin typeface="+mj-lt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952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548680"/>
            <a:ext cx="8446080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1679594"/>
            <a:ext cx="8453280" cy="4473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7" r:id="rId2"/>
    <p:sldLayoutId id="2147483705" r:id="rId3"/>
    <p:sldLayoutId id="2147483696" r:id="rId4"/>
    <p:sldLayoutId id="2147483698" r:id="rId5"/>
    <p:sldLayoutId id="2147483700" r:id="rId6"/>
    <p:sldLayoutId id="2147483701" r:id="rId7"/>
    <p:sldLayoutId id="2147483702" r:id="rId8"/>
    <p:sldLayoutId id="2147483706" r:id="rId9"/>
    <p:sldLayoutId id="2147483707" r:id="rId10"/>
    <p:sldLayoutId id="2147483708" r:id="rId11"/>
    <p:sldLayoutId id="2147483713" r:id="rId12"/>
    <p:sldLayoutId id="2147483709" r:id="rId13"/>
    <p:sldLayoutId id="2147483710" r:id="rId14"/>
    <p:sldLayoutId id="2147483711" r:id="rId15"/>
    <p:sldLayoutId id="2147483712" r:id="rId16"/>
    <p:sldLayoutId id="2147483714" r:id="rId17"/>
    <p:sldLayoutId id="2147483715" r:id="rId18"/>
    <p:sldLayoutId id="2147483716" r:id="rId19"/>
    <p:sldLayoutId id="2147483717" r:id="rId20"/>
    <p:sldLayoutId id="2147483718" r:id="rId2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none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4799" y="474720"/>
            <a:ext cx="8287199" cy="1415705"/>
          </a:xfrm>
        </p:spPr>
        <p:txBody>
          <a:bodyPr/>
          <a:lstStyle/>
          <a:p>
            <a:r>
              <a:rPr lang="en-GB" sz="3200" cap="none" dirty="0" smtClean="0"/>
              <a:t>Dynamics of extratropical windstorms</a:t>
            </a:r>
            <a:endParaRPr lang="en-GB" sz="3200" cap="non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999" y="5383808"/>
            <a:ext cx="8280000" cy="925512"/>
          </a:xfrm>
        </p:spPr>
        <p:txBody>
          <a:bodyPr/>
          <a:lstStyle/>
          <a:p>
            <a:pPr algn="ctr"/>
            <a:r>
              <a:rPr lang="en-GB" sz="3200" dirty="0" smtClean="0"/>
              <a:t>Suzanne Gray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</a:t>
            </a:fld>
            <a:endParaRPr lang="en-GB" alt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17512" y="0"/>
            <a:ext cx="2858344" cy="651662"/>
          </a:xfrm>
        </p:spPr>
        <p:txBody>
          <a:bodyPr/>
          <a:lstStyle/>
          <a:p>
            <a:r>
              <a:rPr lang="en-GB" dirty="0" smtClean="0"/>
              <a:t>Department of Meteorology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3125"/>
            <a:ext cx="3060000" cy="27142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000" y="2288642"/>
            <a:ext cx="3060000" cy="27032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28"/>
          <a:stretch/>
        </p:blipFill>
        <p:spPr>
          <a:xfrm>
            <a:off x="6120000" y="2261057"/>
            <a:ext cx="3060000" cy="275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8901113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 idx="4294967295"/>
          </p:nvPr>
        </p:nvSpPr>
        <p:spPr>
          <a:xfrm>
            <a:off x="250825" y="539750"/>
            <a:ext cx="8229600" cy="512763"/>
          </a:xfrm>
        </p:spPr>
        <p:txBody>
          <a:bodyPr wrap="square" lIns="0" rIns="0" bIns="0"/>
          <a:lstStyle/>
          <a:p>
            <a:r>
              <a:rPr lang="en-GB" altLang="en-US" sz="4000" dirty="0" smtClean="0"/>
              <a:t>Windstorm </a:t>
            </a:r>
            <a:r>
              <a:rPr lang="en-GB" altLang="en-US" sz="4000" dirty="0" err="1" smtClean="0"/>
              <a:t>Friedhelm</a:t>
            </a:r>
            <a:endParaRPr lang="en-GB" altLang="en-US" sz="4000" dirty="0" smtClean="0"/>
          </a:p>
        </p:txBody>
      </p:sp>
      <p:sp>
        <p:nvSpPr>
          <p:cNvPr id="25603" name="Content Placeholder 2"/>
          <p:cNvSpPr>
            <a:spLocks noGrp="1"/>
          </p:cNvSpPr>
          <p:nvPr>
            <p:ph idx="4294967295"/>
          </p:nvPr>
        </p:nvSpPr>
        <p:spPr>
          <a:xfrm>
            <a:off x="323850" y="1484313"/>
            <a:ext cx="8229600" cy="4389437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en-GB" altLang="en-US" sz="2000" dirty="0" smtClean="0"/>
              <a:t>Rapid development </a:t>
            </a:r>
            <a:r>
              <a:rPr lang="en-GB" altLang="en-US" sz="2000" i="1" dirty="0" smtClean="0"/>
              <a:t>(deepening 40hPa in 24 hours)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GB" altLang="en-US" dirty="0" smtClean="0"/>
              <a:t>Fast</a:t>
            </a:r>
            <a:r>
              <a:rPr lang="en-GB" altLang="en-US" sz="2000" dirty="0" smtClean="0"/>
              <a:t> system speed </a:t>
            </a:r>
            <a:r>
              <a:rPr lang="en-GB" altLang="en-US" sz="2000" i="1" dirty="0" smtClean="0"/>
              <a:t>(wave slowing as it matures)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GB" altLang="en-US" sz="2000" dirty="0" smtClean="0"/>
              <a:t>Shapiro-Keyser structure at low levels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GB" altLang="en-US" sz="2000" dirty="0" smtClean="0"/>
              <a:t>All ingredients for severe surface winds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GB" altLang="en-US" dirty="0" smtClean="0"/>
              <a:t>165mph (gust) on Cairngorm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GB" altLang="en-US" dirty="0" smtClean="0"/>
              <a:t>Considerable damage and disruption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endParaRPr lang="en-GB" altLang="en-US" dirty="0" smtClean="0"/>
          </a:p>
          <a:p>
            <a:pPr marL="273050" indent="-273050">
              <a:buFontTx/>
              <a:buNone/>
              <a:defRPr/>
            </a:pPr>
            <a:r>
              <a:rPr lang="en-GB" altLang="en-US" dirty="0" smtClean="0">
                <a:solidFill>
                  <a:srgbClr val="990033"/>
                </a:solidFill>
              </a:rPr>
              <a:t>Science Questions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GB" altLang="en-US" dirty="0" smtClean="0">
                <a:solidFill>
                  <a:srgbClr val="333399"/>
                </a:solidFill>
              </a:rPr>
              <a:t>Were the low-level winds well forecast (structure + strength)?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GB" altLang="en-US" dirty="0" smtClean="0">
                <a:solidFill>
                  <a:srgbClr val="333399"/>
                </a:solidFill>
              </a:rPr>
              <a:t>What caused the damaging winds near the cyclone centre?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GB" altLang="en-US" dirty="0" smtClean="0">
                <a:solidFill>
                  <a:srgbClr val="333399"/>
                </a:solidFill>
              </a:rPr>
              <a:t>What was the nature of </a:t>
            </a:r>
            <a:r>
              <a:rPr lang="en-GB" altLang="en-US" b="1" dirty="0" smtClean="0">
                <a:solidFill>
                  <a:srgbClr val="333399"/>
                </a:solidFill>
              </a:rPr>
              <a:t>cloud banding</a:t>
            </a:r>
            <a:r>
              <a:rPr lang="en-GB" altLang="en-US" dirty="0" smtClean="0">
                <a:solidFill>
                  <a:srgbClr val="333399"/>
                </a:solidFill>
              </a:rPr>
              <a:t> around the cyclone centre?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GB" altLang="en-US" dirty="0" smtClean="0">
                <a:solidFill>
                  <a:srgbClr val="333399"/>
                </a:solidFill>
              </a:rPr>
              <a:t>Role of ice evaporation </a:t>
            </a:r>
            <a:r>
              <a:rPr lang="en-GB" altLang="en-US" dirty="0" smtClean="0">
                <a:solidFill>
                  <a:srgbClr val="333399"/>
                </a:solidFill>
                <a:sym typeface="Symbol" pitchFamily="18" charset="2"/>
              </a:rPr>
              <a:t></a:t>
            </a:r>
            <a:r>
              <a:rPr lang="en-GB" altLang="en-US" dirty="0" smtClean="0">
                <a:solidFill>
                  <a:srgbClr val="333399"/>
                </a:solidFill>
                <a:sym typeface="Wingdings" pitchFamily="2" charset="2"/>
              </a:rPr>
              <a:t> </a:t>
            </a:r>
            <a:r>
              <a:rPr lang="en-GB" altLang="en-US" b="1" dirty="0" err="1" smtClean="0">
                <a:solidFill>
                  <a:srgbClr val="333399"/>
                </a:solidFill>
              </a:rPr>
              <a:t>diabatic</a:t>
            </a:r>
            <a:r>
              <a:rPr lang="en-GB" altLang="en-US" b="1" dirty="0" smtClean="0">
                <a:solidFill>
                  <a:srgbClr val="333399"/>
                </a:solidFill>
              </a:rPr>
              <a:t> cooling</a:t>
            </a:r>
            <a:r>
              <a:rPr lang="en-GB" altLang="en-US" dirty="0" smtClean="0">
                <a:solidFill>
                  <a:srgbClr val="333399"/>
                </a:solidFill>
              </a:rPr>
              <a:t>  </a:t>
            </a:r>
            <a:r>
              <a:rPr lang="en-GB" altLang="en-US" dirty="0" smtClean="0">
                <a:solidFill>
                  <a:srgbClr val="333399"/>
                </a:solidFill>
                <a:sym typeface="Symbol" pitchFamily="18" charset="2"/>
              </a:rPr>
              <a:t></a:t>
            </a:r>
            <a:r>
              <a:rPr lang="en-GB" altLang="en-US" dirty="0" smtClean="0">
                <a:solidFill>
                  <a:srgbClr val="333399"/>
                </a:solidFill>
              </a:rPr>
              <a:t> enhanced descent and </a:t>
            </a:r>
            <a:r>
              <a:rPr lang="en-GB" altLang="en-US" b="1" dirty="0" smtClean="0">
                <a:solidFill>
                  <a:srgbClr val="333399"/>
                </a:solidFill>
              </a:rPr>
              <a:t>stronger winds</a:t>
            </a:r>
            <a:r>
              <a:rPr lang="en-GB" altLang="en-US" dirty="0" smtClean="0">
                <a:solidFill>
                  <a:srgbClr val="333399"/>
                </a:solidFill>
              </a:rPr>
              <a:t> at boundary layer top?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GB" altLang="en-US" dirty="0" smtClean="0">
                <a:solidFill>
                  <a:srgbClr val="333399"/>
                </a:solidFill>
              </a:rPr>
              <a:t>Implications for predictability?</a:t>
            </a:r>
          </a:p>
          <a:p>
            <a:pPr lvl="1">
              <a:defRPr/>
            </a:pPr>
            <a:endParaRPr lang="en-GB" altLang="en-US" dirty="0" smtClean="0">
              <a:solidFill>
                <a:srgbClr val="008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24525" y="3716338"/>
            <a:ext cx="3419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 err="1">
                <a:solidFill>
                  <a:srgbClr val="7EAF35"/>
                </a:solidFill>
                <a:latin typeface="+mn-lt"/>
                <a:cs typeface="Arial" charset="0"/>
              </a:rPr>
              <a:t>Ardrossan</a:t>
            </a:r>
            <a:r>
              <a:rPr lang="en-GB" sz="1600" dirty="0">
                <a:solidFill>
                  <a:srgbClr val="7EAF35"/>
                </a:solidFill>
                <a:latin typeface="+mn-lt"/>
                <a:cs typeface="Arial" charset="0"/>
              </a:rPr>
              <a:t> </a:t>
            </a:r>
            <a:r>
              <a:rPr lang="en-GB" sz="1600" dirty="0" err="1">
                <a:solidFill>
                  <a:srgbClr val="7EAF35"/>
                </a:solidFill>
                <a:latin typeface="+mn-lt"/>
                <a:cs typeface="Arial" charset="0"/>
              </a:rPr>
              <a:t>windfarm</a:t>
            </a:r>
            <a:r>
              <a:rPr lang="en-GB" sz="1600" dirty="0">
                <a:solidFill>
                  <a:srgbClr val="7EAF35"/>
                </a:solidFill>
                <a:latin typeface="+mn-lt"/>
                <a:cs typeface="Arial" charset="0"/>
              </a:rPr>
              <a:t>, Scotland</a:t>
            </a:r>
          </a:p>
        </p:txBody>
      </p:sp>
      <p:pic>
        <p:nvPicPr>
          <p:cNvPr id="3174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12875"/>
            <a:ext cx="3074988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9"/>
          <p:cNvSpPr>
            <a:spLocks noChangeArrowheads="1"/>
          </p:cNvSpPr>
          <p:nvPr/>
        </p:nvSpPr>
        <p:spPr bwMode="auto">
          <a:xfrm>
            <a:off x="0" y="6107113"/>
            <a:ext cx="4637088" cy="750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>
              <a:latin typeface="Rdg Vesta" panose="02000503060000020004" pitchFamily="50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 smtClean="0"/>
          </a:p>
        </p:txBody>
      </p:sp>
      <p:pic>
        <p:nvPicPr>
          <p:cNvPr id="34820" name="Picture 4" descr="modppn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177800"/>
            <a:ext cx="4024313" cy="587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 descr="1km_radar_120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-28800"/>
            <a:ext cx="4714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250825" y="6375400"/>
            <a:ext cx="48958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defTabSz="495300"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76250" indent="-238125" defTabSz="4953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714375" indent="-238125" defTabSz="4953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952500" indent="-238125" defTabSz="4953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1190625" indent="-238125" defTabSz="4953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1647825" indent="-238125" defTabSz="4953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105025" indent="-238125" defTabSz="4953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2562225" indent="-238125" defTabSz="4953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019425" indent="-238125" defTabSz="4953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UKV T+9 forecast               Radar image</a:t>
            </a: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V="1">
            <a:off x="1476375" y="5516563"/>
            <a:ext cx="358775" cy="86518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 anchor="ctr"/>
          <a:lstStyle/>
          <a:p>
            <a:endParaRPr lang="en-GB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flipV="1">
            <a:off x="3779838" y="5013325"/>
            <a:ext cx="2592387" cy="13684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 anchor="ctr"/>
          <a:lstStyle/>
          <a:p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4061024" y="4554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00000"/>
                </a:solidFill>
                <a:latin typeface="+mn-lt"/>
              </a:rPr>
              <a:t>12 UTC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06" y="143121"/>
            <a:ext cx="3888432" cy="605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-27384"/>
            <a:ext cx="4713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 Box 6"/>
          <p:cNvSpPr txBox="1">
            <a:spLocks noChangeArrowheads="1"/>
          </p:cNvSpPr>
          <p:nvPr/>
        </p:nvSpPr>
        <p:spPr bwMode="auto">
          <a:xfrm>
            <a:off x="106363" y="6446838"/>
            <a:ext cx="5905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Met Office 12hr forecast (1.5km model)       Radar obs  </a:t>
            </a:r>
          </a:p>
        </p:txBody>
      </p:sp>
      <p:sp>
        <p:nvSpPr>
          <p:cNvPr id="35846" name="Text Box 9"/>
          <p:cNvSpPr txBox="1">
            <a:spLocks noChangeArrowheads="1"/>
          </p:cNvSpPr>
          <p:nvPr/>
        </p:nvSpPr>
        <p:spPr bwMode="auto">
          <a:xfrm>
            <a:off x="755650" y="6200477"/>
            <a:ext cx="3311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en-US" sz="2000" dirty="0">
                <a:solidFill>
                  <a:srgbClr val="000099"/>
                </a:solidFill>
                <a:latin typeface="Arial" panose="020B0604020202020204" pitchFamily="34" charset="0"/>
              </a:rPr>
              <a:t>10m wind speed (knots)</a:t>
            </a:r>
          </a:p>
        </p:txBody>
      </p:sp>
      <p:sp>
        <p:nvSpPr>
          <p:cNvPr id="3" name="Rectangle 2"/>
          <p:cNvSpPr/>
          <p:nvPr/>
        </p:nvSpPr>
        <p:spPr>
          <a:xfrm>
            <a:off x="4067175" y="4554"/>
            <a:ext cx="10198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C00000"/>
                </a:solidFill>
              </a:rPr>
              <a:t>15 </a:t>
            </a:r>
            <a:r>
              <a:rPr lang="en-GB" b="1" dirty="0">
                <a:solidFill>
                  <a:srgbClr val="C00000"/>
                </a:solidFill>
              </a:rPr>
              <a:t>UTC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5" descr="w10modwind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00" y="144000"/>
            <a:ext cx="3901085" cy="60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 descr="1km_radar_180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-27384"/>
            <a:ext cx="471674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6"/>
          <p:cNvSpPr txBox="1">
            <a:spLocks noChangeArrowheads="1"/>
          </p:cNvSpPr>
          <p:nvPr/>
        </p:nvSpPr>
        <p:spPr bwMode="auto">
          <a:xfrm>
            <a:off x="106363" y="6446838"/>
            <a:ext cx="5905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Met Office 15hr forecast (1.5km model)       Radar obs  </a:t>
            </a:r>
          </a:p>
        </p:txBody>
      </p:sp>
      <p:sp>
        <p:nvSpPr>
          <p:cNvPr id="36870" name="Text Box 9"/>
          <p:cNvSpPr txBox="1">
            <a:spLocks noChangeArrowheads="1"/>
          </p:cNvSpPr>
          <p:nvPr/>
        </p:nvSpPr>
        <p:spPr bwMode="auto">
          <a:xfrm>
            <a:off x="755650" y="6092825"/>
            <a:ext cx="3311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en-US" sz="2000">
                <a:solidFill>
                  <a:srgbClr val="000099"/>
                </a:solidFill>
                <a:latin typeface="Arial" panose="020B0604020202020204" pitchFamily="34" charset="0"/>
              </a:rPr>
              <a:t>10m wind speed (knots)</a:t>
            </a:r>
          </a:p>
        </p:txBody>
      </p:sp>
      <p:sp>
        <p:nvSpPr>
          <p:cNvPr id="8" name="Rectangle 7"/>
          <p:cNvSpPr/>
          <p:nvPr/>
        </p:nvSpPr>
        <p:spPr>
          <a:xfrm>
            <a:off x="4067175" y="4554"/>
            <a:ext cx="10198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C00000"/>
                </a:solidFill>
              </a:rPr>
              <a:t>18 </a:t>
            </a:r>
            <a:r>
              <a:rPr lang="en-GB" b="1" dirty="0">
                <a:solidFill>
                  <a:srgbClr val="C00000"/>
                </a:solidFill>
              </a:rPr>
              <a:t>UTC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340768"/>
            <a:ext cx="5588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474788"/>
            <a:ext cx="4321176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itle 2"/>
          <p:cNvSpPr>
            <a:spLocks noGrp="1"/>
          </p:cNvSpPr>
          <p:nvPr>
            <p:ph type="title"/>
          </p:nvPr>
        </p:nvSpPr>
        <p:spPr>
          <a:xfrm>
            <a:off x="251370" y="260350"/>
            <a:ext cx="6192838" cy="782638"/>
          </a:xfrm>
        </p:spPr>
        <p:txBody>
          <a:bodyPr/>
          <a:lstStyle/>
          <a:p>
            <a:r>
              <a:rPr lang="en-GB" altLang="en-US" dirty="0" smtClean="0">
                <a:solidFill>
                  <a:srgbClr val="C00000"/>
                </a:solidFill>
              </a:rPr>
              <a:t>Flight into the eye of the cyclone</a:t>
            </a:r>
            <a:endParaRPr lang="en-US" altLang="en-US" dirty="0" smtClean="0">
              <a:solidFill>
                <a:srgbClr val="C00000"/>
              </a:solidFill>
            </a:endParaRPr>
          </a:p>
        </p:txBody>
      </p:sp>
      <p:pic>
        <p:nvPicPr>
          <p:cNvPr id="37893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268413"/>
            <a:ext cx="4321175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Box 2"/>
          <p:cNvSpPr txBox="1">
            <a:spLocks noChangeArrowheads="1"/>
          </p:cNvSpPr>
          <p:nvPr/>
        </p:nvSpPr>
        <p:spPr bwMode="auto">
          <a:xfrm>
            <a:off x="-36512" y="5101670"/>
            <a:ext cx="4033019" cy="88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itchFamily="50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itchFamily="50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itchFamily="50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itchFamily="50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itchFamily="50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itchFamily="50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itchFamily="50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>
              <a:buClr>
                <a:srgbClr val="BF0071"/>
              </a:buClr>
              <a:buFontTx/>
              <a:buNone/>
              <a:defRPr/>
            </a:pPr>
            <a:r>
              <a:rPr lang="en-GB" altLang="en-US" sz="1600" dirty="0" smtClean="0">
                <a:solidFill>
                  <a:srgbClr val="000000"/>
                </a:solidFill>
                <a:latin typeface="+mn-lt"/>
                <a:cs typeface="Arial" charset="0"/>
              </a:rPr>
              <a:t>Colour shading: ground-relative wind speed @ 850 </a:t>
            </a:r>
            <a:r>
              <a:rPr lang="en-GB" altLang="en-US" sz="1600" dirty="0" err="1" smtClean="0">
                <a:solidFill>
                  <a:srgbClr val="000000"/>
                </a:solidFill>
                <a:latin typeface="+mn-lt"/>
                <a:cs typeface="Arial" charset="0"/>
              </a:rPr>
              <a:t>hPa</a:t>
            </a:r>
            <a:r>
              <a:rPr lang="en-GB" altLang="en-US" sz="1600" dirty="0" smtClean="0">
                <a:solidFill>
                  <a:srgbClr val="000000"/>
                </a:solidFill>
                <a:latin typeface="+mn-lt"/>
                <a:cs typeface="Arial" charset="0"/>
              </a:rPr>
              <a:t>;</a:t>
            </a:r>
            <a:r>
              <a:rPr lang="en-GB" altLang="en-US" sz="160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en-GB" altLang="en-US" sz="1600" dirty="0" smtClean="0">
                <a:solidFill>
                  <a:srgbClr val="000000"/>
                </a:solidFill>
                <a:latin typeface="+mn-lt"/>
                <a:cs typeface="Arial" charset="0"/>
              </a:rPr>
              <a:t>thin contours: </a:t>
            </a:r>
            <a:r>
              <a:rPr lang="en-GB" altLang="en-US" sz="1600" dirty="0" smtClean="0">
                <a:solidFill>
                  <a:srgbClr val="000000"/>
                </a:solidFill>
                <a:latin typeface="+mn-lt"/>
                <a:cs typeface="Times New Roman"/>
              </a:rPr>
              <a:t>equivalent potential temperature @ 850 </a:t>
            </a:r>
            <a:r>
              <a:rPr lang="en-GB" altLang="en-US" sz="1600" dirty="0" err="1" smtClean="0">
                <a:solidFill>
                  <a:srgbClr val="000000"/>
                </a:solidFill>
                <a:latin typeface="+mn-lt"/>
                <a:cs typeface="Times New Roman"/>
              </a:rPr>
              <a:t>hPa</a:t>
            </a:r>
            <a:r>
              <a:rPr lang="en-GB" altLang="en-US" sz="1600" dirty="0" smtClean="0">
                <a:solidFill>
                  <a:srgbClr val="000000"/>
                </a:solidFill>
                <a:latin typeface="+mn-lt"/>
                <a:cs typeface="Times New Roman"/>
              </a:rPr>
              <a:t>.</a:t>
            </a:r>
            <a:endParaRPr lang="en-GB" altLang="en-US" sz="1600" dirty="0" smtClean="0">
              <a:solidFill>
                <a:srgbClr val="000000"/>
              </a:solidFill>
              <a:latin typeface="+mn-lt"/>
              <a:cs typeface="Shruti" panose="020B0502040204020203" pitchFamily="34" charset="0"/>
            </a:endParaRPr>
          </a:p>
        </p:txBody>
      </p:sp>
      <p:sp>
        <p:nvSpPr>
          <p:cNvPr id="37895" name="TextBox 1"/>
          <p:cNvSpPr txBox="1">
            <a:spLocks noChangeArrowheads="1"/>
          </p:cNvSpPr>
          <p:nvPr/>
        </p:nvSpPr>
        <p:spPr bwMode="auto">
          <a:xfrm>
            <a:off x="106933" y="4732338"/>
            <a:ext cx="4033019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anose="02000503060000020004" pitchFamily="50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800" dirty="0" smtClean="0">
                <a:solidFill>
                  <a:srgbClr val="000000"/>
                </a:solidFill>
                <a:latin typeface="Rdg Vesta" panose="02000503060000020004" pitchFamily="50" charset="0"/>
              </a:rPr>
              <a:t>Met Office model simulation: 12 </a:t>
            </a:r>
            <a:r>
              <a:rPr lang="en-GB" altLang="en-US" sz="1800" dirty="0">
                <a:solidFill>
                  <a:srgbClr val="000000"/>
                </a:solidFill>
                <a:latin typeface="Rdg Vesta" panose="02000503060000020004" pitchFamily="50" charset="0"/>
              </a:rPr>
              <a:t>UTC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8916" name="Picture 4" descr="P106053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5110152"/>
            <a:ext cx="38164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Churned up sea off the west coast of Scotland as photographed from the FAAM research aircraft at about 450 m (1,480 </a:t>
            </a:r>
            <a:r>
              <a:rPr lang="en-GB" dirty="0" err="1">
                <a:solidFill>
                  <a:schemeClr val="bg1"/>
                </a:solidFill>
              </a:rPr>
              <a:t>ft</a:t>
            </a:r>
            <a:r>
              <a:rPr lang="en-GB" dirty="0">
                <a:solidFill>
                  <a:schemeClr val="bg1"/>
                </a:solidFill>
              </a:rPr>
              <a:t>) above sea level.</a:t>
            </a:r>
            <a:endParaRPr lang="en-GB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308304" y="116632"/>
            <a:ext cx="1584176" cy="792088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404664"/>
            <a:ext cx="6192838" cy="639762"/>
          </a:xfrm>
        </p:spPr>
        <p:txBody>
          <a:bodyPr/>
          <a:lstStyle/>
          <a:p>
            <a:r>
              <a:rPr lang="en-GB" altLang="en-US" sz="4000" dirty="0" smtClean="0"/>
              <a:t>Observations of mesoscale banding</a:t>
            </a:r>
          </a:p>
        </p:txBody>
      </p:sp>
      <p:sp>
        <p:nvSpPr>
          <p:cNvPr id="41988" name="TextBox 3"/>
          <p:cNvSpPr txBox="1">
            <a:spLocks noChangeArrowheads="1"/>
          </p:cNvSpPr>
          <p:nvPr/>
        </p:nvSpPr>
        <p:spPr bwMode="auto">
          <a:xfrm>
            <a:off x="5003800" y="2276475"/>
            <a:ext cx="3889375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itchFamily="50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itchFamily="50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itchFamily="50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itchFamily="50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itchFamily="50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itchFamily="50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itchFamily="50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2000" dirty="0" smtClean="0">
                <a:solidFill>
                  <a:srgbClr val="000000"/>
                </a:solidFill>
                <a:latin typeface="+mn-lt"/>
                <a:cs typeface="Arial" charset="0"/>
              </a:rPr>
              <a:t>Most pronounced at 18 UTC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GB" altLang="en-US" sz="2000" dirty="0" smtClean="0">
              <a:solidFill>
                <a:srgbClr val="000000"/>
              </a:solidFill>
              <a:latin typeface="+mn-lt"/>
              <a:cs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2000" dirty="0" smtClean="0">
                <a:solidFill>
                  <a:srgbClr val="000000"/>
                </a:solidFill>
                <a:latin typeface="+mn-lt"/>
                <a:cs typeface="Arial" charset="0"/>
              </a:rPr>
              <a:t>Distinctive precipitation banding observed on south side of this intense cyclone.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GB" altLang="en-US" sz="20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GB" altLang="en-US" sz="20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GB" altLang="en-US" sz="20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GB" altLang="en-US" sz="20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GB" altLang="en-US" sz="20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GB" altLang="en-US" sz="20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GB" altLang="en-US" sz="20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2000" dirty="0" smtClean="0">
                <a:solidFill>
                  <a:srgbClr val="7EAF35"/>
                </a:solidFill>
                <a:latin typeface="+mn-lt"/>
                <a:cs typeface="Arial" charset="0"/>
              </a:rPr>
              <a:t>Vaughan et al. (2015)</a:t>
            </a:r>
          </a:p>
        </p:txBody>
      </p:sp>
      <p:pic>
        <p:nvPicPr>
          <p:cNvPr id="4506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628775"/>
            <a:ext cx="48641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80000" cy="828000"/>
          </a:xfrm>
        </p:spPr>
        <p:txBody>
          <a:bodyPr/>
          <a:lstStyle/>
          <a:p>
            <a:r>
              <a:rPr lang="en-GB" dirty="0" smtClean="0"/>
              <a:t>Importance of sting jet storms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18</a:t>
            </a:fld>
            <a:endParaRPr lang="en-GB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1628800"/>
            <a:ext cx="7992000" cy="38137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9512" y="6224312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7EAF35"/>
                </a:solidFill>
                <a:latin typeface="+mn-lt"/>
              </a:rPr>
              <a:t>Hart et al. (submitted)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75856" y="1428745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tx2"/>
                </a:solidFill>
                <a:latin typeface="+mn-lt"/>
              </a:rPr>
              <a:t>UK windstorms</a:t>
            </a:r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9792" y="537321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err="1" smtClean="0">
                <a:solidFill>
                  <a:schemeClr val="tx2"/>
                </a:solidFill>
                <a:latin typeface="+mn-lt"/>
              </a:rPr>
              <a:t>Windspeed</a:t>
            </a:r>
            <a:r>
              <a:rPr lang="en-GB" sz="1800" dirty="0" smtClean="0">
                <a:solidFill>
                  <a:schemeClr val="tx2"/>
                </a:solidFill>
                <a:latin typeface="+mn-lt"/>
              </a:rPr>
              <a:t> threshold (m s</a:t>
            </a:r>
            <a:r>
              <a:rPr lang="en-GB" sz="1800" baseline="30000" dirty="0" smtClean="0">
                <a:solidFill>
                  <a:schemeClr val="tx2"/>
                </a:solidFill>
                <a:latin typeface="+mn-lt"/>
              </a:rPr>
              <a:t>-1</a:t>
            </a:r>
            <a:r>
              <a:rPr lang="en-GB" sz="1800" dirty="0" smtClean="0">
                <a:solidFill>
                  <a:schemeClr val="tx2"/>
                </a:solidFill>
                <a:latin typeface="+mn-lt"/>
              </a:rPr>
              <a:t>)</a:t>
            </a:r>
            <a:endParaRPr lang="en-GB" sz="1800" dirty="0" smtClean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902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280000" cy="648072"/>
          </a:xfrm>
        </p:spPr>
        <p:txBody>
          <a:bodyPr/>
          <a:lstStyle/>
          <a:p>
            <a:r>
              <a:rPr lang="en-GB" dirty="0" smtClean="0"/>
              <a:t>The North Atlantic storm track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19</a:t>
            </a:fld>
            <a:endParaRPr lang="en-GB" alt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23" y="1700808"/>
            <a:ext cx="7325953" cy="36116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28179" y="4452522"/>
            <a:ext cx="467544" cy="25800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0860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51520" y="548680"/>
            <a:ext cx="2304256" cy="1800200"/>
          </a:xfrm>
        </p:spPr>
        <p:txBody>
          <a:bodyPr/>
          <a:lstStyle/>
          <a:p>
            <a:r>
              <a:rPr lang="en-GB" dirty="0" smtClean="0"/>
              <a:t>Storm </a:t>
            </a:r>
            <a:br>
              <a:rPr lang="en-GB" dirty="0" smtClean="0"/>
            </a:br>
            <a:r>
              <a:rPr lang="en-GB" dirty="0" smtClean="0"/>
              <a:t>Angus </a:t>
            </a:r>
            <a:br>
              <a:rPr lang="en-GB" dirty="0" smtClean="0"/>
            </a:br>
            <a:r>
              <a:rPr lang="en-GB" sz="2400" dirty="0" smtClean="0"/>
              <a:t>20 Nov 2016</a:t>
            </a:r>
            <a:br>
              <a:rPr lang="en-GB" sz="2400" dirty="0" smtClean="0"/>
            </a:b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2</a:t>
            </a:fld>
            <a:endParaRPr lang="en-GB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616" y="0"/>
            <a:ext cx="6885384" cy="68853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7" t="41111" r="30313" b="19998"/>
          <a:stretch/>
        </p:blipFill>
        <p:spPr>
          <a:xfrm>
            <a:off x="107504" y="3429000"/>
            <a:ext cx="2880320" cy="25202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3760" y="5949281"/>
            <a:ext cx="27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  <a:latin typeface="+mn-lt"/>
              </a:rPr>
              <a:t>00 UTC Met Office synoptic chart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58616" y="194737"/>
            <a:ext cx="18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AVHRR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imagery</a:t>
            </a:r>
            <a:endParaRPr lang="en-GB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68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280000" cy="648072"/>
          </a:xfrm>
        </p:spPr>
        <p:txBody>
          <a:bodyPr/>
          <a:lstStyle/>
          <a:p>
            <a:r>
              <a:rPr lang="en-GB" dirty="0" err="1" smtClean="0"/>
              <a:t>Rossby</a:t>
            </a:r>
            <a:r>
              <a:rPr lang="en-GB" dirty="0" smtClean="0"/>
              <a:t> (planetary) waves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20</a:t>
            </a:fld>
            <a:endParaRPr lang="en-GB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211" y="1104681"/>
            <a:ext cx="5000625" cy="50006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948" y="6105306"/>
            <a:ext cx="467544" cy="25800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78443" y="1124889"/>
            <a:ext cx="26657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solidFill>
                  <a:schemeClr val="tx2"/>
                </a:solidFill>
                <a:latin typeface="+mn-lt"/>
              </a:rPr>
              <a:t>Giant meanders of high-altitude winds</a:t>
            </a:r>
          </a:p>
          <a:p>
            <a:pPr algn="r"/>
            <a:endParaRPr lang="en-GB" dirty="0"/>
          </a:p>
          <a:p>
            <a:pPr algn="r"/>
            <a:r>
              <a:rPr lang="en-GB" dirty="0" smtClean="0"/>
              <a:t>Have a major effect on the development of weather systems and  surface weather</a:t>
            </a:r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32" y="3359688"/>
            <a:ext cx="3646842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582412"/>
            <a:ext cx="8280000" cy="1046388"/>
          </a:xfrm>
        </p:spPr>
        <p:txBody>
          <a:bodyPr/>
          <a:lstStyle/>
          <a:p>
            <a:r>
              <a:rPr lang="en-GB" dirty="0"/>
              <a:t>North Atlantic Waveguide and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Downstream </a:t>
            </a:r>
            <a:r>
              <a:rPr lang="en-GB" dirty="0"/>
              <a:t>Impact Experiment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21</a:t>
            </a:fld>
            <a:endParaRPr lang="en-GB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" y="2132856"/>
            <a:ext cx="9164648" cy="28803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20" y="5373216"/>
            <a:ext cx="8453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00000"/>
                </a:solidFill>
              </a:rPr>
              <a:t>AIM:</a:t>
            </a:r>
            <a:r>
              <a:rPr lang="en-GB" dirty="0" smtClean="0"/>
              <a:t> to </a:t>
            </a:r>
            <a:r>
              <a:rPr lang="en-GB" dirty="0"/>
              <a:t>increase the physical understanding and to quantify the effects of </a:t>
            </a:r>
            <a:r>
              <a:rPr lang="en-GB" b="1" dirty="0" err="1"/>
              <a:t>diabatic</a:t>
            </a:r>
            <a:r>
              <a:rPr lang="en-GB" b="1" dirty="0"/>
              <a:t> processes </a:t>
            </a:r>
            <a:r>
              <a:rPr lang="en-GB" dirty="0"/>
              <a:t>on </a:t>
            </a:r>
            <a:r>
              <a:rPr lang="en-GB" b="1" dirty="0"/>
              <a:t>disturbances to the jet stream </a:t>
            </a:r>
            <a:r>
              <a:rPr lang="en-GB" dirty="0"/>
              <a:t>near North America, their influence on </a:t>
            </a:r>
            <a:r>
              <a:rPr lang="en-GB" b="1" dirty="0"/>
              <a:t>downstream propagation </a:t>
            </a:r>
            <a:r>
              <a:rPr lang="en-GB" dirty="0"/>
              <a:t>across the North Atlantic, and consequences for </a:t>
            </a:r>
            <a:r>
              <a:rPr lang="en-GB" b="1" dirty="0"/>
              <a:t>high-impact weather</a:t>
            </a:r>
            <a:r>
              <a:rPr lang="en-GB" dirty="0"/>
              <a:t> in Europe.</a:t>
            </a:r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975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280000" cy="648072"/>
          </a:xfrm>
        </p:spPr>
        <p:txBody>
          <a:bodyPr/>
          <a:lstStyle/>
          <a:p>
            <a:r>
              <a:rPr lang="en-GB" dirty="0" smtClean="0"/>
              <a:t>NAWDEX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8453280" cy="4473192"/>
          </a:xfrm>
        </p:spPr>
        <p:txBody>
          <a:bodyPr/>
          <a:lstStyle/>
          <a:p>
            <a:r>
              <a:rPr lang="en-GB" dirty="0" smtClean="0"/>
              <a:t>15 Intensive observing periods from 17 Sept. to 18 Oct. 2016</a:t>
            </a:r>
          </a:p>
          <a:p>
            <a:r>
              <a:rPr lang="en-GB" dirty="0" smtClean="0"/>
              <a:t>Observations from 4 planes: German Halo, German Falcon, French Falcon and UK FAAM BAE 146 (in-situ, remote sensing and </a:t>
            </a:r>
            <a:r>
              <a:rPr lang="en-GB" dirty="0" err="1" smtClean="0"/>
              <a:t>dropsonde</a:t>
            </a:r>
            <a:r>
              <a:rPr lang="en-GB" dirty="0" smtClean="0"/>
              <a:t> observations) plus additional ground-based observations.</a:t>
            </a:r>
          </a:p>
          <a:p>
            <a:r>
              <a:rPr lang="en-GB" dirty="0" smtClean="0"/>
              <a:t>International effort: Germany, France, Switzerland, US, Canada, UK, Norway.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22</a:t>
            </a:fld>
            <a:endParaRPr lang="en-GB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933056"/>
            <a:ext cx="3140053" cy="2893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559691"/>
            <a:ext cx="5396744" cy="3298309"/>
          </a:xfrm>
          <a:prstGeom prst="rect">
            <a:avLst/>
          </a:prstGeom>
        </p:spPr>
      </p:pic>
      <p:pic>
        <p:nvPicPr>
          <p:cNvPr id="8" name="Picture 7" descr="PPTE687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142" y="1002847"/>
            <a:ext cx="3413125" cy="2880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312" y="998263"/>
            <a:ext cx="384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27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280000" cy="648072"/>
          </a:xfrm>
        </p:spPr>
        <p:txBody>
          <a:bodyPr/>
          <a:lstStyle/>
          <a:p>
            <a:r>
              <a:rPr lang="en-GB" dirty="0" smtClean="0"/>
              <a:t>NAWDEX: (some) questions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What are the climatological characteristics of the sharpness of the tropopause and jet speed?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What is the role of </a:t>
            </a:r>
            <a:r>
              <a:rPr lang="en-GB" dirty="0" err="1" smtClean="0"/>
              <a:t>diabatic</a:t>
            </a:r>
            <a:r>
              <a:rPr lang="en-GB" dirty="0" smtClean="0"/>
              <a:t> (moist and frictional) processes in determining the sharpness of the tropopause and the evolution of large-scale </a:t>
            </a:r>
            <a:r>
              <a:rPr lang="en-GB" dirty="0" err="1" smtClean="0"/>
              <a:t>Rossby</a:t>
            </a:r>
            <a:r>
              <a:rPr lang="en-GB" dirty="0" smtClean="0"/>
              <a:t> waves around the globe?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How does upper-level humidity affect </a:t>
            </a:r>
            <a:r>
              <a:rPr lang="en-GB" dirty="0" err="1" smtClean="0"/>
              <a:t>Rossby</a:t>
            </a:r>
            <a:r>
              <a:rPr lang="en-GB" dirty="0" smtClean="0"/>
              <a:t> waves?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How does model resolution near the tropopause affect </a:t>
            </a:r>
            <a:r>
              <a:rPr lang="en-GB" dirty="0" err="1" smtClean="0"/>
              <a:t>Rossby</a:t>
            </a:r>
            <a:r>
              <a:rPr lang="en-GB" dirty="0" smtClean="0"/>
              <a:t> waves?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 How predictable is high impact weather and how important are small (mesoscale)-scale moisture and wind features in determining predictability?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5025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26558"/>
            <a:ext cx="8280000" cy="828000"/>
          </a:xfrm>
        </p:spPr>
        <p:txBody>
          <a:bodyPr/>
          <a:lstStyle/>
          <a:p>
            <a:r>
              <a:rPr lang="en-GB" cap="none" dirty="0" smtClean="0"/>
              <a:t>Structure of intense cyclones</a:t>
            </a:r>
            <a:endParaRPr lang="en-GB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3</a:t>
            </a:fld>
            <a:endParaRPr lang="en-GB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121" y="1052845"/>
            <a:ext cx="6687757" cy="57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4437112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7EAF35"/>
                </a:solidFill>
                <a:latin typeface="+mn-lt"/>
              </a:rPr>
              <a:t>Shapiro and Keyser (1990)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1600" y="371703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solidFill>
                  <a:schemeClr val="tx2"/>
                </a:solidFill>
                <a:latin typeface="+mn-lt"/>
              </a:rPr>
              <a:t>Incipient frontal cyclone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00796" y="161950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/>
              <a:t>F</a:t>
            </a:r>
            <a:r>
              <a:rPr lang="en-GB" sz="1800" dirty="0" smtClean="0">
                <a:solidFill>
                  <a:schemeClr val="tx2"/>
                </a:solidFill>
                <a:latin typeface="+mn-lt"/>
              </a:rPr>
              <a:t>rontal fracture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64888" y="3539971"/>
            <a:ext cx="3155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Bent-back front and T-bone</a:t>
            </a:r>
            <a:endParaRPr lang="en-GB" sz="1800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08304" y="1196752"/>
            <a:ext cx="1584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chemeClr val="tx2"/>
                </a:solidFill>
                <a:latin typeface="+mn-lt"/>
              </a:rPr>
              <a:t>Warm-core frontal seclusion</a:t>
            </a:r>
          </a:p>
        </p:txBody>
      </p:sp>
    </p:spTree>
    <p:extLst>
      <p:ext uri="{BB962C8B-B14F-4D97-AF65-F5344CB8AC3E}">
        <p14:creationId xmlns:p14="http://schemas.microsoft.com/office/powerpoint/2010/main" val="287002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24736"/>
            <a:ext cx="8280000" cy="828000"/>
          </a:xfrm>
        </p:spPr>
        <p:txBody>
          <a:bodyPr/>
          <a:lstStyle/>
          <a:p>
            <a:r>
              <a:rPr lang="en-GB" cap="none" dirty="0" smtClean="0"/>
              <a:t>Structure of intense cyclones</a:t>
            </a:r>
            <a:endParaRPr lang="en-GB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4</a:t>
            </a:fld>
            <a:endParaRPr lang="en-GB" alt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289257"/>
            <a:ext cx="3613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7EAF35"/>
                </a:solidFill>
                <a:latin typeface="+mn-lt"/>
              </a:rPr>
              <a:t>Mart</a:t>
            </a:r>
            <a:r>
              <a:rPr lang="en-GB" dirty="0" err="1" smtClean="0">
                <a:solidFill>
                  <a:srgbClr val="7EAF35"/>
                </a:solidFill>
                <a:latin typeface="Calibri" panose="020F0502020204030204" pitchFamily="34" charset="0"/>
              </a:rPr>
              <a:t>ínez</a:t>
            </a:r>
            <a:r>
              <a:rPr lang="en-GB" dirty="0" smtClean="0">
                <a:solidFill>
                  <a:srgbClr val="7EAF35"/>
                </a:solidFill>
                <a:latin typeface="Calibri" panose="020F0502020204030204" pitchFamily="34" charset="0"/>
              </a:rPr>
              <a:t>-Alvarado et al. (2014)</a:t>
            </a:r>
            <a:endParaRPr lang="en-GB" dirty="0" smtClean="0">
              <a:solidFill>
                <a:srgbClr val="7EAF35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96" y="1112204"/>
            <a:ext cx="7787098" cy="511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4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24736"/>
            <a:ext cx="8280000" cy="828000"/>
          </a:xfrm>
        </p:spPr>
        <p:txBody>
          <a:bodyPr/>
          <a:lstStyle/>
          <a:p>
            <a:r>
              <a:rPr lang="en-GB" cap="none" dirty="0" smtClean="0"/>
              <a:t>Sting jet</a:t>
            </a:r>
            <a:r>
              <a:rPr lang="en-GB" dirty="0" smtClean="0"/>
              <a:t>?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5</a:t>
            </a:fld>
            <a:endParaRPr lang="en-GB" alt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53" y="1732823"/>
            <a:ext cx="7948687" cy="342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59832" y="4653136"/>
            <a:ext cx="5400600" cy="50405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7584" y="1628800"/>
            <a:ext cx="1296144" cy="50405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671191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7EAF35"/>
                </a:solidFill>
                <a:latin typeface="+mn-lt"/>
              </a:rPr>
              <a:t>Grønås</a:t>
            </a:r>
            <a:r>
              <a:rPr lang="en-GB" sz="2400" dirty="0" smtClean="0">
                <a:solidFill>
                  <a:srgbClr val="7EAF35"/>
                </a:solidFill>
                <a:latin typeface="+mn-lt"/>
              </a:rPr>
              <a:t> (1995</a:t>
            </a:r>
            <a:r>
              <a:rPr lang="en-GB" sz="2400" dirty="0" smtClean="0">
                <a:solidFill>
                  <a:schemeClr val="tx2"/>
                </a:solidFill>
                <a:latin typeface="+mn-lt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512" y="5517232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7EAF35"/>
                </a:solidFill>
                <a:latin typeface="+mn-lt"/>
              </a:rPr>
              <a:t>Browning (2004) </a:t>
            </a:r>
            <a:r>
              <a:rPr lang="en-GB" sz="2400" dirty="0" smtClean="0">
                <a:solidFill>
                  <a:schemeClr val="tx2"/>
                </a:solidFill>
                <a:latin typeface="+mn-lt"/>
              </a:rPr>
              <a:t>“In the present paper the damaging winds in this region will be referred to as the sting at the end of the tail”</a:t>
            </a:r>
          </a:p>
        </p:txBody>
      </p:sp>
    </p:spTree>
    <p:extLst>
      <p:ext uri="{BB962C8B-B14F-4D97-AF65-F5344CB8AC3E}">
        <p14:creationId xmlns:p14="http://schemas.microsoft.com/office/powerpoint/2010/main" val="156709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Content Placeholder 2"/>
          <p:cNvSpPr txBox="1">
            <a:spLocks/>
          </p:cNvSpPr>
          <p:nvPr/>
        </p:nvSpPr>
        <p:spPr bwMode="auto">
          <a:xfrm>
            <a:off x="107950" y="1677988"/>
            <a:ext cx="4349750" cy="455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0" tIns="45692" rIns="91380" bIns="4569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/>
            </a:pPr>
            <a:r>
              <a:rPr lang="en-GB" altLang="en-US" sz="2000" dirty="0" smtClean="0">
                <a:solidFill>
                  <a:srgbClr val="000000"/>
                </a:solidFill>
                <a:latin typeface="Gill Sans MT" pitchFamily="34" charset="0"/>
              </a:rPr>
              <a:t>The strongest winds in </a:t>
            </a:r>
            <a:r>
              <a:rPr lang="en-GB" altLang="en-US" sz="2000" dirty="0" err="1" smtClean="0">
                <a:solidFill>
                  <a:srgbClr val="000000"/>
                </a:solidFill>
                <a:latin typeface="Gill Sans MT" pitchFamily="34" charset="0"/>
              </a:rPr>
              <a:t>extratropical</a:t>
            </a:r>
            <a:r>
              <a:rPr lang="en-GB" altLang="en-US" sz="2000" dirty="0" smtClean="0">
                <a:solidFill>
                  <a:srgbClr val="000000"/>
                </a:solidFill>
                <a:latin typeface="Gill Sans MT" pitchFamily="34" charset="0"/>
              </a:rPr>
              <a:t> cyclones are normally associated with low-level jets along the warm and cold fronts.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/>
            </a:pPr>
            <a:r>
              <a:rPr lang="en-GB" altLang="en-US" sz="2000" dirty="0" smtClean="0">
                <a:solidFill>
                  <a:srgbClr val="000000"/>
                </a:solidFill>
                <a:latin typeface="Gill Sans MT" pitchFamily="34" charset="0"/>
              </a:rPr>
              <a:t>Some cyclones form an additional region of very strong surface winds and gusts, known as a sting jet.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/>
            </a:pPr>
            <a:r>
              <a:rPr lang="en-GB" altLang="en-US" sz="2000" dirty="0" smtClean="0">
                <a:solidFill>
                  <a:srgbClr val="000000"/>
                </a:solidFill>
                <a:latin typeface="Gill Sans MT" pitchFamily="34" charset="0"/>
              </a:rPr>
              <a:t>The sting jet is a transient </a:t>
            </a:r>
            <a:r>
              <a:rPr lang="en-GB" altLang="en-US" sz="2000" dirty="0" err="1" smtClean="0">
                <a:solidFill>
                  <a:srgbClr val="000000"/>
                </a:solidFill>
                <a:latin typeface="Gill Sans MT" pitchFamily="34" charset="0"/>
              </a:rPr>
              <a:t>mesoscale</a:t>
            </a:r>
            <a:r>
              <a:rPr lang="en-GB" altLang="en-US" sz="2000" dirty="0" smtClean="0">
                <a:solidFill>
                  <a:srgbClr val="000000"/>
                </a:solidFill>
                <a:latin typeface="Gill Sans MT" pitchFamily="34" charset="0"/>
              </a:rPr>
              <a:t> air stream that descends from the cloud head into the frontal fracture region.</a:t>
            </a:r>
          </a:p>
          <a:p>
            <a:pPr marL="273050" indent="-273050">
              <a:lnSpc>
                <a:spcPct val="110000"/>
              </a:lnSpc>
              <a:spcBef>
                <a:spcPct val="20000"/>
              </a:spcBef>
              <a:buClr>
                <a:srgbClr val="BF0071"/>
              </a:buClr>
              <a:buFontTx/>
              <a:buChar char="•"/>
              <a:defRPr/>
            </a:pPr>
            <a:r>
              <a:rPr lang="en-GB" altLang="en-US" sz="2000" kern="0" dirty="0">
                <a:solidFill>
                  <a:srgbClr val="000000"/>
                </a:solidFill>
                <a:latin typeface="Gill Sans MT"/>
              </a:rPr>
              <a:t>Examples: October 1987 </a:t>
            </a:r>
            <a:r>
              <a:rPr lang="en-GB" altLang="en-US" sz="2000" kern="0" dirty="0" smtClean="0">
                <a:solidFill>
                  <a:srgbClr val="000000"/>
                </a:solidFill>
                <a:latin typeface="Gill Sans MT"/>
              </a:rPr>
              <a:t>storm; St. </a:t>
            </a:r>
            <a:r>
              <a:rPr lang="en-GB" altLang="en-US" sz="2000" kern="0" dirty="0">
                <a:solidFill>
                  <a:srgbClr val="000000"/>
                </a:solidFill>
                <a:latin typeface="Gill Sans MT"/>
              </a:rPr>
              <a:t>Jude’s Day (28 Oct 2013</a:t>
            </a:r>
            <a:r>
              <a:rPr lang="en-GB" altLang="en-US" sz="2000" kern="0" dirty="0" smtClean="0">
                <a:solidFill>
                  <a:srgbClr val="000000"/>
                </a:solidFill>
                <a:latin typeface="Gill Sans MT"/>
              </a:rPr>
              <a:t>); windstorm </a:t>
            </a:r>
            <a:r>
              <a:rPr lang="en-GB" altLang="en-US" sz="2000" kern="0" dirty="0" err="1" smtClean="0">
                <a:solidFill>
                  <a:srgbClr val="000000"/>
                </a:solidFill>
                <a:latin typeface="Gill Sans MT"/>
              </a:rPr>
              <a:t>Tini</a:t>
            </a:r>
            <a:r>
              <a:rPr lang="en-GB" altLang="en-US" sz="2000" kern="0" dirty="0" smtClean="0">
                <a:solidFill>
                  <a:srgbClr val="000000"/>
                </a:solidFill>
                <a:latin typeface="Gill Sans MT"/>
              </a:rPr>
              <a:t> (12 Feb 2014)</a:t>
            </a:r>
            <a:endParaRPr lang="en-GB" altLang="en-US" sz="2000" kern="0" dirty="0">
              <a:solidFill>
                <a:srgbClr val="000000"/>
              </a:solidFill>
              <a:latin typeface="Gill Sans MT"/>
            </a:endParaRPr>
          </a:p>
          <a:p>
            <a:pPr marL="0" indent="0" eaLnBrk="1" hangingPunct="1">
              <a:spcBef>
                <a:spcPct val="20000"/>
              </a:spcBef>
              <a:buClr>
                <a:schemeClr val="tx2"/>
              </a:buClr>
              <a:defRPr/>
            </a:pPr>
            <a:endParaRPr lang="en-GB" altLang="en-US" sz="2000" dirty="0" smtClean="0">
              <a:latin typeface="Gill Sans MT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250825" y="539750"/>
            <a:ext cx="8229600" cy="512763"/>
          </a:xfrm>
        </p:spPr>
        <p:txBody>
          <a:bodyPr wrap="square" lIns="0" rIns="0" bIns="0"/>
          <a:lstStyle/>
          <a:p>
            <a:r>
              <a:rPr lang="en-GB" altLang="en-US" sz="4000" dirty="0" smtClean="0"/>
              <a:t>Sting jet?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875" y="1210672"/>
            <a:ext cx="4206605" cy="4267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975" y="1196752"/>
            <a:ext cx="4227836" cy="42424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16898" y="5576549"/>
            <a:ext cx="37445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tx2"/>
                </a:solidFill>
                <a:latin typeface="+mn-lt"/>
              </a:rPr>
              <a:t>Adapted from Laura Baker by Neil Hart.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FAAM_pic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951663"/>
          </a:xfrm>
        </p:spPr>
      </p:pic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496" y="5084763"/>
            <a:ext cx="8362950" cy="1728787"/>
          </a:xfrm>
          <a:noFill/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altLang="en-US" dirty="0" smtClean="0"/>
              <a:t>Field programme: Autumn 2011, Spring and Summer 2012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altLang="en-US" dirty="0" smtClean="0"/>
              <a:t>Detachment: Exeter during Autumn 2011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57" y="4431348"/>
            <a:ext cx="2511743" cy="252031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2440" y="800800"/>
            <a:ext cx="8280000" cy="828000"/>
          </a:xfrm>
        </p:spPr>
        <p:txBody>
          <a:bodyPr/>
          <a:lstStyle/>
          <a:p>
            <a:r>
              <a:rPr lang="en-GB" dirty="0" err="1"/>
              <a:t>DIAbatic</a:t>
            </a:r>
            <a:r>
              <a:rPr lang="en-GB" dirty="0"/>
              <a:t> influence on Mesoscale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structures </a:t>
            </a:r>
            <a:r>
              <a:rPr lang="en-GB" dirty="0"/>
              <a:t>in </a:t>
            </a:r>
            <a:r>
              <a:rPr lang="en-GB" dirty="0" err="1"/>
              <a:t>ExTratropical</a:t>
            </a:r>
            <a:r>
              <a:rPr lang="en-GB" dirty="0"/>
              <a:t> storms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0"/>
            <a:ext cx="30638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0"/>
            <a:ext cx="265112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2733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0438"/>
            <a:ext cx="2759075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8" descr="DSC_0008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644900"/>
            <a:ext cx="330993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>
          <a:xfrm>
            <a:off x="251520" y="260648"/>
            <a:ext cx="8064822" cy="1224136"/>
          </a:xfrm>
        </p:spPr>
        <p:txBody>
          <a:bodyPr/>
          <a:lstStyle/>
          <a:p>
            <a:r>
              <a:rPr lang="en-US" altLang="en-US" sz="3600" dirty="0" smtClean="0"/>
              <a:t>Windstorm </a:t>
            </a:r>
            <a:r>
              <a:rPr lang="en-US" altLang="en-US" sz="3600" dirty="0" err="1" smtClean="0"/>
              <a:t>Friedhelm</a:t>
            </a:r>
            <a:r>
              <a:rPr lang="en-US" altLang="en-US" sz="3600" dirty="0" smtClean="0"/>
              <a:t> </a:t>
            </a:r>
            <a:br>
              <a:rPr lang="en-US" altLang="en-US" sz="3600" dirty="0" smtClean="0"/>
            </a:br>
            <a:r>
              <a:rPr lang="en-US" altLang="en-US" sz="3600" dirty="0" smtClean="0"/>
              <a:t>(hurricane </a:t>
            </a:r>
            <a:r>
              <a:rPr lang="en-US" altLang="en-US" sz="3600" dirty="0" err="1" smtClean="0"/>
              <a:t>Bawbag</a:t>
            </a:r>
            <a:r>
              <a:rPr lang="en-US" altLang="en-US" sz="3600" dirty="0" smtClean="0"/>
              <a:t>):</a:t>
            </a:r>
            <a:r>
              <a:rPr lang="en-US" altLang="en-US" sz="3600" dirty="0"/>
              <a:t> </a:t>
            </a:r>
            <a:r>
              <a:rPr lang="en-US" altLang="en-US" sz="3600" dirty="0" smtClean="0"/>
              <a:t>8 December 2011</a:t>
            </a:r>
          </a:p>
        </p:txBody>
      </p:sp>
      <p:pic>
        <p:nvPicPr>
          <p:cNvPr id="2969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950" y="1340768"/>
            <a:ext cx="8856663" cy="549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UoR-PP-Template-STANDARD-WIDTH-NO-ANIMATION-v-24</Template>
  <TotalTime>914</TotalTime>
  <Words>948</Words>
  <Application>Microsoft Office PowerPoint</Application>
  <PresentationFormat>On-screen Show (4:3)</PresentationFormat>
  <Paragraphs>113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Calibri</vt:lpstr>
      <vt:lpstr>Gill Sans MT</vt:lpstr>
      <vt:lpstr>Effra Bold</vt:lpstr>
      <vt:lpstr>Shruti</vt:lpstr>
      <vt:lpstr>Arial</vt:lpstr>
      <vt:lpstr>Times New Roman</vt:lpstr>
      <vt:lpstr>Effra Heavy</vt:lpstr>
      <vt:lpstr>Effra</vt:lpstr>
      <vt:lpstr>Rdg Vesta</vt:lpstr>
      <vt:lpstr>AngsanaUPC</vt:lpstr>
      <vt:lpstr>Wingdings</vt:lpstr>
      <vt:lpstr>Symbol</vt:lpstr>
      <vt:lpstr>Effra Light</vt:lpstr>
      <vt:lpstr>UoR Theme</vt:lpstr>
      <vt:lpstr>Dynamics of extratropical windstorms</vt:lpstr>
      <vt:lpstr>Storm  Angus  20 Nov 2016 </vt:lpstr>
      <vt:lpstr>Structure of intense cyclones</vt:lpstr>
      <vt:lpstr>Structure of intense cyclones</vt:lpstr>
      <vt:lpstr>Sting jet? </vt:lpstr>
      <vt:lpstr>Sting jet?</vt:lpstr>
      <vt:lpstr>DIAbatic influence on Mesoscale  structures in ExTratropical storms </vt:lpstr>
      <vt:lpstr>PowerPoint Presentation</vt:lpstr>
      <vt:lpstr>Windstorm Friedhelm  (hurricane Bawbag): 8 December 2011</vt:lpstr>
      <vt:lpstr>PowerPoint Presentation</vt:lpstr>
      <vt:lpstr>Windstorm Friedhelm</vt:lpstr>
      <vt:lpstr>PowerPoint Presentation</vt:lpstr>
      <vt:lpstr>PowerPoint Presentation</vt:lpstr>
      <vt:lpstr>PowerPoint Presentation</vt:lpstr>
      <vt:lpstr>Flight into the eye of the cyclone</vt:lpstr>
      <vt:lpstr>PowerPoint Presentation</vt:lpstr>
      <vt:lpstr>Observations of mesoscale banding</vt:lpstr>
      <vt:lpstr>Importance of sting jet storms</vt:lpstr>
      <vt:lpstr>The North Atlantic storm track</vt:lpstr>
      <vt:lpstr>Rossby (planetary) waves</vt:lpstr>
      <vt:lpstr>North Atlantic Waveguide and  Downstream Impact Experiment</vt:lpstr>
      <vt:lpstr>NAWDEX</vt:lpstr>
      <vt:lpstr>NAWDEX: (some) questions</vt:lpstr>
    </vt:vector>
  </TitlesOfParts>
  <Company>University of Reading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weather systems</dc:title>
  <dc:creator>Suzanne Gray</dc:creator>
  <cp:lastModifiedBy>Suzanne L. Gray</cp:lastModifiedBy>
  <cp:revision>75</cp:revision>
  <cp:lastPrinted>2006-09-19T14:59:33Z</cp:lastPrinted>
  <dcterms:created xsi:type="dcterms:W3CDTF">2016-08-11T12:48:36Z</dcterms:created>
  <dcterms:modified xsi:type="dcterms:W3CDTF">2016-11-30T11:00:34Z</dcterms:modified>
</cp:coreProperties>
</file>