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17" r:id="rId2"/>
  </p:sldMasterIdLst>
  <p:notesMasterIdLst>
    <p:notesMasterId r:id="rId4"/>
  </p:notesMasterIdLst>
  <p:handoutMasterIdLst>
    <p:handoutMasterId r:id="rId5"/>
  </p:handoutMasterIdLst>
  <p:sldIdLst>
    <p:sldId id="266" r:id="rId3"/>
  </p:sldIdLst>
  <p:sldSz cx="9144000" cy="6858000" type="screen4x3"/>
  <p:notesSz cx="6797675" cy="9926638"/>
  <p:embeddedFontLst>
    <p:embeddedFont>
      <p:font typeface="AngsanaUPC" panose="02020603050405020304" pitchFamily="18" charset="-34"/>
      <p:regular r:id="rId6"/>
      <p:bold r:id="rId7"/>
      <p:italic r:id="rId8"/>
      <p:boldItalic r:id="rId9"/>
    </p:embeddedFont>
    <p:embeddedFont>
      <p:font typeface="Effra" panose="020B0604020202020204" charset="0"/>
      <p:regular r:id="rId10"/>
      <p:bold r:id="rId11"/>
      <p:italic r:id="rId12"/>
      <p:boldItalic r:id="rId13"/>
    </p:embeddedFont>
    <p:embeddedFont>
      <p:font typeface="Effra Heavy" panose="020B0604020202020204" charset="0"/>
      <p:bold r:id="rId14"/>
      <p:boldItalic r:id="rId15"/>
    </p:embeddedFont>
    <p:embeddedFont>
      <p:font typeface="Effra Light" panose="020B0604020202020204" charset="0"/>
      <p:regular r:id="rId16"/>
      <p:italic r:id="rId17"/>
    </p:embeddedFont>
    <p:embeddedFont>
      <p:font typeface="Effra Bold" panose="020B0604020202020204" charset="0"/>
      <p:bold r:id="rId18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9A1"/>
    <a:srgbClr val="BF0071"/>
    <a:srgbClr val="7EAF35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0840" autoAdjust="0"/>
  </p:normalViewPr>
  <p:slideViewPr>
    <p:cSldViewPr showGuides="1">
      <p:cViewPr varScale="1">
        <p:scale>
          <a:sx n="79" d="100"/>
          <a:sy n="79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2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2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5793"/>
            <a:ext cx="5438783" cy="44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/>
              <a:t>British Isles thunderstorms 20 July 2016</a:t>
            </a:r>
          </a:p>
          <a:p>
            <a:endParaRPr lang="en-GB" sz="1300" dirty="0"/>
          </a:p>
          <a:p>
            <a:r>
              <a:rPr lang="en-GB" sz="1300" dirty="0"/>
              <a:t>ECMWF ensemble forecast for </a:t>
            </a:r>
            <a:r>
              <a:rPr lang="en-GB" sz="1300" dirty="0" err="1"/>
              <a:t>oZ</a:t>
            </a:r>
            <a:r>
              <a:rPr lang="en-GB" sz="1300" dirty="0"/>
              <a:t> 20 Oct T+48, MSLP ensemble mean plus normalised </a:t>
            </a:r>
            <a:r>
              <a:rPr lang="en-GB" sz="1300" dirty="0" err="1"/>
              <a:t>std</a:t>
            </a:r>
            <a:r>
              <a:rPr lang="en-GB" sz="1300" dirty="0"/>
              <a:t> dev </a:t>
            </a:r>
            <a:r>
              <a:rPr lang="en-GB" sz="1300"/>
              <a:t>(colours)</a:t>
            </a:r>
            <a:endParaRPr lang="en-GB" sz="1300" dirty="0"/>
          </a:p>
          <a:p>
            <a:endParaRPr lang="en-GB" sz="1300" dirty="0"/>
          </a:p>
          <a:p>
            <a:r>
              <a:rPr lang="en-GB" sz="1300" dirty="0"/>
              <a:t>Figure </a:t>
            </a:r>
            <a:r>
              <a:rPr lang="en-GB" sz="1300" dirty="0"/>
              <a:t>3. (b) Rain rate (mm hr–1) at 1300 UTC estimated by the Met Office radar 702 network (1-km grid</a:t>
            </a:r>
          </a:p>
          <a:p>
            <a:r>
              <a:rPr lang="en-GB" sz="1300" dirty="0"/>
              <a:t>spacing). At 1234 UTC, the FAAM aircraft reached the storm </a:t>
            </a:r>
            <a:r>
              <a:rPr lang="en-GB" sz="1300" dirty="0" err="1"/>
              <a:t>center</a:t>
            </a:r>
            <a:r>
              <a:rPr lang="en-GB" sz="1300" dirty="0"/>
              <a:t> (pink dot). A–D indicate</a:t>
            </a:r>
          </a:p>
          <a:p>
            <a:r>
              <a:rPr lang="en-GB" sz="1300" dirty="0"/>
              <a:t>704 </a:t>
            </a:r>
            <a:r>
              <a:rPr lang="en-GB" sz="1300" dirty="0" err="1"/>
              <a:t>rainbands</a:t>
            </a:r>
            <a:r>
              <a:rPr lang="en-GB" sz="1300" dirty="0"/>
              <a:t> moving to the east-southeast.</a:t>
            </a:r>
          </a:p>
          <a:p>
            <a:r>
              <a:rPr lang="en-GB" sz="1300" dirty="0"/>
              <a:t>Figure 12. The rain rate (mm h–1, </a:t>
            </a:r>
            <a:r>
              <a:rPr lang="en-GB" sz="1300" dirty="0" err="1"/>
              <a:t>colored</a:t>
            </a:r>
            <a:r>
              <a:rPr lang="en-GB" sz="1300" dirty="0"/>
              <a:t> according to scale at bottom) 792 from the first four</a:t>
            </a:r>
          </a:p>
          <a:p>
            <a:r>
              <a:rPr lang="en-GB" sz="1300" dirty="0"/>
              <a:t>members of the MOGREPS-UK trial forecast at 1600 UTC 8 December 2011, 7 h into the forecast.</a:t>
            </a:r>
          </a:p>
          <a:p>
            <a:r>
              <a:rPr lang="en-GB" sz="1300" dirty="0"/>
              <a:t>794 Red lines indicate the axes of the wind maxima identified in Fig. 11.</a:t>
            </a:r>
          </a:p>
          <a:p>
            <a:endParaRPr lang="en-GB" sz="1300" dirty="0"/>
          </a:p>
          <a:p>
            <a:r>
              <a:rPr lang="en-GB" sz="1300" dirty="0"/>
              <a:t>FIG. 1. Tracks of all tropical cyclones that underwent </a:t>
            </a:r>
            <a:r>
              <a:rPr lang="en-GB" sz="1300" dirty="0" err="1"/>
              <a:t>extratropical</a:t>
            </a:r>
            <a:endParaRPr lang="en-GB" sz="1300" dirty="0"/>
          </a:p>
          <a:p>
            <a:r>
              <a:rPr lang="en-GB" sz="1300" dirty="0"/>
              <a:t>transition during 1970–99. (a) Western North Pacific. Tracks of tropical</a:t>
            </a:r>
          </a:p>
          <a:p>
            <a:r>
              <a:rPr lang="en-GB" sz="1300" dirty="0"/>
              <a:t>cyclones defined to be </a:t>
            </a:r>
            <a:r>
              <a:rPr lang="en-GB" sz="1300" dirty="0" err="1"/>
              <a:t>extratropical</a:t>
            </a:r>
            <a:r>
              <a:rPr lang="en-GB" sz="1300" dirty="0"/>
              <a:t> in JTWC best-track data. (b)</a:t>
            </a:r>
          </a:p>
          <a:p>
            <a:r>
              <a:rPr lang="en-GB" sz="1300" dirty="0"/>
              <a:t>Southwest Pacific [data as in (a)] and southeast Indian Ocean [tracks</a:t>
            </a:r>
          </a:p>
          <a:p>
            <a:r>
              <a:rPr lang="en-GB" sz="1300" dirty="0"/>
              <a:t>of tropical cyclones that accelerated toward the southeast under the</a:t>
            </a:r>
          </a:p>
          <a:p>
            <a:r>
              <a:rPr lang="en-GB" sz="1300" dirty="0"/>
              <a:t>influence of a </a:t>
            </a:r>
            <a:r>
              <a:rPr lang="en-GB" sz="1300" dirty="0" err="1"/>
              <a:t>midlatitude</a:t>
            </a:r>
            <a:r>
              <a:rPr lang="en-GB" sz="1300" dirty="0"/>
              <a:t> frontal system and maintained gales into</a:t>
            </a:r>
          </a:p>
          <a:p>
            <a:r>
              <a:rPr lang="en-GB" sz="1300" dirty="0" err="1"/>
              <a:t>midlatitudes</a:t>
            </a:r>
            <a:r>
              <a:rPr lang="en-GB" sz="1300" dirty="0"/>
              <a:t>, the so-called captured cyclones in Foley and </a:t>
            </a:r>
            <a:r>
              <a:rPr lang="en-GB" sz="1300" dirty="0" err="1"/>
              <a:t>Hanstrum</a:t>
            </a:r>
            <a:endParaRPr lang="en-GB" sz="1300" dirty="0"/>
          </a:p>
          <a:p>
            <a:r>
              <a:rPr lang="en-GB" sz="1300" dirty="0"/>
              <a:t>(1994); best-track data taken from http://www.australiasevereweather.</a:t>
            </a:r>
          </a:p>
          <a:p>
            <a:r>
              <a:rPr lang="en-GB" sz="1300" dirty="0"/>
              <a:t>com/cyclones/history.htm]. (c) North Atlantic. Tracks of tropical cyclones</a:t>
            </a:r>
          </a:p>
          <a:p>
            <a:r>
              <a:rPr lang="en-GB" sz="1300" dirty="0"/>
              <a:t>defined to be </a:t>
            </a:r>
            <a:r>
              <a:rPr lang="en-GB" sz="1300" dirty="0" err="1"/>
              <a:t>extratropical</a:t>
            </a:r>
            <a:r>
              <a:rPr lang="en-GB" sz="1300" dirty="0"/>
              <a:t> in National Hurricane </a:t>
            </a:r>
            <a:r>
              <a:rPr lang="en-GB" sz="1300" dirty="0" err="1"/>
              <a:t>Center</a:t>
            </a:r>
            <a:r>
              <a:rPr lang="en-GB" sz="1300" dirty="0"/>
              <a:t> </a:t>
            </a:r>
            <a:r>
              <a:rPr lang="en-GB" sz="1300" dirty="0" err="1"/>
              <a:t>besttrack</a:t>
            </a:r>
            <a:endParaRPr lang="en-GB" sz="1300" dirty="0"/>
          </a:p>
          <a:p>
            <a:r>
              <a:rPr lang="en-GB" sz="1300" dirty="0"/>
              <a:t>data.</a:t>
            </a:r>
          </a:p>
          <a:p>
            <a:endParaRPr lang="en-GB" sz="1300" dirty="0"/>
          </a:p>
          <a:p>
            <a:r>
              <a:rPr lang="en-GB" dirty="0" smtClean="0"/>
              <a:t>Douglas J. Parker and Alan J. Thorpe, 1995: Conditional Convective Heating in a </a:t>
            </a:r>
            <a:r>
              <a:rPr lang="en-GB" dirty="0" err="1" smtClean="0"/>
              <a:t>Baroclinic</a:t>
            </a:r>
            <a:r>
              <a:rPr lang="en-GB" dirty="0" smtClean="0"/>
              <a:t> Atmosphere: A Model of Convective Frontogenesis. J. Atmos. Sci., 52, 1699–1711.</a:t>
            </a:r>
          </a:p>
          <a:p>
            <a:r>
              <a:rPr lang="en-GB" dirty="0" err="1" smtClean="0"/>
              <a:t>doi</a:t>
            </a:r>
            <a:r>
              <a:rPr lang="en-GB" dirty="0" smtClean="0"/>
              <a:t>: http://dx.doi.org/10.1175/1520-0469(1995)052&lt;1699:CCHIAB&gt;2.0.CO;2 </a:t>
            </a:r>
          </a:p>
          <a:p>
            <a:endParaRPr lang="en-GB" dirty="0" smtClean="0"/>
          </a:p>
          <a:p>
            <a:r>
              <a:rPr lang="en-GB" dirty="0" smtClean="0"/>
              <a:t>G. Vaughan, J. Methven, D. Anderson, B. </a:t>
            </a:r>
            <a:r>
              <a:rPr lang="en-GB" dirty="0" err="1" smtClean="0"/>
              <a:t>Antonescu</a:t>
            </a:r>
            <a:r>
              <a:rPr lang="en-GB" dirty="0" smtClean="0"/>
              <a:t>, L. Baker, T. P. Baker, S. P. Ballard, K. N. Bower, P. R. A. Brown, J. </a:t>
            </a:r>
            <a:r>
              <a:rPr lang="en-GB" dirty="0" err="1" smtClean="0"/>
              <a:t>Chagnon</a:t>
            </a:r>
            <a:r>
              <a:rPr lang="en-GB" dirty="0" smtClean="0"/>
              <a:t>, T. W. </a:t>
            </a:r>
            <a:r>
              <a:rPr lang="en-GB" dirty="0" err="1" smtClean="0"/>
              <a:t>Choularton</a:t>
            </a:r>
            <a:r>
              <a:rPr lang="en-GB" dirty="0" smtClean="0"/>
              <a:t>, J. </a:t>
            </a:r>
            <a:r>
              <a:rPr lang="en-GB" dirty="0" err="1" smtClean="0"/>
              <a:t>Chylik</a:t>
            </a:r>
            <a:r>
              <a:rPr lang="en-GB" dirty="0" smtClean="0"/>
              <a:t>, P. J. Connolly, P. A. Cook, R. J. Cotton, J. Crosier, C. </a:t>
            </a:r>
            <a:r>
              <a:rPr lang="en-GB" dirty="0" err="1" smtClean="0"/>
              <a:t>Dearden</a:t>
            </a:r>
            <a:r>
              <a:rPr lang="en-GB" dirty="0" smtClean="0"/>
              <a:t>, J. R. Dorsey, T. H. A. Frame, M. W. Gallagher, M. </a:t>
            </a:r>
            <a:r>
              <a:rPr lang="en-GB" dirty="0" err="1" smtClean="0"/>
              <a:t>Goodliff</a:t>
            </a:r>
            <a:r>
              <a:rPr lang="en-GB" dirty="0" smtClean="0"/>
              <a:t>, S. L. Gray, B. J. Harvey, P. </a:t>
            </a:r>
            <a:r>
              <a:rPr lang="en-GB" dirty="0" err="1" smtClean="0"/>
              <a:t>Knippertz</a:t>
            </a:r>
            <a:r>
              <a:rPr lang="en-GB" dirty="0" smtClean="0"/>
              <a:t>, H. W. Lean, D. Li, G. Lloyd, O. </a:t>
            </a:r>
            <a:r>
              <a:rPr lang="en-GB" dirty="0" err="1" smtClean="0"/>
              <a:t>Martínez</a:t>
            </a:r>
            <a:r>
              <a:rPr lang="en-GB" dirty="0" smtClean="0"/>
              <a:t>–Alvarado, J. </a:t>
            </a:r>
            <a:r>
              <a:rPr lang="en-GB" dirty="0" err="1" smtClean="0"/>
              <a:t>Nicol</a:t>
            </a:r>
            <a:r>
              <a:rPr lang="en-GB" dirty="0" smtClean="0"/>
              <a:t>, J. Norris, E. </a:t>
            </a:r>
            <a:r>
              <a:rPr lang="en-GB" dirty="0" err="1" smtClean="0"/>
              <a:t>Öström</a:t>
            </a:r>
            <a:r>
              <a:rPr lang="en-GB" dirty="0" smtClean="0"/>
              <a:t>, J. Owen, D. J. Parker, R. S. Plant, I. A. Renfrew, N. M. Roberts, P. Rosenberg, A. C. Rudd, D. M. Schultz, J. P. Taylor, T. </a:t>
            </a:r>
            <a:r>
              <a:rPr lang="en-GB" dirty="0" err="1" smtClean="0"/>
              <a:t>Trzeciak</a:t>
            </a:r>
            <a:r>
              <a:rPr lang="en-GB" dirty="0" smtClean="0"/>
              <a:t>, R. Tubbs, A. K. Vance, P. J. van </a:t>
            </a:r>
            <a:r>
              <a:rPr lang="en-GB" dirty="0" err="1" smtClean="0"/>
              <a:t>Leeuwen</a:t>
            </a:r>
            <a:r>
              <a:rPr lang="en-GB" dirty="0" smtClean="0"/>
              <a:t>, A. </a:t>
            </a:r>
            <a:r>
              <a:rPr lang="en-GB" dirty="0" err="1" smtClean="0"/>
              <a:t>Wellpott</a:t>
            </a:r>
            <a:r>
              <a:rPr lang="en-GB" dirty="0" smtClean="0"/>
              <a:t>, and A. Woolley, 2015: Cloud Banding and Winds in Intense European Cyclones: Results from the DIAMET Project. Bull. Amer. Meteor. Soc., 96, 249–265.</a:t>
            </a:r>
          </a:p>
          <a:p>
            <a:r>
              <a:rPr lang="en-GB" dirty="0" err="1" smtClean="0"/>
              <a:t>doi</a:t>
            </a:r>
            <a:r>
              <a:rPr lang="en-GB" dirty="0" smtClean="0"/>
              <a:t>: http://dx.doi.org/10.1175/BAMS-D-13-00238.1 </a:t>
            </a:r>
          </a:p>
          <a:p>
            <a:endParaRPr lang="en-GB" dirty="0" smtClean="0"/>
          </a:p>
          <a:p>
            <a:r>
              <a:rPr lang="en-GB" dirty="0" smtClean="0"/>
              <a:t>Jones S.C. et al., 2003: The </a:t>
            </a:r>
            <a:r>
              <a:rPr lang="en-GB" dirty="0" err="1" smtClean="0"/>
              <a:t>extratropical</a:t>
            </a:r>
            <a:r>
              <a:rPr lang="en-GB" dirty="0" smtClean="0"/>
              <a:t> transition of tropical cyclones: Forecast challenges, current understanding, and future directions. Weather and Forecasting, 18:1052-1092, </a:t>
            </a:r>
            <a:r>
              <a:rPr lang="en-GB" dirty="0" err="1" smtClean="0"/>
              <a:t>doi</a:t>
            </a:r>
            <a:r>
              <a:rPr lang="en-GB" dirty="0" smtClean="0"/>
              <a:t>: 10.1175/1520-0434(2003)018&lt;1052:TETOTC&gt;2.0.CO;2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>
                <a:solidFill>
                  <a:srgbClr val="000000"/>
                </a:solidFill>
              </a:rPr>
              <a:pPr/>
              <a:t>1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1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2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387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9138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9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6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1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1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9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3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9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5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8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6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7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7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  <p:sldLayoutId id="2147483708" r:id="rId10"/>
    <p:sldLayoutId id="2147483713" r:id="rId11"/>
    <p:sldLayoutId id="2147483709" r:id="rId12"/>
    <p:sldLayoutId id="2147483710" r:id="rId13"/>
    <p:sldLayoutId id="2147483711" r:id="rId14"/>
    <p:sldLayoutId id="2147483712" r:id="rId15"/>
    <p:sldLayoutId id="2147483714" r:id="rId16"/>
    <p:sldLayoutId id="2147483715" r:id="rId17"/>
    <p:sldLayoutId id="214748371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52728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412776"/>
            <a:ext cx="8453280" cy="476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9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98" y="404527"/>
            <a:ext cx="8280000" cy="837525"/>
          </a:xfrm>
        </p:spPr>
        <p:txBody>
          <a:bodyPr/>
          <a:lstStyle/>
          <a:p>
            <a:r>
              <a:rPr lang="en-GB" cap="none" dirty="0" smtClean="0"/>
              <a:t>Weather processes and</a:t>
            </a:r>
            <a:br>
              <a:rPr lang="en-GB" cap="none" dirty="0" smtClean="0"/>
            </a:br>
            <a:r>
              <a:rPr lang="en-GB" cap="none" dirty="0" smtClean="0"/>
              <a:t> predictability: Sue Gray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</a:t>
            </a:fld>
            <a:endParaRPr lang="en-GB" altLang="en-US">
              <a:solidFill>
                <a:srgbClr val="50535A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308" y="3625739"/>
            <a:ext cx="2526938" cy="3126781"/>
            <a:chOff x="6355929" y="236746"/>
            <a:chExt cx="2716252" cy="3360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5929" y="292304"/>
              <a:ext cx="2716252" cy="330493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28525" y="236746"/>
              <a:ext cx="1032770" cy="661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1"/>
                  </a:solidFill>
                </a:rPr>
                <a:t>Sting</a:t>
              </a:r>
            </a:p>
            <a:p>
              <a:pPr algn="r"/>
              <a:r>
                <a:rPr lang="en-GB" sz="1800" dirty="0" smtClean="0">
                  <a:solidFill>
                    <a:schemeClr val="bg1"/>
                  </a:solidFill>
                </a:rPr>
                <a:t> jets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06064" y="3645024"/>
            <a:ext cx="2927391" cy="3022797"/>
            <a:chOff x="3419872" y="734305"/>
            <a:chExt cx="2927391" cy="302279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9" t="21000" r="8685" b="14951"/>
            <a:stretch/>
          </p:blipFill>
          <p:spPr>
            <a:xfrm>
              <a:off x="3488544" y="734305"/>
              <a:ext cx="2858719" cy="30227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419872" y="3356992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  <a:latin typeface="+mn-lt"/>
                </a:rPr>
                <a:t>Thunderstorms</a:t>
              </a:r>
              <a:endParaRPr lang="en-GB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81" r="53028"/>
          <a:stretch/>
        </p:blipFill>
        <p:spPr>
          <a:xfrm>
            <a:off x="5347488" y="44624"/>
            <a:ext cx="3761016" cy="331236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55776" y="2865946"/>
            <a:ext cx="4718659" cy="3886574"/>
            <a:chOff x="125977" y="1061216"/>
            <a:chExt cx="4718659" cy="3886574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77" y="1061216"/>
              <a:ext cx="3384376" cy="388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540380" y="3980333"/>
              <a:ext cx="2304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Warm </a:t>
              </a:r>
            </a:p>
            <a:p>
              <a:r>
                <a:rPr lang="en-GB" sz="1600" dirty="0" smtClean="0">
                  <a:solidFill>
                    <a:srgbClr val="000000"/>
                  </a:solidFill>
                </a:rPr>
                <a:t>Conveyor</a:t>
              </a:r>
            </a:p>
            <a:p>
              <a:r>
                <a:rPr lang="en-GB" sz="1600" dirty="0" smtClean="0">
                  <a:solidFill>
                    <a:srgbClr val="000000"/>
                  </a:solidFill>
                </a:rPr>
                <a:t> belts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25" y="1199281"/>
            <a:ext cx="3623471" cy="2244049"/>
            <a:chOff x="2538000" y="2349000"/>
            <a:chExt cx="4626288" cy="24564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38000" y="2349000"/>
              <a:ext cx="4626288" cy="24564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33416" y="4109973"/>
              <a:ext cx="3142326" cy="37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solidFill>
                    <a:srgbClr val="000000"/>
                  </a:solidFill>
                </a:rPr>
                <a:t>Extratropical</a:t>
              </a:r>
              <a:r>
                <a:rPr lang="en-GB" sz="1600" dirty="0" smtClean="0">
                  <a:solidFill>
                    <a:srgbClr val="000000"/>
                  </a:solidFill>
                </a:rPr>
                <a:t> transition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82677" y="1268760"/>
            <a:ext cx="2269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Extratropical cyclones;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Convection;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Polar lows;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Mesoscale convective systems;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Transitioning </a:t>
            </a:r>
            <a:r>
              <a:rPr lang="en-GB" sz="1600" smtClean="0">
                <a:solidFill>
                  <a:schemeClr val="tx1"/>
                </a:solidFill>
              </a:rPr>
              <a:t>tropical cyclones.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3472" y="2993177"/>
            <a:ext cx="211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Ensemble forecasting</a:t>
            </a:r>
            <a:endParaRPr lang="en-GB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7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UoR-PP-Template-STANDARD-WIDTH-NO-ANIMATION-v-24</Template>
  <TotalTime>35</TotalTime>
  <Words>630</Words>
  <Application>Microsoft Office PowerPoint</Application>
  <PresentationFormat>On-screen Show (4:3)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AngsanaUPC</vt:lpstr>
      <vt:lpstr>Effra</vt:lpstr>
      <vt:lpstr>Effra Heavy</vt:lpstr>
      <vt:lpstr>Effra Light</vt:lpstr>
      <vt:lpstr>Effra Bold</vt:lpstr>
      <vt:lpstr>UoR Theme</vt:lpstr>
      <vt:lpstr>1_UoR Theme</vt:lpstr>
      <vt:lpstr>Weather processes and  predictability: Sue Gray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L. Gray</dc:creator>
  <cp:lastModifiedBy>Suzanne L. Gray</cp:lastModifiedBy>
  <cp:revision>7</cp:revision>
  <cp:lastPrinted>2016-10-18T09:22:22Z</cp:lastPrinted>
  <dcterms:created xsi:type="dcterms:W3CDTF">2016-10-18T08:47:46Z</dcterms:created>
  <dcterms:modified xsi:type="dcterms:W3CDTF">2016-10-18T09:23:43Z</dcterms:modified>
</cp:coreProperties>
</file>