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0" r:id="rId1"/>
  </p:sldMasterIdLst>
  <p:notesMasterIdLst>
    <p:notesMasterId r:id="rId3"/>
  </p:notesMasterIdLst>
  <p:handoutMasterIdLst>
    <p:handoutMasterId r:id="rId4"/>
  </p:handoutMasterIdLst>
  <p:sldIdLst>
    <p:sldId id="258" r:id="rId2"/>
  </p:sldIdLst>
  <p:sldSz cx="30279975" cy="21388388"/>
  <p:notesSz cx="6718300" cy="9867900"/>
  <p:embeddedFontLst>
    <p:embeddedFont>
      <p:font typeface="Rdg Vesta" pitchFamily="50" charset="0"/>
      <p:regular r:id="rId5"/>
      <p:bold r:id="rId6"/>
      <p:italic r:id="rId7"/>
      <p:boldItalic r:id="rId8"/>
    </p:embeddedFont>
  </p:embeddedFontLst>
  <p:defaultTextStyle>
    <a:defPPr>
      <a:defRPr lang="en-GB"/>
    </a:defPPr>
    <a:lvl1pPr algn="l" rtl="0" fontAlgn="base">
      <a:spcBef>
        <a:spcPct val="0"/>
      </a:spcBef>
      <a:spcAft>
        <a:spcPct val="0"/>
      </a:spcAft>
      <a:defRPr sz="1300" kern="1200">
        <a:solidFill>
          <a:schemeClr val="tx1"/>
        </a:solidFill>
        <a:latin typeface="Rdg Vesta" pitchFamily="2" charset="0"/>
        <a:ea typeface="+mn-ea"/>
        <a:cs typeface="+mn-cs"/>
      </a:defRPr>
    </a:lvl1pPr>
    <a:lvl2pPr marL="457200" algn="l" rtl="0" fontAlgn="base">
      <a:spcBef>
        <a:spcPct val="0"/>
      </a:spcBef>
      <a:spcAft>
        <a:spcPct val="0"/>
      </a:spcAft>
      <a:defRPr sz="1300" kern="1200">
        <a:solidFill>
          <a:schemeClr val="tx1"/>
        </a:solidFill>
        <a:latin typeface="Rdg Vesta" pitchFamily="2" charset="0"/>
        <a:ea typeface="+mn-ea"/>
        <a:cs typeface="+mn-cs"/>
      </a:defRPr>
    </a:lvl2pPr>
    <a:lvl3pPr marL="914400" algn="l" rtl="0" fontAlgn="base">
      <a:spcBef>
        <a:spcPct val="0"/>
      </a:spcBef>
      <a:spcAft>
        <a:spcPct val="0"/>
      </a:spcAft>
      <a:defRPr sz="1300" kern="1200">
        <a:solidFill>
          <a:schemeClr val="tx1"/>
        </a:solidFill>
        <a:latin typeface="Rdg Vesta" pitchFamily="2" charset="0"/>
        <a:ea typeface="+mn-ea"/>
        <a:cs typeface="+mn-cs"/>
      </a:defRPr>
    </a:lvl3pPr>
    <a:lvl4pPr marL="1371600" algn="l" rtl="0" fontAlgn="base">
      <a:spcBef>
        <a:spcPct val="0"/>
      </a:spcBef>
      <a:spcAft>
        <a:spcPct val="0"/>
      </a:spcAft>
      <a:defRPr sz="1300" kern="1200">
        <a:solidFill>
          <a:schemeClr val="tx1"/>
        </a:solidFill>
        <a:latin typeface="Rdg Vesta" pitchFamily="2" charset="0"/>
        <a:ea typeface="+mn-ea"/>
        <a:cs typeface="+mn-cs"/>
      </a:defRPr>
    </a:lvl4pPr>
    <a:lvl5pPr marL="1828800" algn="l" rtl="0" fontAlgn="base">
      <a:spcBef>
        <a:spcPct val="0"/>
      </a:spcBef>
      <a:spcAft>
        <a:spcPct val="0"/>
      </a:spcAft>
      <a:defRPr sz="1300" kern="1200">
        <a:solidFill>
          <a:schemeClr val="tx1"/>
        </a:solidFill>
        <a:latin typeface="Rdg Vesta" pitchFamily="2" charset="0"/>
        <a:ea typeface="+mn-ea"/>
        <a:cs typeface="+mn-cs"/>
      </a:defRPr>
    </a:lvl5pPr>
    <a:lvl6pPr marL="2286000" algn="l" defTabSz="914400" rtl="0" eaLnBrk="1" latinLnBrk="0" hangingPunct="1">
      <a:defRPr sz="1300" kern="1200">
        <a:solidFill>
          <a:schemeClr val="tx1"/>
        </a:solidFill>
        <a:latin typeface="Rdg Vesta" pitchFamily="2" charset="0"/>
        <a:ea typeface="+mn-ea"/>
        <a:cs typeface="+mn-cs"/>
      </a:defRPr>
    </a:lvl6pPr>
    <a:lvl7pPr marL="2743200" algn="l" defTabSz="914400" rtl="0" eaLnBrk="1" latinLnBrk="0" hangingPunct="1">
      <a:defRPr sz="1300" kern="1200">
        <a:solidFill>
          <a:schemeClr val="tx1"/>
        </a:solidFill>
        <a:latin typeface="Rdg Vesta" pitchFamily="2" charset="0"/>
        <a:ea typeface="+mn-ea"/>
        <a:cs typeface="+mn-cs"/>
      </a:defRPr>
    </a:lvl7pPr>
    <a:lvl8pPr marL="3200400" algn="l" defTabSz="914400" rtl="0" eaLnBrk="1" latinLnBrk="0" hangingPunct="1">
      <a:defRPr sz="1300" kern="1200">
        <a:solidFill>
          <a:schemeClr val="tx1"/>
        </a:solidFill>
        <a:latin typeface="Rdg Vesta" pitchFamily="2" charset="0"/>
        <a:ea typeface="+mn-ea"/>
        <a:cs typeface="+mn-cs"/>
      </a:defRPr>
    </a:lvl8pPr>
    <a:lvl9pPr marL="3657600" algn="l" defTabSz="914400" rtl="0" eaLnBrk="1" latinLnBrk="0" hangingPunct="1">
      <a:defRPr sz="1300" kern="1200">
        <a:solidFill>
          <a:schemeClr val="tx1"/>
        </a:solidFill>
        <a:latin typeface="Rdg Vesta" pitchFamily="2"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scar Martinez-Alvarado" initials="O.M-A."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DB6"/>
    <a:srgbClr val="FF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191" autoAdjust="0"/>
    <p:restoredTop sz="93627" autoAdjust="0"/>
  </p:normalViewPr>
  <p:slideViewPr>
    <p:cSldViewPr showGuides="1">
      <p:cViewPr>
        <p:scale>
          <a:sx n="100" d="100"/>
          <a:sy n="100" d="100"/>
        </p:scale>
        <p:origin x="13200" y="9162"/>
      </p:cViewPr>
      <p:guideLst>
        <p:guide orient="horz" pos="2299"/>
        <p:guide pos="739"/>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handoutMaster" Target="handoutMasters/handout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11482" cy="493320"/>
          </a:xfrm>
          <a:prstGeom prst="rect">
            <a:avLst/>
          </a:prstGeom>
          <a:noFill/>
          <a:ln w="9525">
            <a:noFill/>
            <a:miter lim="800000"/>
            <a:headEnd/>
            <a:tailEnd/>
          </a:ln>
          <a:effectLst/>
        </p:spPr>
        <p:txBody>
          <a:bodyPr vert="horz" wrap="square" lIns="42611" tIns="21306" rIns="42611" bIns="21306" numCol="1" anchor="t" anchorCtr="0" compatLnSpc="1">
            <a:prstTxWarp prst="textNoShape">
              <a:avLst/>
            </a:prstTxWarp>
          </a:bodyPr>
          <a:lstStyle>
            <a:lvl1pPr eaLnBrk="0" hangingPunct="0">
              <a:defRPr sz="600"/>
            </a:lvl1pPr>
          </a:lstStyle>
          <a:p>
            <a:pPr>
              <a:defRPr/>
            </a:pPr>
            <a:endParaRPr lang="en-GB"/>
          </a:p>
        </p:txBody>
      </p:sp>
      <p:sp>
        <p:nvSpPr>
          <p:cNvPr id="48131" name="Rectangle 3"/>
          <p:cNvSpPr>
            <a:spLocks noGrp="1" noChangeArrowheads="1"/>
          </p:cNvSpPr>
          <p:nvPr>
            <p:ph type="dt" sz="quarter" idx="1"/>
          </p:nvPr>
        </p:nvSpPr>
        <p:spPr bwMode="auto">
          <a:xfrm>
            <a:off x="3805364" y="0"/>
            <a:ext cx="2911482" cy="493320"/>
          </a:xfrm>
          <a:prstGeom prst="rect">
            <a:avLst/>
          </a:prstGeom>
          <a:noFill/>
          <a:ln w="9525">
            <a:noFill/>
            <a:miter lim="800000"/>
            <a:headEnd/>
            <a:tailEnd/>
          </a:ln>
          <a:effectLst/>
        </p:spPr>
        <p:txBody>
          <a:bodyPr vert="horz" wrap="square" lIns="42611" tIns="21306" rIns="42611" bIns="21306" numCol="1" anchor="t" anchorCtr="0" compatLnSpc="1">
            <a:prstTxWarp prst="textNoShape">
              <a:avLst/>
            </a:prstTxWarp>
          </a:bodyPr>
          <a:lstStyle>
            <a:lvl1pPr algn="r" eaLnBrk="0" hangingPunct="0">
              <a:defRPr sz="600"/>
            </a:lvl1pPr>
          </a:lstStyle>
          <a:p>
            <a:pPr>
              <a:defRPr/>
            </a:pPr>
            <a:endParaRPr lang="en-GB"/>
          </a:p>
        </p:txBody>
      </p:sp>
      <p:sp>
        <p:nvSpPr>
          <p:cNvPr id="48132" name="Rectangle 4"/>
          <p:cNvSpPr>
            <a:spLocks noGrp="1" noChangeArrowheads="1"/>
          </p:cNvSpPr>
          <p:nvPr>
            <p:ph type="ftr" sz="quarter" idx="2"/>
          </p:nvPr>
        </p:nvSpPr>
        <p:spPr bwMode="auto">
          <a:xfrm>
            <a:off x="0" y="9373083"/>
            <a:ext cx="2911482" cy="493320"/>
          </a:xfrm>
          <a:prstGeom prst="rect">
            <a:avLst/>
          </a:prstGeom>
          <a:noFill/>
          <a:ln w="9525">
            <a:noFill/>
            <a:miter lim="800000"/>
            <a:headEnd/>
            <a:tailEnd/>
          </a:ln>
          <a:effectLst/>
        </p:spPr>
        <p:txBody>
          <a:bodyPr vert="horz" wrap="square" lIns="42611" tIns="21306" rIns="42611" bIns="21306" numCol="1" anchor="b" anchorCtr="0" compatLnSpc="1">
            <a:prstTxWarp prst="textNoShape">
              <a:avLst/>
            </a:prstTxWarp>
          </a:bodyPr>
          <a:lstStyle>
            <a:lvl1pPr eaLnBrk="0" hangingPunct="0">
              <a:defRPr sz="600"/>
            </a:lvl1pPr>
          </a:lstStyle>
          <a:p>
            <a:pPr>
              <a:defRPr/>
            </a:pPr>
            <a:endParaRPr lang="en-GB"/>
          </a:p>
        </p:txBody>
      </p:sp>
      <p:sp>
        <p:nvSpPr>
          <p:cNvPr id="48133" name="Rectangle 5"/>
          <p:cNvSpPr>
            <a:spLocks noGrp="1" noChangeArrowheads="1"/>
          </p:cNvSpPr>
          <p:nvPr>
            <p:ph type="sldNum" sz="quarter" idx="3"/>
          </p:nvPr>
        </p:nvSpPr>
        <p:spPr bwMode="auto">
          <a:xfrm>
            <a:off x="3805364" y="9373083"/>
            <a:ext cx="2911482" cy="493320"/>
          </a:xfrm>
          <a:prstGeom prst="rect">
            <a:avLst/>
          </a:prstGeom>
          <a:noFill/>
          <a:ln w="9525">
            <a:noFill/>
            <a:miter lim="800000"/>
            <a:headEnd/>
            <a:tailEnd/>
          </a:ln>
          <a:effectLst/>
        </p:spPr>
        <p:txBody>
          <a:bodyPr vert="horz" wrap="square" lIns="42611" tIns="21306" rIns="42611" bIns="21306" numCol="1" anchor="b" anchorCtr="0" compatLnSpc="1">
            <a:prstTxWarp prst="textNoShape">
              <a:avLst/>
            </a:prstTxWarp>
          </a:bodyPr>
          <a:lstStyle>
            <a:lvl1pPr algn="r" eaLnBrk="0" hangingPunct="0">
              <a:defRPr sz="600"/>
            </a:lvl1pPr>
          </a:lstStyle>
          <a:p>
            <a:pPr>
              <a:defRPr/>
            </a:pPr>
            <a:fld id="{4106BD75-3EFD-4C18-B180-068DCC7276BD}" type="slidenum">
              <a:rPr lang="en-GB"/>
              <a:pPr>
                <a:defRPr/>
              </a:pPr>
              <a:t>‹#›</a:t>
            </a:fld>
            <a:endParaRPr lang="en-GB"/>
          </a:p>
        </p:txBody>
      </p:sp>
    </p:spTree>
    <p:extLst>
      <p:ext uri="{BB962C8B-B14F-4D97-AF65-F5344CB8AC3E}">
        <p14:creationId xmlns:p14="http://schemas.microsoft.com/office/powerpoint/2010/main" val="2048678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1482" cy="494818"/>
          </a:xfrm>
          <a:prstGeom prst="rect">
            <a:avLst/>
          </a:prstGeom>
          <a:noFill/>
          <a:ln w="9525">
            <a:noFill/>
            <a:miter lim="800000"/>
            <a:headEnd/>
            <a:tailEnd/>
          </a:ln>
          <a:effectLst/>
        </p:spPr>
        <p:txBody>
          <a:bodyPr vert="horz" wrap="square" lIns="94713" tIns="47358" rIns="94713" bIns="47358" numCol="1" anchor="t" anchorCtr="0" compatLnSpc="1">
            <a:prstTxWarp prst="textNoShape">
              <a:avLst/>
            </a:prstTxWarp>
          </a:bodyPr>
          <a:lstStyle>
            <a:lvl1pPr defTabSz="947652" eaLnBrk="0" hangingPunct="0">
              <a:defRPr sz="1300"/>
            </a:lvl1pPr>
          </a:lstStyle>
          <a:p>
            <a:pPr>
              <a:defRPr/>
            </a:pPr>
            <a:endParaRPr lang="en-GB"/>
          </a:p>
        </p:txBody>
      </p:sp>
      <p:sp>
        <p:nvSpPr>
          <p:cNvPr id="4099" name="Rectangle 3"/>
          <p:cNvSpPr>
            <a:spLocks noGrp="1" noChangeArrowheads="1"/>
          </p:cNvSpPr>
          <p:nvPr>
            <p:ph type="dt" idx="1"/>
          </p:nvPr>
        </p:nvSpPr>
        <p:spPr bwMode="auto">
          <a:xfrm>
            <a:off x="3805364" y="0"/>
            <a:ext cx="2912209" cy="494818"/>
          </a:xfrm>
          <a:prstGeom prst="rect">
            <a:avLst/>
          </a:prstGeom>
          <a:noFill/>
          <a:ln w="9525">
            <a:noFill/>
            <a:miter lim="800000"/>
            <a:headEnd/>
            <a:tailEnd/>
          </a:ln>
          <a:effectLst/>
        </p:spPr>
        <p:txBody>
          <a:bodyPr vert="horz" wrap="square" lIns="94713" tIns="47358" rIns="94713" bIns="47358" numCol="1" anchor="t" anchorCtr="0" compatLnSpc="1">
            <a:prstTxWarp prst="textNoShape">
              <a:avLst/>
            </a:prstTxWarp>
          </a:bodyPr>
          <a:lstStyle>
            <a:lvl1pPr algn="r" defTabSz="947652" eaLnBrk="0" hangingPunct="0">
              <a:defRPr sz="1300"/>
            </a:lvl1pPr>
          </a:lstStyle>
          <a:p>
            <a:pPr>
              <a:defRPr/>
            </a:pPr>
            <a:endParaRPr lang="en-GB"/>
          </a:p>
        </p:txBody>
      </p:sp>
      <p:sp>
        <p:nvSpPr>
          <p:cNvPr id="3076" name="Rectangle 4"/>
          <p:cNvSpPr>
            <a:spLocks noGrp="1" noRot="1" noChangeAspect="1" noChangeArrowheads="1" noTextEdit="1"/>
          </p:cNvSpPr>
          <p:nvPr>
            <p:ph type="sldImg" idx="2"/>
          </p:nvPr>
        </p:nvSpPr>
        <p:spPr bwMode="auto">
          <a:xfrm>
            <a:off x="741363" y="739775"/>
            <a:ext cx="5240337" cy="3702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2048" y="4688413"/>
            <a:ext cx="5374204" cy="4439133"/>
          </a:xfrm>
          <a:prstGeom prst="rect">
            <a:avLst/>
          </a:prstGeom>
          <a:noFill/>
          <a:ln w="9525">
            <a:noFill/>
            <a:miter lim="800000"/>
            <a:headEnd/>
            <a:tailEnd/>
          </a:ln>
          <a:effectLst/>
        </p:spPr>
        <p:txBody>
          <a:bodyPr vert="horz" wrap="square" lIns="94713" tIns="47358" rIns="94713" bIns="4735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373083"/>
            <a:ext cx="2911482" cy="494069"/>
          </a:xfrm>
          <a:prstGeom prst="rect">
            <a:avLst/>
          </a:prstGeom>
          <a:noFill/>
          <a:ln w="9525">
            <a:noFill/>
            <a:miter lim="800000"/>
            <a:headEnd/>
            <a:tailEnd/>
          </a:ln>
          <a:effectLst/>
        </p:spPr>
        <p:txBody>
          <a:bodyPr vert="horz" wrap="square" lIns="94713" tIns="47358" rIns="94713" bIns="47358" numCol="1" anchor="b" anchorCtr="0" compatLnSpc="1">
            <a:prstTxWarp prst="textNoShape">
              <a:avLst/>
            </a:prstTxWarp>
          </a:bodyPr>
          <a:lstStyle>
            <a:lvl1pPr defTabSz="947652" eaLnBrk="0" hangingPunct="0">
              <a:defRPr sz="1300"/>
            </a:lvl1pPr>
          </a:lstStyle>
          <a:p>
            <a:pPr>
              <a:defRPr/>
            </a:pPr>
            <a:endParaRPr lang="en-GB"/>
          </a:p>
        </p:txBody>
      </p:sp>
      <p:sp>
        <p:nvSpPr>
          <p:cNvPr id="4103" name="Rectangle 7"/>
          <p:cNvSpPr>
            <a:spLocks noGrp="1" noChangeArrowheads="1"/>
          </p:cNvSpPr>
          <p:nvPr>
            <p:ph type="sldNum" sz="quarter" idx="5"/>
          </p:nvPr>
        </p:nvSpPr>
        <p:spPr bwMode="auto">
          <a:xfrm>
            <a:off x="3805364" y="9373083"/>
            <a:ext cx="2912209" cy="494069"/>
          </a:xfrm>
          <a:prstGeom prst="rect">
            <a:avLst/>
          </a:prstGeom>
          <a:noFill/>
          <a:ln w="9525">
            <a:noFill/>
            <a:miter lim="800000"/>
            <a:headEnd/>
            <a:tailEnd/>
          </a:ln>
          <a:effectLst/>
        </p:spPr>
        <p:txBody>
          <a:bodyPr vert="horz" wrap="square" lIns="94713" tIns="47358" rIns="94713" bIns="47358" numCol="1" anchor="b" anchorCtr="0" compatLnSpc="1">
            <a:prstTxWarp prst="textNoShape">
              <a:avLst/>
            </a:prstTxWarp>
          </a:bodyPr>
          <a:lstStyle>
            <a:lvl1pPr algn="r" defTabSz="947652" eaLnBrk="0" hangingPunct="0">
              <a:defRPr sz="1300"/>
            </a:lvl1pPr>
          </a:lstStyle>
          <a:p>
            <a:pPr>
              <a:defRPr/>
            </a:pPr>
            <a:fld id="{5778D20B-1032-4243-B265-D2D63470AEBF}" type="slidenum">
              <a:rPr lang="en-GB"/>
              <a:pPr>
                <a:defRPr/>
              </a:pPr>
              <a:t>‹#›</a:t>
            </a:fld>
            <a:endParaRPr lang="en-GB"/>
          </a:p>
        </p:txBody>
      </p:sp>
    </p:spTree>
    <p:extLst>
      <p:ext uri="{BB962C8B-B14F-4D97-AF65-F5344CB8AC3E}">
        <p14:creationId xmlns:p14="http://schemas.microsoft.com/office/powerpoint/2010/main" val="2680456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Rdg Vesta"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Rdg Vesta"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Rdg Vesta"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Rdg Vesta"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Rdg Vest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739775"/>
            <a:ext cx="5240337" cy="37020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78D20B-1032-4243-B265-D2D63470AEBF}" type="slidenum">
              <a:rPr lang="en-GB" smtClean="0"/>
              <a:pPr>
                <a:defRPr/>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Content Placeholder 2"/>
          <p:cNvSpPr>
            <a:spLocks noGrp="1"/>
          </p:cNvSpPr>
          <p:nvPr>
            <p:ph idx="1"/>
          </p:nvPr>
        </p:nvSpPr>
        <p:spPr>
          <a:xfrm>
            <a:off x="1131403" y="3962714"/>
            <a:ext cx="9430325" cy="11571080"/>
          </a:xfrm>
          <a:prstGeom prst="rect">
            <a:avLst/>
          </a:prstGeom>
        </p:spPr>
        <p:txBody>
          <a:bodyPr/>
          <a:lstStyle>
            <a:lvl1pPr marL="360000" indent="-360000">
              <a:spcBef>
                <a:spcPts val="1400"/>
              </a:spcBef>
              <a:defRPr sz="1900"/>
            </a:lvl1pPr>
            <a:lvl2pPr marL="720000" indent="-360000">
              <a:spcBef>
                <a:spcPts val="1000"/>
              </a:spcBef>
              <a:buFont typeface="Arial" pitchFamily="34" charset="0"/>
              <a:buChar char="•"/>
              <a:defRPr sz="1900"/>
            </a:lvl2pPr>
            <a:lvl3pPr marL="1080000" indent="-360000">
              <a:spcBef>
                <a:spcPts val="600"/>
              </a:spcBef>
              <a:buFont typeface="Rdg Vesta" pitchFamily="2" charset="0"/>
              <a:buChar char="−"/>
              <a:defRPr sz="1600"/>
            </a:lvl3pPr>
            <a:lvl4pPr marL="1350000" indent="-270000">
              <a:spcBef>
                <a:spcPts val="500"/>
              </a:spcBef>
              <a:buFont typeface="Arial" pitchFamily="34" charset="0"/>
              <a:buChar char="•"/>
              <a:defRPr sz="1600"/>
            </a:lvl4pPr>
            <a:lvl5pPr marL="1530000" indent="-180000">
              <a:spcBef>
                <a:spcPts val="500"/>
              </a:spcBef>
              <a:buClr>
                <a:schemeClr val="tx2"/>
              </a:buClr>
              <a:buFont typeface="Rdg Vesta" pitchFamily="2"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33"/>
          <p:cNvSpPr>
            <a:spLocks noChangeArrowheads="1"/>
          </p:cNvSpPr>
          <p:nvPr/>
        </p:nvSpPr>
        <p:spPr bwMode="auto">
          <a:xfrm>
            <a:off x="-1" y="-251022"/>
            <a:ext cx="30279975" cy="3201778"/>
          </a:xfrm>
          <a:prstGeom prst="rect">
            <a:avLst/>
          </a:prstGeom>
          <a:solidFill>
            <a:schemeClr val="tx2"/>
          </a:solidFill>
          <a:ln w="9525">
            <a:noFill/>
            <a:miter lim="800000"/>
            <a:headEnd/>
            <a:tailEnd/>
          </a:ln>
        </p:spPr>
        <p:txBody>
          <a:bodyPr wrap="none" anchor="ctr"/>
          <a:lstStyle/>
          <a:p>
            <a:pPr>
              <a:defRPr/>
            </a:pPr>
            <a:endParaRPr lang="en-GB"/>
          </a:p>
        </p:txBody>
      </p:sp>
      <p:sp>
        <p:nvSpPr>
          <p:cNvPr id="1062" name="Text Box 38"/>
          <p:cNvSpPr txBox="1">
            <a:spLocks noChangeArrowheads="1"/>
          </p:cNvSpPr>
          <p:nvPr/>
        </p:nvSpPr>
        <p:spPr bwMode="auto">
          <a:xfrm>
            <a:off x="162323" y="2269258"/>
            <a:ext cx="28261758" cy="634014"/>
          </a:xfrm>
          <a:prstGeom prst="rect">
            <a:avLst/>
          </a:prstGeom>
          <a:solidFill>
            <a:schemeClr val="tx2"/>
          </a:solidFill>
          <a:ln w="9525">
            <a:noFill/>
            <a:miter lim="800000"/>
            <a:headEnd/>
            <a:tailEnd/>
          </a:ln>
        </p:spPr>
        <p:txBody>
          <a:bodyPr lIns="91436" tIns="45717" rIns="91436" bIns="45717">
            <a:spAutoFit/>
          </a:bodyPr>
          <a:lstStyle/>
          <a:p>
            <a:pPr defTabSz="912813" eaLnBrk="0" hangingPunct="0">
              <a:lnSpc>
                <a:spcPct val="110000"/>
              </a:lnSpc>
              <a:defRPr/>
            </a:pPr>
            <a:r>
              <a:rPr lang="en-GB" sz="3200" dirty="0" smtClean="0">
                <a:solidFill>
                  <a:srgbClr val="FFFFFF"/>
                </a:solidFill>
              </a:rPr>
              <a:t>Oscar Martínez-Alvarado</a:t>
            </a:r>
            <a:r>
              <a:rPr lang="en-GB" sz="3200" baseline="30000" dirty="0" smtClean="0">
                <a:solidFill>
                  <a:srgbClr val="FFFFFF"/>
                </a:solidFill>
              </a:rPr>
              <a:t>1 </a:t>
            </a:r>
            <a:r>
              <a:rPr lang="en-GB" sz="3200" dirty="0" smtClean="0">
                <a:solidFill>
                  <a:srgbClr val="FFFFFF"/>
                </a:solidFill>
              </a:rPr>
              <a:t> </a:t>
            </a:r>
            <a:r>
              <a:rPr lang="en-GB" sz="3200" dirty="0">
                <a:solidFill>
                  <a:srgbClr val="F4E1FF"/>
                </a:solidFill>
              </a:rPr>
              <a:t>|</a:t>
            </a:r>
            <a:r>
              <a:rPr lang="en-GB" sz="3200" dirty="0">
                <a:solidFill>
                  <a:srgbClr val="FFFFFF"/>
                </a:solidFill>
              </a:rPr>
              <a:t>  </a:t>
            </a:r>
            <a:r>
              <a:rPr lang="en-GB" sz="3200" dirty="0" smtClean="0">
                <a:solidFill>
                  <a:srgbClr val="FFFFFF"/>
                </a:solidFill>
              </a:rPr>
              <a:t>Suzanne Gray</a:t>
            </a:r>
            <a:r>
              <a:rPr lang="en-GB" sz="3200" baseline="30000" dirty="0" smtClean="0">
                <a:solidFill>
                  <a:srgbClr val="FFFFFF"/>
                </a:solidFill>
              </a:rPr>
              <a:t>1</a:t>
            </a:r>
            <a:r>
              <a:rPr lang="en-GB" sz="3200" dirty="0" smtClean="0">
                <a:solidFill>
                  <a:srgbClr val="FFFFFF"/>
                </a:solidFill>
              </a:rPr>
              <a:t> (s.l.gray@reading.ac.uk)   |  Jennifer</a:t>
            </a:r>
            <a:r>
              <a:rPr lang="en-GB" sz="3200" baseline="0" dirty="0" smtClean="0">
                <a:solidFill>
                  <a:srgbClr val="FFFFFF"/>
                </a:solidFill>
              </a:rPr>
              <a:t> Catto</a:t>
            </a:r>
            <a:r>
              <a:rPr lang="en-GB" sz="3200" baseline="30000" dirty="0" smtClean="0">
                <a:solidFill>
                  <a:srgbClr val="FFFFFF"/>
                </a:solidFill>
              </a:rPr>
              <a:t>2</a:t>
            </a:r>
            <a:r>
              <a:rPr lang="en-GB" sz="3200" dirty="0" smtClean="0">
                <a:solidFill>
                  <a:srgbClr val="FFFFFF"/>
                </a:solidFill>
              </a:rPr>
              <a:t>  |  Peter Clark</a:t>
            </a:r>
            <a:r>
              <a:rPr lang="en-GB" sz="3200" baseline="30000" dirty="0" smtClean="0">
                <a:solidFill>
                  <a:srgbClr val="FFFFFF"/>
                </a:solidFill>
              </a:rPr>
              <a:t>3</a:t>
            </a:r>
            <a:r>
              <a:rPr lang="en-GB" sz="3200" dirty="0" smtClean="0">
                <a:solidFill>
                  <a:srgbClr val="FFFFFF"/>
                </a:solidFill>
              </a:rPr>
              <a:t>   </a:t>
            </a:r>
            <a:endParaRPr lang="en-GB" sz="3200" dirty="0">
              <a:solidFill>
                <a:srgbClr val="FFFFFF"/>
              </a:solidFill>
            </a:endParaRPr>
          </a:p>
        </p:txBody>
      </p:sp>
      <p:sp>
        <p:nvSpPr>
          <p:cNvPr id="1028" name="Rectangle 39"/>
          <p:cNvSpPr>
            <a:spLocks noGrp="1" noChangeArrowheads="1"/>
          </p:cNvSpPr>
          <p:nvPr>
            <p:ph type="body" idx="1"/>
          </p:nvPr>
        </p:nvSpPr>
        <p:spPr bwMode="auto">
          <a:xfrm>
            <a:off x="458482" y="3980748"/>
            <a:ext cx="13812864" cy="168357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030" name="Rectangle 42"/>
          <p:cNvSpPr>
            <a:spLocks noGrp="1" noChangeArrowheads="1"/>
          </p:cNvSpPr>
          <p:nvPr>
            <p:ph type="title"/>
          </p:nvPr>
        </p:nvSpPr>
        <p:spPr bwMode="auto">
          <a:xfrm>
            <a:off x="162323" y="469058"/>
            <a:ext cx="28499990" cy="18943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dirty="0" smtClean="0"/>
              <a:t>Click to edit </a:t>
            </a:r>
            <a:br>
              <a:rPr lang="en-GB" dirty="0" smtClean="0"/>
            </a:br>
            <a:r>
              <a:rPr lang="en-GB" dirty="0" smtClean="0"/>
              <a:t>Master title style</a:t>
            </a:r>
          </a:p>
        </p:txBody>
      </p:sp>
      <p:sp>
        <p:nvSpPr>
          <p:cNvPr id="1061" name="Text Box 37"/>
          <p:cNvSpPr txBox="1">
            <a:spLocks noChangeArrowheads="1"/>
          </p:cNvSpPr>
          <p:nvPr/>
        </p:nvSpPr>
        <p:spPr bwMode="auto">
          <a:xfrm>
            <a:off x="234331" y="181026"/>
            <a:ext cx="14810735" cy="353943"/>
          </a:xfrm>
          <a:prstGeom prst="rect">
            <a:avLst/>
          </a:prstGeom>
          <a:noFill/>
          <a:ln w="9525">
            <a:noFill/>
            <a:miter lim="800000"/>
            <a:headEnd/>
            <a:tailEnd/>
          </a:ln>
        </p:spPr>
        <p:txBody>
          <a:bodyPr lIns="0" tIns="0" rIns="0" bIns="0">
            <a:spAutoFit/>
          </a:bodyPr>
          <a:lstStyle/>
          <a:p>
            <a:pPr defTabSz="912813" eaLnBrk="0" hangingPunct="0">
              <a:spcBef>
                <a:spcPct val="50000"/>
              </a:spcBef>
              <a:defRPr/>
            </a:pPr>
            <a:r>
              <a:rPr lang="en-GB" sz="2300" b="1" dirty="0" smtClean="0">
                <a:solidFill>
                  <a:srgbClr val="FFFFFF"/>
                </a:solidFill>
              </a:rPr>
              <a:t>Department of Meteorology</a:t>
            </a:r>
            <a:endParaRPr lang="en-GB" sz="2300" b="1" dirty="0">
              <a:solidFill>
                <a:srgbClr val="FFFFFF"/>
              </a:solidFill>
            </a:endParaRPr>
          </a:p>
        </p:txBody>
      </p:sp>
      <p:sp>
        <p:nvSpPr>
          <p:cNvPr id="1067" name="Rectangle 43"/>
          <p:cNvSpPr>
            <a:spLocks noChangeArrowheads="1"/>
          </p:cNvSpPr>
          <p:nvPr/>
        </p:nvSpPr>
        <p:spPr bwMode="auto">
          <a:xfrm>
            <a:off x="0" y="0"/>
            <a:ext cx="30279975" cy="21388388"/>
          </a:xfrm>
          <a:prstGeom prst="rect">
            <a:avLst/>
          </a:prstGeom>
          <a:noFill/>
          <a:ln w="9525">
            <a:solidFill>
              <a:schemeClr val="tx2"/>
            </a:solidFill>
            <a:miter lim="800000"/>
            <a:headEnd/>
            <a:tailEnd/>
          </a:ln>
          <a:effectLst/>
        </p:spPr>
        <p:txBody>
          <a:bodyPr wrap="none" anchor="ctr"/>
          <a:lstStyle/>
          <a:p>
            <a:pPr algn="ctr" defTabSz="2952750">
              <a:defRPr/>
            </a:pPr>
            <a:endParaRPr lang="en-US"/>
          </a:p>
        </p:txBody>
      </p:sp>
      <p:pic>
        <p:nvPicPr>
          <p:cNvPr id="9" name="Picture 11" descr="Rdg Device Reversed"/>
          <p:cNvPicPr>
            <a:picLocks noChangeArrowheads="1"/>
          </p:cNvPicPr>
          <p:nvPr userDrawn="1"/>
        </p:nvPicPr>
        <p:blipFill>
          <a:blip r:embed="rId3" cstate="print"/>
          <a:srcRect/>
          <a:stretch>
            <a:fillRect/>
          </a:stretch>
        </p:blipFill>
        <p:spPr bwMode="auto">
          <a:xfrm>
            <a:off x="26395363" y="692874"/>
            <a:ext cx="3148012" cy="1019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952750" rtl="0" eaLnBrk="1" fontAlgn="base" hangingPunct="1">
        <a:lnSpc>
          <a:spcPct val="105000"/>
        </a:lnSpc>
        <a:spcBef>
          <a:spcPct val="60000"/>
        </a:spcBef>
        <a:spcAft>
          <a:spcPct val="0"/>
        </a:spcAft>
        <a:defRPr sz="8100">
          <a:solidFill>
            <a:schemeClr val="bg1"/>
          </a:solidFill>
          <a:latin typeface="+mj-lt"/>
          <a:ea typeface="+mj-ea"/>
          <a:cs typeface="+mj-cs"/>
        </a:defRPr>
      </a:lvl1pPr>
      <a:lvl2pPr algn="l" defTabSz="2952750" rtl="0" eaLnBrk="1" fontAlgn="base" hangingPunct="1">
        <a:lnSpc>
          <a:spcPct val="105000"/>
        </a:lnSpc>
        <a:spcBef>
          <a:spcPct val="60000"/>
        </a:spcBef>
        <a:spcAft>
          <a:spcPct val="0"/>
        </a:spcAft>
        <a:defRPr sz="8100">
          <a:solidFill>
            <a:schemeClr val="bg1"/>
          </a:solidFill>
          <a:latin typeface="Rdg Vesta" pitchFamily="2" charset="0"/>
        </a:defRPr>
      </a:lvl2pPr>
      <a:lvl3pPr algn="l" defTabSz="2952750" rtl="0" eaLnBrk="1" fontAlgn="base" hangingPunct="1">
        <a:lnSpc>
          <a:spcPct val="105000"/>
        </a:lnSpc>
        <a:spcBef>
          <a:spcPct val="60000"/>
        </a:spcBef>
        <a:spcAft>
          <a:spcPct val="0"/>
        </a:spcAft>
        <a:defRPr sz="8100">
          <a:solidFill>
            <a:schemeClr val="bg1"/>
          </a:solidFill>
          <a:latin typeface="Rdg Vesta" pitchFamily="2" charset="0"/>
        </a:defRPr>
      </a:lvl3pPr>
      <a:lvl4pPr algn="l" defTabSz="2952750" rtl="0" eaLnBrk="1" fontAlgn="base" hangingPunct="1">
        <a:lnSpc>
          <a:spcPct val="105000"/>
        </a:lnSpc>
        <a:spcBef>
          <a:spcPct val="60000"/>
        </a:spcBef>
        <a:spcAft>
          <a:spcPct val="0"/>
        </a:spcAft>
        <a:defRPr sz="8100">
          <a:solidFill>
            <a:schemeClr val="bg1"/>
          </a:solidFill>
          <a:latin typeface="Rdg Vesta" pitchFamily="2" charset="0"/>
        </a:defRPr>
      </a:lvl4pPr>
      <a:lvl5pPr algn="l" defTabSz="2952750" rtl="0" eaLnBrk="1" fontAlgn="base" hangingPunct="1">
        <a:lnSpc>
          <a:spcPct val="105000"/>
        </a:lnSpc>
        <a:spcBef>
          <a:spcPct val="60000"/>
        </a:spcBef>
        <a:spcAft>
          <a:spcPct val="0"/>
        </a:spcAft>
        <a:defRPr sz="8100">
          <a:solidFill>
            <a:schemeClr val="bg1"/>
          </a:solidFill>
          <a:latin typeface="Rdg Vesta" pitchFamily="2" charset="0"/>
        </a:defRPr>
      </a:lvl5pPr>
      <a:lvl6pPr marL="457200" algn="l" defTabSz="2952750" rtl="0" eaLnBrk="1" fontAlgn="base" hangingPunct="1">
        <a:lnSpc>
          <a:spcPct val="105000"/>
        </a:lnSpc>
        <a:spcBef>
          <a:spcPct val="60000"/>
        </a:spcBef>
        <a:spcAft>
          <a:spcPct val="0"/>
        </a:spcAft>
        <a:defRPr sz="8100">
          <a:solidFill>
            <a:schemeClr val="bg1"/>
          </a:solidFill>
          <a:latin typeface="Rdg Vesta" pitchFamily="2" charset="0"/>
        </a:defRPr>
      </a:lvl6pPr>
      <a:lvl7pPr marL="914400" algn="l" defTabSz="2952750" rtl="0" eaLnBrk="1" fontAlgn="base" hangingPunct="1">
        <a:lnSpc>
          <a:spcPct val="105000"/>
        </a:lnSpc>
        <a:spcBef>
          <a:spcPct val="60000"/>
        </a:spcBef>
        <a:spcAft>
          <a:spcPct val="0"/>
        </a:spcAft>
        <a:defRPr sz="8100">
          <a:solidFill>
            <a:schemeClr val="bg1"/>
          </a:solidFill>
          <a:latin typeface="Rdg Vesta" pitchFamily="2" charset="0"/>
        </a:defRPr>
      </a:lvl7pPr>
      <a:lvl8pPr marL="1371600" algn="l" defTabSz="2952750" rtl="0" eaLnBrk="1" fontAlgn="base" hangingPunct="1">
        <a:lnSpc>
          <a:spcPct val="105000"/>
        </a:lnSpc>
        <a:spcBef>
          <a:spcPct val="60000"/>
        </a:spcBef>
        <a:spcAft>
          <a:spcPct val="0"/>
        </a:spcAft>
        <a:defRPr sz="8100">
          <a:solidFill>
            <a:schemeClr val="bg1"/>
          </a:solidFill>
          <a:latin typeface="Rdg Vesta" pitchFamily="2" charset="0"/>
        </a:defRPr>
      </a:lvl8pPr>
      <a:lvl9pPr marL="1828800" algn="l" defTabSz="2952750" rtl="0" eaLnBrk="1" fontAlgn="base" hangingPunct="1">
        <a:lnSpc>
          <a:spcPct val="105000"/>
        </a:lnSpc>
        <a:spcBef>
          <a:spcPct val="60000"/>
        </a:spcBef>
        <a:spcAft>
          <a:spcPct val="0"/>
        </a:spcAft>
        <a:defRPr sz="8100">
          <a:solidFill>
            <a:schemeClr val="bg1"/>
          </a:solidFill>
          <a:latin typeface="Rdg Vesta" pitchFamily="2" charset="0"/>
        </a:defRPr>
      </a:lvl9pPr>
    </p:titleStyle>
    <p:bodyStyle>
      <a:lvl1pPr marL="455613" indent="-455613" algn="l" defTabSz="2952750" rtl="0" eaLnBrk="1" fontAlgn="base" hangingPunct="1">
        <a:lnSpc>
          <a:spcPct val="125000"/>
        </a:lnSpc>
        <a:spcBef>
          <a:spcPct val="60000"/>
        </a:spcBef>
        <a:spcAft>
          <a:spcPct val="0"/>
        </a:spcAft>
        <a:buClr>
          <a:schemeClr val="tx2"/>
        </a:buClr>
        <a:buChar char="•"/>
        <a:defRPr sz="2600">
          <a:solidFill>
            <a:schemeClr val="tx1"/>
          </a:solidFill>
          <a:latin typeface="+mn-lt"/>
          <a:ea typeface="+mn-ea"/>
          <a:cs typeface="+mn-cs"/>
        </a:defRPr>
      </a:lvl1pPr>
      <a:lvl2pPr marL="1000125" indent="-457200" algn="l" defTabSz="2952750" rtl="0" eaLnBrk="1" fontAlgn="base" hangingPunct="1">
        <a:lnSpc>
          <a:spcPct val="125000"/>
        </a:lnSpc>
        <a:spcBef>
          <a:spcPct val="40000"/>
        </a:spcBef>
        <a:spcAft>
          <a:spcPct val="0"/>
        </a:spcAft>
        <a:buClr>
          <a:schemeClr val="tx2"/>
        </a:buClr>
        <a:buChar char="•"/>
        <a:defRPr sz="2600">
          <a:solidFill>
            <a:schemeClr val="tx1"/>
          </a:solidFill>
          <a:latin typeface="+mn-lt"/>
        </a:defRPr>
      </a:lvl2pPr>
      <a:lvl3pPr marL="1331913" indent="-342900" algn="l" defTabSz="2952750" rtl="0" eaLnBrk="1" fontAlgn="base" hangingPunct="1">
        <a:lnSpc>
          <a:spcPct val="125000"/>
        </a:lnSpc>
        <a:spcBef>
          <a:spcPct val="30000"/>
        </a:spcBef>
        <a:spcAft>
          <a:spcPct val="0"/>
        </a:spcAft>
        <a:buClr>
          <a:schemeClr val="tx2"/>
        </a:buClr>
        <a:buChar char="•"/>
        <a:defRPr sz="2200">
          <a:solidFill>
            <a:schemeClr val="tx1"/>
          </a:solidFill>
          <a:latin typeface="+mn-lt"/>
        </a:defRPr>
      </a:lvl3pPr>
      <a:lvl4pPr marL="1644650" indent="-301625" algn="l" defTabSz="2952750" rtl="0" eaLnBrk="1" fontAlgn="base" hangingPunct="1">
        <a:lnSpc>
          <a:spcPct val="125000"/>
        </a:lnSpc>
        <a:spcBef>
          <a:spcPct val="40000"/>
        </a:spcBef>
        <a:spcAft>
          <a:spcPct val="0"/>
        </a:spcAft>
        <a:buClr>
          <a:schemeClr val="tx2"/>
        </a:buClr>
        <a:buChar char="•"/>
        <a:defRPr sz="2000">
          <a:solidFill>
            <a:schemeClr val="tx1"/>
          </a:solidFill>
          <a:latin typeface="+mn-lt"/>
        </a:defRPr>
      </a:lvl4pPr>
      <a:lvl5pPr marL="2562225" indent="-738188" algn="l" defTabSz="2952750" rtl="0" eaLnBrk="1" fontAlgn="base" hangingPunct="1">
        <a:lnSpc>
          <a:spcPct val="125000"/>
        </a:lnSpc>
        <a:spcBef>
          <a:spcPct val="60000"/>
        </a:spcBef>
        <a:spcAft>
          <a:spcPct val="0"/>
        </a:spcAft>
        <a:buChar char="»"/>
        <a:defRPr>
          <a:solidFill>
            <a:schemeClr val="tx1"/>
          </a:solidFill>
          <a:latin typeface="+mn-lt"/>
        </a:defRPr>
      </a:lvl5pPr>
      <a:lvl6pPr marL="3019425" indent="-738188" algn="l" defTabSz="2952750" rtl="0" eaLnBrk="1" fontAlgn="base" hangingPunct="1">
        <a:lnSpc>
          <a:spcPct val="125000"/>
        </a:lnSpc>
        <a:spcBef>
          <a:spcPct val="60000"/>
        </a:spcBef>
        <a:spcAft>
          <a:spcPct val="0"/>
        </a:spcAft>
        <a:buChar char="»"/>
        <a:defRPr>
          <a:solidFill>
            <a:schemeClr val="tx1"/>
          </a:solidFill>
          <a:latin typeface="+mn-lt"/>
        </a:defRPr>
      </a:lvl6pPr>
      <a:lvl7pPr marL="3476625" indent="-738188" algn="l" defTabSz="2952750" rtl="0" eaLnBrk="1" fontAlgn="base" hangingPunct="1">
        <a:lnSpc>
          <a:spcPct val="125000"/>
        </a:lnSpc>
        <a:spcBef>
          <a:spcPct val="60000"/>
        </a:spcBef>
        <a:spcAft>
          <a:spcPct val="0"/>
        </a:spcAft>
        <a:buChar char="»"/>
        <a:defRPr>
          <a:solidFill>
            <a:schemeClr val="tx1"/>
          </a:solidFill>
          <a:latin typeface="+mn-lt"/>
        </a:defRPr>
      </a:lvl7pPr>
      <a:lvl8pPr marL="3933825" indent="-738188" algn="l" defTabSz="2952750" rtl="0" eaLnBrk="1" fontAlgn="base" hangingPunct="1">
        <a:lnSpc>
          <a:spcPct val="125000"/>
        </a:lnSpc>
        <a:spcBef>
          <a:spcPct val="60000"/>
        </a:spcBef>
        <a:spcAft>
          <a:spcPct val="0"/>
        </a:spcAft>
        <a:buChar char="»"/>
        <a:defRPr>
          <a:solidFill>
            <a:schemeClr val="tx1"/>
          </a:solidFill>
          <a:latin typeface="+mn-lt"/>
        </a:defRPr>
      </a:lvl8pPr>
      <a:lvl9pPr marL="4391025" indent="-738188" algn="l" defTabSz="2952750" rtl="0" eaLnBrk="1" fontAlgn="base" hangingPunct="1">
        <a:lnSpc>
          <a:spcPct val="125000"/>
        </a:lnSpc>
        <a:spcBef>
          <a:spcPct val="6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04912" y="9691470"/>
            <a:ext cx="6739732" cy="4027060"/>
          </a:xfrm>
          <a:prstGeom prst="rect">
            <a:avLst/>
          </a:prstGeom>
        </p:spPr>
      </p:pic>
      <p:sp>
        <p:nvSpPr>
          <p:cNvPr id="9" name="Rectangle 3"/>
          <p:cNvSpPr txBox="1">
            <a:spLocks noChangeArrowheads="1"/>
          </p:cNvSpPr>
          <p:nvPr/>
        </p:nvSpPr>
        <p:spPr bwMode="auto">
          <a:xfrm>
            <a:off x="-197717" y="10046122"/>
            <a:ext cx="8969639" cy="2880320"/>
          </a:xfrm>
          <a:prstGeom prst="rect">
            <a:avLst/>
          </a:prstGeom>
          <a:noFill/>
          <a:ln w="9525">
            <a:noFill/>
            <a:miter lim="800000"/>
            <a:headEnd/>
            <a:tailEnd/>
          </a:ln>
          <a:effectLst/>
        </p:spPr>
        <p:txBody>
          <a:bodyPr lIns="0" tIns="0" rIns="0" bIns="0"/>
          <a:lstStyle/>
          <a:p>
            <a:pPr marL="455613" indent="-455613" defTabSz="2952750" eaLnBrk="0" hangingPunct="0">
              <a:lnSpc>
                <a:spcPct val="105000"/>
              </a:lnSpc>
              <a:spcBef>
                <a:spcPts val="4400"/>
              </a:spcBef>
              <a:spcAft>
                <a:spcPts val="0"/>
              </a:spcAft>
              <a:buClr>
                <a:schemeClr val="tx2"/>
              </a:buClr>
              <a:defRPr/>
            </a:pPr>
            <a:r>
              <a:rPr lang="en-GB" sz="4100" b="1" kern="0" dirty="0">
                <a:solidFill>
                  <a:schemeClr val="tx2"/>
                </a:solidFill>
                <a:latin typeface="+mn-lt"/>
              </a:rPr>
              <a:t>	</a:t>
            </a:r>
            <a:r>
              <a:rPr lang="en-GB" sz="3600" b="1" kern="0" dirty="0" smtClean="0">
                <a:solidFill>
                  <a:schemeClr val="tx2"/>
                </a:solidFill>
                <a:latin typeface="+mn-lt"/>
              </a:rPr>
              <a:t>Introduction</a:t>
            </a:r>
            <a:r>
              <a:rPr lang="en-GB" sz="4100" b="1" kern="0" dirty="0" smtClean="0">
                <a:solidFill>
                  <a:schemeClr val="tx2"/>
                </a:solidFill>
                <a:latin typeface="+mn-lt"/>
              </a:rPr>
              <a:t> </a:t>
            </a:r>
            <a:endParaRPr lang="en-GB" sz="4100" b="1" kern="0" dirty="0">
              <a:solidFill>
                <a:schemeClr val="tx2"/>
              </a:solidFill>
              <a:latin typeface="+mn-lt"/>
            </a:endParaRPr>
          </a:p>
          <a:p>
            <a:pPr marL="455613" indent="-455613" defTabSz="2952750">
              <a:lnSpc>
                <a:spcPct val="125000"/>
              </a:lnSpc>
              <a:spcBef>
                <a:spcPts val="600"/>
              </a:spcBef>
              <a:buClr>
                <a:schemeClr val="tx2"/>
              </a:buClr>
              <a:defRPr/>
            </a:pPr>
            <a:r>
              <a:rPr lang="en-GB" sz="2600" b="1" kern="0" dirty="0">
                <a:latin typeface="+mn-lt"/>
              </a:rPr>
              <a:t>	</a:t>
            </a:r>
            <a:r>
              <a:rPr lang="en-GB" sz="2000" kern="0" dirty="0" smtClean="0">
                <a:latin typeface="+mn-lt"/>
              </a:rPr>
              <a:t>Sting </a:t>
            </a:r>
            <a:r>
              <a:rPr lang="en-GB" sz="2000" kern="0" dirty="0">
                <a:latin typeface="+mn-lt"/>
              </a:rPr>
              <a:t>jets are transient, highly localized low-level jets occurring in some rapidly deepening Shapiro-Keyser type </a:t>
            </a:r>
            <a:r>
              <a:rPr lang="en-GB" sz="2000" kern="0" dirty="0" err="1">
                <a:latin typeface="+mn-lt"/>
              </a:rPr>
              <a:t>extratropical</a:t>
            </a:r>
            <a:r>
              <a:rPr lang="en-GB" sz="2000" kern="0" dirty="0">
                <a:latin typeface="+mn-lt"/>
              </a:rPr>
              <a:t> cyclones. They are different from other air streams, such as the warm and cold conveyor belts (Fig. 1). Until now knowledge of sting-jet cyclones has been mainly gained from case studies of exceptional events, their climatology has been unknown. </a:t>
            </a:r>
            <a:r>
              <a:rPr lang="en-GB" sz="2400" b="1" kern="0" dirty="0"/>
              <a:t>	</a:t>
            </a:r>
          </a:p>
          <a:p>
            <a:pPr marL="455613" indent="-455613" defTabSz="2952750">
              <a:lnSpc>
                <a:spcPct val="125000"/>
              </a:lnSpc>
              <a:spcBef>
                <a:spcPts val="600"/>
              </a:spcBef>
              <a:buClr>
                <a:schemeClr val="tx2"/>
              </a:buClr>
              <a:defRPr/>
            </a:pPr>
            <a:endParaRPr lang="en-GB" sz="2600" b="1" kern="0" dirty="0" smtClean="0">
              <a:latin typeface="+mn-lt"/>
            </a:endParaRPr>
          </a:p>
        </p:txBody>
      </p:sp>
      <p:sp>
        <p:nvSpPr>
          <p:cNvPr id="2054" name="Rectangle 2"/>
          <p:cNvSpPr>
            <a:spLocks noGrp="1" noChangeArrowheads="1"/>
          </p:cNvSpPr>
          <p:nvPr>
            <p:ph type="title"/>
          </p:nvPr>
        </p:nvSpPr>
        <p:spPr>
          <a:xfrm>
            <a:off x="212067" y="469058"/>
            <a:ext cx="28499990" cy="1534293"/>
          </a:xfrm>
        </p:spPr>
        <p:txBody>
          <a:bodyPr/>
          <a:lstStyle/>
          <a:p>
            <a:r>
              <a:rPr lang="en-GB" dirty="0" smtClean="0"/>
              <a:t>Sting jets in intense Winter North Atlantic windstorms</a:t>
            </a:r>
          </a:p>
        </p:txBody>
      </p:sp>
      <p:pic>
        <p:nvPicPr>
          <p:cNvPr id="11" name="Picture 33" descr="nerclogo1000.gif"/>
          <p:cNvPicPr>
            <a:picLocks/>
          </p:cNvPicPr>
          <p:nvPr/>
        </p:nvPicPr>
        <p:blipFill>
          <a:blip r:embed="rId4" cstate="print"/>
          <a:srcRect/>
          <a:stretch>
            <a:fillRect/>
          </a:stretch>
        </p:blipFill>
        <p:spPr bwMode="auto">
          <a:xfrm>
            <a:off x="26756817" y="1981226"/>
            <a:ext cx="3315403" cy="720080"/>
          </a:xfrm>
          <a:prstGeom prst="rect">
            <a:avLst/>
          </a:prstGeom>
          <a:noFill/>
          <a:ln w="9525">
            <a:noFill/>
            <a:miter lim="800000"/>
            <a:headEnd/>
            <a:tailEnd/>
          </a:ln>
        </p:spPr>
      </p:pic>
      <p:grpSp>
        <p:nvGrpSpPr>
          <p:cNvPr id="14" name="Group 42"/>
          <p:cNvGrpSpPr>
            <a:grpSpLocks/>
          </p:cNvGrpSpPr>
          <p:nvPr/>
        </p:nvGrpSpPr>
        <p:grpSpPr bwMode="auto">
          <a:xfrm>
            <a:off x="15355811" y="3141832"/>
            <a:ext cx="5112768" cy="3375898"/>
            <a:chOff x="7839075" y="5843588"/>
            <a:chExt cx="3922713" cy="3295650"/>
          </a:xfrm>
        </p:grpSpPr>
        <p:pic>
          <p:nvPicPr>
            <p:cNvPr id="15" name="Picture 18" descr="SJ.jpg"/>
            <p:cNvPicPr>
              <a:picLocks noChangeAspect="1"/>
            </p:cNvPicPr>
            <p:nvPr/>
          </p:nvPicPr>
          <p:blipFill>
            <a:blip r:embed="rId5" cstate="print"/>
            <a:srcRect/>
            <a:stretch>
              <a:fillRect/>
            </a:stretch>
          </p:blipFill>
          <p:spPr bwMode="auto">
            <a:xfrm>
              <a:off x="7839075" y="5843588"/>
              <a:ext cx="3922713" cy="3295650"/>
            </a:xfrm>
            <a:prstGeom prst="rect">
              <a:avLst/>
            </a:prstGeom>
            <a:noFill/>
            <a:ln w="9525">
              <a:noFill/>
              <a:miter lim="800000"/>
              <a:headEnd/>
              <a:tailEnd/>
            </a:ln>
          </p:spPr>
        </p:pic>
        <p:cxnSp>
          <p:nvCxnSpPr>
            <p:cNvPr id="16" name="Curved Connector 27"/>
            <p:cNvCxnSpPr>
              <a:cxnSpLocks noChangeShapeType="1"/>
            </p:cNvCxnSpPr>
            <p:nvPr/>
          </p:nvCxnSpPr>
          <p:spPr bwMode="auto">
            <a:xfrm flipV="1">
              <a:off x="8942363" y="7572274"/>
              <a:ext cx="533400" cy="228600"/>
            </a:xfrm>
            <a:prstGeom prst="curvedConnector3">
              <a:avLst>
                <a:gd name="adj1" fmla="val 100000"/>
              </a:avLst>
            </a:prstGeom>
            <a:noFill/>
            <a:ln w="19050" algn="ctr">
              <a:solidFill>
                <a:schemeClr val="tx1"/>
              </a:solidFill>
              <a:round/>
              <a:headEnd/>
              <a:tailEnd type="arrow" w="med" len="med"/>
            </a:ln>
          </p:spPr>
        </p:cxnSp>
      </p:grpSp>
      <p:graphicFrame>
        <p:nvGraphicFramePr>
          <p:cNvPr id="17" name="Table 16"/>
          <p:cNvGraphicFramePr>
            <a:graphicFrameLocks noGrp="1"/>
          </p:cNvGraphicFramePr>
          <p:nvPr>
            <p:extLst>
              <p:ext uri="{D42A27DB-BD31-4B8C-83A1-F6EECF244321}">
                <p14:modId xmlns:p14="http://schemas.microsoft.com/office/powerpoint/2010/main" val="1882516778"/>
              </p:ext>
            </p:extLst>
          </p:nvPr>
        </p:nvGraphicFramePr>
        <p:xfrm>
          <a:off x="16652154" y="6877770"/>
          <a:ext cx="4248473" cy="2736304"/>
        </p:xfrm>
        <a:graphic>
          <a:graphicData uri="http://schemas.openxmlformats.org/drawingml/2006/table">
            <a:tbl>
              <a:tblPr firstRow="1" bandRow="1">
                <a:tableStyleId>{073A0DAA-6AF3-43AB-8588-CEC1D06C72B9}</a:tableStyleId>
              </a:tblPr>
              <a:tblGrid>
                <a:gridCol w="1584176"/>
                <a:gridCol w="854569"/>
                <a:gridCol w="1161655"/>
                <a:gridCol w="648073"/>
              </a:tblGrid>
              <a:tr h="759204">
                <a:tc>
                  <a:txBody>
                    <a:bodyPr/>
                    <a:lstStyle/>
                    <a:p>
                      <a:pPr algn="ctr"/>
                      <a:endParaRPr lang="en-GB" sz="2000" dirty="0"/>
                    </a:p>
                  </a:txBody>
                  <a:tcPr marL="45720" marR="45720" anchor="ctr">
                    <a:solidFill>
                      <a:schemeClr val="tx2">
                        <a:lumMod val="20000"/>
                        <a:lumOff val="80000"/>
                      </a:schemeClr>
                    </a:solidFill>
                  </a:tcPr>
                </a:tc>
                <a:tc>
                  <a:txBody>
                    <a:bodyPr/>
                    <a:lstStyle/>
                    <a:p>
                      <a:pPr algn="ctr"/>
                      <a:r>
                        <a:rPr lang="en-GB" sz="2000" dirty="0" smtClean="0">
                          <a:solidFill>
                            <a:schemeClr val="tx1"/>
                          </a:solidFill>
                        </a:rPr>
                        <a:t>Sting jet</a:t>
                      </a:r>
                      <a:endParaRPr lang="en-GB" sz="2000" dirty="0">
                        <a:solidFill>
                          <a:schemeClr val="tx1"/>
                        </a:solidFill>
                      </a:endParaRPr>
                    </a:p>
                  </a:txBody>
                  <a:tcPr marL="45720" marR="45720" anchor="ctr">
                    <a:solidFill>
                      <a:schemeClr val="tx2">
                        <a:lumMod val="20000"/>
                        <a:lumOff val="80000"/>
                      </a:schemeClr>
                    </a:solidFill>
                  </a:tcPr>
                </a:tc>
                <a:tc>
                  <a:txBody>
                    <a:bodyPr/>
                    <a:lstStyle/>
                    <a:p>
                      <a:pPr algn="ctr"/>
                      <a:r>
                        <a:rPr lang="en-GB" sz="2000" dirty="0" smtClean="0">
                          <a:solidFill>
                            <a:schemeClr val="tx1"/>
                          </a:solidFill>
                        </a:rPr>
                        <a:t>No</a:t>
                      </a:r>
                      <a:r>
                        <a:rPr lang="en-GB" sz="2000" baseline="0" dirty="0" smtClean="0">
                          <a:solidFill>
                            <a:schemeClr val="tx1"/>
                          </a:solidFill>
                        </a:rPr>
                        <a:t> Sting Jet</a:t>
                      </a:r>
                      <a:endParaRPr lang="en-GB" sz="2000" dirty="0">
                        <a:solidFill>
                          <a:schemeClr val="tx1"/>
                        </a:solidFill>
                      </a:endParaRPr>
                    </a:p>
                  </a:txBody>
                  <a:tcPr marL="45720" marR="45720" anchor="ctr">
                    <a:solidFill>
                      <a:schemeClr val="tx2">
                        <a:lumMod val="20000"/>
                        <a:lumOff val="80000"/>
                      </a:schemeClr>
                    </a:solidFill>
                  </a:tcPr>
                </a:tc>
                <a:tc>
                  <a:txBody>
                    <a:bodyPr/>
                    <a:lstStyle/>
                    <a:p>
                      <a:pPr algn="ctr"/>
                      <a:endParaRPr lang="en-GB" sz="2000" dirty="0"/>
                    </a:p>
                  </a:txBody>
                  <a:tcPr marL="45720" marR="45720" anchor="ctr">
                    <a:solidFill>
                      <a:schemeClr val="tx2">
                        <a:lumMod val="20000"/>
                        <a:lumOff val="80000"/>
                      </a:schemeClr>
                    </a:solidFill>
                  </a:tcPr>
                </a:tc>
              </a:tr>
              <a:tr h="696940">
                <a:tc>
                  <a:txBody>
                    <a:bodyPr/>
                    <a:lstStyle/>
                    <a:p>
                      <a:pPr algn="ctr"/>
                      <a:r>
                        <a:rPr lang="en-GB" sz="2000" b="1" dirty="0" smtClean="0"/>
                        <a:t> Sting</a:t>
                      </a:r>
                      <a:r>
                        <a:rPr lang="en-GB" sz="2000" b="1" baseline="0" dirty="0" smtClean="0"/>
                        <a:t> jet precursor</a:t>
                      </a:r>
                      <a:endParaRPr lang="en-GB" sz="2000" b="1" dirty="0"/>
                    </a:p>
                  </a:txBody>
                  <a:tcPr marL="45720" marR="45720" anchor="ctr">
                    <a:solidFill>
                      <a:schemeClr val="tx2">
                        <a:lumMod val="20000"/>
                        <a:lumOff val="80000"/>
                      </a:schemeClr>
                    </a:solidFill>
                  </a:tcPr>
                </a:tc>
                <a:tc>
                  <a:txBody>
                    <a:bodyPr/>
                    <a:lstStyle/>
                    <a:p>
                      <a:pPr algn="ctr"/>
                      <a:r>
                        <a:rPr lang="en-GB" sz="3200" dirty="0" smtClean="0">
                          <a:solidFill>
                            <a:srgbClr val="FF0000"/>
                          </a:solidFill>
                        </a:rPr>
                        <a:t>5</a:t>
                      </a:r>
                      <a:endParaRPr lang="en-GB" sz="3200" dirty="0">
                        <a:solidFill>
                          <a:srgbClr val="FF0000"/>
                        </a:solidFill>
                      </a:endParaRPr>
                    </a:p>
                  </a:txBody>
                  <a:tcPr marL="45720" marR="45720" anchor="ctr">
                    <a:solidFill>
                      <a:schemeClr val="tx2">
                        <a:lumMod val="20000"/>
                        <a:lumOff val="80000"/>
                      </a:schemeClr>
                    </a:solidFill>
                  </a:tcPr>
                </a:tc>
                <a:tc>
                  <a:txBody>
                    <a:bodyPr/>
                    <a:lstStyle/>
                    <a:p>
                      <a:pPr algn="ctr"/>
                      <a:r>
                        <a:rPr lang="en-GB" sz="3200" dirty="0" smtClean="0"/>
                        <a:t>2</a:t>
                      </a:r>
                      <a:endParaRPr lang="en-GB" sz="3200" dirty="0"/>
                    </a:p>
                  </a:txBody>
                  <a:tcPr marL="45720" marR="45720" anchor="ctr">
                    <a:solidFill>
                      <a:schemeClr val="tx2">
                        <a:lumMod val="20000"/>
                        <a:lumOff val="80000"/>
                      </a:schemeClr>
                    </a:solidFill>
                  </a:tcPr>
                </a:tc>
                <a:tc>
                  <a:txBody>
                    <a:bodyPr/>
                    <a:lstStyle/>
                    <a:p>
                      <a:pPr algn="ctr"/>
                      <a:r>
                        <a:rPr lang="en-GB" sz="3200" b="1" dirty="0" smtClean="0"/>
                        <a:t>7</a:t>
                      </a:r>
                      <a:endParaRPr lang="en-GB" sz="3200" b="1" dirty="0"/>
                    </a:p>
                  </a:txBody>
                  <a:tcPr marL="45720" marR="45720" anchor="ctr">
                    <a:solidFill>
                      <a:schemeClr val="tx2">
                        <a:lumMod val="20000"/>
                        <a:lumOff val="80000"/>
                      </a:schemeClr>
                    </a:solidFill>
                  </a:tcPr>
                </a:tc>
              </a:tr>
              <a:tr h="696940">
                <a:tc>
                  <a:txBody>
                    <a:bodyPr/>
                    <a:lstStyle/>
                    <a:p>
                      <a:pPr algn="ctr"/>
                      <a:r>
                        <a:rPr lang="en-GB" sz="2000" b="1" dirty="0" smtClean="0"/>
                        <a:t>No</a:t>
                      </a:r>
                      <a:r>
                        <a:rPr lang="en-GB" sz="2000" b="1" baseline="0" dirty="0" smtClean="0"/>
                        <a:t> precursor</a:t>
                      </a:r>
                      <a:endParaRPr lang="en-GB" sz="2000" b="1" dirty="0"/>
                    </a:p>
                  </a:txBody>
                  <a:tcPr marL="45720" marR="45720" anchor="ctr">
                    <a:solidFill>
                      <a:schemeClr val="tx2">
                        <a:lumMod val="20000"/>
                        <a:lumOff val="80000"/>
                      </a:schemeClr>
                    </a:solidFill>
                  </a:tcPr>
                </a:tc>
                <a:tc>
                  <a:txBody>
                    <a:bodyPr/>
                    <a:lstStyle/>
                    <a:p>
                      <a:pPr algn="ctr"/>
                      <a:r>
                        <a:rPr lang="en-GB" sz="3200" dirty="0" smtClean="0"/>
                        <a:t>1</a:t>
                      </a:r>
                      <a:endParaRPr lang="en-GB" sz="3200" dirty="0"/>
                    </a:p>
                  </a:txBody>
                  <a:tcPr marL="45720" marR="45720" anchor="ctr">
                    <a:solidFill>
                      <a:schemeClr val="tx2">
                        <a:lumMod val="20000"/>
                        <a:lumOff val="80000"/>
                      </a:schemeClr>
                    </a:solidFill>
                  </a:tcPr>
                </a:tc>
                <a:tc>
                  <a:txBody>
                    <a:bodyPr/>
                    <a:lstStyle/>
                    <a:p>
                      <a:pPr algn="ctr"/>
                      <a:r>
                        <a:rPr lang="en-GB" sz="3200" dirty="0" smtClean="0">
                          <a:solidFill>
                            <a:srgbClr val="FF0000"/>
                          </a:solidFill>
                        </a:rPr>
                        <a:t>7</a:t>
                      </a:r>
                      <a:endParaRPr lang="en-GB" sz="3200" dirty="0">
                        <a:solidFill>
                          <a:srgbClr val="FF0000"/>
                        </a:solidFill>
                      </a:endParaRPr>
                    </a:p>
                  </a:txBody>
                  <a:tcPr marL="45720" marR="45720" anchor="ctr">
                    <a:solidFill>
                      <a:schemeClr val="tx2">
                        <a:lumMod val="20000"/>
                        <a:lumOff val="80000"/>
                      </a:schemeClr>
                    </a:solidFill>
                  </a:tcPr>
                </a:tc>
                <a:tc>
                  <a:txBody>
                    <a:bodyPr/>
                    <a:lstStyle/>
                    <a:p>
                      <a:pPr algn="ctr"/>
                      <a:r>
                        <a:rPr lang="en-GB" sz="3200" b="1" dirty="0" smtClean="0"/>
                        <a:t>8</a:t>
                      </a:r>
                      <a:endParaRPr lang="en-GB" sz="3200" b="1" dirty="0"/>
                    </a:p>
                  </a:txBody>
                  <a:tcPr marL="45720" marR="45720" anchor="ctr">
                    <a:solidFill>
                      <a:schemeClr val="tx2">
                        <a:lumMod val="20000"/>
                        <a:lumOff val="80000"/>
                      </a:schemeClr>
                    </a:solidFill>
                  </a:tcPr>
                </a:tc>
              </a:tr>
              <a:tr h="474228">
                <a:tc>
                  <a:txBody>
                    <a:bodyPr/>
                    <a:lstStyle/>
                    <a:p>
                      <a:pPr algn="ctr"/>
                      <a:endParaRPr lang="en-GB" sz="2000" dirty="0"/>
                    </a:p>
                  </a:txBody>
                  <a:tcPr marL="45720" marR="45720" anchor="ctr">
                    <a:solidFill>
                      <a:schemeClr val="tx2">
                        <a:lumMod val="20000"/>
                        <a:lumOff val="80000"/>
                      </a:schemeClr>
                    </a:solidFill>
                  </a:tcPr>
                </a:tc>
                <a:tc>
                  <a:txBody>
                    <a:bodyPr/>
                    <a:lstStyle/>
                    <a:p>
                      <a:pPr algn="ctr"/>
                      <a:r>
                        <a:rPr lang="en-GB" sz="3200" b="1" dirty="0" smtClean="0"/>
                        <a:t>6</a:t>
                      </a:r>
                      <a:endParaRPr lang="en-GB" sz="3200" b="1" dirty="0"/>
                    </a:p>
                  </a:txBody>
                  <a:tcPr marL="45720" marR="45720" anchor="ctr">
                    <a:solidFill>
                      <a:schemeClr val="tx2">
                        <a:lumMod val="20000"/>
                        <a:lumOff val="80000"/>
                      </a:schemeClr>
                    </a:solidFill>
                  </a:tcPr>
                </a:tc>
                <a:tc>
                  <a:txBody>
                    <a:bodyPr/>
                    <a:lstStyle/>
                    <a:p>
                      <a:pPr algn="ctr"/>
                      <a:r>
                        <a:rPr lang="en-GB" sz="3200" b="1" dirty="0" smtClean="0"/>
                        <a:t>9</a:t>
                      </a:r>
                      <a:endParaRPr lang="en-GB" sz="3200" b="1" dirty="0"/>
                    </a:p>
                  </a:txBody>
                  <a:tcPr marL="45720" marR="45720" anchor="ctr">
                    <a:solidFill>
                      <a:schemeClr val="tx2">
                        <a:lumMod val="20000"/>
                        <a:lumOff val="80000"/>
                      </a:schemeClr>
                    </a:solidFill>
                  </a:tcPr>
                </a:tc>
                <a:tc>
                  <a:txBody>
                    <a:bodyPr/>
                    <a:lstStyle/>
                    <a:p>
                      <a:pPr algn="ctr"/>
                      <a:r>
                        <a:rPr lang="en-GB" sz="3200" b="1" dirty="0" smtClean="0"/>
                        <a:t>15</a:t>
                      </a:r>
                      <a:endParaRPr lang="en-GB" sz="3200" b="1" dirty="0"/>
                    </a:p>
                  </a:txBody>
                  <a:tcPr marL="45720" marR="45720" anchor="ctr">
                    <a:solidFill>
                      <a:schemeClr val="tx2">
                        <a:lumMod val="20000"/>
                        <a:lumOff val="80000"/>
                      </a:schemeClr>
                    </a:solidFill>
                  </a:tcPr>
                </a:tc>
              </a:tr>
            </a:tbl>
          </a:graphicData>
        </a:graphic>
      </p:graphicFrame>
      <p:sp>
        <p:nvSpPr>
          <p:cNvPr id="18" name="TextBox 19"/>
          <p:cNvSpPr txBox="1">
            <a:spLocks noChangeArrowheads="1"/>
          </p:cNvSpPr>
          <p:nvPr/>
        </p:nvSpPr>
        <p:spPr bwMode="auto">
          <a:xfrm>
            <a:off x="15204043" y="7097276"/>
            <a:ext cx="1736144" cy="1292662"/>
          </a:xfrm>
          <a:prstGeom prst="rect">
            <a:avLst/>
          </a:prstGeom>
          <a:noFill/>
          <a:ln w="9525">
            <a:noFill/>
            <a:miter lim="800000"/>
            <a:headEnd/>
            <a:tailEnd/>
          </a:ln>
        </p:spPr>
        <p:txBody>
          <a:bodyPr wrap="square">
            <a:spAutoFit/>
          </a:bodyPr>
          <a:lstStyle/>
          <a:p>
            <a:r>
              <a:rPr lang="en-US" sz="2400" b="1" dirty="0" smtClean="0">
                <a:solidFill>
                  <a:schemeClr val="tx2"/>
                </a:solidFill>
              </a:rPr>
              <a:t>Table </a:t>
            </a:r>
            <a:r>
              <a:rPr lang="en-US" sz="2400" b="1" dirty="0">
                <a:solidFill>
                  <a:schemeClr val="tx2"/>
                </a:solidFill>
              </a:rPr>
              <a:t>1</a:t>
            </a:r>
            <a:endParaRPr lang="en-GB" sz="2400" b="1" dirty="0">
              <a:solidFill>
                <a:schemeClr val="tx2"/>
              </a:solidFill>
            </a:endParaRPr>
          </a:p>
          <a:p>
            <a:r>
              <a:rPr lang="en-GB" sz="1800" dirty="0" smtClean="0"/>
              <a:t>Contingency table (</a:t>
            </a:r>
            <a:r>
              <a:rPr lang="en-GB" sz="1800" i="1" dirty="0" smtClean="0"/>
              <a:t>p</a:t>
            </a:r>
            <a:r>
              <a:rPr lang="en-GB" sz="1800" dirty="0" smtClean="0"/>
              <a:t> = 0.035)</a:t>
            </a:r>
            <a:endParaRPr lang="en-US" sz="1800" dirty="0"/>
          </a:p>
        </p:txBody>
      </p:sp>
      <p:sp>
        <p:nvSpPr>
          <p:cNvPr id="19" name="Text Box 7"/>
          <p:cNvSpPr txBox="1">
            <a:spLocks noChangeArrowheads="1"/>
          </p:cNvSpPr>
          <p:nvPr/>
        </p:nvSpPr>
        <p:spPr bwMode="auto">
          <a:xfrm>
            <a:off x="0" y="18494693"/>
            <a:ext cx="9019307" cy="2784677"/>
          </a:xfrm>
          <a:prstGeom prst="rect">
            <a:avLst/>
          </a:prstGeom>
          <a:solidFill>
            <a:schemeClr val="accent1"/>
          </a:solidFill>
          <a:ln w="9525">
            <a:solidFill>
              <a:schemeClr val="tx2"/>
            </a:solidFill>
            <a:miter lim="800000"/>
            <a:headEnd/>
            <a:tailEnd/>
          </a:ln>
        </p:spPr>
        <p:txBody>
          <a:bodyPr wrap="square" lIns="287990" tIns="179993" rIns="0" bIns="179993">
            <a:spAutoFit/>
          </a:bodyPr>
          <a:lstStyle/>
          <a:p>
            <a:pPr marL="266700" indent="-266700" defTabSz="912813" eaLnBrk="0" hangingPunct="0">
              <a:spcBef>
                <a:spcPts val="600"/>
              </a:spcBef>
              <a:spcAft>
                <a:spcPts val="600"/>
              </a:spcAft>
            </a:pPr>
            <a:r>
              <a:rPr lang="en-US" sz="1900" b="1" dirty="0">
                <a:solidFill>
                  <a:schemeClr val="tx2"/>
                </a:solidFill>
              </a:rPr>
              <a:t>References</a:t>
            </a:r>
          </a:p>
          <a:p>
            <a:pPr marL="180000" indent="-180000" defTabSz="912813" eaLnBrk="0" hangingPunct="0">
              <a:lnSpc>
                <a:spcPts val="1600"/>
              </a:lnSpc>
              <a:spcBef>
                <a:spcPts val="0"/>
              </a:spcBef>
              <a:buClr>
                <a:schemeClr val="tx2"/>
              </a:buClr>
              <a:buFontTx/>
              <a:buAutoNum type="arabicPeriod"/>
            </a:pPr>
            <a:r>
              <a:rPr lang="en-US" sz="1400" dirty="0" smtClean="0"/>
              <a:t>The work presented here has been submitted </a:t>
            </a:r>
            <a:r>
              <a:rPr lang="en-US" sz="1400" dirty="0"/>
              <a:t>to </a:t>
            </a:r>
            <a:r>
              <a:rPr lang="en-US" sz="1400" i="1" dirty="0"/>
              <a:t>Environ. Res. </a:t>
            </a:r>
            <a:r>
              <a:rPr lang="en-US" sz="1400" i="1" dirty="0" err="1" smtClean="0"/>
              <a:t>Lett</a:t>
            </a:r>
            <a:r>
              <a:rPr lang="en-US" sz="1400" i="1" dirty="0" smtClean="0"/>
              <a:t>.:</a:t>
            </a:r>
            <a:r>
              <a:rPr lang="en-US" sz="1400" dirty="0" smtClean="0"/>
              <a:t> </a:t>
            </a:r>
            <a:r>
              <a:rPr lang="en-US" sz="1400" dirty="0" err="1"/>
              <a:t>Martínez</a:t>
            </a:r>
            <a:r>
              <a:rPr lang="en-US" sz="1400" dirty="0"/>
              <a:t>-Alvarado, O., S. L. Gray, J. </a:t>
            </a:r>
            <a:r>
              <a:rPr lang="en-US" sz="1400" dirty="0" err="1"/>
              <a:t>L.Catto</a:t>
            </a:r>
            <a:r>
              <a:rPr lang="en-US" sz="1400" dirty="0"/>
              <a:t>, P. A. </a:t>
            </a:r>
            <a:r>
              <a:rPr lang="en-US" sz="1400" dirty="0" smtClean="0"/>
              <a:t>Clark, </a:t>
            </a:r>
            <a:r>
              <a:rPr lang="en-US" sz="1400" dirty="0"/>
              <a:t>Sting jets in intense winter North-Atlantic </a:t>
            </a:r>
            <a:r>
              <a:rPr lang="en-US" sz="1400" dirty="0" smtClean="0"/>
              <a:t>windstorms</a:t>
            </a:r>
            <a:r>
              <a:rPr lang="en-US" sz="1400" dirty="0"/>
              <a:t>.</a:t>
            </a:r>
            <a:endParaRPr lang="en-US" sz="1400" dirty="0" smtClean="0"/>
          </a:p>
          <a:p>
            <a:pPr marL="180000" indent="-180000" defTabSz="912813" eaLnBrk="0" hangingPunct="0">
              <a:lnSpc>
                <a:spcPts val="1600"/>
              </a:lnSpc>
              <a:spcBef>
                <a:spcPts val="0"/>
              </a:spcBef>
              <a:buClr>
                <a:schemeClr val="tx2"/>
              </a:buClr>
              <a:buFontTx/>
              <a:buAutoNum type="arabicPeriod"/>
            </a:pPr>
            <a:r>
              <a:rPr lang="en-GB" sz="1400" dirty="0" smtClean="0"/>
              <a:t>Browning</a:t>
            </a:r>
            <a:r>
              <a:rPr lang="en-GB" sz="1400" dirty="0"/>
              <a:t>, K. A., 2004: The sting at the end of the tail: damaging winds associated with extratropical cyclones. </a:t>
            </a:r>
            <a:r>
              <a:rPr lang="en-GB" sz="1400" i="1" dirty="0"/>
              <a:t>Q. J. R. </a:t>
            </a:r>
            <a:r>
              <a:rPr lang="en-GB" sz="1400" i="1" dirty="0" err="1"/>
              <a:t>Meteorol</a:t>
            </a:r>
            <a:r>
              <a:rPr lang="en-GB" sz="1400" i="1" dirty="0"/>
              <a:t>. Soc.</a:t>
            </a:r>
            <a:r>
              <a:rPr lang="en-GB" sz="1400" dirty="0"/>
              <a:t>, </a:t>
            </a:r>
            <a:r>
              <a:rPr lang="en-GB" sz="1400" b="1" dirty="0"/>
              <a:t>130</a:t>
            </a:r>
            <a:r>
              <a:rPr lang="en-GB" sz="1400" dirty="0"/>
              <a:t>, 375-399.</a:t>
            </a:r>
          </a:p>
          <a:p>
            <a:pPr marL="180000" indent="-180000" defTabSz="912813" eaLnBrk="0" hangingPunct="0">
              <a:lnSpc>
                <a:spcPts val="1600"/>
              </a:lnSpc>
              <a:spcBef>
                <a:spcPts val="0"/>
              </a:spcBef>
              <a:buClr>
                <a:schemeClr val="tx2"/>
              </a:buClr>
              <a:buFontTx/>
              <a:buAutoNum type="arabicPeriod"/>
            </a:pPr>
            <a:r>
              <a:rPr lang="en-GB" sz="1400" dirty="0"/>
              <a:t>Clark, P. A., K. A. </a:t>
            </a:r>
            <a:r>
              <a:rPr lang="en-GB" sz="1400" dirty="0" smtClean="0"/>
              <a:t>Browning and </a:t>
            </a:r>
            <a:r>
              <a:rPr lang="en-GB" sz="1400" dirty="0"/>
              <a:t>C. Wang, 2005: The sting at the end of the tail: model diagnostics of fine-scale three-dimensional structure of the cloud head. </a:t>
            </a:r>
            <a:r>
              <a:rPr lang="en-GB" sz="1400" i="1" dirty="0"/>
              <a:t>Q. J. R. </a:t>
            </a:r>
            <a:r>
              <a:rPr lang="en-GB" sz="1400" i="1" dirty="0" err="1"/>
              <a:t>Meteorol</a:t>
            </a:r>
            <a:r>
              <a:rPr lang="en-GB" sz="1400" i="1" dirty="0"/>
              <a:t>. Soc.</a:t>
            </a:r>
            <a:r>
              <a:rPr lang="en-GB" sz="1400" dirty="0"/>
              <a:t>, </a:t>
            </a:r>
            <a:r>
              <a:rPr lang="en-GB" sz="1400" b="1" dirty="0"/>
              <a:t>131</a:t>
            </a:r>
            <a:r>
              <a:rPr lang="en-GB" sz="1400" dirty="0"/>
              <a:t>, 2263-2292</a:t>
            </a:r>
            <a:r>
              <a:rPr lang="en-GB" sz="1400" dirty="0" smtClean="0"/>
              <a:t>.</a:t>
            </a:r>
          </a:p>
          <a:p>
            <a:pPr marL="180000" indent="-180000" defTabSz="912813" eaLnBrk="0" hangingPunct="0">
              <a:lnSpc>
                <a:spcPts val="1600"/>
              </a:lnSpc>
              <a:spcBef>
                <a:spcPts val="0"/>
              </a:spcBef>
              <a:buClr>
                <a:schemeClr val="tx2"/>
              </a:buClr>
              <a:buFontTx/>
              <a:buAutoNum type="arabicPeriod"/>
            </a:pPr>
            <a:r>
              <a:rPr lang="en-US" sz="1400" dirty="0" err="1" smtClean="0"/>
              <a:t>Martínez</a:t>
            </a:r>
            <a:r>
              <a:rPr lang="en-US" sz="1400" dirty="0" smtClean="0"/>
              <a:t>-Alvarado, O., S. L. Gray, P. A. Clark and L. H. Baker: Objective detection of sting jets in low-resolution datasets. </a:t>
            </a:r>
            <a:r>
              <a:rPr lang="en-US" sz="1400" i="1" dirty="0" smtClean="0"/>
              <a:t>In press Met. Apps</a:t>
            </a:r>
            <a:r>
              <a:rPr lang="en-US" sz="1400" dirty="0" smtClean="0"/>
              <a:t>.</a:t>
            </a:r>
          </a:p>
          <a:p>
            <a:pPr marL="180000" indent="-180000" defTabSz="912813" eaLnBrk="0" hangingPunct="0">
              <a:lnSpc>
                <a:spcPts val="1600"/>
              </a:lnSpc>
              <a:spcBef>
                <a:spcPts val="0"/>
              </a:spcBef>
              <a:buClr>
                <a:schemeClr val="tx2"/>
              </a:buClr>
              <a:buFontTx/>
              <a:buAutoNum type="arabicPeriod"/>
            </a:pPr>
            <a:r>
              <a:rPr lang="en-GB" sz="1400" dirty="0" err="1"/>
              <a:t>Gray</a:t>
            </a:r>
            <a:r>
              <a:rPr lang="en-GB" sz="1400" dirty="0"/>
              <a:t>, S. L., O. </a:t>
            </a:r>
            <a:r>
              <a:rPr lang="en-GB" sz="1400" dirty="0" err="1"/>
              <a:t>Martínez</a:t>
            </a:r>
            <a:r>
              <a:rPr lang="en-GB" sz="1400" dirty="0"/>
              <a:t>-Alvarado, L. H. Baker and P. A. Clark, 2011: Conditional symmetric instability in sting jet storms, </a:t>
            </a:r>
            <a:r>
              <a:rPr lang="en-GB" sz="1400" i="1" dirty="0"/>
              <a:t>Q.J.R. </a:t>
            </a:r>
            <a:r>
              <a:rPr lang="en-GB" sz="1400" i="1" dirty="0" err="1"/>
              <a:t>Meteorol</a:t>
            </a:r>
            <a:r>
              <a:rPr lang="en-GB" sz="1400" i="1" dirty="0"/>
              <a:t>. Soc.</a:t>
            </a:r>
            <a:r>
              <a:rPr lang="en-GB" sz="1400" dirty="0"/>
              <a:t>, </a:t>
            </a:r>
            <a:r>
              <a:rPr lang="en-GB" sz="1400" b="1" dirty="0"/>
              <a:t>137, </a:t>
            </a:r>
            <a:r>
              <a:rPr lang="en-GB" sz="1400" dirty="0"/>
              <a:t>1482-1500</a:t>
            </a:r>
            <a:r>
              <a:rPr lang="en-GB" sz="1400" dirty="0" smtClean="0"/>
              <a:t>.</a:t>
            </a:r>
            <a:endParaRPr lang="en-US" sz="1400" dirty="0" smtClean="0"/>
          </a:p>
        </p:txBody>
      </p:sp>
      <p:sp>
        <p:nvSpPr>
          <p:cNvPr id="22" name="Rectangle 3"/>
          <p:cNvSpPr txBox="1">
            <a:spLocks noChangeArrowheads="1"/>
          </p:cNvSpPr>
          <p:nvPr/>
        </p:nvSpPr>
        <p:spPr bwMode="auto">
          <a:xfrm>
            <a:off x="21044643" y="2989338"/>
            <a:ext cx="9145016" cy="11640659"/>
          </a:xfrm>
          <a:prstGeom prst="rect">
            <a:avLst/>
          </a:prstGeom>
          <a:noFill/>
          <a:ln w="9525">
            <a:noFill/>
            <a:miter lim="800000"/>
            <a:headEnd/>
            <a:tailEnd/>
          </a:ln>
        </p:spPr>
        <p:txBody>
          <a:bodyPr lIns="0" tIns="0" rIns="0" bIns="0"/>
          <a:lstStyle/>
          <a:p>
            <a:pPr marL="457200" indent="-457200">
              <a:lnSpc>
                <a:spcPct val="125000"/>
              </a:lnSpc>
              <a:spcBef>
                <a:spcPts val="1440"/>
              </a:spcBef>
              <a:tabLst>
                <a:tab pos="2336800" algn="l"/>
                <a:tab pos="5776913" algn="l"/>
              </a:tabLst>
              <a:defRPr/>
            </a:pPr>
            <a:r>
              <a:rPr lang="en-GB" sz="4100" b="1" kern="0" dirty="0" smtClean="0">
                <a:solidFill>
                  <a:srgbClr val="024ABE"/>
                </a:solidFill>
                <a:latin typeface="Rdg Vesta"/>
              </a:rPr>
              <a:t>	</a:t>
            </a:r>
            <a:r>
              <a:rPr lang="en-GB" sz="3600" b="1" kern="0" dirty="0" smtClean="0">
                <a:solidFill>
                  <a:srgbClr val="024ABE"/>
                </a:solidFill>
                <a:latin typeface="Rdg Vesta"/>
              </a:rPr>
              <a:t>Results</a:t>
            </a:r>
            <a:r>
              <a:rPr lang="en-GB" sz="2600" dirty="0">
                <a:latin typeface="+mn-lt"/>
              </a:rPr>
              <a:t>	</a:t>
            </a:r>
            <a:endParaRPr lang="en-GB" sz="2600" dirty="0" smtClean="0">
              <a:latin typeface="+mn-lt"/>
            </a:endParaRPr>
          </a:p>
          <a:p>
            <a:pPr marL="457200" indent="-457200">
              <a:lnSpc>
                <a:spcPct val="125000"/>
              </a:lnSpc>
              <a:spcBef>
                <a:spcPts val="600"/>
              </a:spcBef>
              <a:tabLst>
                <a:tab pos="2336800" algn="l"/>
                <a:tab pos="5776913" algn="l"/>
              </a:tabLst>
              <a:defRPr/>
            </a:pPr>
            <a:r>
              <a:rPr lang="en-GB" sz="2400" b="1" kern="0" dirty="0" smtClean="0">
                <a:solidFill>
                  <a:schemeClr val="tx2"/>
                </a:solidFill>
                <a:latin typeface="Rdg Vesta"/>
              </a:rPr>
              <a:t>	</a:t>
            </a:r>
            <a:r>
              <a:rPr lang="en-GB" sz="2800" b="1" dirty="0" smtClean="0">
                <a:solidFill>
                  <a:srgbClr val="024ABE"/>
                </a:solidFill>
              </a:rPr>
              <a:t>Sting-jet cyclone characteristics</a:t>
            </a:r>
          </a:p>
          <a:p>
            <a:pPr marL="457200" indent="-457200">
              <a:lnSpc>
                <a:spcPct val="125000"/>
              </a:lnSpc>
              <a:spcBef>
                <a:spcPts val="0"/>
              </a:spcBef>
              <a:tabLst>
                <a:tab pos="2336800" algn="l"/>
                <a:tab pos="5776913" algn="l"/>
              </a:tabLst>
              <a:defRPr/>
            </a:pPr>
            <a:r>
              <a:rPr lang="en-GB" sz="2800" b="1" dirty="0" smtClean="0">
                <a:solidFill>
                  <a:srgbClr val="024ABE"/>
                </a:solidFill>
              </a:rPr>
              <a:t> 	</a:t>
            </a:r>
            <a:r>
              <a:rPr lang="en-GB" sz="2000" dirty="0" smtClean="0">
                <a:solidFill>
                  <a:srgbClr val="000000"/>
                </a:solidFill>
              </a:rPr>
              <a:t>Six of the fifteen cyclones simulated at high resolution had sting jets. After optimization of a minimum size threshold range for the precursor region in ERA-Interim five of the six sting-jet cases had precursor regions and seven of the nine cases without sting jets did not have any precursor regions (Table 1). For this size threshold range between 23 and 32 of the 100 cyclones examined had sting-jet precursors.</a:t>
            </a:r>
          </a:p>
          <a:p>
            <a:pPr marL="457200" indent="-457200">
              <a:lnSpc>
                <a:spcPct val="125000"/>
              </a:lnSpc>
              <a:spcBef>
                <a:spcPts val="0"/>
              </a:spcBef>
              <a:tabLst>
                <a:tab pos="2336800" algn="l"/>
                <a:tab pos="5776913" algn="l"/>
              </a:tabLst>
              <a:defRPr/>
            </a:pPr>
            <a:r>
              <a:rPr lang="en-GB" sz="2000" dirty="0" smtClean="0">
                <a:solidFill>
                  <a:srgbClr val="000000"/>
                </a:solidFill>
              </a:rPr>
              <a:t>	Precursor regions occur within cyclones all along the storm track but sting-jet cyclones form at lower latitudes than cyclones without sting jets (Fig. 2 shows that all the sting-jet cyclones were south of 50</a:t>
            </a:r>
            <a:r>
              <a:rPr lang="en-GB" sz="2000" baseline="30000" dirty="0" smtClean="0">
                <a:solidFill>
                  <a:srgbClr val="000000"/>
                </a:solidFill>
              </a:rPr>
              <a:t>o</a:t>
            </a:r>
            <a:r>
              <a:rPr lang="en-GB" sz="2000" dirty="0" smtClean="0">
                <a:solidFill>
                  <a:srgbClr val="000000"/>
                </a:solidFill>
              </a:rPr>
              <a:t>N at the start of the day before their time of maximum intensity). This is consistent with the need for warm moist air to fuel the sting jet. Consistent with previous case studies, precursors preferentially occur prior to the time when the cyclone reaches its maximum intensity (Fig. 4).</a:t>
            </a:r>
          </a:p>
          <a:p>
            <a:pPr marL="457200" indent="-457200">
              <a:lnSpc>
                <a:spcPct val="125000"/>
              </a:lnSpc>
              <a:spcBef>
                <a:spcPts val="600"/>
              </a:spcBef>
              <a:tabLst>
                <a:tab pos="2336800" algn="l"/>
                <a:tab pos="5776913" algn="l"/>
              </a:tabLst>
              <a:defRPr/>
            </a:pPr>
            <a:r>
              <a:rPr lang="en-GB" sz="2800" b="1" dirty="0" smtClean="0">
                <a:solidFill>
                  <a:srgbClr val="024ABE"/>
                </a:solidFill>
              </a:rPr>
              <a:t>	Sting jet  </a:t>
            </a:r>
            <a:r>
              <a:rPr lang="en-GB" sz="2800" b="1" dirty="0">
                <a:solidFill>
                  <a:srgbClr val="024ABE"/>
                </a:solidFill>
              </a:rPr>
              <a:t>characteristics</a:t>
            </a:r>
            <a:endParaRPr lang="en-GB" sz="2000" dirty="0" smtClean="0">
              <a:solidFill>
                <a:srgbClr val="000000"/>
              </a:solidFill>
            </a:endParaRPr>
          </a:p>
          <a:p>
            <a:pPr marL="457200" indent="-457200">
              <a:lnSpc>
                <a:spcPct val="125000"/>
              </a:lnSpc>
              <a:spcBef>
                <a:spcPts val="600"/>
              </a:spcBef>
              <a:tabLst>
                <a:tab pos="2336800" algn="l"/>
                <a:tab pos="5776913" algn="l"/>
              </a:tabLst>
              <a:defRPr/>
            </a:pPr>
            <a:r>
              <a:rPr lang="en-GB" sz="2000" dirty="0">
                <a:solidFill>
                  <a:srgbClr val="000000"/>
                </a:solidFill>
              </a:rPr>
              <a:t>	</a:t>
            </a:r>
            <a:r>
              <a:rPr lang="en-GB" sz="2000" dirty="0" smtClean="0">
                <a:solidFill>
                  <a:srgbClr val="000000"/>
                </a:solidFill>
              </a:rPr>
              <a:t>Air parcel following trajectories calculated along the sting jets in the high-resolution simulations demonstrate the expected rapid descent and drying of air parcels within a few hours of leaving the cloud head of the cyclone (Fig. 5). The sting-jet descent rates and peak horizontal wind speeds at the top of the boundary layer compare well with previously analysed cases although they do not quite reach the values attained by the Great October storm of 1987. These results suggest that sting jets are a relatively generic feature of North Atlantic cyclones and that previously </a:t>
            </a:r>
            <a:r>
              <a:rPr lang="en-GB" sz="2000" dirty="0" err="1" smtClean="0">
                <a:solidFill>
                  <a:srgbClr val="000000"/>
                </a:solidFill>
              </a:rPr>
              <a:t>analyzed</a:t>
            </a:r>
            <a:r>
              <a:rPr lang="en-GB" sz="2000" dirty="0" smtClean="0">
                <a:solidFill>
                  <a:srgbClr val="000000"/>
                </a:solidFill>
              </a:rPr>
              <a:t> cases are more exceptional in their path over Europe, which led to their identification as sting-jet cases, than in the strength of their sting jets.</a:t>
            </a:r>
          </a:p>
          <a:p>
            <a:pPr marL="457200" indent="-457200">
              <a:lnSpc>
                <a:spcPct val="125000"/>
              </a:lnSpc>
              <a:spcBef>
                <a:spcPts val="1800"/>
              </a:spcBef>
              <a:tabLst>
                <a:tab pos="2336800" algn="l"/>
                <a:tab pos="5776913" algn="l"/>
              </a:tabLst>
              <a:defRPr/>
            </a:pPr>
            <a:endParaRPr lang="en-GB" sz="2800" b="1" dirty="0" smtClean="0">
              <a:solidFill>
                <a:srgbClr val="024ABE"/>
              </a:solidFill>
            </a:endParaRPr>
          </a:p>
          <a:p>
            <a:pPr marL="457200" indent="-457200">
              <a:lnSpc>
                <a:spcPct val="125000"/>
              </a:lnSpc>
              <a:spcBef>
                <a:spcPts val="1440"/>
              </a:spcBef>
              <a:tabLst>
                <a:tab pos="2336800" algn="l"/>
                <a:tab pos="5776913" algn="l"/>
              </a:tabLst>
              <a:defRPr/>
            </a:pPr>
            <a:endParaRPr lang="en-US" sz="2000" dirty="0">
              <a:latin typeface="Rdg Vesta" pitchFamily="2" charset="0"/>
            </a:endParaRPr>
          </a:p>
          <a:p>
            <a:pPr marL="455613" indent="-455613" defTabSz="2952750">
              <a:lnSpc>
                <a:spcPct val="125000"/>
              </a:lnSpc>
              <a:spcBef>
                <a:spcPct val="60000"/>
              </a:spcBef>
              <a:buClr>
                <a:schemeClr val="tx2"/>
              </a:buClr>
              <a:defRPr/>
            </a:pPr>
            <a:endParaRPr lang="en-US" sz="2000" b="1" kern="0" dirty="0">
              <a:solidFill>
                <a:schemeClr val="tx2"/>
              </a:solidFill>
              <a:latin typeface="+mn-lt"/>
            </a:endParaRPr>
          </a:p>
          <a:p>
            <a:pPr marL="455613" indent="-455613" defTabSz="2952750">
              <a:lnSpc>
                <a:spcPct val="125000"/>
              </a:lnSpc>
              <a:spcBef>
                <a:spcPct val="60000"/>
              </a:spcBef>
              <a:buClr>
                <a:schemeClr val="tx2"/>
              </a:buClr>
              <a:buFontTx/>
              <a:buChar char="•"/>
              <a:defRPr/>
            </a:pPr>
            <a:endParaRPr lang="en-US" sz="2600" kern="0" dirty="0">
              <a:latin typeface="+mn-lt"/>
            </a:endParaRPr>
          </a:p>
        </p:txBody>
      </p:sp>
      <p:sp>
        <p:nvSpPr>
          <p:cNvPr id="25" name="Text Box 7"/>
          <p:cNvSpPr txBox="1">
            <a:spLocks noChangeArrowheads="1"/>
          </p:cNvSpPr>
          <p:nvPr/>
        </p:nvSpPr>
        <p:spPr bwMode="auto">
          <a:xfrm>
            <a:off x="21162083" y="18884543"/>
            <a:ext cx="9117892" cy="2394827"/>
          </a:xfrm>
          <a:prstGeom prst="rect">
            <a:avLst/>
          </a:prstGeom>
          <a:solidFill>
            <a:schemeClr val="accent1"/>
          </a:solidFill>
          <a:ln w="9525">
            <a:solidFill>
              <a:schemeClr val="tx2"/>
            </a:solidFill>
            <a:miter lim="800000"/>
            <a:headEnd/>
            <a:tailEnd/>
          </a:ln>
        </p:spPr>
        <p:txBody>
          <a:bodyPr wrap="square" lIns="287990" tIns="179993" rIns="0" bIns="179993">
            <a:spAutoFit/>
          </a:bodyPr>
          <a:lstStyle/>
          <a:p>
            <a:pPr marL="266700" indent="-266700" defTabSz="912813" eaLnBrk="0" hangingPunct="0">
              <a:spcBef>
                <a:spcPct val="70000"/>
              </a:spcBef>
              <a:defRPr/>
            </a:pPr>
            <a:r>
              <a:rPr lang="en-US" sz="1900" b="1" dirty="0">
                <a:solidFill>
                  <a:schemeClr val="tx2"/>
                </a:solidFill>
              </a:rPr>
              <a:t>Acknowledgements  </a:t>
            </a:r>
            <a:endParaRPr lang="en-US" sz="1900" b="1" dirty="0" smtClean="0">
              <a:solidFill>
                <a:schemeClr val="tx2"/>
              </a:solidFill>
              <a:latin typeface="Rdg Vesta" pitchFamily="2" charset="0"/>
            </a:endParaRPr>
          </a:p>
          <a:p>
            <a:pPr defTabSz="912813" eaLnBrk="0" hangingPunct="0">
              <a:spcBef>
                <a:spcPts val="600"/>
              </a:spcBef>
              <a:defRPr/>
            </a:pPr>
            <a:r>
              <a:rPr lang="en-US" sz="1400" dirty="0" smtClean="0"/>
              <a:t>This work was </a:t>
            </a:r>
            <a:r>
              <a:rPr lang="en-US" sz="1400" smtClean="0"/>
              <a:t>funded by </a:t>
            </a:r>
            <a:r>
              <a:rPr lang="en-US" sz="1400" dirty="0" smtClean="0"/>
              <a:t>Natural Environment </a:t>
            </a:r>
            <a:r>
              <a:rPr lang="en-US" sz="1400" dirty="0"/>
              <a:t>Research Council (NERC</a:t>
            </a:r>
            <a:r>
              <a:rPr lang="en-US" sz="1400"/>
              <a:t>) </a:t>
            </a:r>
            <a:r>
              <a:rPr lang="en-US" sz="1400" smtClean="0"/>
              <a:t>grant NE/E004415/1. </a:t>
            </a:r>
            <a:r>
              <a:rPr lang="en-US" sz="1400" dirty="0" smtClean="0"/>
              <a:t>We </a:t>
            </a:r>
            <a:r>
              <a:rPr lang="en-US" sz="1400" dirty="0"/>
              <a:t>thank </a:t>
            </a:r>
            <a:r>
              <a:rPr lang="en-US" sz="1400" dirty="0" smtClean="0"/>
              <a:t>the ECMWF for providing ERA-Interim, the Met </a:t>
            </a:r>
            <a:r>
              <a:rPr lang="en-US" sz="1400" dirty="0"/>
              <a:t>Office for making the MetUM available and NCAS (National Centre for Atmospheric </a:t>
            </a:r>
            <a:r>
              <a:rPr lang="en-US" sz="1400" dirty="0" smtClean="0"/>
              <a:t>Science) </a:t>
            </a:r>
            <a:r>
              <a:rPr lang="en-US" sz="1400" dirty="0"/>
              <a:t>CMS (Computational </a:t>
            </a:r>
            <a:r>
              <a:rPr lang="en-US" sz="1400" dirty="0" err="1"/>
              <a:t>Modelling</a:t>
            </a:r>
            <a:r>
              <a:rPr lang="en-US" sz="1400" dirty="0"/>
              <a:t> </a:t>
            </a:r>
            <a:r>
              <a:rPr lang="en-US" sz="1400" dirty="0" smtClean="0"/>
              <a:t>Services) </a:t>
            </a:r>
            <a:r>
              <a:rPr lang="en-US" sz="1400" dirty="0"/>
              <a:t>for providing computing and technical support</a:t>
            </a:r>
            <a:r>
              <a:rPr lang="en-US" sz="1400" dirty="0" smtClean="0"/>
              <a:t>.</a:t>
            </a:r>
          </a:p>
          <a:p>
            <a:pPr defTabSz="912813" eaLnBrk="0" hangingPunct="0">
              <a:spcBef>
                <a:spcPts val="600"/>
              </a:spcBef>
              <a:defRPr/>
            </a:pPr>
            <a:r>
              <a:rPr lang="en-US" sz="1900" b="1" dirty="0" smtClean="0">
                <a:solidFill>
                  <a:srgbClr val="024ABE"/>
                </a:solidFill>
              </a:rPr>
              <a:t>Affiliations</a:t>
            </a:r>
            <a:endParaRPr lang="en-US" sz="1400" dirty="0" smtClean="0"/>
          </a:p>
          <a:p>
            <a:pPr marL="342900" indent="-342900" defTabSz="912813" eaLnBrk="0" hangingPunct="0">
              <a:spcBef>
                <a:spcPts val="0"/>
              </a:spcBef>
              <a:buAutoNum type="arabicPeriod"/>
              <a:defRPr/>
            </a:pPr>
            <a:r>
              <a:rPr lang="en-US" sz="1400" dirty="0" smtClean="0">
                <a:solidFill>
                  <a:schemeClr val="accent2"/>
                </a:solidFill>
              </a:rPr>
              <a:t>Department of Meteorology, University of Reading</a:t>
            </a:r>
          </a:p>
          <a:p>
            <a:pPr marL="342900" indent="-342900" defTabSz="912813" eaLnBrk="0" hangingPunct="0">
              <a:spcBef>
                <a:spcPts val="0"/>
              </a:spcBef>
              <a:buAutoNum type="arabicPeriod"/>
              <a:defRPr/>
            </a:pPr>
            <a:r>
              <a:rPr lang="en-US" sz="1400" dirty="0">
                <a:solidFill>
                  <a:schemeClr val="accent2"/>
                </a:solidFill>
              </a:rPr>
              <a:t> </a:t>
            </a:r>
            <a:r>
              <a:rPr lang="en-US" sz="1400" dirty="0" smtClean="0">
                <a:solidFill>
                  <a:schemeClr val="accent2"/>
                </a:solidFill>
              </a:rPr>
              <a:t>School of Geography and Environmental Science, </a:t>
            </a:r>
            <a:r>
              <a:rPr lang="en-US" sz="1400" dirty="0" err="1" smtClean="0">
                <a:solidFill>
                  <a:schemeClr val="accent2"/>
                </a:solidFill>
              </a:rPr>
              <a:t>Monash</a:t>
            </a:r>
            <a:r>
              <a:rPr lang="en-US" sz="1400" dirty="0" smtClean="0">
                <a:solidFill>
                  <a:schemeClr val="accent2"/>
                </a:solidFill>
              </a:rPr>
              <a:t> University</a:t>
            </a:r>
          </a:p>
          <a:p>
            <a:pPr marL="342900" indent="-342900" defTabSz="912813" eaLnBrk="0" hangingPunct="0">
              <a:spcBef>
                <a:spcPts val="0"/>
              </a:spcBef>
              <a:buAutoNum type="arabicPeriod"/>
              <a:defRPr/>
            </a:pPr>
            <a:r>
              <a:rPr lang="en-US" sz="1400" dirty="0">
                <a:solidFill>
                  <a:schemeClr val="accent2"/>
                </a:solidFill>
              </a:rPr>
              <a:t> </a:t>
            </a:r>
            <a:r>
              <a:rPr lang="en-US" sz="1400" dirty="0" smtClean="0">
                <a:solidFill>
                  <a:schemeClr val="accent2"/>
                </a:solidFill>
              </a:rPr>
              <a:t>Departments of Mathematics and Civil, Chemical and Environmental Engineering, University of Surrey</a:t>
            </a:r>
            <a:endParaRPr lang="en-US" sz="1400" dirty="0">
              <a:solidFill>
                <a:schemeClr val="accent2"/>
              </a:solidFill>
            </a:endParaRPr>
          </a:p>
        </p:txBody>
      </p:sp>
      <p:sp>
        <p:nvSpPr>
          <p:cNvPr id="32" name="Rectangle 3"/>
          <p:cNvSpPr txBox="1">
            <a:spLocks noChangeArrowheads="1"/>
          </p:cNvSpPr>
          <p:nvPr/>
        </p:nvSpPr>
        <p:spPr bwMode="auto">
          <a:xfrm>
            <a:off x="-197717" y="13070458"/>
            <a:ext cx="9001000" cy="5354726"/>
          </a:xfrm>
          <a:prstGeom prst="rect">
            <a:avLst/>
          </a:prstGeom>
          <a:noFill/>
          <a:ln w="9525">
            <a:noFill/>
            <a:miter lim="800000"/>
            <a:headEnd/>
            <a:tailEnd/>
          </a:ln>
          <a:effectLst/>
        </p:spPr>
        <p:txBody>
          <a:bodyPr lIns="0" tIns="0" rIns="0" bIns="0"/>
          <a:lstStyle/>
          <a:p>
            <a:pPr marL="455613" indent="-455613" defTabSz="2952750" eaLnBrk="0" hangingPunct="0">
              <a:lnSpc>
                <a:spcPct val="105000"/>
              </a:lnSpc>
              <a:spcBef>
                <a:spcPts val="4500"/>
              </a:spcBef>
              <a:spcAft>
                <a:spcPts val="500"/>
              </a:spcAft>
              <a:buClr>
                <a:schemeClr val="tx2"/>
              </a:buClr>
              <a:defRPr/>
            </a:pPr>
            <a:r>
              <a:rPr lang="en-GB" sz="4100" b="1" kern="0" dirty="0" smtClean="0">
                <a:solidFill>
                  <a:schemeClr val="tx2"/>
                </a:solidFill>
                <a:latin typeface="+mn-lt"/>
              </a:rPr>
              <a:t>	</a:t>
            </a:r>
            <a:r>
              <a:rPr lang="en-GB" sz="3600" b="1" kern="0" dirty="0" smtClean="0">
                <a:solidFill>
                  <a:schemeClr val="tx2"/>
                </a:solidFill>
                <a:latin typeface="+mn-lt"/>
              </a:rPr>
              <a:t>Method</a:t>
            </a:r>
          </a:p>
          <a:p>
            <a:pPr marL="455613" indent="-455613" defTabSz="2952750">
              <a:lnSpc>
                <a:spcPct val="125000"/>
              </a:lnSpc>
              <a:spcBef>
                <a:spcPts val="600"/>
              </a:spcBef>
              <a:buClr>
                <a:schemeClr val="tx2"/>
              </a:buClr>
              <a:defRPr/>
            </a:pPr>
            <a:r>
              <a:rPr lang="en-GB" sz="2600" kern="0" dirty="0">
                <a:latin typeface="+mn-lt"/>
              </a:rPr>
              <a:t>	</a:t>
            </a:r>
            <a:r>
              <a:rPr lang="en-GB" sz="2000" kern="0" dirty="0" smtClean="0"/>
              <a:t>It is not possible to directly search </a:t>
            </a:r>
            <a:r>
              <a:rPr lang="en-GB" sz="2000" kern="0" dirty="0"/>
              <a:t>for sting jets in </a:t>
            </a:r>
            <a:r>
              <a:rPr lang="en-GB" sz="2000" kern="0" dirty="0" smtClean="0"/>
              <a:t>climatological datasets such as reanalyses because their </a:t>
            </a:r>
            <a:r>
              <a:rPr lang="en-GB" sz="2000" kern="0" dirty="0"/>
              <a:t>resolution </a:t>
            </a:r>
            <a:r>
              <a:rPr lang="en-GB" sz="2000" kern="0" dirty="0" smtClean="0"/>
              <a:t>is </a:t>
            </a:r>
            <a:r>
              <a:rPr lang="en-GB" sz="2000" kern="0" dirty="0"/>
              <a:t>not high enough to resolve sting jets. </a:t>
            </a:r>
            <a:r>
              <a:rPr lang="en-GB" sz="2000" kern="0" dirty="0" smtClean="0"/>
              <a:t>We have developed a method to diagnose the precursors of sting jets rather than the sting jets themselves [4]. We search for conditional symmetric instability in cloudy air near the cold fronts of cyclones [5]. Insufficient resolution does not  prevent the accumulation of this instability, only its release to produce a sting jet. We applied this diagnostic to the 100 most intense North-Atlantic cyclones during 20 winter seasons of the ECMWF reanalysis, ERA-Interim. The predicted presence, or absence, of a sting jet was verified by performing high-resolution, sting-jet resolving, simulations with an operational weather forecast model. </a:t>
            </a:r>
          </a:p>
        </p:txBody>
      </p:sp>
      <p:sp>
        <p:nvSpPr>
          <p:cNvPr id="65" name="Rectangle 3"/>
          <p:cNvSpPr txBox="1">
            <a:spLocks noChangeArrowheads="1"/>
          </p:cNvSpPr>
          <p:nvPr/>
        </p:nvSpPr>
        <p:spPr bwMode="auto">
          <a:xfrm>
            <a:off x="21234090" y="14078570"/>
            <a:ext cx="9027577" cy="4744490"/>
          </a:xfrm>
          <a:prstGeom prst="rect">
            <a:avLst/>
          </a:prstGeom>
          <a:noFill/>
          <a:ln w="9525">
            <a:noFill/>
            <a:miter lim="800000"/>
            <a:headEnd/>
            <a:tailEnd/>
          </a:ln>
        </p:spPr>
        <p:txBody>
          <a:bodyPr lIns="0" tIns="0" rIns="0" bIns="0"/>
          <a:lstStyle/>
          <a:p>
            <a:pPr marL="457200" indent="-457200">
              <a:lnSpc>
                <a:spcPct val="125000"/>
              </a:lnSpc>
              <a:spcBef>
                <a:spcPts val="1440"/>
              </a:spcBef>
              <a:tabLst>
                <a:tab pos="2336800" algn="l"/>
                <a:tab pos="5776913" algn="l"/>
              </a:tabLst>
              <a:defRPr/>
            </a:pPr>
            <a:r>
              <a:rPr lang="en-GB" sz="4100" b="1" kern="0" dirty="0" smtClean="0">
                <a:solidFill>
                  <a:srgbClr val="024ABE"/>
                </a:solidFill>
                <a:latin typeface="Rdg Vesta"/>
              </a:rPr>
              <a:t>	</a:t>
            </a:r>
            <a:r>
              <a:rPr lang="en-GB" sz="3600" b="1" kern="0" dirty="0" smtClean="0">
                <a:solidFill>
                  <a:srgbClr val="024ABE"/>
                </a:solidFill>
                <a:latin typeface="Rdg Vesta"/>
              </a:rPr>
              <a:t>Summary</a:t>
            </a:r>
            <a:r>
              <a:rPr lang="en-GB" sz="2600" dirty="0">
                <a:latin typeface="+mn-lt"/>
              </a:rPr>
              <a:t>	</a:t>
            </a:r>
            <a:endParaRPr lang="en-GB" sz="2600" dirty="0" smtClean="0">
              <a:latin typeface="+mn-lt"/>
            </a:endParaRPr>
          </a:p>
          <a:p>
            <a:pPr marL="360000" lvl="1" indent="-360000">
              <a:lnSpc>
                <a:spcPct val="125000"/>
              </a:lnSpc>
              <a:spcBef>
                <a:spcPts val="0"/>
              </a:spcBef>
              <a:buBlip>
                <a:blip r:embed="rId6"/>
              </a:buBlip>
              <a:tabLst>
                <a:tab pos="2336800" algn="l"/>
                <a:tab pos="5776913" algn="l"/>
              </a:tabLst>
              <a:defRPr/>
            </a:pPr>
            <a:r>
              <a:rPr lang="en-GB" sz="2000" kern="0" dirty="0" smtClean="0">
                <a:solidFill>
                  <a:srgbClr val="000000"/>
                </a:solidFill>
                <a:latin typeface="Rdg Vesta"/>
              </a:rPr>
              <a:t>About a third of the 100 most intense North Atlantic cyclones that occurred during the past 20 winters are likely to have had sting jets.</a:t>
            </a:r>
          </a:p>
          <a:p>
            <a:pPr marL="360000" lvl="1" indent="-360000">
              <a:lnSpc>
                <a:spcPct val="125000"/>
              </a:lnSpc>
              <a:spcBef>
                <a:spcPts val="0"/>
              </a:spcBef>
              <a:buBlip>
                <a:blip r:embed="rId6"/>
              </a:buBlip>
              <a:tabLst>
                <a:tab pos="2336800" algn="l"/>
                <a:tab pos="5776913" algn="l"/>
              </a:tabLst>
              <a:defRPr/>
            </a:pPr>
            <a:r>
              <a:rPr lang="en-GB" sz="2000" kern="0" dirty="0" smtClean="0">
                <a:solidFill>
                  <a:srgbClr val="000000"/>
                </a:solidFill>
                <a:latin typeface="Rdg Vesta"/>
              </a:rPr>
              <a:t>Despite the small number of </a:t>
            </a:r>
            <a:r>
              <a:rPr lang="en-GB" sz="2000" kern="0" dirty="0">
                <a:solidFill>
                  <a:srgbClr val="000000"/>
                </a:solidFill>
                <a:latin typeface="Rdg Vesta"/>
              </a:rPr>
              <a:t>cyclones simulated at </a:t>
            </a:r>
            <a:r>
              <a:rPr lang="en-GB" sz="2000" kern="0" dirty="0" smtClean="0">
                <a:solidFill>
                  <a:srgbClr val="000000"/>
                </a:solidFill>
                <a:latin typeface="Rdg Vesta"/>
              </a:rPr>
              <a:t>high resolution, the results show the reliability of the sting-jet identification method.</a:t>
            </a:r>
          </a:p>
          <a:p>
            <a:pPr marL="360000" lvl="1" indent="-360000">
              <a:lnSpc>
                <a:spcPct val="125000"/>
              </a:lnSpc>
              <a:spcBef>
                <a:spcPts val="0"/>
              </a:spcBef>
              <a:buBlip>
                <a:blip r:embed="rId6"/>
              </a:buBlip>
              <a:tabLst>
                <a:tab pos="2336800" algn="l"/>
                <a:tab pos="5776913" algn="l"/>
              </a:tabLst>
              <a:defRPr/>
            </a:pPr>
            <a:r>
              <a:rPr lang="en-GB" sz="2000" kern="0" dirty="0" smtClean="0">
                <a:solidFill>
                  <a:srgbClr val="000000"/>
                </a:solidFill>
                <a:latin typeface="Rdg Vesta"/>
              </a:rPr>
              <a:t>These results constitute the first regional climatological study of sting jets.</a:t>
            </a:r>
          </a:p>
          <a:p>
            <a:pPr marL="360000" lvl="1" indent="-360000">
              <a:lnSpc>
                <a:spcPct val="125000"/>
              </a:lnSpc>
              <a:spcBef>
                <a:spcPts val="0"/>
              </a:spcBef>
              <a:buBlip>
                <a:blip r:embed="rId6"/>
              </a:buBlip>
              <a:tabLst>
                <a:tab pos="2336800" algn="l"/>
                <a:tab pos="5776913" algn="l"/>
              </a:tabLst>
              <a:defRPr/>
            </a:pPr>
            <a:r>
              <a:rPr lang="en-GB" sz="2000" kern="0" dirty="0" smtClean="0">
                <a:solidFill>
                  <a:srgbClr val="000000"/>
                </a:solidFill>
                <a:latin typeface="Rdg Vesta"/>
              </a:rPr>
              <a:t>Future research will associate metrics for sting jet existence (such as the magnitude of the atmospheric instability in the precursor diagnostic discussed here) to the strength of surface winds and gusts.</a:t>
            </a:r>
          </a:p>
          <a:p>
            <a:pPr marL="360000" lvl="1" indent="-360000">
              <a:lnSpc>
                <a:spcPct val="125000"/>
              </a:lnSpc>
              <a:spcBef>
                <a:spcPts val="0"/>
              </a:spcBef>
              <a:buBlip>
                <a:blip r:embed="rId6"/>
              </a:buBlip>
              <a:tabLst>
                <a:tab pos="2336800" algn="l"/>
                <a:tab pos="5776913" algn="l"/>
              </a:tabLst>
              <a:defRPr/>
            </a:pPr>
            <a:r>
              <a:rPr lang="en-GB" sz="2000" kern="0" dirty="0" smtClean="0">
                <a:solidFill>
                  <a:srgbClr val="000000"/>
                </a:solidFill>
                <a:latin typeface="Rdg Vesta"/>
              </a:rPr>
              <a:t>Future research will also determine the changes expected  in sting-jet cyclone frequency and tracks, and in the strength of sting jets, as the climate warms.</a:t>
            </a:r>
            <a:endParaRPr lang="en-US" sz="2000" b="1" kern="0" dirty="0">
              <a:solidFill>
                <a:schemeClr val="tx2"/>
              </a:solidFill>
              <a:latin typeface="+mn-lt"/>
            </a:endParaRPr>
          </a:p>
        </p:txBody>
      </p:sp>
      <p:cxnSp>
        <p:nvCxnSpPr>
          <p:cNvPr id="3" name="Straight Connector 2"/>
          <p:cNvCxnSpPr/>
          <p:nvPr/>
        </p:nvCxnSpPr>
        <p:spPr bwMode="auto">
          <a:xfrm>
            <a:off x="9019307" y="2845322"/>
            <a:ext cx="0" cy="18434048"/>
          </a:xfrm>
          <a:prstGeom prst="line">
            <a:avLst/>
          </a:prstGeom>
          <a:solidFill>
            <a:schemeClr val="tx2"/>
          </a:solidFill>
          <a:ln w="76200" cap="flat" cmpd="sng" algn="ctr">
            <a:solidFill>
              <a:schemeClr val="tx2"/>
            </a:solidFill>
            <a:prstDash val="solid"/>
            <a:round/>
            <a:headEnd type="none" w="med" len="med"/>
            <a:tailEnd type="none" w="med" len="med"/>
          </a:ln>
          <a:effectLst/>
        </p:spPr>
      </p:cxnSp>
      <p:cxnSp>
        <p:nvCxnSpPr>
          <p:cNvPr id="48" name="Straight Connector 47"/>
          <p:cNvCxnSpPr/>
          <p:nvPr/>
        </p:nvCxnSpPr>
        <p:spPr bwMode="auto">
          <a:xfrm>
            <a:off x="21116651" y="2845322"/>
            <a:ext cx="0" cy="18434048"/>
          </a:xfrm>
          <a:prstGeom prst="line">
            <a:avLst/>
          </a:prstGeom>
          <a:solidFill>
            <a:schemeClr val="tx2"/>
          </a:solidFill>
          <a:ln w="76200" cap="flat" cmpd="sng" algn="ctr">
            <a:solidFill>
              <a:schemeClr val="tx2"/>
            </a:solidFill>
            <a:prstDash val="solid"/>
            <a:round/>
            <a:headEnd type="none" w="med" len="med"/>
            <a:tailEnd type="none" w="med" len="med"/>
          </a:ln>
          <a:effectLst/>
        </p:spPr>
      </p:cxnSp>
      <p:sp>
        <p:nvSpPr>
          <p:cNvPr id="7" name="TextBox 6"/>
          <p:cNvSpPr txBox="1"/>
          <p:nvPr/>
        </p:nvSpPr>
        <p:spPr>
          <a:xfrm>
            <a:off x="-197717" y="3061346"/>
            <a:ext cx="9001000" cy="6794937"/>
          </a:xfrm>
          <a:prstGeom prst="rect">
            <a:avLst/>
          </a:prstGeom>
          <a:noFill/>
        </p:spPr>
        <p:txBody>
          <a:bodyPr wrap="square" rtlCol="0">
            <a:spAutoFit/>
          </a:bodyPr>
          <a:lstStyle/>
          <a:p>
            <a:pPr marL="455613" lvl="0" indent="-455613" defTabSz="2952750" eaLnBrk="0" hangingPunct="0">
              <a:lnSpc>
                <a:spcPct val="105000"/>
              </a:lnSpc>
              <a:spcBef>
                <a:spcPts val="4400"/>
              </a:spcBef>
              <a:spcAft>
                <a:spcPts val="0"/>
              </a:spcAft>
              <a:buClr>
                <a:srgbClr val="024ABE"/>
              </a:buClr>
              <a:defRPr/>
            </a:pPr>
            <a:r>
              <a:rPr lang="en-GB" sz="2200" dirty="0" smtClean="0">
                <a:latin typeface="+mn-lt"/>
              </a:rPr>
              <a:t> 	</a:t>
            </a:r>
            <a:r>
              <a:rPr lang="en-GB" sz="3600" b="1" kern="0" dirty="0" smtClean="0">
                <a:solidFill>
                  <a:srgbClr val="024ABE"/>
                </a:solidFill>
                <a:latin typeface="Rdg Vesta"/>
              </a:rPr>
              <a:t>Abstract</a:t>
            </a:r>
            <a:r>
              <a:rPr lang="en-GB" sz="4100" b="1" kern="0" dirty="0" smtClean="0">
                <a:solidFill>
                  <a:srgbClr val="024ABE"/>
                </a:solidFill>
                <a:latin typeface="Rdg Vesta"/>
              </a:rPr>
              <a:t> </a:t>
            </a:r>
            <a:endParaRPr lang="en-GB" sz="4100" b="1" kern="0" dirty="0">
              <a:solidFill>
                <a:srgbClr val="024ABE"/>
              </a:solidFill>
              <a:latin typeface="Rdg Vesta"/>
            </a:endParaRPr>
          </a:p>
          <a:p>
            <a:pPr marL="457200" indent="-457200">
              <a:lnSpc>
                <a:spcPct val="125000"/>
              </a:lnSpc>
              <a:spcBef>
                <a:spcPts val="600"/>
              </a:spcBef>
            </a:pPr>
            <a:r>
              <a:rPr lang="en-GB" sz="2200" dirty="0" smtClean="0">
                <a:latin typeface="+mn-lt"/>
              </a:rPr>
              <a:t>	</a:t>
            </a:r>
            <a:r>
              <a:rPr lang="en-GB" sz="2000" dirty="0" err="1" smtClean="0">
                <a:latin typeface="+mn-lt"/>
              </a:rPr>
              <a:t>Extratropical</a:t>
            </a:r>
            <a:r>
              <a:rPr lang="en-GB" sz="2000" dirty="0" smtClean="0">
                <a:latin typeface="+mn-lt"/>
              </a:rPr>
              <a:t> cyclones dominate autumn and winter weather over western Europe. The strongest cyclones, often termed windstorms, have a large socio-economic impact due to the strong surface winds and associated storm surges in coastal areas. Here we show that sting jets are a common feature of windstorms [1]; up to a third of the 100 most intense North Atlantic winter windstorms over the last two decades (identified from ERA-Interim data) satisfy conditions for sting jets. </a:t>
            </a:r>
          </a:p>
          <a:p>
            <a:pPr marL="457200" indent="-457200">
              <a:lnSpc>
                <a:spcPct val="125000"/>
              </a:lnSpc>
              <a:spcBef>
                <a:spcPts val="1200"/>
              </a:spcBef>
            </a:pPr>
            <a:r>
              <a:rPr lang="en-GB" sz="2000" dirty="0">
                <a:latin typeface="+mn-lt"/>
              </a:rPr>
              <a:t>	</a:t>
            </a:r>
            <a:r>
              <a:rPr lang="en-GB" sz="2000" dirty="0" smtClean="0">
                <a:latin typeface="+mn-lt"/>
              </a:rPr>
              <a:t>The sting jet is a </a:t>
            </a:r>
            <a:r>
              <a:rPr lang="en-GB" sz="2000" dirty="0" err="1" smtClean="0">
                <a:latin typeface="+mn-lt"/>
              </a:rPr>
              <a:t>mesoscale</a:t>
            </a:r>
            <a:r>
              <a:rPr lang="en-GB" sz="2000" dirty="0" smtClean="0">
                <a:latin typeface="+mn-lt"/>
              </a:rPr>
              <a:t> descending airstream that can cause strong near-surface winds in the dry slot of the cyclone, a region not usually associated with strong winds. Despite their localised transient nature these sting jets can cause significant damage, a prominent example being the storm that devastated southeast England on 16 October 1987. We present the first regional climatology of windstorms with sting jets</a:t>
            </a:r>
            <a:r>
              <a:rPr lang="en-GB" sz="2000" dirty="0">
                <a:latin typeface="+mn-lt"/>
              </a:rPr>
              <a:t>. Previously analysed </a:t>
            </a:r>
            <a:r>
              <a:rPr lang="en-GB" sz="2000" dirty="0" smtClean="0">
                <a:latin typeface="+mn-lt"/>
              </a:rPr>
              <a:t>sting-jet </a:t>
            </a:r>
            <a:r>
              <a:rPr lang="en-GB" sz="2000" dirty="0">
                <a:latin typeface="+mn-lt"/>
              </a:rPr>
              <a:t>cases appear to have </a:t>
            </a:r>
            <a:r>
              <a:rPr lang="en-GB" sz="2000" dirty="0" smtClean="0">
                <a:latin typeface="+mn-lt"/>
              </a:rPr>
              <a:t>been exceptional in that they tracked </a:t>
            </a:r>
            <a:r>
              <a:rPr lang="en-GB" sz="2000" dirty="0">
                <a:latin typeface="+mn-lt"/>
              </a:rPr>
              <a:t>over northwest Europe rather than in </a:t>
            </a:r>
            <a:r>
              <a:rPr lang="en-GB" sz="2000" dirty="0" smtClean="0">
                <a:latin typeface="+mn-lt"/>
              </a:rPr>
              <a:t>their strength.</a:t>
            </a:r>
            <a:endParaRPr lang="en-GB" sz="2000" dirty="0">
              <a:latin typeface="+mn-lt"/>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63323" y="5219399"/>
            <a:ext cx="5587355" cy="4472071"/>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91315" y="11815421"/>
            <a:ext cx="5259903" cy="2983229"/>
          </a:xfrm>
          <a:prstGeom prst="rect">
            <a:avLst/>
          </a:prstGeom>
        </p:spPr>
      </p:pic>
      <p:pic>
        <p:nvPicPr>
          <p:cNvPr id="23" name="Picture 2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3555811" y="14654634"/>
            <a:ext cx="3600000" cy="6480000"/>
          </a:xfrm>
          <a:prstGeom prst="rect">
            <a:avLst/>
          </a:prstGeom>
        </p:spPr>
      </p:pic>
      <p:pic>
        <p:nvPicPr>
          <p:cNvPr id="24" name="Picture 2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7372635" y="14654634"/>
            <a:ext cx="3600000" cy="6480000"/>
          </a:xfrm>
          <a:prstGeom prst="rect">
            <a:avLst/>
          </a:prstGeom>
        </p:spPr>
      </p:pic>
      <p:sp>
        <p:nvSpPr>
          <p:cNvPr id="60" name="TextBox 19"/>
          <p:cNvSpPr txBox="1">
            <a:spLocks noChangeArrowheads="1"/>
          </p:cNvSpPr>
          <p:nvPr/>
        </p:nvSpPr>
        <p:spPr bwMode="auto">
          <a:xfrm>
            <a:off x="9667379" y="16670858"/>
            <a:ext cx="3744816" cy="3508653"/>
          </a:xfrm>
          <a:prstGeom prst="rect">
            <a:avLst/>
          </a:prstGeom>
          <a:noFill/>
          <a:ln w="9525">
            <a:noFill/>
            <a:miter lim="800000"/>
            <a:headEnd/>
            <a:tailEnd/>
          </a:ln>
        </p:spPr>
        <p:txBody>
          <a:bodyPr wrap="square">
            <a:spAutoFit/>
          </a:bodyPr>
          <a:lstStyle/>
          <a:p>
            <a:r>
              <a:rPr lang="en-US" sz="2400" b="1" dirty="0">
                <a:solidFill>
                  <a:schemeClr val="tx2"/>
                </a:solidFill>
              </a:rPr>
              <a:t>Figure 5</a:t>
            </a:r>
            <a:endParaRPr lang="en-GB" sz="2400" b="1" dirty="0" smtClean="0">
              <a:solidFill>
                <a:schemeClr val="tx2"/>
              </a:solidFill>
            </a:endParaRPr>
          </a:p>
          <a:p>
            <a:r>
              <a:rPr lang="en-GB" sz="1800" dirty="0" smtClean="0"/>
              <a:t>Fields along  sting jet trajectories for six cases simulated at high resolution. (a) Pressure and (b) Relative humidity with respect to ice. Black solid lines represent ensemble-mean; dashed lines represent ensemble-mean +/- one standard deviation, colour shading  represents the ensemble spread, vertical lines mark the onset of the sting-jet descent.</a:t>
            </a:r>
            <a:endParaRPr lang="en-US" sz="1800" dirty="0"/>
          </a:p>
        </p:txBody>
      </p:sp>
      <p:sp>
        <p:nvSpPr>
          <p:cNvPr id="57" name="TextBox 19"/>
          <p:cNvSpPr txBox="1">
            <a:spLocks noChangeArrowheads="1"/>
          </p:cNvSpPr>
          <p:nvPr/>
        </p:nvSpPr>
        <p:spPr bwMode="auto">
          <a:xfrm>
            <a:off x="9163323" y="9650656"/>
            <a:ext cx="5128436" cy="2123658"/>
          </a:xfrm>
          <a:prstGeom prst="rect">
            <a:avLst/>
          </a:prstGeom>
          <a:noFill/>
          <a:ln w="9525">
            <a:noFill/>
            <a:miter lim="800000"/>
            <a:headEnd/>
            <a:tailEnd/>
          </a:ln>
        </p:spPr>
        <p:txBody>
          <a:bodyPr wrap="square">
            <a:spAutoFit/>
          </a:bodyPr>
          <a:lstStyle/>
          <a:p>
            <a:r>
              <a:rPr lang="en-US" sz="2400" b="1" dirty="0">
                <a:solidFill>
                  <a:schemeClr val="tx2"/>
                </a:solidFill>
              </a:rPr>
              <a:t>Figure </a:t>
            </a:r>
            <a:r>
              <a:rPr lang="en-US" sz="2400" b="1" dirty="0" smtClean="0">
                <a:solidFill>
                  <a:schemeClr val="tx2"/>
                </a:solidFill>
              </a:rPr>
              <a:t>2</a:t>
            </a:r>
          </a:p>
          <a:p>
            <a:r>
              <a:rPr lang="en-GB" sz="1800" dirty="0" smtClean="0"/>
              <a:t>Track section plotted every 6 </a:t>
            </a:r>
            <a:r>
              <a:rPr lang="en-GB" sz="1800" dirty="0" err="1" smtClean="0"/>
              <a:t>hrs</a:t>
            </a:r>
            <a:r>
              <a:rPr lang="en-GB" sz="1800" dirty="0" smtClean="0"/>
              <a:t> from 0000 UTC the day before to 1800 UTC the day after the day of maximum intensity (defined by 850 </a:t>
            </a:r>
            <a:r>
              <a:rPr lang="en-GB" sz="1800" dirty="0" err="1" smtClean="0"/>
              <a:t>hPa</a:t>
            </a:r>
            <a:r>
              <a:rPr lang="en-GB" sz="1800" dirty="0" smtClean="0"/>
              <a:t> relative </a:t>
            </a:r>
            <a:r>
              <a:rPr lang="en-GB" sz="1800" dirty="0" err="1" smtClean="0"/>
              <a:t>vorticity</a:t>
            </a:r>
            <a:r>
              <a:rPr lang="en-GB" sz="1800" dirty="0" smtClean="0"/>
              <a:t>) for sting-jet cyclones. The start of the tracks and points at which precursors were identified are marked by </a:t>
            </a:r>
            <a:r>
              <a:rPr lang="en-GB" sz="1800" b="1" dirty="0" smtClean="0">
                <a:solidFill>
                  <a:schemeClr val="tx2">
                    <a:lumMod val="75000"/>
                  </a:schemeClr>
                </a:solidFill>
              </a:rPr>
              <a:t>+</a:t>
            </a:r>
            <a:r>
              <a:rPr lang="en-GB" sz="1800" dirty="0" smtClean="0"/>
              <a:t> and </a:t>
            </a:r>
            <a:r>
              <a:rPr lang="en-GB" sz="1800" dirty="0">
                <a:solidFill>
                  <a:srgbClr val="FF0000"/>
                </a:solidFill>
              </a:rPr>
              <a:t> </a:t>
            </a:r>
            <a:r>
              <a:rPr lang="en-GB" sz="1800" dirty="0" smtClean="0">
                <a:solidFill>
                  <a:srgbClr val="FF0000"/>
                </a:solidFill>
              </a:rPr>
              <a:t>   </a:t>
            </a:r>
            <a:r>
              <a:rPr lang="en-GB" sz="1800" dirty="0" smtClean="0"/>
              <a:t> respectively.  </a:t>
            </a:r>
            <a:endParaRPr lang="en-US" sz="1800" dirty="0"/>
          </a:p>
        </p:txBody>
      </p:sp>
      <p:sp>
        <p:nvSpPr>
          <p:cNvPr id="59" name="TextBox 19"/>
          <p:cNvSpPr txBox="1">
            <a:spLocks noChangeArrowheads="1"/>
          </p:cNvSpPr>
          <p:nvPr/>
        </p:nvSpPr>
        <p:spPr bwMode="auto">
          <a:xfrm>
            <a:off x="14822686" y="13502506"/>
            <a:ext cx="6221957" cy="1015663"/>
          </a:xfrm>
          <a:prstGeom prst="rect">
            <a:avLst/>
          </a:prstGeom>
          <a:noFill/>
          <a:ln w="9525">
            <a:noFill/>
            <a:miter lim="800000"/>
            <a:headEnd/>
            <a:tailEnd/>
          </a:ln>
        </p:spPr>
        <p:txBody>
          <a:bodyPr wrap="square">
            <a:spAutoFit/>
          </a:bodyPr>
          <a:lstStyle/>
          <a:p>
            <a:r>
              <a:rPr lang="en-US" sz="2400" b="1" dirty="0">
                <a:solidFill>
                  <a:schemeClr val="tx2"/>
                </a:solidFill>
              </a:rPr>
              <a:t>Figure </a:t>
            </a:r>
            <a:r>
              <a:rPr lang="en-US" sz="2400" b="1" dirty="0" smtClean="0">
                <a:solidFill>
                  <a:schemeClr val="tx2"/>
                </a:solidFill>
              </a:rPr>
              <a:t>4</a:t>
            </a:r>
            <a:endParaRPr lang="en-GB" sz="2400" b="1" dirty="0">
              <a:solidFill>
                <a:schemeClr val="tx2"/>
              </a:solidFill>
            </a:endParaRPr>
          </a:p>
          <a:p>
            <a:r>
              <a:rPr lang="en-GB" sz="1800" dirty="0" smtClean="0"/>
              <a:t>Time distribution of all cyclones (grey) and those with sting-jet precursors (black).</a:t>
            </a:r>
            <a:endParaRPr lang="en-US" sz="1800" dirty="0"/>
          </a:p>
        </p:txBody>
      </p:sp>
      <p:sp>
        <p:nvSpPr>
          <p:cNvPr id="66" name="TextBox 19"/>
          <p:cNvSpPr txBox="1">
            <a:spLocks noChangeArrowheads="1"/>
          </p:cNvSpPr>
          <p:nvPr/>
        </p:nvSpPr>
        <p:spPr bwMode="auto">
          <a:xfrm>
            <a:off x="9165502" y="14586108"/>
            <a:ext cx="4318301" cy="1292662"/>
          </a:xfrm>
          <a:prstGeom prst="rect">
            <a:avLst/>
          </a:prstGeom>
          <a:noFill/>
          <a:ln w="9525">
            <a:noFill/>
            <a:miter lim="800000"/>
            <a:headEnd/>
            <a:tailEnd/>
          </a:ln>
        </p:spPr>
        <p:txBody>
          <a:bodyPr wrap="square">
            <a:spAutoFit/>
          </a:bodyPr>
          <a:lstStyle/>
          <a:p>
            <a:r>
              <a:rPr lang="en-US" sz="2400" b="1" dirty="0">
                <a:solidFill>
                  <a:schemeClr val="tx2"/>
                </a:solidFill>
              </a:rPr>
              <a:t>Figure 3</a:t>
            </a:r>
            <a:endParaRPr lang="en-US" sz="2400" b="1" dirty="0" smtClean="0">
              <a:solidFill>
                <a:schemeClr val="tx2"/>
              </a:solidFill>
            </a:endParaRPr>
          </a:p>
          <a:p>
            <a:r>
              <a:rPr lang="en-GB" sz="1800" dirty="0" smtClean="0"/>
              <a:t>Distribution of sting-jet precursors with respect to time of maximum relative vorticity ( </a:t>
            </a:r>
            <a:r>
              <a:rPr lang="en-GB" sz="1800" i="1" dirty="0" smtClean="0"/>
              <a:t>t</a:t>
            </a:r>
            <a:r>
              <a:rPr lang="en-GB" sz="1800" dirty="0" smtClean="0"/>
              <a:t> = 0).</a:t>
            </a:r>
            <a:endParaRPr lang="en-US" sz="1800" dirty="0"/>
          </a:p>
        </p:txBody>
      </p:sp>
      <p:sp>
        <p:nvSpPr>
          <p:cNvPr id="27" name="Oval 26"/>
          <p:cNvSpPr>
            <a:spLocks noChangeAspect="1"/>
          </p:cNvSpPr>
          <p:nvPr/>
        </p:nvSpPr>
        <p:spPr bwMode="auto">
          <a:xfrm>
            <a:off x="12331675" y="11522298"/>
            <a:ext cx="108000" cy="108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GB" sz="1300" b="0" i="0" u="none" strike="noStrike" cap="none" normalizeH="0" baseline="0" smtClean="0">
              <a:ln>
                <a:noFill/>
              </a:ln>
              <a:solidFill>
                <a:schemeClr val="tx1"/>
              </a:solidFill>
              <a:effectLst/>
              <a:latin typeface="Rdg Vesta" pitchFamily="2" charset="0"/>
            </a:endParaRPr>
          </a:p>
        </p:txBody>
      </p:sp>
      <p:sp>
        <p:nvSpPr>
          <p:cNvPr id="2" name="TextBox 1"/>
          <p:cNvSpPr txBox="1"/>
          <p:nvPr/>
        </p:nvSpPr>
        <p:spPr>
          <a:xfrm rot="16200000">
            <a:off x="12958477" y="17623875"/>
            <a:ext cx="1334326" cy="292388"/>
          </a:xfrm>
          <a:prstGeom prst="rect">
            <a:avLst/>
          </a:prstGeom>
          <a:solidFill>
            <a:schemeClr val="bg1"/>
          </a:solidFill>
        </p:spPr>
        <p:txBody>
          <a:bodyPr wrap="square" rtlCol="0">
            <a:spAutoFit/>
          </a:bodyPr>
          <a:lstStyle/>
          <a:p>
            <a:r>
              <a:rPr lang="en-GB" dirty="0" smtClean="0"/>
              <a:t>Pressure (hPa)</a:t>
            </a:r>
            <a:endParaRPr lang="en-GB" dirty="0"/>
          </a:p>
        </p:txBody>
      </p:sp>
      <p:sp>
        <p:nvSpPr>
          <p:cNvPr id="30" name="TextBox 29"/>
          <p:cNvSpPr txBox="1"/>
          <p:nvPr/>
        </p:nvSpPr>
        <p:spPr>
          <a:xfrm rot="16200000">
            <a:off x="16541965" y="17568780"/>
            <a:ext cx="1944216" cy="292388"/>
          </a:xfrm>
          <a:prstGeom prst="rect">
            <a:avLst/>
          </a:prstGeom>
          <a:solidFill>
            <a:schemeClr val="bg1"/>
          </a:solidFill>
        </p:spPr>
        <p:txBody>
          <a:bodyPr wrap="square" rtlCol="0">
            <a:spAutoFit/>
          </a:bodyPr>
          <a:lstStyle/>
          <a:p>
            <a:r>
              <a:rPr lang="en-GB" dirty="0" smtClean="0"/>
              <a:t>Relative humidity (%)</a:t>
            </a:r>
            <a:endParaRPr lang="en-GB" dirty="0"/>
          </a:p>
        </p:txBody>
      </p:sp>
      <p:sp>
        <p:nvSpPr>
          <p:cNvPr id="13" name="TextBox 19"/>
          <p:cNvSpPr txBox="1">
            <a:spLocks noChangeArrowheads="1"/>
          </p:cNvSpPr>
          <p:nvPr/>
        </p:nvSpPr>
        <p:spPr bwMode="auto">
          <a:xfrm>
            <a:off x="10382574" y="3061346"/>
            <a:ext cx="5549501" cy="2123658"/>
          </a:xfrm>
          <a:prstGeom prst="rect">
            <a:avLst/>
          </a:prstGeom>
          <a:noFill/>
          <a:ln w="9525">
            <a:noFill/>
            <a:miter lim="800000"/>
            <a:headEnd/>
            <a:tailEnd/>
          </a:ln>
        </p:spPr>
        <p:txBody>
          <a:bodyPr wrap="square">
            <a:spAutoFit/>
          </a:bodyPr>
          <a:lstStyle/>
          <a:p>
            <a:r>
              <a:rPr lang="en-US" sz="2400" b="1" dirty="0">
                <a:solidFill>
                  <a:schemeClr val="tx2"/>
                </a:solidFill>
              </a:rPr>
              <a:t>Figure 1</a:t>
            </a:r>
            <a:endParaRPr lang="en-GB" sz="2400" b="1" dirty="0">
              <a:solidFill>
                <a:schemeClr val="tx2"/>
              </a:solidFill>
            </a:endParaRPr>
          </a:p>
          <a:p>
            <a:r>
              <a:rPr lang="en-GB" sz="1800" dirty="0"/>
              <a:t>Relative position of  a sting jet (SJ) with respect to the cloud head, the bent-back front and the two main air streams (the warm (WCB) and cold (CCB) conveyor belts) according to the conceptual model in </a:t>
            </a:r>
            <a:r>
              <a:rPr lang="en-GB" sz="1800" dirty="0" smtClean="0"/>
              <a:t>[2,3]. </a:t>
            </a:r>
            <a:r>
              <a:rPr lang="en-GB" sz="1800" dirty="0"/>
              <a:t>This configuration </a:t>
            </a:r>
            <a:r>
              <a:rPr lang="en-GB" sz="1800" dirty="0" smtClean="0"/>
              <a:t>occurs </a:t>
            </a:r>
            <a:r>
              <a:rPr lang="en-GB" sz="1800" dirty="0"/>
              <a:t>during stage III of the Shapiro-Keyser model of </a:t>
            </a:r>
            <a:r>
              <a:rPr lang="en-GB" sz="1800" dirty="0" smtClean="0"/>
              <a:t>cyclogenesis.</a:t>
            </a:r>
            <a:endParaRPr lang="en-US" sz="1800" dirty="0"/>
          </a:p>
        </p:txBody>
      </p:sp>
      <p:sp>
        <p:nvSpPr>
          <p:cNvPr id="26" name="Rectangle 25"/>
          <p:cNvSpPr/>
          <p:nvPr/>
        </p:nvSpPr>
        <p:spPr bwMode="auto">
          <a:xfrm>
            <a:off x="9091315" y="5293594"/>
            <a:ext cx="432048" cy="43395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GB" sz="1300" b="0" i="0" u="none" strike="noStrike" cap="none" normalizeH="0" baseline="0" smtClean="0">
              <a:ln>
                <a:noFill/>
              </a:ln>
              <a:solidFill>
                <a:schemeClr val="tx1"/>
              </a:solidFill>
              <a:effectLst/>
              <a:latin typeface="Rdg Vesta" pitchFamily="2" charset="0"/>
            </a:endParaRPr>
          </a:p>
        </p:txBody>
      </p:sp>
      <p:sp>
        <p:nvSpPr>
          <p:cNvPr id="37" name="Rectangle 36"/>
          <p:cNvSpPr/>
          <p:nvPr/>
        </p:nvSpPr>
        <p:spPr bwMode="auto">
          <a:xfrm>
            <a:off x="9091315" y="11846322"/>
            <a:ext cx="360040" cy="43395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GB" sz="1300" b="0" i="0" u="none" strike="noStrike" cap="none" normalizeH="0" baseline="0" smtClean="0">
              <a:ln>
                <a:noFill/>
              </a:ln>
              <a:solidFill>
                <a:schemeClr val="tx1"/>
              </a:solidFill>
              <a:effectLst/>
              <a:latin typeface="Rdg Vesta" pitchFamily="2" charset="0"/>
            </a:endParaRPr>
          </a:p>
        </p:txBody>
      </p:sp>
      <p:sp>
        <p:nvSpPr>
          <p:cNvPr id="38" name="Rectangle 37"/>
          <p:cNvSpPr/>
          <p:nvPr/>
        </p:nvSpPr>
        <p:spPr bwMode="auto">
          <a:xfrm>
            <a:off x="14347899" y="9758090"/>
            <a:ext cx="432048" cy="43395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GB" sz="1300" b="0" i="0" u="none" strike="noStrike" cap="none" normalizeH="0" baseline="0" smtClean="0">
              <a:ln>
                <a:noFill/>
              </a:ln>
              <a:solidFill>
                <a:schemeClr val="tx1"/>
              </a:solidFill>
              <a:effectLst/>
              <a:latin typeface="Rdg Vesta"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dg_conference_poster_2010_portrait">
  <a:themeElements>
    <a:clrScheme name="Rdg conference poster 2010 portrait 2">
      <a:dk1>
        <a:srgbClr val="000000"/>
      </a:dk1>
      <a:lt1>
        <a:srgbClr val="FFFFFF"/>
      </a:lt1>
      <a:dk2>
        <a:srgbClr val="024ABE"/>
      </a:dk2>
      <a:lt2>
        <a:srgbClr val="808080"/>
      </a:lt2>
      <a:accent1>
        <a:srgbClr val="DDEBF3"/>
      </a:accent1>
      <a:accent2>
        <a:srgbClr val="041E32"/>
      </a:accent2>
      <a:accent3>
        <a:srgbClr val="FFFFFF"/>
      </a:accent3>
      <a:accent4>
        <a:srgbClr val="000000"/>
      </a:accent4>
      <a:accent5>
        <a:srgbClr val="EBF3F8"/>
      </a:accent5>
      <a:accent6>
        <a:srgbClr val="031A2C"/>
      </a:accent6>
      <a:hlink>
        <a:srgbClr val="024ABE"/>
      </a:hlink>
      <a:folHlink>
        <a:srgbClr val="041E32"/>
      </a:folHlink>
    </a:clrScheme>
    <a:fontScheme name="Rdg conference poster portrait 2010">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GB" sz="1300" b="0" i="0" u="none" strike="noStrike" cap="none" normalizeH="0" baseline="0" smtClean="0">
            <a:ln>
              <a:noFill/>
            </a:ln>
            <a:solidFill>
              <a:schemeClr val="tx1"/>
            </a:solidFill>
            <a:effectLst/>
            <a:latin typeface="Rdg Vesta" pitchFamily="2"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GB" sz="1300" b="0" i="0" u="none" strike="noStrike" cap="none" normalizeH="0" baseline="0" smtClean="0">
            <a:ln>
              <a:noFill/>
            </a:ln>
            <a:solidFill>
              <a:schemeClr val="tx1"/>
            </a:solidFill>
            <a:effectLst/>
            <a:latin typeface="Rdg Vesta" pitchFamily="2" charset="0"/>
          </a:defRPr>
        </a:defPPr>
      </a:lstStyle>
    </a:lnDef>
  </a:objectDefaults>
  <a:extraClrSchemeLst>
    <a:extraClrScheme>
      <a:clrScheme name="Rdg conference poster 2010 portrait 1">
        <a:dk1>
          <a:srgbClr val="000000"/>
        </a:dk1>
        <a:lt1>
          <a:srgbClr val="FFFFFF"/>
        </a:lt1>
        <a:dk2>
          <a:srgbClr val="C00010"/>
        </a:dk2>
        <a:lt2>
          <a:srgbClr val="808080"/>
        </a:lt2>
        <a:accent1>
          <a:srgbClr val="FFE1E3"/>
        </a:accent1>
        <a:accent2>
          <a:srgbClr val="041E32"/>
        </a:accent2>
        <a:accent3>
          <a:srgbClr val="FFFFFF"/>
        </a:accent3>
        <a:accent4>
          <a:srgbClr val="000000"/>
        </a:accent4>
        <a:accent5>
          <a:srgbClr val="FFEEEF"/>
        </a:accent5>
        <a:accent6>
          <a:srgbClr val="031A2C"/>
        </a:accent6>
        <a:hlink>
          <a:srgbClr val="C00010"/>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2">
        <a:dk1>
          <a:srgbClr val="000000"/>
        </a:dk1>
        <a:lt1>
          <a:srgbClr val="FFFFFF"/>
        </a:lt1>
        <a:dk2>
          <a:srgbClr val="024ABE"/>
        </a:dk2>
        <a:lt2>
          <a:srgbClr val="808080"/>
        </a:lt2>
        <a:accent1>
          <a:srgbClr val="DDEBF3"/>
        </a:accent1>
        <a:accent2>
          <a:srgbClr val="041E32"/>
        </a:accent2>
        <a:accent3>
          <a:srgbClr val="FFFFFF"/>
        </a:accent3>
        <a:accent4>
          <a:srgbClr val="000000"/>
        </a:accent4>
        <a:accent5>
          <a:srgbClr val="EBF3F8"/>
        </a:accent5>
        <a:accent6>
          <a:srgbClr val="031A2C"/>
        </a:accent6>
        <a:hlink>
          <a:srgbClr val="024ABE"/>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3">
        <a:dk1>
          <a:srgbClr val="000000"/>
        </a:dk1>
        <a:lt1>
          <a:srgbClr val="FFFFFF"/>
        </a:lt1>
        <a:dk2>
          <a:srgbClr val="37A824"/>
        </a:dk2>
        <a:lt2>
          <a:srgbClr val="808080"/>
        </a:lt2>
        <a:accent1>
          <a:srgbClr val="E7FFDD"/>
        </a:accent1>
        <a:accent2>
          <a:srgbClr val="041E32"/>
        </a:accent2>
        <a:accent3>
          <a:srgbClr val="FFFFFF"/>
        </a:accent3>
        <a:accent4>
          <a:srgbClr val="000000"/>
        </a:accent4>
        <a:accent5>
          <a:srgbClr val="F1FFEB"/>
        </a:accent5>
        <a:accent6>
          <a:srgbClr val="031A2C"/>
        </a:accent6>
        <a:hlink>
          <a:srgbClr val="37A824"/>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4">
        <a:dk1>
          <a:srgbClr val="000000"/>
        </a:dk1>
        <a:lt1>
          <a:srgbClr val="FFFFFF"/>
        </a:lt1>
        <a:dk2>
          <a:srgbClr val="1C186A"/>
        </a:dk2>
        <a:lt2>
          <a:srgbClr val="808080"/>
        </a:lt2>
        <a:accent1>
          <a:srgbClr val="E5EBFF"/>
        </a:accent1>
        <a:accent2>
          <a:srgbClr val="041E32"/>
        </a:accent2>
        <a:accent3>
          <a:srgbClr val="FFFFFF"/>
        </a:accent3>
        <a:accent4>
          <a:srgbClr val="000000"/>
        </a:accent4>
        <a:accent5>
          <a:srgbClr val="F0F3FF"/>
        </a:accent5>
        <a:accent6>
          <a:srgbClr val="031A2C"/>
        </a:accent6>
        <a:hlink>
          <a:srgbClr val="1C186A"/>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5">
        <a:dk1>
          <a:srgbClr val="000000"/>
        </a:dk1>
        <a:lt1>
          <a:srgbClr val="FFFFFF"/>
        </a:lt1>
        <a:dk2>
          <a:srgbClr val="FC6508"/>
        </a:dk2>
        <a:lt2>
          <a:srgbClr val="808080"/>
        </a:lt2>
        <a:accent1>
          <a:srgbClr val="FEE9CA"/>
        </a:accent1>
        <a:accent2>
          <a:srgbClr val="041E32"/>
        </a:accent2>
        <a:accent3>
          <a:srgbClr val="FFFFFF"/>
        </a:accent3>
        <a:accent4>
          <a:srgbClr val="000000"/>
        </a:accent4>
        <a:accent5>
          <a:srgbClr val="FEF2E1"/>
        </a:accent5>
        <a:accent6>
          <a:srgbClr val="031A2C"/>
        </a:accent6>
        <a:hlink>
          <a:srgbClr val="FC6508"/>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6">
        <a:dk1>
          <a:srgbClr val="000000"/>
        </a:dk1>
        <a:lt1>
          <a:srgbClr val="FFFFFF"/>
        </a:lt1>
        <a:dk2>
          <a:srgbClr val="7A5690"/>
        </a:dk2>
        <a:lt2>
          <a:srgbClr val="808080"/>
        </a:lt2>
        <a:accent1>
          <a:srgbClr val="F4E1FF"/>
        </a:accent1>
        <a:accent2>
          <a:srgbClr val="041E32"/>
        </a:accent2>
        <a:accent3>
          <a:srgbClr val="FFFFFF"/>
        </a:accent3>
        <a:accent4>
          <a:srgbClr val="000000"/>
        </a:accent4>
        <a:accent5>
          <a:srgbClr val="F8EEFF"/>
        </a:accent5>
        <a:accent6>
          <a:srgbClr val="031A2C"/>
        </a:accent6>
        <a:hlink>
          <a:srgbClr val="7A5690"/>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7">
        <a:dk1>
          <a:srgbClr val="000000"/>
        </a:dk1>
        <a:lt1>
          <a:srgbClr val="FFFFFF"/>
        </a:lt1>
        <a:dk2>
          <a:srgbClr val="CC0079"/>
        </a:dk2>
        <a:lt2>
          <a:srgbClr val="808080"/>
        </a:lt2>
        <a:accent1>
          <a:srgbClr val="FFE1F7"/>
        </a:accent1>
        <a:accent2>
          <a:srgbClr val="041E32"/>
        </a:accent2>
        <a:accent3>
          <a:srgbClr val="FFFFFF"/>
        </a:accent3>
        <a:accent4>
          <a:srgbClr val="000000"/>
        </a:accent4>
        <a:accent5>
          <a:srgbClr val="FFEEFA"/>
        </a:accent5>
        <a:accent6>
          <a:srgbClr val="031A2C"/>
        </a:accent6>
        <a:hlink>
          <a:srgbClr val="CC0079"/>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8">
        <a:dk1>
          <a:srgbClr val="000000"/>
        </a:dk1>
        <a:lt1>
          <a:srgbClr val="FFFFFF"/>
        </a:lt1>
        <a:dk2>
          <a:srgbClr val="8C2020"/>
        </a:dk2>
        <a:lt2>
          <a:srgbClr val="808080"/>
        </a:lt2>
        <a:accent1>
          <a:srgbClr val="F9E3E3"/>
        </a:accent1>
        <a:accent2>
          <a:srgbClr val="041E32"/>
        </a:accent2>
        <a:accent3>
          <a:srgbClr val="FFFFFF"/>
        </a:accent3>
        <a:accent4>
          <a:srgbClr val="000000"/>
        </a:accent4>
        <a:accent5>
          <a:srgbClr val="FBEFEF"/>
        </a:accent5>
        <a:accent6>
          <a:srgbClr val="031A2C"/>
        </a:accent6>
        <a:hlink>
          <a:srgbClr val="8C2020"/>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9">
        <a:dk1>
          <a:srgbClr val="000000"/>
        </a:dk1>
        <a:lt1>
          <a:srgbClr val="FFFFFF"/>
        </a:lt1>
        <a:dk2>
          <a:srgbClr val="006C57"/>
        </a:dk2>
        <a:lt2>
          <a:srgbClr val="808080"/>
        </a:lt2>
        <a:accent1>
          <a:srgbClr val="E5FFF8"/>
        </a:accent1>
        <a:accent2>
          <a:srgbClr val="041E32"/>
        </a:accent2>
        <a:accent3>
          <a:srgbClr val="FFFFFF"/>
        </a:accent3>
        <a:accent4>
          <a:srgbClr val="000000"/>
        </a:accent4>
        <a:accent5>
          <a:srgbClr val="F0FFFB"/>
        </a:accent5>
        <a:accent6>
          <a:srgbClr val="031A2C"/>
        </a:accent6>
        <a:hlink>
          <a:srgbClr val="006C57"/>
        </a:hlink>
        <a:folHlink>
          <a:srgbClr val="041E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Rdg_conference_poster_2010_portrait</Template>
  <TotalTime>1201</TotalTime>
  <Words>563</Words>
  <Application>Microsoft Office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Rdg Vesta</vt:lpstr>
      <vt:lpstr>Rdg_conference_poster_2010_portrait</vt:lpstr>
      <vt:lpstr>Sting jets in intense Winter North Atlantic windstorms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an example of a short,  informative split over two lines</dc:title>
  <dc:creator>Oscar Martinez-Alvarado</dc:creator>
  <cp:lastModifiedBy>Suzanne Gray</cp:lastModifiedBy>
  <cp:revision>188</cp:revision>
  <cp:lastPrinted>2012-04-13T09:28:43Z</cp:lastPrinted>
  <dcterms:created xsi:type="dcterms:W3CDTF">2011-05-16T15:12:15Z</dcterms:created>
  <dcterms:modified xsi:type="dcterms:W3CDTF">2012-04-17T13:01:06Z</dcterms:modified>
</cp:coreProperties>
</file>