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37.jpg" ContentType="image/gif"/>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33"/>
  </p:notesMasterIdLst>
  <p:handoutMasterIdLst>
    <p:handoutMasterId r:id="rId34"/>
  </p:handoutMasterIdLst>
  <p:sldIdLst>
    <p:sldId id="265" r:id="rId2"/>
    <p:sldId id="280" r:id="rId3"/>
    <p:sldId id="277" r:id="rId4"/>
    <p:sldId id="278" r:id="rId5"/>
    <p:sldId id="282" r:id="rId6"/>
    <p:sldId id="283" r:id="rId7"/>
    <p:sldId id="289" r:id="rId8"/>
    <p:sldId id="281" r:id="rId9"/>
    <p:sldId id="285" r:id="rId10"/>
    <p:sldId id="286" r:id="rId11"/>
    <p:sldId id="287" r:id="rId12"/>
    <p:sldId id="288" r:id="rId13"/>
    <p:sldId id="290" r:id="rId14"/>
    <p:sldId id="309" r:id="rId15"/>
    <p:sldId id="310" r:id="rId16"/>
    <p:sldId id="266" r:id="rId17"/>
    <p:sldId id="291" r:id="rId18"/>
    <p:sldId id="292" r:id="rId19"/>
    <p:sldId id="293" r:id="rId20"/>
    <p:sldId id="312" r:id="rId21"/>
    <p:sldId id="268" r:id="rId22"/>
    <p:sldId id="296" r:id="rId23"/>
    <p:sldId id="297" r:id="rId24"/>
    <p:sldId id="298" r:id="rId25"/>
    <p:sldId id="301" r:id="rId26"/>
    <p:sldId id="302" r:id="rId27"/>
    <p:sldId id="308" r:id="rId28"/>
    <p:sldId id="304" r:id="rId29"/>
    <p:sldId id="305" r:id="rId30"/>
    <p:sldId id="306" r:id="rId31"/>
    <p:sldId id="307" r:id="rId32"/>
  </p:sldIdLst>
  <p:sldSz cx="9144000" cy="6858000" type="screen4x3"/>
  <p:notesSz cx="6718300" cy="9867900"/>
  <p:embeddedFontLst>
    <p:embeddedFont>
      <p:font typeface="Effra Bold" panose="020B0604020202020204" charset="0"/>
      <p:bold r:id="rId35"/>
    </p:embeddedFont>
    <p:embeddedFont>
      <p:font typeface="Effra" panose="020B0604020202020204" charset="0"/>
      <p:regular r:id="rId36"/>
      <p:bold r:id="rId37"/>
      <p:italic r:id="rId38"/>
      <p:boldItalic r:id="rId39"/>
    </p:embeddedFont>
    <p:embeddedFont>
      <p:font typeface="Effra Heavy" panose="020B0604020202020204" charset="0"/>
      <p:bold r:id="rId40"/>
      <p:boldItalic r:id="rId41"/>
    </p:embeddedFont>
    <p:embeddedFont>
      <p:font typeface="Effra Light" panose="020B0604020202020204" charset="0"/>
      <p:regular r:id="rId42"/>
      <p:italic r:id="rId43"/>
    </p:embeddedFont>
    <p:embeddedFont>
      <p:font typeface="AngsanaUPC" panose="02020603050405020304" pitchFamily="18" charset="-34"/>
      <p:regular r:id="rId44"/>
      <p:bold r:id="rId45"/>
      <p:italic r:id="rId46"/>
      <p:boldItalic r:id="rId4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0662" autoAdjust="0"/>
  </p:normalViewPr>
  <p:slideViewPr>
    <p:cSldViewPr showGuides="1">
      <p:cViewPr varScale="1">
        <p:scale>
          <a:sx n="81" d="100"/>
          <a:sy n="81" d="100"/>
        </p:scale>
        <p:origin x="540" y="96"/>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nlinelibrary.wiley.com/doi/10.1002/hyp.v28.5/issueto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onlinelibrary.wiley.com/doi/10.1002/hyp.9815/full#hyp9815-fig-000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271005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 3. Sample mean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of the monthly counts of cyclone transits.</a:t>
            </a:r>
          </a:p>
          <a:p>
            <a:r>
              <a:rPr lang="en-GB" sz="1200" b="0" i="0" u="none" strike="noStrike" kern="1200" baseline="0" dirty="0" smtClean="0">
                <a:solidFill>
                  <a:schemeClr val="tx1"/>
                </a:solidFill>
                <a:latin typeface="Effra" panose="020B0603020203020204" pitchFamily="34" charset="0"/>
                <a:ea typeface="+mn-ea"/>
                <a:cs typeface="+mn-cs"/>
              </a:rPr>
              <a:t>Contours start at 1 month1, contour intervals of 2 month1. Regions</a:t>
            </a:r>
          </a:p>
          <a:p>
            <a:r>
              <a:rPr lang="en-GB" sz="1200" b="0" i="0" u="none" strike="noStrike" kern="1200" baseline="0" dirty="0" smtClean="0">
                <a:solidFill>
                  <a:schemeClr val="tx1"/>
                </a:solidFill>
                <a:latin typeface="Effra" panose="020B0603020203020204" pitchFamily="34" charset="0"/>
                <a:ea typeface="+mn-ea"/>
                <a:cs typeface="+mn-cs"/>
              </a:rPr>
              <a:t>where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 5 month1, are shaded to highlight the storm</a:t>
            </a:r>
          </a:p>
          <a:p>
            <a:r>
              <a:rPr lang="en-GB" sz="1200" b="0" i="0" u="none" strike="noStrike" kern="1200" baseline="0" dirty="0" smtClean="0">
                <a:solidFill>
                  <a:schemeClr val="tx1"/>
                </a:solidFill>
                <a:latin typeface="Effra" panose="020B0603020203020204" pitchFamily="34" charset="0"/>
                <a:ea typeface="+mn-ea"/>
                <a:cs typeface="+mn-cs"/>
              </a:rPr>
              <a:t>tracks.</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 5. Estimated dispersion statistic  ˆ (%) of the monthly number</a:t>
            </a:r>
          </a:p>
          <a:p>
            <a:r>
              <a:rPr lang="en-GB" sz="1200" b="0" i="0" u="none" strike="noStrike" kern="1200" baseline="0" dirty="0" smtClean="0">
                <a:solidFill>
                  <a:schemeClr val="tx1"/>
                </a:solidFill>
                <a:latin typeface="Effra" panose="020B0603020203020204" pitchFamily="34" charset="0"/>
                <a:ea typeface="+mn-ea"/>
                <a:cs typeface="+mn-cs"/>
              </a:rPr>
              <a:t>of cyclone transits. Solid (dashed) lines indicate positive</a:t>
            </a:r>
          </a:p>
          <a:p>
            <a:r>
              <a:rPr lang="en-GB" sz="1200" b="0" i="0" u="none" strike="noStrike" kern="1200" baseline="0" dirty="0" smtClean="0">
                <a:solidFill>
                  <a:schemeClr val="tx1"/>
                </a:solidFill>
                <a:latin typeface="Effra" panose="020B0603020203020204" pitchFamily="34" charset="0"/>
                <a:ea typeface="+mn-ea"/>
                <a:cs typeface="+mn-cs"/>
              </a:rPr>
              <a:t>(negative) values. Contours start at 10%, contour intervals of</a:t>
            </a:r>
          </a:p>
          <a:p>
            <a:r>
              <a:rPr lang="en-GB" sz="1200" b="0" i="0" u="none" strike="noStrike" kern="1200" baseline="0" dirty="0" smtClean="0">
                <a:solidFill>
                  <a:schemeClr val="tx1"/>
                </a:solidFill>
                <a:latin typeface="Effra" panose="020B0603020203020204" pitchFamily="34" charset="0"/>
                <a:ea typeface="+mn-ea"/>
                <a:cs typeface="+mn-cs"/>
              </a:rPr>
              <a:t>20%. Areas where  ˆ  10% are shaded. Thick dark lines representing</a:t>
            </a:r>
          </a:p>
          <a:p>
            <a:r>
              <a:rPr lang="en-GB" sz="1200" b="0" i="0" u="none" strike="noStrike" kern="1200" baseline="0" dirty="0" smtClean="0">
                <a:solidFill>
                  <a:schemeClr val="tx1"/>
                </a:solidFill>
                <a:latin typeface="Effra" panose="020B0603020203020204" pitchFamily="34" charset="0"/>
                <a:ea typeface="+mn-ea"/>
                <a:cs typeface="+mn-cs"/>
              </a:rPr>
              <a:t>the boundaries of the regions where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 5 month1</a:t>
            </a:r>
          </a:p>
          <a:p>
            <a:r>
              <a:rPr lang="en-GB" sz="1200" b="0" i="0" u="none" strike="noStrike" kern="1200" baseline="0" dirty="0" smtClean="0">
                <a:solidFill>
                  <a:schemeClr val="tx1"/>
                </a:solidFill>
                <a:latin typeface="Effra" panose="020B0603020203020204" pitchFamily="34" charset="0"/>
                <a:ea typeface="+mn-ea"/>
                <a:cs typeface="+mn-cs"/>
              </a:rPr>
              <a:t>(shaded areas in Fig. 3) have been added for easy reference to the</a:t>
            </a:r>
          </a:p>
          <a:p>
            <a:r>
              <a:rPr lang="en-GB" sz="1200" b="0" i="0" u="none" strike="noStrike" kern="1200" baseline="0" dirty="0" smtClean="0">
                <a:solidFill>
                  <a:schemeClr val="tx1"/>
                </a:solidFill>
                <a:latin typeface="Effra" panose="020B0603020203020204" pitchFamily="34" charset="0"/>
                <a:ea typeface="+mn-ea"/>
                <a:cs typeface="+mn-cs"/>
              </a:rPr>
              <a:t>storm tracks. For annotations A, B, A, B see text.</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 6. Point processes describing the transits of cyclones at the entrance (location A) and at</a:t>
            </a:r>
          </a:p>
          <a:p>
            <a:r>
              <a:rPr lang="en-GB" sz="1200" b="0" i="0" u="none" strike="noStrike" kern="1200" baseline="0" dirty="0" smtClean="0">
                <a:solidFill>
                  <a:schemeClr val="tx1"/>
                </a:solidFill>
                <a:latin typeface="Effra" panose="020B0603020203020204" pitchFamily="34" charset="0"/>
                <a:ea typeface="+mn-ea"/>
                <a:cs typeface="+mn-cs"/>
              </a:rPr>
              <a:t>the exit (location B) of the North Atlantic storm track from December 1990 to March 1991.</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A long cyclone-track database</a:t>
            </a:r>
          </a:p>
          <a:p>
            <a:r>
              <a:rPr lang="en-GB" sz="1200" b="0" i="0" u="none" strike="noStrike" kern="1200" baseline="0" dirty="0" smtClean="0">
                <a:solidFill>
                  <a:schemeClr val="tx1"/>
                </a:solidFill>
                <a:latin typeface="Effra" panose="020B0603020203020204" pitchFamily="34" charset="0"/>
                <a:ea typeface="+mn-ea"/>
                <a:cs typeface="+mn-cs"/>
              </a:rPr>
              <a:t>was constructed for extended October–March winters from 1950 to 2003 using 6-h analyses of 850-mb</a:t>
            </a:r>
          </a:p>
          <a:p>
            <a:r>
              <a:rPr lang="en-GB" sz="1200" b="0" i="0" u="none" strike="noStrike" kern="1200" baseline="0" dirty="0" smtClean="0">
                <a:solidFill>
                  <a:schemeClr val="tx1"/>
                </a:solidFill>
                <a:latin typeface="Effra" panose="020B0603020203020204" pitchFamily="34" charset="0"/>
                <a:ea typeface="+mn-ea"/>
                <a:cs typeface="+mn-cs"/>
              </a:rPr>
              <a:t>relative vorticity derived from the NCEP–NCAR reanalysis. </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dirty="0" smtClean="0"/>
              <a:t>Serial clustering of </a:t>
            </a:r>
            <a:r>
              <a:rPr lang="en-GB" dirty="0" err="1" smtClean="0"/>
              <a:t>extratropical</a:t>
            </a:r>
            <a:r>
              <a:rPr lang="en-GB" dirty="0" smtClean="0"/>
              <a:t> cyclones</a:t>
            </a:r>
          </a:p>
          <a:p>
            <a:r>
              <a:rPr lang="en-GB" dirty="0" err="1" smtClean="0"/>
              <a:t>By:Mailier</a:t>
            </a:r>
            <a:r>
              <a:rPr lang="en-GB" dirty="0" smtClean="0"/>
              <a:t>, PJ (</a:t>
            </a:r>
            <a:r>
              <a:rPr lang="en-GB" dirty="0" err="1" smtClean="0"/>
              <a:t>Mailier</a:t>
            </a:r>
            <a:r>
              <a:rPr lang="en-GB" dirty="0" smtClean="0"/>
              <a:t>, Pascal J.); Stephenson, DB (Stephenson, David B.); Ferro, CAT (Ferro, Christopher A. T.); Hodges, KI (Hodges, Kevin I.)</a:t>
            </a:r>
          </a:p>
          <a:p>
            <a:r>
              <a:rPr lang="en-GB" dirty="0" smtClean="0"/>
              <a:t>MONTHLY WEATHER REVIEW</a:t>
            </a:r>
          </a:p>
          <a:p>
            <a:r>
              <a:rPr lang="en-GB" dirty="0" smtClean="0"/>
              <a:t>Volume: 134</a:t>
            </a:r>
          </a:p>
          <a:p>
            <a:r>
              <a:rPr lang="en-GB" dirty="0" smtClean="0"/>
              <a:t>Issue: 8</a:t>
            </a:r>
          </a:p>
          <a:p>
            <a:r>
              <a:rPr lang="en-GB" dirty="0" smtClean="0"/>
              <a:t>Pages: 2224-2240</a:t>
            </a:r>
          </a:p>
          <a:p>
            <a:r>
              <a:rPr lang="en-GB" dirty="0" smtClean="0"/>
              <a:t>DOI: 10.1175/MWR3160.1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86144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Effra" panose="020B0603020203020204" pitchFamily="34" charset="0"/>
                <a:ea typeface="+mn-ea"/>
                <a:cs typeface="+mn-cs"/>
              </a:rPr>
              <a:t>Figure 6: </a:t>
            </a:r>
            <a:r>
              <a:rPr lang="en-GB" sz="1200" b="0" i="0" u="none" strike="noStrike" kern="1200" baseline="0" dirty="0" smtClean="0">
                <a:solidFill>
                  <a:schemeClr val="tx1"/>
                </a:solidFill>
                <a:latin typeface="Effra" panose="020B0603020203020204" pitchFamily="34" charset="0"/>
                <a:ea typeface="+mn-ea"/>
                <a:cs typeface="+mn-cs"/>
              </a:rPr>
              <a:t>Dispersion statistic (solid line) and 90 % bootstrap confidence</a:t>
            </a:r>
          </a:p>
          <a:p>
            <a:r>
              <a:rPr lang="en-GB" sz="1200" b="0" i="0" u="none" strike="noStrike" kern="1200" baseline="0" dirty="0" smtClean="0">
                <a:solidFill>
                  <a:schemeClr val="tx1"/>
                </a:solidFill>
                <a:latin typeface="Effra" panose="020B0603020203020204" pitchFamily="34" charset="0"/>
                <a:ea typeface="+mn-ea"/>
                <a:cs typeface="+mn-cs"/>
              </a:rPr>
              <a:t>interval (dashed) of the 3-monthly cyclone counts at the approximate</a:t>
            </a:r>
          </a:p>
          <a:p>
            <a:r>
              <a:rPr lang="en-GB" sz="1200" b="0" i="0" u="none" strike="noStrike" kern="1200" baseline="0" dirty="0" smtClean="0">
                <a:solidFill>
                  <a:schemeClr val="tx1"/>
                </a:solidFill>
                <a:latin typeface="Effra" panose="020B0603020203020204" pitchFamily="34" charset="0"/>
                <a:ea typeface="+mn-ea"/>
                <a:cs typeface="+mn-cs"/>
              </a:rPr>
              <a:t>location of Berlin (12.5◦E,52◦N) as a function of the 850</a:t>
            </a:r>
          </a:p>
          <a:p>
            <a:r>
              <a:rPr lang="en-GB" sz="1200" b="0" i="0" u="none" strike="noStrike" kern="1200" baseline="0" dirty="0" err="1" smtClean="0">
                <a:solidFill>
                  <a:schemeClr val="tx1"/>
                </a:solidFill>
                <a:latin typeface="Effra" panose="020B0603020203020204" pitchFamily="34" charset="0"/>
                <a:ea typeface="+mn-ea"/>
                <a:cs typeface="+mn-cs"/>
              </a:rPr>
              <a:t>hPa</a:t>
            </a:r>
            <a:r>
              <a:rPr lang="en-GB" sz="1200" b="0" i="0" u="none" strike="noStrike" kern="1200" baseline="0" dirty="0" smtClean="0">
                <a:solidFill>
                  <a:schemeClr val="tx1"/>
                </a:solidFill>
                <a:latin typeface="Effra" panose="020B0603020203020204" pitchFamily="34" charset="0"/>
                <a:ea typeface="+mn-ea"/>
                <a:cs typeface="+mn-cs"/>
              </a:rPr>
              <a:t> relative vorticity threshold used to select the most intense cyclones.</a:t>
            </a:r>
          </a:p>
          <a:p>
            <a:r>
              <a:rPr lang="en-GB" sz="1200" b="0" i="0" u="none" strike="noStrike" kern="1200" baseline="0" dirty="0" smtClean="0">
                <a:solidFill>
                  <a:schemeClr val="tx1"/>
                </a:solidFill>
                <a:latin typeface="Effra" panose="020B0603020203020204" pitchFamily="34" charset="0"/>
                <a:ea typeface="+mn-ea"/>
                <a:cs typeface="+mn-cs"/>
              </a:rPr>
              <a:t>Thick dots: values of φ which are significant according to</a:t>
            </a:r>
          </a:p>
          <a:p>
            <a:r>
              <a:rPr lang="en-GB" sz="1200" b="0" i="0" u="none" strike="noStrike" kern="1200" baseline="0" dirty="0" smtClean="0">
                <a:solidFill>
                  <a:schemeClr val="tx1"/>
                </a:solidFill>
                <a:latin typeface="Effra" panose="020B0603020203020204" pitchFamily="34" charset="0"/>
                <a:ea typeface="+mn-ea"/>
                <a:cs typeface="+mn-cs"/>
              </a:rPr>
              <a:t>a Katz test at the 10 % confidence level (see Appendix). The relation</a:t>
            </a:r>
          </a:p>
          <a:p>
            <a:r>
              <a:rPr lang="en-GB" sz="1200" b="0" i="0" u="none" strike="noStrike" kern="1200" baseline="0" dirty="0" smtClean="0">
                <a:solidFill>
                  <a:schemeClr val="tx1"/>
                </a:solidFill>
                <a:latin typeface="Effra" panose="020B0603020203020204" pitchFamily="34" charset="0"/>
                <a:ea typeface="+mn-ea"/>
                <a:cs typeface="+mn-cs"/>
              </a:rPr>
              <a:t>between vorticity and equivalent </a:t>
            </a:r>
            <a:r>
              <a:rPr lang="en-GB" sz="1200" b="0" i="0" u="none" strike="noStrike" kern="1200" baseline="0" dirty="0" err="1" smtClean="0">
                <a:solidFill>
                  <a:schemeClr val="tx1"/>
                </a:solidFill>
                <a:latin typeface="Effra" panose="020B0603020203020204" pitchFamily="34" charset="0"/>
                <a:ea typeface="+mn-ea"/>
                <a:cs typeface="+mn-cs"/>
              </a:rPr>
              <a:t>windspeeds</a:t>
            </a:r>
            <a:r>
              <a:rPr lang="en-GB" sz="1200" b="0" i="0" u="none" strike="noStrike" kern="1200" baseline="0" dirty="0" smtClean="0">
                <a:solidFill>
                  <a:schemeClr val="tx1"/>
                </a:solidFill>
                <a:latin typeface="Effra" panose="020B0603020203020204" pitchFamily="34" charset="0"/>
                <a:ea typeface="+mn-ea"/>
                <a:cs typeface="+mn-cs"/>
              </a:rPr>
              <a:t> is (2.1), compare</a:t>
            </a:r>
          </a:p>
          <a:p>
            <a:r>
              <a:rPr lang="en-GB" sz="1200" b="0" i="0" u="none" strike="noStrike" kern="1200" baseline="0" dirty="0" smtClean="0">
                <a:solidFill>
                  <a:schemeClr val="tx1"/>
                </a:solidFill>
                <a:latin typeface="Effra" panose="020B0603020203020204" pitchFamily="34" charset="0"/>
                <a:ea typeface="+mn-ea"/>
                <a:cs typeface="+mn-cs"/>
              </a:rPr>
              <a:t>Fig. 3.</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1" i="0" u="none" strike="noStrike" kern="1200" baseline="0" dirty="0" smtClean="0">
                <a:solidFill>
                  <a:schemeClr val="tx1"/>
                </a:solidFill>
                <a:latin typeface="Effra" panose="020B0603020203020204" pitchFamily="34" charset="0"/>
                <a:ea typeface="+mn-ea"/>
                <a:cs typeface="+mn-cs"/>
              </a:rPr>
              <a:t>Figure 7: </a:t>
            </a:r>
            <a:r>
              <a:rPr lang="en-GB" sz="1200" b="0" i="0" u="none" strike="noStrike" kern="1200" baseline="0" dirty="0" smtClean="0">
                <a:solidFill>
                  <a:schemeClr val="tx1"/>
                </a:solidFill>
                <a:latin typeface="Effra" panose="020B0603020203020204" pitchFamily="34" charset="0"/>
                <a:ea typeface="+mn-ea"/>
                <a:cs typeface="+mn-cs"/>
              </a:rPr>
              <a:t>Dispersion statistic ψ (points) of the cyclone transit counts</a:t>
            </a:r>
          </a:p>
          <a:p>
            <a:r>
              <a:rPr lang="en-GB" sz="1200" b="0" i="0" u="none" strike="noStrike" kern="1200" baseline="0" dirty="0" smtClean="0">
                <a:solidFill>
                  <a:schemeClr val="tx1"/>
                </a:solidFill>
                <a:latin typeface="Effra" panose="020B0603020203020204" pitchFamily="34" charset="0"/>
                <a:ea typeface="+mn-ea"/>
                <a:cs typeface="+mn-cs"/>
              </a:rPr>
              <a:t>versus aggregation period </a:t>
            </a:r>
            <a:r>
              <a:rPr lang="en-GB" sz="1200" b="0" i="0" u="none" strike="noStrike" kern="1200" baseline="0" dirty="0" err="1" smtClean="0">
                <a:solidFill>
                  <a:schemeClr val="tx1"/>
                </a:solidFill>
                <a:latin typeface="Effra" panose="020B0603020203020204" pitchFamily="34" charset="0"/>
                <a:ea typeface="+mn-ea"/>
                <a:cs typeface="+mn-cs"/>
              </a:rPr>
              <a:t>Δt</a:t>
            </a:r>
            <a:r>
              <a:rPr lang="en-GB" sz="1200" b="0" i="0" u="none" strike="noStrike" kern="1200" baseline="0" dirty="0" smtClean="0">
                <a:solidFill>
                  <a:schemeClr val="tx1"/>
                </a:solidFill>
                <a:latin typeface="Effra" panose="020B0603020203020204" pitchFamily="34" charset="0"/>
                <a:ea typeface="+mn-ea"/>
                <a:cs typeface="+mn-cs"/>
              </a:rPr>
              <a:t>, at the approximate location of Berlin</a:t>
            </a:r>
          </a:p>
          <a:p>
            <a:r>
              <a:rPr lang="en-GB" sz="1200" b="0" i="0" u="none" strike="noStrike" kern="1200" baseline="0" dirty="0" smtClean="0">
                <a:solidFill>
                  <a:schemeClr val="tx1"/>
                </a:solidFill>
                <a:latin typeface="Effra" panose="020B0603020203020204" pitchFamily="34" charset="0"/>
                <a:ea typeface="+mn-ea"/>
                <a:cs typeface="+mn-cs"/>
              </a:rPr>
              <a:t>(12.5E,52N). Logarithmic scale is used in the horizontal axis. 90 %</a:t>
            </a:r>
          </a:p>
          <a:p>
            <a:r>
              <a:rPr lang="en-GB" sz="1200" b="0" i="0" u="none" strike="noStrike" kern="1200" baseline="0" dirty="0" smtClean="0">
                <a:solidFill>
                  <a:schemeClr val="tx1"/>
                </a:solidFill>
                <a:latin typeface="Effra" panose="020B0603020203020204" pitchFamily="34" charset="0"/>
                <a:ea typeface="+mn-ea"/>
                <a:cs typeface="+mn-cs"/>
              </a:rPr>
              <a:t>confidence intervals (solid lines) are computed as quantiles of a</a:t>
            </a:r>
          </a:p>
          <a:p>
            <a:r>
              <a:rPr lang="en-GB" sz="1200" b="0" i="0" u="none" strike="noStrike" kern="1200" baseline="0" dirty="0" smtClean="0">
                <a:solidFill>
                  <a:schemeClr val="tx1"/>
                </a:solidFill>
                <a:latin typeface="Effra" panose="020B0603020203020204" pitchFamily="34" charset="0"/>
                <a:ea typeface="+mn-ea"/>
                <a:cs typeface="+mn-cs"/>
              </a:rPr>
              <a:t>bootstrap sample for each </a:t>
            </a:r>
            <a:r>
              <a:rPr lang="en-GB" sz="1200" b="0" i="0" u="none" strike="noStrike" kern="1200" baseline="0" dirty="0" err="1" smtClean="0">
                <a:solidFill>
                  <a:schemeClr val="tx1"/>
                </a:solidFill>
                <a:latin typeface="Effra" panose="020B0603020203020204" pitchFamily="34" charset="0"/>
                <a:ea typeface="+mn-ea"/>
                <a:cs typeface="+mn-cs"/>
              </a:rPr>
              <a:t>Δt</a:t>
            </a:r>
            <a:r>
              <a:rPr lang="en-GB" sz="1200" b="0" i="0" u="none" strike="noStrike" kern="1200" baseline="0" dirty="0" smtClean="0">
                <a:solidFill>
                  <a:schemeClr val="tx1"/>
                </a:solidFill>
                <a:latin typeface="Effra" panose="020B0603020203020204" pitchFamily="34" charset="0"/>
                <a:ea typeface="+mn-ea"/>
                <a:cs typeface="+mn-cs"/>
              </a:rPr>
              <a:t>. A linear regression fit of ψ versus</a:t>
            </a:r>
          </a:p>
          <a:p>
            <a:r>
              <a:rPr lang="en-GB" sz="1200" b="0" i="0" u="none" strike="noStrike" kern="1200" baseline="0" dirty="0" smtClean="0">
                <a:solidFill>
                  <a:schemeClr val="tx1"/>
                </a:solidFill>
                <a:latin typeface="Effra" panose="020B0603020203020204" pitchFamily="34" charset="0"/>
                <a:ea typeface="+mn-ea"/>
                <a:cs typeface="+mn-cs"/>
              </a:rPr>
              <a:t>log(</a:t>
            </a:r>
            <a:r>
              <a:rPr lang="en-GB" sz="1200" b="0" i="0" u="none" strike="noStrike" kern="1200" baseline="0" dirty="0" err="1" smtClean="0">
                <a:solidFill>
                  <a:schemeClr val="tx1"/>
                </a:solidFill>
                <a:latin typeface="Effra" panose="020B0603020203020204" pitchFamily="34" charset="0"/>
                <a:ea typeface="+mn-ea"/>
                <a:cs typeface="+mn-cs"/>
              </a:rPr>
              <a:t>Δt</a:t>
            </a:r>
            <a:r>
              <a:rPr lang="en-GB" sz="1200" b="0" i="0" u="none" strike="noStrike" kern="1200" baseline="0" dirty="0" smtClean="0">
                <a:solidFill>
                  <a:schemeClr val="tx1"/>
                </a:solidFill>
                <a:latin typeface="Effra" panose="020B0603020203020204" pitchFamily="34" charset="0"/>
                <a:ea typeface="+mn-ea"/>
                <a:cs typeface="+mn-cs"/>
              </a:rPr>
              <a:t>) is added (dashed line; the point with </a:t>
            </a:r>
            <a:r>
              <a:rPr lang="en-GB" sz="1200" b="0" i="0" u="none" strike="noStrike" kern="1200" baseline="0" dirty="0" err="1" smtClean="0">
                <a:solidFill>
                  <a:schemeClr val="tx1"/>
                </a:solidFill>
                <a:latin typeface="Effra" panose="020B0603020203020204" pitchFamily="34" charset="0"/>
                <a:ea typeface="+mn-ea"/>
                <a:cs typeface="+mn-cs"/>
              </a:rPr>
              <a:t>Δt</a:t>
            </a:r>
            <a:r>
              <a:rPr lang="en-GB" sz="1200" b="0" i="0" u="none" strike="noStrike" kern="1200" baseline="0" dirty="0" smtClean="0">
                <a:solidFill>
                  <a:schemeClr val="tx1"/>
                </a:solidFill>
                <a:latin typeface="Effra" panose="020B0603020203020204" pitchFamily="34" charset="0"/>
                <a:ea typeface="+mn-ea"/>
                <a:cs typeface="+mn-cs"/>
              </a:rPr>
              <a:t> = 182 was not</a:t>
            </a:r>
          </a:p>
          <a:p>
            <a:r>
              <a:rPr lang="en-GB" sz="1200" b="0" i="0" u="none" strike="noStrike" kern="1200" baseline="0" dirty="0" smtClean="0">
                <a:solidFill>
                  <a:schemeClr val="tx1"/>
                </a:solidFill>
                <a:latin typeface="Effra" panose="020B0603020203020204" pitchFamily="34" charset="0"/>
                <a:ea typeface="+mn-ea"/>
                <a:cs typeface="+mn-cs"/>
              </a:rPr>
              <a:t>included in the regression).</a:t>
            </a:r>
          </a:p>
          <a:p>
            <a:endParaRPr lang="en-GB" sz="1200" b="0" i="0" u="none" strike="noStrike" kern="1200" baseline="0" dirty="0" smtClean="0">
              <a:solidFill>
                <a:schemeClr val="tx1"/>
              </a:solidFill>
              <a:latin typeface="Effra" panose="020B0603020203020204" pitchFamily="34" charset="0"/>
              <a:ea typeface="+mn-ea"/>
              <a:cs typeface="+mn-cs"/>
            </a:endParaRPr>
          </a:p>
          <a:p>
            <a:endParaRPr lang="en-GB" sz="1200" b="0" i="0" u="none" strike="noStrike" kern="1200" baseline="0" dirty="0" smtClean="0">
              <a:solidFill>
                <a:schemeClr val="tx1"/>
              </a:solidFill>
              <a:latin typeface="Effra" panose="020B0603020203020204" pitchFamily="34" charset="0"/>
              <a:ea typeface="+mn-ea"/>
              <a:cs typeface="+mn-cs"/>
            </a:endParaRPr>
          </a:p>
          <a:p>
            <a:r>
              <a:rPr lang="en-GB" dirty="0" smtClean="0"/>
              <a:t> Serial clustering of intense European storms</a:t>
            </a:r>
          </a:p>
          <a:p>
            <a:r>
              <a:rPr lang="en-GB" dirty="0" err="1" smtClean="0"/>
              <a:t>By:Vitolo</a:t>
            </a:r>
            <a:r>
              <a:rPr lang="en-GB" dirty="0" smtClean="0"/>
              <a:t>, R (</a:t>
            </a:r>
            <a:r>
              <a:rPr lang="en-GB" dirty="0" err="1" smtClean="0"/>
              <a:t>Vitolo</a:t>
            </a:r>
            <a:r>
              <a:rPr lang="en-GB" dirty="0" smtClean="0"/>
              <a:t>, Renato)[ 1 ] ; Stephenson, DB (Stephenson, David B.)[ 1 ] ; Cook, IM (Cook, Ian M.)[ 2 ] ; Mitchell-Wallace, K (Mitchell-Wallace, Kirsten)[ 2 ]</a:t>
            </a:r>
          </a:p>
          <a:p>
            <a:r>
              <a:rPr lang="en-GB" dirty="0" smtClean="0"/>
              <a:t>METEOROLOGISCHE ZEITSCHRIFT</a:t>
            </a:r>
          </a:p>
          <a:p>
            <a:r>
              <a:rPr lang="en-GB" dirty="0" smtClean="0"/>
              <a:t>Volume: 18</a:t>
            </a:r>
          </a:p>
          <a:p>
            <a:r>
              <a:rPr lang="en-GB" dirty="0" smtClean="0"/>
              <a:t>Issue: 4</a:t>
            </a:r>
          </a:p>
          <a:p>
            <a:r>
              <a:rPr lang="en-GB" dirty="0" smtClean="0"/>
              <a:t>Pages: 411-424</a:t>
            </a:r>
          </a:p>
          <a:p>
            <a:r>
              <a:rPr lang="en-GB" dirty="0" smtClean="0"/>
              <a:t>DOI: 10.1127/0941-2948/2009/0393</a:t>
            </a:r>
          </a:p>
          <a:p>
            <a:r>
              <a:rPr lang="en-GB" dirty="0" smtClean="0"/>
              <a:t>Published: 2009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189763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3. (a) Estimated dispersion statistic (Ψ) for NCEP for the winter cyclone transits (December–</a:t>
            </a:r>
          </a:p>
          <a:p>
            <a:r>
              <a:rPr lang="en-GB" sz="1200" b="0" i="0" u="none" strike="noStrike" kern="1200" baseline="0" dirty="0" smtClean="0">
                <a:solidFill>
                  <a:schemeClr val="tx1"/>
                </a:solidFill>
                <a:latin typeface="Effra" panose="020B0603020203020204" pitchFamily="34" charset="0"/>
                <a:ea typeface="+mn-ea"/>
                <a:cs typeface="+mn-cs"/>
              </a:rPr>
              <a:t>February) for all cyclones and the period 1948–2012. (b) Same as Figure 3a but for cyclones with minimum</a:t>
            </a:r>
          </a:p>
          <a:p>
            <a:r>
              <a:rPr lang="en-GB" sz="1200" b="0" i="0" u="none" strike="noStrike" kern="1200" baseline="0" dirty="0" smtClean="0">
                <a:solidFill>
                  <a:schemeClr val="tx1"/>
                </a:solidFill>
                <a:latin typeface="Effra" panose="020B0603020203020204" pitchFamily="34" charset="0"/>
                <a:ea typeface="+mn-ea"/>
                <a:cs typeface="+mn-cs"/>
              </a:rPr>
              <a:t>core pressure exceeding the 95th percentile. (c) Same as Figure 3a but for ERA-40 for the period</a:t>
            </a:r>
          </a:p>
          <a:p>
            <a:r>
              <a:rPr lang="en-GB" sz="1200" b="0" i="0" u="none" strike="noStrike" kern="1200" baseline="0" dirty="0" smtClean="0">
                <a:solidFill>
                  <a:schemeClr val="tx1"/>
                </a:solidFill>
                <a:latin typeface="Effra" panose="020B0603020203020204" pitchFamily="34" charset="0"/>
                <a:ea typeface="+mn-ea"/>
                <a:cs typeface="+mn-cs"/>
              </a:rPr>
              <a:t>1958–2002. (d) Same as Figure 3c but for cyclones with minimum core pressure exceeding the 95th</a:t>
            </a:r>
          </a:p>
          <a:p>
            <a:r>
              <a:rPr lang="en-GB" sz="1200" b="0" i="0" u="none" strike="noStrike" kern="1200" baseline="0" dirty="0" smtClean="0">
                <a:solidFill>
                  <a:schemeClr val="tx1"/>
                </a:solidFill>
                <a:latin typeface="Effra" panose="020B0603020203020204" pitchFamily="34" charset="0"/>
                <a:ea typeface="+mn-ea"/>
                <a:cs typeface="+mn-cs"/>
              </a:rPr>
              <a:t>percentile. (e) Same as Figure 3a but for ERAI for the period 1979–2011. (f) Same as Figure 3e but for</a:t>
            </a:r>
          </a:p>
          <a:p>
            <a:r>
              <a:rPr lang="en-GB" sz="1200" b="0" i="0" u="none" strike="noStrike" kern="1200" baseline="0" dirty="0" smtClean="0">
                <a:solidFill>
                  <a:schemeClr val="tx1"/>
                </a:solidFill>
                <a:latin typeface="Effra" panose="020B0603020203020204" pitchFamily="34" charset="0"/>
                <a:ea typeface="+mn-ea"/>
                <a:cs typeface="+mn-cs"/>
              </a:rPr>
              <a:t>cyclones with minimum core pressure exceeding the 95th percentile. ERA40 and ERAI data were spectrally</a:t>
            </a:r>
          </a:p>
          <a:p>
            <a:r>
              <a:rPr lang="en-GB" sz="1200" b="0" i="0" u="none" strike="noStrike" kern="1200" baseline="0" dirty="0" smtClean="0">
                <a:solidFill>
                  <a:schemeClr val="tx1"/>
                </a:solidFill>
                <a:latin typeface="Effra" panose="020B0603020203020204" pitchFamily="34" charset="0"/>
                <a:ea typeface="+mn-ea"/>
                <a:cs typeface="+mn-cs"/>
              </a:rPr>
              <a:t>degraded to T62 to enable direct comparison. Values in areas with orography above 1500m are</a:t>
            </a:r>
          </a:p>
          <a:p>
            <a:r>
              <a:rPr lang="en-GB" sz="1200" b="0" i="0" u="none" strike="noStrike" kern="1200" baseline="0" dirty="0" smtClean="0">
                <a:solidFill>
                  <a:schemeClr val="tx1"/>
                </a:solidFill>
                <a:latin typeface="Effra" panose="020B0603020203020204" pitchFamily="34" charset="0"/>
                <a:ea typeface="+mn-ea"/>
                <a:cs typeface="+mn-cs"/>
              </a:rPr>
              <a:t>suppressed. Blue values correspond to an </a:t>
            </a:r>
            <a:r>
              <a:rPr lang="en-GB" sz="1200" b="0" i="0" u="none" strike="noStrike" kern="1200" baseline="0" dirty="0" err="1" smtClean="0">
                <a:solidFill>
                  <a:schemeClr val="tx1"/>
                </a:solidFill>
                <a:latin typeface="Effra" panose="020B0603020203020204" pitchFamily="34" charset="0"/>
                <a:ea typeface="+mn-ea"/>
                <a:cs typeface="+mn-cs"/>
              </a:rPr>
              <a:t>underdispersive</a:t>
            </a:r>
            <a:r>
              <a:rPr lang="en-GB" sz="1200" b="0" i="0" u="none" strike="noStrike" kern="1200" baseline="0" dirty="0" smtClean="0">
                <a:solidFill>
                  <a:schemeClr val="tx1"/>
                </a:solidFill>
                <a:latin typeface="Effra" panose="020B0603020203020204" pitchFamily="34" charset="0"/>
                <a:ea typeface="+mn-ea"/>
                <a:cs typeface="+mn-cs"/>
              </a:rPr>
              <a:t> process (Ψ&lt;0; regular), white values to a</a:t>
            </a:r>
          </a:p>
          <a:p>
            <a:r>
              <a:rPr lang="en-GB" sz="1200" b="0" i="0" u="none" strike="noStrike" kern="1200" baseline="0" dirty="0" smtClean="0">
                <a:solidFill>
                  <a:schemeClr val="tx1"/>
                </a:solidFill>
                <a:latin typeface="Effra" panose="020B0603020203020204" pitchFamily="34" charset="0"/>
                <a:ea typeface="+mn-ea"/>
                <a:cs typeface="+mn-cs"/>
              </a:rPr>
              <a:t>random process (Ψ= 0), and red values to an </a:t>
            </a:r>
            <a:r>
              <a:rPr lang="en-GB" sz="1200" b="0" i="0" u="none" strike="noStrike" kern="1200" baseline="0" dirty="0" err="1" smtClean="0">
                <a:solidFill>
                  <a:schemeClr val="tx1"/>
                </a:solidFill>
                <a:latin typeface="Effra" panose="020B0603020203020204" pitchFamily="34" charset="0"/>
                <a:ea typeface="+mn-ea"/>
                <a:cs typeface="+mn-cs"/>
              </a:rPr>
              <a:t>overdispersive</a:t>
            </a:r>
            <a:r>
              <a:rPr lang="en-GB" sz="1200" b="0" i="0" u="none" strike="noStrike" kern="1200" baseline="0" dirty="0" smtClean="0">
                <a:solidFill>
                  <a:schemeClr val="tx1"/>
                </a:solidFill>
                <a:latin typeface="Effra" panose="020B0603020203020204" pitchFamily="34" charset="0"/>
                <a:ea typeface="+mn-ea"/>
                <a:cs typeface="+mn-cs"/>
              </a:rPr>
              <a:t> process (Ψ&gt;0; clustering). </a:t>
            </a:r>
            <a:endParaRPr lang="en-GB" sz="1200" b="0" i="0" u="none" strike="noStrike" kern="1200" baseline="0" dirty="0" smtClean="0">
              <a:solidFill>
                <a:schemeClr val="tx1"/>
              </a:solidFill>
              <a:latin typeface="Effra" panose="020B0603020203020204" pitchFamily="34" charset="0"/>
              <a:ea typeface="+mn-ea"/>
              <a:cs typeface="+mn-cs"/>
            </a:endParaRP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Under future climate conditions (A1B scenario), the GCM ensemble indicates that serial</a:t>
            </a:r>
          </a:p>
          <a:p>
            <a:r>
              <a:rPr lang="en-GB" sz="1200" b="0" i="0" u="none" strike="noStrike" kern="1200" baseline="0" dirty="0" smtClean="0">
                <a:solidFill>
                  <a:schemeClr val="tx1"/>
                </a:solidFill>
                <a:latin typeface="Effra" panose="020B0603020203020204" pitchFamily="34" charset="0"/>
                <a:ea typeface="+mn-ea"/>
                <a:cs typeface="+mn-cs"/>
              </a:rPr>
              <a:t>clustering may decrease over the North Atlantic storm track area and parts of western Europe.</a:t>
            </a:r>
          </a:p>
          <a:p>
            <a:r>
              <a:rPr lang="en-GB" sz="1200" b="0" i="0" u="none" strike="noStrike" kern="1200" baseline="0" dirty="0" smtClean="0">
                <a:solidFill>
                  <a:schemeClr val="tx1"/>
                </a:solidFill>
                <a:latin typeface="Effra" panose="020B0603020203020204" pitchFamily="34" charset="0"/>
                <a:ea typeface="+mn-ea"/>
                <a:cs typeface="+mn-cs"/>
              </a:rPr>
              <a:t>This decrease is associated with an extension of the polar jet toward Europe, which implies a</a:t>
            </a:r>
          </a:p>
          <a:p>
            <a:r>
              <a:rPr lang="en-GB" sz="1200" b="0" i="0" u="none" strike="noStrike" kern="1200" baseline="0" dirty="0" smtClean="0">
                <a:solidFill>
                  <a:schemeClr val="tx1"/>
                </a:solidFill>
                <a:latin typeface="Effra" panose="020B0603020203020204" pitchFamily="34" charset="0"/>
                <a:ea typeface="+mn-ea"/>
                <a:cs typeface="+mn-cs"/>
              </a:rPr>
              <a:t>tendency to a more regular occurrence of cyclones over parts of the North Atlantic Basin</a:t>
            </a:r>
          </a:p>
          <a:p>
            <a:r>
              <a:rPr lang="en-GB" sz="1200" b="0" i="0" u="none" strike="noStrike" kern="1200" baseline="0" dirty="0" err="1" smtClean="0">
                <a:solidFill>
                  <a:schemeClr val="tx1"/>
                </a:solidFill>
                <a:latin typeface="Effra" panose="020B0603020203020204" pitchFamily="34" charset="0"/>
                <a:ea typeface="+mn-ea"/>
                <a:cs typeface="+mn-cs"/>
              </a:rPr>
              <a:t>poleward</a:t>
            </a:r>
            <a:r>
              <a:rPr lang="en-GB" sz="1200" b="0" i="0" u="none" strike="noStrike" kern="1200" baseline="0" dirty="0" smtClean="0">
                <a:solidFill>
                  <a:schemeClr val="tx1"/>
                </a:solidFill>
                <a:latin typeface="Effra" panose="020B0603020203020204" pitchFamily="34" charset="0"/>
                <a:ea typeface="+mn-ea"/>
                <a:cs typeface="+mn-cs"/>
              </a:rPr>
              <a:t> of 50°N and western Europe. An increase of clustering of cyclones is projected</a:t>
            </a:r>
          </a:p>
          <a:p>
            <a:r>
              <a:rPr lang="en-GB" sz="1200" b="0" i="0" u="none" strike="noStrike" kern="1200" baseline="0" dirty="0" smtClean="0">
                <a:solidFill>
                  <a:schemeClr val="tx1"/>
                </a:solidFill>
                <a:latin typeface="Effra" panose="020B0603020203020204" pitchFamily="34" charset="0"/>
                <a:ea typeface="+mn-ea"/>
                <a:cs typeface="+mn-cs"/>
              </a:rPr>
              <a:t>south of Newfoundland. The detected shifts imply a change in the risk of occurrence of</a:t>
            </a:r>
          </a:p>
          <a:p>
            <a:r>
              <a:rPr lang="en-GB" sz="1200" b="0" i="0" u="none" strike="noStrike" kern="1200" baseline="0" dirty="0" smtClean="0">
                <a:solidFill>
                  <a:schemeClr val="tx1"/>
                </a:solidFill>
                <a:latin typeface="Effra" panose="020B0603020203020204" pitchFamily="34" charset="0"/>
                <a:ea typeface="+mn-ea"/>
                <a:cs typeface="+mn-cs"/>
              </a:rPr>
              <a:t>cumulative events over Europe under future climate conditions.</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Citation: Pinto, J. G., N. </a:t>
            </a:r>
            <a:r>
              <a:rPr lang="en-GB" sz="1200" b="0" i="0" u="none" strike="noStrike" kern="1200" baseline="0" dirty="0" err="1" smtClean="0">
                <a:solidFill>
                  <a:schemeClr val="tx1"/>
                </a:solidFill>
                <a:latin typeface="Effra" panose="020B0603020203020204" pitchFamily="34" charset="0"/>
                <a:ea typeface="+mn-ea"/>
                <a:cs typeface="+mn-cs"/>
              </a:rPr>
              <a:t>Bellenbaum</a:t>
            </a:r>
            <a:r>
              <a:rPr lang="en-GB" sz="1200" b="0" i="0" u="none" strike="noStrike" kern="1200" baseline="0" dirty="0" smtClean="0">
                <a:solidFill>
                  <a:schemeClr val="tx1"/>
                </a:solidFill>
                <a:latin typeface="Effra" panose="020B0603020203020204" pitchFamily="34" charset="0"/>
                <a:ea typeface="+mn-ea"/>
                <a:cs typeface="+mn-cs"/>
              </a:rPr>
              <a:t>, M. K. </a:t>
            </a:r>
            <a:r>
              <a:rPr lang="en-GB" sz="1200" b="0" i="0" u="none" strike="noStrike" kern="1200" baseline="0" dirty="0" err="1" smtClean="0">
                <a:solidFill>
                  <a:schemeClr val="tx1"/>
                </a:solidFill>
                <a:latin typeface="Effra" panose="020B0603020203020204" pitchFamily="34" charset="0"/>
                <a:ea typeface="+mn-ea"/>
                <a:cs typeface="+mn-cs"/>
              </a:rPr>
              <a:t>Karremann</a:t>
            </a:r>
            <a:r>
              <a:rPr lang="en-GB" sz="1200" b="0" i="0" u="none" strike="noStrike" kern="1200" baseline="0" dirty="0" smtClean="0">
                <a:solidFill>
                  <a:schemeClr val="tx1"/>
                </a:solidFill>
                <a:latin typeface="Effra" panose="020B0603020203020204" pitchFamily="34" charset="0"/>
                <a:ea typeface="+mn-ea"/>
                <a:cs typeface="+mn-cs"/>
              </a:rPr>
              <a:t>, and P. M. Della-Marta (2013), Serial clustering of </a:t>
            </a:r>
            <a:r>
              <a:rPr lang="en-GB" sz="1200" b="0" i="0" u="none" strike="noStrike" kern="1200" baseline="0" dirty="0" err="1" smtClean="0">
                <a:solidFill>
                  <a:schemeClr val="tx1"/>
                </a:solidFill>
                <a:latin typeface="Effra" panose="020B0603020203020204" pitchFamily="34" charset="0"/>
                <a:ea typeface="+mn-ea"/>
                <a:cs typeface="+mn-cs"/>
              </a:rPr>
              <a:t>extratropical</a:t>
            </a:r>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cyclones over the North Atlantic and Europe under recent and future climate conditions, J. </a:t>
            </a:r>
            <a:r>
              <a:rPr lang="en-GB" sz="1200" b="0" i="0" u="none" strike="noStrike" kern="1200" baseline="0" dirty="0" err="1" smtClean="0">
                <a:solidFill>
                  <a:schemeClr val="tx1"/>
                </a:solidFill>
                <a:latin typeface="Effra" panose="020B0603020203020204" pitchFamily="34" charset="0"/>
                <a:ea typeface="+mn-ea"/>
                <a:cs typeface="+mn-cs"/>
              </a:rPr>
              <a:t>Geophys</a:t>
            </a:r>
            <a:r>
              <a:rPr lang="en-GB" sz="1200" b="0" i="0" u="none" strike="noStrike" kern="1200" baseline="0" dirty="0" smtClean="0">
                <a:solidFill>
                  <a:schemeClr val="tx1"/>
                </a:solidFill>
                <a:latin typeface="Effra" panose="020B0603020203020204" pitchFamily="34" charset="0"/>
                <a:ea typeface="+mn-ea"/>
                <a:cs typeface="+mn-cs"/>
              </a:rPr>
              <a:t>. Res. Atmos., 118,</a:t>
            </a:r>
          </a:p>
          <a:p>
            <a:r>
              <a:rPr lang="en-GB" sz="1200" b="0" i="0" u="none" strike="noStrike" kern="1200" baseline="0" dirty="0" smtClean="0">
                <a:solidFill>
                  <a:schemeClr val="tx1"/>
                </a:solidFill>
                <a:latin typeface="Effra" panose="020B0603020203020204" pitchFamily="34" charset="0"/>
                <a:ea typeface="+mn-ea"/>
                <a:cs typeface="+mn-cs"/>
              </a:rPr>
              <a:t>12,476–12,485, doi:10.1002/2013JD020564.</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30727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166301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281639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260557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 time for ERA-I precipitation (daily data produced using sub-daily forecast data at lead</a:t>
            </a:r>
            <a:r>
              <a:rPr lang="en-GB" baseline="0" dirty="0" smtClean="0"/>
              <a:t> times of 18-30h from the 0Z and 12Z </a:t>
            </a:r>
            <a:r>
              <a:rPr lang="en-GB" baseline="0" dirty="0" smtClean="0"/>
              <a:t>analyses </a:t>
            </a:r>
            <a:r>
              <a:rPr lang="en-GB" baseline="0" dirty="0" smtClean="0"/>
              <a:t>– constant rate of precipitation assumed between 6 and 9Z to obtain daily accumulations starting at </a:t>
            </a:r>
            <a:r>
              <a:rPr lang="en-GB" baseline="0" dirty="0" smtClean="0"/>
              <a:t>9Z).</a:t>
            </a:r>
            <a:endParaRPr lang="en-GB" baseline="0" dirty="0" smtClean="0"/>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ERA-I used for analysis due to concerns over high historical variability in 20CR ensemble – published in Q. J. Roy. </a:t>
            </a:r>
            <a:r>
              <a:rPr lang="en-GB" dirty="0" err="1" smtClean="0"/>
              <a:t>Meteorol</a:t>
            </a:r>
            <a:r>
              <a:rPr lang="en-GB" dirty="0" smtClean="0"/>
              <a:t>. Soc.: Rhodes, </a:t>
            </a:r>
            <a:r>
              <a:rPr lang="en-GB" dirty="0" err="1" smtClean="0"/>
              <a:t>Shaffrey</a:t>
            </a:r>
            <a:r>
              <a:rPr lang="en-GB" dirty="0" smtClean="0"/>
              <a:t> and Gray 2014: Can reanalyses represent extreme precipitation over England and Wales?</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325224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Figure 1: 1996-2009 DJF mean daily precipitation accumulation contours for (a) GPCP, (b) 20CR, (c) ERA-I. Dashed box indicates spatial extent of data extracted from ERA-I and 20CR. England and Wales are shown with bold coastlines in all figures. Contours in 1mm intervals. Land with elevation over 200m is shaded grey.</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10555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Figure 3: Hit rates for ERA-I and 20CR against EWP for extreme precipitation as defined as the 98</a:t>
            </a:r>
            <a:r>
              <a:rPr lang="en-GB" baseline="30000" dirty="0" smtClean="0"/>
              <a:t>th</a:t>
            </a:r>
            <a:r>
              <a:rPr lang="en-GB" dirty="0" smtClean="0"/>
              <a:t> percentile of precipitation in each data set, for one-, three- and seven-day accumulations</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233624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410325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How much Northern Hemisphere precipitation is associated</a:t>
            </a:r>
          </a:p>
          <a:p>
            <a:r>
              <a:rPr lang="en-GB" sz="1200" b="0" i="0" u="none" strike="noStrike" kern="1200" baseline="0" dirty="0" smtClean="0">
                <a:solidFill>
                  <a:schemeClr val="tx1"/>
                </a:solidFill>
                <a:latin typeface="Effra" panose="020B0603020203020204" pitchFamily="34" charset="0"/>
                <a:ea typeface="+mn-ea"/>
                <a:cs typeface="+mn-cs"/>
              </a:rPr>
              <a:t>with </a:t>
            </a:r>
            <a:r>
              <a:rPr lang="en-GB" sz="1200" b="0" i="0" u="none" strike="noStrike" kern="1200" baseline="0" dirty="0" err="1" smtClean="0">
                <a:solidFill>
                  <a:schemeClr val="tx1"/>
                </a:solidFill>
                <a:latin typeface="Effra" panose="020B0603020203020204" pitchFamily="34" charset="0"/>
                <a:ea typeface="+mn-ea"/>
                <a:cs typeface="+mn-cs"/>
              </a:rPr>
              <a:t>extratropical</a:t>
            </a:r>
            <a:r>
              <a:rPr lang="en-GB" sz="1200" b="0" i="0" u="none" strike="noStrike" kern="1200" baseline="0" dirty="0" smtClean="0">
                <a:solidFill>
                  <a:schemeClr val="tx1"/>
                </a:solidFill>
                <a:latin typeface="Effra" panose="020B0603020203020204" pitchFamily="34" charset="0"/>
                <a:ea typeface="+mn-ea"/>
                <a:cs typeface="+mn-cs"/>
              </a:rPr>
              <a:t> cyclones?</a:t>
            </a:r>
          </a:p>
          <a:p>
            <a:r>
              <a:rPr lang="en-GB" sz="1200" b="0" i="0" u="none" strike="noStrike" kern="1200" baseline="0" dirty="0" smtClean="0">
                <a:solidFill>
                  <a:schemeClr val="tx1"/>
                </a:solidFill>
                <a:latin typeface="Effra" panose="020B0603020203020204" pitchFamily="34" charset="0"/>
                <a:ea typeface="+mn-ea"/>
                <a:cs typeface="+mn-cs"/>
              </a:rPr>
              <a:t>M. K. Hawcroft,1 L. C. Shaffrey,2 K. I. Hodges,3 and H. F. Dacre1</a:t>
            </a:r>
          </a:p>
          <a:p>
            <a:r>
              <a:rPr lang="en-GB" sz="1200" b="0" i="0" u="none" strike="noStrike" kern="1200" baseline="0" dirty="0" smtClean="0">
                <a:solidFill>
                  <a:schemeClr val="tx1"/>
                </a:solidFill>
                <a:latin typeface="Effra" panose="020B0603020203020204" pitchFamily="34" charset="0"/>
                <a:ea typeface="+mn-ea"/>
                <a:cs typeface="+mn-cs"/>
              </a:rPr>
              <a:t>GEOPHYSICAL RESEARCH LETTERS, VOL. 39, L24809, doi:10.1029/2012GL053866, 2012</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Figure 1. Climatological precipitation (mm/day) from ERAI and GPCP for DJF and JJA.</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Figure 3. Contribution of storm associated precipitation to the total precipitation (%) from ERAI and GPCP derived from</a:t>
            </a:r>
          </a:p>
          <a:p>
            <a:r>
              <a:rPr lang="en-GB" sz="1200" b="0" i="0" u="none" strike="noStrike" kern="1200" baseline="0" dirty="0" smtClean="0">
                <a:solidFill>
                  <a:schemeClr val="tx1"/>
                </a:solidFill>
                <a:latin typeface="Effra" panose="020B0603020203020204" pitchFamily="34" charset="0"/>
                <a:ea typeface="+mn-ea"/>
                <a:cs typeface="+mn-cs"/>
              </a:rPr>
              <a:t>the data in Figures 1 and 2. The masked and stippled areas are where the total climatological precipitation (Figure 1) is less</a:t>
            </a:r>
          </a:p>
          <a:p>
            <a:r>
              <a:rPr lang="en-GB" sz="1200" b="0" i="0" u="none" strike="noStrike" kern="1200" baseline="0" dirty="0" smtClean="0">
                <a:solidFill>
                  <a:schemeClr val="tx1"/>
                </a:solidFill>
                <a:latin typeface="Effra" panose="020B0603020203020204" pitchFamily="34" charset="0"/>
                <a:ea typeface="+mn-ea"/>
                <a:cs typeface="+mn-cs"/>
              </a:rPr>
              <a:t>than 1 mm/day. The GPCP data is smoothed over 3-degrees to reduce noise.</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347500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179102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3954469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DJF 2013-14 </a:t>
            </a:r>
            <a:r>
              <a:rPr lang="en-GB" dirty="0" err="1" smtClean="0"/>
              <a:t>precip</a:t>
            </a:r>
            <a:r>
              <a:rPr lang="en-GB" dirty="0" smtClean="0"/>
              <a:t> anomaly,</a:t>
            </a:r>
            <a:r>
              <a:rPr lang="en-GB" baseline="0" dirty="0" smtClean="0"/>
              <a:t> UKMO</a:t>
            </a:r>
          </a:p>
          <a:p>
            <a:r>
              <a:rPr lang="en-GB" baseline="0" dirty="0" smtClean="0"/>
              <a:t>Somerset levels flooding</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2668337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July</a:t>
            </a:r>
            <a:r>
              <a:rPr lang="en-GB" baseline="0" dirty="0" smtClean="0"/>
              <a:t> 2007 </a:t>
            </a:r>
            <a:r>
              <a:rPr lang="en-GB" baseline="0" dirty="0" err="1" smtClean="0"/>
              <a:t>precip</a:t>
            </a:r>
            <a:r>
              <a:rPr lang="en-GB" baseline="0" dirty="0" smtClean="0"/>
              <a:t> anomaly, UKMO (via BBC news)</a:t>
            </a:r>
          </a:p>
          <a:p>
            <a:r>
              <a:rPr lang="en-GB" baseline="0" dirty="0" smtClean="0"/>
              <a:t>Tewkesbury, July 2007</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1198920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313716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Improved association rates for</a:t>
            </a:r>
            <a:r>
              <a:rPr lang="en-GB" baseline="0" dirty="0" smtClean="0"/>
              <a:t> tracks with extreme events, fewer “false alarms” during dry events when the CPA method is used compared with the fixed radius method at 1,000km radius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25</a:t>
            </a:fld>
            <a:endParaRPr lang="en-GB" altLang="en-US" dirty="0"/>
          </a:p>
        </p:txBody>
      </p:sp>
    </p:spTree>
    <p:extLst>
      <p:ext uri="{BB962C8B-B14F-4D97-AF65-F5344CB8AC3E}">
        <p14:creationId xmlns:p14="http://schemas.microsoft.com/office/powerpoint/2010/main" val="188655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Residence</a:t>
            </a:r>
            <a:r>
              <a:rPr lang="en-GB" baseline="0" dirty="0" smtClean="0"/>
              <a:t> times for p98 extreme (orange) and p25 wet (blue) events, binned to 12 hour intervals and normalised. Total for each set adds to 1. Increase in residence times for short accumulation events, particularly in JJA. Less difference for long accumulation events.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26</a:t>
            </a:fld>
            <a:endParaRPr lang="en-GB" altLang="en-US" dirty="0"/>
          </a:p>
        </p:txBody>
      </p:sp>
    </p:spTree>
    <p:extLst>
      <p:ext uri="{BB962C8B-B14F-4D97-AF65-F5344CB8AC3E}">
        <p14:creationId xmlns:p14="http://schemas.microsoft.com/office/powerpoint/2010/main" val="308414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Track counts associated</a:t>
            </a:r>
            <a:r>
              <a:rPr lang="en-GB" baseline="0" dirty="0" smtClean="0"/>
              <a:t> with p98 extreme (orange) and p25 wet (blue) events. Little difference in short accumulation events, but much higher track counts for 30 day accumulations.</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27</a:t>
            </a:fld>
            <a:endParaRPr lang="en-GB" altLang="en-US" dirty="0"/>
          </a:p>
        </p:txBody>
      </p:sp>
    </p:spTree>
    <p:extLst>
      <p:ext uri="{BB962C8B-B14F-4D97-AF65-F5344CB8AC3E}">
        <p14:creationId xmlns:p14="http://schemas.microsoft.com/office/powerpoint/2010/main" val="3642220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250hpa</a:t>
            </a:r>
            <a:r>
              <a:rPr lang="en-GB" baseline="0" dirty="0" smtClean="0"/>
              <a:t> vector winds on days with high track counts associated with a 30d extreme </a:t>
            </a:r>
            <a:r>
              <a:rPr lang="en-GB" baseline="0" dirty="0" err="1" smtClean="0"/>
              <a:t>precip</a:t>
            </a:r>
            <a:r>
              <a:rPr lang="en-GB" baseline="0" dirty="0" smtClean="0"/>
              <a:t> accumulation.</a:t>
            </a:r>
          </a:p>
          <a:p>
            <a:r>
              <a:rPr lang="en-GB" baseline="0" dirty="0" smtClean="0"/>
              <a:t>Mean left, anomaly right</a:t>
            </a:r>
          </a:p>
          <a:p>
            <a:r>
              <a:rPr lang="en-GB" baseline="0" dirty="0" smtClean="0"/>
              <a:t>Showing enhanced upper level zonal flow across southern UK – extension / intensification of jet stream?</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28</a:t>
            </a:fld>
            <a:endParaRPr lang="en-GB" altLang="en-US" dirty="0"/>
          </a:p>
        </p:txBody>
      </p:sp>
    </p:spTree>
    <p:extLst>
      <p:ext uri="{BB962C8B-B14F-4D97-AF65-F5344CB8AC3E}">
        <p14:creationId xmlns:p14="http://schemas.microsoft.com/office/powerpoint/2010/main" val="241237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250hpa</a:t>
            </a:r>
            <a:r>
              <a:rPr lang="en-GB" baseline="0" dirty="0" smtClean="0"/>
              <a:t> vector winds: Extreme 7-day </a:t>
            </a:r>
            <a:r>
              <a:rPr lang="en-GB" baseline="0" dirty="0" err="1" smtClean="0"/>
              <a:t>precip</a:t>
            </a:r>
            <a:r>
              <a:rPr lang="en-GB" baseline="0" dirty="0" smtClean="0"/>
              <a:t> accumulation events, stalled days minus clustered days</a:t>
            </a:r>
          </a:p>
          <a:p>
            <a:r>
              <a:rPr lang="en-GB" baseline="0" dirty="0" smtClean="0"/>
              <a:t>Weakening of zonal flow towards UK, convergence of flows from north / south over UK</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29</a:t>
            </a:fld>
            <a:endParaRPr lang="en-GB" altLang="en-US" dirty="0"/>
          </a:p>
        </p:txBody>
      </p:sp>
    </p:spTree>
    <p:extLst>
      <p:ext uri="{BB962C8B-B14F-4D97-AF65-F5344CB8AC3E}">
        <p14:creationId xmlns:p14="http://schemas.microsoft.com/office/powerpoint/2010/main" val="195891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rgbClr val="000000"/>
                </a:solidFill>
              </a:rPr>
              <a:t>Hydrological Processes</a:t>
            </a:r>
            <a:r>
              <a:rPr lang="en-GB" sz="1200" dirty="0" smtClean="0">
                <a:solidFill>
                  <a:srgbClr val="000000"/>
                </a:solidFill>
              </a:rPr>
              <a:t/>
            </a:r>
            <a:br>
              <a:rPr lang="en-GB" sz="1200" dirty="0" smtClean="0">
                <a:solidFill>
                  <a:srgbClr val="000000"/>
                </a:solidFill>
              </a:rPr>
            </a:br>
            <a:r>
              <a:rPr lang="en-GB" sz="1200" dirty="0" smtClean="0">
                <a:solidFill>
                  <a:srgbClr val="000000"/>
                </a:solidFill>
                <a:hlinkClick r:id="rId3"/>
              </a:rPr>
              <a:t>Volume 28, Issue 5, </a:t>
            </a:r>
            <a:r>
              <a:rPr lang="en-GB" sz="1200" dirty="0" smtClean="0">
                <a:solidFill>
                  <a:srgbClr val="000000"/>
                </a:solidFill>
              </a:rPr>
              <a:t>pages 2810-2823, 7 MAY 2013 DOI: 10.1002/hyp.9815</a:t>
            </a:r>
            <a:br>
              <a:rPr lang="en-GB" sz="1200" dirty="0" smtClean="0">
                <a:solidFill>
                  <a:srgbClr val="000000"/>
                </a:solidFill>
              </a:rPr>
            </a:br>
            <a:r>
              <a:rPr lang="en-GB" sz="1200" dirty="0" smtClean="0">
                <a:solidFill>
                  <a:srgbClr val="000000"/>
                </a:solidFill>
                <a:hlinkClick r:id="rId4"/>
              </a:rPr>
              <a:t>http://onlinelibrary.wiley.com/doi/10.1002/hyp.9815/full#hyp9815-fig-0001</a:t>
            </a:r>
          </a:p>
          <a:p>
            <a:endParaRPr lang="en-GB" dirty="0" smtClean="0"/>
          </a:p>
          <a:p>
            <a:r>
              <a:rPr lang="en-GB" dirty="0" smtClean="0"/>
              <a:t>D-day vulnerability - Flooding events were defined as all days when discharge exceeded the bank full estimate at each of the gauging stations. The selected flooding events were then compared against the length of the causing rainfall event. To ensure that the selected rainfall days were representative of flood-causing rainfall, rainfall days were defined as all days that exceeded 5% quantile of total storm accumulation. n-Day vulnerabilities could then be calculated by taking the mean length of flood-causing rainfall events. Calculated n-day vulnerabilities were 4.8, 3.6 and 3, for the Severn, Thames and </a:t>
            </a:r>
            <a:r>
              <a:rPr lang="en-GB" dirty="0" err="1" smtClean="0"/>
              <a:t>Usk</a:t>
            </a:r>
            <a:r>
              <a:rPr lang="en-GB" dirty="0" smtClean="0"/>
              <a:t>, respectively.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328419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30</a:t>
            </a:fld>
            <a:endParaRPr lang="en-GB" altLang="en-US" dirty="0"/>
          </a:p>
        </p:txBody>
      </p:sp>
    </p:spTree>
    <p:extLst>
      <p:ext uri="{BB962C8B-B14F-4D97-AF65-F5344CB8AC3E}">
        <p14:creationId xmlns:p14="http://schemas.microsoft.com/office/powerpoint/2010/main" val="105382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Effra" panose="020B0603020203020204" pitchFamily="34" charset="0"/>
                <a:ea typeface="+mn-ea"/>
                <a:cs typeface="+mn-cs"/>
              </a:rPr>
              <a:t>Figure 7. </a:t>
            </a:r>
            <a:r>
              <a:rPr lang="en-GB" sz="1200" b="0" i="0" u="none" strike="noStrike" kern="1200" baseline="0" dirty="0" smtClean="0">
                <a:solidFill>
                  <a:schemeClr val="tx1"/>
                </a:solidFill>
                <a:latin typeface="Effra" panose="020B0603020203020204" pitchFamily="34" charset="0"/>
                <a:ea typeface="+mn-ea"/>
                <a:cs typeface="+mn-cs"/>
              </a:rPr>
              <a:t>The proportion of 6-hourly ERA-Interim extreme precipitation EVENTS associated with</a:t>
            </a:r>
          </a:p>
          <a:p>
            <a:r>
              <a:rPr lang="en-GB" sz="1200" b="0" i="0" u="none" strike="noStrike" kern="1200" baseline="0" dirty="0" smtClean="0">
                <a:solidFill>
                  <a:schemeClr val="tx1"/>
                </a:solidFill>
                <a:latin typeface="Effra" panose="020B0603020203020204" pitchFamily="34" charset="0"/>
                <a:ea typeface="+mn-ea"/>
                <a:cs typeface="+mn-cs"/>
              </a:rPr>
              <a:t>(a) both a front and a cyclone, (b) only a cyclone, (c) only a front, and (d) no front or cyclone. High</a:t>
            </a:r>
          </a:p>
          <a:p>
            <a:r>
              <a:rPr lang="en-GB" sz="1200" b="0" i="0" u="none" strike="noStrike" kern="1200" baseline="0" dirty="0" smtClean="0">
                <a:solidFill>
                  <a:schemeClr val="tx1"/>
                </a:solidFill>
                <a:latin typeface="Effra" panose="020B0603020203020204" pitchFamily="34" charset="0"/>
                <a:ea typeface="+mn-ea"/>
                <a:cs typeface="+mn-cs"/>
              </a:rPr>
              <a:t>orography is blanked out in grey.</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1" i="0" u="none" strike="noStrike" kern="1200" baseline="0" dirty="0" smtClean="0">
                <a:solidFill>
                  <a:schemeClr val="tx1"/>
                </a:solidFill>
                <a:latin typeface="Effra" panose="020B0603020203020204" pitchFamily="34" charset="0"/>
                <a:ea typeface="+mn-ea"/>
                <a:cs typeface="+mn-cs"/>
              </a:rPr>
              <a:t>Citation: </a:t>
            </a:r>
            <a:r>
              <a:rPr lang="en-GB" sz="1200" b="0" i="0" u="none" strike="noStrike" kern="1200" baseline="0" dirty="0" err="1" smtClean="0">
                <a:solidFill>
                  <a:schemeClr val="tx1"/>
                </a:solidFill>
                <a:latin typeface="Effra" panose="020B0603020203020204" pitchFamily="34" charset="0"/>
                <a:ea typeface="+mn-ea"/>
                <a:cs typeface="+mn-cs"/>
              </a:rPr>
              <a:t>Catto</a:t>
            </a:r>
            <a:r>
              <a:rPr lang="en-GB" sz="1200" b="0" i="0" u="none" strike="noStrike" kern="1200" baseline="0" dirty="0" smtClean="0">
                <a:solidFill>
                  <a:schemeClr val="tx1"/>
                </a:solidFill>
                <a:latin typeface="Effra" panose="020B0603020203020204" pitchFamily="34" charset="0"/>
                <a:ea typeface="+mn-ea"/>
                <a:cs typeface="+mn-cs"/>
              </a:rPr>
              <a:t>, J. L., and S. </a:t>
            </a:r>
            <a:r>
              <a:rPr lang="en-GB" sz="1200" b="0" i="0" u="none" strike="noStrike" kern="1200" baseline="0" dirty="0" err="1" smtClean="0">
                <a:solidFill>
                  <a:schemeClr val="tx1"/>
                </a:solidFill>
                <a:latin typeface="Effra" panose="020B0603020203020204" pitchFamily="34" charset="0"/>
                <a:ea typeface="+mn-ea"/>
                <a:cs typeface="+mn-cs"/>
              </a:rPr>
              <a:t>Pfahl</a:t>
            </a:r>
            <a:r>
              <a:rPr lang="en-GB" sz="1200" b="0" i="0" u="none" strike="noStrike" kern="1200" baseline="0" dirty="0" smtClean="0">
                <a:solidFill>
                  <a:schemeClr val="tx1"/>
                </a:solidFill>
                <a:latin typeface="Effra" panose="020B0603020203020204" pitchFamily="34" charset="0"/>
                <a:ea typeface="+mn-ea"/>
                <a:cs typeface="+mn-cs"/>
              </a:rPr>
              <a:t> (2013), The importance of fronts for extreme precipitation, </a:t>
            </a:r>
            <a:r>
              <a:rPr lang="en-GB" sz="1200" b="0" i="1" u="none" strike="noStrike" kern="1200" baseline="0" dirty="0" smtClean="0">
                <a:solidFill>
                  <a:schemeClr val="tx1"/>
                </a:solidFill>
                <a:latin typeface="Effra" panose="020B0603020203020204" pitchFamily="34" charset="0"/>
                <a:ea typeface="+mn-ea"/>
                <a:cs typeface="+mn-cs"/>
              </a:rPr>
              <a:t>J. </a:t>
            </a:r>
            <a:r>
              <a:rPr lang="en-GB" sz="1200" b="0" i="1" u="none" strike="noStrike" kern="1200" baseline="0" dirty="0" err="1" smtClean="0">
                <a:solidFill>
                  <a:schemeClr val="tx1"/>
                </a:solidFill>
                <a:latin typeface="Effra" panose="020B0603020203020204" pitchFamily="34" charset="0"/>
                <a:ea typeface="+mn-ea"/>
                <a:cs typeface="+mn-cs"/>
              </a:rPr>
              <a:t>Geophys</a:t>
            </a:r>
            <a:r>
              <a:rPr lang="en-GB" sz="1200" b="0" i="1" u="none" strike="noStrike" kern="1200" baseline="0" dirty="0" smtClean="0">
                <a:solidFill>
                  <a:schemeClr val="tx1"/>
                </a:solidFill>
                <a:latin typeface="Effra" panose="020B0603020203020204" pitchFamily="34" charset="0"/>
                <a:ea typeface="+mn-ea"/>
                <a:cs typeface="+mn-cs"/>
              </a:rPr>
              <a:t>. Res. Atmos.</a:t>
            </a:r>
            <a:r>
              <a:rPr lang="en-GB" sz="1200" b="0" i="0" u="none" strike="noStrike" kern="1200" baseline="0" dirty="0" smtClean="0">
                <a:solidFill>
                  <a:schemeClr val="tx1"/>
                </a:solidFill>
                <a:latin typeface="Effra" panose="020B0603020203020204" pitchFamily="34" charset="0"/>
                <a:ea typeface="+mn-ea"/>
                <a:cs typeface="+mn-cs"/>
              </a:rPr>
              <a:t>,</a:t>
            </a:r>
          </a:p>
          <a:p>
            <a:r>
              <a:rPr lang="en-GB" sz="1200" b="0" i="1" u="none" strike="noStrike" kern="1200" baseline="0" dirty="0" smtClean="0">
                <a:solidFill>
                  <a:schemeClr val="tx1"/>
                </a:solidFill>
                <a:latin typeface="Effra" panose="020B0603020203020204" pitchFamily="34" charset="0"/>
                <a:ea typeface="+mn-ea"/>
                <a:cs typeface="+mn-cs"/>
              </a:rPr>
              <a:t>118</a:t>
            </a:r>
            <a:r>
              <a:rPr lang="en-GB" sz="1200" b="0" i="0" u="none" strike="noStrike" kern="1200" baseline="0" dirty="0" smtClean="0">
                <a:solidFill>
                  <a:schemeClr val="tx1"/>
                </a:solidFill>
                <a:latin typeface="Effra" panose="020B0603020203020204" pitchFamily="34" charset="0"/>
                <a:ea typeface="+mn-ea"/>
                <a:cs typeface="+mn-cs"/>
              </a:rPr>
              <a:t>, 10,791–10,801, doi:10.1002/jgrd.50852.</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361795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For this reason,</a:t>
            </a:r>
          </a:p>
          <a:p>
            <a:r>
              <a:rPr lang="en-GB" sz="1200" b="0" i="0" u="none" strike="noStrike" kern="1200" baseline="0" dirty="0" smtClean="0">
                <a:solidFill>
                  <a:schemeClr val="tx1"/>
                </a:solidFill>
                <a:latin typeface="Effra" panose="020B0603020203020204" pitchFamily="34" charset="0"/>
                <a:ea typeface="+mn-ea"/>
                <a:cs typeface="+mn-cs"/>
              </a:rPr>
              <a:t>the NAO has traditionally been regarded as the principal</a:t>
            </a:r>
          </a:p>
          <a:p>
            <a:r>
              <a:rPr lang="en-GB" sz="1200" b="0" i="0" u="none" strike="noStrike" kern="1200" baseline="0" dirty="0" smtClean="0">
                <a:solidFill>
                  <a:schemeClr val="tx1"/>
                </a:solidFill>
                <a:latin typeface="Effra" panose="020B0603020203020204" pitchFamily="34" charset="0"/>
                <a:ea typeface="+mn-ea"/>
                <a:cs typeface="+mn-cs"/>
              </a:rPr>
              <a:t>large-scale pattern that explains the variation in</a:t>
            </a:r>
          </a:p>
          <a:p>
            <a:r>
              <a:rPr lang="en-GB" sz="1200" b="0" i="0" u="none" strike="noStrike" kern="1200" baseline="0" dirty="0" smtClean="0">
                <a:solidFill>
                  <a:schemeClr val="tx1"/>
                </a:solidFill>
                <a:latin typeface="Effra" panose="020B0603020203020204" pitchFamily="34" charset="0"/>
                <a:ea typeface="+mn-ea"/>
                <a:cs typeface="+mn-cs"/>
              </a:rPr>
              <a:t>the rate of cyclones arriving in western Europe (Rogers</a:t>
            </a:r>
          </a:p>
          <a:p>
            <a:r>
              <a:rPr lang="en-GB" sz="1200" b="0" i="0" u="none" strike="noStrike" kern="1200" baseline="0" dirty="0" smtClean="0">
                <a:solidFill>
                  <a:schemeClr val="tx1"/>
                </a:solidFill>
                <a:latin typeface="Effra" panose="020B0603020203020204" pitchFamily="34" charset="0"/>
                <a:ea typeface="+mn-ea"/>
                <a:cs typeface="+mn-cs"/>
              </a:rPr>
              <a:t>1997). However, little attention has been devoted to</a:t>
            </a:r>
          </a:p>
          <a:p>
            <a:r>
              <a:rPr lang="en-GB" sz="1200" b="0" i="0" u="none" strike="noStrike" kern="1200" baseline="0" dirty="0" smtClean="0">
                <a:solidFill>
                  <a:schemeClr val="tx1"/>
                </a:solidFill>
                <a:latin typeface="Effra" panose="020B0603020203020204" pitchFamily="34" charset="0"/>
                <a:ea typeface="+mn-ea"/>
                <a:cs typeface="+mn-cs"/>
              </a:rPr>
              <a:t>the possible contribution of other large-scale factors</a:t>
            </a:r>
          </a:p>
          <a:p>
            <a:r>
              <a:rPr lang="en-GB" sz="1200" b="0" i="0" u="none" strike="noStrike" kern="1200" baseline="0" dirty="0" smtClean="0">
                <a:solidFill>
                  <a:schemeClr val="tx1"/>
                </a:solidFill>
                <a:latin typeface="Effra" panose="020B0603020203020204" pitchFamily="34" charset="0"/>
                <a:ea typeface="+mn-ea"/>
                <a:cs typeface="+mn-cs"/>
              </a:rPr>
              <a:t>besides the NAO.</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32410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Formation of the secondary cyclone as a wave on the cold front of the “mother” cyclone</a:t>
            </a:r>
          </a:p>
          <a:p>
            <a:endParaRPr lang="en-GB" dirty="0" smtClean="0"/>
          </a:p>
          <a:p>
            <a:r>
              <a:rPr lang="en-GB" dirty="0" smtClean="0"/>
              <a:t>J. </a:t>
            </a:r>
            <a:r>
              <a:rPr lang="en-GB" dirty="0" err="1" smtClean="0"/>
              <a:t>Bjerknes</a:t>
            </a:r>
            <a:r>
              <a:rPr lang="en-GB" dirty="0" smtClean="0"/>
              <a:t> and H. Solberg, " Life Cycle of Cyclones and the Polar Front Theory of Atmospheric Circulation", </a:t>
            </a:r>
            <a:r>
              <a:rPr lang="en-GB" dirty="0" err="1" smtClean="0"/>
              <a:t>Geofysiker</a:t>
            </a:r>
            <a:r>
              <a:rPr lang="en-GB" dirty="0" smtClean="0"/>
              <a:t> </a:t>
            </a:r>
            <a:r>
              <a:rPr lang="en-GB" dirty="0" err="1" smtClean="0"/>
              <a:t>Publikationer</a:t>
            </a:r>
            <a:r>
              <a:rPr lang="en-GB" dirty="0" smtClean="0"/>
              <a:t>, vol. iii., No. 1, 1922, p. 14.</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232323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Figure 1. (a) Trajectories of all (black lines), p95 (blue lines), and p98 (red lines)</a:t>
            </a:r>
          </a:p>
          <a:p>
            <a:r>
              <a:rPr lang="en-GB" sz="1200" b="0" i="0" u="none" strike="noStrike" kern="1200" baseline="0" dirty="0" smtClean="0">
                <a:solidFill>
                  <a:schemeClr val="tx1"/>
                </a:solidFill>
                <a:latin typeface="Effra" panose="020B0603020203020204" pitchFamily="34" charset="0"/>
                <a:ea typeface="+mn-ea"/>
                <a:cs typeface="+mn-cs"/>
              </a:rPr>
              <a:t>cyclones crossing the circle detection area ((55°N, 5°W), r = 700 km) during</a:t>
            </a:r>
          </a:p>
          <a:p>
            <a:r>
              <a:rPr lang="en-GB" sz="1200" b="0" i="0" u="none" strike="noStrike" kern="1200" baseline="0" dirty="0" smtClean="0">
                <a:solidFill>
                  <a:schemeClr val="tx1"/>
                </a:solidFill>
                <a:latin typeface="Effra" panose="020B0603020203020204" pitchFamily="34" charset="0"/>
                <a:ea typeface="+mn-ea"/>
                <a:cs typeface="+mn-cs"/>
              </a:rPr>
              <a:t>January 2007. (b) All, p95, and p98 cyclone counts in January 2007 per</a:t>
            </a:r>
          </a:p>
          <a:p>
            <a:r>
              <a:rPr lang="en-GB" sz="1200" b="0" i="0" u="none" strike="noStrike" kern="1200" baseline="0" dirty="0" smtClean="0">
                <a:solidFill>
                  <a:schemeClr val="tx1"/>
                </a:solidFill>
                <a:latin typeface="Effra" panose="020B0603020203020204" pitchFamily="34" charset="0"/>
                <a:ea typeface="+mn-ea"/>
                <a:cs typeface="+mn-cs"/>
              </a:rPr>
              <a:t>calendar day (stems, see legend). Solid lines: 7 day running sums of cyclone</a:t>
            </a:r>
          </a:p>
          <a:p>
            <a:r>
              <a:rPr lang="en-GB" sz="1200" b="0" i="0" u="none" strike="noStrike" kern="1200" baseline="0" dirty="0" smtClean="0">
                <a:solidFill>
                  <a:schemeClr val="tx1"/>
                </a:solidFill>
                <a:latin typeface="Effra" panose="020B0603020203020204" pitchFamily="34" charset="0"/>
                <a:ea typeface="+mn-ea"/>
                <a:cs typeface="+mn-cs"/>
              </a:rPr>
              <a:t>counts. Dashed red line: threshold defined for clustering detection</a:t>
            </a:r>
          </a:p>
          <a:p>
            <a:r>
              <a:rPr lang="en-GB" sz="1200" b="0" i="0" u="none" strike="noStrike" kern="1200" baseline="0" dirty="0" smtClean="0">
                <a:solidFill>
                  <a:schemeClr val="tx1"/>
                </a:solidFill>
                <a:latin typeface="Effra" panose="020B0603020203020204" pitchFamily="34" charset="0"/>
                <a:ea typeface="+mn-ea"/>
                <a:cs typeface="+mn-cs"/>
              </a:rPr>
              <a:t>(four cyclones within 7 days).</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MSLP percentile</a:t>
            </a:r>
          </a:p>
          <a:p>
            <a:endParaRPr lang="en-GB" sz="1200" b="0" i="0" u="none" strike="noStrike" kern="1200" baseline="0" dirty="0" smtClean="0">
              <a:solidFill>
                <a:schemeClr val="tx1"/>
              </a:solidFill>
              <a:latin typeface="Effra" panose="020B0603020203020204" pitchFamily="34" charset="0"/>
              <a:ea typeface="+mn-ea"/>
              <a:cs typeface="+mn-cs"/>
            </a:endParaRPr>
          </a:p>
          <a:p>
            <a:r>
              <a:rPr lang="pt-BR" sz="1200" b="0" i="0" u="none" strike="noStrike" kern="1200" baseline="0" dirty="0" smtClean="0">
                <a:solidFill>
                  <a:schemeClr val="tx1"/>
                </a:solidFill>
                <a:latin typeface="Effra" panose="020B0603020203020204" pitchFamily="34" charset="0"/>
                <a:ea typeface="+mn-ea"/>
                <a:cs typeface="+mn-cs"/>
              </a:rPr>
              <a:t>Pinto, J.G., I. Gómara,G.Masato, H. F. Dacre,</a:t>
            </a:r>
          </a:p>
          <a:p>
            <a:r>
              <a:rPr lang="en-GB" sz="1200" b="0" i="0" u="none" strike="noStrike" kern="1200" baseline="0" dirty="0" smtClean="0">
                <a:solidFill>
                  <a:schemeClr val="tx1"/>
                </a:solidFill>
                <a:latin typeface="Effra" panose="020B0603020203020204" pitchFamily="34" charset="0"/>
                <a:ea typeface="+mn-ea"/>
                <a:cs typeface="+mn-cs"/>
              </a:rPr>
              <a:t>T. </a:t>
            </a:r>
            <a:r>
              <a:rPr lang="en-GB" sz="1200" b="0" i="0" u="none" strike="noStrike" kern="1200" baseline="0" dirty="0" err="1" smtClean="0">
                <a:solidFill>
                  <a:schemeClr val="tx1"/>
                </a:solidFill>
                <a:latin typeface="Effra" panose="020B0603020203020204" pitchFamily="34" charset="0"/>
                <a:ea typeface="+mn-ea"/>
                <a:cs typeface="+mn-cs"/>
              </a:rPr>
              <a:t>Woollings</a:t>
            </a:r>
            <a:r>
              <a:rPr lang="en-GB" sz="1200" b="0" i="0" u="none" strike="noStrike" kern="1200" baseline="0" dirty="0" smtClean="0">
                <a:solidFill>
                  <a:schemeClr val="tx1"/>
                </a:solidFill>
                <a:latin typeface="Effra" panose="020B0603020203020204" pitchFamily="34" charset="0"/>
                <a:ea typeface="+mn-ea"/>
                <a:cs typeface="+mn-cs"/>
              </a:rPr>
              <a:t>, and R. Caballero (2014),</a:t>
            </a:r>
          </a:p>
          <a:p>
            <a:r>
              <a:rPr lang="en-GB" sz="1200" b="0" i="0" u="none" strike="noStrike" kern="1200" baseline="0" dirty="0" smtClean="0">
                <a:solidFill>
                  <a:schemeClr val="tx1"/>
                </a:solidFill>
                <a:latin typeface="Effra" panose="020B0603020203020204" pitchFamily="34" charset="0"/>
                <a:ea typeface="+mn-ea"/>
                <a:cs typeface="+mn-cs"/>
              </a:rPr>
              <a:t>Large-scale dynamics associated with</a:t>
            </a:r>
          </a:p>
          <a:p>
            <a:r>
              <a:rPr lang="en-GB" sz="1200" b="0" i="0" u="none" strike="noStrike" kern="1200" baseline="0" dirty="0" smtClean="0">
                <a:solidFill>
                  <a:schemeClr val="tx1"/>
                </a:solidFill>
                <a:latin typeface="Effra" panose="020B0603020203020204" pitchFamily="34" charset="0"/>
                <a:ea typeface="+mn-ea"/>
                <a:cs typeface="+mn-cs"/>
              </a:rPr>
              <a:t>clustering of </a:t>
            </a:r>
            <a:r>
              <a:rPr lang="en-GB" sz="1200" b="0" i="0" u="none" strike="noStrike" kern="1200" baseline="0" dirty="0" err="1" smtClean="0">
                <a:solidFill>
                  <a:schemeClr val="tx1"/>
                </a:solidFill>
                <a:latin typeface="Effra" panose="020B0603020203020204" pitchFamily="34" charset="0"/>
                <a:ea typeface="+mn-ea"/>
                <a:cs typeface="+mn-cs"/>
              </a:rPr>
              <a:t>extratropical</a:t>
            </a:r>
            <a:r>
              <a:rPr lang="en-GB" sz="1200" b="0" i="0" u="none" strike="noStrike" kern="1200" baseline="0" dirty="0" smtClean="0">
                <a:solidFill>
                  <a:schemeClr val="tx1"/>
                </a:solidFill>
                <a:latin typeface="Effra" panose="020B0603020203020204" pitchFamily="34" charset="0"/>
                <a:ea typeface="+mn-ea"/>
                <a:cs typeface="+mn-cs"/>
              </a:rPr>
              <a:t> cyclones</a:t>
            </a:r>
          </a:p>
          <a:p>
            <a:r>
              <a:rPr lang="en-GB" sz="1200" b="0" i="0" u="none" strike="noStrike" kern="1200" baseline="0" dirty="0" smtClean="0">
                <a:solidFill>
                  <a:schemeClr val="tx1"/>
                </a:solidFill>
                <a:latin typeface="Effra" panose="020B0603020203020204" pitchFamily="34" charset="0"/>
                <a:ea typeface="+mn-ea"/>
                <a:cs typeface="+mn-cs"/>
              </a:rPr>
              <a:t>affecting Western Europe, J. </a:t>
            </a:r>
            <a:r>
              <a:rPr lang="en-GB" sz="1200" b="0" i="0" u="none" strike="noStrike" kern="1200" baseline="0" dirty="0" err="1" smtClean="0">
                <a:solidFill>
                  <a:schemeClr val="tx1"/>
                </a:solidFill>
                <a:latin typeface="Effra" panose="020B0603020203020204" pitchFamily="34" charset="0"/>
                <a:ea typeface="+mn-ea"/>
                <a:cs typeface="+mn-cs"/>
              </a:rPr>
              <a:t>Geophys</a:t>
            </a:r>
            <a:r>
              <a:rPr lang="en-GB" sz="1200" b="0" i="0" u="none" strike="noStrike" kern="1200" baseline="0" dirty="0" smtClean="0">
                <a:solidFill>
                  <a:schemeClr val="tx1"/>
                </a:solidFill>
                <a:latin typeface="Effra" panose="020B0603020203020204" pitchFamily="34" charset="0"/>
                <a:ea typeface="+mn-ea"/>
                <a:cs typeface="+mn-cs"/>
              </a:rPr>
              <a:t>. Res.</a:t>
            </a:r>
          </a:p>
          <a:p>
            <a:r>
              <a:rPr lang="en-GB" sz="1200" b="0" i="0" u="none" strike="noStrike" kern="1200" baseline="0" dirty="0" smtClean="0">
                <a:solidFill>
                  <a:schemeClr val="tx1"/>
                </a:solidFill>
                <a:latin typeface="Effra" panose="020B0603020203020204" pitchFamily="34" charset="0"/>
                <a:ea typeface="+mn-ea"/>
                <a:cs typeface="+mn-cs"/>
              </a:rPr>
              <a:t>Atmos., 119, 13,704–13,719, doi:10.1002/</a:t>
            </a:r>
          </a:p>
          <a:p>
            <a:r>
              <a:rPr lang="en-GB" sz="1200" b="0" i="0" u="none" strike="noStrike" kern="1200" baseline="0" dirty="0" smtClean="0">
                <a:solidFill>
                  <a:schemeClr val="tx1"/>
                </a:solidFill>
                <a:latin typeface="Effra" panose="020B0603020203020204" pitchFamily="34" charset="0"/>
                <a:ea typeface="+mn-ea"/>
                <a:cs typeface="+mn-cs"/>
              </a:rPr>
              <a:t>2014JD022305.</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316409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Effra" panose="020B0603020203020204" pitchFamily="34" charset="0"/>
                <a:ea typeface="+mn-ea"/>
                <a:cs typeface="+mn-cs"/>
              </a:rPr>
              <a:t>Figure 1. European precipitation anomalies during 2007 as a percentage of the climatological average. (a) June, (b) July. (Courtesy, National Oceanic and</a:t>
            </a:r>
          </a:p>
          <a:p>
            <a:r>
              <a:rPr lang="en-GB" sz="1200" b="0" i="1" u="none" strike="noStrike" kern="1200" baseline="0" dirty="0" smtClean="0">
                <a:solidFill>
                  <a:schemeClr val="tx1"/>
                </a:solidFill>
                <a:latin typeface="Effra" panose="020B0603020203020204" pitchFamily="34" charset="0"/>
                <a:ea typeface="+mn-ea"/>
                <a:cs typeface="+mn-cs"/>
              </a:rPr>
              <a:t>Atmospheric Administration, not subject to copyright protection.)</a:t>
            </a:r>
          </a:p>
          <a:p>
            <a:endParaRPr lang="en-GB" sz="1200" b="0" i="1" u="none" strike="noStrike" kern="1200" baseline="0" dirty="0" smtClean="0">
              <a:solidFill>
                <a:schemeClr val="tx1"/>
              </a:solidFill>
              <a:latin typeface="Effra" panose="020B0603020203020204" pitchFamily="34" charset="0"/>
              <a:ea typeface="+mn-ea"/>
              <a:cs typeface="+mn-cs"/>
            </a:endParaRPr>
          </a:p>
          <a:p>
            <a:r>
              <a:rPr lang="en-GB" sz="1200" b="0" i="1" u="none" strike="noStrike" kern="1200" baseline="0" dirty="0" smtClean="0">
                <a:solidFill>
                  <a:schemeClr val="tx1"/>
                </a:solidFill>
                <a:latin typeface="Effra" panose="020B0603020203020204" pitchFamily="34" charset="0"/>
                <a:ea typeface="+mn-ea"/>
                <a:cs typeface="+mn-cs"/>
              </a:rPr>
              <a:t>Figure 2. Time versus longitude diagram showing the evolution from 15 May to 15 August 2007 of</a:t>
            </a:r>
          </a:p>
          <a:p>
            <a:r>
              <a:rPr lang="en-GB" sz="1200" b="0" i="1" u="none" strike="noStrike" kern="1200" baseline="0" dirty="0" smtClean="0">
                <a:solidFill>
                  <a:schemeClr val="tx1"/>
                </a:solidFill>
                <a:latin typeface="Effra" panose="020B0603020203020204" pitchFamily="34" charset="0"/>
                <a:ea typeface="+mn-ea"/>
                <a:cs typeface="+mn-cs"/>
              </a:rPr>
              <a:t>geopotential height anomalies, in metres, averaged over 45 °–60 °N near the </a:t>
            </a:r>
            <a:r>
              <a:rPr lang="en-GB" sz="1200" b="0" i="1" u="none" strike="noStrike" kern="1200" baseline="0" dirty="0" err="1" smtClean="0">
                <a:solidFill>
                  <a:schemeClr val="tx1"/>
                </a:solidFill>
                <a:latin typeface="Effra" panose="020B0603020203020204" pitchFamily="34" charset="0"/>
                <a:ea typeface="+mn-ea"/>
                <a:cs typeface="+mn-cs"/>
              </a:rPr>
              <a:t>tropopause</a:t>
            </a:r>
            <a:r>
              <a:rPr lang="en-GB" sz="1200" b="0" i="1" u="none" strike="noStrike" kern="1200" baseline="0" dirty="0" smtClean="0">
                <a:solidFill>
                  <a:schemeClr val="tx1"/>
                </a:solidFill>
                <a:latin typeface="Effra" panose="020B0603020203020204" pitchFamily="34" charset="0"/>
                <a:ea typeface="+mn-ea"/>
                <a:cs typeface="+mn-cs"/>
              </a:rPr>
              <a:t> (250 </a:t>
            </a:r>
            <a:r>
              <a:rPr lang="en-GB" sz="1200" b="0" i="1" u="none" strike="noStrike" kern="1200" baseline="0" dirty="0" err="1" smtClean="0">
                <a:solidFill>
                  <a:schemeClr val="tx1"/>
                </a:solidFill>
                <a:latin typeface="Effra" panose="020B0603020203020204" pitchFamily="34" charset="0"/>
                <a:ea typeface="+mn-ea"/>
                <a:cs typeface="+mn-cs"/>
              </a:rPr>
              <a:t>hPa</a:t>
            </a:r>
            <a:r>
              <a:rPr lang="en-GB" sz="1200" b="0" i="1" u="none" strike="noStrike" kern="1200" baseline="0" dirty="0" smtClean="0">
                <a:solidFill>
                  <a:schemeClr val="tx1"/>
                </a:solidFill>
                <a:latin typeface="Effra" panose="020B0603020203020204" pitchFamily="34" charset="0"/>
                <a:ea typeface="+mn-ea"/>
                <a:cs typeface="+mn-cs"/>
              </a:rPr>
              <a:t>).</a:t>
            </a:r>
          </a:p>
          <a:p>
            <a:r>
              <a:rPr lang="en-GB" sz="1200" b="0" i="1" u="none" strike="noStrike" kern="1200" baseline="0" dirty="0" smtClean="0">
                <a:solidFill>
                  <a:schemeClr val="tx1"/>
                </a:solidFill>
                <a:latin typeface="Effra" panose="020B0603020203020204" pitchFamily="34" charset="0"/>
                <a:ea typeface="+mn-ea"/>
                <a:cs typeface="+mn-cs"/>
              </a:rPr>
              <a:t>Dates of the three UK rainfall events are labelled A–C along the Greenwich meridian. Data are from</a:t>
            </a:r>
          </a:p>
          <a:p>
            <a:r>
              <a:rPr lang="en-GB" sz="1200" b="0" i="1" u="none" strike="noStrike" kern="1200" baseline="0" dirty="0" smtClean="0">
                <a:solidFill>
                  <a:schemeClr val="tx1"/>
                </a:solidFill>
                <a:latin typeface="Effra" panose="020B0603020203020204" pitchFamily="34" charset="0"/>
                <a:ea typeface="+mn-ea"/>
                <a:cs typeface="+mn-cs"/>
              </a:rPr>
              <a:t>NCEP operational analyses.</a:t>
            </a:r>
            <a:endParaRPr lang="en-GB" dirty="0" smtClean="0"/>
          </a:p>
          <a:p>
            <a:endParaRPr lang="en-GB" sz="1200" b="0" i="1" u="none" strike="noStrike" kern="1200" baseline="0" dirty="0" smtClean="0">
              <a:solidFill>
                <a:schemeClr val="tx1"/>
              </a:solidFill>
              <a:latin typeface="Effra" panose="020B0603020203020204" pitchFamily="34" charset="0"/>
              <a:ea typeface="+mn-ea"/>
              <a:cs typeface="+mn-cs"/>
            </a:endParaRPr>
          </a:p>
          <a:p>
            <a:endParaRPr lang="en-GB" sz="1200" b="0" i="1" u="none" strike="noStrike" kern="1200" baseline="0" dirty="0" smtClean="0">
              <a:solidFill>
                <a:schemeClr val="tx1"/>
              </a:solidFill>
              <a:latin typeface="Effra" panose="020B0603020203020204" pitchFamily="34" charset="0"/>
              <a:ea typeface="+mn-ea"/>
              <a:cs typeface="+mn-cs"/>
            </a:endParaRPr>
          </a:p>
          <a:p>
            <a:r>
              <a:rPr lang="en-GB" dirty="0" smtClean="0"/>
              <a:t>Blackburn, M., Methven, J. and Roberts, N. (2008), Large-scale context for the UK floods in summer 2007. Weather, 63: 280–288. </a:t>
            </a:r>
            <a:r>
              <a:rPr lang="en-GB" dirty="0" err="1" smtClean="0"/>
              <a:t>doi</a:t>
            </a:r>
            <a:r>
              <a:rPr lang="en-GB" dirty="0" smtClean="0"/>
              <a:t>: 10.1002/wea.322</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87128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Effra" panose="020B0603020203020204" pitchFamily="34" charset="0"/>
                <a:ea typeface="+mn-ea"/>
                <a:cs typeface="+mn-cs"/>
              </a:rPr>
              <a:t>FIG. 3. Sample mean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of the monthly counts of cyclone transits.</a:t>
            </a:r>
          </a:p>
          <a:p>
            <a:r>
              <a:rPr lang="en-GB" sz="1200" b="0" i="0" u="none" strike="noStrike" kern="1200" baseline="0" dirty="0" smtClean="0">
                <a:solidFill>
                  <a:schemeClr val="tx1"/>
                </a:solidFill>
                <a:latin typeface="Effra" panose="020B0603020203020204" pitchFamily="34" charset="0"/>
                <a:ea typeface="+mn-ea"/>
                <a:cs typeface="+mn-cs"/>
              </a:rPr>
              <a:t>Contours start at 1 month1, contour intervals of 2 month1. Regions</a:t>
            </a:r>
          </a:p>
          <a:p>
            <a:r>
              <a:rPr lang="en-GB" sz="1200" b="0" i="0" u="none" strike="noStrike" kern="1200" baseline="0" dirty="0" smtClean="0">
                <a:solidFill>
                  <a:schemeClr val="tx1"/>
                </a:solidFill>
                <a:latin typeface="Effra" panose="020B0603020203020204" pitchFamily="34" charset="0"/>
                <a:ea typeface="+mn-ea"/>
                <a:cs typeface="+mn-cs"/>
              </a:rPr>
              <a:t>where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 5 month1, are shaded to highlight the storm</a:t>
            </a:r>
          </a:p>
          <a:p>
            <a:r>
              <a:rPr lang="en-GB" sz="1200" b="0" i="0" u="none" strike="noStrike" kern="1200" baseline="0" dirty="0" smtClean="0">
                <a:solidFill>
                  <a:schemeClr val="tx1"/>
                </a:solidFill>
                <a:latin typeface="Effra" panose="020B0603020203020204" pitchFamily="34" charset="0"/>
                <a:ea typeface="+mn-ea"/>
                <a:cs typeface="+mn-cs"/>
              </a:rPr>
              <a:t>tracks.</a:t>
            </a:r>
          </a:p>
          <a:p>
            <a:endParaRPr lang="en-GB" sz="1200" b="0" i="0" u="none" strike="noStrike" kern="1200" baseline="0" dirty="0" smtClean="0">
              <a:solidFill>
                <a:schemeClr val="tx1"/>
              </a:solidFill>
              <a:latin typeface="Effra" panose="020B0603020203020204" pitchFamily="34" charset="0"/>
              <a:ea typeface="+mn-ea"/>
              <a:cs typeface="+mn-cs"/>
            </a:endParaRPr>
          </a:p>
          <a:p>
            <a:r>
              <a:rPr lang="en-GB" sz="1200" b="0" i="0" u="none" strike="noStrike" kern="1200" baseline="0" dirty="0" smtClean="0">
                <a:solidFill>
                  <a:schemeClr val="tx1"/>
                </a:solidFill>
                <a:latin typeface="Effra" panose="020B0603020203020204" pitchFamily="34" charset="0"/>
                <a:ea typeface="+mn-ea"/>
                <a:cs typeface="+mn-cs"/>
              </a:rPr>
              <a:t>FIG. 5. Estimated dispersion statistic  ˆ (%) of the monthly number</a:t>
            </a:r>
          </a:p>
          <a:p>
            <a:r>
              <a:rPr lang="en-GB" sz="1200" b="0" i="0" u="none" strike="noStrike" kern="1200" baseline="0" dirty="0" smtClean="0">
                <a:solidFill>
                  <a:schemeClr val="tx1"/>
                </a:solidFill>
                <a:latin typeface="Effra" panose="020B0603020203020204" pitchFamily="34" charset="0"/>
                <a:ea typeface="+mn-ea"/>
                <a:cs typeface="+mn-cs"/>
              </a:rPr>
              <a:t>of cyclone transits. Solid (dashed) lines indicate positive</a:t>
            </a:r>
          </a:p>
          <a:p>
            <a:r>
              <a:rPr lang="en-GB" sz="1200" b="0" i="0" u="none" strike="noStrike" kern="1200" baseline="0" dirty="0" smtClean="0">
                <a:solidFill>
                  <a:schemeClr val="tx1"/>
                </a:solidFill>
                <a:latin typeface="Effra" panose="020B0603020203020204" pitchFamily="34" charset="0"/>
                <a:ea typeface="+mn-ea"/>
                <a:cs typeface="+mn-cs"/>
              </a:rPr>
              <a:t>(negative) values. Contours start at 10%, contour intervals of</a:t>
            </a:r>
          </a:p>
          <a:p>
            <a:r>
              <a:rPr lang="en-GB" sz="1200" b="0" i="0" u="none" strike="noStrike" kern="1200" baseline="0" dirty="0" smtClean="0">
                <a:solidFill>
                  <a:schemeClr val="tx1"/>
                </a:solidFill>
                <a:latin typeface="Effra" panose="020B0603020203020204" pitchFamily="34" charset="0"/>
                <a:ea typeface="+mn-ea"/>
                <a:cs typeface="+mn-cs"/>
              </a:rPr>
              <a:t>20%. Areas where  ˆ  10% are shaded. Thick dark lines representing</a:t>
            </a:r>
          </a:p>
          <a:p>
            <a:r>
              <a:rPr lang="en-GB" sz="1200" b="0" i="0" u="none" strike="noStrike" kern="1200" baseline="0" dirty="0" smtClean="0">
                <a:solidFill>
                  <a:schemeClr val="tx1"/>
                </a:solidFill>
                <a:latin typeface="Effra" panose="020B0603020203020204" pitchFamily="34" charset="0"/>
                <a:ea typeface="+mn-ea"/>
                <a:cs typeface="+mn-cs"/>
              </a:rPr>
              <a:t>the boundaries of the regions where </a:t>
            </a:r>
            <a:r>
              <a:rPr lang="en-GB" sz="1200" b="0" i="1" u="none" strike="noStrike" kern="1200" baseline="0" dirty="0" smtClean="0">
                <a:solidFill>
                  <a:schemeClr val="tx1"/>
                </a:solidFill>
                <a:latin typeface="Effra" panose="020B0603020203020204" pitchFamily="34" charset="0"/>
                <a:ea typeface="+mn-ea"/>
                <a:cs typeface="+mn-cs"/>
              </a:rPr>
              <a:t>n </a:t>
            </a:r>
            <a:r>
              <a:rPr lang="en-GB" sz="1200" b="0" i="0" u="none" strike="noStrike" kern="1200" baseline="0" dirty="0" smtClean="0">
                <a:solidFill>
                  <a:schemeClr val="tx1"/>
                </a:solidFill>
                <a:latin typeface="Effra" panose="020B0603020203020204" pitchFamily="34" charset="0"/>
                <a:ea typeface="+mn-ea"/>
                <a:cs typeface="+mn-cs"/>
              </a:rPr>
              <a:t> 5 month1</a:t>
            </a:r>
          </a:p>
          <a:p>
            <a:r>
              <a:rPr lang="en-GB" sz="1200" b="0" i="0" u="none" strike="noStrike" kern="1200" baseline="0" dirty="0" smtClean="0">
                <a:solidFill>
                  <a:schemeClr val="tx1"/>
                </a:solidFill>
                <a:latin typeface="Effra" panose="020B0603020203020204" pitchFamily="34" charset="0"/>
                <a:ea typeface="+mn-ea"/>
                <a:cs typeface="+mn-cs"/>
              </a:rPr>
              <a:t>(shaded areas in Fig. 3) have been added for easy reference to the</a:t>
            </a:r>
          </a:p>
          <a:p>
            <a:r>
              <a:rPr lang="en-GB" sz="1200" b="0" i="0" u="none" strike="noStrike" kern="1200" baseline="0" dirty="0" smtClean="0">
                <a:solidFill>
                  <a:schemeClr val="tx1"/>
                </a:solidFill>
                <a:latin typeface="Effra" panose="020B0603020203020204" pitchFamily="34" charset="0"/>
                <a:ea typeface="+mn-ea"/>
                <a:cs typeface="+mn-cs"/>
              </a:rPr>
              <a:t>storm tracks. For annotations A, B, A, B see text.</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752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548680"/>
            <a:ext cx="7200800" cy="1080120"/>
          </a:xfrm>
        </p:spPr>
        <p:txBody>
          <a:bodyPr/>
          <a:lstStyle>
            <a:lvl1pPr>
              <a:defRPr sz="3600">
                <a:solidFill>
                  <a:schemeClr val="accent1"/>
                </a:solidFill>
              </a:defRPr>
            </a:lvl1pPr>
          </a:lstStyle>
          <a:p>
            <a:r>
              <a:rPr lang="en-US" dirty="0" smtClean="0"/>
              <a:t>Click to edit Master </a:t>
            </a:r>
            <a:br>
              <a:rPr lang="en-US" dirty="0" smtClean="0"/>
            </a:br>
            <a:r>
              <a:rPr lang="en-US" dirty="0" smtClean="0"/>
              <a:t>title style</a:t>
            </a:r>
            <a:endParaRPr lang="en-GB" dirty="0"/>
          </a:p>
        </p:txBody>
      </p:sp>
      <p:sp>
        <p:nvSpPr>
          <p:cNvPr id="3" name="Content Placeholder 2"/>
          <p:cNvSpPr>
            <a:spLocks noGrp="1"/>
          </p:cNvSpPr>
          <p:nvPr>
            <p:ph idx="1"/>
          </p:nvPr>
        </p:nvSpPr>
        <p:spPr>
          <a:xfrm>
            <a:off x="424800" y="1844824"/>
            <a:ext cx="8280000" cy="4329176"/>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dirty="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56176" y="328928"/>
            <a:ext cx="1280097" cy="6042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99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0921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pic>
        <p:nvPicPr>
          <p:cNvPr id="2" name="Picture 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524750" y="999656"/>
            <a:ext cx="1280097" cy="604206"/>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800" y="836712"/>
            <a:ext cx="8280000" cy="1226088"/>
          </a:xfrm>
        </p:spPr>
        <p:txBody>
          <a:bodyPr/>
          <a:lstStyle/>
          <a:p>
            <a:r>
              <a:rPr lang="en-GB" sz="2800" dirty="0"/>
              <a:t>Clustering and stalling of </a:t>
            </a:r>
            <a:r>
              <a:rPr lang="en-GB" sz="2800" dirty="0" err="1"/>
              <a:t>extratropical</a:t>
            </a:r>
            <a:r>
              <a:rPr lang="en-GB" sz="2800" dirty="0"/>
              <a:t> cyclones: their influence on extreme precipitation events in the </a:t>
            </a:r>
            <a:r>
              <a:rPr lang="en-GB" sz="2800" dirty="0" smtClean="0"/>
              <a:t>UK</a:t>
            </a:r>
            <a:endParaRPr lang="en-GB" sz="2800" dirty="0"/>
          </a:p>
        </p:txBody>
      </p:sp>
      <p:sp>
        <p:nvSpPr>
          <p:cNvPr id="3" name="Subtitle 2"/>
          <p:cNvSpPr>
            <a:spLocks noGrp="1"/>
          </p:cNvSpPr>
          <p:nvPr>
            <p:ph type="subTitle" idx="1"/>
          </p:nvPr>
        </p:nvSpPr>
        <p:spPr>
          <a:xfrm>
            <a:off x="424800" y="4653136"/>
            <a:ext cx="8280000" cy="1080120"/>
          </a:xfrm>
        </p:spPr>
        <p:txBody>
          <a:bodyPr/>
          <a:lstStyle/>
          <a:p>
            <a:pPr algn="ctr"/>
            <a:r>
              <a:rPr lang="en-GB" sz="3200" dirty="0" smtClean="0"/>
              <a:t>Suzanne Gray</a:t>
            </a:r>
          </a:p>
          <a:p>
            <a:pPr algn="ctr"/>
            <a:r>
              <a:rPr lang="en-GB" sz="3200" b="1" dirty="0" err="1" smtClean="0"/>
              <a:t>Ruari</a:t>
            </a:r>
            <a:r>
              <a:rPr lang="en-GB" sz="3200" b="1" dirty="0" smtClean="0"/>
              <a:t> Rhodes</a:t>
            </a:r>
            <a:r>
              <a:rPr lang="en-GB" sz="3200" dirty="0" smtClean="0"/>
              <a:t>, Len </a:t>
            </a:r>
            <a:r>
              <a:rPr lang="en-GB" sz="3200" dirty="0" err="1" smtClean="0"/>
              <a:t>Shaffrey</a:t>
            </a:r>
            <a:endParaRPr lang="en-GB" sz="3200" dirty="0" smtClean="0"/>
          </a:p>
          <a:p>
            <a:pPr algn="ctr"/>
            <a:r>
              <a:rPr lang="en-GB" dirty="0"/>
              <a:t>Jointly sponsored </a:t>
            </a:r>
            <a:r>
              <a:rPr lang="en-GB" dirty="0" smtClean="0"/>
              <a:t>by </a:t>
            </a:r>
            <a:r>
              <a:rPr lang="en-GB" dirty="0"/>
              <a:t>University of Reading and Lloyds Banking Group</a:t>
            </a:r>
          </a:p>
          <a:p>
            <a:pPr algn="ctr"/>
            <a:endParaRPr lang="en-GB" sz="3200"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9399" b="35951"/>
          <a:stretch/>
        </p:blipFill>
        <p:spPr>
          <a:xfrm>
            <a:off x="0" y="2204864"/>
            <a:ext cx="9144000" cy="2376264"/>
          </a:xfrm>
          <a:prstGeom prst="rect">
            <a:avLst/>
          </a:prstGeom>
        </p:spPr>
      </p:pic>
    </p:spTree>
    <p:extLst>
      <p:ext uri="{BB962C8B-B14F-4D97-AF65-F5344CB8AC3E}">
        <p14:creationId xmlns:p14="http://schemas.microsoft.com/office/powerpoint/2010/main" val="94167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200800" cy="648072"/>
          </a:xfrm>
        </p:spPr>
        <p:txBody>
          <a:bodyPr/>
          <a:lstStyle/>
          <a:p>
            <a:r>
              <a:rPr lang="en-GB" dirty="0" smtClean="0"/>
              <a:t>Clustering </a:t>
            </a:r>
            <a:r>
              <a:rPr lang="en-GB" dirty="0"/>
              <a:t>metrics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4350010" y="1269034"/>
            <a:ext cx="4793990" cy="4064400"/>
          </a:xfrm>
          <a:prstGeom prst="rect">
            <a:avLst/>
          </a:prstGeom>
        </p:spPr>
      </p:pic>
      <p:sp>
        <p:nvSpPr>
          <p:cNvPr id="9" name="TextBox 8"/>
          <p:cNvSpPr txBox="1"/>
          <p:nvPr/>
        </p:nvSpPr>
        <p:spPr>
          <a:xfrm>
            <a:off x="107504" y="6489312"/>
            <a:ext cx="2376264" cy="400110"/>
          </a:xfrm>
          <a:prstGeom prst="rect">
            <a:avLst/>
          </a:prstGeom>
          <a:noFill/>
        </p:spPr>
        <p:txBody>
          <a:bodyPr wrap="square" rtlCol="0">
            <a:spAutoFit/>
          </a:bodyPr>
          <a:lstStyle/>
          <a:p>
            <a:r>
              <a:rPr lang="en-GB" dirty="0" err="1" smtClean="0">
                <a:solidFill>
                  <a:schemeClr val="tx2"/>
                </a:solidFill>
                <a:latin typeface="+mn-lt"/>
              </a:rPr>
              <a:t>Mailier</a:t>
            </a:r>
            <a:r>
              <a:rPr lang="en-GB" dirty="0" smtClean="0">
                <a:solidFill>
                  <a:schemeClr val="tx2"/>
                </a:solidFill>
                <a:latin typeface="+mn-lt"/>
              </a:rPr>
              <a:t> et al. (2006)</a:t>
            </a:r>
          </a:p>
        </p:txBody>
      </p:sp>
      <p:sp>
        <p:nvSpPr>
          <p:cNvPr id="10" name="TextBox 9"/>
          <p:cNvSpPr txBox="1"/>
          <p:nvPr/>
        </p:nvSpPr>
        <p:spPr>
          <a:xfrm>
            <a:off x="5580112" y="5431430"/>
            <a:ext cx="3024336" cy="707886"/>
          </a:xfrm>
          <a:prstGeom prst="rect">
            <a:avLst/>
          </a:prstGeom>
          <a:noFill/>
        </p:spPr>
        <p:txBody>
          <a:bodyPr wrap="square" rtlCol="0">
            <a:spAutoFit/>
          </a:bodyPr>
          <a:lstStyle/>
          <a:p>
            <a:pPr algn="ctr"/>
            <a:r>
              <a:rPr lang="en-GB" dirty="0" smtClean="0">
                <a:solidFill>
                  <a:schemeClr val="tx2"/>
                </a:solidFill>
                <a:latin typeface="+mn-lt"/>
              </a:rPr>
              <a:t>Estimated dispersion statistic</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08520" y="3789040"/>
            <a:ext cx="4879601" cy="2592288"/>
          </a:xfrm>
          <a:prstGeom prst="rect">
            <a:avLst/>
          </a:prstGeom>
        </p:spPr>
      </p:pic>
      <p:sp>
        <p:nvSpPr>
          <p:cNvPr id="12" name="TextBox 11"/>
          <p:cNvSpPr txBox="1"/>
          <p:nvPr/>
        </p:nvSpPr>
        <p:spPr>
          <a:xfrm>
            <a:off x="17794" y="2577678"/>
            <a:ext cx="4781479" cy="923330"/>
          </a:xfrm>
          <a:prstGeom prst="rect">
            <a:avLst/>
          </a:prstGeom>
          <a:noFill/>
        </p:spPr>
        <p:txBody>
          <a:bodyPr wrap="square" rtlCol="0">
            <a:spAutoFit/>
          </a:bodyPr>
          <a:lstStyle/>
          <a:p>
            <a:r>
              <a:rPr lang="en-GB" sz="1800" dirty="0" smtClean="0">
                <a:solidFill>
                  <a:schemeClr val="tx2"/>
                </a:solidFill>
              </a:rPr>
              <a:t>Dispersion statistic = </a:t>
            </a:r>
          </a:p>
          <a:p>
            <a:r>
              <a:rPr lang="en-GB" sz="1800" dirty="0" smtClean="0">
                <a:solidFill>
                  <a:schemeClr val="tx2"/>
                </a:solidFill>
              </a:rPr>
              <a:t>(sample variance/sample mean) -1</a:t>
            </a:r>
          </a:p>
          <a:p>
            <a:r>
              <a:rPr lang="en-GB" sz="1800" dirty="0"/>
              <a:t>f</a:t>
            </a:r>
            <a:r>
              <a:rPr lang="en-GB" sz="1800" dirty="0" smtClean="0"/>
              <a:t>or the monthly mean cyclone transit counts</a:t>
            </a:r>
            <a:endParaRPr lang="en-GB" sz="1800" dirty="0" smtClean="0">
              <a:solidFill>
                <a:schemeClr val="tx2"/>
              </a:solidFill>
            </a:endParaRPr>
          </a:p>
        </p:txBody>
      </p:sp>
      <p:sp>
        <p:nvSpPr>
          <p:cNvPr id="13" name="TextBox 12"/>
          <p:cNvSpPr txBox="1"/>
          <p:nvPr/>
        </p:nvSpPr>
        <p:spPr>
          <a:xfrm>
            <a:off x="35496" y="1353542"/>
            <a:ext cx="6552728" cy="923330"/>
          </a:xfrm>
          <a:prstGeom prst="rect">
            <a:avLst/>
          </a:prstGeom>
          <a:noFill/>
        </p:spPr>
        <p:txBody>
          <a:bodyPr wrap="square" rtlCol="0">
            <a:spAutoFit/>
          </a:bodyPr>
          <a:lstStyle/>
          <a:p>
            <a:r>
              <a:rPr lang="en-GB" sz="1800" dirty="0" smtClean="0"/>
              <a:t>	                    </a:t>
            </a:r>
            <a:r>
              <a:rPr lang="en-GB" sz="1800" dirty="0"/>
              <a:t> </a:t>
            </a:r>
            <a:r>
              <a:rPr lang="en-GB" sz="1800" dirty="0" smtClean="0"/>
              <a:t>       &lt; 0 </a:t>
            </a:r>
            <a:r>
              <a:rPr lang="en-GB" sz="1800" dirty="0" err="1" smtClean="0"/>
              <a:t>underdispersed</a:t>
            </a:r>
            <a:r>
              <a:rPr lang="en-GB" sz="1800" dirty="0" smtClean="0"/>
              <a:t> (regular)</a:t>
            </a:r>
            <a:endParaRPr lang="en-GB" sz="1800" dirty="0"/>
          </a:p>
          <a:p>
            <a:r>
              <a:rPr lang="en-GB" sz="1800" dirty="0" smtClean="0">
                <a:solidFill>
                  <a:schemeClr val="tx2"/>
                </a:solidFill>
              </a:rPr>
              <a:t>dispersion statistic: = 0 random</a:t>
            </a:r>
          </a:p>
          <a:p>
            <a:r>
              <a:rPr lang="en-GB" sz="1800" dirty="0"/>
              <a:t>	</a:t>
            </a:r>
            <a:r>
              <a:rPr lang="en-GB" sz="1800" dirty="0" smtClean="0"/>
              <a:t>	        &gt;0 </a:t>
            </a:r>
            <a:r>
              <a:rPr lang="en-GB" sz="1800" dirty="0" err="1" smtClean="0"/>
              <a:t>overdispersed</a:t>
            </a:r>
            <a:r>
              <a:rPr lang="en-GB" sz="1800" dirty="0" smtClean="0"/>
              <a:t> (clustered)</a:t>
            </a:r>
            <a:endParaRPr lang="en-GB" sz="1800" dirty="0" smtClean="0">
              <a:solidFill>
                <a:schemeClr val="tx2"/>
              </a:solidFill>
            </a:endParaRPr>
          </a:p>
        </p:txBody>
      </p:sp>
    </p:spTree>
    <p:extLst>
      <p:ext uri="{BB962C8B-B14F-4D97-AF65-F5344CB8AC3E}">
        <p14:creationId xmlns:p14="http://schemas.microsoft.com/office/powerpoint/2010/main" val="158377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200800" cy="504056"/>
          </a:xfrm>
        </p:spPr>
        <p:txBody>
          <a:bodyPr/>
          <a:lstStyle/>
          <a:p>
            <a:r>
              <a:rPr lang="en-GB" dirty="0" smtClean="0"/>
              <a:t>Clustering </a:t>
            </a:r>
            <a:r>
              <a:rPr lang="en-GB" dirty="0"/>
              <a:t>metrics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pic>
        <p:nvPicPr>
          <p:cNvPr id="7" name="Picture 6"/>
          <p:cNvPicPr>
            <a:picLocks noChangeAspect="1"/>
          </p:cNvPicPr>
          <p:nvPr/>
        </p:nvPicPr>
        <p:blipFill>
          <a:blip r:embed="rId3"/>
          <a:stretch>
            <a:fillRect/>
          </a:stretch>
        </p:blipFill>
        <p:spPr>
          <a:xfrm>
            <a:off x="-36513" y="1679818"/>
            <a:ext cx="9122631" cy="4040356"/>
          </a:xfrm>
          <a:prstGeom prst="rect">
            <a:avLst/>
          </a:prstGeom>
        </p:spPr>
      </p:pic>
      <p:sp>
        <p:nvSpPr>
          <p:cNvPr id="8" name="TextBox 7"/>
          <p:cNvSpPr txBox="1"/>
          <p:nvPr/>
        </p:nvSpPr>
        <p:spPr>
          <a:xfrm>
            <a:off x="0" y="6489312"/>
            <a:ext cx="2699792" cy="400110"/>
          </a:xfrm>
          <a:prstGeom prst="rect">
            <a:avLst/>
          </a:prstGeom>
          <a:noFill/>
        </p:spPr>
        <p:txBody>
          <a:bodyPr wrap="square" rtlCol="0">
            <a:spAutoFit/>
          </a:bodyPr>
          <a:lstStyle/>
          <a:p>
            <a:r>
              <a:rPr lang="en-GB" dirty="0" err="1" smtClean="0">
                <a:solidFill>
                  <a:schemeClr val="tx2"/>
                </a:solidFill>
                <a:latin typeface="+mn-lt"/>
              </a:rPr>
              <a:t>Vitolo</a:t>
            </a:r>
            <a:r>
              <a:rPr lang="en-GB" dirty="0" smtClean="0">
                <a:solidFill>
                  <a:schemeClr val="tx2"/>
                </a:solidFill>
                <a:latin typeface="+mn-lt"/>
              </a:rPr>
              <a:t> et al. (2009)</a:t>
            </a:r>
          </a:p>
        </p:txBody>
      </p:sp>
      <p:sp>
        <p:nvSpPr>
          <p:cNvPr id="9" name="TextBox 8"/>
          <p:cNvSpPr txBox="1"/>
          <p:nvPr/>
        </p:nvSpPr>
        <p:spPr>
          <a:xfrm>
            <a:off x="2436571" y="5781426"/>
            <a:ext cx="4176464" cy="707886"/>
          </a:xfrm>
          <a:prstGeom prst="rect">
            <a:avLst/>
          </a:prstGeom>
          <a:noFill/>
        </p:spPr>
        <p:txBody>
          <a:bodyPr wrap="square" rtlCol="0">
            <a:spAutoFit/>
          </a:bodyPr>
          <a:lstStyle/>
          <a:p>
            <a:r>
              <a:rPr lang="en-GB" dirty="0" smtClean="0">
                <a:solidFill>
                  <a:schemeClr val="tx2"/>
                </a:solidFill>
                <a:latin typeface="+mn-lt"/>
              </a:rPr>
              <a:t>Clustering determined across a 20</a:t>
            </a:r>
            <a:r>
              <a:rPr lang="en-GB" baseline="30000" dirty="0" smtClean="0">
                <a:solidFill>
                  <a:schemeClr val="tx2"/>
                </a:solidFill>
                <a:latin typeface="+mn-lt"/>
              </a:rPr>
              <a:t>o</a:t>
            </a:r>
            <a:r>
              <a:rPr lang="en-GB" dirty="0" smtClean="0">
                <a:solidFill>
                  <a:schemeClr val="tx2"/>
                </a:solidFill>
                <a:latin typeface="+mn-lt"/>
              </a:rPr>
              <a:t> </a:t>
            </a:r>
            <a:r>
              <a:rPr lang="en-GB" dirty="0" err="1" smtClean="0">
                <a:solidFill>
                  <a:schemeClr val="tx2"/>
                </a:solidFill>
                <a:latin typeface="+mn-lt"/>
              </a:rPr>
              <a:t>meridional</a:t>
            </a:r>
            <a:r>
              <a:rPr lang="en-GB" dirty="0" smtClean="0">
                <a:solidFill>
                  <a:schemeClr val="tx2"/>
                </a:solidFill>
                <a:latin typeface="+mn-lt"/>
              </a:rPr>
              <a:t> barrier centred on Berlin </a:t>
            </a:r>
          </a:p>
        </p:txBody>
      </p:sp>
      <p:sp>
        <p:nvSpPr>
          <p:cNvPr id="10" name="TextBox 9"/>
          <p:cNvSpPr txBox="1"/>
          <p:nvPr/>
        </p:nvSpPr>
        <p:spPr>
          <a:xfrm>
            <a:off x="2987824" y="2348880"/>
            <a:ext cx="1296144" cy="923330"/>
          </a:xfrm>
          <a:prstGeom prst="rect">
            <a:avLst/>
          </a:prstGeom>
          <a:noFill/>
        </p:spPr>
        <p:txBody>
          <a:bodyPr wrap="square" rtlCol="0">
            <a:spAutoFit/>
          </a:bodyPr>
          <a:lstStyle/>
          <a:p>
            <a:r>
              <a:rPr lang="en-GB" sz="1800" dirty="0" smtClean="0"/>
              <a:t>3-</a:t>
            </a:r>
            <a:r>
              <a:rPr lang="en-GB" sz="1800" dirty="0" smtClean="0">
                <a:solidFill>
                  <a:schemeClr val="tx2"/>
                </a:solidFill>
              </a:rPr>
              <a:t>monthly cyclone counts</a:t>
            </a:r>
          </a:p>
        </p:txBody>
      </p:sp>
      <p:sp>
        <p:nvSpPr>
          <p:cNvPr id="11" name="TextBox 10"/>
          <p:cNvSpPr txBox="1"/>
          <p:nvPr/>
        </p:nvSpPr>
        <p:spPr>
          <a:xfrm>
            <a:off x="5580112" y="2420888"/>
            <a:ext cx="1296144" cy="646331"/>
          </a:xfrm>
          <a:prstGeom prst="rect">
            <a:avLst/>
          </a:prstGeom>
          <a:noFill/>
        </p:spPr>
        <p:txBody>
          <a:bodyPr wrap="square" rtlCol="0">
            <a:spAutoFit/>
          </a:bodyPr>
          <a:lstStyle/>
          <a:p>
            <a:r>
              <a:rPr lang="en-GB" sz="1800" dirty="0" smtClean="0"/>
              <a:t>All </a:t>
            </a:r>
            <a:r>
              <a:rPr lang="en-GB" sz="1800" dirty="0" smtClean="0">
                <a:solidFill>
                  <a:schemeClr val="tx2"/>
                </a:solidFill>
              </a:rPr>
              <a:t>cyclones</a:t>
            </a:r>
          </a:p>
        </p:txBody>
      </p:sp>
    </p:spTree>
    <p:extLst>
      <p:ext uri="{BB962C8B-B14F-4D97-AF65-F5344CB8AC3E}">
        <p14:creationId xmlns:p14="http://schemas.microsoft.com/office/powerpoint/2010/main" val="699992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200800" cy="576064"/>
          </a:xfrm>
        </p:spPr>
        <p:txBody>
          <a:bodyPr/>
          <a:lstStyle/>
          <a:p>
            <a:r>
              <a:rPr lang="en-GB" dirty="0" smtClean="0"/>
              <a:t>Clustering </a:t>
            </a:r>
            <a:r>
              <a:rPr lang="en-GB" dirty="0"/>
              <a:t>metrics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12</a:t>
            </a:fld>
            <a:endParaRPr lang="en-GB" altLang="en-US"/>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0" y="3847231"/>
            <a:ext cx="3547411" cy="1814017"/>
          </a:xfrm>
          <a:prstGeom prst="rect">
            <a:avLst/>
          </a:prstGeom>
        </p:spPr>
      </p:pic>
      <p:pic>
        <p:nvPicPr>
          <p:cNvPr id="10" name="Picture 9"/>
          <p:cNvPicPr>
            <a:picLocks noChangeAspect="1"/>
          </p:cNvPicPr>
          <p:nvPr/>
        </p:nvPicPr>
        <p:blipFill>
          <a:blip r:embed="rId4"/>
          <a:stretch>
            <a:fillRect/>
          </a:stretch>
        </p:blipFill>
        <p:spPr>
          <a:xfrm>
            <a:off x="3588560" y="994785"/>
            <a:ext cx="5497433" cy="5098511"/>
          </a:xfrm>
          <a:prstGeom prst="rect">
            <a:avLst/>
          </a:prstGeom>
        </p:spPr>
      </p:pic>
      <p:sp>
        <p:nvSpPr>
          <p:cNvPr id="11" name="TextBox 10"/>
          <p:cNvSpPr txBox="1"/>
          <p:nvPr/>
        </p:nvSpPr>
        <p:spPr>
          <a:xfrm>
            <a:off x="107504" y="6381328"/>
            <a:ext cx="2592288" cy="400110"/>
          </a:xfrm>
          <a:prstGeom prst="rect">
            <a:avLst/>
          </a:prstGeom>
          <a:noFill/>
        </p:spPr>
        <p:txBody>
          <a:bodyPr wrap="square" rtlCol="0">
            <a:spAutoFit/>
          </a:bodyPr>
          <a:lstStyle/>
          <a:p>
            <a:r>
              <a:rPr lang="en-GB" dirty="0" smtClean="0">
                <a:solidFill>
                  <a:schemeClr val="tx2"/>
                </a:solidFill>
                <a:latin typeface="+mn-lt"/>
              </a:rPr>
              <a:t>Pinto et al. (2013)</a:t>
            </a:r>
          </a:p>
        </p:txBody>
      </p:sp>
      <p:sp>
        <p:nvSpPr>
          <p:cNvPr id="12" name="TextBox 11"/>
          <p:cNvSpPr txBox="1"/>
          <p:nvPr/>
        </p:nvSpPr>
        <p:spPr>
          <a:xfrm>
            <a:off x="107504" y="1490008"/>
            <a:ext cx="3481056" cy="2246769"/>
          </a:xfrm>
          <a:prstGeom prst="rect">
            <a:avLst/>
          </a:prstGeom>
          <a:noFill/>
        </p:spPr>
        <p:txBody>
          <a:bodyPr wrap="square" rtlCol="0">
            <a:spAutoFit/>
          </a:bodyPr>
          <a:lstStyle/>
          <a:p>
            <a:r>
              <a:rPr lang="en-GB" dirty="0" smtClean="0">
                <a:solidFill>
                  <a:schemeClr val="tx2"/>
                </a:solidFill>
                <a:latin typeface="+mn-lt"/>
              </a:rPr>
              <a:t>Clustering defined according to a radius of influence.</a:t>
            </a:r>
          </a:p>
          <a:p>
            <a:endParaRPr lang="en-GB" dirty="0" smtClean="0">
              <a:solidFill>
                <a:schemeClr val="tx2"/>
              </a:solidFill>
              <a:latin typeface="+mn-lt"/>
            </a:endParaRPr>
          </a:p>
          <a:p>
            <a:r>
              <a:rPr lang="en-GB" dirty="0" smtClean="0"/>
              <a:t>Consistent across reanalysis </a:t>
            </a:r>
            <a:r>
              <a:rPr lang="en-GB" dirty="0" smtClean="0"/>
              <a:t>datasets. </a:t>
            </a:r>
            <a:r>
              <a:rPr lang="en-GB" dirty="0" smtClean="0"/>
              <a:t>Clustering increases for intense cyclones</a:t>
            </a:r>
            <a:r>
              <a:rPr lang="en-GB" dirty="0" smtClean="0"/>
              <a:t>.</a:t>
            </a:r>
            <a:r>
              <a:rPr lang="en-GB" dirty="0" smtClean="0">
                <a:solidFill>
                  <a:schemeClr val="tx2"/>
                </a:solidFill>
                <a:latin typeface="+mn-lt"/>
              </a:rPr>
              <a:t> </a:t>
            </a:r>
            <a:endParaRPr lang="en-GB" dirty="0" smtClean="0">
              <a:solidFill>
                <a:schemeClr val="tx2"/>
              </a:solidFill>
              <a:latin typeface="+mn-lt"/>
            </a:endParaRPr>
          </a:p>
        </p:txBody>
      </p:sp>
    </p:spTree>
    <p:extLst>
      <p:ext uri="{BB962C8B-B14F-4D97-AF65-F5344CB8AC3E}">
        <p14:creationId xmlns:p14="http://schemas.microsoft.com/office/powerpoint/2010/main" val="74935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200800" cy="432048"/>
          </a:xfrm>
        </p:spPr>
        <p:txBody>
          <a:bodyPr/>
          <a:lstStyle/>
          <a:p>
            <a:r>
              <a:rPr lang="en-GB" dirty="0" smtClean="0"/>
              <a:t>hypotheses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Observed </a:t>
            </a:r>
            <a:r>
              <a:rPr lang="en-GB" dirty="0"/>
              <a:t>extreme precipitation accumulations at </a:t>
            </a:r>
            <a:r>
              <a:rPr lang="en-GB" dirty="0" smtClean="0"/>
              <a:t>several-week </a:t>
            </a:r>
            <a:r>
              <a:rPr lang="en-GB" dirty="0"/>
              <a:t>timescales are associated with </a:t>
            </a:r>
            <a:r>
              <a:rPr lang="en-GB" dirty="0" smtClean="0"/>
              <a:t>more storm </a:t>
            </a:r>
            <a:r>
              <a:rPr lang="en-GB" dirty="0"/>
              <a:t>track passages (more clustered) than </a:t>
            </a:r>
            <a:r>
              <a:rPr lang="en-GB" dirty="0" smtClean="0"/>
              <a:t>lower accumulations on </a:t>
            </a:r>
            <a:r>
              <a:rPr lang="en-GB" dirty="0"/>
              <a:t>the same timescales.</a:t>
            </a:r>
          </a:p>
          <a:p>
            <a:pPr marL="457200" indent="-457200">
              <a:buFont typeface="+mj-lt"/>
              <a:buAutoNum type="arabicPeriod"/>
            </a:pPr>
            <a:r>
              <a:rPr lang="en-GB" dirty="0" smtClean="0"/>
              <a:t>Observed </a:t>
            </a:r>
            <a:r>
              <a:rPr lang="en-GB" dirty="0"/>
              <a:t>extreme </a:t>
            </a:r>
            <a:r>
              <a:rPr lang="en-GB" dirty="0" smtClean="0"/>
              <a:t>several-day </a:t>
            </a:r>
            <a:r>
              <a:rPr lang="en-GB" dirty="0"/>
              <a:t>precipitation accumulations </a:t>
            </a:r>
            <a:r>
              <a:rPr lang="en-GB" dirty="0" smtClean="0"/>
              <a:t>are associated </a:t>
            </a:r>
            <a:r>
              <a:rPr lang="en-GB" dirty="0"/>
              <a:t>with storms with a </a:t>
            </a:r>
            <a:r>
              <a:rPr lang="en-GB" dirty="0" smtClean="0"/>
              <a:t>longer residence </a:t>
            </a:r>
            <a:r>
              <a:rPr lang="en-GB" dirty="0"/>
              <a:t>period (stalled / slow </a:t>
            </a:r>
            <a:r>
              <a:rPr lang="en-GB" dirty="0" smtClean="0"/>
              <a:t>moving storms) </a:t>
            </a:r>
            <a:r>
              <a:rPr lang="en-GB" dirty="0"/>
              <a:t>than </a:t>
            </a:r>
            <a:r>
              <a:rPr lang="en-GB" dirty="0" smtClean="0"/>
              <a:t>lower accumulations on </a:t>
            </a:r>
            <a:r>
              <a:rPr lang="en-GB" dirty="0"/>
              <a:t>the same </a:t>
            </a:r>
            <a:r>
              <a:rPr lang="en-GB" dirty="0" smtClean="0"/>
              <a:t>timescales.</a:t>
            </a:r>
            <a:endParaRPr lang="en-GB" dirty="0"/>
          </a:p>
          <a:p>
            <a:pPr marL="457200" indent="-457200">
              <a:buFont typeface="+mj-lt"/>
              <a:buAutoNum type="arabicPeriod"/>
            </a:pPr>
            <a:r>
              <a:rPr lang="en-GB" dirty="0" smtClean="0"/>
              <a:t>Climate </a:t>
            </a:r>
            <a:r>
              <a:rPr lang="en-GB" dirty="0"/>
              <a:t>change in the </a:t>
            </a:r>
            <a:r>
              <a:rPr lang="en-GB" dirty="0" smtClean="0"/>
              <a:t>21</a:t>
            </a:r>
            <a:r>
              <a:rPr lang="en-GB" baseline="30000" dirty="0" smtClean="0"/>
              <a:t>st</a:t>
            </a:r>
            <a:r>
              <a:rPr lang="en-GB" dirty="0" smtClean="0"/>
              <a:t> Century </a:t>
            </a:r>
            <a:r>
              <a:rPr lang="en-GB" dirty="0"/>
              <a:t>will cause changes in the patterns of clustering and stalling </a:t>
            </a:r>
            <a:r>
              <a:rPr lang="en-GB" dirty="0" smtClean="0"/>
              <a:t>in North </a:t>
            </a:r>
            <a:r>
              <a:rPr lang="en-GB" dirty="0"/>
              <a:t>Atlantic cyclones, which </a:t>
            </a:r>
            <a:r>
              <a:rPr lang="en-GB" dirty="0" smtClean="0"/>
              <a:t>will </a:t>
            </a:r>
            <a:r>
              <a:rPr lang="en-GB" dirty="0"/>
              <a:t>lead to changes in precipitation over England and Wales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spTree>
    <p:extLst>
      <p:ext uri="{BB962C8B-B14F-4D97-AF65-F5344CB8AC3E}">
        <p14:creationId xmlns:p14="http://schemas.microsoft.com/office/powerpoint/2010/main" val="1966963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200800" cy="432048"/>
          </a:xfrm>
        </p:spPr>
        <p:txBody>
          <a:bodyPr/>
          <a:lstStyle/>
          <a:p>
            <a:r>
              <a:rPr lang="en-GB" dirty="0" smtClean="0"/>
              <a:t>hypotheses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b="1" dirty="0" smtClean="0"/>
              <a:t>Observed </a:t>
            </a:r>
            <a:r>
              <a:rPr lang="en-GB" b="1" dirty="0"/>
              <a:t>extreme precipitation accumulations at </a:t>
            </a:r>
            <a:r>
              <a:rPr lang="en-GB" b="1" dirty="0" smtClean="0"/>
              <a:t>several-week </a:t>
            </a:r>
            <a:r>
              <a:rPr lang="en-GB" b="1" dirty="0"/>
              <a:t>timescales are associated with </a:t>
            </a:r>
            <a:r>
              <a:rPr lang="en-GB" b="1" dirty="0" smtClean="0"/>
              <a:t>more storm </a:t>
            </a:r>
            <a:r>
              <a:rPr lang="en-GB" b="1" dirty="0"/>
              <a:t>track passages (more clustered) than </a:t>
            </a:r>
            <a:r>
              <a:rPr lang="en-GB" b="1" dirty="0" smtClean="0"/>
              <a:t>lower accumulations on </a:t>
            </a:r>
            <a:r>
              <a:rPr lang="en-GB" b="1" dirty="0"/>
              <a:t>the same timescales.</a:t>
            </a:r>
          </a:p>
          <a:p>
            <a:pPr marL="457200" indent="-457200">
              <a:buFont typeface="+mj-lt"/>
              <a:buAutoNum type="arabicPeriod"/>
            </a:pPr>
            <a:r>
              <a:rPr lang="en-GB" b="1" dirty="0" smtClean="0"/>
              <a:t>Observed </a:t>
            </a:r>
            <a:r>
              <a:rPr lang="en-GB" b="1" dirty="0"/>
              <a:t>extreme </a:t>
            </a:r>
            <a:r>
              <a:rPr lang="en-GB" b="1" dirty="0" smtClean="0"/>
              <a:t>several-day </a:t>
            </a:r>
            <a:r>
              <a:rPr lang="en-GB" b="1" dirty="0"/>
              <a:t>precipitation </a:t>
            </a:r>
            <a:r>
              <a:rPr lang="en-GB" b="1" dirty="0" smtClean="0"/>
              <a:t>accumulations are associated </a:t>
            </a:r>
            <a:r>
              <a:rPr lang="en-GB" b="1" dirty="0"/>
              <a:t>with storms with a </a:t>
            </a:r>
            <a:r>
              <a:rPr lang="en-GB" b="1" dirty="0" smtClean="0"/>
              <a:t>longer residence </a:t>
            </a:r>
            <a:r>
              <a:rPr lang="en-GB" b="1" dirty="0"/>
              <a:t>period (stalled / slow </a:t>
            </a:r>
            <a:r>
              <a:rPr lang="en-GB" b="1" dirty="0" smtClean="0"/>
              <a:t>moving storms) </a:t>
            </a:r>
            <a:r>
              <a:rPr lang="en-GB" b="1" dirty="0"/>
              <a:t>than </a:t>
            </a:r>
            <a:r>
              <a:rPr lang="en-GB" b="1" dirty="0" smtClean="0"/>
              <a:t>lower accumulations on </a:t>
            </a:r>
            <a:r>
              <a:rPr lang="en-GB" b="1" dirty="0"/>
              <a:t>the same </a:t>
            </a:r>
            <a:r>
              <a:rPr lang="en-GB" b="1" dirty="0" smtClean="0"/>
              <a:t>timescales.</a:t>
            </a:r>
            <a:endParaRPr lang="en-GB" b="1" dirty="0"/>
          </a:p>
          <a:p>
            <a:pPr marL="457200" indent="-457200">
              <a:buFont typeface="+mj-lt"/>
              <a:buAutoNum type="arabicPeriod"/>
            </a:pPr>
            <a:r>
              <a:rPr lang="en-GB" dirty="0" smtClean="0">
                <a:solidFill>
                  <a:schemeClr val="bg2"/>
                </a:solidFill>
              </a:rPr>
              <a:t>Climate </a:t>
            </a:r>
            <a:r>
              <a:rPr lang="en-GB" dirty="0">
                <a:solidFill>
                  <a:schemeClr val="bg2"/>
                </a:solidFill>
              </a:rPr>
              <a:t>change in the </a:t>
            </a:r>
            <a:r>
              <a:rPr lang="en-GB" dirty="0" smtClean="0">
                <a:solidFill>
                  <a:schemeClr val="bg2"/>
                </a:solidFill>
              </a:rPr>
              <a:t>21</a:t>
            </a:r>
            <a:r>
              <a:rPr lang="en-GB" baseline="30000" dirty="0" smtClean="0">
                <a:solidFill>
                  <a:schemeClr val="bg2"/>
                </a:solidFill>
              </a:rPr>
              <a:t>st</a:t>
            </a:r>
            <a:r>
              <a:rPr lang="en-GB" dirty="0" smtClean="0">
                <a:solidFill>
                  <a:schemeClr val="bg2"/>
                </a:solidFill>
              </a:rPr>
              <a:t> Century </a:t>
            </a:r>
            <a:r>
              <a:rPr lang="en-GB" dirty="0">
                <a:solidFill>
                  <a:schemeClr val="bg2"/>
                </a:solidFill>
              </a:rPr>
              <a:t>will cause changes in the patterns of clustering and stalling </a:t>
            </a:r>
            <a:r>
              <a:rPr lang="en-GB" dirty="0" smtClean="0">
                <a:solidFill>
                  <a:schemeClr val="bg2"/>
                </a:solidFill>
              </a:rPr>
              <a:t>in North </a:t>
            </a:r>
            <a:r>
              <a:rPr lang="en-GB" dirty="0">
                <a:solidFill>
                  <a:schemeClr val="bg2"/>
                </a:solidFill>
              </a:rPr>
              <a:t>Atlantic cyclones, which </a:t>
            </a:r>
            <a:r>
              <a:rPr lang="en-GB" dirty="0" smtClean="0">
                <a:solidFill>
                  <a:schemeClr val="bg2"/>
                </a:solidFill>
              </a:rPr>
              <a:t>will </a:t>
            </a:r>
            <a:r>
              <a:rPr lang="en-GB" dirty="0">
                <a:solidFill>
                  <a:schemeClr val="bg2"/>
                </a:solidFill>
              </a:rPr>
              <a:t>lead to changes in precipitation over England and Wales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Tree>
    <p:extLst>
      <p:ext uri="{BB962C8B-B14F-4D97-AF65-F5344CB8AC3E}">
        <p14:creationId xmlns:p14="http://schemas.microsoft.com/office/powerpoint/2010/main" val="1545413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sp>
        <p:nvSpPr>
          <p:cNvPr id="5" name="Content Placeholder 4"/>
          <p:cNvSpPr>
            <a:spLocks noGrp="1"/>
          </p:cNvSpPr>
          <p:nvPr>
            <p:ph sz="quarter" idx="11"/>
          </p:nvPr>
        </p:nvSpPr>
        <p:spPr>
          <a:xfrm>
            <a:off x="1115616" y="1916832"/>
            <a:ext cx="6984776" cy="1656184"/>
          </a:xfrm>
        </p:spPr>
        <p:txBody>
          <a:bodyPr/>
          <a:lstStyle/>
          <a:p>
            <a:pPr marL="0" indent="0" algn="ctr">
              <a:buNone/>
            </a:pPr>
            <a:r>
              <a:rPr lang="en-GB" sz="4400" dirty="0" smtClean="0"/>
              <a:t>Can reanalyses represent</a:t>
            </a:r>
            <a:br>
              <a:rPr lang="en-GB" sz="4400" dirty="0" smtClean="0"/>
            </a:br>
            <a:r>
              <a:rPr lang="en-GB" sz="4400" dirty="0" smtClean="0"/>
              <a:t>extreme precipitation?</a:t>
            </a:r>
            <a:endParaRPr lang="en-GB" sz="4400" dirty="0"/>
          </a:p>
        </p:txBody>
      </p:sp>
      <p:sp>
        <p:nvSpPr>
          <p:cNvPr id="6" name="Rectangle 5"/>
          <p:cNvSpPr/>
          <p:nvPr/>
        </p:nvSpPr>
        <p:spPr>
          <a:xfrm>
            <a:off x="179512" y="4458600"/>
            <a:ext cx="4896544" cy="1938992"/>
          </a:xfrm>
          <a:prstGeom prst="rect">
            <a:avLst/>
          </a:prstGeom>
        </p:spPr>
        <p:txBody>
          <a:bodyPr wrap="square">
            <a:spAutoFit/>
          </a:bodyPr>
          <a:lstStyle/>
          <a:p>
            <a:r>
              <a:rPr lang="en-GB" dirty="0" smtClean="0"/>
              <a:t>Rhodes</a:t>
            </a:r>
            <a:r>
              <a:rPr lang="en-GB" dirty="0"/>
              <a:t>, R. I., </a:t>
            </a:r>
            <a:r>
              <a:rPr lang="en-GB" dirty="0" err="1"/>
              <a:t>Shaffrey</a:t>
            </a:r>
            <a:r>
              <a:rPr lang="en-GB" dirty="0"/>
              <a:t>, L. C. and Gray, S. L. (2014) Can reanalyses represent extreme precipitation over England and Wales? Quarterly Journal of the Royal Meteorological Society. </a:t>
            </a:r>
            <a:r>
              <a:rPr lang="en-GB" dirty="0" smtClean="0"/>
              <a:t> Early view</a:t>
            </a:r>
          </a:p>
          <a:p>
            <a:r>
              <a:rPr lang="en-GB" dirty="0" err="1" smtClean="0"/>
              <a:t>doi</a:t>
            </a:r>
            <a:r>
              <a:rPr lang="en-GB" dirty="0"/>
              <a:t>: 10.1002/qj.2418 </a:t>
            </a:r>
          </a:p>
        </p:txBody>
      </p:sp>
    </p:spTree>
    <p:extLst>
      <p:ext uri="{BB962C8B-B14F-4D97-AF65-F5344CB8AC3E}">
        <p14:creationId xmlns:p14="http://schemas.microsoft.com/office/powerpoint/2010/main" val="1581490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128792" cy="504056"/>
          </a:xfrm>
        </p:spPr>
        <p:txBody>
          <a:bodyPr/>
          <a:lstStyle/>
          <a:p>
            <a:r>
              <a:rPr lang="en-GB" dirty="0" smtClean="0"/>
              <a:t>Data</a:t>
            </a:r>
            <a:endParaRPr lang="en-GB" dirty="0"/>
          </a:p>
        </p:txBody>
      </p:sp>
      <p:sp>
        <p:nvSpPr>
          <p:cNvPr id="3" name="Content Placeholder 2"/>
          <p:cNvSpPr>
            <a:spLocks noGrp="1"/>
          </p:cNvSpPr>
          <p:nvPr>
            <p:ph idx="1"/>
          </p:nvPr>
        </p:nvSpPr>
        <p:spPr>
          <a:xfrm>
            <a:off x="282701" y="1628800"/>
            <a:ext cx="8280000" cy="4392488"/>
          </a:xfrm>
        </p:spPr>
        <p:txBody>
          <a:bodyPr/>
          <a:lstStyle/>
          <a:p>
            <a:pPr marL="0" indent="0">
              <a:buNone/>
            </a:pPr>
            <a:endParaRPr lang="en-GB" dirty="0"/>
          </a:p>
          <a:p>
            <a:r>
              <a:rPr lang="en-GB" dirty="0" smtClean="0"/>
              <a:t>Reanalysis datasets:</a:t>
            </a:r>
          </a:p>
          <a:p>
            <a:pPr lvl="1"/>
            <a:r>
              <a:rPr lang="en-GB" dirty="0" smtClean="0"/>
              <a:t>ERA-Interim (1979-2011) 4D-Var data assimilation, gridded output at T255 resolution (~0.7</a:t>
            </a:r>
            <a:r>
              <a:rPr lang="en-GB" baseline="30000" dirty="0" smtClean="0"/>
              <a:t>o</a:t>
            </a:r>
            <a:r>
              <a:rPr lang="en-GB" dirty="0" smtClean="0"/>
              <a:t> in </a:t>
            </a:r>
            <a:r>
              <a:rPr lang="en-GB" dirty="0" err="1" smtClean="0"/>
              <a:t>lat</a:t>
            </a:r>
            <a:r>
              <a:rPr lang="en-GB" dirty="0" smtClean="0"/>
              <a:t>/</a:t>
            </a:r>
            <a:r>
              <a:rPr lang="en-GB" dirty="0" err="1" smtClean="0"/>
              <a:t>lon</a:t>
            </a:r>
            <a:r>
              <a:rPr lang="en-GB" dirty="0" smtClean="0"/>
              <a:t>)</a:t>
            </a:r>
          </a:p>
          <a:p>
            <a:pPr lvl="1"/>
            <a:r>
              <a:rPr lang="en-GB" dirty="0"/>
              <a:t>Twentieth Century Reanalysis (20CR</a:t>
            </a:r>
            <a:r>
              <a:rPr lang="en-GB" dirty="0" smtClean="0"/>
              <a:t>) (1871-2012). Only surface pressure and monthly SST assimilated (using ensemble </a:t>
            </a:r>
            <a:r>
              <a:rPr lang="en-GB" dirty="0" err="1" smtClean="0"/>
              <a:t>Kalman</a:t>
            </a:r>
            <a:r>
              <a:rPr lang="en-GB" dirty="0" smtClean="0"/>
              <a:t> filter). T62 resolution (~2.0</a:t>
            </a:r>
            <a:r>
              <a:rPr lang="en-GB" baseline="30000" dirty="0" smtClean="0"/>
              <a:t>o</a:t>
            </a:r>
            <a:r>
              <a:rPr lang="en-GB" dirty="0" smtClean="0"/>
              <a:t> in </a:t>
            </a:r>
            <a:r>
              <a:rPr lang="en-GB" dirty="0" err="1" smtClean="0"/>
              <a:t>lat</a:t>
            </a:r>
            <a:r>
              <a:rPr lang="en-GB" dirty="0" smtClean="0"/>
              <a:t>/</a:t>
            </a:r>
            <a:r>
              <a:rPr lang="en-GB" dirty="0" err="1" smtClean="0"/>
              <a:t>lon</a:t>
            </a:r>
            <a:r>
              <a:rPr lang="en-GB" dirty="0" smtClean="0"/>
              <a:t>). 56 member ensemble forecast. </a:t>
            </a:r>
            <a:endParaRPr lang="en-GB" dirty="0"/>
          </a:p>
          <a:p>
            <a:r>
              <a:rPr lang="en-GB" dirty="0" smtClean="0"/>
              <a:t>Observations</a:t>
            </a:r>
          </a:p>
          <a:p>
            <a:pPr lvl="1"/>
            <a:r>
              <a:rPr lang="en-GB" dirty="0" smtClean="0"/>
              <a:t>England Wales precipitation dataset (EWP) derived from station rain gauge measurements (1931-present).</a:t>
            </a:r>
            <a:endParaRPr lang="en-GB" dirty="0"/>
          </a:p>
          <a:p>
            <a:pPr lvl="1"/>
            <a:r>
              <a:rPr lang="en-GB" dirty="0" smtClean="0"/>
              <a:t>Global precipitation climatology project (GPCP). Satellite and gauge-derived dataset available on 1</a:t>
            </a:r>
            <a:r>
              <a:rPr lang="en-GB" baseline="30000" dirty="0" smtClean="0"/>
              <a:t>o</a:t>
            </a:r>
            <a:r>
              <a:rPr lang="en-GB" dirty="0" smtClean="0"/>
              <a:t> grid (1996-present).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16</a:t>
            </a:fld>
            <a:endParaRPr lang="en-GB" altLang="en-US"/>
          </a:p>
        </p:txBody>
      </p:sp>
    </p:spTree>
    <p:extLst>
      <p:ext uri="{BB962C8B-B14F-4D97-AF65-F5344CB8AC3E}">
        <p14:creationId xmlns:p14="http://schemas.microsoft.com/office/powerpoint/2010/main" val="26876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86" y="476672"/>
            <a:ext cx="7200800" cy="504056"/>
          </a:xfrm>
        </p:spPr>
        <p:txBody>
          <a:bodyPr/>
          <a:lstStyle/>
          <a:p>
            <a:r>
              <a:rPr lang="en-GB" dirty="0" smtClean="0"/>
              <a:t>Spatial comparison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50223"/>
          <a:stretch/>
        </p:blipFill>
        <p:spPr>
          <a:xfrm>
            <a:off x="251520" y="1916831"/>
            <a:ext cx="5785885" cy="2880000"/>
          </a:xfrm>
          <a:prstGeom prst="rect">
            <a:avLst/>
          </a:prstGeom>
        </p:spPr>
      </p:pic>
      <p:sp>
        <p:nvSpPr>
          <p:cNvPr id="10" name="TextBox 9"/>
          <p:cNvSpPr txBox="1"/>
          <p:nvPr/>
        </p:nvSpPr>
        <p:spPr>
          <a:xfrm>
            <a:off x="1619673" y="5164142"/>
            <a:ext cx="5832647" cy="707886"/>
          </a:xfrm>
          <a:prstGeom prst="rect">
            <a:avLst/>
          </a:prstGeom>
          <a:noFill/>
        </p:spPr>
        <p:txBody>
          <a:bodyPr wrap="square" rtlCol="0">
            <a:spAutoFit/>
          </a:bodyPr>
          <a:lstStyle/>
          <a:p>
            <a:pPr algn="ctr"/>
            <a:r>
              <a:rPr lang="en-GB" dirty="0"/>
              <a:t>1996-2009 DJF mean daily precipitation accumulation contours </a:t>
            </a:r>
            <a:r>
              <a:rPr lang="en-GB" dirty="0" smtClean="0"/>
              <a:t>(1mm intervals)</a:t>
            </a:r>
            <a:endParaRPr lang="en-GB" dirty="0" smtClean="0">
              <a:solidFill>
                <a:schemeClr val="tx2"/>
              </a:solidFill>
              <a:latin typeface="+mn-lt"/>
            </a:endParaRPr>
          </a:p>
        </p:txBody>
      </p:sp>
      <p:pic>
        <p:nvPicPr>
          <p:cNvPr id="11"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t="49605" r="48701"/>
          <a:stretch/>
        </p:blipFill>
        <p:spPr bwMode="auto">
          <a:xfrm>
            <a:off x="6032800" y="1883968"/>
            <a:ext cx="2931688"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769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sp>
        <p:nvSpPr>
          <p:cNvPr id="5" name="Title 1"/>
          <p:cNvSpPr>
            <a:spLocks noGrp="1"/>
          </p:cNvSpPr>
          <p:nvPr>
            <p:ph type="title"/>
          </p:nvPr>
        </p:nvSpPr>
        <p:spPr>
          <a:xfrm>
            <a:off x="251520" y="476672"/>
            <a:ext cx="6768752" cy="504056"/>
          </a:xfrm>
        </p:spPr>
        <p:txBody>
          <a:bodyPr/>
          <a:lstStyle/>
          <a:p>
            <a:r>
              <a:rPr lang="en-GB" dirty="0" smtClean="0"/>
              <a:t>Hit rates</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1" y="1628800"/>
            <a:ext cx="7488830" cy="3744416"/>
          </a:xfrm>
          <a:prstGeom prst="rect">
            <a:avLst/>
          </a:prstGeom>
        </p:spPr>
      </p:pic>
      <p:sp>
        <p:nvSpPr>
          <p:cNvPr id="7" name="TextBox 6"/>
          <p:cNvSpPr txBox="1"/>
          <p:nvPr/>
        </p:nvSpPr>
        <p:spPr>
          <a:xfrm>
            <a:off x="1763688" y="5457418"/>
            <a:ext cx="5904656" cy="707886"/>
          </a:xfrm>
          <a:prstGeom prst="rect">
            <a:avLst/>
          </a:prstGeom>
          <a:noFill/>
        </p:spPr>
        <p:txBody>
          <a:bodyPr wrap="square" rtlCol="0">
            <a:spAutoFit/>
          </a:bodyPr>
          <a:lstStyle/>
          <a:p>
            <a:pPr algn="ctr"/>
            <a:r>
              <a:rPr lang="en-GB" dirty="0" smtClean="0">
                <a:solidFill>
                  <a:schemeClr val="tx2"/>
                </a:solidFill>
                <a:latin typeface="+mn-lt"/>
              </a:rPr>
              <a:t>Hit rates against EWP for extreme (98</a:t>
            </a:r>
            <a:r>
              <a:rPr lang="en-GB" baseline="30000" dirty="0" smtClean="0">
                <a:solidFill>
                  <a:schemeClr val="tx2"/>
                </a:solidFill>
                <a:latin typeface="+mn-lt"/>
              </a:rPr>
              <a:t>th</a:t>
            </a:r>
            <a:r>
              <a:rPr lang="en-GB" dirty="0" smtClean="0">
                <a:solidFill>
                  <a:schemeClr val="tx2"/>
                </a:solidFill>
                <a:latin typeface="+mn-lt"/>
              </a:rPr>
              <a:t> percentile) precipitation in ERA-I and </a:t>
            </a:r>
            <a:r>
              <a:rPr lang="en-GB" dirty="0" smtClean="0">
                <a:solidFill>
                  <a:schemeClr val="tx2"/>
                </a:solidFill>
                <a:latin typeface="+mn-lt"/>
              </a:rPr>
              <a:t>20CR (1979-2010)</a:t>
            </a:r>
            <a:endParaRPr lang="en-GB" dirty="0" smtClean="0">
              <a:solidFill>
                <a:schemeClr val="tx2"/>
              </a:solidFill>
              <a:latin typeface="+mn-lt"/>
            </a:endParaRPr>
          </a:p>
        </p:txBody>
      </p:sp>
    </p:spTree>
    <p:extLst>
      <p:ext uri="{BB962C8B-B14F-4D97-AF65-F5344CB8AC3E}">
        <p14:creationId xmlns:p14="http://schemas.microsoft.com/office/powerpoint/2010/main" val="196665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GB" dirty="0" smtClean="0"/>
              <a:t>Both ERA-I and 20CR represent large-scale features of climatological DJF precipitation though ERA-I generates more detail of localised features.</a:t>
            </a:r>
          </a:p>
          <a:p>
            <a:pPr>
              <a:buFont typeface="Wingdings" panose="05000000000000000000" pitchFamily="2" charset="2"/>
              <a:buChar char="§"/>
            </a:pPr>
            <a:r>
              <a:rPr lang="en-GB" dirty="0" smtClean="0"/>
              <a:t>Hit rates for extreme precipitation events (98</a:t>
            </a:r>
            <a:r>
              <a:rPr lang="en-GB" baseline="30000" dirty="0" smtClean="0"/>
              <a:t>th</a:t>
            </a:r>
            <a:r>
              <a:rPr lang="en-GB" dirty="0" smtClean="0"/>
              <a:t> percentile) are ~40-50% for daily precipitation. </a:t>
            </a:r>
          </a:p>
          <a:p>
            <a:pPr>
              <a:buFont typeface="Wingdings" panose="05000000000000000000" pitchFamily="2" charset="2"/>
              <a:buChar char="§"/>
            </a:pPr>
            <a:r>
              <a:rPr lang="en-GB" dirty="0" smtClean="0"/>
              <a:t>Hit rate improves for longer accumulation timescales, implying timing errors exist, but do not exceed 60%.</a:t>
            </a:r>
          </a:p>
          <a:p>
            <a:pPr>
              <a:buFont typeface="Wingdings" panose="05000000000000000000" pitchFamily="2" charset="2"/>
              <a:buChar char="§"/>
            </a:pPr>
            <a:r>
              <a:rPr lang="en-GB" dirty="0" smtClean="0"/>
              <a:t>Even at the 90</a:t>
            </a:r>
            <a:r>
              <a:rPr lang="en-GB" baseline="30000" dirty="0" smtClean="0"/>
              <a:t>th</a:t>
            </a:r>
            <a:r>
              <a:rPr lang="en-GB" dirty="0" smtClean="0"/>
              <a:t> percentile of precipitation hit rates </a:t>
            </a:r>
            <a:r>
              <a:rPr lang="en-GB" dirty="0" smtClean="0"/>
              <a:t>are &lt;65</a:t>
            </a:r>
            <a:r>
              <a:rPr lang="en-GB" dirty="0" smtClean="0"/>
              <a:t>% for daily accumulations (and &lt;75% for 7-day accumulations) in both analyses and in summer and winter.</a:t>
            </a:r>
          </a:p>
          <a:p>
            <a:pPr>
              <a:buFont typeface="Wingdings" panose="05000000000000000000" pitchFamily="2" charset="2"/>
              <a:buChar char="§"/>
            </a:pPr>
            <a:r>
              <a:rPr lang="en-GB" b="1" dirty="0" smtClean="0"/>
              <a:t>Conclusion: these reanalyses may be unsuitable for investigating long-term variability of extreme rainfall over England/Wales if timing of events is important.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5" name="Title 1"/>
          <p:cNvSpPr>
            <a:spLocks noGrp="1"/>
          </p:cNvSpPr>
          <p:nvPr>
            <p:ph type="title"/>
          </p:nvPr>
        </p:nvSpPr>
        <p:spPr>
          <a:xfrm>
            <a:off x="251520" y="476672"/>
            <a:ext cx="7200800" cy="1080120"/>
          </a:xfrm>
        </p:spPr>
        <p:txBody>
          <a:bodyPr/>
          <a:lstStyle/>
          <a:p>
            <a:r>
              <a:rPr lang="en-GB" dirty="0" smtClean="0"/>
              <a:t>Can reanalyses represent</a:t>
            </a:r>
            <a:br>
              <a:rPr lang="en-GB" dirty="0" smtClean="0"/>
            </a:br>
            <a:r>
              <a:rPr lang="en-GB" dirty="0" smtClean="0"/>
              <a:t>extreme precipitation?</a:t>
            </a:r>
            <a:endParaRPr lang="en-GB" dirty="0"/>
          </a:p>
        </p:txBody>
      </p:sp>
    </p:spTree>
    <p:extLst>
      <p:ext uri="{BB962C8B-B14F-4D97-AF65-F5344CB8AC3E}">
        <p14:creationId xmlns:p14="http://schemas.microsoft.com/office/powerpoint/2010/main" val="4250059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1649"/>
            <a:ext cx="7200800" cy="1080120"/>
          </a:xfrm>
        </p:spPr>
        <p:txBody>
          <a:bodyPr/>
          <a:lstStyle/>
          <a:p>
            <a:r>
              <a:rPr lang="en-GB" dirty="0" smtClean="0"/>
              <a:t>Precipitation in the </a:t>
            </a:r>
            <a:br>
              <a:rPr lang="en-GB" dirty="0" smtClean="0"/>
            </a:br>
            <a:r>
              <a:rPr lang="en-GB" dirty="0" err="1" smtClean="0"/>
              <a:t>midlatitudes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pic>
        <p:nvPicPr>
          <p:cNvPr id="8" name="Content Placeholder 4"/>
          <p:cNvPicPr>
            <a:picLocks noChangeAspect="1"/>
          </p:cNvPicPr>
          <p:nvPr/>
        </p:nvPicPr>
        <p:blipFill rotWithShape="1">
          <a:blip r:embed="rId3"/>
          <a:srcRect l="-1" r="-3437"/>
          <a:stretch/>
        </p:blipFill>
        <p:spPr bwMode="auto">
          <a:xfrm>
            <a:off x="292277" y="1844824"/>
            <a:ext cx="9000000" cy="17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504" y="6363312"/>
            <a:ext cx="2592288" cy="400110"/>
          </a:xfrm>
          <a:prstGeom prst="rect">
            <a:avLst/>
          </a:prstGeom>
          <a:noFill/>
        </p:spPr>
        <p:txBody>
          <a:bodyPr wrap="square" rtlCol="0">
            <a:spAutoFit/>
          </a:bodyPr>
          <a:lstStyle/>
          <a:p>
            <a:r>
              <a:rPr lang="en-GB" dirty="0" err="1" smtClean="0">
                <a:solidFill>
                  <a:schemeClr val="tx2"/>
                </a:solidFill>
                <a:latin typeface="+mn-lt"/>
              </a:rPr>
              <a:t>Hawcroft</a:t>
            </a:r>
            <a:r>
              <a:rPr lang="en-GB" dirty="0" smtClean="0">
                <a:solidFill>
                  <a:schemeClr val="tx2"/>
                </a:solidFill>
                <a:latin typeface="+mn-lt"/>
              </a:rPr>
              <a:t> et al. (2012)</a:t>
            </a:r>
          </a:p>
        </p:txBody>
      </p:sp>
      <p:pic>
        <p:nvPicPr>
          <p:cNvPr id="10" name="Picture 9"/>
          <p:cNvPicPr>
            <a:picLocks noChangeAspect="1"/>
          </p:cNvPicPr>
          <p:nvPr/>
        </p:nvPicPr>
        <p:blipFill>
          <a:blip r:embed="rId4"/>
          <a:stretch>
            <a:fillRect/>
          </a:stretch>
        </p:blipFill>
        <p:spPr>
          <a:xfrm>
            <a:off x="216496" y="4058356"/>
            <a:ext cx="8820000" cy="1771875"/>
          </a:xfrm>
          <a:prstGeom prst="rect">
            <a:avLst/>
          </a:prstGeom>
        </p:spPr>
      </p:pic>
      <p:pic>
        <p:nvPicPr>
          <p:cNvPr id="12" name="Picture 11"/>
          <p:cNvPicPr>
            <a:picLocks noChangeAspect="1"/>
          </p:cNvPicPr>
          <p:nvPr/>
        </p:nvPicPr>
        <p:blipFill>
          <a:blip r:embed="rId5"/>
          <a:stretch>
            <a:fillRect/>
          </a:stretch>
        </p:blipFill>
        <p:spPr>
          <a:xfrm>
            <a:off x="3131840" y="5830231"/>
            <a:ext cx="2772000" cy="312188"/>
          </a:xfrm>
          <a:prstGeom prst="rect">
            <a:avLst/>
          </a:prstGeom>
        </p:spPr>
      </p:pic>
      <p:pic>
        <p:nvPicPr>
          <p:cNvPr id="13" name="Picture 12"/>
          <p:cNvPicPr>
            <a:picLocks noChangeAspect="1"/>
          </p:cNvPicPr>
          <p:nvPr/>
        </p:nvPicPr>
        <p:blipFill>
          <a:blip r:embed="rId6"/>
          <a:stretch>
            <a:fillRect/>
          </a:stretch>
        </p:blipFill>
        <p:spPr>
          <a:xfrm>
            <a:off x="3240000" y="3573016"/>
            <a:ext cx="2664000" cy="286875"/>
          </a:xfrm>
          <a:prstGeom prst="rect">
            <a:avLst/>
          </a:prstGeom>
        </p:spPr>
      </p:pic>
      <p:sp>
        <p:nvSpPr>
          <p:cNvPr id="14" name="TextBox 13"/>
          <p:cNvSpPr txBox="1"/>
          <p:nvPr/>
        </p:nvSpPr>
        <p:spPr>
          <a:xfrm>
            <a:off x="2451781" y="1428095"/>
            <a:ext cx="4680992" cy="707886"/>
          </a:xfrm>
          <a:prstGeom prst="rect">
            <a:avLst/>
          </a:prstGeom>
          <a:noFill/>
        </p:spPr>
        <p:txBody>
          <a:bodyPr wrap="square" rtlCol="0">
            <a:spAutoFit/>
          </a:bodyPr>
          <a:lstStyle/>
          <a:p>
            <a:pPr algn="ctr"/>
            <a:r>
              <a:rPr lang="en-GB" dirty="0" smtClean="0">
                <a:solidFill>
                  <a:schemeClr val="tx2"/>
                </a:solidFill>
                <a:latin typeface="+mn-lt"/>
              </a:rPr>
              <a:t>Climatological precipitation </a:t>
            </a:r>
          </a:p>
          <a:p>
            <a:pPr algn="ctr"/>
            <a:r>
              <a:rPr lang="en-GB" dirty="0" smtClean="0">
                <a:solidFill>
                  <a:schemeClr val="tx2"/>
                </a:solidFill>
                <a:latin typeface="+mn-lt"/>
              </a:rPr>
              <a:t>(mm/day)</a:t>
            </a:r>
          </a:p>
        </p:txBody>
      </p:sp>
      <p:sp>
        <p:nvSpPr>
          <p:cNvPr id="15" name="TextBox 14"/>
          <p:cNvSpPr txBox="1"/>
          <p:nvPr/>
        </p:nvSpPr>
        <p:spPr>
          <a:xfrm>
            <a:off x="3399141" y="3982041"/>
            <a:ext cx="2786272" cy="400110"/>
          </a:xfrm>
          <a:prstGeom prst="rect">
            <a:avLst/>
          </a:prstGeom>
          <a:noFill/>
        </p:spPr>
        <p:txBody>
          <a:bodyPr wrap="square" rtlCol="0">
            <a:spAutoFit/>
          </a:bodyPr>
          <a:lstStyle/>
          <a:p>
            <a:pPr algn="ctr"/>
            <a:r>
              <a:rPr lang="en-GB" dirty="0" smtClean="0"/>
              <a:t>Storm contribution (%)</a:t>
            </a:r>
            <a:endParaRPr lang="en-GB" dirty="0" smtClean="0">
              <a:solidFill>
                <a:schemeClr val="tx2"/>
              </a:solidFill>
              <a:latin typeface="+mn-lt"/>
            </a:endParaRPr>
          </a:p>
        </p:txBody>
      </p:sp>
    </p:spTree>
    <p:extLst>
      <p:ext uri="{BB962C8B-B14F-4D97-AF65-F5344CB8AC3E}">
        <p14:creationId xmlns:p14="http://schemas.microsoft.com/office/powerpoint/2010/main" val="2925715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sp>
        <p:nvSpPr>
          <p:cNvPr id="5" name="Content Placeholder 4"/>
          <p:cNvSpPr>
            <a:spLocks noGrp="1"/>
          </p:cNvSpPr>
          <p:nvPr>
            <p:ph sz="quarter" idx="11"/>
          </p:nvPr>
        </p:nvSpPr>
        <p:spPr>
          <a:xfrm>
            <a:off x="1115616" y="1916832"/>
            <a:ext cx="6984776" cy="1656184"/>
          </a:xfrm>
        </p:spPr>
        <p:txBody>
          <a:bodyPr/>
          <a:lstStyle/>
          <a:p>
            <a:pPr marL="0" indent="0" algn="ctr">
              <a:buNone/>
            </a:pPr>
            <a:r>
              <a:rPr lang="en-GB" sz="4400" dirty="0" smtClean="0"/>
              <a:t>When do cyclone clustering and stalling cause extreme precipitation?</a:t>
            </a:r>
            <a:endParaRPr lang="en-GB" sz="4400" dirty="0"/>
          </a:p>
        </p:txBody>
      </p:sp>
    </p:spTree>
    <p:extLst>
      <p:ext uri="{BB962C8B-B14F-4D97-AF65-F5344CB8AC3E}">
        <p14:creationId xmlns:p14="http://schemas.microsoft.com/office/powerpoint/2010/main" val="309909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0" y="1260000"/>
            <a:ext cx="7055999" cy="529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000" y="1260000"/>
            <a:ext cx="7055999" cy="5292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000" y="1260000"/>
            <a:ext cx="7055999" cy="5292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000" y="1260000"/>
            <a:ext cx="7055999" cy="52920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000" y="1260000"/>
            <a:ext cx="7055999" cy="5292000"/>
          </a:xfrm>
          <a:prstGeom prst="rect">
            <a:avLst/>
          </a:prstGeom>
        </p:spPr>
      </p:pic>
      <p:sp>
        <p:nvSpPr>
          <p:cNvPr id="2" name="Title 1"/>
          <p:cNvSpPr>
            <a:spLocks noGrp="1"/>
          </p:cNvSpPr>
          <p:nvPr>
            <p:ph type="title"/>
          </p:nvPr>
        </p:nvSpPr>
        <p:spPr>
          <a:xfrm>
            <a:off x="251520" y="152728"/>
            <a:ext cx="8280000" cy="828000"/>
          </a:xfrm>
        </p:spPr>
        <p:txBody>
          <a:bodyPr/>
          <a:lstStyle/>
          <a:p>
            <a:r>
              <a:rPr lang="en-GB" dirty="0" smtClean="0"/>
              <a:t>Method</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21</a:t>
            </a:fld>
            <a:endParaRPr lang="en-GB" altLang="en-US"/>
          </a:p>
        </p:txBody>
      </p:sp>
      <p:sp>
        <p:nvSpPr>
          <p:cNvPr id="3" name="TextBox 2"/>
          <p:cNvSpPr txBox="1"/>
          <p:nvPr/>
        </p:nvSpPr>
        <p:spPr>
          <a:xfrm>
            <a:off x="251520" y="5877272"/>
            <a:ext cx="2952328" cy="707886"/>
          </a:xfrm>
          <a:prstGeom prst="rect">
            <a:avLst/>
          </a:prstGeom>
          <a:noFill/>
        </p:spPr>
        <p:txBody>
          <a:bodyPr wrap="square" rtlCol="0">
            <a:spAutoFit/>
          </a:bodyPr>
          <a:lstStyle/>
          <a:p>
            <a:r>
              <a:rPr lang="en-GB" dirty="0" smtClean="0">
                <a:solidFill>
                  <a:schemeClr val="tx2"/>
                </a:solidFill>
                <a:latin typeface="+mn-lt"/>
              </a:rPr>
              <a:t>1.5 mm/day precipitation threshold</a:t>
            </a:r>
          </a:p>
        </p:txBody>
      </p:sp>
    </p:spTree>
    <p:extLst>
      <p:ext uri="{BB962C8B-B14F-4D97-AF65-F5344CB8AC3E}">
        <p14:creationId xmlns:p14="http://schemas.microsoft.com/office/powerpoint/2010/main" val="443035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16632"/>
            <a:ext cx="8280000" cy="828000"/>
          </a:xfrm>
        </p:spPr>
        <p:txBody>
          <a:bodyPr/>
          <a:lstStyle/>
          <a:p>
            <a:r>
              <a:rPr lang="en-US" dirty="0" smtClean="0"/>
              <a:t>Clustering</a:t>
            </a:r>
            <a:endParaRPr lang="en-GB" dirty="0"/>
          </a:p>
        </p:txBody>
      </p:sp>
      <p:sp>
        <p:nvSpPr>
          <p:cNvPr id="3" name="Content Placeholder 2"/>
          <p:cNvSpPr>
            <a:spLocks noGrp="1"/>
          </p:cNvSpPr>
          <p:nvPr>
            <p:ph idx="1"/>
          </p:nvPr>
        </p:nvSpPr>
        <p:spPr>
          <a:xfrm>
            <a:off x="424800" y="1052736"/>
            <a:ext cx="8280000" cy="5121264"/>
          </a:xfrm>
        </p:spPr>
        <p:txBody>
          <a:bodyPr/>
          <a:lstStyle/>
          <a:p>
            <a:pPr marL="0" indent="0">
              <a:buNone/>
            </a:pPr>
            <a:r>
              <a:rPr lang="en-US" dirty="0" smtClean="0"/>
              <a:t>Influence of large number of cyclone passages on a single accumulated precipitation event (e.g. DJF 2013-14)</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22</a:t>
            </a:fld>
            <a:endParaRPr lang="en-GB"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 y="1710176"/>
            <a:ext cx="3734595" cy="46531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2276872"/>
            <a:ext cx="4972377" cy="3312368"/>
          </a:xfrm>
          <a:prstGeom prst="rect">
            <a:avLst/>
          </a:prstGeom>
        </p:spPr>
      </p:pic>
    </p:spTree>
    <p:extLst>
      <p:ext uri="{BB962C8B-B14F-4D97-AF65-F5344CB8AC3E}">
        <p14:creationId xmlns:p14="http://schemas.microsoft.com/office/powerpoint/2010/main" val="617743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16632"/>
            <a:ext cx="8280000" cy="828000"/>
          </a:xfrm>
        </p:spPr>
        <p:txBody>
          <a:bodyPr/>
          <a:lstStyle/>
          <a:p>
            <a:r>
              <a:rPr lang="en-US" dirty="0" smtClean="0"/>
              <a:t>Stalling</a:t>
            </a:r>
            <a:endParaRPr lang="en-GB" dirty="0"/>
          </a:p>
        </p:txBody>
      </p:sp>
      <p:sp>
        <p:nvSpPr>
          <p:cNvPr id="3" name="Content Placeholder 2"/>
          <p:cNvSpPr>
            <a:spLocks noGrp="1"/>
          </p:cNvSpPr>
          <p:nvPr>
            <p:ph idx="1"/>
          </p:nvPr>
        </p:nvSpPr>
        <p:spPr>
          <a:xfrm>
            <a:off x="424800" y="1052736"/>
            <a:ext cx="8280000" cy="5121264"/>
          </a:xfrm>
        </p:spPr>
        <p:txBody>
          <a:bodyPr/>
          <a:lstStyle/>
          <a:p>
            <a:pPr marL="0" indent="0">
              <a:buNone/>
            </a:pPr>
            <a:r>
              <a:rPr lang="en-US" dirty="0" smtClean="0"/>
              <a:t>Influence of slow-moving cyclones producing extreme precipitation over a region (e.g. July 2007)</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23</a:t>
            </a:fld>
            <a:endParaRPr lang="en-GB"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340"/>
          <a:stretch/>
        </p:blipFill>
        <p:spPr>
          <a:xfrm>
            <a:off x="15004" y="1698869"/>
            <a:ext cx="4067018" cy="45855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151" y="1988840"/>
            <a:ext cx="4680520" cy="3106163"/>
          </a:xfrm>
          <a:prstGeom prst="rect">
            <a:avLst/>
          </a:prstGeom>
        </p:spPr>
      </p:pic>
    </p:spTree>
    <p:extLst>
      <p:ext uri="{BB962C8B-B14F-4D97-AF65-F5344CB8AC3E}">
        <p14:creationId xmlns:p14="http://schemas.microsoft.com/office/powerpoint/2010/main" val="240109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80000" cy="828000"/>
          </a:xfrm>
        </p:spPr>
        <p:txBody>
          <a:bodyPr/>
          <a:lstStyle/>
          <a:p>
            <a:r>
              <a:rPr lang="en-GB" dirty="0" smtClean="0"/>
              <a:t>Definitions</a:t>
            </a:r>
            <a:endParaRPr lang="en-GB" dirty="0"/>
          </a:p>
        </p:txBody>
      </p:sp>
      <p:sp>
        <p:nvSpPr>
          <p:cNvPr id="3" name="Content Placeholder 2"/>
          <p:cNvSpPr>
            <a:spLocks noGrp="1"/>
          </p:cNvSpPr>
          <p:nvPr>
            <p:ph idx="1"/>
          </p:nvPr>
        </p:nvSpPr>
        <p:spPr>
          <a:xfrm>
            <a:off x="424800" y="1484784"/>
            <a:ext cx="8280000" cy="4689216"/>
          </a:xfrm>
        </p:spPr>
        <p:txBody>
          <a:bodyPr/>
          <a:lstStyle/>
          <a:p>
            <a:pPr>
              <a:buFont typeface="Wingdings" panose="05000000000000000000" pitchFamily="2" charset="2"/>
              <a:buChar char="§"/>
            </a:pPr>
            <a:r>
              <a:rPr lang="en-GB" dirty="0" smtClean="0"/>
              <a:t>“Wet”</a:t>
            </a:r>
          </a:p>
          <a:p>
            <a:pPr marL="360000" lvl="1" indent="0">
              <a:buNone/>
            </a:pPr>
            <a:r>
              <a:rPr lang="en-GB" dirty="0" smtClean="0"/>
              <a:t>&gt; 25</a:t>
            </a:r>
            <a:r>
              <a:rPr lang="en-GB" baseline="30000" dirty="0" smtClean="0"/>
              <a:t>th</a:t>
            </a:r>
            <a:r>
              <a:rPr lang="en-GB" dirty="0" smtClean="0"/>
              <a:t> percentile of 1980-2011 rainfall value by season</a:t>
            </a:r>
          </a:p>
          <a:p>
            <a:pPr>
              <a:buFont typeface="Wingdings" panose="05000000000000000000" pitchFamily="2" charset="2"/>
              <a:buChar char="§"/>
            </a:pPr>
            <a:r>
              <a:rPr lang="en-GB" dirty="0" smtClean="0"/>
              <a:t>“Extreme wet”</a:t>
            </a:r>
          </a:p>
          <a:p>
            <a:pPr marL="360000" lvl="1" indent="0">
              <a:buNone/>
            </a:pPr>
            <a:r>
              <a:rPr lang="en-GB" dirty="0" smtClean="0"/>
              <a:t>&gt; 98</a:t>
            </a:r>
            <a:r>
              <a:rPr lang="en-GB" baseline="30000" dirty="0" smtClean="0"/>
              <a:t>th</a:t>
            </a:r>
            <a:r>
              <a:rPr lang="en-GB" dirty="0" smtClean="0"/>
              <a:t> percentile of 1980-2011 rainfall value by season</a:t>
            </a:r>
          </a:p>
          <a:p>
            <a:pPr>
              <a:buFont typeface="Wingdings" panose="05000000000000000000" pitchFamily="2" charset="2"/>
              <a:buChar char="§"/>
            </a:pPr>
            <a:r>
              <a:rPr lang="en-GB" smtClean="0"/>
              <a:t>“</a:t>
            </a:r>
            <a:r>
              <a:rPr lang="en-GB" smtClean="0"/>
              <a:t>Long</a:t>
            </a:r>
            <a:r>
              <a:rPr lang="en-GB" smtClean="0"/>
              <a:t> </a:t>
            </a:r>
            <a:r>
              <a:rPr lang="en-GB" dirty="0" smtClean="0"/>
              <a:t>residence time” or “</a:t>
            </a:r>
            <a:r>
              <a:rPr lang="en-GB" b="1" dirty="0" smtClean="0">
                <a:solidFill>
                  <a:schemeClr val="accent1">
                    <a:lumMod val="75000"/>
                  </a:schemeClr>
                </a:solidFill>
              </a:rPr>
              <a:t>Stalled</a:t>
            </a:r>
            <a:r>
              <a:rPr lang="en-GB" dirty="0" smtClean="0"/>
              <a:t>”</a:t>
            </a:r>
            <a:endParaRPr lang="en-GB" dirty="0"/>
          </a:p>
          <a:p>
            <a:pPr marL="360000" lvl="1" indent="0">
              <a:buNone/>
            </a:pPr>
            <a:r>
              <a:rPr lang="en-GB" dirty="0" smtClean="0"/>
              <a:t>Cyclone associated with an event for &gt;75</a:t>
            </a:r>
            <a:r>
              <a:rPr lang="en-GB" baseline="30000" dirty="0" smtClean="0"/>
              <a:t>th</a:t>
            </a:r>
            <a:r>
              <a:rPr lang="en-GB" dirty="0" smtClean="0"/>
              <a:t> percentile of residence time values by season</a:t>
            </a:r>
          </a:p>
          <a:p>
            <a:pPr>
              <a:buFont typeface="Wingdings" panose="05000000000000000000" pitchFamily="2" charset="2"/>
              <a:buChar char="§"/>
            </a:pPr>
            <a:r>
              <a:rPr lang="en-GB" dirty="0" smtClean="0"/>
              <a:t>“High track count” or “</a:t>
            </a:r>
            <a:r>
              <a:rPr lang="en-GB" b="1" dirty="0" smtClean="0">
                <a:solidFill>
                  <a:schemeClr val="accent1">
                    <a:lumMod val="75000"/>
                  </a:schemeClr>
                </a:solidFill>
              </a:rPr>
              <a:t>Clustered</a:t>
            </a:r>
            <a:r>
              <a:rPr lang="en-GB" dirty="0" smtClean="0"/>
              <a:t>”</a:t>
            </a:r>
          </a:p>
          <a:p>
            <a:pPr marL="360000" lvl="1" indent="0">
              <a:buNone/>
            </a:pPr>
            <a:r>
              <a:rPr lang="en-GB" dirty="0" smtClean="0"/>
              <a:t>Number of cyclones associated with event &gt;75</a:t>
            </a:r>
            <a:r>
              <a:rPr lang="en-GB" baseline="30000" dirty="0" smtClean="0"/>
              <a:t>th</a:t>
            </a:r>
            <a:r>
              <a:rPr lang="en-GB" dirty="0" smtClean="0"/>
              <a:t> percentile of track counts by season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24</a:t>
            </a:fld>
            <a:endParaRPr lang="en-GB" altLang="en-US"/>
          </a:p>
        </p:txBody>
      </p:sp>
    </p:spTree>
    <p:extLst>
      <p:ext uri="{BB962C8B-B14F-4D97-AF65-F5344CB8AC3E}">
        <p14:creationId xmlns:p14="http://schemas.microsoft.com/office/powerpoint/2010/main" val="2828317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5832648" cy="1044024"/>
          </a:xfrm>
        </p:spPr>
        <p:txBody>
          <a:bodyPr/>
          <a:lstStyle/>
          <a:p>
            <a:r>
              <a:rPr lang="en-US" dirty="0" smtClean="0"/>
              <a:t>Comparison with fixed </a:t>
            </a:r>
            <a:r>
              <a:rPr lang="en-US" dirty="0"/>
              <a:t/>
            </a:r>
            <a:br>
              <a:rPr lang="en-US" dirty="0"/>
            </a:br>
            <a:r>
              <a:rPr lang="en-US" dirty="0" smtClean="0"/>
              <a:t>radius method</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25</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88839"/>
            <a:ext cx="9036496" cy="3482817"/>
          </a:xfrm>
          <a:prstGeom prst="rect">
            <a:avLst/>
          </a:prstGeom>
        </p:spPr>
      </p:pic>
    </p:spTree>
    <p:extLst>
      <p:ext uri="{BB962C8B-B14F-4D97-AF65-F5344CB8AC3E}">
        <p14:creationId xmlns:p14="http://schemas.microsoft.com/office/powerpoint/2010/main" val="639402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34" y="296744"/>
            <a:ext cx="8280000" cy="683984"/>
          </a:xfrm>
        </p:spPr>
        <p:txBody>
          <a:bodyPr/>
          <a:lstStyle/>
          <a:p>
            <a:r>
              <a:rPr lang="en-US" dirty="0" smtClean="0"/>
              <a:t>Residence times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26</a:t>
            </a:fld>
            <a:endParaRPr lang="en-GB"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34" y="1052736"/>
            <a:ext cx="8640960" cy="5184576"/>
          </a:xfrm>
          <a:prstGeom prst="rect">
            <a:avLst/>
          </a:prstGeom>
        </p:spPr>
      </p:pic>
    </p:spTree>
    <p:extLst>
      <p:ext uri="{BB962C8B-B14F-4D97-AF65-F5344CB8AC3E}">
        <p14:creationId xmlns:p14="http://schemas.microsoft.com/office/powerpoint/2010/main" val="2305762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4912"/>
            <a:ext cx="8280000" cy="828000"/>
          </a:xfrm>
        </p:spPr>
        <p:txBody>
          <a:bodyPr/>
          <a:lstStyle/>
          <a:p>
            <a:r>
              <a:rPr lang="en-US" dirty="0" smtClean="0"/>
              <a:t>Track counts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27</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0" y="1053313"/>
            <a:ext cx="8640000" cy="5183999"/>
          </a:xfrm>
          <a:prstGeom prst="rect">
            <a:avLst/>
          </a:prstGeom>
        </p:spPr>
      </p:pic>
    </p:spTree>
    <p:extLst>
      <p:ext uri="{BB962C8B-B14F-4D97-AF65-F5344CB8AC3E}">
        <p14:creationId xmlns:p14="http://schemas.microsoft.com/office/powerpoint/2010/main" val="1504373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0838"/>
            <a:ext cx="8280000" cy="828000"/>
          </a:xfrm>
        </p:spPr>
        <p:txBody>
          <a:bodyPr/>
          <a:lstStyle/>
          <a:p>
            <a:r>
              <a:rPr lang="en-US" smtClean="0"/>
              <a:t>Upper-level </a:t>
            </a:r>
            <a:r>
              <a:rPr lang="en-US" dirty="0" smtClean="0"/>
              <a:t>wind anomaly</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28</a:t>
            </a:fld>
            <a:endParaRPr lang="en-GB" altLang="en-US"/>
          </a:p>
        </p:txBody>
      </p:sp>
      <p:sp>
        <p:nvSpPr>
          <p:cNvPr id="6" name="TextBox 5"/>
          <p:cNvSpPr txBox="1"/>
          <p:nvPr/>
        </p:nvSpPr>
        <p:spPr>
          <a:xfrm>
            <a:off x="105096" y="1628800"/>
            <a:ext cx="8826126" cy="400110"/>
          </a:xfrm>
          <a:prstGeom prst="rect">
            <a:avLst/>
          </a:prstGeom>
          <a:noFill/>
        </p:spPr>
        <p:txBody>
          <a:bodyPr wrap="square" rtlCol="0">
            <a:spAutoFit/>
          </a:bodyPr>
          <a:lstStyle/>
          <a:p>
            <a:r>
              <a:rPr lang="en-US" dirty="0" smtClean="0"/>
              <a:t>DJF high track count days associated with 30 day extreme precipitation event</a:t>
            </a:r>
            <a:r>
              <a:rPr lang="en-US" sz="1800" dirty="0" smtClean="0"/>
              <a:t>s</a:t>
            </a:r>
            <a:endParaRPr lang="en-GB" sz="1800" dirty="0" smtClean="0">
              <a:solidFill>
                <a:schemeClr val="tx2"/>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083" t="9603" r="2695" b="2679"/>
          <a:stretch/>
        </p:blipFill>
        <p:spPr>
          <a:xfrm>
            <a:off x="108424" y="2530921"/>
            <a:ext cx="4463576" cy="35623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191" t="9603" r="1802" b="2679"/>
          <a:stretch/>
        </p:blipFill>
        <p:spPr>
          <a:xfrm>
            <a:off x="4572000" y="2530921"/>
            <a:ext cx="4359222" cy="3562375"/>
          </a:xfrm>
          <a:prstGeom prst="rect">
            <a:avLst/>
          </a:prstGeom>
        </p:spPr>
      </p:pic>
      <p:sp>
        <p:nvSpPr>
          <p:cNvPr id="7" name="TextBox 6"/>
          <p:cNvSpPr txBox="1"/>
          <p:nvPr/>
        </p:nvSpPr>
        <p:spPr>
          <a:xfrm>
            <a:off x="1296096" y="2271524"/>
            <a:ext cx="2088232" cy="400110"/>
          </a:xfrm>
          <a:prstGeom prst="rect">
            <a:avLst/>
          </a:prstGeom>
          <a:noFill/>
        </p:spPr>
        <p:txBody>
          <a:bodyPr wrap="square" rtlCol="0">
            <a:spAutoFit/>
          </a:bodyPr>
          <a:lstStyle/>
          <a:p>
            <a:pPr algn="ctr"/>
            <a:r>
              <a:rPr lang="en-GB" dirty="0" smtClean="0">
                <a:solidFill>
                  <a:schemeClr val="tx2"/>
                </a:solidFill>
                <a:latin typeface="+mn-lt"/>
              </a:rPr>
              <a:t>Composite mean</a:t>
            </a:r>
          </a:p>
        </p:txBody>
      </p:sp>
      <p:sp>
        <p:nvSpPr>
          <p:cNvPr id="8" name="TextBox 7"/>
          <p:cNvSpPr txBox="1"/>
          <p:nvPr/>
        </p:nvSpPr>
        <p:spPr>
          <a:xfrm>
            <a:off x="5515640" y="2269405"/>
            <a:ext cx="2471942" cy="400110"/>
          </a:xfrm>
          <a:prstGeom prst="rect">
            <a:avLst/>
          </a:prstGeom>
          <a:noFill/>
        </p:spPr>
        <p:txBody>
          <a:bodyPr wrap="square" rtlCol="0">
            <a:spAutoFit/>
          </a:bodyPr>
          <a:lstStyle/>
          <a:p>
            <a:pPr algn="ctr"/>
            <a:r>
              <a:rPr lang="en-GB" dirty="0" smtClean="0">
                <a:solidFill>
                  <a:schemeClr val="tx2"/>
                </a:solidFill>
                <a:latin typeface="+mn-lt"/>
              </a:rPr>
              <a:t>Composite anomaly</a:t>
            </a:r>
          </a:p>
        </p:txBody>
      </p:sp>
    </p:spTree>
    <p:extLst>
      <p:ext uri="{BB962C8B-B14F-4D97-AF65-F5344CB8AC3E}">
        <p14:creationId xmlns:p14="http://schemas.microsoft.com/office/powerpoint/2010/main" val="20656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40" y="154531"/>
            <a:ext cx="8280000" cy="828000"/>
          </a:xfrm>
        </p:spPr>
        <p:txBody>
          <a:bodyPr/>
          <a:lstStyle/>
          <a:p>
            <a:r>
              <a:rPr lang="en-US" dirty="0" smtClean="0"/>
              <a:t>Upper-level wind anomaly</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29</a:t>
            </a:fld>
            <a:endParaRPr lang="en-GB" altLang="en-US"/>
          </a:p>
        </p:txBody>
      </p:sp>
      <p:sp>
        <p:nvSpPr>
          <p:cNvPr id="5" name="TextBox 4"/>
          <p:cNvSpPr txBox="1"/>
          <p:nvPr/>
        </p:nvSpPr>
        <p:spPr>
          <a:xfrm>
            <a:off x="129796" y="1196752"/>
            <a:ext cx="8525288" cy="707886"/>
          </a:xfrm>
          <a:prstGeom prst="rect">
            <a:avLst/>
          </a:prstGeom>
          <a:noFill/>
        </p:spPr>
        <p:txBody>
          <a:bodyPr wrap="square" rtlCol="0">
            <a:spAutoFit/>
          </a:bodyPr>
          <a:lstStyle/>
          <a:p>
            <a:r>
              <a:rPr lang="en-US" dirty="0" smtClean="0"/>
              <a:t>Extreme 7-day England/Wales precipitation events</a:t>
            </a:r>
          </a:p>
          <a:p>
            <a:r>
              <a:rPr lang="en-US" dirty="0" smtClean="0">
                <a:solidFill>
                  <a:schemeClr val="tx2"/>
                </a:solidFill>
                <a:latin typeface="+mn-lt"/>
              </a:rPr>
              <a:t>High residence time dates – high track count dates</a:t>
            </a:r>
            <a:endParaRPr lang="en-GB" dirty="0" smtClean="0">
              <a:solidFill>
                <a:schemeClr val="tx2"/>
              </a:solidFill>
              <a:latin typeface="+mn-lt"/>
            </a:endParaRPr>
          </a:p>
        </p:txBody>
      </p:sp>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191" t="8450" r="1802" b="2679"/>
          <a:stretch/>
        </p:blipFill>
        <p:spPr>
          <a:xfrm>
            <a:off x="1691680" y="1832195"/>
            <a:ext cx="5760640" cy="4769562"/>
          </a:xfrm>
          <a:prstGeom prst="rect">
            <a:avLst/>
          </a:prstGeom>
        </p:spPr>
      </p:pic>
    </p:spTree>
    <p:extLst>
      <p:ext uri="{BB962C8B-B14F-4D97-AF65-F5344CB8AC3E}">
        <p14:creationId xmlns:p14="http://schemas.microsoft.com/office/powerpoint/2010/main" val="1168387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3960"/>
            <a:ext cx="6264696" cy="1232832"/>
          </a:xfrm>
        </p:spPr>
        <p:txBody>
          <a:bodyPr/>
          <a:lstStyle/>
          <a:p>
            <a:r>
              <a:rPr lang="en-GB" dirty="0" smtClean="0"/>
              <a:t>What is extreme </a:t>
            </a:r>
            <a:br>
              <a:rPr lang="en-GB" dirty="0" smtClean="0"/>
            </a:br>
            <a:r>
              <a:rPr lang="en-GB" dirty="0" smtClean="0"/>
              <a:t>precipitation?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pic>
        <p:nvPicPr>
          <p:cNvPr id="8" name="Picture 7"/>
          <p:cNvPicPr>
            <a:picLocks noChangeAspect="1"/>
          </p:cNvPicPr>
          <p:nvPr/>
        </p:nvPicPr>
        <p:blipFill>
          <a:blip r:embed="rId3"/>
          <a:stretch>
            <a:fillRect/>
          </a:stretch>
        </p:blipFill>
        <p:spPr>
          <a:xfrm>
            <a:off x="24381" y="2830177"/>
            <a:ext cx="2448000" cy="2759063"/>
          </a:xfrm>
          <a:prstGeom prst="rect">
            <a:avLst/>
          </a:prstGeom>
        </p:spPr>
      </p:pic>
      <p:pic>
        <p:nvPicPr>
          <p:cNvPr id="12" name="Picture 11"/>
          <p:cNvPicPr>
            <a:picLocks noChangeAspect="1"/>
          </p:cNvPicPr>
          <p:nvPr/>
        </p:nvPicPr>
        <p:blipFill>
          <a:blip r:embed="rId4"/>
          <a:stretch>
            <a:fillRect/>
          </a:stretch>
        </p:blipFill>
        <p:spPr>
          <a:xfrm>
            <a:off x="2476478" y="2847052"/>
            <a:ext cx="4608000" cy="2742188"/>
          </a:xfrm>
          <a:prstGeom prst="rect">
            <a:avLst/>
          </a:prstGeom>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96690" y="1916832"/>
            <a:ext cx="2447310" cy="4329176"/>
          </a:xfrm>
          <a:prstGeom prst="rect">
            <a:avLst/>
          </a:prstGeom>
          <a:noFill/>
          <a:ln w="9525">
            <a:noFill/>
            <a:round/>
            <a:headEnd/>
            <a:tailEnd/>
          </a:ln>
        </p:spPr>
      </p:pic>
      <p:sp>
        <p:nvSpPr>
          <p:cNvPr id="13" name="TextBox 12"/>
          <p:cNvSpPr txBox="1"/>
          <p:nvPr/>
        </p:nvSpPr>
        <p:spPr>
          <a:xfrm>
            <a:off x="251520" y="6165304"/>
            <a:ext cx="2376264" cy="400110"/>
          </a:xfrm>
          <a:prstGeom prst="rect">
            <a:avLst/>
          </a:prstGeom>
          <a:noFill/>
        </p:spPr>
        <p:txBody>
          <a:bodyPr wrap="square" rtlCol="0">
            <a:spAutoFit/>
          </a:bodyPr>
          <a:lstStyle/>
          <a:p>
            <a:r>
              <a:rPr lang="en-GB" dirty="0" smtClean="0">
                <a:solidFill>
                  <a:schemeClr val="tx2"/>
                </a:solidFill>
                <a:latin typeface="+mn-lt"/>
              </a:rPr>
              <a:t>Smith et al. 2014</a:t>
            </a:r>
          </a:p>
        </p:txBody>
      </p:sp>
      <p:sp>
        <p:nvSpPr>
          <p:cNvPr id="3" name="TextBox 2"/>
          <p:cNvSpPr txBox="1"/>
          <p:nvPr/>
        </p:nvSpPr>
        <p:spPr>
          <a:xfrm>
            <a:off x="251520" y="1857018"/>
            <a:ext cx="5688632" cy="707886"/>
          </a:xfrm>
          <a:prstGeom prst="rect">
            <a:avLst/>
          </a:prstGeom>
          <a:noFill/>
        </p:spPr>
        <p:txBody>
          <a:bodyPr wrap="square" rtlCol="0">
            <a:spAutoFit/>
          </a:bodyPr>
          <a:lstStyle/>
          <a:p>
            <a:r>
              <a:rPr lang="en-GB" dirty="0" smtClean="0">
                <a:solidFill>
                  <a:schemeClr val="tx2"/>
                </a:solidFill>
                <a:latin typeface="+mn-lt"/>
              </a:rPr>
              <a:t>Absolute threshold, local percentile, period of accumulation, flooding potential?</a:t>
            </a:r>
          </a:p>
        </p:txBody>
      </p:sp>
    </p:spTree>
    <p:extLst>
      <p:ext uri="{BB962C8B-B14F-4D97-AF65-F5344CB8AC3E}">
        <p14:creationId xmlns:p14="http://schemas.microsoft.com/office/powerpoint/2010/main" val="626645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200800" cy="504056"/>
          </a:xfrm>
        </p:spPr>
        <p:txBody>
          <a:bodyPr/>
          <a:lstStyle/>
          <a:p>
            <a:r>
              <a:rPr lang="en-GB" dirty="0" smtClean="0"/>
              <a:t>Conclusions</a:t>
            </a:r>
            <a:endParaRPr lang="en-GB" dirty="0"/>
          </a:p>
        </p:txBody>
      </p:sp>
      <p:sp>
        <p:nvSpPr>
          <p:cNvPr id="3" name="Content Placeholder 2"/>
          <p:cNvSpPr>
            <a:spLocks noGrp="1"/>
          </p:cNvSpPr>
          <p:nvPr>
            <p:ph idx="1"/>
          </p:nvPr>
        </p:nvSpPr>
        <p:spPr>
          <a:xfrm>
            <a:off x="251520" y="1628800"/>
            <a:ext cx="8712968" cy="4248472"/>
          </a:xfrm>
        </p:spPr>
        <p:txBody>
          <a:bodyPr/>
          <a:lstStyle/>
          <a:p>
            <a:pPr>
              <a:buFont typeface="Wingdings" panose="05000000000000000000" pitchFamily="2" charset="2"/>
              <a:buChar char="§"/>
            </a:pPr>
            <a:r>
              <a:rPr lang="en-US" dirty="0" err="1" smtClean="0"/>
              <a:t>Reanalyses</a:t>
            </a:r>
            <a:r>
              <a:rPr lang="en-US" dirty="0" smtClean="0"/>
              <a:t> (ERA-I, 20CR) have poor hit rates against UK precipitation observations. </a:t>
            </a:r>
          </a:p>
          <a:p>
            <a:pPr>
              <a:buFont typeface="Wingdings" panose="05000000000000000000" pitchFamily="2" charset="2"/>
              <a:buChar char="§"/>
            </a:pPr>
            <a:r>
              <a:rPr lang="en-US" dirty="0" smtClean="0"/>
              <a:t>Using the spatial distribution of precipitation improves the association of cyclones with extreme precipitation events compared to a fixed radius method.</a:t>
            </a:r>
          </a:p>
          <a:p>
            <a:pPr>
              <a:buFont typeface="Wingdings" panose="05000000000000000000" pitchFamily="2" charset="2"/>
              <a:buChar char="§"/>
            </a:pPr>
            <a:r>
              <a:rPr lang="en-US" dirty="0" smtClean="0"/>
              <a:t>Short (1-day) accumulation period extremes associated with cyclones with long residence periods (“</a:t>
            </a:r>
            <a:r>
              <a:rPr lang="en-US" dirty="0" smtClean="0">
                <a:solidFill>
                  <a:schemeClr val="accent1">
                    <a:lumMod val="75000"/>
                  </a:schemeClr>
                </a:solidFill>
              </a:rPr>
              <a:t>stalled</a:t>
            </a:r>
            <a:r>
              <a:rPr lang="en-US" dirty="0" smtClean="0"/>
              <a:t>”)</a:t>
            </a:r>
          </a:p>
          <a:p>
            <a:pPr>
              <a:buFont typeface="Wingdings" panose="05000000000000000000" pitchFamily="2" charset="2"/>
              <a:buChar char="§"/>
            </a:pPr>
            <a:r>
              <a:rPr lang="en-US" dirty="0" smtClean="0"/>
              <a:t>Long (30-day) accumulation period extremes associated with high cyclone counts (“</a:t>
            </a:r>
            <a:r>
              <a:rPr lang="en-US" dirty="0" smtClean="0">
                <a:solidFill>
                  <a:schemeClr val="accent1">
                    <a:lumMod val="75000"/>
                  </a:schemeClr>
                </a:solidFill>
              </a:rPr>
              <a:t>clustered</a:t>
            </a:r>
            <a:r>
              <a:rPr lang="en-US" dirty="0" smtClean="0"/>
              <a:t>”)</a:t>
            </a:r>
          </a:p>
          <a:p>
            <a:pPr>
              <a:buFont typeface="Wingdings" panose="05000000000000000000" pitchFamily="2" charset="2"/>
              <a:buChar char="§"/>
            </a:pPr>
            <a:r>
              <a:rPr lang="en-US" dirty="0" smtClean="0"/>
              <a:t>Nature of “clustering” and “stalling” episodes strongly associated with upper-level wind speed</a:t>
            </a:r>
          </a:p>
          <a:p>
            <a:pPr>
              <a:spcBef>
                <a:spcPts val="0"/>
              </a:spcBef>
              <a:buFont typeface="Wingdings" panose="05000000000000000000" pitchFamily="2" charset="2"/>
              <a:buChar char="§"/>
            </a:pPr>
            <a:r>
              <a:rPr lang="en-US" dirty="0" smtClean="0"/>
              <a:t>Future work:</a:t>
            </a:r>
          </a:p>
          <a:p>
            <a:pPr lvl="1">
              <a:spcBef>
                <a:spcPts val="0"/>
              </a:spcBef>
              <a:buFont typeface="Wingdings" panose="05000000000000000000" pitchFamily="2" charset="2"/>
              <a:buChar char="§"/>
            </a:pPr>
            <a:r>
              <a:rPr lang="en-US" dirty="0" smtClean="0"/>
              <a:t>Further investigate the influence of synoptic-scale conditions on extreme precipitation events</a:t>
            </a:r>
          </a:p>
          <a:p>
            <a:pPr lvl="1">
              <a:spcBef>
                <a:spcPts val="0"/>
              </a:spcBef>
              <a:buFont typeface="Wingdings" panose="05000000000000000000" pitchFamily="2" charset="2"/>
              <a:buChar char="§"/>
            </a:pPr>
            <a:r>
              <a:rPr lang="en-US" dirty="0" smtClean="0"/>
              <a:t>Apply method to climate model projection</a:t>
            </a:r>
          </a:p>
          <a:p>
            <a:endParaRPr lang="en-US"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30</a:t>
            </a:fld>
            <a:endParaRPr lang="en-GB" altLang="en-US"/>
          </a:p>
        </p:txBody>
      </p:sp>
    </p:spTree>
    <p:extLst>
      <p:ext uri="{BB962C8B-B14F-4D97-AF65-F5344CB8AC3E}">
        <p14:creationId xmlns:p14="http://schemas.microsoft.com/office/powerpoint/2010/main" val="3970524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lstStyle/>
          <a:p>
            <a:r>
              <a:rPr lang="en-GB" sz="1600" i="1" dirty="0">
                <a:solidFill>
                  <a:schemeClr val="tx2">
                    <a:lumMod val="65000"/>
                    <a:lumOff val="35000"/>
                  </a:schemeClr>
                </a:solidFill>
              </a:rPr>
              <a:t> </a:t>
            </a:r>
            <a:r>
              <a:rPr lang="en-GB" sz="1600" i="1" dirty="0" err="1" smtClean="0">
                <a:solidFill>
                  <a:schemeClr val="tx2">
                    <a:lumMod val="65000"/>
                    <a:lumOff val="35000"/>
                  </a:schemeClr>
                </a:solidFill>
              </a:rPr>
              <a:t>Mailier</a:t>
            </a:r>
            <a:r>
              <a:rPr lang="en-GB" sz="1600" i="1" dirty="0" smtClean="0">
                <a:solidFill>
                  <a:schemeClr val="tx2">
                    <a:lumMod val="65000"/>
                    <a:lumOff val="35000"/>
                  </a:schemeClr>
                </a:solidFill>
              </a:rPr>
              <a:t>, P., D.B. Stephenson, C.A.T. Ferro, K.I. Hodges, 2006: Serial clustering of extra-tropical cyclones. Mon. </a:t>
            </a:r>
            <a:r>
              <a:rPr lang="en-GB" sz="1600" i="1" dirty="0" err="1" smtClean="0">
                <a:solidFill>
                  <a:schemeClr val="tx2">
                    <a:lumMod val="65000"/>
                    <a:lumOff val="35000"/>
                  </a:schemeClr>
                </a:solidFill>
              </a:rPr>
              <a:t>Wea</a:t>
            </a:r>
            <a:r>
              <a:rPr lang="en-GB" sz="1600" i="1" dirty="0" smtClean="0">
                <a:solidFill>
                  <a:schemeClr val="tx2">
                    <a:lumMod val="65000"/>
                    <a:lumOff val="35000"/>
                  </a:schemeClr>
                </a:solidFill>
              </a:rPr>
              <a:t>. Rev., </a:t>
            </a:r>
            <a:r>
              <a:rPr lang="en-GB" sz="1600" b="1" i="1" dirty="0" smtClean="0">
                <a:solidFill>
                  <a:schemeClr val="tx2">
                    <a:lumMod val="65000"/>
                    <a:lumOff val="35000"/>
                  </a:schemeClr>
                </a:solidFill>
              </a:rPr>
              <a:t>134</a:t>
            </a:r>
            <a:r>
              <a:rPr lang="en-GB" sz="1600" i="1" dirty="0" smtClean="0">
                <a:solidFill>
                  <a:schemeClr val="tx2">
                    <a:lumMod val="65000"/>
                    <a:lumOff val="35000"/>
                  </a:schemeClr>
                </a:solidFill>
              </a:rPr>
              <a:t> 2224-2240</a:t>
            </a:r>
          </a:p>
          <a:p>
            <a:r>
              <a:rPr lang="en-GB" sz="1600" i="1" dirty="0" err="1" smtClean="0">
                <a:solidFill>
                  <a:schemeClr val="tx2">
                    <a:lumMod val="65000"/>
                    <a:lumOff val="35000"/>
                  </a:schemeClr>
                </a:solidFill>
              </a:rPr>
              <a:t>Vitolo</a:t>
            </a:r>
            <a:r>
              <a:rPr lang="en-GB" sz="1600" i="1" dirty="0" smtClean="0">
                <a:solidFill>
                  <a:schemeClr val="tx2">
                    <a:lumMod val="65000"/>
                    <a:lumOff val="35000"/>
                  </a:schemeClr>
                </a:solidFill>
              </a:rPr>
              <a:t>, R., D.B. Stephenson, I.M. Cook, K. Mitchell-Wallace, 2009: Serial clustering of intense European storms</a:t>
            </a:r>
            <a:r>
              <a:rPr lang="en-GB" sz="1600" i="1" dirty="0">
                <a:solidFill>
                  <a:schemeClr val="tx2">
                    <a:lumMod val="65000"/>
                    <a:lumOff val="35000"/>
                  </a:schemeClr>
                </a:solidFill>
              </a:rPr>
              <a:t>. </a:t>
            </a:r>
            <a:r>
              <a:rPr lang="en-GB" sz="1600" i="1" dirty="0" err="1">
                <a:solidFill>
                  <a:schemeClr val="tx2">
                    <a:lumMod val="65000"/>
                    <a:lumOff val="35000"/>
                  </a:schemeClr>
                </a:solidFill>
              </a:rPr>
              <a:t>Meteorol</a:t>
            </a:r>
            <a:r>
              <a:rPr lang="en-GB" sz="1600" i="1" dirty="0">
                <a:solidFill>
                  <a:schemeClr val="tx2">
                    <a:lumMod val="65000"/>
                    <a:lumOff val="35000"/>
                  </a:schemeClr>
                </a:solidFill>
              </a:rPr>
              <a:t>. </a:t>
            </a:r>
            <a:r>
              <a:rPr lang="en-GB" sz="1600" i="1" dirty="0" err="1">
                <a:solidFill>
                  <a:schemeClr val="tx2">
                    <a:lumMod val="65000"/>
                    <a:lumOff val="35000"/>
                  </a:schemeClr>
                </a:solidFill>
              </a:rPr>
              <a:t>Zeitschrift</a:t>
            </a:r>
            <a:r>
              <a:rPr lang="en-GB" sz="1600" i="1" dirty="0">
                <a:solidFill>
                  <a:schemeClr val="tx2">
                    <a:lumMod val="65000"/>
                    <a:lumOff val="35000"/>
                  </a:schemeClr>
                </a:solidFill>
              </a:rPr>
              <a:t> </a:t>
            </a:r>
            <a:r>
              <a:rPr lang="en-GB" sz="1600" b="1" i="1" dirty="0">
                <a:solidFill>
                  <a:schemeClr val="tx2">
                    <a:lumMod val="65000"/>
                    <a:lumOff val="35000"/>
                  </a:schemeClr>
                </a:solidFill>
              </a:rPr>
              <a:t>18</a:t>
            </a:r>
            <a:r>
              <a:rPr lang="en-GB" sz="1600" i="1" dirty="0">
                <a:solidFill>
                  <a:schemeClr val="tx2">
                    <a:lumMod val="65000"/>
                    <a:lumOff val="35000"/>
                  </a:schemeClr>
                </a:solidFill>
              </a:rPr>
              <a:t> </a:t>
            </a:r>
            <a:r>
              <a:rPr lang="en-GB" sz="1600" i="1" dirty="0" smtClean="0">
                <a:solidFill>
                  <a:schemeClr val="tx2">
                    <a:lumMod val="65000"/>
                    <a:lumOff val="35000"/>
                  </a:schemeClr>
                </a:solidFill>
              </a:rPr>
              <a:t>411-424</a:t>
            </a:r>
            <a:r>
              <a:rPr lang="en-US" sz="1600" i="1" dirty="0" err="1" smtClean="0">
                <a:solidFill>
                  <a:schemeClr val="tx2">
                    <a:lumMod val="65000"/>
                    <a:lumOff val="35000"/>
                  </a:schemeClr>
                </a:solidFill>
              </a:rPr>
              <a:t>Pfahl</a:t>
            </a:r>
            <a:r>
              <a:rPr lang="en-US" sz="1600" i="1" dirty="0" smtClean="0">
                <a:solidFill>
                  <a:schemeClr val="tx2">
                    <a:lumMod val="65000"/>
                    <a:lumOff val="35000"/>
                  </a:schemeClr>
                </a:solidFill>
              </a:rPr>
              <a:t>, S., H. </a:t>
            </a:r>
            <a:r>
              <a:rPr lang="en-US" sz="1600" i="1" dirty="0" err="1" smtClean="0">
                <a:solidFill>
                  <a:schemeClr val="tx2">
                    <a:lumMod val="65000"/>
                    <a:lumOff val="35000"/>
                  </a:schemeClr>
                </a:solidFill>
              </a:rPr>
              <a:t>Wernli</a:t>
            </a:r>
            <a:r>
              <a:rPr lang="en-US" sz="1600" i="1" dirty="0" smtClean="0">
                <a:solidFill>
                  <a:schemeClr val="tx2">
                    <a:lumMod val="65000"/>
                    <a:lumOff val="35000"/>
                  </a:schemeClr>
                </a:solidFill>
              </a:rPr>
              <a:t>, 2012: Quantifying the relevance of cyclones for precipitation extremes. J. </a:t>
            </a:r>
            <a:r>
              <a:rPr lang="en-US" sz="1600" i="1" dirty="0" err="1" smtClean="0">
                <a:solidFill>
                  <a:schemeClr val="tx2">
                    <a:lumMod val="65000"/>
                    <a:lumOff val="35000"/>
                  </a:schemeClr>
                </a:solidFill>
              </a:rPr>
              <a:t>Climat</a:t>
            </a:r>
            <a:r>
              <a:rPr lang="en-US" sz="1600" i="1" dirty="0" smtClean="0">
                <a:solidFill>
                  <a:schemeClr val="tx2">
                    <a:lumMod val="65000"/>
                    <a:lumOff val="35000"/>
                  </a:schemeClr>
                </a:solidFill>
              </a:rPr>
              <a:t>. </a:t>
            </a:r>
            <a:r>
              <a:rPr lang="en-US" sz="1600" b="1" i="1" dirty="0" smtClean="0">
                <a:solidFill>
                  <a:schemeClr val="tx2">
                    <a:lumMod val="65000"/>
                    <a:lumOff val="35000"/>
                  </a:schemeClr>
                </a:solidFill>
              </a:rPr>
              <a:t>25</a:t>
            </a:r>
            <a:endParaRPr lang="en-GB" sz="1600" i="1" dirty="0" smtClean="0">
              <a:solidFill>
                <a:schemeClr val="tx2">
                  <a:lumMod val="65000"/>
                  <a:lumOff val="35000"/>
                </a:schemeClr>
              </a:solidFill>
            </a:endParaRPr>
          </a:p>
          <a:p>
            <a:r>
              <a:rPr lang="en-GB" sz="1600" i="1" dirty="0" err="1" smtClean="0">
                <a:solidFill>
                  <a:schemeClr val="tx2">
                    <a:lumMod val="65000"/>
                    <a:lumOff val="35000"/>
                  </a:schemeClr>
                </a:solidFill>
              </a:rPr>
              <a:t>Hawcroft</a:t>
            </a:r>
            <a:r>
              <a:rPr lang="en-GB" sz="1600" i="1" dirty="0" smtClean="0">
                <a:solidFill>
                  <a:schemeClr val="tx2">
                    <a:lumMod val="65000"/>
                    <a:lumOff val="35000"/>
                  </a:schemeClr>
                </a:solidFill>
              </a:rPr>
              <a:t>, M.K., L.C. </a:t>
            </a:r>
            <a:r>
              <a:rPr lang="en-GB" sz="1600" i="1" dirty="0" err="1" smtClean="0">
                <a:solidFill>
                  <a:schemeClr val="tx2">
                    <a:lumMod val="65000"/>
                    <a:lumOff val="35000"/>
                  </a:schemeClr>
                </a:solidFill>
              </a:rPr>
              <a:t>Shaffrey</a:t>
            </a:r>
            <a:r>
              <a:rPr lang="en-GB" sz="1600" i="1" dirty="0" smtClean="0">
                <a:solidFill>
                  <a:schemeClr val="tx2">
                    <a:lumMod val="65000"/>
                    <a:lumOff val="35000"/>
                  </a:schemeClr>
                </a:solidFill>
              </a:rPr>
              <a:t>, K.I. Hodges, H.F. </a:t>
            </a:r>
            <a:r>
              <a:rPr lang="en-GB" sz="1600" i="1" dirty="0" err="1" smtClean="0">
                <a:solidFill>
                  <a:schemeClr val="tx2">
                    <a:lumMod val="65000"/>
                    <a:lumOff val="35000"/>
                  </a:schemeClr>
                </a:solidFill>
              </a:rPr>
              <a:t>Dacre</a:t>
            </a:r>
            <a:r>
              <a:rPr lang="en-GB" sz="1600" i="1" dirty="0" smtClean="0">
                <a:solidFill>
                  <a:schemeClr val="tx2">
                    <a:lumMod val="65000"/>
                    <a:lumOff val="35000"/>
                  </a:schemeClr>
                </a:solidFill>
              </a:rPr>
              <a:t>, 2012: How much Northern Hemisphere precipitation is associated with extra-tropical cyclones? </a:t>
            </a:r>
            <a:r>
              <a:rPr lang="en-GB" sz="1600" i="1" dirty="0" err="1" smtClean="0">
                <a:solidFill>
                  <a:schemeClr val="tx2">
                    <a:lumMod val="65000"/>
                    <a:lumOff val="35000"/>
                  </a:schemeClr>
                </a:solidFill>
              </a:rPr>
              <a:t>Geophys</a:t>
            </a:r>
            <a:r>
              <a:rPr lang="en-GB" sz="1600" i="1" dirty="0" smtClean="0">
                <a:solidFill>
                  <a:schemeClr val="tx2">
                    <a:lumMod val="65000"/>
                    <a:lumOff val="35000"/>
                  </a:schemeClr>
                </a:solidFill>
              </a:rPr>
              <a:t>. Res. Let. </a:t>
            </a:r>
            <a:r>
              <a:rPr lang="en-GB" sz="1600" b="1" i="1" dirty="0" smtClean="0">
                <a:solidFill>
                  <a:schemeClr val="tx2">
                    <a:lumMod val="65000"/>
                    <a:lumOff val="35000"/>
                  </a:schemeClr>
                </a:solidFill>
              </a:rPr>
              <a:t>39</a:t>
            </a:r>
            <a:endParaRPr lang="en-GB" sz="1600" i="1" dirty="0" smtClean="0">
              <a:solidFill>
                <a:schemeClr val="tx2">
                  <a:lumMod val="65000"/>
                  <a:lumOff val="35000"/>
                </a:schemeClr>
              </a:solidFill>
            </a:endParaRPr>
          </a:p>
          <a:p>
            <a:r>
              <a:rPr lang="en-GB" sz="1600" i="1" dirty="0" smtClean="0">
                <a:solidFill>
                  <a:schemeClr val="tx2">
                    <a:lumMod val="65000"/>
                    <a:lumOff val="35000"/>
                  </a:schemeClr>
                </a:solidFill>
              </a:rPr>
              <a:t> </a:t>
            </a:r>
            <a:r>
              <a:rPr lang="en-GB" sz="1600" i="1" dirty="0" err="1" smtClean="0">
                <a:solidFill>
                  <a:schemeClr val="tx2">
                    <a:lumMod val="65000"/>
                    <a:lumOff val="35000"/>
                  </a:schemeClr>
                </a:solidFill>
              </a:rPr>
              <a:t>Catto</a:t>
            </a:r>
            <a:r>
              <a:rPr lang="en-GB" sz="1600" i="1" dirty="0" smtClean="0">
                <a:solidFill>
                  <a:schemeClr val="tx2">
                    <a:lumMod val="65000"/>
                    <a:lumOff val="35000"/>
                  </a:schemeClr>
                </a:solidFill>
              </a:rPr>
              <a:t>, J.L., S. </a:t>
            </a:r>
            <a:r>
              <a:rPr lang="en-GB" sz="1600" i="1" dirty="0" err="1" smtClean="0">
                <a:solidFill>
                  <a:schemeClr val="tx2">
                    <a:lumMod val="65000"/>
                    <a:lumOff val="35000"/>
                  </a:schemeClr>
                </a:solidFill>
              </a:rPr>
              <a:t>Pfahl</a:t>
            </a:r>
            <a:r>
              <a:rPr lang="en-GB" sz="1600" i="1" dirty="0" smtClean="0">
                <a:solidFill>
                  <a:schemeClr val="tx2">
                    <a:lumMod val="65000"/>
                    <a:lumOff val="35000"/>
                  </a:schemeClr>
                </a:solidFill>
              </a:rPr>
              <a:t>, 2013: The importance of fronts for extreme precipitation. J. </a:t>
            </a:r>
            <a:r>
              <a:rPr lang="en-GB" sz="1600" i="1" dirty="0" err="1" smtClean="0">
                <a:solidFill>
                  <a:schemeClr val="tx2">
                    <a:lumMod val="65000"/>
                    <a:lumOff val="35000"/>
                  </a:schemeClr>
                </a:solidFill>
              </a:rPr>
              <a:t>Geophys</a:t>
            </a:r>
            <a:r>
              <a:rPr lang="en-GB" sz="1600" i="1" dirty="0" smtClean="0">
                <a:solidFill>
                  <a:schemeClr val="tx2">
                    <a:lumMod val="65000"/>
                    <a:lumOff val="35000"/>
                  </a:schemeClr>
                </a:solidFill>
              </a:rPr>
              <a:t>. Res. Atmos. </a:t>
            </a:r>
            <a:r>
              <a:rPr lang="en-GB" sz="1600" b="1" i="1" dirty="0" smtClean="0">
                <a:solidFill>
                  <a:schemeClr val="tx2">
                    <a:lumMod val="65000"/>
                    <a:lumOff val="35000"/>
                  </a:schemeClr>
                </a:solidFill>
              </a:rPr>
              <a:t>118</a:t>
            </a:r>
            <a:r>
              <a:rPr lang="en-GB" sz="1600" i="1" dirty="0" smtClean="0">
                <a:solidFill>
                  <a:schemeClr val="tx2">
                    <a:lumMod val="65000"/>
                    <a:lumOff val="35000"/>
                  </a:schemeClr>
                </a:solidFill>
              </a:rPr>
              <a:t> 10-791</a:t>
            </a:r>
            <a:endParaRPr lang="en-GB" sz="1600" i="1" dirty="0">
              <a:solidFill>
                <a:schemeClr val="tx2">
                  <a:lumMod val="65000"/>
                  <a:lumOff val="35000"/>
                </a:schemeClr>
              </a:solidFill>
            </a:endParaRPr>
          </a:p>
          <a:p>
            <a:r>
              <a:rPr lang="en-GB" sz="1600" i="1" dirty="0">
                <a:solidFill>
                  <a:schemeClr val="tx2">
                    <a:lumMod val="65000"/>
                    <a:lumOff val="35000"/>
                  </a:schemeClr>
                </a:solidFill>
              </a:rPr>
              <a:t>Pinto, J.G., N. </a:t>
            </a:r>
            <a:r>
              <a:rPr lang="en-GB" sz="1600" i="1" dirty="0" err="1">
                <a:solidFill>
                  <a:schemeClr val="tx2">
                    <a:lumMod val="65000"/>
                    <a:lumOff val="35000"/>
                  </a:schemeClr>
                </a:solidFill>
              </a:rPr>
              <a:t>Bellenbaum</a:t>
            </a:r>
            <a:r>
              <a:rPr lang="en-GB" sz="1600" i="1" dirty="0">
                <a:solidFill>
                  <a:schemeClr val="tx2">
                    <a:lumMod val="65000"/>
                    <a:lumOff val="35000"/>
                  </a:schemeClr>
                </a:solidFill>
              </a:rPr>
              <a:t>, M.K. </a:t>
            </a:r>
            <a:r>
              <a:rPr lang="en-GB" sz="1600" i="1" dirty="0" err="1">
                <a:solidFill>
                  <a:schemeClr val="tx2">
                    <a:lumMod val="65000"/>
                    <a:lumOff val="35000"/>
                  </a:schemeClr>
                </a:solidFill>
              </a:rPr>
              <a:t>Karremann</a:t>
            </a:r>
            <a:r>
              <a:rPr lang="en-GB" sz="1600" i="1" dirty="0">
                <a:solidFill>
                  <a:schemeClr val="tx2">
                    <a:lumMod val="65000"/>
                    <a:lumOff val="35000"/>
                  </a:schemeClr>
                </a:solidFill>
              </a:rPr>
              <a:t>, P.M. Della-Marta, 2013: Serial clustering of </a:t>
            </a:r>
            <a:r>
              <a:rPr lang="en-GB" sz="1600" i="1" dirty="0" err="1">
                <a:solidFill>
                  <a:schemeClr val="tx2">
                    <a:lumMod val="65000"/>
                    <a:lumOff val="35000"/>
                  </a:schemeClr>
                </a:solidFill>
              </a:rPr>
              <a:t>extratropical</a:t>
            </a:r>
            <a:r>
              <a:rPr lang="en-GB" sz="1600" i="1" dirty="0">
                <a:solidFill>
                  <a:schemeClr val="tx2">
                    <a:lumMod val="65000"/>
                    <a:lumOff val="35000"/>
                  </a:schemeClr>
                </a:solidFill>
              </a:rPr>
              <a:t> cyclones over the North Atlantic and Europe under recent and future climate conditions. J. </a:t>
            </a:r>
            <a:r>
              <a:rPr lang="en-GB" sz="1600" i="1" dirty="0" err="1">
                <a:solidFill>
                  <a:schemeClr val="tx2">
                    <a:lumMod val="65000"/>
                    <a:lumOff val="35000"/>
                  </a:schemeClr>
                </a:solidFill>
              </a:rPr>
              <a:t>Geophys</a:t>
            </a:r>
            <a:r>
              <a:rPr lang="en-GB" sz="1600" i="1" dirty="0">
                <a:solidFill>
                  <a:schemeClr val="tx2">
                    <a:lumMod val="65000"/>
                    <a:lumOff val="35000"/>
                  </a:schemeClr>
                </a:solidFill>
              </a:rPr>
              <a:t>. Res. Atmos. </a:t>
            </a:r>
            <a:r>
              <a:rPr lang="en-GB" sz="1600" b="1" i="1" dirty="0">
                <a:solidFill>
                  <a:schemeClr val="tx2">
                    <a:lumMod val="65000"/>
                    <a:lumOff val="35000"/>
                  </a:schemeClr>
                </a:solidFill>
              </a:rPr>
              <a:t>118</a:t>
            </a:r>
            <a:r>
              <a:rPr lang="en-GB" sz="1600" i="1" dirty="0">
                <a:solidFill>
                  <a:schemeClr val="tx2">
                    <a:lumMod val="65000"/>
                    <a:lumOff val="35000"/>
                  </a:schemeClr>
                </a:solidFill>
              </a:rPr>
              <a:t> 12-476</a:t>
            </a:r>
          </a:p>
          <a:p>
            <a:r>
              <a:rPr lang="en-US" sz="1600" i="1" dirty="0" smtClean="0">
                <a:solidFill>
                  <a:schemeClr val="tx2">
                    <a:lumMod val="65000"/>
                    <a:lumOff val="35000"/>
                  </a:schemeClr>
                </a:solidFill>
              </a:rPr>
              <a:t>Rhodes, R.I., L.C. </a:t>
            </a:r>
            <a:r>
              <a:rPr lang="en-US" sz="1600" i="1" dirty="0" err="1" smtClean="0">
                <a:solidFill>
                  <a:schemeClr val="tx2">
                    <a:lumMod val="65000"/>
                    <a:lumOff val="35000"/>
                  </a:schemeClr>
                </a:solidFill>
              </a:rPr>
              <a:t>Shaffrey</a:t>
            </a:r>
            <a:r>
              <a:rPr lang="en-US" sz="1600" i="1" dirty="0" smtClean="0">
                <a:solidFill>
                  <a:schemeClr val="tx2">
                    <a:lumMod val="65000"/>
                    <a:lumOff val="35000"/>
                  </a:schemeClr>
                </a:solidFill>
              </a:rPr>
              <a:t>, S.L. Gray, 2014: Can </a:t>
            </a:r>
            <a:r>
              <a:rPr lang="en-US" sz="1600" i="1" dirty="0" err="1" smtClean="0">
                <a:solidFill>
                  <a:schemeClr val="tx2">
                    <a:lumMod val="65000"/>
                    <a:lumOff val="35000"/>
                  </a:schemeClr>
                </a:solidFill>
              </a:rPr>
              <a:t>reanalyses</a:t>
            </a:r>
            <a:r>
              <a:rPr lang="en-US" sz="1600" i="1" dirty="0" smtClean="0">
                <a:solidFill>
                  <a:schemeClr val="tx2">
                    <a:lumMod val="65000"/>
                    <a:lumOff val="35000"/>
                  </a:schemeClr>
                </a:solidFill>
              </a:rPr>
              <a:t> represent extreme precipitation accumulations over England and Wales? Quart. J. Roy. </a:t>
            </a:r>
            <a:r>
              <a:rPr lang="en-US" sz="1600" i="1" dirty="0" err="1" smtClean="0">
                <a:solidFill>
                  <a:schemeClr val="tx2">
                    <a:lumMod val="65000"/>
                    <a:lumOff val="35000"/>
                  </a:schemeClr>
                </a:solidFill>
              </a:rPr>
              <a:t>Meteorol</a:t>
            </a:r>
            <a:r>
              <a:rPr lang="en-US" sz="1600" i="1" dirty="0" smtClean="0">
                <a:solidFill>
                  <a:schemeClr val="tx2">
                    <a:lumMod val="65000"/>
                    <a:lumOff val="35000"/>
                  </a:schemeClr>
                </a:solidFill>
              </a:rPr>
              <a:t>. Soc.</a:t>
            </a:r>
            <a:endParaRPr lang="en-GB" sz="1600" i="1" dirty="0">
              <a:solidFill>
                <a:schemeClr val="tx2">
                  <a:lumMod val="65000"/>
                  <a:lumOff val="35000"/>
                </a:schemeClr>
              </a:solidFill>
            </a:endParaRPr>
          </a:p>
          <a:p>
            <a:endParaRPr lang="en-GB" sz="1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31</a:t>
            </a:fld>
            <a:endParaRPr lang="en-GB" altLang="en-US"/>
          </a:p>
        </p:txBody>
      </p:sp>
    </p:spTree>
    <p:extLst>
      <p:ext uri="{BB962C8B-B14F-4D97-AF65-F5344CB8AC3E}">
        <p14:creationId xmlns:p14="http://schemas.microsoft.com/office/powerpoint/2010/main" val="1003148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48463" y="3062358"/>
            <a:ext cx="4680000" cy="2382866"/>
          </a:xfrm>
          <a:prstGeom prst="rect">
            <a:avLst/>
          </a:prstGeom>
        </p:spPr>
      </p:pic>
      <p:sp>
        <p:nvSpPr>
          <p:cNvPr id="2" name="Title 1"/>
          <p:cNvSpPr>
            <a:spLocks noGrp="1"/>
          </p:cNvSpPr>
          <p:nvPr>
            <p:ph type="title"/>
          </p:nvPr>
        </p:nvSpPr>
        <p:spPr>
          <a:xfrm>
            <a:off x="251520" y="476672"/>
            <a:ext cx="7200800" cy="1080120"/>
          </a:xfrm>
        </p:spPr>
        <p:txBody>
          <a:bodyPr/>
          <a:lstStyle/>
          <a:p>
            <a:r>
              <a:rPr lang="en-GB" dirty="0" err="1" smtClean="0"/>
              <a:t>Extratropical</a:t>
            </a:r>
            <a:r>
              <a:rPr lang="en-GB" dirty="0" smtClean="0"/>
              <a:t> cyclones </a:t>
            </a:r>
            <a:br>
              <a:rPr lang="en-GB" dirty="0" smtClean="0"/>
            </a:br>
            <a:r>
              <a:rPr lang="en-GB" dirty="0" smtClean="0"/>
              <a:t>and</a:t>
            </a:r>
            <a:r>
              <a:rPr lang="en-GB" dirty="0"/>
              <a:t> </a:t>
            </a:r>
            <a:r>
              <a:rPr lang="en-GB" dirty="0" smtClean="0"/>
              <a:t>extreme precipitation</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pic>
        <p:nvPicPr>
          <p:cNvPr id="5" name="Picture 4"/>
          <p:cNvPicPr>
            <a:picLocks noChangeAspect="1"/>
          </p:cNvPicPr>
          <p:nvPr/>
        </p:nvPicPr>
        <p:blipFill>
          <a:blip r:embed="rId4"/>
          <a:stretch>
            <a:fillRect/>
          </a:stretch>
        </p:blipFill>
        <p:spPr>
          <a:xfrm>
            <a:off x="0" y="2974870"/>
            <a:ext cx="4680000" cy="2470354"/>
          </a:xfrm>
          <a:prstGeom prst="rect">
            <a:avLst/>
          </a:prstGeom>
        </p:spPr>
      </p:pic>
      <p:sp>
        <p:nvSpPr>
          <p:cNvPr id="7" name="TextBox 6"/>
          <p:cNvSpPr txBox="1"/>
          <p:nvPr/>
        </p:nvSpPr>
        <p:spPr>
          <a:xfrm>
            <a:off x="107504" y="6363312"/>
            <a:ext cx="2736304" cy="400110"/>
          </a:xfrm>
          <a:prstGeom prst="rect">
            <a:avLst/>
          </a:prstGeom>
          <a:noFill/>
        </p:spPr>
        <p:txBody>
          <a:bodyPr wrap="square" rtlCol="0">
            <a:spAutoFit/>
          </a:bodyPr>
          <a:lstStyle/>
          <a:p>
            <a:r>
              <a:rPr lang="en-GB" dirty="0" err="1" smtClean="0">
                <a:solidFill>
                  <a:schemeClr val="tx2"/>
                </a:solidFill>
                <a:latin typeface="+mn-lt"/>
              </a:rPr>
              <a:t>Catto</a:t>
            </a:r>
            <a:r>
              <a:rPr lang="en-GB" dirty="0" smtClean="0">
                <a:solidFill>
                  <a:schemeClr val="tx2"/>
                </a:solidFill>
                <a:latin typeface="+mn-lt"/>
              </a:rPr>
              <a:t> and </a:t>
            </a:r>
            <a:r>
              <a:rPr lang="en-GB" dirty="0" err="1" smtClean="0">
                <a:solidFill>
                  <a:schemeClr val="tx2"/>
                </a:solidFill>
                <a:latin typeface="+mn-lt"/>
              </a:rPr>
              <a:t>Pfahl</a:t>
            </a:r>
            <a:r>
              <a:rPr lang="en-GB" dirty="0" smtClean="0">
                <a:solidFill>
                  <a:schemeClr val="tx2"/>
                </a:solidFill>
                <a:latin typeface="+mn-lt"/>
              </a:rPr>
              <a:t> (2013)</a:t>
            </a:r>
          </a:p>
        </p:txBody>
      </p:sp>
      <p:sp>
        <p:nvSpPr>
          <p:cNvPr id="8" name="TextBox 7"/>
          <p:cNvSpPr txBox="1"/>
          <p:nvPr/>
        </p:nvSpPr>
        <p:spPr>
          <a:xfrm>
            <a:off x="539552" y="1916832"/>
            <a:ext cx="8064896" cy="707886"/>
          </a:xfrm>
          <a:prstGeom prst="rect">
            <a:avLst/>
          </a:prstGeom>
          <a:noFill/>
        </p:spPr>
        <p:txBody>
          <a:bodyPr wrap="square" rtlCol="0">
            <a:spAutoFit/>
          </a:bodyPr>
          <a:lstStyle/>
          <a:p>
            <a:r>
              <a:rPr lang="en-GB" dirty="0" smtClean="0">
                <a:solidFill>
                  <a:schemeClr val="tx2"/>
                </a:solidFill>
                <a:latin typeface="+mn-lt"/>
              </a:rPr>
              <a:t>Proportion of ERA-I extreme precipitation events (99</a:t>
            </a:r>
            <a:r>
              <a:rPr lang="en-GB" baseline="30000" dirty="0" smtClean="0">
                <a:solidFill>
                  <a:schemeClr val="tx2"/>
                </a:solidFill>
                <a:latin typeface="+mn-lt"/>
              </a:rPr>
              <a:t>th</a:t>
            </a:r>
            <a:r>
              <a:rPr lang="en-GB" dirty="0" smtClean="0">
                <a:solidFill>
                  <a:schemeClr val="tx2"/>
                </a:solidFill>
                <a:latin typeface="+mn-lt"/>
              </a:rPr>
              <a:t> percentile for 6-hourly </a:t>
            </a:r>
            <a:r>
              <a:rPr lang="en-GB" dirty="0" smtClean="0"/>
              <a:t>accumulations</a:t>
            </a:r>
            <a:r>
              <a:rPr lang="en-GB" dirty="0" smtClean="0">
                <a:solidFill>
                  <a:schemeClr val="tx2"/>
                </a:solidFill>
                <a:latin typeface="+mn-lt"/>
              </a:rPr>
              <a:t> </a:t>
            </a:r>
            <a:r>
              <a:rPr lang="en-GB" dirty="0" smtClean="0">
                <a:solidFill>
                  <a:schemeClr val="tx2"/>
                </a:solidFill>
                <a:latin typeface="+mn-lt"/>
              </a:rPr>
              <a:t>at </a:t>
            </a:r>
            <a:r>
              <a:rPr lang="en-GB" dirty="0" err="1" smtClean="0">
                <a:solidFill>
                  <a:schemeClr val="tx2"/>
                </a:solidFill>
                <a:latin typeface="+mn-lt"/>
              </a:rPr>
              <a:t>gridpoints</a:t>
            </a:r>
            <a:r>
              <a:rPr lang="en-GB" dirty="0" smtClean="0">
                <a:solidFill>
                  <a:schemeClr val="tx2"/>
                </a:solidFill>
                <a:latin typeface="+mn-lt"/>
              </a:rPr>
              <a:t>) associated with….</a:t>
            </a:r>
          </a:p>
        </p:txBody>
      </p:sp>
      <p:sp>
        <p:nvSpPr>
          <p:cNvPr id="9" name="TextBox 8"/>
          <p:cNvSpPr txBox="1"/>
          <p:nvPr/>
        </p:nvSpPr>
        <p:spPr>
          <a:xfrm>
            <a:off x="1115616" y="2662248"/>
            <a:ext cx="3024336" cy="400110"/>
          </a:xfrm>
          <a:prstGeom prst="rect">
            <a:avLst/>
          </a:prstGeom>
          <a:noFill/>
        </p:spPr>
        <p:txBody>
          <a:bodyPr wrap="square" rtlCol="0">
            <a:spAutoFit/>
          </a:bodyPr>
          <a:lstStyle/>
          <a:p>
            <a:r>
              <a:rPr lang="en-GB" dirty="0" smtClean="0">
                <a:solidFill>
                  <a:schemeClr val="tx2"/>
                </a:solidFill>
                <a:latin typeface="+mn-lt"/>
              </a:rPr>
              <a:t>Both a front and a cyclone</a:t>
            </a:r>
          </a:p>
        </p:txBody>
      </p:sp>
      <p:sp>
        <p:nvSpPr>
          <p:cNvPr id="10" name="TextBox 9"/>
          <p:cNvSpPr txBox="1"/>
          <p:nvPr/>
        </p:nvSpPr>
        <p:spPr>
          <a:xfrm>
            <a:off x="5292080" y="2668850"/>
            <a:ext cx="3456384" cy="400110"/>
          </a:xfrm>
          <a:prstGeom prst="rect">
            <a:avLst/>
          </a:prstGeom>
          <a:noFill/>
        </p:spPr>
        <p:txBody>
          <a:bodyPr wrap="square" rtlCol="0">
            <a:spAutoFit/>
          </a:bodyPr>
          <a:lstStyle/>
          <a:p>
            <a:r>
              <a:rPr lang="en-GB" dirty="0" smtClean="0"/>
              <a:t>Neither</a:t>
            </a:r>
            <a:r>
              <a:rPr lang="en-GB" dirty="0" smtClean="0">
                <a:solidFill>
                  <a:schemeClr val="tx2"/>
                </a:solidFill>
                <a:latin typeface="+mn-lt"/>
              </a:rPr>
              <a:t> a front nor a cyclone</a:t>
            </a:r>
          </a:p>
        </p:txBody>
      </p:sp>
    </p:spTree>
    <p:extLst>
      <p:ext uri="{BB962C8B-B14F-4D97-AF65-F5344CB8AC3E}">
        <p14:creationId xmlns:p14="http://schemas.microsoft.com/office/powerpoint/2010/main" val="271901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5" name="Title 1"/>
          <p:cNvSpPr>
            <a:spLocks noGrp="1"/>
          </p:cNvSpPr>
          <p:nvPr>
            <p:ph type="title"/>
          </p:nvPr>
        </p:nvSpPr>
        <p:spPr>
          <a:xfrm>
            <a:off x="251520" y="404664"/>
            <a:ext cx="7200800" cy="1152128"/>
          </a:xfrm>
        </p:spPr>
        <p:txBody>
          <a:bodyPr/>
          <a:lstStyle/>
          <a:p>
            <a:r>
              <a:rPr lang="en-GB" dirty="0" smtClean="0"/>
              <a:t>Clustering and stalling </a:t>
            </a:r>
            <a:br>
              <a:rPr lang="en-GB" dirty="0" smtClean="0"/>
            </a:br>
            <a:r>
              <a:rPr lang="en-GB" dirty="0" smtClean="0"/>
              <a:t>causes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0" y="1546600"/>
            <a:ext cx="4500000" cy="45882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4835"/>
            <a:ext cx="4442728" cy="4590000"/>
          </a:xfrm>
          <a:prstGeom prst="rect">
            <a:avLst/>
          </a:prstGeom>
        </p:spPr>
      </p:pic>
      <p:sp>
        <p:nvSpPr>
          <p:cNvPr id="8" name="TextBox 7"/>
          <p:cNvSpPr txBox="1"/>
          <p:nvPr/>
        </p:nvSpPr>
        <p:spPr>
          <a:xfrm>
            <a:off x="0" y="6165304"/>
            <a:ext cx="2771800" cy="707886"/>
          </a:xfrm>
          <a:prstGeom prst="rect">
            <a:avLst/>
          </a:prstGeom>
          <a:noFill/>
        </p:spPr>
        <p:txBody>
          <a:bodyPr wrap="square" rtlCol="0">
            <a:spAutoFit/>
          </a:bodyPr>
          <a:lstStyle/>
          <a:p>
            <a:r>
              <a:rPr lang="en-GB" dirty="0"/>
              <a:t>http://www.ldeo.columbia.edu/res/pi/NAO/</a:t>
            </a:r>
            <a:endParaRPr lang="en-GB" dirty="0" smtClean="0">
              <a:solidFill>
                <a:schemeClr val="tx2"/>
              </a:solidFill>
              <a:latin typeface="+mn-lt"/>
            </a:endParaRPr>
          </a:p>
        </p:txBody>
      </p:sp>
    </p:spTree>
    <p:extLst>
      <p:ext uri="{BB962C8B-B14F-4D97-AF65-F5344CB8AC3E}">
        <p14:creationId xmlns:p14="http://schemas.microsoft.com/office/powerpoint/2010/main" val="2676148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pic>
        <p:nvPicPr>
          <p:cNvPr id="6" name="Picture 5"/>
          <p:cNvPicPr>
            <a:picLocks noChangeAspect="1"/>
          </p:cNvPicPr>
          <p:nvPr/>
        </p:nvPicPr>
        <p:blipFill rotWithShape="1">
          <a:blip r:embed="rId3"/>
          <a:srcRect t="1687"/>
          <a:stretch/>
        </p:blipFill>
        <p:spPr>
          <a:xfrm>
            <a:off x="1691680" y="1916832"/>
            <a:ext cx="7200000" cy="4320480"/>
          </a:xfrm>
          <a:prstGeom prst="rect">
            <a:avLst/>
          </a:prstGeom>
        </p:spPr>
      </p:pic>
      <p:sp>
        <p:nvSpPr>
          <p:cNvPr id="7" name="TextBox 6"/>
          <p:cNvSpPr txBox="1"/>
          <p:nvPr/>
        </p:nvSpPr>
        <p:spPr>
          <a:xfrm>
            <a:off x="251520" y="2204864"/>
            <a:ext cx="2736304" cy="707886"/>
          </a:xfrm>
          <a:prstGeom prst="rect">
            <a:avLst/>
          </a:prstGeom>
          <a:noFill/>
        </p:spPr>
        <p:txBody>
          <a:bodyPr wrap="square" rtlCol="0">
            <a:spAutoFit/>
          </a:bodyPr>
          <a:lstStyle/>
          <a:p>
            <a:r>
              <a:rPr lang="en-GB" dirty="0" smtClean="0">
                <a:solidFill>
                  <a:schemeClr val="tx2"/>
                </a:solidFill>
                <a:latin typeface="+mn-lt"/>
              </a:rPr>
              <a:t>Secondary </a:t>
            </a:r>
            <a:r>
              <a:rPr lang="en-GB" dirty="0" err="1" smtClean="0">
                <a:solidFill>
                  <a:schemeClr val="tx2"/>
                </a:solidFill>
                <a:latin typeface="+mn-lt"/>
              </a:rPr>
              <a:t>cyclogenesis</a:t>
            </a:r>
            <a:endParaRPr lang="en-GB" dirty="0" smtClean="0">
              <a:solidFill>
                <a:schemeClr val="tx2"/>
              </a:solidFill>
              <a:latin typeface="+mn-lt"/>
            </a:endParaRPr>
          </a:p>
        </p:txBody>
      </p:sp>
      <p:sp>
        <p:nvSpPr>
          <p:cNvPr id="8" name="TextBox 7"/>
          <p:cNvSpPr txBox="1"/>
          <p:nvPr/>
        </p:nvSpPr>
        <p:spPr>
          <a:xfrm>
            <a:off x="0" y="6173312"/>
            <a:ext cx="2448272" cy="707886"/>
          </a:xfrm>
          <a:prstGeom prst="rect">
            <a:avLst/>
          </a:prstGeom>
          <a:noFill/>
        </p:spPr>
        <p:txBody>
          <a:bodyPr wrap="square" rtlCol="0">
            <a:spAutoFit/>
          </a:bodyPr>
          <a:lstStyle/>
          <a:p>
            <a:r>
              <a:rPr lang="en-GB" dirty="0" err="1" smtClean="0">
                <a:solidFill>
                  <a:schemeClr val="tx2"/>
                </a:solidFill>
                <a:latin typeface="+mn-lt"/>
              </a:rPr>
              <a:t>Bjerknes</a:t>
            </a:r>
            <a:r>
              <a:rPr lang="en-GB" dirty="0" smtClean="0">
                <a:solidFill>
                  <a:schemeClr val="tx2"/>
                </a:solidFill>
                <a:latin typeface="+mn-lt"/>
              </a:rPr>
              <a:t> and Solberg (1922)</a:t>
            </a:r>
          </a:p>
        </p:txBody>
      </p:sp>
      <p:sp>
        <p:nvSpPr>
          <p:cNvPr id="9" name="Title 1"/>
          <p:cNvSpPr>
            <a:spLocks noGrp="1"/>
          </p:cNvSpPr>
          <p:nvPr>
            <p:ph type="title"/>
          </p:nvPr>
        </p:nvSpPr>
        <p:spPr>
          <a:xfrm>
            <a:off x="251520" y="404664"/>
            <a:ext cx="7200800" cy="1152128"/>
          </a:xfrm>
        </p:spPr>
        <p:txBody>
          <a:bodyPr/>
          <a:lstStyle/>
          <a:p>
            <a:r>
              <a:rPr lang="en-GB" dirty="0" smtClean="0"/>
              <a:t>Clustering and stalling </a:t>
            </a:r>
            <a:br>
              <a:rPr lang="en-GB" dirty="0" smtClean="0"/>
            </a:br>
            <a:r>
              <a:rPr lang="en-GB" dirty="0" smtClean="0"/>
              <a:t>causes</a:t>
            </a:r>
            <a:endParaRPr lang="en-GB" dirty="0"/>
          </a:p>
        </p:txBody>
      </p:sp>
    </p:spTree>
    <p:extLst>
      <p:ext uri="{BB962C8B-B14F-4D97-AF65-F5344CB8AC3E}">
        <p14:creationId xmlns:p14="http://schemas.microsoft.com/office/powerpoint/2010/main" val="973135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200800" cy="504056"/>
          </a:xfrm>
        </p:spPr>
        <p:txBody>
          <a:bodyPr/>
          <a:lstStyle/>
          <a:p>
            <a:r>
              <a:rPr lang="en-GB" dirty="0" smtClean="0"/>
              <a:t>Clustering example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pic>
        <p:nvPicPr>
          <p:cNvPr id="6" name="Picture 5"/>
          <p:cNvPicPr>
            <a:picLocks noChangeAspect="1"/>
          </p:cNvPicPr>
          <p:nvPr/>
        </p:nvPicPr>
        <p:blipFill>
          <a:blip r:embed="rId3"/>
          <a:stretch>
            <a:fillRect/>
          </a:stretch>
        </p:blipFill>
        <p:spPr>
          <a:xfrm>
            <a:off x="4499992" y="980728"/>
            <a:ext cx="4525393" cy="5400000"/>
          </a:xfrm>
          <a:prstGeom prst="rect">
            <a:avLst/>
          </a:prstGeom>
        </p:spPr>
      </p:pic>
      <p:sp>
        <p:nvSpPr>
          <p:cNvPr id="7" name="TextBox 6"/>
          <p:cNvSpPr txBox="1"/>
          <p:nvPr/>
        </p:nvSpPr>
        <p:spPr>
          <a:xfrm>
            <a:off x="107504" y="6363312"/>
            <a:ext cx="2520280" cy="400110"/>
          </a:xfrm>
          <a:prstGeom prst="rect">
            <a:avLst/>
          </a:prstGeom>
          <a:noFill/>
        </p:spPr>
        <p:txBody>
          <a:bodyPr wrap="square" rtlCol="0">
            <a:spAutoFit/>
          </a:bodyPr>
          <a:lstStyle/>
          <a:p>
            <a:r>
              <a:rPr lang="en-GB" dirty="0" smtClean="0">
                <a:solidFill>
                  <a:schemeClr val="tx2"/>
                </a:solidFill>
                <a:latin typeface="+mn-lt"/>
              </a:rPr>
              <a:t>Pinto et al. (2014)</a:t>
            </a:r>
          </a:p>
        </p:txBody>
      </p:sp>
      <p:sp>
        <p:nvSpPr>
          <p:cNvPr id="8" name="Rectangle 7"/>
          <p:cNvSpPr/>
          <p:nvPr/>
        </p:nvSpPr>
        <p:spPr>
          <a:xfrm>
            <a:off x="-30777" y="4437112"/>
            <a:ext cx="4572000" cy="1323439"/>
          </a:xfrm>
          <a:prstGeom prst="rect">
            <a:avLst/>
          </a:prstGeom>
        </p:spPr>
        <p:txBody>
          <a:bodyPr>
            <a:spAutoFit/>
          </a:bodyPr>
          <a:lstStyle/>
          <a:p>
            <a:r>
              <a:rPr lang="en-GB" dirty="0"/>
              <a:t>12 clustering days for p98 </a:t>
            </a:r>
            <a:r>
              <a:rPr lang="en-GB" dirty="0" smtClean="0"/>
              <a:t>intensity cyclones </a:t>
            </a:r>
            <a:r>
              <a:rPr lang="en-GB" dirty="0"/>
              <a:t>(9–20 January, red line) </a:t>
            </a:r>
            <a:r>
              <a:rPr lang="en-GB" dirty="0" smtClean="0"/>
              <a:t>identified</a:t>
            </a:r>
            <a:r>
              <a:rPr lang="en-GB" dirty="0"/>
              <a:t>, </a:t>
            </a:r>
            <a:r>
              <a:rPr lang="en-GB" dirty="0" smtClean="0"/>
              <a:t>with </a:t>
            </a:r>
            <a:r>
              <a:rPr lang="en-GB" dirty="0" smtClean="0"/>
              <a:t>a total </a:t>
            </a:r>
            <a:r>
              <a:rPr lang="en-GB" dirty="0"/>
              <a:t>of nine </a:t>
            </a:r>
            <a:r>
              <a:rPr lang="en-GB" dirty="0" smtClean="0"/>
              <a:t>cyclones including </a:t>
            </a:r>
            <a:r>
              <a:rPr lang="en-GB" dirty="0" err="1" smtClean="0"/>
              <a:t>Kyrill</a:t>
            </a:r>
            <a:r>
              <a:rPr lang="en-GB" dirty="0" smtClean="0"/>
              <a:t> (15-19 January).</a:t>
            </a:r>
            <a:endParaRPr lang="en-GB" dirty="0"/>
          </a:p>
        </p:txBody>
      </p:sp>
      <p:sp>
        <p:nvSpPr>
          <p:cNvPr id="9" name="TextBox 8"/>
          <p:cNvSpPr txBox="1"/>
          <p:nvPr/>
        </p:nvSpPr>
        <p:spPr>
          <a:xfrm>
            <a:off x="323528" y="1628800"/>
            <a:ext cx="1872208" cy="400110"/>
          </a:xfrm>
          <a:prstGeom prst="rect">
            <a:avLst/>
          </a:prstGeom>
          <a:noFill/>
        </p:spPr>
        <p:txBody>
          <a:bodyPr wrap="square" rtlCol="0">
            <a:spAutoFit/>
          </a:bodyPr>
          <a:lstStyle/>
          <a:p>
            <a:r>
              <a:rPr lang="en-GB" dirty="0" smtClean="0">
                <a:solidFill>
                  <a:schemeClr val="tx2"/>
                </a:solidFill>
                <a:latin typeface="+mn-lt"/>
              </a:rPr>
              <a:t>January 2007</a:t>
            </a:r>
          </a:p>
        </p:txBody>
      </p:sp>
    </p:spTree>
    <p:extLst>
      <p:ext uri="{BB962C8B-B14F-4D97-AF65-F5344CB8AC3E}">
        <p14:creationId xmlns:p14="http://schemas.microsoft.com/office/powerpoint/2010/main" val="1901398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200800" cy="724266"/>
          </a:xfrm>
        </p:spPr>
        <p:txBody>
          <a:bodyPr/>
          <a:lstStyle/>
          <a:p>
            <a:r>
              <a:rPr lang="en-GB" dirty="0" smtClean="0"/>
              <a:t>Stalling example</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pic>
        <p:nvPicPr>
          <p:cNvPr id="11" name="Picture 10"/>
          <p:cNvPicPr>
            <a:picLocks noChangeAspect="1"/>
          </p:cNvPicPr>
          <p:nvPr/>
        </p:nvPicPr>
        <p:blipFill rotWithShape="1">
          <a:blip r:embed="rId3"/>
          <a:srcRect r="47408"/>
          <a:stretch/>
        </p:blipFill>
        <p:spPr>
          <a:xfrm>
            <a:off x="251520" y="1630436"/>
            <a:ext cx="4392488" cy="4606876"/>
          </a:xfrm>
          <a:prstGeom prst="rect">
            <a:avLst/>
          </a:prstGeom>
        </p:spPr>
      </p:pic>
      <p:sp>
        <p:nvSpPr>
          <p:cNvPr id="12" name="TextBox 11"/>
          <p:cNvSpPr txBox="1"/>
          <p:nvPr/>
        </p:nvSpPr>
        <p:spPr>
          <a:xfrm>
            <a:off x="0" y="6289257"/>
            <a:ext cx="2664296" cy="400110"/>
          </a:xfrm>
          <a:prstGeom prst="rect">
            <a:avLst/>
          </a:prstGeom>
          <a:noFill/>
        </p:spPr>
        <p:txBody>
          <a:bodyPr wrap="square" rtlCol="0">
            <a:spAutoFit/>
          </a:bodyPr>
          <a:lstStyle/>
          <a:p>
            <a:r>
              <a:rPr lang="en-GB" dirty="0" smtClean="0">
                <a:solidFill>
                  <a:schemeClr val="tx2"/>
                </a:solidFill>
                <a:latin typeface="+mn-lt"/>
              </a:rPr>
              <a:t>Blackburn et al. (2008)</a:t>
            </a:r>
          </a:p>
        </p:txBody>
      </p:sp>
      <p:sp>
        <p:nvSpPr>
          <p:cNvPr id="13" name="TextBox 12"/>
          <p:cNvSpPr txBox="1"/>
          <p:nvPr/>
        </p:nvSpPr>
        <p:spPr>
          <a:xfrm>
            <a:off x="880737" y="1107620"/>
            <a:ext cx="3384376" cy="400110"/>
          </a:xfrm>
          <a:prstGeom prst="rect">
            <a:avLst/>
          </a:prstGeom>
          <a:noFill/>
        </p:spPr>
        <p:txBody>
          <a:bodyPr wrap="square" rtlCol="0">
            <a:spAutoFit/>
          </a:bodyPr>
          <a:lstStyle/>
          <a:p>
            <a:pPr algn="ctr"/>
            <a:r>
              <a:rPr lang="en-GB" dirty="0" smtClean="0">
                <a:solidFill>
                  <a:schemeClr val="tx2"/>
                </a:solidFill>
                <a:latin typeface="+mn-lt"/>
              </a:rPr>
              <a:t>Summer 2007</a:t>
            </a:r>
          </a:p>
        </p:txBody>
      </p:sp>
      <p:pic>
        <p:nvPicPr>
          <p:cNvPr id="7" name="Picture 6"/>
          <p:cNvPicPr>
            <a:picLocks noChangeAspect="1"/>
          </p:cNvPicPr>
          <p:nvPr/>
        </p:nvPicPr>
        <p:blipFill>
          <a:blip r:embed="rId4"/>
          <a:stretch>
            <a:fillRect/>
          </a:stretch>
        </p:blipFill>
        <p:spPr>
          <a:xfrm>
            <a:off x="4738596" y="980728"/>
            <a:ext cx="4375987" cy="5508584"/>
          </a:xfrm>
          <a:prstGeom prst="rect">
            <a:avLst/>
          </a:prstGeom>
        </p:spPr>
      </p:pic>
    </p:spTree>
    <p:extLst>
      <p:ext uri="{BB962C8B-B14F-4D97-AF65-F5344CB8AC3E}">
        <p14:creationId xmlns:p14="http://schemas.microsoft.com/office/powerpoint/2010/main" val="3459109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200800" cy="648072"/>
          </a:xfrm>
        </p:spPr>
        <p:txBody>
          <a:bodyPr/>
          <a:lstStyle/>
          <a:p>
            <a:r>
              <a:rPr lang="en-GB" dirty="0" smtClean="0"/>
              <a:t>Clustering metrics</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35496" y="1268760"/>
            <a:ext cx="4320000" cy="4064674"/>
          </a:xfrm>
          <a:prstGeom prst="rect">
            <a:avLst/>
          </a:prstGeom>
        </p:spPr>
      </p:pic>
      <p:sp>
        <p:nvSpPr>
          <p:cNvPr id="8" name="TextBox 7"/>
          <p:cNvSpPr txBox="1"/>
          <p:nvPr/>
        </p:nvSpPr>
        <p:spPr>
          <a:xfrm>
            <a:off x="251520" y="5445224"/>
            <a:ext cx="4320480" cy="1015663"/>
          </a:xfrm>
          <a:prstGeom prst="rect">
            <a:avLst/>
          </a:prstGeom>
          <a:noFill/>
        </p:spPr>
        <p:txBody>
          <a:bodyPr wrap="square" rtlCol="0">
            <a:spAutoFit/>
          </a:bodyPr>
          <a:lstStyle/>
          <a:p>
            <a:pPr algn="ctr"/>
            <a:r>
              <a:rPr lang="en-GB" dirty="0" smtClean="0">
                <a:solidFill>
                  <a:schemeClr val="tx2"/>
                </a:solidFill>
                <a:latin typeface="+mn-lt"/>
              </a:rPr>
              <a:t>Mean monthly counts of cyclone transits (past 20</a:t>
            </a:r>
            <a:r>
              <a:rPr lang="en-GB" baseline="30000" dirty="0" smtClean="0">
                <a:solidFill>
                  <a:schemeClr val="tx2"/>
                </a:solidFill>
                <a:latin typeface="+mn-lt"/>
              </a:rPr>
              <a:t>o</a:t>
            </a:r>
            <a:r>
              <a:rPr lang="en-GB" dirty="0" smtClean="0">
                <a:solidFill>
                  <a:schemeClr val="tx2"/>
                </a:solidFill>
                <a:latin typeface="+mn-lt"/>
              </a:rPr>
              <a:t> </a:t>
            </a:r>
            <a:r>
              <a:rPr lang="en-GB" dirty="0" err="1" smtClean="0">
                <a:solidFill>
                  <a:schemeClr val="tx2"/>
                </a:solidFill>
                <a:latin typeface="+mn-lt"/>
              </a:rPr>
              <a:t>meridional</a:t>
            </a:r>
            <a:r>
              <a:rPr lang="en-GB" dirty="0" smtClean="0">
                <a:solidFill>
                  <a:schemeClr val="tx2"/>
                </a:solidFill>
                <a:latin typeface="+mn-lt"/>
              </a:rPr>
              <a:t> section – barrier – at each </a:t>
            </a:r>
            <a:r>
              <a:rPr lang="en-GB" dirty="0" err="1" smtClean="0">
                <a:solidFill>
                  <a:schemeClr val="tx2"/>
                </a:solidFill>
                <a:latin typeface="+mn-lt"/>
              </a:rPr>
              <a:t>gridpoint</a:t>
            </a:r>
            <a:r>
              <a:rPr lang="en-GB" dirty="0" smtClean="0">
                <a:solidFill>
                  <a:schemeClr val="tx2"/>
                </a:solidFill>
                <a:latin typeface="+mn-lt"/>
              </a:rPr>
              <a:t>)</a:t>
            </a:r>
          </a:p>
        </p:txBody>
      </p:sp>
      <p:sp>
        <p:nvSpPr>
          <p:cNvPr id="9" name="TextBox 8"/>
          <p:cNvSpPr txBox="1"/>
          <p:nvPr/>
        </p:nvSpPr>
        <p:spPr>
          <a:xfrm>
            <a:off x="107504" y="6489312"/>
            <a:ext cx="2376264" cy="400110"/>
          </a:xfrm>
          <a:prstGeom prst="rect">
            <a:avLst/>
          </a:prstGeom>
          <a:noFill/>
        </p:spPr>
        <p:txBody>
          <a:bodyPr wrap="square" rtlCol="0">
            <a:spAutoFit/>
          </a:bodyPr>
          <a:lstStyle/>
          <a:p>
            <a:r>
              <a:rPr lang="en-GB" dirty="0" err="1" smtClean="0">
                <a:solidFill>
                  <a:schemeClr val="tx2"/>
                </a:solidFill>
                <a:latin typeface="+mn-lt"/>
              </a:rPr>
              <a:t>Mailier</a:t>
            </a:r>
            <a:r>
              <a:rPr lang="en-GB" dirty="0" smtClean="0">
                <a:solidFill>
                  <a:schemeClr val="tx2"/>
                </a:solidFill>
                <a:latin typeface="+mn-lt"/>
              </a:rPr>
              <a:t> et al. (2006)</a:t>
            </a:r>
          </a:p>
        </p:txBody>
      </p:sp>
      <p:sp>
        <p:nvSpPr>
          <p:cNvPr id="10" name="TextBox 9"/>
          <p:cNvSpPr txBox="1"/>
          <p:nvPr/>
        </p:nvSpPr>
        <p:spPr>
          <a:xfrm>
            <a:off x="5580112" y="5431430"/>
            <a:ext cx="3024336" cy="707886"/>
          </a:xfrm>
          <a:prstGeom prst="rect">
            <a:avLst/>
          </a:prstGeom>
          <a:noFill/>
        </p:spPr>
        <p:txBody>
          <a:bodyPr wrap="square" rtlCol="0">
            <a:spAutoFit/>
          </a:bodyPr>
          <a:lstStyle/>
          <a:p>
            <a:pPr algn="ctr"/>
            <a:r>
              <a:rPr lang="en-GB" dirty="0" smtClean="0">
                <a:solidFill>
                  <a:schemeClr val="tx2"/>
                </a:solidFill>
                <a:latin typeface="+mn-lt"/>
              </a:rPr>
              <a:t>Estimated dispersion statistic</a:t>
            </a: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4350010" y="1269034"/>
            <a:ext cx="4793990" cy="4064400"/>
          </a:xfrm>
          <a:prstGeom prst="rect">
            <a:avLst/>
          </a:prstGeom>
        </p:spPr>
      </p:pic>
    </p:spTree>
    <p:extLst>
      <p:ext uri="{BB962C8B-B14F-4D97-AF65-F5344CB8AC3E}">
        <p14:creationId xmlns:p14="http://schemas.microsoft.com/office/powerpoint/2010/main" val="65140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UoR-PP-Template-STANDARD-WIDTH-v-24</Template>
  <TotalTime>1288</TotalTime>
  <Words>3308</Words>
  <Application>Microsoft Office PowerPoint</Application>
  <PresentationFormat>On-screen Show (4:3)</PresentationFormat>
  <Paragraphs>342</Paragraphs>
  <Slides>31</Slides>
  <Notes>30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Effra Bold</vt:lpstr>
      <vt:lpstr>Effra</vt:lpstr>
      <vt:lpstr>Effra Heavy</vt:lpstr>
      <vt:lpstr>Effra Light</vt:lpstr>
      <vt:lpstr>Arial</vt:lpstr>
      <vt:lpstr>Wingdings</vt:lpstr>
      <vt:lpstr>AngsanaUPC</vt:lpstr>
      <vt:lpstr>UoR Theme</vt:lpstr>
      <vt:lpstr>Clustering and stalling of extratropical cyclones: their influence on extreme precipitation events in the UK</vt:lpstr>
      <vt:lpstr>Precipitation in the  midlatitudes</vt:lpstr>
      <vt:lpstr>What is extreme  precipitation?</vt:lpstr>
      <vt:lpstr>Extratropical cyclones  and extreme precipitation</vt:lpstr>
      <vt:lpstr>Clustering and stalling  causes</vt:lpstr>
      <vt:lpstr>Clustering and stalling  causes</vt:lpstr>
      <vt:lpstr>Clustering example</vt:lpstr>
      <vt:lpstr>Stalling example</vt:lpstr>
      <vt:lpstr>Clustering metrics</vt:lpstr>
      <vt:lpstr>Clustering metrics</vt:lpstr>
      <vt:lpstr>Clustering metrics</vt:lpstr>
      <vt:lpstr>Clustering metrics</vt:lpstr>
      <vt:lpstr>hypotheses</vt:lpstr>
      <vt:lpstr>hypotheses</vt:lpstr>
      <vt:lpstr>PowerPoint Presentation</vt:lpstr>
      <vt:lpstr>Data</vt:lpstr>
      <vt:lpstr>Spatial comparison</vt:lpstr>
      <vt:lpstr>Hit rates</vt:lpstr>
      <vt:lpstr>Can reanalyses represent extreme precipitation?</vt:lpstr>
      <vt:lpstr>PowerPoint Presentation</vt:lpstr>
      <vt:lpstr>Method</vt:lpstr>
      <vt:lpstr>Clustering</vt:lpstr>
      <vt:lpstr>Stalling</vt:lpstr>
      <vt:lpstr>Definitions</vt:lpstr>
      <vt:lpstr>Comparison with fixed  radius method</vt:lpstr>
      <vt:lpstr>Residence times</vt:lpstr>
      <vt:lpstr>Track counts</vt:lpstr>
      <vt:lpstr>Upper-level wind anomaly</vt:lpstr>
      <vt:lpstr>Upper-level wind anomaly</vt:lpstr>
      <vt:lpstr>Conclusions</vt:lpstr>
      <vt:lpstr>References</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Ruari Rhodes</dc:creator>
  <cp:lastModifiedBy>Suzanne L. Gray</cp:lastModifiedBy>
  <cp:revision>92</cp:revision>
  <cp:lastPrinted>2015-04-16T11:02:35Z</cp:lastPrinted>
  <dcterms:created xsi:type="dcterms:W3CDTF">2015-03-26T16:09:49Z</dcterms:created>
  <dcterms:modified xsi:type="dcterms:W3CDTF">2015-04-16T12:58:22Z</dcterms:modified>
</cp:coreProperties>
</file>