
<file path=[Content_Types].xml><?xml version="1.0" encoding="utf-8"?>
<Types xmlns="http://schemas.openxmlformats.org/package/2006/content-types">
  <Default Extension="png" ContentType="image/png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708" r:id="rId3"/>
  </p:sldMasterIdLst>
  <p:notesMasterIdLst>
    <p:notesMasterId r:id="rId16"/>
  </p:notesMasterIdLst>
  <p:handoutMasterIdLst>
    <p:handoutMasterId r:id="rId17"/>
  </p:handoutMasterIdLst>
  <p:sldIdLst>
    <p:sldId id="309" r:id="rId4"/>
    <p:sldId id="320" r:id="rId5"/>
    <p:sldId id="315" r:id="rId6"/>
    <p:sldId id="316" r:id="rId7"/>
    <p:sldId id="304" r:id="rId8"/>
    <p:sldId id="305" r:id="rId9"/>
    <p:sldId id="275" r:id="rId10"/>
    <p:sldId id="321" r:id="rId11"/>
    <p:sldId id="324" r:id="rId12"/>
    <p:sldId id="319" r:id="rId13"/>
    <p:sldId id="322" r:id="rId14"/>
    <p:sldId id="318" r:id="rId15"/>
  </p:sldIdLst>
  <p:sldSz cx="9144000" cy="6858000" type="screen4x3"/>
  <p:notesSz cx="6718300" cy="985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243" autoAdjust="0"/>
  </p:normalViewPr>
  <p:slideViewPr>
    <p:cSldViewPr>
      <p:cViewPr>
        <p:scale>
          <a:sx n="90" d="100"/>
          <a:sy n="90" d="100"/>
        </p:scale>
        <p:origin x="-47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8886B9-12AE-4C1E-8FD3-C028296EBA98}" type="doc">
      <dgm:prSet loTypeId="urn:microsoft.com/office/officeart/2008/layout/RadialCluster" loCatId="relationship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GB"/>
        </a:p>
      </dgm:t>
    </dgm:pt>
    <dgm:pt modelId="{C8A39C40-F09E-4D3E-A991-AD4D9E091D01}">
      <dgm:prSet phldrT="[Text]" custT="1"/>
      <dgm:spPr/>
      <dgm:t>
        <a:bodyPr/>
        <a:lstStyle/>
        <a:p>
          <a:r>
            <a:rPr lang="en-GB" sz="2400" dirty="0" smtClean="0">
              <a:latin typeface="Gill Sans MT" pitchFamily="34" charset="0"/>
            </a:rPr>
            <a:t>Distributions of sting jet strength in current and future climates</a:t>
          </a:r>
          <a:endParaRPr lang="en-GB" sz="2400" dirty="0">
            <a:latin typeface="Gill Sans MT" pitchFamily="34" charset="0"/>
          </a:endParaRPr>
        </a:p>
      </dgm:t>
    </dgm:pt>
    <dgm:pt modelId="{4AF728C0-7B6A-4893-8E21-F909C042EBA0}" type="parTrans" cxnId="{BABB6782-08E0-485A-A51D-9D4FDB4BC2F8}">
      <dgm:prSet/>
      <dgm:spPr/>
      <dgm:t>
        <a:bodyPr/>
        <a:lstStyle/>
        <a:p>
          <a:endParaRPr lang="en-GB"/>
        </a:p>
      </dgm:t>
    </dgm:pt>
    <dgm:pt modelId="{8ABB6818-FAAC-48C2-AAA8-BFA11EF41B91}" type="sibTrans" cxnId="{BABB6782-08E0-485A-A51D-9D4FDB4BC2F8}">
      <dgm:prSet/>
      <dgm:spPr/>
      <dgm:t>
        <a:bodyPr/>
        <a:lstStyle/>
        <a:p>
          <a:endParaRPr lang="en-GB"/>
        </a:p>
      </dgm:t>
    </dgm:pt>
    <dgm:pt modelId="{E697066A-0678-4569-A43E-99A7D4F5A18E}">
      <dgm:prSet phldrT="[Text]"/>
      <dgm:spPr/>
      <dgm:t>
        <a:bodyPr/>
        <a:lstStyle/>
        <a:p>
          <a:r>
            <a:rPr lang="en-GB" dirty="0" smtClean="0">
              <a:latin typeface="Gill Sans MT" pitchFamily="34" charset="0"/>
            </a:rPr>
            <a:t>Predictability and variability of sting jets</a:t>
          </a:r>
          <a:endParaRPr lang="en-GB" dirty="0">
            <a:latin typeface="Gill Sans MT" pitchFamily="34" charset="0"/>
          </a:endParaRPr>
        </a:p>
      </dgm:t>
    </dgm:pt>
    <dgm:pt modelId="{1F045BD6-D614-4C0B-A8F8-4F91D2A5E699}" type="parTrans" cxnId="{68F11F35-59BB-499E-92AA-4B34BA4C788C}">
      <dgm:prSet/>
      <dgm:spPr>
        <a:ln w="38100">
          <a:headEnd type="triangle" w="med" len="med"/>
          <a:tailEnd type="none" w="med" len="med"/>
        </a:ln>
      </dgm:spPr>
      <dgm:t>
        <a:bodyPr/>
        <a:lstStyle/>
        <a:p>
          <a:endParaRPr lang="en-GB"/>
        </a:p>
      </dgm:t>
    </dgm:pt>
    <dgm:pt modelId="{A945CFC1-2A15-45D2-AE70-7B2399230EF6}" type="sibTrans" cxnId="{68F11F35-59BB-499E-92AA-4B34BA4C788C}">
      <dgm:prSet/>
      <dgm:spPr/>
      <dgm:t>
        <a:bodyPr/>
        <a:lstStyle/>
        <a:p>
          <a:endParaRPr lang="en-GB"/>
        </a:p>
      </dgm:t>
    </dgm:pt>
    <dgm:pt modelId="{7C5D4DA6-475E-408E-9506-62BCC92F4A08}">
      <dgm:prSet phldrT="[Text]" custT="1"/>
      <dgm:spPr/>
      <dgm:t>
        <a:bodyPr/>
        <a:lstStyle/>
        <a:p>
          <a:r>
            <a:rPr lang="en-GB" sz="2400" dirty="0" smtClean="0">
              <a:latin typeface="Gill Sans MT" pitchFamily="34" charset="0"/>
            </a:rPr>
            <a:t>Relationships between sting jet strength and driving mechanisms</a:t>
          </a:r>
          <a:endParaRPr lang="en-GB" sz="2400" dirty="0">
            <a:latin typeface="Gill Sans MT" pitchFamily="34" charset="0"/>
          </a:endParaRPr>
        </a:p>
      </dgm:t>
    </dgm:pt>
    <dgm:pt modelId="{BBB8ED0A-14EE-42E8-8594-424860B20455}" type="parTrans" cxnId="{8570A4CF-FD3C-4259-9ECC-FB4B412E5BC4}">
      <dgm:prSet/>
      <dgm:spPr>
        <a:ln w="38100">
          <a:headEnd type="triangle" w="med" len="med"/>
          <a:tailEnd type="none" w="med" len="med"/>
        </a:ln>
      </dgm:spPr>
      <dgm:t>
        <a:bodyPr/>
        <a:lstStyle/>
        <a:p>
          <a:endParaRPr lang="en-GB"/>
        </a:p>
      </dgm:t>
    </dgm:pt>
    <dgm:pt modelId="{10A9962C-7308-4F25-B892-65EFC496D546}" type="sibTrans" cxnId="{8570A4CF-FD3C-4259-9ECC-FB4B412E5BC4}">
      <dgm:prSet/>
      <dgm:spPr/>
      <dgm:t>
        <a:bodyPr/>
        <a:lstStyle/>
        <a:p>
          <a:endParaRPr lang="en-GB"/>
        </a:p>
      </dgm:t>
    </dgm:pt>
    <dgm:pt modelId="{31E03532-4FB6-43AA-947A-A1B3672F1D19}">
      <dgm:prSet phldrT="[Text]" custT="1"/>
      <dgm:spPr/>
      <dgm:t>
        <a:bodyPr/>
        <a:lstStyle/>
        <a:p>
          <a:r>
            <a:rPr lang="en-GB" sz="2400" dirty="0" err="1" smtClean="0">
              <a:latin typeface="Gill Sans MT" pitchFamily="34" charset="0"/>
            </a:rPr>
            <a:t>Climatologies</a:t>
          </a:r>
          <a:r>
            <a:rPr lang="en-GB" sz="2400" dirty="0" smtClean="0">
              <a:latin typeface="Gill Sans MT" pitchFamily="34" charset="0"/>
            </a:rPr>
            <a:t> of sting jet storms in current and future climates</a:t>
          </a:r>
          <a:endParaRPr lang="en-GB" sz="2400" dirty="0">
            <a:latin typeface="Gill Sans MT" pitchFamily="34" charset="0"/>
          </a:endParaRPr>
        </a:p>
      </dgm:t>
    </dgm:pt>
    <dgm:pt modelId="{B880A468-87E8-41E2-B6FD-F19A863280E6}" type="parTrans" cxnId="{8FCEC38D-8098-4E92-88A4-8E5756C849E1}">
      <dgm:prSet/>
      <dgm:spPr>
        <a:ln w="38100">
          <a:headEnd type="triangle" w="med" len="med"/>
          <a:tailEnd type="none" w="med" len="med"/>
        </a:ln>
      </dgm:spPr>
      <dgm:t>
        <a:bodyPr/>
        <a:lstStyle/>
        <a:p>
          <a:endParaRPr lang="en-GB"/>
        </a:p>
      </dgm:t>
    </dgm:pt>
    <dgm:pt modelId="{50C2E81D-D243-4FE2-9C8D-D9F8A94A1A6E}" type="sibTrans" cxnId="{8FCEC38D-8098-4E92-88A4-8E5756C849E1}">
      <dgm:prSet/>
      <dgm:spPr/>
      <dgm:t>
        <a:bodyPr/>
        <a:lstStyle/>
        <a:p>
          <a:endParaRPr lang="en-GB"/>
        </a:p>
      </dgm:t>
    </dgm:pt>
    <dgm:pt modelId="{1CE75016-FB59-4B6C-9BD6-C4FFF9A70BAB}" type="pres">
      <dgm:prSet presAssocID="{628886B9-12AE-4C1E-8FD3-C028296EBA98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A9C31150-DE8F-45FE-B4E9-EE7B17565483}" type="pres">
      <dgm:prSet presAssocID="{C8A39C40-F09E-4D3E-A991-AD4D9E091D01}" presName="singleCycle" presStyleCnt="0"/>
      <dgm:spPr/>
    </dgm:pt>
    <dgm:pt modelId="{88798C47-2A9F-4018-80DD-E9AA2DE634B2}" type="pres">
      <dgm:prSet presAssocID="{C8A39C40-F09E-4D3E-A991-AD4D9E091D01}" presName="singleCenter" presStyleLbl="node1" presStyleIdx="0" presStyleCnt="4" custScaleX="223944" custScaleY="107562" custLinFactNeighborX="-27412" custLinFactNeighborY="-10420">
        <dgm:presLayoutVars>
          <dgm:chMax val="7"/>
          <dgm:chPref val="7"/>
        </dgm:presLayoutVars>
      </dgm:prSet>
      <dgm:spPr/>
      <dgm:t>
        <a:bodyPr/>
        <a:lstStyle/>
        <a:p>
          <a:endParaRPr lang="en-GB"/>
        </a:p>
      </dgm:t>
    </dgm:pt>
    <dgm:pt modelId="{75B2911C-4F51-47EE-89AE-D4216A950070}" type="pres">
      <dgm:prSet presAssocID="{1F045BD6-D614-4C0B-A8F8-4F91D2A5E699}" presName="Name56" presStyleLbl="parChTrans1D2" presStyleIdx="0" presStyleCnt="3"/>
      <dgm:spPr/>
      <dgm:t>
        <a:bodyPr/>
        <a:lstStyle/>
        <a:p>
          <a:endParaRPr lang="en-GB"/>
        </a:p>
      </dgm:t>
    </dgm:pt>
    <dgm:pt modelId="{18AADD66-7358-4D4F-B9B6-CAAC95AC98E0}" type="pres">
      <dgm:prSet presAssocID="{E697066A-0678-4569-A43E-99A7D4F5A18E}" presName="text0" presStyleLbl="node1" presStyleIdx="1" presStyleCnt="4" custScaleX="260935" custScaleY="131245" custRadScaleRad="115735" custRadScaleInc="-48022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B3D674-574A-402D-ADD8-8C581D2FFABD}" type="pres">
      <dgm:prSet presAssocID="{BBB8ED0A-14EE-42E8-8594-424860B20455}" presName="Name56" presStyleLbl="parChTrans1D2" presStyleIdx="1" presStyleCnt="3"/>
      <dgm:spPr/>
      <dgm:t>
        <a:bodyPr/>
        <a:lstStyle/>
        <a:p>
          <a:endParaRPr lang="en-GB"/>
        </a:p>
      </dgm:t>
    </dgm:pt>
    <dgm:pt modelId="{5D534C6F-5A18-4621-9704-9F77FF3E8800}" type="pres">
      <dgm:prSet presAssocID="{7C5D4DA6-475E-408E-9506-62BCC92F4A08}" presName="text0" presStyleLbl="node1" presStyleIdx="2" presStyleCnt="4" custScaleX="397071" custScaleY="128179" custRadScaleRad="138450" custRadScaleInc="-1222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CAF4732-213A-4800-8604-5F3B0CAD507C}" type="pres">
      <dgm:prSet presAssocID="{B880A468-87E8-41E2-B6FD-F19A863280E6}" presName="Name56" presStyleLbl="parChTrans1D2" presStyleIdx="2" presStyleCnt="3"/>
      <dgm:spPr/>
      <dgm:t>
        <a:bodyPr/>
        <a:lstStyle/>
        <a:p>
          <a:endParaRPr lang="en-GB"/>
        </a:p>
      </dgm:t>
    </dgm:pt>
    <dgm:pt modelId="{E5D8054A-30A5-4163-A6E6-72369295AC99}" type="pres">
      <dgm:prSet presAssocID="{31E03532-4FB6-43AA-947A-A1B3672F1D19}" presName="text0" presStyleLbl="node1" presStyleIdx="3" presStyleCnt="4" custScaleX="371307" custScaleY="117180" custRadScaleRad="121223" custRadScaleInc="9406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ABB6782-08E0-485A-A51D-9D4FDB4BC2F8}" srcId="{628886B9-12AE-4C1E-8FD3-C028296EBA98}" destId="{C8A39C40-F09E-4D3E-A991-AD4D9E091D01}" srcOrd="0" destOrd="0" parTransId="{4AF728C0-7B6A-4893-8E21-F909C042EBA0}" sibTransId="{8ABB6818-FAAC-48C2-AAA8-BFA11EF41B91}"/>
    <dgm:cxn modelId="{9F285A89-4C41-4228-9FE2-9C6D39550535}" type="presOf" srcId="{BBB8ED0A-14EE-42E8-8594-424860B20455}" destId="{CFB3D674-574A-402D-ADD8-8C581D2FFABD}" srcOrd="0" destOrd="0" presId="urn:microsoft.com/office/officeart/2008/layout/RadialCluster"/>
    <dgm:cxn modelId="{3C347F67-C5C9-4A61-A215-6743CAACC3BF}" type="presOf" srcId="{C8A39C40-F09E-4D3E-A991-AD4D9E091D01}" destId="{88798C47-2A9F-4018-80DD-E9AA2DE634B2}" srcOrd="0" destOrd="0" presId="urn:microsoft.com/office/officeart/2008/layout/RadialCluster"/>
    <dgm:cxn modelId="{73FA9185-C3B6-41D2-AFB3-35876D96484F}" type="presOf" srcId="{7C5D4DA6-475E-408E-9506-62BCC92F4A08}" destId="{5D534C6F-5A18-4621-9704-9F77FF3E8800}" srcOrd="0" destOrd="0" presId="urn:microsoft.com/office/officeart/2008/layout/RadialCluster"/>
    <dgm:cxn modelId="{D33364C5-09CB-4509-988E-F6121A9D5212}" type="presOf" srcId="{E697066A-0678-4569-A43E-99A7D4F5A18E}" destId="{18AADD66-7358-4D4F-B9B6-CAAC95AC98E0}" srcOrd="0" destOrd="0" presId="urn:microsoft.com/office/officeart/2008/layout/RadialCluster"/>
    <dgm:cxn modelId="{1A9422E2-832E-463C-8AFE-F49A2A181B18}" type="presOf" srcId="{628886B9-12AE-4C1E-8FD3-C028296EBA98}" destId="{1CE75016-FB59-4B6C-9BD6-C4FFF9A70BAB}" srcOrd="0" destOrd="0" presId="urn:microsoft.com/office/officeart/2008/layout/RadialCluster"/>
    <dgm:cxn modelId="{B7080DC5-C407-4C7B-A603-CEA038E7B10B}" type="presOf" srcId="{1F045BD6-D614-4C0B-A8F8-4F91D2A5E699}" destId="{75B2911C-4F51-47EE-89AE-D4216A950070}" srcOrd="0" destOrd="0" presId="urn:microsoft.com/office/officeart/2008/layout/RadialCluster"/>
    <dgm:cxn modelId="{8FCEC38D-8098-4E92-88A4-8E5756C849E1}" srcId="{C8A39C40-F09E-4D3E-A991-AD4D9E091D01}" destId="{31E03532-4FB6-43AA-947A-A1B3672F1D19}" srcOrd="2" destOrd="0" parTransId="{B880A468-87E8-41E2-B6FD-F19A863280E6}" sibTransId="{50C2E81D-D243-4FE2-9C8D-D9F8A94A1A6E}"/>
    <dgm:cxn modelId="{8570A4CF-FD3C-4259-9ECC-FB4B412E5BC4}" srcId="{C8A39C40-F09E-4D3E-A991-AD4D9E091D01}" destId="{7C5D4DA6-475E-408E-9506-62BCC92F4A08}" srcOrd="1" destOrd="0" parTransId="{BBB8ED0A-14EE-42E8-8594-424860B20455}" sibTransId="{10A9962C-7308-4F25-B892-65EFC496D546}"/>
    <dgm:cxn modelId="{68F11F35-59BB-499E-92AA-4B34BA4C788C}" srcId="{C8A39C40-F09E-4D3E-A991-AD4D9E091D01}" destId="{E697066A-0678-4569-A43E-99A7D4F5A18E}" srcOrd="0" destOrd="0" parTransId="{1F045BD6-D614-4C0B-A8F8-4F91D2A5E699}" sibTransId="{A945CFC1-2A15-45D2-AE70-7B2399230EF6}"/>
    <dgm:cxn modelId="{DB6D4217-C239-4067-B6B1-2375FD77E2C6}" type="presOf" srcId="{B880A468-87E8-41E2-B6FD-F19A863280E6}" destId="{8CAF4732-213A-4800-8604-5F3B0CAD507C}" srcOrd="0" destOrd="0" presId="urn:microsoft.com/office/officeart/2008/layout/RadialCluster"/>
    <dgm:cxn modelId="{55FCC845-F31B-4900-A977-62C46EB43BF0}" type="presOf" srcId="{31E03532-4FB6-43AA-947A-A1B3672F1D19}" destId="{E5D8054A-30A5-4163-A6E6-72369295AC99}" srcOrd="0" destOrd="0" presId="urn:microsoft.com/office/officeart/2008/layout/RadialCluster"/>
    <dgm:cxn modelId="{9B8F7DF4-B552-4521-8C4D-2B5B1355BB21}" type="presParOf" srcId="{1CE75016-FB59-4B6C-9BD6-C4FFF9A70BAB}" destId="{A9C31150-DE8F-45FE-B4E9-EE7B17565483}" srcOrd="0" destOrd="0" presId="urn:microsoft.com/office/officeart/2008/layout/RadialCluster"/>
    <dgm:cxn modelId="{CF715815-A182-40BD-9B3B-28C901537BB2}" type="presParOf" srcId="{A9C31150-DE8F-45FE-B4E9-EE7B17565483}" destId="{88798C47-2A9F-4018-80DD-E9AA2DE634B2}" srcOrd="0" destOrd="0" presId="urn:microsoft.com/office/officeart/2008/layout/RadialCluster"/>
    <dgm:cxn modelId="{913A8709-8425-4D85-8325-EA8F1A59E20A}" type="presParOf" srcId="{A9C31150-DE8F-45FE-B4E9-EE7B17565483}" destId="{75B2911C-4F51-47EE-89AE-D4216A950070}" srcOrd="1" destOrd="0" presId="urn:microsoft.com/office/officeart/2008/layout/RadialCluster"/>
    <dgm:cxn modelId="{C43D6B6B-5810-48A7-B036-7F81392EB93B}" type="presParOf" srcId="{A9C31150-DE8F-45FE-B4E9-EE7B17565483}" destId="{18AADD66-7358-4D4F-B9B6-CAAC95AC98E0}" srcOrd="2" destOrd="0" presId="urn:microsoft.com/office/officeart/2008/layout/RadialCluster"/>
    <dgm:cxn modelId="{5D17827C-D159-44A8-9D9E-E782FE9BDC99}" type="presParOf" srcId="{A9C31150-DE8F-45FE-B4E9-EE7B17565483}" destId="{CFB3D674-574A-402D-ADD8-8C581D2FFABD}" srcOrd="3" destOrd="0" presId="urn:microsoft.com/office/officeart/2008/layout/RadialCluster"/>
    <dgm:cxn modelId="{B19B9BCF-2C00-4CAC-97D9-A5EA26251D5A}" type="presParOf" srcId="{A9C31150-DE8F-45FE-B4E9-EE7B17565483}" destId="{5D534C6F-5A18-4621-9704-9F77FF3E8800}" srcOrd="4" destOrd="0" presId="urn:microsoft.com/office/officeart/2008/layout/RadialCluster"/>
    <dgm:cxn modelId="{E17E56E6-8412-4015-98E1-8C3F742869F9}" type="presParOf" srcId="{A9C31150-DE8F-45FE-B4E9-EE7B17565483}" destId="{8CAF4732-213A-4800-8604-5F3B0CAD507C}" srcOrd="5" destOrd="0" presId="urn:microsoft.com/office/officeart/2008/layout/RadialCluster"/>
    <dgm:cxn modelId="{6654343E-59BB-4575-AD32-CF3E71E04F55}" type="presParOf" srcId="{A9C31150-DE8F-45FE-B4E9-EE7B17565483}" destId="{E5D8054A-30A5-4163-A6E6-72369295AC99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798C47-2A9F-4018-80DD-E9AA2DE634B2}">
      <dsp:nvSpPr>
        <dsp:cNvPr id="0" name=""/>
        <dsp:cNvSpPr/>
      </dsp:nvSpPr>
      <dsp:spPr>
        <a:xfrm>
          <a:off x="1512148" y="1656173"/>
          <a:ext cx="3096145" cy="14871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Gill Sans MT" pitchFamily="34" charset="0"/>
            </a:rPr>
            <a:t>Distributions of sting jet strength in current and future climates</a:t>
          </a:r>
          <a:endParaRPr lang="en-GB" sz="2400" kern="1200" dirty="0">
            <a:latin typeface="Gill Sans MT" pitchFamily="34" charset="0"/>
          </a:endParaRPr>
        </a:p>
      </dsp:txBody>
      <dsp:txXfrm>
        <a:off x="1584742" y="1728767"/>
        <a:ext cx="2950957" cy="1341914"/>
      </dsp:txXfrm>
    </dsp:sp>
    <dsp:sp modelId="{75B2911C-4F51-47EE-89AE-D4216A950070}">
      <dsp:nvSpPr>
        <dsp:cNvPr id="0" name=""/>
        <dsp:cNvSpPr/>
      </dsp:nvSpPr>
      <dsp:spPr>
        <a:xfrm rot="16159247">
          <a:off x="2869258" y="1476171"/>
          <a:ext cx="36002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028" y="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headEnd type="triangle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AADD66-7358-4D4F-B9B6-CAAC95AC98E0}">
      <dsp:nvSpPr>
        <dsp:cNvPr id="0" name=""/>
        <dsp:cNvSpPr/>
      </dsp:nvSpPr>
      <dsp:spPr>
        <a:xfrm>
          <a:off x="1831397" y="80433"/>
          <a:ext cx="2417069" cy="1215736"/>
        </a:xfrm>
        <a:prstGeom prst="roundRect">
          <a:avLst/>
        </a:prstGeom>
        <a:solidFill>
          <a:schemeClr val="accent5">
            <a:hueOff val="-4523052"/>
            <a:satOff val="-6103"/>
            <a:lumOff val="-902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Gill Sans MT" pitchFamily="34" charset="0"/>
            </a:rPr>
            <a:t>Predictability and variability of sting jets</a:t>
          </a:r>
          <a:endParaRPr lang="en-GB" sz="2400" kern="1200" dirty="0">
            <a:latin typeface="Gill Sans MT" pitchFamily="34" charset="0"/>
          </a:endParaRPr>
        </a:p>
      </dsp:txBody>
      <dsp:txXfrm>
        <a:off x="1890744" y="139780"/>
        <a:ext cx="2298375" cy="1097042"/>
      </dsp:txXfrm>
    </dsp:sp>
    <dsp:sp modelId="{CFB3D674-574A-402D-ADD8-8C581D2FFABD}">
      <dsp:nvSpPr>
        <dsp:cNvPr id="0" name=""/>
        <dsp:cNvSpPr/>
      </dsp:nvSpPr>
      <dsp:spPr>
        <a:xfrm rot="1394613">
          <a:off x="4575638" y="3223402"/>
          <a:ext cx="80468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04684" y="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headEnd type="triangle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D534C6F-5A18-4621-9704-9F77FF3E8800}">
      <dsp:nvSpPr>
        <dsp:cNvPr id="0" name=""/>
        <dsp:cNvSpPr/>
      </dsp:nvSpPr>
      <dsp:spPr>
        <a:xfrm>
          <a:off x="4890839" y="3382183"/>
          <a:ext cx="3678112" cy="1187336"/>
        </a:xfrm>
        <a:prstGeom prst="roundRect">
          <a:avLst/>
        </a:prstGeom>
        <a:solidFill>
          <a:schemeClr val="accent5">
            <a:hueOff val="-9046103"/>
            <a:satOff val="-12207"/>
            <a:lumOff val="-1803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smtClean="0">
              <a:latin typeface="Gill Sans MT" pitchFamily="34" charset="0"/>
            </a:rPr>
            <a:t>Relationships between sting jet strength and driving mechanisms</a:t>
          </a:r>
          <a:endParaRPr lang="en-GB" sz="2400" kern="1200" dirty="0">
            <a:latin typeface="Gill Sans MT" pitchFamily="34" charset="0"/>
          </a:endParaRPr>
        </a:p>
      </dsp:txBody>
      <dsp:txXfrm>
        <a:off x="4948800" y="3440144"/>
        <a:ext cx="3562190" cy="1071414"/>
      </dsp:txXfrm>
    </dsp:sp>
    <dsp:sp modelId="{8CAF4732-213A-4800-8604-5F3B0CAD507C}">
      <dsp:nvSpPr>
        <dsp:cNvPr id="0" name=""/>
        <dsp:cNvSpPr/>
      </dsp:nvSpPr>
      <dsp:spPr>
        <a:xfrm rot="7688077">
          <a:off x="2251915" y="3252475"/>
          <a:ext cx="2776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77662" y="0"/>
              </a:lnTo>
            </a:path>
          </a:pathLst>
        </a:custGeom>
        <a:noFill/>
        <a:ln w="38100" cap="flat" cmpd="sng" algn="ctr">
          <a:solidFill>
            <a:scrgbClr r="0" g="0" b="0"/>
          </a:solidFill>
          <a:prstDash val="solid"/>
          <a:headEnd type="triangle" w="med" len="med"/>
          <a:tailEnd type="none" w="med" len="me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D8054A-30A5-4163-A6E6-72369295AC99}">
      <dsp:nvSpPr>
        <dsp:cNvPr id="0" name=""/>
        <dsp:cNvSpPr/>
      </dsp:nvSpPr>
      <dsp:spPr>
        <a:xfrm>
          <a:off x="159207" y="3361674"/>
          <a:ext cx="3439457" cy="1085451"/>
        </a:xfrm>
        <a:prstGeom prst="roundRect">
          <a:avLst/>
        </a:prstGeom>
        <a:solidFill>
          <a:schemeClr val="accent5">
            <a:hueOff val="-13569154"/>
            <a:satOff val="-18310"/>
            <a:lumOff val="-2705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400" kern="1200" dirty="0" err="1" smtClean="0">
              <a:latin typeface="Gill Sans MT" pitchFamily="34" charset="0"/>
            </a:rPr>
            <a:t>Climatologies</a:t>
          </a:r>
          <a:r>
            <a:rPr lang="en-GB" sz="2400" kern="1200" dirty="0" smtClean="0">
              <a:latin typeface="Gill Sans MT" pitchFamily="34" charset="0"/>
            </a:rPr>
            <a:t> of sting jet storms in current and future climates</a:t>
          </a:r>
          <a:endParaRPr lang="en-GB" sz="2400" kern="1200" dirty="0">
            <a:latin typeface="Gill Sans MT" pitchFamily="34" charset="0"/>
          </a:endParaRPr>
        </a:p>
      </dsp:txBody>
      <dsp:txXfrm>
        <a:off x="212194" y="3414661"/>
        <a:ext cx="3333483" cy="979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05482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33BB3-36DE-4F63-A609-C65D34E798E2}" type="datetimeFigureOut">
              <a:rPr lang="en-GB" smtClean="0"/>
              <a:t>07/06/2013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FEB2F0-1FC9-44D3-B963-C40D3C0798A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9769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9A5EC-8EC8-4459-BA3B-9F29E315D412}" type="datetimeFigureOut">
              <a:rPr lang="en-GB" smtClean="0"/>
              <a:t>07/06/2013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95350" y="739775"/>
            <a:ext cx="4927600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1830" y="4681220"/>
            <a:ext cx="5374640" cy="44348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05482" y="9360730"/>
            <a:ext cx="2911263" cy="492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785C9E-BB5F-41EB-B691-E89D516A73B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671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2460F18-A2FE-4D1C-AD38-2F182BB7C54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1pPr>
            <a:lvl2pPr marL="742950" indent="-285750" defTabSz="920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2pPr>
            <a:lvl3pPr marL="1143000" indent="-228600" defTabSz="920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3pPr>
            <a:lvl4pPr marL="1600200" indent="-228600" defTabSz="920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4pPr>
            <a:lvl5pPr marL="2057400" indent="-228600" defTabSz="920750" eaLnBrk="0" hangingPunct="0">
              <a:defRPr sz="2400">
                <a:solidFill>
                  <a:schemeClr val="tx1"/>
                </a:solidFill>
                <a:latin typeface="Rdg Vesta" pitchFamily="50" charset="0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</a:defRPr>
            </a:lvl9pPr>
          </a:lstStyle>
          <a:p>
            <a:pPr eaLnBrk="1" hangingPunct="1">
              <a:defRPr/>
            </a:pPr>
            <a:fld id="{9DDB9179-8AD6-4A8D-B462-913071C112DF}" type="slidenum">
              <a:rPr lang="en-US" sz="1200" smtClean="0"/>
              <a:pPr eaLnBrk="1" hangingPunct="1">
                <a:defRPr/>
              </a:pPr>
              <a:t>11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7" name="Picture 35" descr="R-Logo-blue_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4" name="Picture 32" descr="Device-blac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3388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755650" y="1166813"/>
            <a:ext cx="7920038" cy="2387600"/>
          </a:xfrm>
        </p:spPr>
        <p:txBody>
          <a:bodyPr wrap="square"/>
          <a:lstStyle>
            <a:lvl1pPr>
              <a:lnSpc>
                <a:spcPct val="90000"/>
              </a:lnSpc>
              <a:tabLst>
                <a:tab pos="4038600" algn="l"/>
              </a:tabLst>
              <a:defRPr sz="8600"/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en-GB" noProof="0" smtClean="0"/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552825"/>
            <a:ext cx="7920038" cy="1476375"/>
          </a:xfrm>
        </p:spPr>
        <p:txBody>
          <a:bodyPr/>
          <a:lstStyle>
            <a:lvl1pPr marL="0" indent="0">
              <a:buFontTx/>
              <a:buNone/>
              <a:defRPr sz="3600">
                <a:solidFill>
                  <a:srgbClr val="A3B7D1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55650" y="6519863"/>
            <a:ext cx="1773238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3090" name="Rectangle 18"/>
          <p:cNvSpPr>
            <a:spLocks noChangeArrowheads="1"/>
          </p:cNvSpPr>
          <p:nvPr/>
        </p:nvSpPr>
        <p:spPr bwMode="auto">
          <a:xfrm>
            <a:off x="3581400" y="6519863"/>
            <a:ext cx="35337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1400" dirty="0">
                <a:solidFill>
                  <a:schemeClr val="tx1"/>
                </a:solidFill>
              </a:rPr>
              <a:t>© University of Reading </a:t>
            </a:r>
            <a:r>
              <a:rPr lang="en-GB" sz="1400" dirty="0" smtClean="0">
                <a:solidFill>
                  <a:schemeClr val="tx1"/>
                </a:solidFill>
              </a:rPr>
              <a:t>2013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3091" name="Text Box 19"/>
          <p:cNvSpPr txBox="1">
            <a:spLocks noChangeArrowheads="1"/>
          </p:cNvSpPr>
          <p:nvPr/>
        </p:nvSpPr>
        <p:spPr bwMode="auto">
          <a:xfrm>
            <a:off x="6867525" y="6519863"/>
            <a:ext cx="18716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GB" sz="1400" b="1">
                <a:solidFill>
                  <a:schemeClr val="tx1"/>
                </a:solidFill>
              </a:rPr>
              <a:t>www.reading.ac.uk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hidden">
          <a:xfrm>
            <a:off x="7343775" y="0"/>
            <a:ext cx="1800225" cy="11255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3106" name="Picture 34" descr="Device-blu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8150"/>
            <a:ext cx="1184275" cy="38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55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4013" y="274638"/>
            <a:ext cx="1982787" cy="56689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5650" y="274638"/>
            <a:ext cx="5795963" cy="56689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855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045" y="158423"/>
            <a:ext cx="8228160" cy="31395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idx="10"/>
          </p:nvPr>
        </p:nvSpPr>
        <p:spPr>
          <a:xfrm>
            <a:off x="2719388" y="6465888"/>
            <a:ext cx="1181100" cy="260350"/>
          </a:xfrm>
          <a:prstGeom prst="rect">
            <a:avLst/>
          </a:prstGeom>
        </p:spPr>
        <p:txBody>
          <a:bodyPr lIns="82894" tIns="41446" rIns="82894" bIns="41446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fld id="{36CA274A-B104-434B-9F24-2A80958E70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xfrm>
            <a:off x="3225800" y="6443663"/>
            <a:ext cx="2897188" cy="266700"/>
          </a:xfrm>
          <a:prstGeom prst="rect">
            <a:avLst/>
          </a:prstGeom>
        </p:spPr>
        <p:txBody>
          <a:bodyPr lIns="82894" tIns="41446" rIns="82894" bIns="41446"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r>
              <a:rPr lang="en-GB"/>
              <a:t>ertre</a:t>
            </a:r>
          </a:p>
        </p:txBody>
      </p:sp>
    </p:spTree>
    <p:extLst>
      <p:ext uri="{BB962C8B-B14F-4D97-AF65-F5344CB8AC3E}">
        <p14:creationId xmlns:p14="http://schemas.microsoft.com/office/powerpoint/2010/main" val="2475329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6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88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8055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2475" y="1647825"/>
            <a:ext cx="3884613" cy="4219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89488" y="1647825"/>
            <a:ext cx="3886200" cy="42195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2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747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6768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56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6192838" cy="850454"/>
          </a:xfrm>
        </p:spPr>
        <p:txBody>
          <a:bodyPr/>
          <a:lstStyle>
            <a:lvl1pPr>
              <a:defRPr sz="4000">
                <a:latin typeface="Gill Sans MT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Gill Sans MT" pitchFamily="34" charset="0"/>
              </a:defRPr>
            </a:lvl1pPr>
            <a:lvl2pPr>
              <a:defRPr>
                <a:latin typeface="Gill Sans MT" pitchFamily="34" charset="0"/>
              </a:defRPr>
            </a:lvl2pPr>
            <a:lvl3pPr>
              <a:defRPr>
                <a:latin typeface="Gill Sans MT" pitchFamily="34" charset="0"/>
              </a:defRPr>
            </a:lvl3pPr>
            <a:lvl4pPr>
              <a:defRPr>
                <a:latin typeface="Gill Sans MT" pitchFamily="34" charset="0"/>
              </a:defRPr>
            </a:lvl4pPr>
            <a:lvl5pPr>
              <a:defRPr>
                <a:latin typeface="Gill Sans MT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9439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331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218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251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320675"/>
            <a:ext cx="1979613" cy="5546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52475" y="320675"/>
            <a:ext cx="5791200" cy="55467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49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2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007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62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4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478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550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641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835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439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3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85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43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6192838" cy="6480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55650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3889375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5FFF6C6D-F008-4952-BAC5-3DF5CFB61B4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59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38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327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896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916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1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7" name="Picture 53" descr="Device-black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8150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504" y="476672"/>
            <a:ext cx="6192838" cy="593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0" y="1600200"/>
            <a:ext cx="793115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 smtClean="0"/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043" name="Rectangle 19"/>
          <p:cNvSpPr>
            <a:spLocks noChangeArrowheads="1"/>
          </p:cNvSpPr>
          <p:nvPr/>
        </p:nvSpPr>
        <p:spPr bwMode="auto">
          <a:xfrm>
            <a:off x="755650" y="6519863"/>
            <a:ext cx="6337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1400" baseline="0" dirty="0" smtClean="0">
                <a:solidFill>
                  <a:schemeClr val="tx1"/>
                </a:solidFill>
              </a:rPr>
              <a:t>BT capability seminar – June 2013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080" name="Picture 56" descr="Device-whit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6563"/>
            <a:ext cx="1184275" cy="387350"/>
          </a:xfrm>
          <a:prstGeom prst="rect">
            <a:avLst/>
          </a:prstGeom>
          <a:solidFill>
            <a:schemeClr val="bg1"/>
          </a:solidFill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Gill Sans MT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Rdg Vesta" pitchFamily="50" charset="0"/>
        </a:defRPr>
      </a:lvl9pPr>
    </p:titleStyle>
    <p:bodyStyle>
      <a:lvl1pPr marL="342900" indent="-342900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Gill Sans MT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 MT" pitchFamily="34" charset="0"/>
        </a:defRPr>
      </a:lvl2pPr>
      <a:lvl3pPr marL="1143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•"/>
        <a:defRPr sz="2000">
          <a:solidFill>
            <a:schemeClr val="tx1"/>
          </a:solidFill>
          <a:latin typeface="Gill Sans MT" pitchFamily="34" charset="0"/>
        </a:defRPr>
      </a:lvl3pPr>
      <a:lvl4pPr marL="1600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–"/>
        <a:defRPr sz="2000">
          <a:solidFill>
            <a:schemeClr val="tx1"/>
          </a:solidFill>
          <a:latin typeface="Gill Sans MT" pitchFamily="34" charset="0"/>
        </a:defRPr>
      </a:lvl4pPr>
      <a:lvl5pPr marL="20574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Gill Sans MT" pitchFamily="34" charset="0"/>
        </a:defRPr>
      </a:lvl5pPr>
      <a:lvl6pPr marL="25146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110000"/>
        </a:lnSpc>
        <a:spcBef>
          <a:spcPct val="1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80" name="Picture 68" descr="Device-blac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34975"/>
            <a:ext cx="1184275" cy="38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33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752475" y="320675"/>
            <a:ext cx="5980113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3334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2475" y="1647825"/>
            <a:ext cx="7923213" cy="4219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</a:t>
            </a:r>
          </a:p>
        </p:txBody>
      </p:sp>
      <p:sp>
        <p:nvSpPr>
          <p:cNvPr id="13360" name="Line 48"/>
          <p:cNvSpPr>
            <a:spLocks noChangeShapeType="1"/>
          </p:cNvSpPr>
          <p:nvPr/>
        </p:nvSpPr>
        <p:spPr bwMode="auto">
          <a:xfrm>
            <a:off x="2268538" y="6813550"/>
            <a:ext cx="223202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361" name="Line 49"/>
          <p:cNvSpPr>
            <a:spLocks noChangeShapeType="1"/>
          </p:cNvSpPr>
          <p:nvPr/>
        </p:nvSpPr>
        <p:spPr bwMode="auto">
          <a:xfrm>
            <a:off x="1763713" y="6858000"/>
            <a:ext cx="309562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13381" name="Rectangle 69"/>
          <p:cNvSpPr>
            <a:spLocks noChangeArrowheads="1"/>
          </p:cNvSpPr>
          <p:nvPr/>
        </p:nvSpPr>
        <p:spPr bwMode="hidden">
          <a:xfrm>
            <a:off x="7343775" y="0"/>
            <a:ext cx="1800225" cy="11255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13379" name="Picture 67" descr="Device-whit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hidden">
          <a:xfrm>
            <a:off x="7524750" y="436563"/>
            <a:ext cx="1184275" cy="38735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 19"/>
          <p:cNvSpPr>
            <a:spLocks noChangeArrowheads="1"/>
          </p:cNvSpPr>
          <p:nvPr userDrawn="1"/>
        </p:nvSpPr>
        <p:spPr bwMode="auto">
          <a:xfrm>
            <a:off x="755650" y="6519863"/>
            <a:ext cx="63373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GB" sz="1400" baseline="0" dirty="0" smtClean="0">
                <a:solidFill>
                  <a:schemeClr val="tx1"/>
                </a:solidFill>
              </a:rPr>
              <a:t>BT capability seminar – June 2013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072438" y="6519863"/>
            <a:ext cx="6762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FF6C6D-F008-4952-BAC5-3DF5CFB61B41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Rdg Vesta" pitchFamily="50" charset="0"/>
        </a:defRPr>
      </a:lvl9pPr>
    </p:titleStyle>
    <p:bodyStyle>
      <a:lvl1pPr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defRPr sz="8600">
          <a:solidFill>
            <a:schemeClr val="tx2"/>
          </a:solidFill>
          <a:latin typeface="+mn-lt"/>
          <a:ea typeface="+mn-ea"/>
          <a:cs typeface="+mn-cs"/>
        </a:defRPr>
      </a:lvl1pPr>
      <a:lvl2pPr marL="2330450" indent="-533400" algn="l" rtl="0" eaLnBrk="1" fontAlgn="base" hangingPunct="1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Arial" charset="0"/>
        </a:defRPr>
      </a:lvl2pPr>
      <a:lvl3pPr marL="2967038" indent="-4572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3527425" indent="-3810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40878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45450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50022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54594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5916613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Rdg Vesta" pitchFamily="50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Microsoft_Excel_97-2003_Worksheet1.xls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6000" dirty="0" smtClean="0">
                <a:latin typeface="Gill Sans MT" pitchFamily="34" charset="0"/>
              </a:rPr>
              <a:t>Weather systems</a:t>
            </a:r>
            <a:endParaRPr lang="en-GB" sz="6000" dirty="0">
              <a:latin typeface="Gill Sans M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sz="2800" dirty="0" smtClean="0">
                <a:latin typeface="Gill Sans MT" pitchFamily="34" charset="0"/>
              </a:rPr>
              <a:t>Sue </a:t>
            </a:r>
            <a:r>
              <a:rPr lang="en-GB" sz="2800" dirty="0" err="1" smtClean="0">
                <a:latin typeface="Gill Sans MT" pitchFamily="34" charset="0"/>
              </a:rPr>
              <a:t>Gray</a:t>
            </a:r>
            <a:r>
              <a:rPr lang="en-GB" sz="2800" dirty="0" smtClean="0">
                <a:latin typeface="Gill Sans MT" pitchFamily="34" charset="0"/>
              </a:rPr>
              <a:t> (Univ. of Reading)</a:t>
            </a:r>
          </a:p>
        </p:txBody>
      </p:sp>
    </p:spTree>
    <p:extLst>
      <p:ext uri="{BB962C8B-B14F-4D97-AF65-F5344CB8AC3E}">
        <p14:creationId xmlns:p14="http://schemas.microsoft.com/office/powerpoint/2010/main" val="377026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4"/>
          <p:cNvSpPr txBox="1">
            <a:spLocks noChangeArrowheads="1"/>
          </p:cNvSpPr>
          <p:nvPr/>
        </p:nvSpPr>
        <p:spPr bwMode="auto">
          <a:xfrm>
            <a:off x="215900" y="1268760"/>
            <a:ext cx="4140076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GB" sz="2200" dirty="0">
                <a:latin typeface="Gill Sans MT" pitchFamily="34" charset="0"/>
              </a:rPr>
              <a:t>The strongest winds in </a:t>
            </a:r>
            <a:r>
              <a:rPr lang="en-GB" sz="2200" dirty="0" err="1">
                <a:latin typeface="Gill Sans MT" pitchFamily="34" charset="0"/>
              </a:rPr>
              <a:t>extratropical</a:t>
            </a:r>
            <a:r>
              <a:rPr lang="en-GB" sz="2200" dirty="0">
                <a:latin typeface="Gill Sans MT" pitchFamily="34" charset="0"/>
              </a:rPr>
              <a:t> cyclones are normally associated with low-level jets along the warm and cold fronts.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GB" sz="2200" dirty="0">
                <a:latin typeface="Gill Sans MT" pitchFamily="34" charset="0"/>
              </a:rPr>
              <a:t>Some cyclones form an additional region of very strong surface winds and gusts, known as a sting </a:t>
            </a:r>
            <a:r>
              <a:rPr lang="en-GB" sz="2200" dirty="0" smtClean="0">
                <a:latin typeface="Gill Sans MT" pitchFamily="34" charset="0"/>
              </a:rPr>
              <a:t>jet.</a:t>
            </a:r>
          </a:p>
          <a:p>
            <a:pPr eaLnBrk="1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Char char="§"/>
            </a:pPr>
            <a:r>
              <a:rPr lang="en-GB" sz="2200" dirty="0" smtClean="0">
                <a:latin typeface="Gill Sans MT" pitchFamily="34" charset="0"/>
              </a:rPr>
              <a:t>Cyclone </a:t>
            </a:r>
            <a:r>
              <a:rPr lang="en-GB" sz="2200" dirty="0" err="1">
                <a:latin typeface="Gill Sans MT" pitchFamily="34" charset="0"/>
              </a:rPr>
              <a:t>Friedhelm</a:t>
            </a:r>
            <a:r>
              <a:rPr lang="en-GB" sz="2200" dirty="0">
                <a:latin typeface="Gill Sans MT" pitchFamily="34" charset="0"/>
              </a:rPr>
              <a:t> (8 December 2011) brought sustained winds of up to 80 mph across populous parts of Scotland. </a:t>
            </a: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3213"/>
            <a:ext cx="4521200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2" name="TextBox 1"/>
          <p:cNvSpPr txBox="1">
            <a:spLocks noChangeArrowheads="1"/>
          </p:cNvSpPr>
          <p:nvPr/>
        </p:nvSpPr>
        <p:spPr bwMode="auto">
          <a:xfrm>
            <a:off x="4572000" y="5517232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sz="2000" dirty="0">
                <a:latin typeface="Gill Sans MT" pitchFamily="34" charset="0"/>
              </a:rPr>
              <a:t>Visible satellite image 1226 UTC</a:t>
            </a:r>
          </a:p>
          <a:p>
            <a:pPr algn="ctr" eaLnBrk="1" hangingPunct="1"/>
            <a:r>
              <a:rPr lang="en-GB" sz="2000" dirty="0">
                <a:latin typeface="Gill Sans MT" pitchFamily="34" charset="0"/>
              </a:rPr>
              <a:t>(courtesy Dundee Satellite Receiving station)</a:t>
            </a:r>
          </a:p>
        </p:txBody>
      </p:sp>
      <p:sp>
        <p:nvSpPr>
          <p:cNvPr id="43013" name="Title 1"/>
          <p:cNvSpPr>
            <a:spLocks noGrp="1"/>
          </p:cNvSpPr>
          <p:nvPr>
            <p:ph type="title"/>
          </p:nvPr>
        </p:nvSpPr>
        <p:spPr>
          <a:xfrm>
            <a:off x="160412" y="332656"/>
            <a:ext cx="8228012" cy="720750"/>
          </a:xfrm>
        </p:spPr>
        <p:txBody>
          <a:bodyPr/>
          <a:lstStyle/>
          <a:p>
            <a:r>
              <a:rPr lang="en-GB" sz="4000" dirty="0" smtClean="0">
                <a:latin typeface="Gill Sans MT" pitchFamily="34" charset="0"/>
              </a:rPr>
              <a:t>Sting jet case example </a:t>
            </a:r>
            <a:endParaRPr lang="en-US" sz="2400" dirty="0" smtClean="0">
              <a:solidFill>
                <a:srgbClr val="7EAF35"/>
              </a:solidFill>
              <a:latin typeface="Gill Sans MT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2"/>
          <p:cNvSpPr>
            <a:spLocks noGrp="1"/>
          </p:cNvSpPr>
          <p:nvPr>
            <p:ph type="title"/>
          </p:nvPr>
        </p:nvSpPr>
        <p:spPr>
          <a:xfrm>
            <a:off x="179388" y="333375"/>
            <a:ext cx="6192837" cy="725488"/>
          </a:xfrm>
        </p:spPr>
        <p:txBody>
          <a:bodyPr/>
          <a:lstStyle/>
          <a:p>
            <a:r>
              <a:rPr lang="en-GB" sz="4000" dirty="0" smtClean="0">
                <a:latin typeface="Gill Sans MT" pitchFamily="34" charset="0"/>
              </a:rPr>
              <a:t>Climatology of sting jet storms</a:t>
            </a: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36428"/>
            <a:ext cx="4464050" cy="3452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"/>
          <a:stretch>
            <a:fillRect/>
          </a:stretch>
        </p:blipFill>
        <p:spPr bwMode="auto">
          <a:xfrm>
            <a:off x="4710113" y="2150715"/>
            <a:ext cx="42545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7" name="TextBox 2"/>
          <p:cNvSpPr txBox="1">
            <a:spLocks noChangeArrowheads="1"/>
          </p:cNvSpPr>
          <p:nvPr/>
        </p:nvSpPr>
        <p:spPr bwMode="auto">
          <a:xfrm>
            <a:off x="179388" y="5479057"/>
            <a:ext cx="4321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dirty="0">
                <a:latin typeface="Gill Sans MT" pitchFamily="34" charset="0"/>
              </a:rPr>
              <a:t>32 storms with sting jet precursor.</a:t>
            </a:r>
          </a:p>
        </p:txBody>
      </p:sp>
      <p:sp>
        <p:nvSpPr>
          <p:cNvPr id="49158" name="TextBox 8"/>
          <p:cNvSpPr txBox="1">
            <a:spLocks noChangeArrowheads="1"/>
          </p:cNvSpPr>
          <p:nvPr/>
        </p:nvSpPr>
        <p:spPr bwMode="auto">
          <a:xfrm>
            <a:off x="5148263" y="5479057"/>
            <a:ext cx="38163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GB" dirty="0">
                <a:latin typeface="Gill Sans MT" pitchFamily="34" charset="0"/>
              </a:rPr>
              <a:t>68 storms without sting jet precursor.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9388" y="1196752"/>
            <a:ext cx="7344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Gill Sans MT" pitchFamily="34" charset="0"/>
              </a:rPr>
              <a:t>Development of diagnostics to identify likely sting jet storms in climate resolution model simulations</a:t>
            </a:r>
            <a:endParaRPr lang="en-GB" sz="2400" dirty="0">
              <a:latin typeface="Gill Sans M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Content Placeholder 1"/>
          <p:cNvSpPr>
            <a:spLocks noGrp="1"/>
          </p:cNvSpPr>
          <p:nvPr>
            <p:ph idx="1"/>
          </p:nvPr>
        </p:nvSpPr>
        <p:spPr>
          <a:xfrm>
            <a:off x="250825" y="1052513"/>
            <a:ext cx="8642350" cy="747712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GB" sz="2400" dirty="0" smtClean="0">
                <a:latin typeface="Gill Sans MT" pitchFamily="34" charset="0"/>
              </a:rPr>
              <a:t>Sting jet windstorms in current and future climates </a:t>
            </a:r>
          </a:p>
          <a:p>
            <a:pPr marL="0" indent="0" algn="ctr">
              <a:buFontTx/>
              <a:buNone/>
            </a:pPr>
            <a:r>
              <a:rPr lang="en-GB" sz="2400" dirty="0" smtClean="0">
                <a:latin typeface="Gill Sans MT" pitchFamily="34" charset="0"/>
              </a:rPr>
              <a:t>(AXA Research Fund): Neil Hart, Aga Mega, Peter Clark.</a:t>
            </a:r>
          </a:p>
        </p:txBody>
      </p:sp>
      <p:sp>
        <p:nvSpPr>
          <p:cNvPr id="55299" name="Title 2"/>
          <p:cNvSpPr>
            <a:spLocks noGrp="1"/>
          </p:cNvSpPr>
          <p:nvPr>
            <p:ph type="title"/>
          </p:nvPr>
        </p:nvSpPr>
        <p:spPr>
          <a:xfrm>
            <a:off x="107950" y="260350"/>
            <a:ext cx="6192838" cy="784225"/>
          </a:xfrm>
        </p:spPr>
        <p:txBody>
          <a:bodyPr/>
          <a:lstStyle/>
          <a:p>
            <a:r>
              <a:rPr lang="en-GB" sz="4400" dirty="0">
                <a:latin typeface="Gill Sans MT" pitchFamily="34" charset="0"/>
              </a:rPr>
              <a:t>S</a:t>
            </a:r>
            <a:r>
              <a:rPr lang="en-GB" sz="4400" dirty="0" smtClean="0">
                <a:latin typeface="Gill Sans MT" pitchFamily="34" charset="0"/>
              </a:rPr>
              <a:t>ting jets in future climates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2987675" y="5876925"/>
            <a:ext cx="324008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GB"/>
          </a:p>
        </p:txBody>
      </p:sp>
      <p:sp>
        <p:nvSpPr>
          <p:cNvPr id="55301" name="TextBox 5"/>
          <p:cNvSpPr txBox="1">
            <a:spLocks noChangeArrowheads="1"/>
          </p:cNvSpPr>
          <p:nvPr/>
        </p:nvSpPr>
        <p:spPr bwMode="auto">
          <a:xfrm>
            <a:off x="2987675" y="5876925"/>
            <a:ext cx="33845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Rdg Vesta" pitchFamily="50" charset="0"/>
                <a:cs typeface="Arial" pitchFamily="34" charset="0"/>
              </a:defRPr>
            </a:lvl9pPr>
          </a:lstStyle>
          <a:p>
            <a:pPr eaLnBrk="1" hangingPunct="1"/>
            <a:endParaRPr lang="en-GB"/>
          </a:p>
        </p:txBody>
      </p:sp>
      <p:graphicFrame>
        <p:nvGraphicFramePr>
          <p:cNvPr id="7" name="Diagram 6"/>
          <p:cNvGraphicFramePr/>
          <p:nvPr/>
        </p:nvGraphicFramePr>
        <p:xfrm>
          <a:off x="251520" y="2132857"/>
          <a:ext cx="8568952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5303" name="Chart 7"/>
          <p:cNvGraphicFramePr>
            <a:graphicFrameLocks/>
          </p:cNvGraphicFramePr>
          <p:nvPr/>
        </p:nvGraphicFramePr>
        <p:xfrm>
          <a:off x="5313363" y="2298700"/>
          <a:ext cx="3422650" cy="257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r:id="rId8" imgW="3420152" imgH="2572735" progId="Excel.Chart.8">
                  <p:embed/>
                </p:oleObj>
              </mc:Choice>
              <mc:Fallback>
                <p:oleObj r:id="rId8" imgW="3420152" imgH="257273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3363" y="2298700"/>
                        <a:ext cx="3422650" cy="257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194B8D"/>
                </a:solidFill>
              </a:rPr>
              <a:t>1. </a:t>
            </a:r>
            <a:r>
              <a:rPr lang="en-GB" sz="3600" dirty="0" smtClean="0">
                <a:solidFill>
                  <a:srgbClr val="194B8D"/>
                </a:solidFill>
                <a:latin typeface="Gill Sans MT" pitchFamily="34" charset="0"/>
              </a:rPr>
              <a:t>Verification and interpretation </a:t>
            </a:r>
            <a:r>
              <a:rPr lang="en-GB" sz="3600" dirty="0">
                <a:solidFill>
                  <a:srgbClr val="194B8D"/>
                </a:solidFill>
                <a:latin typeface="Gill Sans MT" pitchFamily="34" charset="0"/>
              </a:rPr>
              <a:t>of high resolution </a:t>
            </a:r>
            <a:r>
              <a:rPr lang="en-GB" sz="3600" dirty="0" smtClean="0">
                <a:solidFill>
                  <a:srgbClr val="194B8D"/>
                </a:solidFill>
                <a:latin typeface="Gill Sans MT" pitchFamily="34" charset="0"/>
              </a:rPr>
              <a:t>ensemble </a:t>
            </a:r>
            <a:r>
              <a:rPr lang="en-GB" sz="3600" dirty="0">
                <a:solidFill>
                  <a:srgbClr val="194B8D"/>
                </a:solidFill>
                <a:latin typeface="Gill Sans MT" pitchFamily="34" charset="0"/>
              </a:rPr>
              <a:t>weather forecasts </a:t>
            </a:r>
            <a:endParaRPr lang="en-GB" dirty="0">
              <a:latin typeface="Gill Sans MT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67725" y="6519863"/>
            <a:ext cx="676275" cy="47625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8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Gill Sans MT" pitchFamily="34" charset="0"/>
              </a:rPr>
              <a:t>Stationary convective </a:t>
            </a:r>
            <a:r>
              <a:rPr lang="en-GB" dirty="0" smtClean="0">
                <a:latin typeface="Gill Sans MT" pitchFamily="34" charset="0"/>
              </a:rPr>
              <a:t>bands</a:t>
            </a:r>
            <a:endParaRPr lang="en-GB" dirty="0">
              <a:latin typeface="Gill Sans MT" pitchFamily="34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1520" y="1600200"/>
            <a:ext cx="4393505" cy="4343400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PRESTO project: Andrew Barrett, David Schultz, Jonathan </a:t>
            </a:r>
            <a:r>
              <a:rPr lang="en-GB" dirty="0" err="1" smtClean="0"/>
              <a:t>Fairman</a:t>
            </a:r>
            <a:endParaRPr lang="en-GB" dirty="0" smtClean="0"/>
          </a:p>
          <a:p>
            <a:r>
              <a:rPr lang="en-GB" sz="2400" dirty="0" smtClean="0"/>
              <a:t>An </a:t>
            </a:r>
            <a:r>
              <a:rPr lang="en-GB" sz="2400" dirty="0"/>
              <a:t>elongated band of rain </a:t>
            </a:r>
            <a:r>
              <a:rPr lang="en-GB" sz="2400" dirty="0" smtClean="0"/>
              <a:t>fixed </a:t>
            </a:r>
            <a:r>
              <a:rPr lang="en-GB" sz="2400" dirty="0"/>
              <a:t>above orography</a:t>
            </a:r>
          </a:p>
          <a:p>
            <a:r>
              <a:rPr lang="en-GB" sz="2400" dirty="0"/>
              <a:t>Persistent for an hour or </a:t>
            </a:r>
            <a:r>
              <a:rPr lang="en-GB" sz="2400" dirty="0" smtClean="0"/>
              <a:t>more</a:t>
            </a:r>
          </a:p>
          <a:p>
            <a:r>
              <a:rPr lang="en-GB" sz="2400" dirty="0" smtClean="0"/>
              <a:t>High </a:t>
            </a:r>
            <a:r>
              <a:rPr lang="en-GB" sz="2400" dirty="0"/>
              <a:t>rain </a:t>
            </a:r>
            <a:r>
              <a:rPr lang="en-GB" sz="2400" dirty="0" smtClean="0"/>
              <a:t>accumulated amounts can lead to flooding</a:t>
            </a:r>
            <a:endParaRPr lang="en-GB" sz="2400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425" y="1534112"/>
            <a:ext cx="4257023" cy="434316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07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s6"/>
          <p:cNvPicPr/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323528" y="2066034"/>
            <a:ext cx="3240360" cy="3473739"/>
          </a:xfrm>
          <a:prstGeom prst="rect">
            <a:avLst/>
          </a:prstGeom>
          <a:ln>
            <a:noFill/>
            <a:prstDash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27 August 2011</a:t>
            </a:r>
            <a:endParaRPr lang="en-GB" dirty="0"/>
          </a:p>
        </p:txBody>
      </p:sp>
      <p:pic>
        <p:nvPicPr>
          <p:cNvPr id="5" name="Picture 2" descr="M:\public_html\presto\ens_images\Nimrod-20110827_zoo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4704"/>
            <a:ext cx="5366385" cy="547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4499992" y="2780928"/>
            <a:ext cx="1872208" cy="828064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3" descr="M:\public_html\presto\ens_images\accums\Nimrod-3hraccum108_zo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764623"/>
            <a:ext cx="5366385" cy="5475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M:\matlab\figures\20110827_gauge_totals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3684" y="908720"/>
            <a:ext cx="5544662" cy="538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6156176" y="2995771"/>
            <a:ext cx="576064" cy="569277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5830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Best ensemble members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5390059"/>
          </a:xfrm>
        </p:spPr>
        <p:txBody>
          <a:bodyPr>
            <a:normAutofit/>
          </a:bodyPr>
          <a:lstStyle/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 smtClean="0"/>
              <a:t>22 member ensemble forecast with 1.5 km </a:t>
            </a:r>
            <a:r>
              <a:rPr lang="en-GB" dirty="0" err="1" smtClean="0"/>
              <a:t>gridspacing</a:t>
            </a:r>
            <a:endParaRPr lang="en-GB" dirty="0" smtClean="0"/>
          </a:p>
          <a:p>
            <a:r>
              <a:rPr lang="en-GB" dirty="0" smtClean="0"/>
              <a:t>Banded convection in observed location</a:t>
            </a:r>
          </a:p>
          <a:p>
            <a:r>
              <a:rPr lang="en-GB" dirty="0" smtClean="0"/>
              <a:t>Some degree of stationarity</a:t>
            </a:r>
          </a:p>
        </p:txBody>
      </p:sp>
      <p:pic>
        <p:nvPicPr>
          <p:cNvPr id="8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1433515"/>
            <a:ext cx="3497767" cy="356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27" y="1431291"/>
            <a:ext cx="3499206" cy="357001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64" y="1431291"/>
            <a:ext cx="3499206" cy="357001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 bwMode="auto">
          <a:xfrm>
            <a:off x="687625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1" name="Straight Connector 10"/>
          <p:cNvCxnSpPr/>
          <p:nvPr/>
        </p:nvCxnSpPr>
        <p:spPr bwMode="auto">
          <a:xfrm>
            <a:off x="399593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111561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022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1433515"/>
            <a:ext cx="3497767" cy="3568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135285"/>
            <a:ext cx="8229600" cy="539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r>
              <a:rPr lang="en-GB" dirty="0" smtClean="0">
                <a:latin typeface="Gill Sans MT" pitchFamily="34" charset="0"/>
              </a:rPr>
              <a:t>Convective initiation in wrong location or not at all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Worst ensemble members</a:t>
            </a:r>
            <a:endParaRPr lang="en-GB" dirty="0"/>
          </a:p>
        </p:txBody>
      </p:sp>
      <p:sp>
        <p:nvSpPr>
          <p:cNvPr id="3" name="Trapezoid 2"/>
          <p:cNvSpPr/>
          <p:nvPr/>
        </p:nvSpPr>
        <p:spPr>
          <a:xfrm rot="-3780000">
            <a:off x="1626318" y="2820904"/>
            <a:ext cx="797901" cy="1368794"/>
          </a:xfrm>
          <a:prstGeom prst="trapezoid">
            <a:avLst>
              <a:gd name="adj" fmla="val 19151"/>
            </a:avLst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627" y="1433515"/>
            <a:ext cx="3499206" cy="35700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564" y="1433515"/>
            <a:ext cx="3499206" cy="357001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>
            <a:off x="687625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399593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1115616" y="2564904"/>
            <a:ext cx="576064" cy="649253"/>
          </a:xfrm>
          <a:prstGeom prst="line">
            <a:avLst/>
          </a:prstGeom>
          <a:noFill/>
          <a:ln w="317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9490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Environmental control on rainfall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83" y="1340768"/>
            <a:ext cx="4744812" cy="4968552"/>
          </a:xfrm>
        </p:spPr>
      </p:pic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797425" y="1600200"/>
            <a:ext cx="4023047" cy="4343400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Favourable large-scale (synoptic) conditions:</a:t>
            </a:r>
          </a:p>
          <a:p>
            <a:pPr lvl="1"/>
            <a:r>
              <a:rPr lang="en-GB" dirty="0" smtClean="0"/>
              <a:t>Deeper low pressure centre</a:t>
            </a:r>
          </a:p>
          <a:p>
            <a:pPr lvl="1"/>
            <a:r>
              <a:rPr lang="en-GB" dirty="0" smtClean="0"/>
              <a:t>Low centre further east</a:t>
            </a:r>
          </a:p>
          <a:p>
            <a:pPr lvl="1"/>
            <a:r>
              <a:rPr lang="en-GB" dirty="0" smtClean="0"/>
              <a:t>Lower pressure in Irish Sea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F6C6D-F008-4952-BAC5-3DF5CFB61B4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3600" dirty="0" smtClean="0">
                <a:solidFill>
                  <a:srgbClr val="194B8D"/>
                </a:solidFill>
              </a:rPr>
              <a:t>2. Climatological distributions of strong wind events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467725" y="6519863"/>
            <a:ext cx="676275" cy="476250"/>
          </a:xfrm>
          <a:prstGeom prst="rect">
            <a:avLst/>
          </a:prstGeom>
        </p:spPr>
        <p:txBody>
          <a:bodyPr/>
          <a:lstStyle/>
          <a:p>
            <a:fld id="{5FFF6C6D-F008-4952-BAC5-3DF5CFB61B41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37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 bwMode="auto">
          <a:xfrm>
            <a:off x="160412" y="332656"/>
            <a:ext cx="8228012" cy="7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Gill Sans MT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Rdg Vesta" pitchFamily="50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kern="0" dirty="0" smtClean="0">
                <a:solidFill>
                  <a:srgbClr val="194B8D"/>
                </a:solidFill>
              </a:rPr>
              <a:t>Cyclone structure</a:t>
            </a:r>
            <a:r>
              <a:rPr kumimoji="0" lang="en-GB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194B8D"/>
                </a:solidFill>
                <a:effectLst/>
                <a:uLnTx/>
                <a:uFillTx/>
                <a:latin typeface="Gill Sans MT" pitchFamily="34" charset="0"/>
                <a:ea typeface="+mj-ea"/>
                <a:cs typeface="+mj-cs"/>
              </a:rPr>
              <a:t> 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7EAF35"/>
              </a:solidFill>
              <a:effectLst/>
              <a:uLnTx/>
              <a:uFillTx/>
              <a:latin typeface="Gill Sans MT" pitchFamily="34" charset="0"/>
              <a:ea typeface="+mj-ea"/>
              <a:cs typeface="+mj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112071" y="1078451"/>
            <a:ext cx="4924425" cy="5446893"/>
            <a:chOff x="2555875" y="218338"/>
            <a:chExt cx="5775324" cy="6137275"/>
          </a:xfrm>
        </p:grpSpPr>
        <p:pic>
          <p:nvPicPr>
            <p:cNvPr id="9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98"/>
            <a:stretch>
              <a:fillRect/>
            </a:stretch>
          </p:blipFill>
          <p:spPr bwMode="auto">
            <a:xfrm>
              <a:off x="3406774" y="218338"/>
              <a:ext cx="4924425" cy="6137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0" name="Straight Arrow Connector 18"/>
            <p:cNvCxnSpPr>
              <a:cxnSpLocks noChangeShapeType="1"/>
            </p:cNvCxnSpPr>
            <p:nvPr/>
          </p:nvCxnSpPr>
          <p:spPr bwMode="auto">
            <a:xfrm rot="16200000" flipV="1">
              <a:off x="6642100" y="2808288"/>
              <a:ext cx="1524000" cy="1485900"/>
            </a:xfrm>
            <a:prstGeom prst="curvedConnector3">
              <a:avLst>
                <a:gd name="adj1" fmla="val 100611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sp>
          <p:nvSpPr>
            <p:cNvPr id="11" name="TextBox 10"/>
            <p:cNvSpPr txBox="1"/>
            <p:nvPr/>
          </p:nvSpPr>
          <p:spPr>
            <a:xfrm>
              <a:off x="2555875" y="3581400"/>
              <a:ext cx="1924050" cy="64135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Cyclone’s low pressure centre</a:t>
              </a:r>
            </a:p>
          </p:txBody>
        </p:sp>
        <p:cxnSp>
          <p:nvCxnSpPr>
            <p:cNvPr id="12" name="Straight Arrow Connector 18"/>
            <p:cNvCxnSpPr>
              <a:cxnSpLocks noChangeShapeType="1"/>
            </p:cNvCxnSpPr>
            <p:nvPr/>
          </p:nvCxnSpPr>
          <p:spPr bwMode="auto">
            <a:xfrm rot="5400000" flipH="1" flipV="1">
              <a:off x="4098131" y="2451894"/>
              <a:ext cx="1865313" cy="1101725"/>
            </a:xfrm>
            <a:prstGeom prst="curvedConnector3">
              <a:avLst>
                <a:gd name="adj1" fmla="val 1000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  <p:sp>
          <p:nvSpPr>
            <p:cNvPr id="13" name="TextBox 12"/>
            <p:cNvSpPr txBox="1"/>
            <p:nvPr/>
          </p:nvSpPr>
          <p:spPr>
            <a:xfrm>
              <a:off x="2806700" y="701675"/>
              <a:ext cx="1871663" cy="641350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dirty="0">
                  <a:solidFill>
                    <a:schemeClr val="tx2">
                      <a:lumMod val="75000"/>
                    </a:schemeClr>
                  </a:solidFill>
                  <a:latin typeface="+mn-lt"/>
                  <a:ea typeface="+mn-ea"/>
                </a:rPr>
                <a:t>Cold conveyor belt</a:t>
              </a:r>
            </a:p>
          </p:txBody>
        </p:sp>
        <p:cxnSp>
          <p:nvCxnSpPr>
            <p:cNvPr id="14" name="Straight Arrow Connector 148"/>
            <p:cNvCxnSpPr>
              <a:cxnSpLocks noChangeShapeType="1"/>
              <a:stCxn id="13" idx="0"/>
            </p:cNvCxnSpPr>
            <p:nvPr/>
          </p:nvCxnSpPr>
          <p:spPr bwMode="auto">
            <a:xfrm rot="16200000" flipH="1">
              <a:off x="4271962" y="173038"/>
              <a:ext cx="708025" cy="1765300"/>
            </a:xfrm>
            <a:prstGeom prst="curvedConnector4">
              <a:avLst>
                <a:gd name="adj1" fmla="val -32292"/>
                <a:gd name="adj2" fmla="val 99667"/>
              </a:avLst>
            </a:prstGeom>
            <a:noFill/>
            <a:ln w="38100" algn="ctr">
              <a:solidFill>
                <a:srgbClr val="C00000"/>
              </a:solidFill>
              <a:round/>
              <a:headEnd/>
              <a:tailEnd type="arrow" w="med" len="med"/>
            </a:ln>
          </p:spPr>
        </p:cxnSp>
      </p:grpSp>
      <p:sp>
        <p:nvSpPr>
          <p:cNvPr id="15" name="TextBox 14"/>
          <p:cNvSpPr txBox="1"/>
          <p:nvPr/>
        </p:nvSpPr>
        <p:spPr>
          <a:xfrm>
            <a:off x="7236296" y="4509120"/>
            <a:ext cx="1924050" cy="64135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tx2">
                    <a:lumMod val="75000"/>
                  </a:schemeClr>
                </a:solidFill>
                <a:latin typeface="+mn-lt"/>
                <a:ea typeface="+mn-ea"/>
              </a:rPr>
              <a:t>Warm conveyor belt</a:t>
            </a: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207" y="1651877"/>
            <a:ext cx="4313625" cy="2273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60412" y="1282544"/>
            <a:ext cx="4324273" cy="1136603"/>
            <a:chOff x="1060951" y="918876"/>
            <a:chExt cx="7562684" cy="2146747"/>
          </a:xfrm>
        </p:grpSpPr>
        <p:sp>
          <p:nvSpPr>
            <p:cNvPr id="21" name="TextBox 20"/>
            <p:cNvSpPr txBox="1"/>
            <p:nvPr/>
          </p:nvSpPr>
          <p:spPr>
            <a:xfrm>
              <a:off x="1060951" y="918876"/>
              <a:ext cx="2585813" cy="6975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800" dirty="0">
                  <a:latin typeface="+mn-lt"/>
                </a:rPr>
                <a:t>Dry intrusion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76117" y="1844872"/>
              <a:ext cx="3247518" cy="12207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GB" sz="1800" dirty="0">
                  <a:latin typeface="+mn-lt"/>
                </a:rPr>
                <a:t>Warm conveyor belt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744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dg Blue half">
  <a:themeElements>
    <a:clrScheme name="Office Theme 2">
      <a:dk1>
        <a:srgbClr val="000000"/>
      </a:dk1>
      <a:lt1>
        <a:srgbClr val="FFFFFF"/>
      </a:lt1>
      <a:dk2>
        <a:srgbClr val="194B8D"/>
      </a:dk2>
      <a:lt2>
        <a:srgbClr val="1C1C1C"/>
      </a:lt2>
      <a:accent1>
        <a:srgbClr val="194B8D"/>
      </a:accent1>
      <a:accent2>
        <a:srgbClr val="808080"/>
      </a:accent2>
      <a:accent3>
        <a:srgbClr val="FFFFFF"/>
      </a:accent3>
      <a:accent4>
        <a:srgbClr val="000000"/>
      </a:accent4>
      <a:accent5>
        <a:srgbClr val="ABB1C5"/>
      </a:accent5>
      <a:accent6>
        <a:srgbClr val="737373"/>
      </a:accent6>
      <a:hlink>
        <a:srgbClr val="B2B2B2"/>
      </a:hlink>
      <a:folHlink>
        <a:srgbClr val="DDDDDD"/>
      </a:folHlink>
    </a:clrScheme>
    <a:fontScheme name="Office Theme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Office Theme 1">
        <a:dk1>
          <a:srgbClr val="1C1C1C"/>
        </a:dk1>
        <a:lt1>
          <a:srgbClr val="FFFFFF"/>
        </a:lt1>
        <a:dk2>
          <a:srgbClr val="194B8D"/>
        </a:dk2>
        <a:lt2>
          <a:srgbClr val="FFFFFF"/>
        </a:lt2>
        <a:accent1>
          <a:srgbClr val="194B8D"/>
        </a:accent1>
        <a:accent2>
          <a:srgbClr val="808080"/>
        </a:accent2>
        <a:accent3>
          <a:srgbClr val="ABB1C5"/>
        </a:accent3>
        <a:accent4>
          <a:srgbClr val="DADADA"/>
        </a:accent4>
        <a:accent5>
          <a:srgbClr val="ABB1C5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194B8D"/>
        </a:dk2>
        <a:lt2>
          <a:srgbClr val="1C1C1C"/>
        </a:lt2>
        <a:accent1>
          <a:srgbClr val="194B8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ABB1C5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777777"/>
      </a:dk1>
      <a:lt1>
        <a:srgbClr val="FFFFFF"/>
      </a:lt1>
      <a:dk2>
        <a:srgbClr val="194B8D"/>
      </a:dk2>
      <a:lt2>
        <a:srgbClr val="1C1C1C"/>
      </a:lt2>
      <a:accent1>
        <a:srgbClr val="194B8D"/>
      </a:accent1>
      <a:accent2>
        <a:srgbClr val="808080"/>
      </a:accent2>
      <a:accent3>
        <a:srgbClr val="FFFFFF"/>
      </a:accent3>
      <a:accent4>
        <a:srgbClr val="656565"/>
      </a:accent4>
      <a:accent5>
        <a:srgbClr val="ABB1C5"/>
      </a:accent5>
      <a:accent6>
        <a:srgbClr val="737373"/>
      </a:accent6>
      <a:hlink>
        <a:srgbClr val="B2B2B2"/>
      </a:hlink>
      <a:folHlink>
        <a:srgbClr val="DDDDDD"/>
      </a:folHlink>
    </a:clrScheme>
    <a:fontScheme name="Custom Design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Custom Design 1">
        <a:dk1>
          <a:srgbClr val="777777"/>
        </a:dk1>
        <a:lt1>
          <a:srgbClr val="FFFFFF"/>
        </a:lt1>
        <a:dk2>
          <a:srgbClr val="194B8D"/>
        </a:dk2>
        <a:lt2>
          <a:srgbClr val="1C1C1C"/>
        </a:lt2>
        <a:accent1>
          <a:srgbClr val="194B8D"/>
        </a:accent1>
        <a:accent2>
          <a:srgbClr val="808080"/>
        </a:accent2>
        <a:accent3>
          <a:srgbClr val="FFFFFF"/>
        </a:accent3>
        <a:accent4>
          <a:srgbClr val="656565"/>
        </a:accent4>
        <a:accent5>
          <a:srgbClr val="ABB1C5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194B8D"/>
        </a:dk2>
        <a:lt2>
          <a:srgbClr val="1C1C1C"/>
        </a:lt2>
        <a:accent1>
          <a:srgbClr val="194B8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ABB1C5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">
      <a:dk1>
        <a:srgbClr val="000000"/>
      </a:dk1>
      <a:lt1>
        <a:srgbClr val="FFFFFF"/>
      </a:lt1>
      <a:dk2>
        <a:srgbClr val="1B4C8F"/>
      </a:dk2>
      <a:lt2>
        <a:srgbClr val="1C1C1C"/>
      </a:lt2>
      <a:accent1>
        <a:srgbClr val="333333"/>
      </a:accent1>
      <a:accent2>
        <a:srgbClr val="808080"/>
      </a:accent2>
      <a:accent3>
        <a:srgbClr val="FFFFFF"/>
      </a:accent3>
      <a:accent4>
        <a:srgbClr val="000000"/>
      </a:accent4>
      <a:accent5>
        <a:srgbClr val="ADADAD"/>
      </a:accent5>
      <a:accent6>
        <a:srgbClr val="737373"/>
      </a:accent6>
      <a:hlink>
        <a:srgbClr val="B2B2B2"/>
      </a:hlink>
      <a:folHlink>
        <a:srgbClr val="DDDDDD"/>
      </a:folHlink>
    </a:clrScheme>
    <a:fontScheme name="1_Custom Design">
      <a:majorFont>
        <a:latin typeface="Rdg Vesta"/>
        <a:ea typeface=""/>
        <a:cs typeface=""/>
      </a:majorFont>
      <a:minorFont>
        <a:latin typeface="Rdg Vest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86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Rdg Vesta" pitchFamily="50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3">
        <a:dk1>
          <a:srgbClr val="1C1C1C"/>
        </a:dk1>
        <a:lt1>
          <a:srgbClr val="FFFFFF"/>
        </a:lt1>
        <a:dk2>
          <a:srgbClr val="1A4B8E"/>
        </a:dk2>
        <a:lt2>
          <a:srgbClr val="FFFFFF"/>
        </a:lt2>
        <a:accent1>
          <a:srgbClr val="333333"/>
        </a:accent1>
        <a:accent2>
          <a:srgbClr val="808080"/>
        </a:accent2>
        <a:accent3>
          <a:srgbClr val="ABB1C6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4">
        <a:dk1>
          <a:srgbClr val="FFFFFF"/>
        </a:dk1>
        <a:lt1>
          <a:srgbClr val="FFFFFF"/>
        </a:lt1>
        <a:dk2>
          <a:srgbClr val="FFFFFF"/>
        </a:dk2>
        <a:lt2>
          <a:srgbClr val="1C1C1C"/>
        </a:lt2>
        <a:accent1>
          <a:srgbClr val="333333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ADADAD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5">
        <a:dk1>
          <a:srgbClr val="FFFFFF"/>
        </a:dk1>
        <a:lt1>
          <a:srgbClr val="FFFFFF"/>
        </a:lt1>
        <a:dk2>
          <a:srgbClr val="FFFFFF"/>
        </a:dk2>
        <a:lt2>
          <a:srgbClr val="1C1C1C"/>
        </a:lt2>
        <a:accent1>
          <a:srgbClr val="9C0113"/>
        </a:accent1>
        <a:accent2>
          <a:srgbClr val="808080"/>
        </a:accent2>
        <a:accent3>
          <a:srgbClr val="FFFFFF"/>
        </a:accent3>
        <a:accent4>
          <a:srgbClr val="DADADA"/>
        </a:accent4>
        <a:accent5>
          <a:srgbClr val="CBAA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16">
        <a:dk1>
          <a:srgbClr val="000000"/>
        </a:dk1>
        <a:lt1>
          <a:srgbClr val="FFFFFF"/>
        </a:lt1>
        <a:dk2>
          <a:srgbClr val="FFFFFF"/>
        </a:dk2>
        <a:lt2>
          <a:srgbClr val="1C1C1C"/>
        </a:lt2>
        <a:accent1>
          <a:srgbClr val="9C0113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CBAAAA"/>
        </a:accent5>
        <a:accent6>
          <a:srgbClr val="737373"/>
        </a:accent6>
        <a:hlink>
          <a:srgbClr val="B2B2B2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 1">
    <a:dk1>
      <a:srgbClr val="1C1C1C"/>
    </a:dk1>
    <a:lt1>
      <a:srgbClr val="FFFFFF"/>
    </a:lt1>
    <a:dk2>
      <a:srgbClr val="194B8D"/>
    </a:dk2>
    <a:lt2>
      <a:srgbClr val="FFFFFF"/>
    </a:lt2>
    <a:accent1>
      <a:srgbClr val="194B8D"/>
    </a:accent1>
    <a:accent2>
      <a:srgbClr val="808080"/>
    </a:accent2>
    <a:accent3>
      <a:srgbClr val="ABB1C5"/>
    </a:accent3>
    <a:accent4>
      <a:srgbClr val="DADADA"/>
    </a:accent4>
    <a:accent5>
      <a:srgbClr val="ABB1C5"/>
    </a:accent5>
    <a:accent6>
      <a:srgbClr val="737373"/>
    </a:accent6>
    <a:hlink>
      <a:srgbClr val="B2B2B2"/>
    </a:hlink>
    <a:folHlink>
      <a:srgbClr val="DDDDD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Rdg Blue half</Template>
  <TotalTime>1264</TotalTime>
  <Words>321</Words>
  <Application>Microsoft Office PowerPoint</Application>
  <PresentationFormat>On-screen Show (4:3)</PresentationFormat>
  <Paragraphs>70</Paragraphs>
  <Slides>12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Rdg Blue half</vt:lpstr>
      <vt:lpstr>Custom Design</vt:lpstr>
      <vt:lpstr>1_Custom Design</vt:lpstr>
      <vt:lpstr>Microsoft Excel Chart</vt:lpstr>
      <vt:lpstr>Weather systems</vt:lpstr>
      <vt:lpstr>1. Verification and interpretation of high resolution ensemble weather forecasts </vt:lpstr>
      <vt:lpstr>Stationary convective bands</vt:lpstr>
      <vt:lpstr>27 August 2011</vt:lpstr>
      <vt:lpstr>Best ensemble members</vt:lpstr>
      <vt:lpstr>Worst ensemble members</vt:lpstr>
      <vt:lpstr>Environmental control on rainfall</vt:lpstr>
      <vt:lpstr>2. Climatological distributions of strong wind events</vt:lpstr>
      <vt:lpstr>PowerPoint Presentation</vt:lpstr>
      <vt:lpstr>Sting jet case example </vt:lpstr>
      <vt:lpstr>Climatology of sting jet storms</vt:lpstr>
      <vt:lpstr>Sting jets in future climates</vt:lpstr>
    </vt:vector>
  </TitlesOfParts>
  <Company>University of Reading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Synoptic versus orographic control on stationary convective bands</dc:title>
  <dc:creator>Andrew Ian Barrett</dc:creator>
  <cp:lastModifiedBy>Suzanne Gray</cp:lastModifiedBy>
  <cp:revision>98</cp:revision>
  <cp:lastPrinted>2013-03-26T16:49:50Z</cp:lastPrinted>
  <dcterms:created xsi:type="dcterms:W3CDTF">2013-01-21T14:43:39Z</dcterms:created>
  <dcterms:modified xsi:type="dcterms:W3CDTF">2013-06-07T09:58:20Z</dcterms:modified>
</cp:coreProperties>
</file>