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74" r:id="rId3"/>
  </p:sldMasterIdLst>
  <p:notesMasterIdLst>
    <p:notesMasterId r:id="rId40"/>
  </p:notesMasterIdLst>
  <p:sldIdLst>
    <p:sldId id="256" r:id="rId4"/>
    <p:sldId id="298" r:id="rId5"/>
    <p:sldId id="272" r:id="rId6"/>
    <p:sldId id="289" r:id="rId7"/>
    <p:sldId id="299" r:id="rId8"/>
    <p:sldId id="290" r:id="rId9"/>
    <p:sldId id="273" r:id="rId10"/>
    <p:sldId id="274" r:id="rId11"/>
    <p:sldId id="275" r:id="rId12"/>
    <p:sldId id="276" r:id="rId13"/>
    <p:sldId id="261" r:id="rId14"/>
    <p:sldId id="294" r:id="rId15"/>
    <p:sldId id="304" r:id="rId16"/>
    <p:sldId id="262" r:id="rId17"/>
    <p:sldId id="263" r:id="rId18"/>
    <p:sldId id="278" r:id="rId19"/>
    <p:sldId id="257" r:id="rId20"/>
    <p:sldId id="288" r:id="rId21"/>
    <p:sldId id="265" r:id="rId22"/>
    <p:sldId id="300" r:id="rId23"/>
    <p:sldId id="279" r:id="rId24"/>
    <p:sldId id="306" r:id="rId25"/>
    <p:sldId id="305" r:id="rId26"/>
    <p:sldId id="281" r:id="rId27"/>
    <p:sldId id="280" r:id="rId28"/>
    <p:sldId id="286" r:id="rId29"/>
    <p:sldId id="282" r:id="rId30"/>
    <p:sldId id="293" r:id="rId31"/>
    <p:sldId id="295" r:id="rId32"/>
    <p:sldId id="268" r:id="rId33"/>
    <p:sldId id="296" r:id="rId34"/>
    <p:sldId id="301" r:id="rId35"/>
    <p:sldId id="302" r:id="rId36"/>
    <p:sldId id="303" r:id="rId37"/>
    <p:sldId id="287" r:id="rId38"/>
    <p:sldId id="283" r:id="rId3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318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477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8636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079500" indent="-2159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67" autoAdjust="0"/>
  </p:normalViewPr>
  <p:slideViewPr>
    <p:cSldViewPr>
      <p:cViewPr varScale="1">
        <p:scale>
          <a:sx n="69" d="100"/>
          <a:sy n="69" d="100"/>
        </p:scale>
        <p:origin x="210" y="6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10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C42E439-57D2-4CF7-A42E-3FC18C9349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97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4.bin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9.bin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1F1A6DA-DF2D-4B95-AB67-7A4D6443AA17}" type="slidenum">
              <a:rPr lang="en-GB"/>
              <a:pPr/>
              <a:t>1</a:t>
            </a:fld>
            <a:endParaRPr lang="en-GB"/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4464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body experiencing uniform circular motion requires a centripetal force, towards the axis as shown, to maintain its circular path. (from Wikipedia)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C42E439-57D2-4CF7-A42E-3FC18C93495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2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C720A1-AB2C-4603-A47B-27D3A91E837F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762756" y="7281731"/>
          <a:ext cx="1747014" cy="2648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1" name="Equation" r:id="rId4" imgW="1130300" imgH="1549400" progId="Equation.DSMT4">
                  <p:embed/>
                </p:oleObj>
              </mc:Choice>
              <mc:Fallback>
                <p:oleObj name="Equation" r:id="rId4" imgW="1130300" imgH="154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756" y="7281731"/>
                        <a:ext cx="1747014" cy="2648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3351123" y="5934921"/>
            <a:ext cx="35047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51123" y="6945890"/>
            <a:ext cx="35047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963752" y="6399039"/>
            <a:ext cx="926578" cy="17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9" name="TextBox 17"/>
          <p:cNvSpPr txBox="1">
            <a:spLocks noChangeArrowheads="1"/>
          </p:cNvSpPr>
          <p:nvPr/>
        </p:nvSpPr>
        <p:spPr bwMode="auto">
          <a:xfrm>
            <a:off x="3199286" y="6272485"/>
            <a:ext cx="447011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dz</a:t>
            </a:r>
          </a:p>
        </p:txBody>
      </p:sp>
      <p:sp>
        <p:nvSpPr>
          <p:cNvPr id="51210" name="TextBox 19"/>
          <p:cNvSpPr txBox="1">
            <a:spLocks noChangeArrowheads="1"/>
          </p:cNvSpPr>
          <p:nvPr/>
        </p:nvSpPr>
        <p:spPr bwMode="auto">
          <a:xfrm>
            <a:off x="6930893" y="5683471"/>
            <a:ext cx="331595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p</a:t>
            </a:r>
          </a:p>
        </p:txBody>
      </p:sp>
      <p:sp>
        <p:nvSpPr>
          <p:cNvPr id="51211" name="TextBox 20"/>
          <p:cNvSpPr txBox="1">
            <a:spLocks noChangeArrowheads="1"/>
          </p:cNvSpPr>
          <p:nvPr/>
        </p:nvSpPr>
        <p:spPr bwMode="auto">
          <a:xfrm>
            <a:off x="6855868" y="6692717"/>
            <a:ext cx="722728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p+dp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98036" y="5934921"/>
            <a:ext cx="762756" cy="10109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94" tIns="50347" rIns="100694" bIns="50347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4890924" y="6945890"/>
            <a:ext cx="151837" cy="50462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94" tIns="50347" rIns="100694" bIns="50347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1214" name="TextBox 8"/>
          <p:cNvSpPr txBox="1">
            <a:spLocks noChangeArrowheads="1"/>
          </p:cNvSpPr>
          <p:nvPr/>
        </p:nvSpPr>
        <p:spPr bwMode="auto">
          <a:xfrm>
            <a:off x="4874848" y="5092734"/>
            <a:ext cx="429379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F</a:t>
            </a:r>
            <a:r>
              <a:rPr lang="en-GB" altLang="en-US" baseline="-25000"/>
              <a:t>p</a:t>
            </a:r>
            <a:endParaRPr lang="en-GB" altLang="en-US"/>
          </a:p>
        </p:txBody>
      </p:sp>
      <p:sp>
        <p:nvSpPr>
          <p:cNvPr id="10" name="Down Arrow 9"/>
          <p:cNvSpPr/>
          <p:nvPr/>
        </p:nvSpPr>
        <p:spPr>
          <a:xfrm flipV="1">
            <a:off x="4890924" y="5430298"/>
            <a:ext cx="151837" cy="50462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94" tIns="50347" rIns="100694" bIns="50347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1216" name="TextBox 10"/>
          <p:cNvSpPr txBox="1">
            <a:spLocks noChangeArrowheads="1"/>
          </p:cNvSpPr>
          <p:nvPr/>
        </p:nvSpPr>
        <p:spPr bwMode="auto">
          <a:xfrm>
            <a:off x="4798036" y="7366122"/>
            <a:ext cx="429379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F</a:t>
            </a:r>
            <a:r>
              <a:rPr lang="en-GB" altLang="en-US" baseline="-25000"/>
              <a:t>g</a:t>
            </a:r>
            <a:endParaRPr lang="en-GB" altLang="en-US"/>
          </a:p>
        </p:txBody>
      </p:sp>
      <p:sp>
        <p:nvSpPr>
          <p:cNvPr id="51217" name="TextBox 11"/>
          <p:cNvSpPr txBox="1">
            <a:spLocks noChangeArrowheads="1"/>
          </p:cNvSpPr>
          <p:nvPr/>
        </p:nvSpPr>
        <p:spPr bwMode="auto">
          <a:xfrm>
            <a:off x="1875629" y="9219278"/>
            <a:ext cx="596604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(11)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1936380" y="6270731"/>
            <a:ext cx="673406" cy="1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9" name="TextBox 26"/>
          <p:cNvSpPr txBox="1">
            <a:spLocks noChangeArrowheads="1"/>
          </p:cNvSpPr>
          <p:nvPr/>
        </p:nvSpPr>
        <p:spPr bwMode="auto">
          <a:xfrm>
            <a:off x="1954227" y="5934921"/>
            <a:ext cx="318771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z</a:t>
            </a:r>
          </a:p>
        </p:txBody>
      </p:sp>
      <p:sp>
        <p:nvSpPr>
          <p:cNvPr id="51220" name="TextBox 27"/>
          <p:cNvSpPr txBox="1">
            <a:spLocks noChangeArrowheads="1"/>
          </p:cNvSpPr>
          <p:nvPr/>
        </p:nvSpPr>
        <p:spPr bwMode="auto">
          <a:xfrm>
            <a:off x="2588368" y="6523936"/>
            <a:ext cx="318771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x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72190" y="6608327"/>
            <a:ext cx="555544" cy="17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4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Sketch explaining the ocean circulation features in this area. A SMOS 10-days averaged SSS map is shown in the background with vectors representing surface currents derived from </a:t>
            </a:r>
            <a:r>
              <a:rPr lang="en-GB" dirty="0" err="1" smtClean="0"/>
              <a:t>altimer</a:t>
            </a:r>
            <a:r>
              <a:rPr lang="en-GB" dirty="0" smtClean="0"/>
              <a:t> and surface wind products (OSCAR).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C42E439-57D2-4CF7-A42E-3FC18C93495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27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5CBDE-A9DB-49F5-9C73-AD54C5D72784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762756" y="7281731"/>
          <a:ext cx="1747014" cy="2648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9" name="Equation" r:id="rId4" imgW="1130300" imgH="1549400" progId="Equation.DSMT4">
                  <p:embed/>
                </p:oleObj>
              </mc:Choice>
              <mc:Fallback>
                <p:oleObj name="Equation" r:id="rId4" imgW="1130300" imgH="154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756" y="7281731"/>
                        <a:ext cx="1747014" cy="2648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3351123" y="5934921"/>
            <a:ext cx="35047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51123" y="6945890"/>
            <a:ext cx="35047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963752" y="6399039"/>
            <a:ext cx="926578" cy="17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3" name="TextBox 17"/>
          <p:cNvSpPr txBox="1">
            <a:spLocks noChangeArrowheads="1"/>
          </p:cNvSpPr>
          <p:nvPr/>
        </p:nvSpPr>
        <p:spPr bwMode="auto">
          <a:xfrm>
            <a:off x="3199286" y="6272485"/>
            <a:ext cx="447011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dz</a:t>
            </a:r>
          </a:p>
        </p:txBody>
      </p:sp>
      <p:sp>
        <p:nvSpPr>
          <p:cNvPr id="52234" name="TextBox 19"/>
          <p:cNvSpPr txBox="1">
            <a:spLocks noChangeArrowheads="1"/>
          </p:cNvSpPr>
          <p:nvPr/>
        </p:nvSpPr>
        <p:spPr bwMode="auto">
          <a:xfrm>
            <a:off x="6930893" y="5683471"/>
            <a:ext cx="331595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p</a:t>
            </a:r>
          </a:p>
        </p:txBody>
      </p:sp>
      <p:sp>
        <p:nvSpPr>
          <p:cNvPr id="52235" name="TextBox 20"/>
          <p:cNvSpPr txBox="1">
            <a:spLocks noChangeArrowheads="1"/>
          </p:cNvSpPr>
          <p:nvPr/>
        </p:nvSpPr>
        <p:spPr bwMode="auto">
          <a:xfrm>
            <a:off x="6855868" y="6692717"/>
            <a:ext cx="722728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p+dp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98036" y="5934921"/>
            <a:ext cx="762756" cy="10109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94" tIns="50347" rIns="100694" bIns="50347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4890924" y="6945890"/>
            <a:ext cx="151837" cy="50462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94" tIns="50347" rIns="100694" bIns="50347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238" name="TextBox 8"/>
          <p:cNvSpPr txBox="1">
            <a:spLocks noChangeArrowheads="1"/>
          </p:cNvSpPr>
          <p:nvPr/>
        </p:nvSpPr>
        <p:spPr bwMode="auto">
          <a:xfrm>
            <a:off x="4874848" y="5092734"/>
            <a:ext cx="429379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F</a:t>
            </a:r>
            <a:r>
              <a:rPr lang="en-GB" altLang="en-US" baseline="-25000"/>
              <a:t>p</a:t>
            </a:r>
            <a:endParaRPr lang="en-GB" altLang="en-US"/>
          </a:p>
        </p:txBody>
      </p:sp>
      <p:sp>
        <p:nvSpPr>
          <p:cNvPr id="10" name="Down Arrow 9"/>
          <p:cNvSpPr/>
          <p:nvPr/>
        </p:nvSpPr>
        <p:spPr>
          <a:xfrm flipV="1">
            <a:off x="4890924" y="5430298"/>
            <a:ext cx="151837" cy="50462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94" tIns="50347" rIns="100694" bIns="50347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240" name="TextBox 10"/>
          <p:cNvSpPr txBox="1">
            <a:spLocks noChangeArrowheads="1"/>
          </p:cNvSpPr>
          <p:nvPr/>
        </p:nvSpPr>
        <p:spPr bwMode="auto">
          <a:xfrm>
            <a:off x="4798036" y="7366122"/>
            <a:ext cx="429379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F</a:t>
            </a:r>
            <a:r>
              <a:rPr lang="en-GB" altLang="en-US" baseline="-25000"/>
              <a:t>g</a:t>
            </a:r>
            <a:endParaRPr lang="en-GB" altLang="en-US"/>
          </a:p>
        </p:txBody>
      </p:sp>
      <p:sp>
        <p:nvSpPr>
          <p:cNvPr id="52241" name="TextBox 11"/>
          <p:cNvSpPr txBox="1">
            <a:spLocks noChangeArrowheads="1"/>
          </p:cNvSpPr>
          <p:nvPr/>
        </p:nvSpPr>
        <p:spPr bwMode="auto">
          <a:xfrm>
            <a:off x="1875629" y="9219278"/>
            <a:ext cx="596604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(11)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1936380" y="6270731"/>
            <a:ext cx="673406" cy="1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3" name="TextBox 26"/>
          <p:cNvSpPr txBox="1">
            <a:spLocks noChangeArrowheads="1"/>
          </p:cNvSpPr>
          <p:nvPr/>
        </p:nvSpPr>
        <p:spPr bwMode="auto">
          <a:xfrm>
            <a:off x="1954227" y="5934921"/>
            <a:ext cx="318771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z</a:t>
            </a:r>
          </a:p>
        </p:txBody>
      </p:sp>
      <p:sp>
        <p:nvSpPr>
          <p:cNvPr id="52244" name="TextBox 27"/>
          <p:cNvSpPr txBox="1">
            <a:spLocks noChangeArrowheads="1"/>
          </p:cNvSpPr>
          <p:nvPr/>
        </p:nvSpPr>
        <p:spPr bwMode="auto">
          <a:xfrm>
            <a:off x="2588368" y="6523936"/>
            <a:ext cx="318771" cy="3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694" tIns="50347" rIns="100694" bIns="50347">
            <a:spAutoFit/>
          </a:bodyPr>
          <a:lstStyle/>
          <a:p>
            <a:r>
              <a:rPr lang="en-GB" altLang="en-US"/>
              <a:t>x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72190" y="6608327"/>
            <a:ext cx="555544" cy="17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474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itchFamily="18" charset="0"/>
              </a:rPr>
              <a:t>A summary of the climatological PV and theta distribution below 100mb in the NH winter. PV in PVU, theta every 30K</a:t>
            </a:r>
          </a:p>
          <a:p>
            <a:endParaRPr lang="en-GB" altLang="en-US" smtClean="0">
              <a:latin typeface="Times New Roman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7528" eaLnBrk="0" hangingPunct="0"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1pPr>
            <a:lvl2pPr marL="818137" indent="-314668" defTabSz="447528" eaLnBrk="0" hangingPunct="0"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2pPr>
            <a:lvl3pPr marL="1258672" indent="-251734" defTabSz="447528" eaLnBrk="0" hangingPunct="0"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3pPr>
            <a:lvl4pPr marL="1762140" indent="-251734" defTabSz="447528" eaLnBrk="0" hangingPunct="0"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4pPr>
            <a:lvl5pPr marL="2265609" indent="-251734" defTabSz="447528" eaLnBrk="0" hangingPunct="0"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5pPr>
            <a:lvl6pPr marL="2769078" indent="-251734" defTabSz="447528" eaLnBrk="0" fontAlgn="base" hangingPunct="0">
              <a:spcBef>
                <a:spcPct val="0"/>
              </a:spcBef>
              <a:spcAft>
                <a:spcPct val="0"/>
              </a:spcAft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6pPr>
            <a:lvl7pPr marL="3272546" indent="-251734" defTabSz="447528" eaLnBrk="0" fontAlgn="base" hangingPunct="0">
              <a:spcBef>
                <a:spcPct val="0"/>
              </a:spcBef>
              <a:spcAft>
                <a:spcPct val="0"/>
              </a:spcAft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7pPr>
            <a:lvl8pPr marL="3776015" indent="-251734" defTabSz="447528" eaLnBrk="0" fontAlgn="base" hangingPunct="0">
              <a:spcBef>
                <a:spcPct val="0"/>
              </a:spcBef>
              <a:spcAft>
                <a:spcPct val="0"/>
              </a:spcAft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8pPr>
            <a:lvl9pPr marL="4279483" indent="-251734" defTabSz="447528" eaLnBrk="0" fontAlgn="base" hangingPunct="0">
              <a:spcBef>
                <a:spcPct val="0"/>
              </a:spcBef>
              <a:spcAft>
                <a:spcPct val="0"/>
              </a:spcAft>
              <a:tabLst>
                <a:tab pos="723736" algn="l"/>
                <a:tab pos="1447472" algn="l"/>
                <a:tab pos="2172957" algn="l"/>
                <a:tab pos="2896693" algn="l"/>
              </a:tabLst>
              <a:defRPr sz="26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>
              <a:defRPr/>
            </a:pPr>
            <a:fld id="{CF2DCBA4-DF49-4DC1-8EFA-D5E7DBAA85F0}" type="slidenum">
              <a:rPr lang="en-GB" sz="1300">
                <a:solidFill>
                  <a:srgbClr val="000000"/>
                </a:solidFill>
                <a:latin typeface="Times New Roman" pitchFamily="18" charset="0"/>
              </a:rPr>
              <a:pPr eaLnBrk="1">
                <a:defRPr/>
              </a:pPr>
              <a:t>24</a:t>
            </a:fld>
            <a:endParaRPr lang="en-GB" sz="1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3C73-16A9-4216-B8C0-894E276360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93CC2-2ED0-41F4-AECF-B190EEBFCB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74625"/>
            <a:ext cx="2357438" cy="6583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74625"/>
            <a:ext cx="6919912" cy="6583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9F113-8726-4201-B1D2-2F97AAA8A8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CC499-29BB-4EB2-A37F-49A84BD48D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3C73-16A9-4216-B8C0-894E276360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7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FAB30-B032-4A3A-9368-7BB659F48C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60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7D51-C55D-4403-851E-D729FBE822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266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720725"/>
            <a:ext cx="4459287" cy="6037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720725"/>
            <a:ext cx="4459288" cy="6037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AEC6F-6A79-41B9-A391-E60982338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41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E3B11-CB12-46DC-9C5B-A3B906DA89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78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8FC32-9C50-406E-B396-B4BD730FA6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208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11843-AD70-4B7C-9F2D-4B2B63729B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04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FAB30-B032-4A3A-9368-7BB659F48C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F8D05-1903-4C39-95A1-BDB6C4D3D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867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FCAA6-BB5F-4F80-8CB1-B7FE349E5C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00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93CC2-2ED0-41F4-AECF-B190EEBFCB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662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74625"/>
            <a:ext cx="2357438" cy="65833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74625"/>
            <a:ext cx="6919912" cy="6583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9F113-8726-4201-B1D2-2F97AAA8A8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797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CC499-29BB-4EB2-A37F-49A84BD48D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339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3C73-16A9-4216-B8C0-894E276360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501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FAB30-B032-4A3A-9368-7BB659F48C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897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7D51-C55D-4403-851E-D729FBE822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793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720725"/>
            <a:ext cx="4459287" cy="6037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720725"/>
            <a:ext cx="4459288" cy="6037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AEC6F-6A79-41B9-A391-E60982338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353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E3B11-CB12-46DC-9C5B-A3B906DA89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966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7D51-C55D-4403-851E-D729FBE822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8FC32-9C50-406E-B396-B4BD730FA6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06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11843-AD70-4B7C-9F2D-4B2B63729B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413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F8D05-1903-4C39-95A1-BDB6C4D3D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350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FCAA6-BB5F-4F80-8CB1-B7FE349E5C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74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93CC2-2ED0-41F4-AECF-B190EEBFCB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067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775" y="174625"/>
            <a:ext cx="2357438" cy="65833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74625"/>
            <a:ext cx="6919912" cy="6583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9F113-8726-4201-B1D2-2F97AAA8A8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23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997200" y="7127875"/>
            <a:ext cx="1303338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CC499-29BB-4EB2-A37F-49A84BD48D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556000" y="7102475"/>
            <a:ext cx="3194050" cy="293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6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720725"/>
            <a:ext cx="4459287" cy="6037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720725"/>
            <a:ext cx="4459288" cy="6037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AEC6F-6A79-41B9-A391-E60982338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E3B11-CB12-46DC-9C5B-A3B906DA89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8FC32-9C50-406E-B396-B4BD730FA6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11843-AD70-4B7C-9F2D-4B2B63729B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F8D05-1903-4C39-95A1-BDB6C4D3D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FCAA6-BB5F-4F80-8CB1-B7FE349E5C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solidFill>
            <a:srgbClr val="F0FFF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720725"/>
            <a:ext cx="9070975" cy="603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488" y="6851650"/>
            <a:ext cx="2667000" cy="63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2898775" y="7037388"/>
            <a:ext cx="7200900" cy="360362"/>
          </a:xfrm>
          <a:prstGeom prst="roundRect">
            <a:avLst>
              <a:gd name="adj" fmla="val 440"/>
            </a:avLst>
          </a:prstGeom>
          <a:gradFill rotWithShape="0">
            <a:gsLst>
              <a:gs pos="0">
                <a:srgbClr val="00704A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7164388" y="6983413"/>
            <a:ext cx="360045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n-GB" sz="2400">
                <a:solidFill>
                  <a:srgbClr val="00704A"/>
                </a:solidFill>
                <a:latin typeface="Gill Sans MT" pitchFamily="34" charset="0"/>
              </a:rPr>
              <a:t>http://www.ncas.ac.uk</a:t>
            </a: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0" y="179388"/>
            <a:ext cx="10061575" cy="360362"/>
          </a:xfrm>
          <a:prstGeom prst="roundRect">
            <a:avLst>
              <a:gd name="adj" fmla="val 440"/>
            </a:avLst>
          </a:prstGeom>
          <a:solidFill>
            <a:srgbClr val="00704A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4463" y="174625"/>
            <a:ext cx="9070975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2997200" y="7127875"/>
            <a:ext cx="1303338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7000"/>
              </a:lnSpc>
              <a:tabLst>
                <a:tab pos="723900" algn="l"/>
              </a:tabLst>
              <a:defRPr sz="1400" b="1" smtClean="0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A2B071F5-71DE-4F79-9EC4-3FA761FC48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556000" y="7102475"/>
            <a:ext cx="3194050" cy="29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mtClean="0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2pPr>
      <a:lvl3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3pPr>
      <a:lvl4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4pPr>
      <a:lvl5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5pPr>
      <a:lvl6pPr marL="15367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6pPr>
      <a:lvl7pPr marL="19939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7pPr>
      <a:lvl8pPr marL="24511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8pPr>
      <a:lvl9pPr marL="29083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9pPr>
    </p:titleStyle>
    <p:bodyStyle>
      <a:lvl1pPr marL="431800" indent="-32385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</a:defRPr>
      </a:lvl2pPr>
      <a:lvl3pPr marL="12954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</a:defRPr>
      </a:lvl3pPr>
      <a:lvl4pPr marL="17272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</a:defRPr>
      </a:lvl4pPr>
      <a:lvl5pPr marL="21590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162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734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306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78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 userDrawn="1"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solidFill>
            <a:srgbClr val="F0FFF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720725"/>
            <a:ext cx="9070975" cy="603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488" y="6851650"/>
            <a:ext cx="2667000" cy="63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277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2pPr>
      <a:lvl3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3pPr>
      <a:lvl4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4pPr>
      <a:lvl5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5pPr>
      <a:lvl6pPr marL="15367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6pPr>
      <a:lvl7pPr marL="19939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7pPr>
      <a:lvl8pPr marL="24511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8pPr>
      <a:lvl9pPr marL="29083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9pPr>
    </p:titleStyle>
    <p:bodyStyle>
      <a:lvl1pPr marL="431800" indent="-32385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</a:defRPr>
      </a:lvl2pPr>
      <a:lvl3pPr marL="12954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</a:defRPr>
      </a:lvl3pPr>
      <a:lvl4pPr marL="17272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</a:defRPr>
      </a:lvl4pPr>
      <a:lvl5pPr marL="21590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162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734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306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78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 userDrawn="1"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solidFill>
            <a:srgbClr val="F0FFF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720725"/>
            <a:ext cx="9070975" cy="603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5566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2pPr>
      <a:lvl3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3pPr>
      <a:lvl4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4pPr>
      <a:lvl5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5pPr>
      <a:lvl6pPr marL="15367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6pPr>
      <a:lvl7pPr marL="19939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7pPr>
      <a:lvl8pPr marL="24511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8pPr>
      <a:lvl9pPr marL="2908300" indent="-2159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2400" b="1">
          <a:solidFill>
            <a:srgbClr val="FFFFFF"/>
          </a:solidFill>
          <a:latin typeface="Gill Sans MT" pitchFamily="34" charset="0"/>
        </a:defRPr>
      </a:lvl9pPr>
    </p:titleStyle>
    <p:bodyStyle>
      <a:lvl1pPr marL="431800" indent="-32385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</a:defRPr>
      </a:lvl2pPr>
      <a:lvl3pPr marL="12954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</a:defRPr>
      </a:lvl3pPr>
      <a:lvl4pPr marL="17272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</a:defRPr>
      </a:lvl4pPr>
      <a:lvl5pPr marL="21590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5pPr>
      <a:lvl6pPr marL="26162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734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306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7800" indent="-2159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png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4.wmf"/><Relationship Id="rId10" Type="http://schemas.openxmlformats.org/officeDocument/2006/relationships/image" Target="../media/image17.jp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30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5.wmf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9.gif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hyperlink" Target="http://www.metoffice.gov.uk/learning/learn-about-the-weather/how-weather-works/coriolis-effect" TargetMode="Externa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 smtClean="0">
                <a:solidFill>
                  <a:schemeClr val="tx1"/>
                </a:solidFill>
              </a:rPr>
              <a:t>Atmospheric Dynamics</a:t>
            </a:r>
            <a:endParaRPr lang="en-GB" sz="6000" dirty="0">
              <a:solidFill>
                <a:schemeClr val="tx1"/>
              </a:solidFill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11920" y="4283893"/>
            <a:ext cx="7056437" cy="1931988"/>
          </a:xfrm>
        </p:spPr>
        <p:txBody>
          <a:bodyPr/>
          <a:lstStyle/>
          <a:p>
            <a:pPr marL="0" indent="0">
              <a:spcAft>
                <a:spcPct val="0"/>
              </a:spcAft>
              <a:buSzTx/>
            </a:pPr>
            <a:r>
              <a:rPr lang="en-GB" dirty="0" smtClean="0"/>
              <a:t>Suzanne </a:t>
            </a:r>
            <a:r>
              <a:rPr lang="en-GB" dirty="0" err="1" smtClean="0"/>
              <a:t>Gray</a:t>
            </a:r>
            <a:r>
              <a:rPr lang="en-GB" dirty="0" smtClean="0"/>
              <a:t> (University of Reading)</a:t>
            </a:r>
          </a:p>
          <a:p>
            <a:pPr marL="0" indent="0">
              <a:spcAft>
                <a:spcPct val="0"/>
              </a:spcAft>
              <a:buSzTx/>
            </a:pPr>
            <a:r>
              <a:rPr lang="en-GB" sz="2400" dirty="0" smtClean="0"/>
              <a:t>With thanks to Alan </a:t>
            </a:r>
            <a:r>
              <a:rPr lang="en-GB" sz="2400" dirty="0" err="1" smtClean="0"/>
              <a:t>Gadian</a:t>
            </a:r>
            <a:r>
              <a:rPr lang="en-GB" sz="2400" dirty="0" smtClean="0"/>
              <a:t> and Geraint Vaughan.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840" y="5796061"/>
            <a:ext cx="8424936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Basic dynamical concepts for understanding the (</a:t>
            </a:r>
            <a:r>
              <a:rPr lang="en-GB" sz="2400" dirty="0" err="1" smtClean="0"/>
              <a:t>extratropical</a:t>
            </a:r>
            <a:r>
              <a:rPr lang="en-GB" sz="2400" dirty="0" smtClean="0"/>
              <a:t>) atmosphere</a:t>
            </a:r>
            <a:endParaRPr lang="en-GB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endParaRPr lang="en-GB" altLang="en-US" sz="2400" dirty="0" smtClean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 smtClean="0"/>
              <a:t>Geostrophic balance: </a:t>
            </a:r>
            <a:r>
              <a:rPr lang="en-GB" altLang="en-US" sz="2400" dirty="0" err="1" smtClean="0"/>
              <a:t>Coriolis</a:t>
            </a:r>
            <a:r>
              <a:rPr lang="en-GB" altLang="en-US" sz="2400" dirty="0" smtClean="0"/>
              <a:t> force approximately balances pressure gradient force if the </a:t>
            </a:r>
            <a:r>
              <a:rPr lang="en-GB" altLang="en-US" sz="2400" dirty="0" err="1" smtClean="0"/>
              <a:t>Rossby</a:t>
            </a:r>
            <a:r>
              <a:rPr lang="en-GB" altLang="en-US" sz="2400" dirty="0" smtClean="0"/>
              <a:t> number (</a:t>
            </a:r>
            <a:r>
              <a:rPr lang="en-GB" altLang="en-US" sz="2400" i="1" dirty="0" smtClean="0"/>
              <a:t>U/</a:t>
            </a:r>
            <a:r>
              <a:rPr lang="en-GB" altLang="en-US" sz="2400" i="1" dirty="0" err="1" smtClean="0"/>
              <a:t>fL</a:t>
            </a:r>
            <a:r>
              <a:rPr lang="en-GB" altLang="en-US" sz="2400" dirty="0" smtClean="0"/>
              <a:t>) is small (appropriate for ‘weather system’/synoptic scales)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 smtClean="0"/>
              <a:t>Geostrophic winds:</a:t>
            </a:r>
          </a:p>
          <a:p>
            <a:pPr marL="107950" indent="0">
              <a:buSzPct val="100000"/>
              <a:buNone/>
            </a:pPr>
            <a:r>
              <a:rPr lang="en-GB" altLang="en-US" sz="2400" dirty="0" smtClean="0"/>
              <a:t>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GB" altLang="en-US" sz="2400" dirty="0" smtClean="0"/>
          </a:p>
          <a:p>
            <a:pPr marL="107950" indent="0">
              <a:buSzPct val="100000"/>
              <a:buNone/>
            </a:pPr>
            <a:endParaRPr lang="en-GB" altLang="en-US" sz="2400" dirty="0" smtClean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/>
              <a:t>I</a:t>
            </a:r>
            <a:r>
              <a:rPr lang="en-GB" altLang="en-US" sz="2400" dirty="0" smtClean="0"/>
              <a:t>n natural coordinates with </a:t>
            </a:r>
            <a:r>
              <a:rPr lang="en-GB" altLang="en-US" sz="2400" b="1" dirty="0" smtClean="0"/>
              <a:t>n</a:t>
            </a:r>
            <a:r>
              <a:rPr lang="en-GB" altLang="en-US" sz="2400" dirty="0" smtClean="0"/>
              <a:t>  normal to the horizontal velocity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GB" altLang="en-US" sz="2400" dirty="0" smtClean="0"/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GB" altLang="en-US" sz="2400" dirty="0" smtClean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 smtClean="0"/>
              <a:t>i.e. winds tend to follow isobars (constant pressure contours)</a:t>
            </a:r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119006" y="179437"/>
            <a:ext cx="8809738" cy="360040"/>
          </a:xfrm>
        </p:spPr>
        <p:txBody>
          <a:bodyPr/>
          <a:lstStyle/>
          <a:p>
            <a:r>
              <a:rPr lang="en-GB" altLang="en-US" dirty="0" smtClean="0"/>
              <a:t>Balance: geostrophic</a:t>
            </a: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738452"/>
              </p:ext>
            </p:extLst>
          </p:nvPr>
        </p:nvGraphicFramePr>
        <p:xfrm>
          <a:off x="4007749" y="5003973"/>
          <a:ext cx="2065128" cy="1018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5" name="Equation" r:id="rId3" imgW="977476" imgH="482391" progId="Equation.DSMT4">
                  <p:embed/>
                </p:oleObj>
              </mc:Choice>
              <mc:Fallback>
                <p:oleObj name="Equation" r:id="rId3" imgW="977476" imgH="48239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749" y="5003973"/>
                        <a:ext cx="2065128" cy="1018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48024" y="2555701"/>
                <a:ext cx="5191125" cy="1515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/>
                        </a:rPr>
                        <m:t>𝑓</m:t>
                      </m:r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/>
                        </a:rPr>
                        <m:t>𝑓</m:t>
                      </m:r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024" y="2555701"/>
                <a:ext cx="5191125" cy="15154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771" y="5921552"/>
            <a:ext cx="5135099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Recall: Acceleration = </a:t>
            </a:r>
          </a:p>
          <a:p>
            <a:pPr algn="ctr"/>
            <a:r>
              <a:rPr lang="en-GB" sz="2000" b="1" dirty="0" smtClean="0"/>
              <a:t>pressure gradient force</a:t>
            </a:r>
          </a:p>
          <a:p>
            <a:pPr algn="ctr"/>
            <a:r>
              <a:rPr lang="en-GB" sz="2000" b="1" dirty="0" smtClean="0"/>
              <a:t> + </a:t>
            </a:r>
            <a:r>
              <a:rPr lang="en-GB" sz="2000" b="1" dirty="0" err="1" smtClean="0"/>
              <a:t>Coriolis</a:t>
            </a:r>
            <a:r>
              <a:rPr lang="en-GB" sz="2000" b="1" dirty="0" smtClean="0"/>
              <a:t> force + Friction </a:t>
            </a:r>
            <a:endParaRPr lang="en-GB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4994" y="3851845"/>
            <a:ext cx="9217024" cy="2153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Pressure gradient force is directed towards low pressure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r>
              <a:rPr lang="en-GB" sz="2400" dirty="0" err="1" smtClean="0"/>
              <a:t>Coriolis</a:t>
            </a:r>
            <a:r>
              <a:rPr lang="en-GB" sz="2400" dirty="0" smtClean="0"/>
              <a:t> force is directed to the right of the wind in the Northern Hemisphere.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Surface </a:t>
            </a:r>
            <a:r>
              <a:rPr lang="en-GB" sz="2400" dirty="0"/>
              <a:t>wind rotated cyclonically from </a:t>
            </a:r>
            <a:r>
              <a:rPr lang="en-GB" sz="2400" dirty="0" smtClean="0"/>
              <a:t>geostrophic in the presence of friction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§"/>
            </a:pPr>
            <a:endParaRPr lang="en-GB" sz="24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677091" y="1296682"/>
            <a:ext cx="8755709" cy="2411147"/>
            <a:chOff x="-42989" y="4094922"/>
            <a:chExt cx="8755709" cy="2411147"/>
          </a:xfrm>
        </p:grpSpPr>
        <p:sp>
          <p:nvSpPr>
            <p:cNvPr id="7" name="Freeform 6"/>
            <p:cNvSpPr/>
            <p:nvPr/>
          </p:nvSpPr>
          <p:spPr bwMode="auto">
            <a:xfrm>
              <a:off x="606287" y="4094922"/>
              <a:ext cx="1570383" cy="1341782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719832" y="4139877"/>
              <a:ext cx="1872208" cy="1629814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91840" y="4211885"/>
              <a:ext cx="2232248" cy="1917846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935856" y="4211885"/>
              <a:ext cx="2592288" cy="2277886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7824" y="4211885"/>
              <a:ext cx="2952328" cy="60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solidFill>
                    <a:srgbClr val="7030A0"/>
                  </a:solidFill>
                </a:rPr>
                <a:t>Low</a:t>
              </a:r>
              <a:endParaRPr lang="en-GB" sz="3600" dirty="0">
                <a:solidFill>
                  <a:srgbClr val="7030A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rot="16200000" flipV="1">
              <a:off x="1223888" y="5003973"/>
              <a:ext cx="576064" cy="432048"/>
            </a:xfrm>
            <a:prstGeom prst="straightConnector1">
              <a:avLst/>
            </a:prstGeom>
            <a:solidFill>
              <a:srgbClr val="00B8FF"/>
            </a:solidFill>
            <a:ln w="50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-42989" y="4777877"/>
              <a:ext cx="1266877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6"/>
                  </a:solidFill>
                </a:rPr>
                <a:t>Pressure gradient force</a:t>
              </a:r>
              <a:endParaRPr lang="en-GB" dirty="0">
                <a:solidFill>
                  <a:schemeClr val="accent6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rot="5400000" flipV="1">
              <a:off x="1695692" y="5622228"/>
              <a:ext cx="576064" cy="432048"/>
            </a:xfrm>
            <a:prstGeom prst="straightConnector1">
              <a:avLst/>
            </a:prstGeom>
            <a:solidFill>
              <a:srgbClr val="00B8FF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2015976" y="6156101"/>
              <a:ext cx="165618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C00000"/>
                  </a:solidFill>
                </a:rPr>
                <a:t>Coriolis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V="1">
              <a:off x="1799952" y="5003973"/>
              <a:ext cx="576064" cy="491682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2234435" y="4529734"/>
              <a:ext cx="432048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u="sng" dirty="0" smtClean="0"/>
                <a:t>U</a:t>
              </a:r>
              <a:endParaRPr lang="en-GB" u="sng" dirty="0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5142791" y="4094922"/>
              <a:ext cx="1570383" cy="1341782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5256336" y="4139877"/>
              <a:ext cx="1872208" cy="1629814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328344" y="4211885"/>
              <a:ext cx="2232248" cy="1917846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472360" y="4211885"/>
              <a:ext cx="2592288" cy="2277886"/>
            </a:xfrm>
            <a:custGeom>
              <a:avLst/>
              <a:gdLst>
                <a:gd name="connsiteX0" fmla="*/ 0 w 1570383"/>
                <a:gd name="connsiteY0" fmla="*/ 1341782 h 1341782"/>
                <a:gd name="connsiteX1" fmla="*/ 566530 w 1570383"/>
                <a:gd name="connsiteY1" fmla="*/ 1123121 h 1341782"/>
                <a:gd name="connsiteX2" fmla="*/ 1152939 w 1570383"/>
                <a:gd name="connsiteY2" fmla="*/ 675861 h 1341782"/>
                <a:gd name="connsiteX3" fmla="*/ 1570383 w 1570383"/>
                <a:gd name="connsiteY3" fmla="*/ 0 h 13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0383" h="1341782">
                  <a:moveTo>
                    <a:pt x="0" y="1341782"/>
                  </a:moveTo>
                  <a:cubicBezTo>
                    <a:pt x="187187" y="1287945"/>
                    <a:pt x="374374" y="1234108"/>
                    <a:pt x="566530" y="1123121"/>
                  </a:cubicBezTo>
                  <a:cubicBezTo>
                    <a:pt x="758686" y="1012134"/>
                    <a:pt x="985630" y="863048"/>
                    <a:pt x="1152939" y="675861"/>
                  </a:cubicBezTo>
                  <a:cubicBezTo>
                    <a:pt x="1320248" y="488674"/>
                    <a:pt x="1445315" y="244337"/>
                    <a:pt x="1570383" y="0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328" y="4211885"/>
              <a:ext cx="2952328" cy="60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solidFill>
                    <a:srgbClr val="7030A0"/>
                  </a:solidFill>
                </a:rPr>
                <a:t>Low</a:t>
              </a:r>
              <a:endParaRPr lang="en-GB" sz="3600" dirty="0">
                <a:solidFill>
                  <a:srgbClr val="7030A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16200000" flipV="1">
              <a:off x="5760392" y="5003973"/>
              <a:ext cx="576064" cy="432048"/>
            </a:xfrm>
            <a:prstGeom prst="straightConnector1">
              <a:avLst/>
            </a:prstGeom>
            <a:solidFill>
              <a:srgbClr val="00B8FF"/>
            </a:solidFill>
            <a:ln w="508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4594790" y="4848744"/>
              <a:ext cx="1554909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6"/>
                  </a:solidFill>
                </a:rPr>
                <a:t>Pressure gradient force</a:t>
              </a:r>
              <a:endParaRPr lang="en-GB" dirty="0">
                <a:solidFill>
                  <a:schemeClr val="accent6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6304204" y="5550220"/>
              <a:ext cx="752332" cy="317849"/>
            </a:xfrm>
            <a:prstGeom prst="straightConnector1">
              <a:avLst/>
            </a:prstGeom>
            <a:solidFill>
              <a:srgbClr val="00B8FF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7056536" y="5652045"/>
              <a:ext cx="165618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C00000"/>
                  </a:solidFill>
                </a:rPr>
                <a:t>Coriolis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6130542" y="4995522"/>
              <a:ext cx="676231" cy="324036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6770939" y="4529734"/>
              <a:ext cx="432048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u="sng" dirty="0" smtClean="0"/>
                <a:t>U</a:t>
              </a:r>
              <a:endParaRPr lang="en-GB" u="sng" dirty="0"/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rot="5400000">
              <a:off x="6048424" y="5652045"/>
              <a:ext cx="288032" cy="144016"/>
            </a:xfrm>
            <a:prstGeom prst="straightConnector1">
              <a:avLst/>
            </a:prstGeom>
            <a:solidFill>
              <a:srgbClr val="00B8FF"/>
            </a:solidFill>
            <a:ln w="508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5760392" y="5868069"/>
              <a:ext cx="648072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u="sng" dirty="0" smtClean="0">
                  <a:solidFill>
                    <a:srgbClr val="00B050"/>
                  </a:solidFill>
                </a:rPr>
                <a:t>F</a:t>
              </a:r>
              <a:endParaRPr lang="en-GB" sz="3200" u="sng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31800" y="755501"/>
            <a:ext cx="230425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Balance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68303" y="755501"/>
            <a:ext cx="3636405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Balance with friction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184" y="1115541"/>
            <a:ext cx="118813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Pressure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8604708" y="1115541"/>
            <a:ext cx="118813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Pressure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968303" y="5921552"/>
                <a:ext cx="4230471" cy="795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/>
                            </a:rPr>
                            <m:t>𝐷</m:t>
                          </m:r>
                          <m:r>
                            <a:rPr lang="en-GB" sz="2400" b="1" i="0" smtClean="0">
                              <a:latin typeface="Cambria Math"/>
                            </a:rPr>
                            <m:t>𝐯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400" b="0" i="1" smtClean="0">
                          <a:latin typeface="Cambria Math"/>
                        </a:rPr>
                        <m:t>−</m:t>
                      </m:r>
                      <m:r>
                        <a:rPr lang="en-GB" sz="2400" b="0" i="1" smtClean="0">
                          <a:latin typeface="Cambria Math"/>
                        </a:rPr>
                        <m:t>𝑓</m:t>
                      </m:r>
                      <m:acc>
                        <m:accPr>
                          <m:chr m:val="̂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b="1">
                              <a:latin typeface="Cambria Math"/>
                            </a:rPr>
                            <m:t>𝐤</m:t>
                          </m:r>
                        </m:e>
                      </m:acc>
                      <m:r>
                        <a:rPr lang="en-GB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sz="2400" b="1" i="0" smtClean="0">
                          <a:latin typeface="Cambria Math"/>
                          <a:ea typeface="Cambria Math"/>
                        </a:rPr>
                        <m:t>𝐯</m:t>
                      </m:r>
                      <m:r>
                        <a:rPr lang="en-GB" sz="24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GB" sz="2400" i="1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sz="2400" i="1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GB" sz="2400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GB" sz="2400" b="1">
                          <a:latin typeface="Cambria Math"/>
                          <a:ea typeface="Cambria Math"/>
                        </a:rPr>
                        <m:t>𝐅</m:t>
                      </m:r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303" y="5921552"/>
                <a:ext cx="4230471" cy="79579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Balance: geostrophic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b="7136"/>
          <a:stretch/>
        </p:blipFill>
        <p:spPr>
          <a:xfrm>
            <a:off x="333015" y="539477"/>
            <a:ext cx="9414595" cy="648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surface chart with </a:t>
            </a:r>
            <a:r>
              <a:rPr lang="en-GB" dirty="0"/>
              <a:t>isobars (lines of constant pressure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59792" y="6512364"/>
            <a:ext cx="5616624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Met Office forecast for 12 UTC today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588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435778" y="3858585"/>
            <a:ext cx="3652476" cy="9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794" tIns="50397" rIns="100794" bIns="50397" anchor="ctr"/>
          <a:lstStyle/>
          <a:p>
            <a:endParaRPr lang="en-GB" altLang="en-US"/>
          </a:p>
        </p:txBody>
      </p:sp>
      <p:sp>
        <p:nvSpPr>
          <p:cNvPr id="16390" name="Rectangle 10"/>
          <p:cNvSpPr>
            <a:spLocks noChangeArrowheads="1"/>
          </p:cNvSpPr>
          <p:nvPr/>
        </p:nvSpPr>
        <p:spPr bwMode="auto">
          <a:xfrm>
            <a:off x="435778" y="5050283"/>
            <a:ext cx="2381897" cy="126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794" tIns="50397" rIns="100794" bIns="50397" anchor="ctr"/>
          <a:lstStyle/>
          <a:p>
            <a:endParaRPr lang="en-GB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866268" y="592960"/>
            <a:ext cx="4334284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12 UTC forecast for today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5" y="971525"/>
            <a:ext cx="8096250" cy="62579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4463" y="121394"/>
            <a:ext cx="9070975" cy="346075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2pPr>
            <a:lvl3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3pPr>
            <a:lvl4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4pPr>
            <a:lvl5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5pPr>
            <a:lvl6pPr marL="15367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6pPr>
            <a:lvl7pPr marL="19939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7pPr>
            <a:lvl8pPr marL="24511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8pPr>
            <a:lvl9pPr marL="29083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9pPr>
          </a:lstStyle>
          <a:p>
            <a:r>
              <a:rPr lang="en-GB" kern="0" dirty="0" smtClean="0"/>
              <a:t>Example: surface wind chart 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62243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Balance: </a:t>
            </a:r>
            <a:r>
              <a:rPr lang="en-GB" altLang="en-US" dirty="0" smtClean="0"/>
              <a:t>geostrophic. </a:t>
            </a:r>
            <a:r>
              <a:rPr lang="en-GB" dirty="0" smtClean="0"/>
              <a:t>Why is </a:t>
            </a:r>
            <a:r>
              <a:rPr lang="en-GB" dirty="0" err="1" smtClean="0"/>
              <a:t>geostrophy</a:t>
            </a:r>
            <a:r>
              <a:rPr lang="en-GB" dirty="0" smtClean="0"/>
              <a:t> important?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92" y="720726"/>
            <a:ext cx="9505056" cy="3203128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The large-scale flow of the atmosphere is close to </a:t>
            </a:r>
            <a:r>
              <a:rPr lang="en-GB" sz="2400" dirty="0" err="1" smtClean="0"/>
              <a:t>geostrophic</a:t>
            </a:r>
            <a:r>
              <a:rPr lang="en-GB" sz="2400" dirty="0" smtClean="0"/>
              <a:t> balance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err="1" smtClean="0"/>
              <a:t>Geostrophy</a:t>
            </a:r>
            <a:r>
              <a:rPr lang="en-GB" sz="2400" dirty="0" smtClean="0"/>
              <a:t> takes the place of a ‘state of rest’ in the fluid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Atmospheric dynamics is formulated as departures from </a:t>
            </a:r>
            <a:r>
              <a:rPr lang="en-GB" sz="2400" dirty="0" err="1" smtClean="0"/>
              <a:t>geostrophy</a:t>
            </a:r>
            <a:r>
              <a:rPr lang="en-GB" sz="2400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6024" y="4789313"/>
                <a:ext cx="5976416" cy="1150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Writing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</a:rPr>
                      <m:t>𝑢</m:t>
                    </m:r>
                    <m:r>
                      <a:rPr lang="en-GB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GB" sz="24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GB" sz="24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GB" sz="24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</a:rPr>
                      <m:t>𝑣</m:t>
                    </m:r>
                    <m:r>
                      <a:rPr lang="en-GB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GB" sz="2400" i="1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GB" sz="24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GB" sz="2400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400" dirty="0" smtClean="0"/>
                  <a:t> where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GB" sz="24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GB" sz="24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GB" sz="24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GB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GB" sz="2400" dirty="0" smtClean="0"/>
                  <a:t> is the </a:t>
                </a:r>
                <a:r>
                  <a:rPr lang="en-GB" sz="2400" i="1" dirty="0" err="1" smtClean="0"/>
                  <a:t>ageostrophic</a:t>
                </a:r>
                <a:r>
                  <a:rPr lang="en-GB" sz="2400" dirty="0" smtClean="0"/>
                  <a:t> wind, and ignoring F</a:t>
                </a:r>
                <a:endParaRPr lang="en-GB" sz="2400" baseline="30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24" y="4789313"/>
                <a:ext cx="5976416" cy="1150764"/>
              </a:xfrm>
              <a:prstGeom prst="rect">
                <a:avLst/>
              </a:prstGeom>
              <a:blipFill rotWithShape="1">
                <a:blip r:embed="rId2"/>
                <a:stretch>
                  <a:fillRect l="-1529" t="-6383" r="-2345" b="-122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3768" y="6368348"/>
            <a:ext cx="936104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Acceleration is directly related to departure from </a:t>
            </a:r>
            <a:r>
              <a:rPr lang="en-GB" sz="2400" dirty="0" err="1" smtClean="0">
                <a:solidFill>
                  <a:srgbClr val="C00000"/>
                </a:solidFill>
              </a:rPr>
              <a:t>geostrophy</a:t>
            </a:r>
            <a:endParaRPr lang="en-GB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20950" y="2843733"/>
                <a:ext cx="5191125" cy="1515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</a:rPr>
                            <m:t>𝐷𝑢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400" i="1">
                          <a:latin typeface="Cambria Math"/>
                        </a:rPr>
                        <m:t>−</m:t>
                      </m:r>
                      <m:r>
                        <a:rPr lang="en-GB" sz="2400" i="1">
                          <a:latin typeface="Cambria Math"/>
                        </a:rPr>
                        <m:t>𝑓𝑣</m:t>
                      </m:r>
                      <m:r>
                        <a:rPr lang="en-GB" sz="24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GB" sz="2400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</a:rPr>
                            <m:t>𝐷𝑣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400" i="1">
                          <a:latin typeface="Cambria Math"/>
                        </a:rPr>
                        <m:t>+</m:t>
                      </m:r>
                      <m:r>
                        <a:rPr lang="en-GB" sz="2400" i="1">
                          <a:latin typeface="Cambria Math"/>
                        </a:rPr>
                        <m:t>𝑓𝑢</m:t>
                      </m:r>
                      <m:r>
                        <a:rPr lang="en-GB" sz="24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r>
                        <a:rPr lang="en-GB" sz="2400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950" y="2843733"/>
                <a:ext cx="5191125" cy="15154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480472" y="4643933"/>
                <a:ext cx="3402781" cy="1592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/>
                            </a:rPr>
                            <m:t>𝐷𝑢</m:t>
                          </m:r>
                        </m:num>
                        <m:den>
                          <m:r>
                            <a:rPr lang="en-GB" sz="2800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800" b="0" i="1" smtClean="0">
                          <a:latin typeface="Cambria Math"/>
                        </a:rPr>
                        <m:t>=</m:t>
                      </m:r>
                      <m:r>
                        <a:rPr lang="en-GB" sz="2800" i="1">
                          <a:latin typeface="Cambria Math"/>
                        </a:rPr>
                        <m:t>𝑓</m:t>
                      </m:r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latin typeface="Cambria Math"/>
                            </a:rPr>
                            <m:t>𝐷𝑣</m:t>
                          </m:r>
                        </m:num>
                        <m:den>
                          <m:r>
                            <a:rPr lang="en-GB" sz="2800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800" b="0" i="1" smtClean="0">
                          <a:latin typeface="Cambria Math"/>
                        </a:rPr>
                        <m:t>=−</m:t>
                      </m:r>
                      <m:r>
                        <a:rPr lang="en-GB" sz="2800" i="1">
                          <a:latin typeface="Cambria Math"/>
                        </a:rPr>
                        <m:t>𝑓</m:t>
                      </m:r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472" y="4643933"/>
                <a:ext cx="3402781" cy="15926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Balance: </a:t>
            </a:r>
            <a:r>
              <a:rPr lang="en-GB" altLang="en-US" dirty="0" smtClean="0"/>
              <a:t>geostrophic. </a:t>
            </a:r>
            <a:r>
              <a:rPr lang="en-GB" dirty="0" smtClean="0"/>
              <a:t>Divergence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92" y="720726"/>
            <a:ext cx="9214421" cy="2339031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When using pressure coordinates, air acts as if incompressible! </a:t>
            </a:r>
          </a:p>
          <a:p>
            <a:pPr>
              <a:buNone/>
            </a:pPr>
            <a:r>
              <a:rPr lang="en-GB" sz="2400" dirty="0" smtClean="0"/>
              <a:t>Mass = </a:t>
            </a:r>
            <a:r>
              <a:rPr lang="el-GR" sz="2400" i="1" dirty="0" smtClean="0">
                <a:solidFill>
                  <a:srgbClr val="0070C0"/>
                </a:solidFill>
              </a:rPr>
              <a:t>ρ</a:t>
            </a:r>
            <a:r>
              <a:rPr lang="el-GR" sz="2400" i="1" dirty="0" smtClean="0"/>
              <a:t>Δ</a:t>
            </a:r>
            <a:r>
              <a:rPr lang="en-GB" sz="2400" i="1" dirty="0" smtClean="0"/>
              <a:t>x</a:t>
            </a:r>
            <a:r>
              <a:rPr lang="el-GR" sz="2400" i="1" dirty="0" smtClean="0"/>
              <a:t>Δ</a:t>
            </a:r>
            <a:r>
              <a:rPr lang="en-GB" sz="2400" i="1" dirty="0" smtClean="0"/>
              <a:t>y</a:t>
            </a:r>
            <a:r>
              <a:rPr lang="el-GR" sz="2400" i="1" dirty="0" smtClean="0">
                <a:solidFill>
                  <a:srgbClr val="0070C0"/>
                </a:solidFill>
              </a:rPr>
              <a:t>Δ</a:t>
            </a:r>
            <a:r>
              <a:rPr lang="en-GB" sz="2400" i="1" dirty="0" smtClean="0">
                <a:solidFill>
                  <a:srgbClr val="0070C0"/>
                </a:solidFill>
              </a:rPr>
              <a:t>z</a:t>
            </a:r>
          </a:p>
          <a:p>
            <a:pPr>
              <a:buNone/>
            </a:pPr>
            <a:r>
              <a:rPr lang="en-GB" sz="2400" i="1" dirty="0" smtClean="0"/>
              <a:t>          = </a:t>
            </a:r>
            <a:r>
              <a:rPr lang="en-GB" sz="2400" i="1" dirty="0" smtClean="0">
                <a:solidFill>
                  <a:srgbClr val="0070C0"/>
                </a:solidFill>
              </a:rPr>
              <a:t>-</a:t>
            </a:r>
            <a:r>
              <a:rPr lang="en-GB" sz="2400" i="1" dirty="0" smtClean="0"/>
              <a:t>(</a:t>
            </a:r>
            <a:r>
              <a:rPr lang="el-GR" sz="2400" i="1" dirty="0" smtClean="0"/>
              <a:t>Δ</a:t>
            </a:r>
            <a:r>
              <a:rPr lang="en-GB" sz="2400" i="1" dirty="0" smtClean="0"/>
              <a:t>x</a:t>
            </a:r>
            <a:r>
              <a:rPr lang="el-GR" sz="2400" i="1" dirty="0" smtClean="0"/>
              <a:t>Δ</a:t>
            </a:r>
            <a:r>
              <a:rPr lang="en-GB" sz="2400" i="1" dirty="0" smtClean="0"/>
              <a:t>y</a:t>
            </a:r>
            <a:r>
              <a:rPr lang="el-GR" sz="2400" i="1" dirty="0" smtClean="0">
                <a:solidFill>
                  <a:srgbClr val="0070C0"/>
                </a:solidFill>
              </a:rPr>
              <a:t>Δ</a:t>
            </a:r>
            <a:r>
              <a:rPr lang="en-GB" sz="2400" i="1" dirty="0" smtClean="0">
                <a:solidFill>
                  <a:srgbClr val="0070C0"/>
                </a:solidFill>
              </a:rPr>
              <a:t>p)/g</a:t>
            </a:r>
          </a:p>
          <a:p>
            <a:pPr>
              <a:buNone/>
            </a:pPr>
            <a:r>
              <a:rPr lang="en-GB" sz="2400" dirty="0" smtClean="0"/>
              <a:t>          =-(volume in </a:t>
            </a:r>
            <a:r>
              <a:rPr lang="en-GB" sz="2400" i="1" dirty="0" smtClean="0"/>
              <a:t>p</a:t>
            </a:r>
            <a:r>
              <a:rPr lang="en-GB" sz="2400" dirty="0" smtClean="0"/>
              <a:t> co-</a:t>
            </a:r>
            <a:r>
              <a:rPr lang="en-GB" sz="2400" dirty="0" err="1" smtClean="0"/>
              <a:t>ords</a:t>
            </a:r>
            <a:r>
              <a:rPr lang="en-GB" sz="2400" dirty="0" smtClean="0"/>
              <a:t>)/</a:t>
            </a:r>
            <a:r>
              <a:rPr lang="en-GB" sz="2400" i="1" dirty="0" smtClean="0"/>
              <a:t>g</a:t>
            </a:r>
            <a:endParaRPr lang="en-GB" sz="2400" dirty="0" smtClean="0"/>
          </a:p>
        </p:txBody>
      </p:sp>
      <p:sp>
        <p:nvSpPr>
          <p:cNvPr id="4" name="Cube 3"/>
          <p:cNvSpPr/>
          <p:nvPr/>
        </p:nvSpPr>
        <p:spPr bwMode="auto">
          <a:xfrm>
            <a:off x="5616376" y="1259557"/>
            <a:ext cx="1512168" cy="1224136"/>
          </a:xfrm>
          <a:prstGeom prst="cub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8544" y="1619597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04408" y="2555701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GB" dirty="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4528" y="2195661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GB" dirty="0"/>
              <a:t>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44168" y="3203773"/>
            <a:ext cx="5904656" cy="1656184"/>
            <a:chOff x="1439912" y="4067869"/>
            <a:chExt cx="5904656" cy="1656184"/>
          </a:xfrm>
        </p:grpSpPr>
        <p:sp>
          <p:nvSpPr>
            <p:cNvPr id="8" name="Flowchart: Magnetic Disk 7"/>
            <p:cNvSpPr/>
            <p:nvPr/>
          </p:nvSpPr>
          <p:spPr bwMode="auto">
            <a:xfrm>
              <a:off x="1799952" y="4499917"/>
              <a:ext cx="1368152" cy="720080"/>
            </a:xfrm>
            <a:prstGeom prst="flowChartMagneticDisk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9" name="Flowchart: Magnetic Disk 8"/>
            <p:cNvSpPr/>
            <p:nvPr/>
          </p:nvSpPr>
          <p:spPr bwMode="auto">
            <a:xfrm>
              <a:off x="6552480" y="4067869"/>
              <a:ext cx="792088" cy="1656184"/>
            </a:xfrm>
            <a:prstGeom prst="flowChartMagneticDisk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10800000">
              <a:off x="3168104" y="4859957"/>
              <a:ext cx="288032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0800000" flipH="1">
              <a:off x="1439912" y="4859957"/>
              <a:ext cx="288032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16200000">
              <a:off x="2374375" y="4283099"/>
              <a:ext cx="288032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5400000" flipV="1">
              <a:off x="2376810" y="5435227"/>
              <a:ext cx="288032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032200" y="4931965"/>
              <a:ext cx="1944216" cy="1588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1781" y="5077862"/>
                <a:ext cx="9577064" cy="1626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Geostrophic flow is non-divergent, so is strictly horizontal:</a:t>
                </a:r>
              </a:p>
              <a:p>
                <a:pPr algn="ctr"/>
                <a:r>
                  <a:rPr lang="en-GB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GB" sz="3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3600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GB" sz="3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r>
                          <a:rPr lang="en-GB" sz="360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en-GB" sz="36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GB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en-GB" sz="3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3600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GB" sz="3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r>
                          <a:rPr lang="en-GB" sz="36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3600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den>
                    </m:f>
                    <m:r>
                      <a:rPr lang="en-GB" sz="3600" b="0" i="1" smtClean="0">
                        <a:latin typeface="Cambria Math"/>
                      </a:rPr>
                      <m:t>=0</m:t>
                    </m:r>
                  </m:oMath>
                </a14:m>
                <a:endParaRPr lang="en-GB" sz="3600" dirty="0" smtClean="0"/>
              </a:p>
              <a:p>
                <a:r>
                  <a:rPr lang="en-GB" sz="2400" dirty="0" smtClean="0">
                    <a:solidFill>
                      <a:srgbClr val="C00000"/>
                    </a:solidFill>
                  </a:rPr>
                  <a:t>Vertical motion is therefore linked to departure from </a:t>
                </a:r>
                <a:r>
                  <a:rPr lang="en-GB" sz="2400" dirty="0" err="1" smtClean="0">
                    <a:solidFill>
                      <a:srgbClr val="C00000"/>
                    </a:solidFill>
                  </a:rPr>
                  <a:t>geostrophy</a:t>
                </a:r>
                <a:endParaRPr lang="en-GB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81" y="5077862"/>
                <a:ext cx="9577064" cy="1626664"/>
              </a:xfrm>
              <a:prstGeom prst="rect">
                <a:avLst/>
              </a:prstGeom>
              <a:blipFill rotWithShape="0">
                <a:blip r:embed="rId2"/>
                <a:stretch>
                  <a:fillRect l="-955" t="-4494" b="-7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43768" y="3203773"/>
            <a:ext cx="3816424" cy="190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1800" lvl="0" indent="-323850" hangingPunct="1">
              <a:spcAft>
                <a:spcPts val="1425"/>
              </a:spcAft>
            </a:pPr>
            <a:r>
              <a:rPr lang="en-GB" sz="2400" kern="0" dirty="0">
                <a:solidFill>
                  <a:srgbClr val="000000"/>
                </a:solidFill>
                <a:latin typeface="Arial"/>
              </a:rPr>
              <a:t>So large-scale vertical motion </a:t>
            </a:r>
            <a:r>
              <a:rPr lang="en-GB" sz="2400" kern="0" dirty="0" smtClean="0">
                <a:solidFill>
                  <a:srgbClr val="000000"/>
                </a:solidFill>
                <a:latin typeface="Arial"/>
              </a:rPr>
              <a:t>requires </a:t>
            </a:r>
            <a:r>
              <a:rPr lang="en-GB" sz="2400" kern="0" dirty="0">
                <a:solidFill>
                  <a:srgbClr val="000000"/>
                </a:solidFill>
                <a:latin typeface="Arial"/>
              </a:rPr>
              <a:t>large-scale </a:t>
            </a:r>
            <a:r>
              <a:rPr lang="en-GB" sz="2400" i="1" kern="0" dirty="0">
                <a:solidFill>
                  <a:srgbClr val="C00000"/>
                </a:solidFill>
                <a:latin typeface="Arial"/>
              </a:rPr>
              <a:t>convergence</a:t>
            </a:r>
            <a:r>
              <a:rPr lang="en-GB" sz="2400" kern="0" dirty="0">
                <a:solidFill>
                  <a:srgbClr val="000000"/>
                </a:solidFill>
                <a:latin typeface="Arial"/>
              </a:rPr>
              <a:t> or </a:t>
            </a:r>
            <a:r>
              <a:rPr lang="en-GB" sz="2400" i="1" kern="0" dirty="0">
                <a:solidFill>
                  <a:srgbClr val="C00000"/>
                </a:solidFill>
                <a:latin typeface="Arial"/>
              </a:rPr>
              <a:t>divergence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idx="1"/>
          </p:nvPr>
        </p:nvSpPr>
        <p:spPr>
          <a:xfrm>
            <a:off x="504031" y="1557434"/>
            <a:ext cx="9072563" cy="5715254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en-US" sz="2400" dirty="0"/>
              <a:t>To a good approximation the weight of air above an air parcel </a:t>
            </a:r>
            <a:r>
              <a:rPr lang="en-GB" altLang="en-US" sz="2400" dirty="0" smtClean="0"/>
              <a:t>associated with </a:t>
            </a:r>
            <a:r>
              <a:rPr lang="en-GB" altLang="en-US" sz="2400" dirty="0"/>
              <a:t>the gravitational force </a:t>
            </a:r>
            <a:r>
              <a:rPr lang="en-GB" altLang="en-US" sz="2400" dirty="0" smtClean="0"/>
              <a:t>is balanced by </a:t>
            </a:r>
            <a:r>
              <a:rPr lang="en-GB" altLang="en-US" sz="2400" dirty="0"/>
              <a:t>the vertical pressure gradient force</a:t>
            </a:r>
            <a:r>
              <a:rPr lang="en-GB" altLang="en-US" sz="2400" dirty="0" smtClean="0"/>
              <a:t>:</a:t>
            </a:r>
            <a:endParaRPr lang="en-GB" altLang="en-US" sz="2400" dirty="0"/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endParaRPr lang="en-GB" altLang="en-US" sz="2400" dirty="0"/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endParaRPr lang="en-GB" altLang="en-US" sz="2400" dirty="0"/>
          </a:p>
          <a:p>
            <a:pPr marL="0" indent="457200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en-US" sz="2400" dirty="0"/>
              <a:t>This is known as </a:t>
            </a:r>
            <a:r>
              <a:rPr lang="en-GB" altLang="en-US" sz="2400" b="1" i="1" dirty="0"/>
              <a:t>hydrostatic </a:t>
            </a:r>
            <a:endParaRPr lang="en-GB" altLang="en-US" sz="2400" b="1" i="1" dirty="0" smtClean="0"/>
          </a:p>
          <a:p>
            <a:pPr marL="0" indent="457200">
              <a:spcAft>
                <a:spcPts val="600"/>
              </a:spcAft>
              <a:buSzPct val="100000"/>
              <a:buNone/>
              <a:defRPr/>
            </a:pPr>
            <a:r>
              <a:rPr lang="en-GB" altLang="en-US" sz="2400" b="1" i="1" dirty="0" smtClean="0"/>
              <a:t>balance </a:t>
            </a:r>
            <a:r>
              <a:rPr lang="en-GB" altLang="en-US" sz="2400" dirty="0"/>
              <a:t>and is a good approximation if </a:t>
            </a:r>
          </a:p>
          <a:p>
            <a:pPr>
              <a:buSzPct val="100000"/>
              <a:defRPr/>
            </a:pPr>
            <a:endParaRPr lang="en-GB" altLang="en-US" sz="2400" dirty="0" smtClean="0"/>
          </a:p>
          <a:p>
            <a:pPr>
              <a:buSzPct val="100000"/>
              <a:defRPr/>
            </a:pPr>
            <a:endParaRPr lang="en-GB" altLang="en-US" sz="2400" dirty="0"/>
          </a:p>
          <a:p>
            <a:pPr marL="0" indent="0">
              <a:buSzPct val="100000"/>
              <a:buNone/>
              <a:defRPr/>
            </a:pPr>
            <a:r>
              <a:rPr lang="en-GB" altLang="en-US" sz="2400" dirty="0"/>
              <a:t> </a:t>
            </a:r>
            <a:r>
              <a:rPr lang="en-GB" altLang="en-US" sz="2400" dirty="0" smtClean="0"/>
              <a:t>i.e</a:t>
            </a:r>
            <a:r>
              <a:rPr lang="en-GB" altLang="en-US" sz="2400" dirty="0"/>
              <a:t>. for wide shallow systems.</a:t>
            </a:r>
          </a:p>
        </p:txBody>
      </p:sp>
      <p:sp>
        <p:nvSpPr>
          <p:cNvPr id="17411" name="Title 3"/>
          <p:cNvSpPr>
            <a:spLocks noGrp="1"/>
          </p:cNvSpPr>
          <p:nvPr>
            <p:ph type="title"/>
          </p:nvPr>
        </p:nvSpPr>
        <p:spPr>
          <a:xfrm>
            <a:off x="119007" y="72453"/>
            <a:ext cx="6827174" cy="539032"/>
          </a:xfrm>
        </p:spPr>
        <p:txBody>
          <a:bodyPr/>
          <a:lstStyle/>
          <a:p>
            <a:r>
              <a:rPr lang="en-GB" altLang="en-US" dirty="0" smtClean="0"/>
              <a:t>Balance: hydrostatic </a:t>
            </a:r>
          </a:p>
        </p:txBody>
      </p:sp>
      <p:graphicFrame>
        <p:nvGraphicFramePr>
          <p:cNvPr id="17412" name="Object 6"/>
          <p:cNvGraphicFramePr>
            <a:graphicFrameLocks noChangeAspect="1"/>
          </p:cNvGraphicFramePr>
          <p:nvPr/>
        </p:nvGraphicFramePr>
        <p:xfrm>
          <a:off x="4977309" y="3660843"/>
          <a:ext cx="126008" cy="23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3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7309" y="3660843"/>
                        <a:ext cx="126008" cy="237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759735"/>
              </p:ext>
            </p:extLst>
          </p:nvPr>
        </p:nvGraphicFramePr>
        <p:xfrm>
          <a:off x="2474483" y="4715941"/>
          <a:ext cx="1491092" cy="775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4" name="Equation" r:id="rId6" imgW="660113" imgH="342751" progId="Equation.DSMT4">
                  <p:embed/>
                </p:oleObj>
              </mc:Choice>
              <mc:Fallback>
                <p:oleObj name="Equation" r:id="rId6" imgW="660113" imgH="34275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483" y="4715941"/>
                        <a:ext cx="1491092" cy="7752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02523"/>
              </p:ext>
            </p:extLst>
          </p:nvPr>
        </p:nvGraphicFramePr>
        <p:xfrm>
          <a:off x="4199731" y="2531854"/>
          <a:ext cx="1681162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5" name="Equation" r:id="rId8" imgW="647640" imgH="393480" progId="Equation.3">
                  <p:embed/>
                </p:oleObj>
              </mc:Choice>
              <mc:Fallback>
                <p:oleObj name="Equation" r:id="rId8" imgW="647640" imgH="393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9731" y="2531854"/>
                        <a:ext cx="1681162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65" descr="http://lib.myilibrary.com.idpproxy.reading.ac.uk/Viewer/getImage_Servlet.aspx?page=20&amp;lpage=33&amp;width=1500&amp;height=2234&amp;searchphrase=&amp;quality=82&amp;codec=jpg&amp;sid=4bce13f9c8def569"/>
          <p:cNvSpPr>
            <a:spLocks noChangeAspect="1" noChangeArrowheads="1"/>
          </p:cNvSpPr>
          <p:nvPr/>
        </p:nvSpPr>
        <p:spPr bwMode="auto">
          <a:xfrm>
            <a:off x="155575" y="-2719388"/>
            <a:ext cx="38100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8141" r="50000" b="66039"/>
          <a:stretch/>
        </p:blipFill>
        <p:spPr>
          <a:xfrm>
            <a:off x="5544369" y="1863791"/>
            <a:ext cx="4464496" cy="4399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552" y="6156101"/>
            <a:ext cx="2088232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Holton (2004)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Balance: hydrostatic </a:t>
            </a:r>
            <a:endParaRPr lang="en-GB" dirty="0"/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3744168" y="2411685"/>
            <a:ext cx="6032625" cy="40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 marL="377979" indent="-377979" defTabSz="495223">
              <a:spcBef>
                <a:spcPct val="50000"/>
              </a:spcBef>
            </a:pPr>
            <a:r>
              <a:rPr lang="en-GB" sz="2400" b="0" dirty="0"/>
              <a:t>This equation is followed closely in </a:t>
            </a:r>
            <a:r>
              <a:rPr lang="en-GB" sz="2400" b="0" dirty="0" smtClean="0"/>
              <a:t>the atmosphere </a:t>
            </a:r>
            <a:r>
              <a:rPr lang="en-GB" sz="2400" b="0" dirty="0"/>
              <a:t>and </a:t>
            </a:r>
            <a:r>
              <a:rPr lang="en-GB" sz="2400" b="0" dirty="0">
                <a:solidFill>
                  <a:srgbClr val="0070C0"/>
                </a:solidFill>
              </a:rPr>
              <a:t>pressure is often preferred as a measure of height</a:t>
            </a:r>
            <a:r>
              <a:rPr lang="en-GB" sz="2400" b="0" dirty="0" smtClean="0"/>
              <a:t>.</a:t>
            </a:r>
          </a:p>
          <a:p>
            <a:pPr marL="377979" indent="-377979" defTabSz="495223">
              <a:spcBef>
                <a:spcPct val="50000"/>
              </a:spcBef>
            </a:pPr>
            <a:endParaRPr lang="en-GB" sz="2400" b="0" dirty="0"/>
          </a:p>
          <a:p>
            <a:pPr marL="377979" indent="-377979" defTabSz="495223"/>
            <a:r>
              <a:rPr lang="en-GB" sz="2400" b="0" dirty="0"/>
              <a:t>Height, km			approx. pressure, </a:t>
            </a:r>
            <a:r>
              <a:rPr lang="en-GB" sz="2400" b="0" dirty="0" err="1"/>
              <a:t>mb</a:t>
            </a:r>
            <a:endParaRPr lang="en-GB" sz="2400" b="0" dirty="0"/>
          </a:p>
          <a:p>
            <a:pPr marL="377979" indent="-377979" defTabSz="495223"/>
            <a:r>
              <a:rPr lang="en-GB" sz="2400" b="0" dirty="0"/>
              <a:t>0							1000</a:t>
            </a:r>
          </a:p>
          <a:p>
            <a:pPr marL="377979" indent="-377979" defTabSz="495223"/>
            <a:r>
              <a:rPr lang="en-GB" sz="2400" b="0" dirty="0"/>
              <a:t>1							  900</a:t>
            </a:r>
          </a:p>
          <a:p>
            <a:pPr marL="377979" indent="-377979" defTabSz="495223"/>
            <a:r>
              <a:rPr lang="en-GB" sz="2400" b="0" dirty="0"/>
              <a:t>3							  700</a:t>
            </a:r>
          </a:p>
          <a:p>
            <a:pPr marL="377979" indent="-377979" defTabSz="495223"/>
            <a:r>
              <a:rPr lang="en-GB" sz="2400" b="0" dirty="0"/>
              <a:t>5							  500</a:t>
            </a:r>
          </a:p>
          <a:p>
            <a:pPr marL="377979" indent="-377979" defTabSz="495223"/>
            <a:r>
              <a:rPr lang="en-GB" sz="2400" b="0" dirty="0"/>
              <a:t>9							  300</a:t>
            </a:r>
          </a:p>
          <a:p>
            <a:pPr marL="377979" indent="-377979" defTabSz="495223"/>
            <a:r>
              <a:rPr lang="en-GB" sz="2400" b="0" dirty="0"/>
              <a:t>16							  100</a:t>
            </a:r>
          </a:p>
        </p:txBody>
      </p:sp>
      <p:pic>
        <p:nvPicPr>
          <p:cNvPr id="12307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321"/>
          <a:stretch>
            <a:fillRect/>
          </a:stretch>
        </p:blipFill>
        <p:spPr>
          <a:xfrm>
            <a:off x="0" y="683493"/>
            <a:ext cx="3744168" cy="5631151"/>
          </a:xfrm>
          <a:ln/>
        </p:spPr>
      </p:pic>
      <p:sp>
        <p:nvSpPr>
          <p:cNvPr id="7" name="TextBox 6"/>
          <p:cNvSpPr txBox="1"/>
          <p:nvPr/>
        </p:nvSpPr>
        <p:spPr>
          <a:xfrm>
            <a:off x="215776" y="6052555"/>
            <a:ext cx="3312368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Pressure decreases almost exponentially with height</a:t>
            </a:r>
            <a:endParaRPr lang="en-GB" dirty="0">
              <a:solidFill>
                <a:srgbClr val="C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4882"/>
              </p:ext>
            </p:extLst>
          </p:nvPr>
        </p:nvGraphicFramePr>
        <p:xfrm>
          <a:off x="5400352" y="971525"/>
          <a:ext cx="1911350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3" name="Equation" r:id="rId4" imgW="736560" imgH="457200" progId="Equation.3">
                  <p:embed/>
                </p:oleObj>
              </mc:Choice>
              <mc:Fallback>
                <p:oleObj name="Equation" r:id="rId4" imgW="73656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352" y="971525"/>
                        <a:ext cx="1911350" cy="118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Vorticity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endParaRPr lang="en-GB" sz="2400" dirty="0" smtClean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r>
                  <a:rPr lang="en-GB" sz="2400" dirty="0" err="1" smtClean="0"/>
                  <a:t>Vorticity</a:t>
                </a:r>
                <a:r>
                  <a:rPr lang="en-GB" sz="2400" dirty="0" smtClean="0"/>
                  <a:t> describes the rotational flow that dominates in the atmosphere and oceans on large scales. </a:t>
                </a:r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r>
                  <a:rPr lang="en-GB" sz="2400" dirty="0" smtClean="0"/>
                  <a:t>Relative </a:t>
                </a:r>
                <a:r>
                  <a:rPr lang="en-GB" sz="2400" dirty="0" err="1" smtClean="0"/>
                  <a:t>vorticity</a:t>
                </a:r>
                <a:r>
                  <a:rPr lang="en-GB" sz="2400" dirty="0" smtClean="0"/>
                  <a:t> is a measure of the local spin about a point in the fluid and is given by the curl of the velocity.</a:t>
                </a:r>
              </a:p>
              <a:p>
                <a:pPr>
                  <a:spcAft>
                    <a:spcPts val="0"/>
                  </a:spcAft>
                  <a:buSzPct val="100000"/>
                  <a:buFont typeface="Wingdings" panose="05000000000000000000" pitchFamily="2" charset="2"/>
                  <a:buChar char="§"/>
                </a:pPr>
                <a:r>
                  <a:rPr lang="en-GB" sz="2400" dirty="0" smtClean="0"/>
                  <a:t>Its vertical component is</a:t>
                </a:r>
                <a:endParaRPr lang="en-GB" sz="3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7950" indent="0">
                  <a:buSzPct val="1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36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𝐤</m:t>
                          </m:r>
                        </m:e>
                      </m:acc>
                      <m:r>
                        <a:rPr lang="en-GB" sz="3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36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GB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GB" sz="2400" dirty="0" smtClean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r>
                  <a:rPr lang="en-GB" sz="2400" dirty="0" smtClean="0"/>
                  <a:t>Absolute </a:t>
                </a:r>
                <a:r>
                  <a:rPr lang="en-GB" sz="2400" dirty="0" err="1" smtClean="0"/>
                  <a:t>vorticity</a:t>
                </a:r>
                <a:r>
                  <a:rPr lang="en-GB" sz="2400" dirty="0" smtClean="0"/>
                  <a:t> is defined by the sum of the planetary and relative </a:t>
                </a:r>
                <a:r>
                  <a:rPr lang="en-GB" sz="2400" dirty="0" err="1" smtClean="0"/>
                  <a:t>vorticity</a:t>
                </a:r>
                <a:r>
                  <a:rPr lang="en-GB" sz="2400" dirty="0"/>
                  <a:t> </a:t>
                </a:r>
                <a:r>
                  <a:rPr lang="en-GB" sz="2400" dirty="0" smtClean="0"/>
                  <a:t>with vertical component </a:t>
                </a:r>
                <a:endParaRPr lang="en-GB" sz="3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7950" indent="0" algn="ctr">
                  <a:buSzPct val="100000"/>
                  <a:buNone/>
                </a:pPr>
                <a14:m>
                  <m:oMath xmlns:m="http://schemas.openxmlformats.org/officeDocument/2006/math">
                    <m:r>
                      <a:rPr lang="en-GB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GB" sz="3600" dirty="0" smtClean="0"/>
                  <a:t> .</a:t>
                </a:r>
                <a:endParaRPr lang="en-GB" sz="2400" dirty="0" smtClean="0"/>
              </a:p>
              <a:p>
                <a:pPr marL="107950" indent="0">
                  <a:buSzPct val="100000"/>
                  <a:buNone/>
                </a:pPr>
                <a:endParaRPr lang="en-GB" sz="2400" dirty="0" smtClean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endParaRPr lang="en-GB" sz="2400" dirty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endParaRPr lang="en-GB" sz="2400" dirty="0" smtClean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endParaRPr lang="en-GB" sz="2400" dirty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</a:pPr>
                <a:endParaRPr lang="en-GB" sz="24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39" r="-6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 bwMode="auto">
          <a:xfrm>
            <a:off x="5760392" y="3275781"/>
            <a:ext cx="1800200" cy="108012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Vorticity</a:t>
            </a:r>
            <a:r>
              <a:rPr lang="en-GB" dirty="0" smtClean="0"/>
              <a:t> in natural coordinates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5776" y="720725"/>
                <a:ext cx="9577387" cy="6037263"/>
              </a:xfrm>
            </p:spPr>
            <p:txBody>
              <a:bodyPr/>
              <a:lstStyle/>
              <a:p>
                <a:pPr>
                  <a:buNone/>
                </a:pPr>
                <a:r>
                  <a:rPr lang="en-GB" sz="2400" dirty="0" smtClean="0"/>
                  <a:t>Vorticity is the fluid analogue of angular velocity for a solid body. There are three types:</a:t>
                </a:r>
              </a:p>
              <a:p>
                <a:pPr>
                  <a:buNone/>
                </a:pPr>
                <a:r>
                  <a:rPr lang="en-GB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1. Rotational </a:t>
                </a:r>
                <a:r>
                  <a:rPr lang="en-GB" sz="2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vorticity</a:t>
                </a:r>
                <a:r>
                  <a:rPr lang="en-GB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  <a:p>
                <a:pPr>
                  <a:buNone/>
                </a:pPr>
                <a:endParaRPr lang="en-GB" sz="2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GB" sz="2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GB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2. Shear </a:t>
                </a:r>
                <a:r>
                  <a:rPr lang="en-GB" sz="2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vorticity</a:t>
                </a:r>
                <a:endParaRPr lang="en-GB" sz="2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GB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GB" sz="2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3. Planetary </a:t>
                </a:r>
                <a:r>
                  <a:rPr lang="en-GB" sz="2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vorticity</a:t>
                </a:r>
                <a:r>
                  <a:rPr lang="en-GB" sz="2400" dirty="0" smtClean="0"/>
                  <a:t>,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𝑓</m:t>
                    </m:r>
                    <m:r>
                      <a:rPr lang="en-GB" sz="2800" b="0" i="1" smtClean="0">
                        <a:latin typeface="Cambria Math"/>
                      </a:rPr>
                      <m:t>=2</m:t>
                    </m:r>
                    <m:r>
                      <m:rPr>
                        <m:sty m:val="p"/>
                      </m:rPr>
                      <a:rPr lang="el-GR" sz="2800" b="0" i="1" smtClean="0">
                        <a:latin typeface="Cambria Math"/>
                        <a:ea typeface="Cambria Math"/>
                      </a:rPr>
                      <m:t>Ω</m:t>
                    </m:r>
                    <m:func>
                      <m:func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</m:func>
                  </m:oMath>
                </a14:m>
                <a:endParaRPr lang="en-GB" sz="2400" dirty="0" smtClean="0">
                  <a:solidFill>
                    <a:srgbClr val="FF0000"/>
                  </a:solidFill>
                </a:endParaRPr>
              </a:p>
              <a:p>
                <a:pPr marL="180000">
                  <a:spcAft>
                    <a:spcPts val="600"/>
                  </a:spcAft>
                  <a:buNone/>
                </a:pPr>
                <a:endParaRPr lang="en-GB" sz="2400" dirty="0" smtClean="0">
                  <a:solidFill>
                    <a:srgbClr val="FF0000"/>
                  </a:solidFill>
                </a:endParaRPr>
              </a:p>
              <a:p>
                <a:pPr marL="180000">
                  <a:spcAft>
                    <a:spcPts val="600"/>
                  </a:spcAft>
                  <a:buNone/>
                </a:pPr>
                <a:r>
                  <a:rPr lang="en-GB" sz="2400" dirty="0" smtClean="0">
                    <a:solidFill>
                      <a:schemeClr val="tx1"/>
                    </a:solidFill>
                  </a:rPr>
                  <a:t>We define the absolute </a:t>
                </a:r>
                <a:r>
                  <a:rPr lang="en-GB" sz="2400" dirty="0" err="1" smtClean="0">
                    <a:solidFill>
                      <a:schemeClr val="tx1"/>
                    </a:solidFill>
                  </a:rPr>
                  <a:t>vorticity</a:t>
                </a:r>
                <a:r>
                  <a:rPr lang="en-GB" sz="2400" dirty="0" smtClean="0">
                    <a:solidFill>
                      <a:schemeClr val="tx1"/>
                    </a:solidFill>
                  </a:rPr>
                  <a:t> of an air parcel as the sum of these</a:t>
                </a:r>
              </a:p>
              <a:p>
                <a:pPr marL="18000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𝜁</m:t>
                      </m:r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den>
                      </m:f>
                      <m:r>
                        <a:rPr lang="en-GB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GB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GB" sz="2800" dirty="0" smtClean="0">
                  <a:solidFill>
                    <a:srgbClr val="FF0000"/>
                  </a:solidFill>
                </a:endParaRPr>
              </a:p>
              <a:p>
                <a:pPr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776" y="720725"/>
                <a:ext cx="9577387" cy="6037263"/>
              </a:xfrm>
              <a:blipFill rotWithShape="0">
                <a:blip r:embed="rId3"/>
                <a:stretch>
                  <a:fillRect l="-1910" t="-19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5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343418"/>
              </p:ext>
            </p:extLst>
          </p:nvPr>
        </p:nvGraphicFramePr>
        <p:xfrm>
          <a:off x="7744232" y="1403573"/>
          <a:ext cx="8890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2" name="Equation" r:id="rId4" imgW="888840" imgH="723600" progId="Equation.3">
                  <p:embed/>
                </p:oleObj>
              </mc:Choice>
              <mc:Fallback>
                <p:oleObj name="Equation" r:id="rId4" imgW="888840" imgH="723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4232" y="1403573"/>
                        <a:ext cx="8890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027514"/>
              </p:ext>
            </p:extLst>
          </p:nvPr>
        </p:nvGraphicFramePr>
        <p:xfrm>
          <a:off x="7650658" y="2483692"/>
          <a:ext cx="1270000" cy="723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3" name="Equation" r:id="rId6" imgW="1269720" imgH="723600" progId="Equation.3">
                  <p:embed/>
                </p:oleObj>
              </mc:Choice>
              <mc:Fallback>
                <p:oleObj name="Equation" r:id="rId6" imgW="1269720" imgH="723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0658" y="2483692"/>
                        <a:ext cx="1270000" cy="7239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6058" y="1187548"/>
            <a:ext cx="3126502" cy="291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GB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Equations of motion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Balance: geostrophic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Balance: hydrostatic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Vorticity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Balance: thermal wind balance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Potential vorticity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Planetary </a:t>
            </a:r>
            <a:r>
              <a:rPr lang="en-GB" dirty="0" err="1" smtClean="0"/>
              <a:t>Rossby</a:t>
            </a:r>
            <a:r>
              <a:rPr lang="en-GB" dirty="0" smtClean="0"/>
              <a:t> waves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err="1" smtClean="0"/>
              <a:t>Baroclinic</a:t>
            </a:r>
            <a:r>
              <a:rPr lang="en-GB" dirty="0" smtClean="0"/>
              <a:t> instability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5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2" y="323453"/>
            <a:ext cx="7467600" cy="5686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1144" y="6084093"/>
            <a:ext cx="746760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Sea surface salinity and wind vectors: http</a:t>
            </a:r>
            <a:r>
              <a:rPr lang="en-GB" dirty="0"/>
              <a:t>://</a:t>
            </a:r>
            <a:r>
              <a:rPr lang="en-GB" dirty="0" smtClean="0"/>
              <a:t>www.salinityremotesensing.ifremer.fr/news/cross-frontalexchangesofsaltdetectedbysmosinthegulfstream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4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441027" y="922211"/>
            <a:ext cx="9072563" cy="5715254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400" dirty="0"/>
              <a:t>Combining geostrophic and hydrostatic balance gives “thermal wind balance” – horizontal gradients in buoyancy (or potential temperature) are related to vertical wind shear. </a:t>
            </a:r>
          </a:p>
        </p:txBody>
      </p:sp>
      <p:sp>
        <p:nvSpPr>
          <p:cNvPr id="18435" name="Title 3"/>
          <p:cNvSpPr>
            <a:spLocks noGrp="1"/>
          </p:cNvSpPr>
          <p:nvPr>
            <p:ph type="title"/>
          </p:nvPr>
        </p:nvSpPr>
        <p:spPr>
          <a:xfrm>
            <a:off x="119007" y="35421"/>
            <a:ext cx="6827174" cy="617778"/>
          </a:xfrm>
        </p:spPr>
        <p:txBody>
          <a:bodyPr/>
          <a:lstStyle/>
          <a:p>
            <a:r>
              <a:rPr lang="en-GB" altLang="en-US" dirty="0" smtClean="0"/>
              <a:t>Balance: thermal wind balance </a:t>
            </a:r>
          </a:p>
        </p:txBody>
      </p:sp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4977309" y="3660843"/>
          <a:ext cx="126008" cy="23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7309" y="3660843"/>
                        <a:ext cx="126008" cy="237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15594" r="-243" b="12968"/>
          <a:stretch>
            <a:fillRect/>
          </a:stretch>
        </p:blipFill>
        <p:spPr bwMode="auto">
          <a:xfrm>
            <a:off x="1295896" y="2195661"/>
            <a:ext cx="6944431" cy="37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Balance: </a:t>
            </a:r>
            <a:r>
              <a:rPr lang="en-GB" altLang="en-US" dirty="0" smtClean="0"/>
              <a:t>example thermal </a:t>
            </a:r>
            <a:r>
              <a:rPr lang="en-GB" altLang="en-US" dirty="0"/>
              <a:t>wind balance 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295896" y="1331565"/>
            <a:ext cx="7560840" cy="5328592"/>
            <a:chOff x="0" y="3928346"/>
            <a:chExt cx="5040313" cy="3521374"/>
          </a:xfrm>
        </p:grpSpPr>
        <p:sp>
          <p:nvSpPr>
            <p:cNvPr id="5" name="TextBox 4"/>
            <p:cNvSpPr txBox="1"/>
            <p:nvPr/>
          </p:nvSpPr>
          <p:spPr>
            <a:xfrm>
              <a:off x="1468041" y="3928346"/>
              <a:ext cx="2222747" cy="359413"/>
            </a:xfrm>
            <a:prstGeom prst="rect">
              <a:avLst/>
            </a:prstGeom>
            <a:noFill/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en-GB" dirty="0" smtClean="0"/>
                <a:t>Cut-off low</a:t>
              </a:r>
              <a:endParaRPr lang="en-GB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0" y="4256091"/>
              <a:ext cx="5040313" cy="3193629"/>
              <a:chOff x="0" y="4256091"/>
              <a:chExt cx="5040313" cy="319362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9132" y="4325223"/>
                <a:ext cx="912354" cy="359413"/>
              </a:xfrm>
              <a:prstGeom prst="rect">
                <a:avLst/>
              </a:prstGeom>
              <a:noFill/>
            </p:spPr>
            <p:txBody>
              <a:bodyPr wrap="square" lIns="100794" tIns="50397" rIns="100794" bIns="50397" rtlCol="0">
                <a:spAutoFit/>
              </a:bodyPr>
              <a:lstStyle/>
              <a:p>
                <a:r>
                  <a:rPr lang="en-GB" dirty="0"/>
                  <a:t>5</a:t>
                </a:r>
                <a:r>
                  <a:rPr lang="en-GB" dirty="0" smtClean="0"/>
                  <a:t> km</a:t>
                </a:r>
                <a:endParaRPr lang="en-GB" dirty="0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753586" y="4573592"/>
                <a:ext cx="317535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53586" y="7272359"/>
                <a:ext cx="317535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0" y="7034232"/>
                <a:ext cx="912354" cy="359413"/>
              </a:xfrm>
              <a:prstGeom prst="rect">
                <a:avLst/>
              </a:prstGeom>
              <a:noFill/>
            </p:spPr>
            <p:txBody>
              <a:bodyPr wrap="square" lIns="100794" tIns="50397" rIns="100794" bIns="50397" rtlCol="0">
                <a:spAutoFit/>
              </a:bodyPr>
              <a:lstStyle/>
              <a:p>
                <a:r>
                  <a:rPr lang="en-GB" dirty="0" smtClean="0"/>
                  <a:t>0 km</a:t>
                </a:r>
                <a:endParaRPr lang="en-GB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547424" y="6839040"/>
                <a:ext cx="1349525" cy="359413"/>
              </a:xfrm>
              <a:prstGeom prst="rect">
                <a:avLst/>
              </a:prstGeom>
              <a:noFill/>
            </p:spPr>
            <p:txBody>
              <a:bodyPr wrap="square" lIns="100794" tIns="50397" rIns="100794" bIns="50397" rtlCol="0">
                <a:spAutoFit/>
              </a:bodyPr>
              <a:lstStyle/>
              <a:p>
                <a:r>
                  <a:rPr lang="en-GB" dirty="0" smtClean="0"/>
                  <a:t>Cold core</a:t>
                </a:r>
                <a:endParaRPr lang="en-GB" dirty="0"/>
              </a:p>
            </p:txBody>
          </p:sp>
          <p:sp>
            <p:nvSpPr>
              <p:cNvPr id="12" name="Curved Up Arrow 11"/>
              <p:cNvSpPr/>
              <p:nvPr/>
            </p:nvSpPr>
            <p:spPr>
              <a:xfrm>
                <a:off x="1110813" y="4256091"/>
                <a:ext cx="2381515" cy="714379"/>
              </a:xfrm>
              <a:prstGeom prst="curvedUpArrow">
                <a:avLst/>
              </a:prstGeom>
              <a:solidFill>
                <a:srgbClr val="FF6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94" tIns="50397" rIns="100794" bIns="50397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urved Up Arrow 12"/>
              <p:cNvSpPr/>
              <p:nvPr/>
            </p:nvSpPr>
            <p:spPr>
              <a:xfrm>
                <a:off x="1229889" y="7042600"/>
                <a:ext cx="1984595" cy="407120"/>
              </a:xfrm>
              <a:prstGeom prst="curvedUpArrow">
                <a:avLst/>
              </a:prstGeom>
              <a:solidFill>
                <a:srgbClr val="FF66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794" tIns="50397" rIns="100794" bIns="50397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96359" y="5367347"/>
                <a:ext cx="4366110" cy="359413"/>
              </a:xfrm>
              <a:prstGeom prst="rect">
                <a:avLst/>
              </a:prstGeom>
              <a:noFill/>
            </p:spPr>
            <p:txBody>
              <a:bodyPr wrap="square" lIns="100794" tIns="50397" rIns="100794" bIns="50397" rtlCol="0">
                <a:spAutoFit/>
              </a:bodyPr>
              <a:lstStyle/>
              <a:p>
                <a:r>
                  <a:rPr lang="en-GB" dirty="0" smtClean="0"/>
                  <a:t>Low pressure (p’&lt;0) &lt;-&gt;  </a:t>
                </a:r>
                <a:r>
                  <a:rPr lang="en-GB" dirty="0" smtClean="0">
                    <a:latin typeface="Symbol" pitchFamily="18" charset="2"/>
                  </a:rPr>
                  <a:t>x</a:t>
                </a:r>
                <a:r>
                  <a:rPr lang="en-GB" dirty="0" smtClean="0"/>
                  <a:t>&gt; 0 (cyclonic)</a:t>
                </a:r>
                <a:endParaRPr lang="en-GB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9132" y="5833357"/>
                <a:ext cx="5001181" cy="359413"/>
              </a:xfrm>
              <a:prstGeom prst="rect">
                <a:avLst/>
              </a:prstGeom>
              <a:noFill/>
            </p:spPr>
            <p:txBody>
              <a:bodyPr wrap="square" lIns="100794" tIns="50397" rIns="100794" bIns="50397" rtlCol="0">
                <a:spAutoFit/>
              </a:bodyPr>
              <a:lstStyle/>
              <a:p>
                <a:r>
                  <a:rPr lang="en-GB" dirty="0" smtClean="0"/>
                  <a:t>Cold core &lt;-&gt; </a:t>
                </a:r>
                <a:r>
                  <a:rPr lang="en-GB" dirty="0" smtClean="0">
                    <a:latin typeface="Symbol" pitchFamily="18" charset="2"/>
                  </a:rPr>
                  <a:t>x </a:t>
                </a:r>
                <a:r>
                  <a:rPr lang="en-GB" dirty="0" smtClean="0"/>
                  <a:t>increases with height 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6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4202" y="3382960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74202" y="604818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3224209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0 km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6692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 km</a:t>
            </a:r>
            <a:endParaRPr lang="en-GB" dirty="0"/>
          </a:p>
        </p:txBody>
      </p:sp>
      <p:sp>
        <p:nvSpPr>
          <p:cNvPr id="7" name="Curved Up Arrow 6"/>
          <p:cNvSpPr/>
          <p:nvPr/>
        </p:nvSpPr>
        <p:spPr>
          <a:xfrm>
            <a:off x="1071121" y="2986083"/>
            <a:ext cx="2381515" cy="714379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Up Arrow 7"/>
          <p:cNvSpPr/>
          <p:nvPr/>
        </p:nvSpPr>
        <p:spPr>
          <a:xfrm flipH="1">
            <a:off x="6449375" y="3094532"/>
            <a:ext cx="1944904" cy="407120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424" y="2975840"/>
            <a:ext cx="1349525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Warm core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080564" y="366692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 km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9132" y="4325223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 km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080564" y="4335466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 km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834151" y="604818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3586" y="4573592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3586" y="7272359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34151" y="3382960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34151" y="4573592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34151" y="7272359"/>
            <a:ext cx="3175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7034232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0 km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159948" y="3224209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0 km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5159948" y="7034232"/>
            <a:ext cx="91235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0 km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1388657" y="0"/>
            <a:ext cx="1825828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Hurricane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834151" y="0"/>
            <a:ext cx="3016585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Warm-cored blocking high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1468041" y="3928346"/>
            <a:ext cx="2222747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Cut-off low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774893" y="3928346"/>
            <a:ext cx="3552146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Siberian winter anticyclone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747065" y="2964889"/>
            <a:ext cx="1349525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Warm core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547424" y="6839040"/>
            <a:ext cx="1349525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Cold core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866140" y="6875481"/>
            <a:ext cx="1349525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Cold core</a:t>
            </a:r>
            <a:endParaRPr lang="en-GB" dirty="0"/>
          </a:p>
        </p:txBody>
      </p:sp>
      <p:sp>
        <p:nvSpPr>
          <p:cNvPr id="29" name="Curved Up Arrow 28"/>
          <p:cNvSpPr/>
          <p:nvPr/>
        </p:nvSpPr>
        <p:spPr>
          <a:xfrm>
            <a:off x="1110813" y="4256091"/>
            <a:ext cx="2381515" cy="714379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Curved Up Arrow 29"/>
          <p:cNvSpPr/>
          <p:nvPr/>
        </p:nvSpPr>
        <p:spPr>
          <a:xfrm>
            <a:off x="1229889" y="7042600"/>
            <a:ext cx="1984595" cy="407120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Curved Up Arrow 30"/>
          <p:cNvSpPr/>
          <p:nvPr/>
        </p:nvSpPr>
        <p:spPr>
          <a:xfrm>
            <a:off x="1229889" y="446067"/>
            <a:ext cx="1984595" cy="407120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Curved Up Arrow 31"/>
          <p:cNvSpPr/>
          <p:nvPr/>
        </p:nvSpPr>
        <p:spPr>
          <a:xfrm flipH="1">
            <a:off x="6369991" y="4409720"/>
            <a:ext cx="1944904" cy="407120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Curved Up Arrow 32"/>
          <p:cNvSpPr/>
          <p:nvPr/>
        </p:nvSpPr>
        <p:spPr>
          <a:xfrm flipH="1">
            <a:off x="6210944" y="361439"/>
            <a:ext cx="2421767" cy="714379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Curved Up Arrow 33"/>
          <p:cNvSpPr/>
          <p:nvPr/>
        </p:nvSpPr>
        <p:spPr>
          <a:xfrm flipH="1">
            <a:off x="6131560" y="6716731"/>
            <a:ext cx="2421767" cy="714379"/>
          </a:xfrm>
          <a:prstGeom prst="curvedUp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283" y="1160447"/>
            <a:ext cx="4366110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Low pressure (p’&lt;0) &lt;-&gt;  </a:t>
            </a:r>
            <a:r>
              <a:rPr lang="en-GB" dirty="0" smtClean="0">
                <a:latin typeface="Symbol" pitchFamily="18" charset="2"/>
              </a:rPr>
              <a:t>x</a:t>
            </a:r>
            <a:r>
              <a:rPr lang="en-GB" dirty="0" smtClean="0"/>
              <a:t>&gt; 0 (cyclonic)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39132" y="1795450"/>
            <a:ext cx="5001181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Warm core &lt;-&gt; </a:t>
            </a:r>
            <a:r>
              <a:rPr lang="en-GB" dirty="0" smtClean="0">
                <a:latin typeface="Symbol" pitchFamily="18" charset="2"/>
              </a:rPr>
              <a:t>x </a:t>
            </a:r>
            <a:r>
              <a:rPr lang="en-GB" dirty="0" smtClean="0"/>
              <a:t>decreases with height 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396359" y="5367347"/>
            <a:ext cx="4366110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Low pressure (p’&lt;0) &lt;-&gt;  </a:t>
            </a:r>
            <a:r>
              <a:rPr lang="en-GB" dirty="0" smtClean="0">
                <a:latin typeface="Symbol" pitchFamily="18" charset="2"/>
              </a:rPr>
              <a:t>x</a:t>
            </a:r>
            <a:r>
              <a:rPr lang="en-GB" dirty="0" smtClean="0"/>
              <a:t>&gt; 0 (cyclonic)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5159948" y="1160447"/>
            <a:ext cx="4722777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High pressure (p’&gt;0) &lt;-&gt;  </a:t>
            </a:r>
            <a:r>
              <a:rPr lang="en-GB" dirty="0" smtClean="0">
                <a:latin typeface="Symbol" pitchFamily="18" charset="2"/>
              </a:rPr>
              <a:t>x</a:t>
            </a:r>
            <a:r>
              <a:rPr lang="en-GB" dirty="0"/>
              <a:t>&lt;</a:t>
            </a:r>
            <a:r>
              <a:rPr lang="en-GB" dirty="0" smtClean="0"/>
              <a:t> 0 (</a:t>
            </a:r>
            <a:r>
              <a:rPr lang="en-GB" dirty="0" err="1" smtClean="0"/>
              <a:t>anticyclonic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5159948" y="5357105"/>
            <a:ext cx="4722777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High pressure (p’&gt;0) &lt;-&gt;  </a:t>
            </a:r>
            <a:r>
              <a:rPr lang="en-GB" dirty="0" smtClean="0">
                <a:latin typeface="Symbol" pitchFamily="18" charset="2"/>
              </a:rPr>
              <a:t>x</a:t>
            </a:r>
            <a:r>
              <a:rPr lang="en-GB" dirty="0"/>
              <a:t>&lt;</a:t>
            </a:r>
            <a:r>
              <a:rPr lang="en-GB" dirty="0" smtClean="0"/>
              <a:t> 0 (</a:t>
            </a:r>
            <a:r>
              <a:rPr lang="en-GB" dirty="0" err="1" smtClean="0"/>
              <a:t>anticyclonic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5119696" y="1795451"/>
            <a:ext cx="5001181" cy="61704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Warm core &lt;-&gt; </a:t>
            </a:r>
            <a:r>
              <a:rPr lang="en-GB" dirty="0" smtClean="0">
                <a:latin typeface="Symbol" pitchFamily="18" charset="2"/>
              </a:rPr>
              <a:t>x </a:t>
            </a:r>
            <a:r>
              <a:rPr lang="en-GB" dirty="0" smtClean="0"/>
              <a:t>decreases with height i.e. becomes more negative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39132" y="5833357"/>
            <a:ext cx="5001181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Cold core &lt;-&gt; </a:t>
            </a:r>
            <a:r>
              <a:rPr lang="en-GB" dirty="0" smtClean="0">
                <a:latin typeface="Symbol" pitchFamily="18" charset="2"/>
              </a:rPr>
              <a:t>x </a:t>
            </a:r>
            <a:r>
              <a:rPr lang="en-GB" dirty="0" smtClean="0"/>
              <a:t>increases with height 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5040312" y="5753983"/>
            <a:ext cx="5001181" cy="61704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GB" dirty="0" smtClean="0"/>
              <a:t>Cold core &lt;-&gt; </a:t>
            </a:r>
            <a:r>
              <a:rPr lang="en-GB" dirty="0" smtClean="0">
                <a:latin typeface="Symbol" pitchFamily="18" charset="2"/>
              </a:rPr>
              <a:t>x </a:t>
            </a:r>
            <a:r>
              <a:rPr lang="en-GB" dirty="0" smtClean="0"/>
              <a:t>increases with height (i.e. becomes less negative) </a:t>
            </a:r>
            <a:endParaRPr lang="en-GB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0" y="3779838"/>
            <a:ext cx="10080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040313" y="0"/>
            <a:ext cx="0" cy="7559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19007" y="107429"/>
            <a:ext cx="6827174" cy="475251"/>
          </a:xfrm>
        </p:spPr>
        <p:txBody>
          <a:bodyPr/>
          <a:lstStyle/>
          <a:p>
            <a:r>
              <a:rPr lang="en-GB" altLang="en-US" dirty="0" smtClean="0"/>
              <a:t>Potential </a:t>
            </a:r>
            <a:r>
              <a:rPr lang="en-GB" altLang="en-US" dirty="0" err="1" smtClean="0"/>
              <a:t>vorticity</a:t>
            </a:r>
            <a:endParaRPr lang="en-GB" altLang="en-US" dirty="0" smtClean="0"/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197763" y="3275860"/>
            <a:ext cx="4104004" cy="304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4" tIns="45686" rIns="91374" bIns="45686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50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latin typeface="+mn-lt"/>
              </a:rPr>
              <a:t>Potential </a:t>
            </a:r>
            <a:r>
              <a:rPr lang="en-GB" altLang="en-US" dirty="0" err="1">
                <a:latin typeface="+mn-lt"/>
              </a:rPr>
              <a:t>vorticity</a:t>
            </a:r>
            <a:r>
              <a:rPr lang="en-GB" altLang="en-US" dirty="0">
                <a:latin typeface="+mn-lt"/>
              </a:rPr>
              <a:t> is conserved following fluid parcels for adiabatic frictionless flow.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solidFill>
                  <a:srgbClr val="006600"/>
                </a:solidFill>
                <a:latin typeface="+mn-lt"/>
              </a:rPr>
              <a:t>This makes it a good tracer for upper-tropospheric air over several days.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1814" y="5923496"/>
            <a:ext cx="4825050" cy="664729"/>
          </a:xfrm>
          <a:prstGeom prst="rect">
            <a:avLst/>
          </a:prstGeom>
          <a:noFill/>
        </p:spPr>
        <p:txBody>
          <a:bodyPr lIns="91374" tIns="45686" rIns="91374" bIns="45686">
            <a:spAutoFit/>
          </a:bodyPr>
          <a:lstStyle/>
          <a:p>
            <a:pPr algn="ctr">
              <a:defRPr/>
            </a:pPr>
            <a:r>
              <a:rPr lang="en-GB" sz="2000" dirty="0">
                <a:latin typeface="+mn-lt"/>
              </a:rPr>
              <a:t>Climatology of PV (in PVU) </a:t>
            </a:r>
            <a:r>
              <a:rPr lang="en-GB" sz="2000" dirty="0" smtClean="0">
                <a:latin typeface="+mn-lt"/>
              </a:rPr>
              <a:t>and </a:t>
            </a:r>
            <a:r>
              <a:rPr lang="el-GR" sz="2000" dirty="0" smtClean="0">
                <a:latin typeface="+mn-lt"/>
              </a:rPr>
              <a:t>θ</a:t>
            </a:r>
            <a:r>
              <a:rPr lang="en-GB" sz="2000" dirty="0" smtClean="0">
                <a:latin typeface="+mn-lt"/>
              </a:rPr>
              <a:t> in </a:t>
            </a:r>
            <a:r>
              <a:rPr lang="en-GB" sz="2000" dirty="0">
                <a:latin typeface="+mn-lt"/>
              </a:rPr>
              <a:t>NH winter </a:t>
            </a:r>
            <a:r>
              <a:rPr lang="en-GB" sz="2000" dirty="0">
                <a:solidFill>
                  <a:srgbClr val="7EAF35"/>
                </a:solidFill>
                <a:latin typeface="+mn-lt"/>
              </a:rPr>
              <a:t>(Hoskins, 1990)</a:t>
            </a:r>
          </a:p>
        </p:txBody>
      </p:sp>
      <p:pic>
        <p:nvPicPr>
          <p:cNvPr id="20486" name="Picture 7" descr="tropopaus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1"/>
          <a:stretch>
            <a:fillRect/>
          </a:stretch>
        </p:blipFill>
        <p:spPr bwMode="auto">
          <a:xfrm>
            <a:off x="4042751" y="2112160"/>
            <a:ext cx="6043125" cy="381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7083" y="1735925"/>
            <a:ext cx="1827113" cy="388011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en-GB" sz="2000" dirty="0" err="1">
                <a:latin typeface="+mn-lt"/>
              </a:rPr>
              <a:t>tropopause</a:t>
            </a:r>
            <a:endParaRPr lang="en-GB" sz="2000" dirty="0">
              <a:latin typeface="+mn-lt"/>
            </a:endParaRPr>
          </a:p>
        </p:txBody>
      </p:sp>
      <p:cxnSp>
        <p:nvCxnSpPr>
          <p:cNvPr id="20488" name="Straight Arrow Connector 3"/>
          <p:cNvCxnSpPr>
            <a:cxnSpLocks noChangeShapeType="1"/>
          </p:cNvCxnSpPr>
          <p:nvPr/>
        </p:nvCxnSpPr>
        <p:spPr bwMode="auto">
          <a:xfrm>
            <a:off x="6708166" y="2141908"/>
            <a:ext cx="1190074" cy="1321194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20489" name="Straight Arrow Connector 5"/>
          <p:cNvCxnSpPr>
            <a:cxnSpLocks noChangeShapeType="1"/>
          </p:cNvCxnSpPr>
          <p:nvPr/>
        </p:nvCxnSpPr>
        <p:spPr bwMode="auto">
          <a:xfrm>
            <a:off x="6548906" y="1557434"/>
            <a:ext cx="1666103" cy="150843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20490" name="Straight Arrow Connector 7"/>
          <p:cNvCxnSpPr>
            <a:cxnSpLocks noChangeShapeType="1"/>
          </p:cNvCxnSpPr>
          <p:nvPr/>
        </p:nvCxnSpPr>
        <p:spPr bwMode="auto">
          <a:xfrm>
            <a:off x="6946181" y="2112160"/>
            <a:ext cx="952059" cy="135094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516342" y="4812294"/>
            <a:ext cx="952059" cy="316452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en-GB" sz="1500" dirty="0">
                <a:latin typeface="+mn-lt"/>
              </a:rPr>
              <a:t>270K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92790" y="3996829"/>
            <a:ext cx="952059" cy="316452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en-GB" sz="1500" dirty="0">
                <a:latin typeface="+mn-lt"/>
              </a:rPr>
              <a:t>330K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3808" y="1331565"/>
                <a:ext cx="3476273" cy="1042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/>
                        </a:rPr>
                        <m:t>𝑃𝑉</m:t>
                      </m:r>
                      <m:r>
                        <a:rPr lang="en-GB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GB" sz="3200" i="1">
                              <a:latin typeface="Cambria Math"/>
                            </a:rPr>
                            <m:t>𝑓</m:t>
                          </m:r>
                          <m:r>
                            <a:rPr lang="en-GB" sz="3200" i="1">
                              <a:latin typeface="Cambria Math"/>
                            </a:rPr>
                            <m:t>+</m:t>
                          </m:r>
                          <m:r>
                            <a:rPr lang="en-GB" sz="3200" b="1" i="0">
                              <a:latin typeface="Cambria Math"/>
                              <a:ea typeface="Cambria Math"/>
                            </a:rPr>
                            <m:t>𝛏</m:t>
                          </m:r>
                          <m:r>
                            <a:rPr lang="en-GB" sz="3200" i="1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a:rPr lang="en-GB" sz="32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GB" sz="3200" i="1" smtClean="0">
                              <a:latin typeface="Cambria Math"/>
                              <a:ea typeface="Cambria Math"/>
                            </a:rPr>
                            <m:t>𝛻</m:t>
                          </m:r>
                          <m:r>
                            <m:rPr>
                              <m:sty m:val="p"/>
                            </m:rPr>
                            <a:rPr lang="el-GR" sz="3200" i="1" smtClean="0">
                              <a:latin typeface="Cambria Math"/>
                              <a:ea typeface="Cambria Math"/>
                            </a:rPr>
                            <m:t>θ</m:t>
                          </m:r>
                          <m:r>
                            <m:rPr>
                              <m:nor/>
                            </m:rPr>
                            <a:rPr lang="en-GB" sz="3200" dirty="0"/>
                            <m:t> 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08" y="1331565"/>
                <a:ext cx="3476273" cy="104220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768" y="1299492"/>
            <a:ext cx="4763795" cy="5000625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Large amplitude waves are always present in the atmosphere.</a:t>
            </a:r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Dispersive waves </a:t>
            </a:r>
            <a:r>
              <a:rPr lang="en-GB" sz="2400" dirty="0" err="1" smtClean="0"/>
              <a:t>propaging</a:t>
            </a:r>
            <a:r>
              <a:rPr lang="en-GB" sz="2400" dirty="0" smtClean="0"/>
              <a:t> westwards relative to the mean flow.</a:t>
            </a:r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They conserve ‘potential </a:t>
            </a:r>
            <a:r>
              <a:rPr lang="en-GB" sz="2400" dirty="0" err="1" smtClean="0"/>
              <a:t>vorticity</a:t>
            </a:r>
            <a:r>
              <a:rPr lang="en-GB" sz="2400" dirty="0" smtClean="0"/>
              <a:t>’ </a:t>
            </a:r>
            <a:endParaRPr lang="en-GB" sz="2400" dirty="0"/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Exhibit stirring, stretching and folding properties including vortex roll up.                                                                    </a:t>
            </a:r>
            <a:endParaRPr lang="en-GB" sz="2400" dirty="0"/>
          </a:p>
        </p:txBody>
      </p:sp>
      <p:sp>
        <p:nvSpPr>
          <p:cNvPr id="19460" name="Title 2"/>
          <p:cNvSpPr>
            <a:spLocks noGrp="1"/>
          </p:cNvSpPr>
          <p:nvPr>
            <p:ph type="title"/>
          </p:nvPr>
        </p:nvSpPr>
        <p:spPr>
          <a:xfrm>
            <a:off x="119007" y="107429"/>
            <a:ext cx="6827174" cy="509545"/>
          </a:xfrm>
        </p:spPr>
        <p:txBody>
          <a:bodyPr/>
          <a:lstStyle/>
          <a:p>
            <a:r>
              <a:rPr lang="en-GB" altLang="en-US" dirty="0" smtClean="0"/>
              <a:t>Planetary </a:t>
            </a:r>
            <a:r>
              <a:rPr lang="en-GB" altLang="en-US" dirty="0" err="1" smtClean="0"/>
              <a:t>Rossby</a:t>
            </a:r>
            <a:r>
              <a:rPr lang="en-GB" altLang="en-US" dirty="0" smtClean="0"/>
              <a:t> waves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7795" y="6012085"/>
            <a:ext cx="5161069" cy="388011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7EAF35"/>
                </a:solidFill>
                <a:latin typeface="+mn-lt"/>
              </a:rPr>
              <a:t>ECMWF PV on </a:t>
            </a:r>
            <a:r>
              <a:rPr lang="en-GB" sz="2000" dirty="0" smtClean="0">
                <a:solidFill>
                  <a:srgbClr val="7EAF35"/>
                </a:solidFill>
                <a:latin typeface="+mn-lt"/>
              </a:rPr>
              <a:t>315 </a:t>
            </a:r>
            <a:r>
              <a:rPr lang="en-GB" sz="2000" dirty="0">
                <a:solidFill>
                  <a:srgbClr val="7EAF35"/>
                </a:solidFill>
                <a:latin typeface="+mn-lt"/>
              </a:rPr>
              <a:t>K </a:t>
            </a:r>
            <a:r>
              <a:rPr lang="en-GB" sz="2000" dirty="0" err="1">
                <a:solidFill>
                  <a:srgbClr val="7EAF35"/>
                </a:solidFill>
                <a:latin typeface="+mn-lt"/>
              </a:rPr>
              <a:t>isentrope</a:t>
            </a:r>
            <a:r>
              <a:rPr lang="en-GB" sz="2000" dirty="0">
                <a:solidFill>
                  <a:srgbClr val="7EAF35"/>
                </a:solidFill>
                <a:latin typeface="+mn-lt"/>
              </a:rPr>
              <a:t> animation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30" y="720079"/>
            <a:ext cx="5219998" cy="5219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768" y="1299492"/>
            <a:ext cx="4763795" cy="5000625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Large amplitude waves are always present in the atmosphere.</a:t>
            </a:r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Dispersive waves </a:t>
            </a:r>
            <a:r>
              <a:rPr lang="en-GB" sz="2400" dirty="0" err="1" smtClean="0"/>
              <a:t>propaging</a:t>
            </a:r>
            <a:r>
              <a:rPr lang="en-GB" sz="2400" dirty="0" smtClean="0"/>
              <a:t> westwards relative to the mean flow.</a:t>
            </a:r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They conserve ‘potential </a:t>
            </a:r>
            <a:r>
              <a:rPr lang="en-GB" sz="2400" dirty="0" err="1" smtClean="0"/>
              <a:t>vorticity</a:t>
            </a:r>
            <a:r>
              <a:rPr lang="en-GB" sz="2400" dirty="0" smtClean="0"/>
              <a:t>’ </a:t>
            </a:r>
            <a:endParaRPr lang="en-GB" sz="2400" dirty="0"/>
          </a:p>
          <a:p>
            <a:pP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dirty="0" smtClean="0"/>
              <a:t>Exhibit stirring, stretching and folding properties including vortex roll up.                                                                    </a:t>
            </a:r>
            <a:endParaRPr lang="en-GB" sz="2400" dirty="0"/>
          </a:p>
        </p:txBody>
      </p:sp>
      <p:sp>
        <p:nvSpPr>
          <p:cNvPr id="19460" name="Title 2"/>
          <p:cNvSpPr>
            <a:spLocks noGrp="1"/>
          </p:cNvSpPr>
          <p:nvPr>
            <p:ph type="title"/>
          </p:nvPr>
        </p:nvSpPr>
        <p:spPr>
          <a:xfrm>
            <a:off x="119007" y="107429"/>
            <a:ext cx="6827174" cy="509545"/>
          </a:xfrm>
        </p:spPr>
        <p:txBody>
          <a:bodyPr/>
          <a:lstStyle/>
          <a:p>
            <a:r>
              <a:rPr lang="en-GB" altLang="en-US" dirty="0" smtClean="0"/>
              <a:t>Planetary </a:t>
            </a:r>
            <a:r>
              <a:rPr lang="en-GB" altLang="en-US" dirty="0" err="1" smtClean="0"/>
              <a:t>Rossby</a:t>
            </a:r>
            <a:r>
              <a:rPr lang="en-GB" altLang="en-US" dirty="0" smtClean="0"/>
              <a:t> waves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7795" y="6012085"/>
            <a:ext cx="5161069" cy="388011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7EAF35"/>
                </a:solidFill>
                <a:latin typeface="+mn-lt"/>
              </a:rPr>
              <a:t>ECMWF </a:t>
            </a:r>
            <a:r>
              <a:rPr lang="en-GB" sz="2000" dirty="0">
                <a:solidFill>
                  <a:srgbClr val="7EAF35"/>
                </a:solidFill>
                <a:latin typeface="+mn-lt"/>
                <a:cs typeface="Times New Roman"/>
              </a:rPr>
              <a:t>θ</a:t>
            </a:r>
            <a:r>
              <a:rPr lang="en-GB" sz="2000" dirty="0" smtClean="0">
                <a:solidFill>
                  <a:srgbClr val="7EAF35"/>
                </a:solidFill>
                <a:latin typeface="+mn-lt"/>
              </a:rPr>
              <a:t> </a:t>
            </a:r>
            <a:r>
              <a:rPr lang="en-GB" sz="2000" dirty="0">
                <a:solidFill>
                  <a:srgbClr val="7EAF35"/>
                </a:solidFill>
                <a:latin typeface="+mn-lt"/>
              </a:rPr>
              <a:t>on </a:t>
            </a:r>
            <a:r>
              <a:rPr lang="en-GB" sz="2000" dirty="0" smtClean="0">
                <a:solidFill>
                  <a:srgbClr val="7EAF35"/>
                </a:solidFill>
                <a:latin typeface="+mn-lt"/>
              </a:rPr>
              <a:t>PV2 animation</a:t>
            </a:r>
            <a:endParaRPr lang="en-GB" sz="2000" dirty="0">
              <a:solidFill>
                <a:srgbClr val="7EAF35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72" y="683493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>
          <a:xfrm>
            <a:off x="276518" y="683493"/>
            <a:ext cx="9444314" cy="2376264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§"/>
            </a:pPr>
            <a:r>
              <a:rPr lang="en-GB" altLang="en-US" sz="2400" dirty="0" smtClean="0"/>
              <a:t>A hydrodynamic instability associated with the vertical shear of the mean flow.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GB" altLang="en-US" sz="2400" dirty="0" smtClean="0"/>
              <a:t>Can be considered as arising from the vertical interaction of two </a:t>
            </a:r>
            <a:r>
              <a:rPr lang="en-GB" altLang="en-US" sz="2400" dirty="0" err="1" smtClean="0"/>
              <a:t>Rossby</a:t>
            </a:r>
            <a:r>
              <a:rPr lang="en-GB" altLang="en-US" sz="2400" dirty="0" smtClean="0"/>
              <a:t> waves.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GB" altLang="en-US" sz="2400" dirty="0" smtClean="0"/>
              <a:t>Converts potential energy from the mean </a:t>
            </a:r>
            <a:r>
              <a:rPr lang="en-GB" altLang="en-US" sz="2400" dirty="0" err="1" smtClean="0"/>
              <a:t>meridional</a:t>
            </a:r>
            <a:r>
              <a:rPr lang="en-GB" altLang="en-US" sz="2400" dirty="0" smtClean="0"/>
              <a:t> temperature gradient (associated with the vertical shear of horizontal wind through thermal wind balance) to kinetic energy.</a:t>
            </a:r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119007" y="151254"/>
            <a:ext cx="6827174" cy="460231"/>
          </a:xfrm>
        </p:spPr>
        <p:txBody>
          <a:bodyPr/>
          <a:lstStyle/>
          <a:p>
            <a:r>
              <a:rPr lang="en-GB" altLang="en-US" dirty="0" err="1" smtClean="0"/>
              <a:t>Baroclinic</a:t>
            </a:r>
            <a:r>
              <a:rPr lang="en-GB" altLang="en-US" dirty="0" smtClean="0"/>
              <a:t> instability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42723"/>
          <a:stretch/>
        </p:blipFill>
        <p:spPr>
          <a:xfrm rot="5400000">
            <a:off x="3145376" y="1560865"/>
            <a:ext cx="3466999" cy="7451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72560" y="6512364"/>
            <a:ext cx="2376264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Hoskins (1985)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66839"/>
            <a:ext cx="9936162" cy="444646"/>
          </a:xfrm>
        </p:spPr>
        <p:txBody>
          <a:bodyPr/>
          <a:lstStyle/>
          <a:p>
            <a:r>
              <a:rPr lang="en-GB" altLang="en-US" dirty="0" err="1"/>
              <a:t>Baroclinic</a:t>
            </a:r>
            <a:r>
              <a:rPr lang="en-GB" altLang="en-US" dirty="0"/>
              <a:t> </a:t>
            </a:r>
            <a:r>
              <a:rPr lang="en-GB" altLang="en-US" dirty="0" smtClean="0"/>
              <a:t>instability: </a:t>
            </a:r>
            <a:r>
              <a:rPr lang="en-GB" dirty="0" smtClean="0"/>
              <a:t>Idealised (quasi-geostrophic) model simulation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6" y="763287"/>
            <a:ext cx="9213841" cy="4672734"/>
          </a:xfrm>
        </p:spPr>
      </p:pic>
      <p:sp>
        <p:nvSpPr>
          <p:cNvPr id="5" name="TextBox 4"/>
          <p:cNvSpPr txBox="1"/>
          <p:nvPr/>
        </p:nvSpPr>
        <p:spPr>
          <a:xfrm>
            <a:off x="215776" y="5580037"/>
            <a:ext cx="9721080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Red:</a:t>
            </a:r>
            <a:r>
              <a:rPr lang="en-GB" sz="2000" dirty="0"/>
              <a:t> </a:t>
            </a:r>
            <a:r>
              <a:rPr lang="en-GB" sz="2000" dirty="0" err="1"/>
              <a:t>tropopause</a:t>
            </a:r>
            <a:r>
              <a:rPr lang="en-GB" sz="2000" dirty="0"/>
              <a:t> potential temperature (contour interval 25 K); </a:t>
            </a:r>
            <a:endParaRPr lang="en-GB" sz="2000" dirty="0" smtClean="0"/>
          </a:p>
          <a:p>
            <a:r>
              <a:rPr lang="en-GB" sz="2000" dirty="0" smtClean="0">
                <a:solidFill>
                  <a:srgbClr val="00B050"/>
                </a:solidFill>
              </a:rPr>
              <a:t>Green</a:t>
            </a:r>
            <a:r>
              <a:rPr lang="en-GB" sz="2000" dirty="0">
                <a:solidFill>
                  <a:srgbClr val="00B050"/>
                </a:solidFill>
              </a:rPr>
              <a:t>:</a:t>
            </a:r>
            <a:r>
              <a:rPr lang="en-GB" sz="2000" dirty="0"/>
              <a:t> surface potential temperature (contour interval 10 K); </a:t>
            </a:r>
            <a:endParaRPr lang="en-GB" sz="2000" dirty="0" smtClean="0"/>
          </a:p>
          <a:p>
            <a:r>
              <a:rPr lang="en-GB" sz="2000" dirty="0" smtClean="0"/>
              <a:t>Black</a:t>
            </a:r>
            <a:r>
              <a:rPr lang="en-GB" sz="2000" dirty="0"/>
              <a:t>: surface pressure anomaly (</a:t>
            </a:r>
            <a:r>
              <a:rPr lang="en-GB" sz="2000" dirty="0" err="1"/>
              <a:t>anticyclonic</a:t>
            </a:r>
            <a:r>
              <a:rPr lang="en-GB" sz="2000" dirty="0"/>
              <a:t> circulation, high pressure - solid, cyclonic circulation, low pressure dotted, contour interval 4 </a:t>
            </a:r>
            <a:r>
              <a:rPr lang="en-GB" sz="2000" dirty="0" err="1"/>
              <a:t>mb</a:t>
            </a:r>
            <a:r>
              <a:rPr lang="en-GB" sz="20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3346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/>
          <a:stretch/>
        </p:blipFill>
        <p:spPr>
          <a:xfrm>
            <a:off x="71760" y="539477"/>
            <a:ext cx="7592194" cy="6257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Baroclinic</a:t>
            </a:r>
            <a:r>
              <a:rPr lang="en-GB" altLang="en-US" dirty="0"/>
              <a:t> </a:t>
            </a:r>
            <a:r>
              <a:rPr lang="en-GB" altLang="en-US" dirty="0" smtClean="0"/>
              <a:t>instability. </a:t>
            </a:r>
            <a:r>
              <a:rPr lang="en-GB" dirty="0" smtClean="0"/>
              <a:t>Upper and lower air charts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736056" y="6380354"/>
            <a:ext cx="5616624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Met Office </a:t>
            </a:r>
            <a:r>
              <a:rPr lang="en-GB" sz="2400" dirty="0" smtClean="0"/>
              <a:t>forecast </a:t>
            </a:r>
            <a:r>
              <a:rPr lang="en-GB" sz="2400" dirty="0" smtClean="0"/>
              <a:t>for </a:t>
            </a:r>
            <a:r>
              <a:rPr lang="en-GB" sz="2400" dirty="0" smtClean="0"/>
              <a:t>00</a:t>
            </a:r>
            <a:r>
              <a:rPr lang="en-GB" sz="2400" dirty="0" smtClean="0"/>
              <a:t> </a:t>
            </a:r>
            <a:r>
              <a:rPr lang="en-GB" sz="2400" dirty="0" smtClean="0"/>
              <a:t>UTC today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76616" y="1331565"/>
            <a:ext cx="2304256" cy="189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500 </a:t>
            </a:r>
            <a:r>
              <a:rPr lang="en-GB" dirty="0" err="1" smtClean="0"/>
              <a:t>hPa</a:t>
            </a:r>
            <a:r>
              <a:rPr lang="en-GB" dirty="0" smtClean="0"/>
              <a:t> geopotential height (decametres, </a:t>
            </a:r>
            <a:r>
              <a:rPr lang="en-GB" dirty="0" smtClean="0"/>
              <a:t>shading</a:t>
            </a:r>
            <a:r>
              <a:rPr lang="en-GB" dirty="0" smtClean="0"/>
              <a:t>), </a:t>
            </a:r>
            <a:endParaRPr lang="en-GB" dirty="0" smtClean="0"/>
          </a:p>
          <a:p>
            <a:pPr algn="r"/>
            <a:r>
              <a:rPr lang="en-GB" dirty="0" smtClean="0"/>
              <a:t>surface pressure (</a:t>
            </a:r>
            <a:r>
              <a:rPr lang="en-GB" dirty="0" err="1" smtClean="0"/>
              <a:t>hPa</a:t>
            </a:r>
            <a:r>
              <a:rPr lang="en-GB" dirty="0" smtClean="0"/>
              <a:t>, white contours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8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90274" y="755501"/>
                <a:ext cx="9300077" cy="6480720"/>
              </a:xfrm>
            </p:spPr>
            <p:txBody>
              <a:bodyPr/>
              <a:lstStyle/>
              <a:p>
                <a:pPr marL="0" indent="0">
                  <a:buNone/>
                  <a:defRPr/>
                </a:pPr>
                <a:r>
                  <a:rPr lang="en-GB" sz="2400" dirty="0" smtClean="0"/>
                  <a:t>The momentum equation is</a:t>
                </a: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0" smtClean="0">
                                  <a:latin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GB" sz="2800" b="0" i="1" smtClean="0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800" b="1" i="0" smtClean="0">
                              <a:latin typeface="Cambria Math"/>
                            </a:rPr>
                            <m:t>𝐅𝐨𝐫𝐜𝐞𝐬</m:t>
                          </m:r>
                        </m:e>
                      </m:nary>
                    </m:oMath>
                  </m:oMathPara>
                </a14:m>
                <a:endParaRPr lang="en-GB" sz="2800" dirty="0" smtClean="0"/>
              </a:p>
              <a:p>
                <a:pPr marL="0" indent="0">
                  <a:buNone/>
                  <a:defRPr/>
                </a:pPr>
                <a:r>
                  <a:rPr lang="en-GB" sz="2400" dirty="0"/>
                  <a:t>w</a:t>
                </a:r>
                <a:r>
                  <a:rPr lang="en-GB" sz="2400" dirty="0" smtClean="0"/>
                  <a:t>here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</a:rPr>
                      <m:t>𝑢</m:t>
                    </m:r>
                    <m:r>
                      <a:rPr lang="en-GB" sz="2400" b="0" i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/>
                          </a:rPr>
                          <m:t>𝑢</m:t>
                        </m:r>
                        <m:r>
                          <a:rPr lang="en-GB" sz="2400" b="0" i="1" smtClean="0">
                            <a:latin typeface="Cambria Math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/>
                          </a:rPr>
                          <m:t>𝑣</m:t>
                        </m:r>
                        <m:r>
                          <a:rPr lang="en-GB" sz="2400" b="0" i="1" smtClean="0">
                            <a:latin typeface="Cambria Math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/>
                          </a:rPr>
                          <m:t>𝑤</m:t>
                        </m:r>
                      </m:e>
                    </m:d>
                    <m:r>
                      <a:rPr lang="en-GB" sz="2400" b="0" i="0" smtClean="0">
                        <a:latin typeface="Cambria Math"/>
                      </a:rPr>
                      <m:t>,  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GB" sz="24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GB" sz="2400" i="1">
                            <a:latin typeface="Cambria Math"/>
                          </a:rPr>
                          <m:t>𝐷𝑡</m:t>
                        </m:r>
                      </m:den>
                    </m:f>
                    <m:r>
                      <a:rPr lang="en-GB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en-GB" sz="2400" b="0" i="1" smtClean="0">
                        <a:latin typeface="Cambria Math"/>
                      </a:rPr>
                      <m:t>+</m:t>
                    </m:r>
                    <m:r>
                      <a:rPr lang="en-GB" sz="2400" b="0" i="1" smtClean="0">
                        <a:latin typeface="Cambria Math"/>
                      </a:rPr>
                      <m:t>𝑢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en-GB" sz="2400" b="0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GB" sz="2400" b="0" i="1" smtClean="0">
                        <a:latin typeface="Cambria Math"/>
                        <a:ea typeface="Cambria Math"/>
                      </a:rPr>
                      <m:t>𝑣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den>
                    </m:f>
                    <m:r>
                      <a:rPr lang="en-GB" sz="2400" i="1">
                        <a:latin typeface="Cambria Math"/>
                      </a:rPr>
                      <m:t>+</m:t>
                    </m:r>
                    <m:r>
                      <a:rPr lang="en-GB" sz="2400" b="0" i="1" smtClean="0">
                        <a:latin typeface="Cambria Math"/>
                      </a:rPr>
                      <m:t>𝑤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den>
                    </m:f>
                    <m:r>
                      <a:rPr lang="en-GB" sz="24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GB" sz="2400" dirty="0" smtClean="0"/>
                  <a:t>i.e. the total derivative and </a:t>
                </a:r>
                <a:r>
                  <a:rPr lang="en-GB" sz="2400" b="1" dirty="0" smtClean="0"/>
                  <a:t>Forces</a:t>
                </a:r>
                <a:r>
                  <a:rPr lang="en-GB" sz="2400" dirty="0" smtClean="0"/>
                  <a:t> is the real forces acting (per unit mass).</a:t>
                </a:r>
                <a:endParaRPr lang="en-GB" sz="2400" dirty="0"/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>
                                  <a:latin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GB" sz="2800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sz="2800" b="0" i="1" smtClean="0">
                          <a:latin typeface="Cambria Math"/>
                        </a:rPr>
                        <m:t>=</m:t>
                      </m:r>
                      <m:r>
                        <a:rPr lang="en-GB" sz="2800" b="1" i="0" smtClean="0">
                          <a:latin typeface="Cambria Math"/>
                        </a:rPr>
                        <m:t>𝐠</m:t>
                      </m:r>
                      <m:r>
                        <a:rPr lang="en-GB" sz="2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en-GB" sz="2800" b="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sz="2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GB" sz="28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GB" sz="2800" b="1" i="0" smtClean="0">
                          <a:latin typeface="Cambria Math"/>
                          <a:ea typeface="Cambria Math"/>
                        </a:rPr>
                        <m:t>𝐅</m:t>
                      </m:r>
                    </m:oMath>
                  </m:oMathPara>
                </a14:m>
                <a:endParaRPr lang="en-GB" sz="2800" b="1" dirty="0" smtClean="0"/>
              </a:p>
              <a:p>
                <a:pPr marL="0" indent="0">
                  <a:buNone/>
                  <a:defRPr/>
                </a:pPr>
                <a:endParaRPr lang="en-GB" sz="2400" dirty="0"/>
              </a:p>
              <a:p>
                <a:pPr marL="0" indent="0">
                  <a:buNone/>
                  <a:defRPr/>
                </a:pPr>
                <a:endParaRPr lang="en-GB" dirty="0" smtClean="0"/>
              </a:p>
              <a:p>
                <a:pPr marL="0" indent="0">
                  <a:buNone/>
                  <a:defRPr/>
                </a:pPr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274" y="755501"/>
                <a:ext cx="9300077" cy="6480720"/>
              </a:xfrm>
              <a:blipFill rotWithShape="1">
                <a:blip r:embed="rId2"/>
                <a:stretch>
                  <a:fillRect l="-1966" t="-1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7" name="Title 4"/>
          <p:cNvSpPr>
            <a:spLocks noGrp="1"/>
          </p:cNvSpPr>
          <p:nvPr>
            <p:ph type="title"/>
          </p:nvPr>
        </p:nvSpPr>
        <p:spPr>
          <a:xfrm>
            <a:off x="119007" y="107429"/>
            <a:ext cx="6827174" cy="508056"/>
          </a:xfrm>
        </p:spPr>
        <p:txBody>
          <a:bodyPr/>
          <a:lstStyle/>
          <a:p>
            <a:r>
              <a:rPr lang="en-GB" altLang="en-US" dirty="0" smtClean="0"/>
              <a:t>Equations of motion: rotating</a:t>
            </a:r>
            <a:r>
              <a:rPr lang="en-GB" altLang="en-US" dirty="0"/>
              <a:t> </a:t>
            </a:r>
            <a:r>
              <a:rPr lang="en-GB" altLang="en-US" dirty="0" smtClean="0"/>
              <a:t>frame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9832" y="4987248"/>
            <a:ext cx="2808312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Acceleration due to gravity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74139" y="5390381"/>
                <a:ext cx="3132347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 smtClean="0"/>
                  <a:t>Pressure gradient force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0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/>
                          <a:ea typeface="Cambria Math"/>
                        </a:rPr>
                        <m:t>ρ</m:t>
                      </m:r>
                      <m:d>
                        <m:d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sz="2000" i="1">
                              <a:latin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  <m:r>
                            <a:rPr lang="en-GB" sz="20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f>
                            <m:f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GB" sz="20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000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2000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139" y="5390381"/>
                <a:ext cx="3132347" cy="1279325"/>
              </a:xfrm>
              <a:prstGeom prst="rect">
                <a:avLst/>
              </a:prstGeom>
              <a:blipFill rotWithShape="1">
                <a:blip r:embed="rId3"/>
                <a:stretch>
                  <a:fillRect t="-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416576" y="5011816"/>
            <a:ext cx="122413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Friction</a:t>
            </a:r>
            <a:endParaRPr lang="en-GB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240112" y="4284849"/>
            <a:ext cx="1224136" cy="71912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878297" y="4488031"/>
            <a:ext cx="162016" cy="73196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535409" y="4075141"/>
            <a:ext cx="1224136" cy="82912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ight Brace 16"/>
          <p:cNvSpPr/>
          <p:nvPr/>
        </p:nvSpPr>
        <p:spPr bwMode="auto">
          <a:xfrm rot="5400000">
            <a:off x="5368115" y="3788677"/>
            <a:ext cx="174572" cy="122413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720725"/>
            <a:ext cx="9070975" cy="6299472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Geostrophic wind follows the isobars, with speed proportional to gradient in height or pressure.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Divergence and convergence determine vertical velocity and changes in </a:t>
            </a:r>
            <a:r>
              <a:rPr lang="en-GB" sz="2400" dirty="0" err="1" smtClean="0"/>
              <a:t>vorticity</a:t>
            </a:r>
            <a:r>
              <a:rPr lang="en-GB" sz="2400" dirty="0" smtClean="0"/>
              <a:t>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Acceleration, divergence and convergence require departures from </a:t>
            </a:r>
            <a:r>
              <a:rPr lang="en-GB" sz="2400" dirty="0" err="1" smtClean="0"/>
              <a:t>geostrophy</a:t>
            </a:r>
            <a:r>
              <a:rPr lang="en-GB" sz="2400" dirty="0" smtClean="0"/>
              <a:t>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/>
              <a:t>Pressure is the weight of the air above </a:t>
            </a:r>
            <a:r>
              <a:rPr lang="en-GB" sz="2400" dirty="0" smtClean="0"/>
              <a:t>you.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err="1" smtClean="0"/>
              <a:t>Rossby</a:t>
            </a:r>
            <a:r>
              <a:rPr lang="en-GB" sz="2400" dirty="0" smtClean="0"/>
              <a:t> waves are large amplitude waves – potential </a:t>
            </a:r>
            <a:r>
              <a:rPr lang="en-GB" sz="2400" dirty="0" err="1" smtClean="0"/>
              <a:t>vorticity</a:t>
            </a:r>
            <a:r>
              <a:rPr lang="en-GB" sz="2400" dirty="0" smtClean="0"/>
              <a:t> conserving motions that owe their existence to the gradient of PV along </a:t>
            </a:r>
            <a:r>
              <a:rPr lang="en-GB" sz="2400" dirty="0" err="1" smtClean="0"/>
              <a:t>isentropes</a:t>
            </a:r>
            <a:endParaRPr lang="en-GB" sz="2400" dirty="0" smtClean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Cyclones grow by </a:t>
            </a:r>
            <a:r>
              <a:rPr lang="en-GB" sz="2400" dirty="0" err="1" smtClean="0"/>
              <a:t>baroclinic</a:t>
            </a:r>
            <a:r>
              <a:rPr lang="en-GB" sz="2400" dirty="0" smtClean="0"/>
              <a:t> instability, converting potential energy from the background </a:t>
            </a:r>
            <a:r>
              <a:rPr lang="en-GB" sz="2400" dirty="0" err="1" smtClean="0"/>
              <a:t>meridional</a:t>
            </a:r>
            <a:r>
              <a:rPr lang="en-GB" sz="2400" dirty="0" smtClean="0"/>
              <a:t> temperature gradient into kinetic energy.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Consequently, cyclones have a characteristic vertical structure.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GB" sz="2400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assignment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239" y="720725"/>
            <a:ext cx="3672978" cy="6037263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Analysis of the extratropical cyclone of 30 October 2000 (storm </a:t>
            </a:r>
            <a:r>
              <a:rPr lang="en-GB" sz="2400" dirty="0" err="1" smtClean="0"/>
              <a:t>Oratia</a:t>
            </a:r>
            <a:r>
              <a:rPr lang="en-GB" sz="2400" dirty="0" smtClean="0"/>
              <a:t>).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Deepened explosively (60 </a:t>
            </a:r>
            <a:r>
              <a:rPr lang="en-GB" sz="2400" dirty="0" err="1" smtClean="0"/>
              <a:t>hPa</a:t>
            </a:r>
            <a:r>
              <a:rPr lang="en-GB" sz="2400" dirty="0" smtClean="0"/>
              <a:t> in 24 hrs) attaining depth of 941 </a:t>
            </a:r>
            <a:r>
              <a:rPr lang="en-GB" sz="2400" dirty="0" err="1" smtClean="0"/>
              <a:t>hPa</a:t>
            </a:r>
            <a:r>
              <a:rPr lang="en-GB" sz="2400" dirty="0" smtClean="0"/>
              <a:t> in the North Sea with sustained hurricane force winds.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Multiple cloud bands terminating at the tip of the satellite image suggest this was a possible sting jet event.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40475" r="9815" b="25235"/>
          <a:stretch/>
        </p:blipFill>
        <p:spPr>
          <a:xfrm>
            <a:off x="4968304" y="899517"/>
            <a:ext cx="4896544" cy="4896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8304" y="5871077"/>
            <a:ext cx="489654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Infra-red satellite image 0619 UTC, </a:t>
            </a:r>
          </a:p>
          <a:p>
            <a:r>
              <a:rPr lang="en-GB" dirty="0" smtClean="0"/>
              <a:t>30 October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4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86184"/>
            <a:ext cx="10008864" cy="7073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</a:t>
            </a:r>
            <a:r>
              <a:rPr lang="en-GB" dirty="0" smtClean="0"/>
              <a:t>assignment: surface analysis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t="21999" r="28634" b="38494"/>
          <a:stretch/>
        </p:blipFill>
        <p:spPr>
          <a:xfrm>
            <a:off x="2268005" y="755501"/>
            <a:ext cx="5544615" cy="617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7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</a:t>
            </a:r>
            <a:r>
              <a:rPr lang="en-GB" dirty="0" smtClean="0"/>
              <a:t>assignment: thickness analysis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762"/>
            <a:ext cx="10058400" cy="71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</a:t>
            </a:r>
            <a:r>
              <a:rPr lang="en-GB" dirty="0" smtClean="0"/>
              <a:t>assignment: 300 </a:t>
            </a:r>
            <a:r>
              <a:rPr lang="en-GB" dirty="0" err="1" smtClean="0"/>
              <a:t>hPa</a:t>
            </a:r>
            <a:r>
              <a:rPr lang="en-GB" dirty="0" smtClean="0"/>
              <a:t> geopotential height analysis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" y="487762"/>
            <a:ext cx="10058400" cy="71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Streamfunction</a:t>
            </a:r>
            <a:r>
              <a:rPr lang="en-GB" dirty="0" smtClean="0"/>
              <a:t> and velocity potential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endParaRPr lang="en-GB" sz="2400" dirty="0" smtClean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sz="2400" dirty="0" smtClean="0"/>
              <a:t>Any horizontal flow can be split into two terms (called Helmholtz decomposition):</a:t>
            </a:r>
          </a:p>
          <a:p>
            <a:pPr marL="107950" indent="0">
              <a:buSzPct val="100000"/>
              <a:buNone/>
            </a:pPr>
            <a:endParaRPr lang="en-GB" sz="2400" dirty="0" smtClean="0"/>
          </a:p>
          <a:p>
            <a:pPr marL="107950" indent="0">
              <a:buSzPct val="100000"/>
              <a:buNone/>
            </a:pPr>
            <a:endParaRPr lang="en-GB" sz="2400" dirty="0"/>
          </a:p>
          <a:p>
            <a:pPr marL="107950" indent="0">
              <a:buSzPct val="100000"/>
              <a:buNone/>
            </a:pPr>
            <a:endParaRPr lang="en-GB" sz="2400" dirty="0" smtClean="0"/>
          </a:p>
          <a:p>
            <a:pPr marL="107950" indent="0">
              <a:buSzPct val="100000"/>
              <a:buNone/>
            </a:pPr>
            <a:r>
              <a:rPr lang="en-GB" sz="2400" dirty="0"/>
              <a:t>	</a:t>
            </a:r>
            <a:r>
              <a:rPr lang="en-GB" sz="2400" dirty="0" smtClean="0"/>
              <a:t>							</a:t>
            </a:r>
            <a:r>
              <a:rPr lang="en-GB" sz="2400" dirty="0" err="1" smtClean="0">
                <a:solidFill>
                  <a:srgbClr val="C00000"/>
                </a:solidFill>
              </a:rPr>
              <a:t>Streamfunction</a:t>
            </a:r>
            <a:r>
              <a:rPr lang="en-GB" sz="2400" dirty="0" smtClean="0"/>
              <a:t>	      	</a:t>
            </a:r>
            <a:r>
              <a:rPr lang="en-GB" sz="2400" dirty="0" smtClean="0">
                <a:solidFill>
                  <a:srgbClr val="C00000"/>
                </a:solidFill>
              </a:rPr>
              <a:t>velocity potential</a:t>
            </a:r>
            <a:endParaRPr lang="en-GB" sz="2400" dirty="0">
              <a:solidFill>
                <a:srgbClr val="C00000"/>
              </a:solidFill>
            </a:endParaRPr>
          </a:p>
          <a:p>
            <a:pPr marL="107950" indent="0">
              <a:buSzPct val="100000"/>
              <a:buNone/>
            </a:pPr>
            <a:r>
              <a:rPr lang="en-GB" sz="2400" dirty="0"/>
              <a:t>w</a:t>
            </a:r>
            <a:r>
              <a:rPr lang="en-GB" sz="2400" dirty="0" smtClean="0"/>
              <a:t>here in </a:t>
            </a:r>
            <a:r>
              <a:rPr lang="en-GB" sz="2400" dirty="0" err="1" smtClean="0"/>
              <a:t>cartesian</a:t>
            </a:r>
            <a:r>
              <a:rPr lang="en-GB" sz="2400" dirty="0" smtClean="0"/>
              <a:t> coordinates</a:t>
            </a:r>
          </a:p>
          <a:p>
            <a:pPr marL="107950" indent="0">
              <a:buSzPct val="100000"/>
              <a:buNone/>
            </a:pPr>
            <a:endParaRPr lang="en-GB" sz="2400" dirty="0"/>
          </a:p>
          <a:p>
            <a:pPr marL="107950" indent="0">
              <a:buSzPct val="100000"/>
              <a:buNone/>
            </a:pPr>
            <a:r>
              <a:rPr lang="en-GB" sz="2400" dirty="0" smtClean="0"/>
              <a:t>Thus…</a:t>
            </a:r>
            <a:endParaRPr lang="en-GB" sz="24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15" y="1907629"/>
            <a:ext cx="478799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4" y="4611538"/>
            <a:ext cx="23526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6768504" y="2987749"/>
            <a:ext cx="665806" cy="57606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5328344" y="3068141"/>
            <a:ext cx="576064" cy="57606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835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5F4F5"/>
              </a:clrFrom>
              <a:clrTo>
                <a:srgbClr val="F5F4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" y="35421"/>
            <a:ext cx="5216400" cy="521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5F4F5"/>
              </a:clrFrom>
              <a:clrTo>
                <a:srgbClr val="F5F4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88" y="2235596"/>
            <a:ext cx="5216649" cy="5216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517" y="6002242"/>
            <a:ext cx="4685041" cy="416608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7EAF35"/>
                </a:solidFill>
                <a:latin typeface="+mn-lt"/>
              </a:rPr>
              <a:t>ECMWF </a:t>
            </a:r>
            <a:r>
              <a:rPr lang="en-GB" sz="2200" dirty="0" err="1">
                <a:solidFill>
                  <a:srgbClr val="7EAF35"/>
                </a:solidFill>
                <a:latin typeface="+mn-lt"/>
              </a:rPr>
              <a:t>streamfunction</a:t>
            </a:r>
            <a:r>
              <a:rPr lang="en-GB" sz="2200" dirty="0">
                <a:solidFill>
                  <a:srgbClr val="7EAF35"/>
                </a:solidFill>
                <a:latin typeface="+mn-lt"/>
              </a:rPr>
              <a:t> animations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1309082" y="4493808"/>
            <a:ext cx="2063378" cy="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en-GB" altLang="en-US" sz="2000" dirty="0">
                <a:solidFill>
                  <a:srgbClr val="7EAF35"/>
                </a:solidFill>
              </a:rPr>
              <a:t>250 </a:t>
            </a:r>
            <a:r>
              <a:rPr lang="en-GB" altLang="en-US" sz="2000" dirty="0" err="1">
                <a:solidFill>
                  <a:srgbClr val="7EAF35"/>
                </a:solidFill>
              </a:rPr>
              <a:t>hPa</a:t>
            </a:r>
            <a:endParaRPr lang="en-GB" altLang="en-US" sz="2000" dirty="0">
              <a:solidFill>
                <a:srgbClr val="7EAF35"/>
              </a:solidFill>
            </a:endParaRP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7024936" y="6675964"/>
            <a:ext cx="2063378" cy="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en-GB" altLang="en-US" sz="2000" dirty="0">
                <a:solidFill>
                  <a:srgbClr val="7EAF35"/>
                </a:solidFill>
              </a:rPr>
              <a:t>850 </a:t>
            </a:r>
            <a:r>
              <a:rPr lang="en-GB" altLang="en-US" sz="2000" dirty="0" err="1">
                <a:solidFill>
                  <a:srgbClr val="7EAF35"/>
                </a:solidFill>
              </a:rPr>
              <a:t>hPa</a:t>
            </a:r>
            <a:endParaRPr lang="en-GB" altLang="en-US" sz="2000" dirty="0">
              <a:solidFill>
                <a:srgbClr val="7EAF35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012282"/>
              </p:ext>
            </p:extLst>
          </p:nvPr>
        </p:nvGraphicFramePr>
        <p:xfrm>
          <a:off x="4432300" y="29718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8" name="Equation" r:id="rId5" imgW="126720" imgH="190440" progId="Equation.DSMT4">
                  <p:embed/>
                </p:oleObj>
              </mc:Choice>
              <mc:Fallback>
                <p:oleObj name="Equation" r:id="rId5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2300" y="29718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04408" y="611485"/>
                <a:ext cx="3024336" cy="1041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/>
                        </a:rPr>
                        <m:t>𝑢</m:t>
                      </m:r>
                      <m:r>
                        <a:rPr lang="en-GB" sz="32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𝜕𝜓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r>
                        <a:rPr lang="en-GB" sz="3200" b="0" i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i="1" smtClean="0">
                              <a:latin typeface="Cambria Math"/>
                              <a:ea typeface="Cambria Math"/>
                            </a:rPr>
                            <m:t>𝜕𝜒</m:t>
                          </m:r>
                        </m:num>
                        <m:den>
                          <m:r>
                            <a:rPr lang="en-GB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408" y="611485"/>
                <a:ext cx="3024336" cy="104143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48424" y="1730286"/>
                <a:ext cx="3024336" cy="1041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b="0" i="0" smtClean="0">
                          <a:latin typeface="Cambria Math"/>
                        </a:rPr>
                        <m:t>v</m:t>
                      </m:r>
                      <m:r>
                        <a:rPr lang="en-GB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𝜕𝜓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GB" sz="3200" b="0" i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i="1" smtClean="0">
                              <a:latin typeface="Cambria Math"/>
                              <a:ea typeface="Cambria Math"/>
                            </a:rPr>
                            <m:t>𝜕𝜒</m:t>
                          </m:r>
                        </m:num>
                        <m:den>
                          <m:r>
                            <a:rPr lang="en-GB" sz="32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sz="32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424" y="1730286"/>
                <a:ext cx="3024336" cy="104143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/>
          <p:cNvSpPr txBox="1">
            <a:spLocks/>
          </p:cNvSpPr>
          <p:nvPr/>
        </p:nvSpPr>
        <p:spPr>
          <a:xfrm>
            <a:off x="144463" y="174625"/>
            <a:ext cx="9070975" cy="346075"/>
          </a:xfrm>
          <a:prstGeom prst="rect">
            <a:avLst/>
          </a:prstGeom>
        </p:spPr>
        <p:txBody>
          <a:bodyPr/>
          <a:lstStyle>
            <a:lvl1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2pPr>
            <a:lvl3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3pPr>
            <a:lvl4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4pPr>
            <a:lvl5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5pPr>
            <a:lvl6pPr marL="15367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6pPr>
            <a:lvl7pPr marL="19939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7pPr>
            <a:lvl8pPr marL="24511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8pPr>
            <a:lvl9pPr marL="2908300" indent="-2159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2400" b="1">
                <a:solidFill>
                  <a:srgbClr val="FFFFFF"/>
                </a:solidFill>
                <a:latin typeface="Gill Sans MT" pitchFamily="34" charset="0"/>
              </a:defRPr>
            </a:lvl9pPr>
          </a:lstStyle>
          <a:p>
            <a:r>
              <a:rPr lang="en-GB" kern="0" smtClean="0"/>
              <a:t>Streamfunction and velocity potential</a:t>
            </a:r>
            <a:endParaRPr lang="en-GB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0274" y="755501"/>
            <a:ext cx="9300077" cy="648072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400" dirty="0"/>
              <a:t>I</a:t>
            </a:r>
            <a:r>
              <a:rPr lang="en-GB" sz="2400" dirty="0" smtClean="0"/>
              <a:t>n a rotating frame of reference this becomes</a:t>
            </a:r>
          </a:p>
          <a:p>
            <a:pPr marL="0" indent="0">
              <a:buNone/>
              <a:defRPr/>
            </a:pPr>
            <a:endParaRPr lang="en-GB" sz="2400" dirty="0"/>
          </a:p>
          <a:p>
            <a:pPr marL="0" indent="0">
              <a:buNone/>
              <a:defRPr/>
            </a:pPr>
            <a:endParaRPr lang="en-GB" sz="2400" dirty="0" smtClean="0"/>
          </a:p>
          <a:p>
            <a:pPr marL="0" indent="0">
              <a:buNone/>
              <a:defRPr/>
            </a:pPr>
            <a:endParaRPr lang="en-GB" sz="2400" dirty="0"/>
          </a:p>
          <a:p>
            <a:pPr marL="0" indent="0">
              <a:buNone/>
              <a:defRPr/>
            </a:pPr>
            <a:endParaRPr lang="en-GB" sz="2400" dirty="0" smtClean="0"/>
          </a:p>
          <a:p>
            <a:pPr marL="0" indent="0">
              <a:buNone/>
              <a:defRPr/>
            </a:pPr>
            <a:endParaRPr lang="en-GB" sz="2400" dirty="0" smtClean="0"/>
          </a:p>
          <a:p>
            <a:pPr marL="0" indent="0">
              <a:buNone/>
              <a:defRPr/>
            </a:pPr>
            <a:r>
              <a:rPr lang="en-GB" sz="2400" dirty="0" smtClean="0"/>
              <a:t>which incorporating the centrifugal force into the definition of apparent gravity </a:t>
            </a:r>
            <a:r>
              <a:rPr lang="en-GB" sz="2400" b="1" dirty="0"/>
              <a:t>and neglecting </a:t>
            </a:r>
            <a:r>
              <a:rPr lang="en-GB" sz="2400" b="1" dirty="0" smtClean="0"/>
              <a:t>friction (</a:t>
            </a:r>
            <a:r>
              <a:rPr lang="en-GB" sz="2400" b="1" dirty="0" err="1" smtClean="0"/>
              <a:t>inviscid</a:t>
            </a:r>
            <a:r>
              <a:rPr lang="en-GB" sz="2400" b="1" dirty="0" smtClean="0"/>
              <a:t> flow) </a:t>
            </a:r>
            <a:r>
              <a:rPr lang="en-GB" sz="2400" dirty="0"/>
              <a:t>becomes </a:t>
            </a:r>
            <a:r>
              <a:rPr lang="en-GB" sz="2400" dirty="0" smtClean="0"/>
              <a:t>the Euler momentum equation:</a:t>
            </a:r>
          </a:p>
          <a:p>
            <a:pPr marL="0" indent="0">
              <a:buNone/>
              <a:defRPr/>
            </a:pPr>
            <a:endParaRPr lang="en-GB" dirty="0" smtClean="0"/>
          </a:p>
          <a:p>
            <a:pPr marL="0" indent="0">
              <a:buNone/>
              <a:defRPr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267" name="Title 4"/>
          <p:cNvSpPr>
            <a:spLocks noGrp="1"/>
          </p:cNvSpPr>
          <p:nvPr>
            <p:ph type="title"/>
          </p:nvPr>
        </p:nvSpPr>
        <p:spPr>
          <a:xfrm>
            <a:off x="119007" y="107429"/>
            <a:ext cx="6827174" cy="508056"/>
          </a:xfrm>
        </p:spPr>
        <p:txBody>
          <a:bodyPr/>
          <a:lstStyle/>
          <a:p>
            <a:r>
              <a:rPr lang="en-GB" altLang="en-US" dirty="0" smtClean="0"/>
              <a:t>Equations of motion: rotating frame</a:t>
            </a:r>
          </a:p>
        </p:txBody>
      </p:sp>
      <p:graphicFrame>
        <p:nvGraphicFramePr>
          <p:cNvPr id="1126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760094"/>
              </p:ext>
            </p:extLst>
          </p:nvPr>
        </p:nvGraphicFramePr>
        <p:xfrm>
          <a:off x="719832" y="1331565"/>
          <a:ext cx="8668137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6" name="Equation" r:id="rId3" imgW="3695700" imgH="584200" progId="Equation.DSMT4">
                  <p:embed/>
                </p:oleObj>
              </mc:Choice>
              <mc:Fallback>
                <p:oleObj name="Equation" r:id="rId3" imgW="36957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832" y="1331565"/>
                        <a:ext cx="8668137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922835"/>
              </p:ext>
            </p:extLst>
          </p:nvPr>
        </p:nvGraphicFramePr>
        <p:xfrm>
          <a:off x="2304008" y="5003973"/>
          <a:ext cx="5458927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7" name="Equation" r:id="rId5" imgW="2222500" imgH="558800" progId="Equation.DSMT4">
                  <p:embed/>
                </p:oleObj>
              </mc:Choice>
              <mc:Fallback>
                <p:oleObj name="Equation" r:id="rId5" imgW="22225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008" y="5003973"/>
                        <a:ext cx="5458927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Brace 6"/>
          <p:cNvSpPr/>
          <p:nvPr/>
        </p:nvSpPr>
        <p:spPr bwMode="auto">
          <a:xfrm rot="5400000">
            <a:off x="8733446" y="1640323"/>
            <a:ext cx="174572" cy="122413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8664" y="2883160"/>
            <a:ext cx="1224136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Friction</a:t>
            </a:r>
            <a:endParaRPr lang="en-GB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8640712" y="2450812"/>
            <a:ext cx="180020" cy="41456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213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3432" y="755501"/>
            <a:ext cx="9300077" cy="648072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400" dirty="0"/>
              <a:t>I</a:t>
            </a:r>
            <a:r>
              <a:rPr lang="en-GB" sz="2400" dirty="0" smtClean="0"/>
              <a:t>n a rotating frame of reference this becomes</a:t>
            </a:r>
            <a:endParaRPr lang="en-GB" sz="2400" dirty="0"/>
          </a:p>
          <a:p>
            <a:pPr marL="0" indent="0">
              <a:buNone/>
              <a:defRPr/>
            </a:pPr>
            <a:endParaRPr lang="en-GB" sz="2400" dirty="0" smtClean="0"/>
          </a:p>
          <a:p>
            <a:pPr marL="0" indent="0">
              <a:buNone/>
              <a:defRPr/>
            </a:pPr>
            <a:endParaRPr lang="en-GB" sz="2400" dirty="0"/>
          </a:p>
          <a:p>
            <a:pPr marL="0" indent="0">
              <a:buNone/>
              <a:defRPr/>
            </a:pPr>
            <a:endParaRPr lang="en-GB" sz="2400" dirty="0" smtClean="0"/>
          </a:p>
          <a:p>
            <a:pPr marL="0" indent="0">
              <a:buNone/>
              <a:defRPr/>
            </a:pPr>
            <a:endParaRPr lang="en-GB" sz="2400" dirty="0" smtClean="0"/>
          </a:p>
          <a:p>
            <a:pPr marL="0" indent="0">
              <a:buNone/>
              <a:defRPr/>
            </a:pPr>
            <a:r>
              <a:rPr lang="en-GB" sz="2400" dirty="0" smtClean="0"/>
              <a:t>which incorporating the centrifugal force into the definition of apparent gravity </a:t>
            </a:r>
            <a:r>
              <a:rPr lang="en-GB" sz="2400" b="1" dirty="0"/>
              <a:t>and neglecting </a:t>
            </a:r>
            <a:r>
              <a:rPr lang="en-GB" sz="2400" b="1" dirty="0" smtClean="0"/>
              <a:t>friction (</a:t>
            </a:r>
            <a:r>
              <a:rPr lang="en-GB" sz="2400" b="1" dirty="0" err="1" smtClean="0"/>
              <a:t>inviscid</a:t>
            </a:r>
            <a:r>
              <a:rPr lang="en-GB" sz="2400" b="1" dirty="0" smtClean="0"/>
              <a:t> flow) </a:t>
            </a:r>
            <a:r>
              <a:rPr lang="en-GB" sz="2400" dirty="0"/>
              <a:t>becomes </a:t>
            </a:r>
            <a:r>
              <a:rPr lang="en-GB" sz="2400" dirty="0" smtClean="0"/>
              <a:t>the Euler momentum equation:</a:t>
            </a:r>
          </a:p>
          <a:p>
            <a:pPr marL="0" indent="0">
              <a:buNone/>
              <a:defRPr/>
            </a:pPr>
            <a:endParaRPr lang="en-GB" dirty="0" smtClean="0"/>
          </a:p>
          <a:p>
            <a:pPr marL="0" indent="0">
              <a:buNone/>
              <a:defRPr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267" name="Title 4"/>
          <p:cNvSpPr>
            <a:spLocks noGrp="1"/>
          </p:cNvSpPr>
          <p:nvPr>
            <p:ph type="title"/>
          </p:nvPr>
        </p:nvSpPr>
        <p:spPr>
          <a:xfrm>
            <a:off x="119007" y="107429"/>
            <a:ext cx="6827174" cy="508056"/>
          </a:xfrm>
        </p:spPr>
        <p:txBody>
          <a:bodyPr/>
          <a:lstStyle/>
          <a:p>
            <a:r>
              <a:rPr lang="en-GB" altLang="en-US" dirty="0" smtClean="0"/>
              <a:t>Equations of motion: rotating frame</a:t>
            </a:r>
          </a:p>
        </p:txBody>
      </p:sp>
      <p:graphicFrame>
        <p:nvGraphicFramePr>
          <p:cNvPr id="1127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376969"/>
              </p:ext>
            </p:extLst>
          </p:nvPr>
        </p:nvGraphicFramePr>
        <p:xfrm>
          <a:off x="2304008" y="4283893"/>
          <a:ext cx="5458927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" name="Equation" r:id="rId4" imgW="2222500" imgH="558800" progId="Equation.DSMT4">
                  <p:embed/>
                </p:oleObj>
              </mc:Choice>
              <mc:Fallback>
                <p:oleObj name="Equation" r:id="rId4" imgW="22225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008" y="4283893"/>
                        <a:ext cx="5458927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4004" y="1761542"/>
            <a:ext cx="9004536" cy="1512168"/>
            <a:chOff x="719831" y="2267669"/>
            <a:chExt cx="9004536" cy="1512168"/>
          </a:xfrm>
        </p:grpSpPr>
        <p:graphicFrame>
          <p:nvGraphicFramePr>
            <p:cNvPr id="1126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8724730"/>
                </p:ext>
              </p:extLst>
            </p:nvPr>
          </p:nvGraphicFramePr>
          <p:xfrm>
            <a:off x="719831" y="2267669"/>
            <a:ext cx="8668137" cy="1368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17" name="Equation" r:id="rId6" imgW="3695700" imgH="584200" progId="Equation.DSMT4">
                    <p:embed/>
                  </p:oleObj>
                </mc:Choice>
                <mc:Fallback>
                  <p:oleObj name="Equation" r:id="rId6" imgW="3695700" imgH="584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831" y="2267669"/>
                          <a:ext cx="8668137" cy="1368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ight Brace 6"/>
            <p:cNvSpPr/>
            <p:nvPr/>
          </p:nvSpPr>
          <p:spPr bwMode="auto">
            <a:xfrm rot="5400000">
              <a:off x="8661673" y="2486730"/>
              <a:ext cx="174572" cy="1224136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00231" y="3401272"/>
              <a:ext cx="1224136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Friction</a:t>
              </a:r>
              <a:endParaRPr lang="en-GB" sz="2000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8640712" y="3077242"/>
              <a:ext cx="180020" cy="414563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819" y="511618"/>
            <a:ext cx="2095500" cy="1762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007" y="5681365"/>
            <a:ext cx="9745841" cy="11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i.e. The acceleration following the relative motion in a rotating frame equals the </a:t>
            </a:r>
            <a:r>
              <a:rPr lang="en-GB" sz="2400" dirty="0">
                <a:solidFill>
                  <a:srgbClr val="C00000"/>
                </a:solidFill>
              </a:rPr>
              <a:t>s</a:t>
            </a:r>
            <a:r>
              <a:rPr lang="en-GB" sz="2400" dirty="0" smtClean="0">
                <a:solidFill>
                  <a:srgbClr val="C00000"/>
                </a:solidFill>
              </a:rPr>
              <a:t>um of the Coriolis force, the pressure gradient force, effective gravity (and friction).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" y="179437"/>
            <a:ext cx="9936162" cy="346075"/>
          </a:xfrm>
        </p:spPr>
        <p:txBody>
          <a:bodyPr/>
          <a:lstStyle/>
          <a:p>
            <a:r>
              <a:rPr lang="en-GB" dirty="0" smtClean="0"/>
              <a:t>Equations of motion: Primitive Equations in Cartesian coordinates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𝐷𝑢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−</m:t>
                      </m:r>
                      <m:r>
                        <a:rPr lang="en-GB" b="0" i="1" smtClean="0">
                          <a:latin typeface="Cambria Math"/>
                        </a:rPr>
                        <m:t>𝑓𝑣</m:t>
                      </m:r>
                      <m:r>
                        <a:rPr lang="en-GB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GB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dirty="0" smtClean="0"/>
              </a:p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𝐷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+</m:t>
                      </m:r>
                      <m:r>
                        <a:rPr lang="en-GB" i="1">
                          <a:latin typeface="Cambria Math"/>
                        </a:rPr>
                        <m:t>𝑓𝑢</m:t>
                      </m:r>
                      <m:r>
                        <a:rPr lang="en-GB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r>
                        <a:rPr lang="en-GB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ea typeface="Cambria Math"/>
                </a:endParaRPr>
              </a:p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𝐷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𝑤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𝑔</m:t>
                      </m:r>
                      <m:r>
                        <a:rPr lang="en-GB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r>
                        <a:rPr lang="en-GB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GB" dirty="0" smtClean="0"/>
              </a:p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𝐷</m:t>
                          </m:r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i="1">
                          <a:latin typeface="Cambria Math"/>
                        </a:rPr>
                        <m:t>+</m:t>
                      </m:r>
                      <m:r>
                        <a:rPr lang="en-GB" i="1" smtClean="0">
                          <a:latin typeface="Cambria Math"/>
                          <a:ea typeface="Cambria Math"/>
                        </a:rPr>
                        <m:t>𝜌𝛻</m:t>
                      </m:r>
                      <m:r>
                        <a:rPr lang="en-GB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GB" b="1" i="0">
                          <a:latin typeface="Cambria Math"/>
                        </a:rPr>
                        <m:t>𝐮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b="0" dirty="0" smtClean="0"/>
              </a:p>
              <a:p>
                <a:pPr marL="1079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𝐷</m:t>
                          </m:r>
                          <m:r>
                            <a:rPr lang="en-GB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43768" y="971525"/>
            <a:ext cx="2664296" cy="524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Momentum equations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Mass conservation equation</a:t>
            </a:r>
          </a:p>
          <a:p>
            <a:endParaRPr lang="en-GB" sz="2400" dirty="0"/>
          </a:p>
          <a:p>
            <a:r>
              <a:rPr lang="en-GB" sz="2400" dirty="0" smtClean="0"/>
              <a:t>Thermodynamic equation (adiabatic flow)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04608" y="1475581"/>
            <a:ext cx="208823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Friction components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984528" y="1475581"/>
            <a:ext cx="738150" cy="42321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984528" y="1898799"/>
            <a:ext cx="738150" cy="37959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6768504" y="1898799"/>
            <a:ext cx="954174" cy="159300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063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87784" y="899517"/>
                <a:ext cx="9145016" cy="5832648"/>
              </a:xfrm>
            </p:spPr>
            <p:txBody>
              <a:bodyPr/>
              <a:lstStyle/>
              <a:p>
                <a:pPr>
                  <a:buSzPct val="100000"/>
                  <a:buFont typeface="Wingdings" panose="05000000000000000000" pitchFamily="2" charset="2"/>
                  <a:buChar char="§"/>
                  <a:defRPr/>
                </a:pPr>
                <a:endParaRPr lang="en-GB" sz="2400" dirty="0" smtClean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  <a:defRPr/>
                </a:pPr>
                <a:r>
                  <a:rPr lang="en-GB" sz="2400" dirty="0" smtClean="0"/>
                  <a:t>The </a:t>
                </a:r>
                <a:r>
                  <a:rPr lang="en-GB" sz="2400" dirty="0"/>
                  <a:t>primary effect of planetary rotation on fluid </a:t>
                </a:r>
                <a:r>
                  <a:rPr lang="en-GB" sz="2400" dirty="0" smtClean="0"/>
                  <a:t>motion </a:t>
                </a:r>
                <a:r>
                  <a:rPr lang="en-GB" sz="2400" dirty="0"/>
                  <a:t>is the </a:t>
                </a:r>
                <a:r>
                  <a:rPr lang="en-GB" sz="2400" b="1" dirty="0">
                    <a:solidFill>
                      <a:srgbClr val="FF0000"/>
                    </a:solidFill>
                    <a:hlinkClick r:id="rId3"/>
                  </a:rPr>
                  <a:t>Coriolis </a:t>
                </a:r>
                <a:r>
                  <a:rPr lang="en-GB" sz="2400" b="1" dirty="0" smtClean="0">
                    <a:solidFill>
                      <a:srgbClr val="FF0000"/>
                    </a:solidFill>
                    <a:hlinkClick r:id="rId3"/>
                  </a:rPr>
                  <a:t>force</a:t>
                </a:r>
                <a:endParaRPr lang="en-GB" sz="2400" b="1" dirty="0">
                  <a:solidFill>
                    <a:srgbClr val="FF0000"/>
                  </a:solidFill>
                </a:endParaRPr>
              </a:p>
              <a:p>
                <a:pPr marL="107950" indent="0">
                  <a:buSzPct val="100000"/>
                  <a:buNone/>
                  <a:defRPr/>
                </a:pPr>
                <a:endParaRPr lang="en-GB" sz="2400" dirty="0"/>
              </a:p>
              <a:p>
                <a:pPr marL="107950" indent="0">
                  <a:buSzPct val="100000"/>
                  <a:buNone/>
                  <a:defRPr/>
                </a:pPr>
                <a:endParaRPr lang="en-GB" sz="2400" dirty="0"/>
              </a:p>
              <a:p>
                <a:pPr>
                  <a:buSzPct val="100000"/>
                  <a:buFont typeface="Wingdings" panose="05000000000000000000" pitchFamily="2" charset="2"/>
                  <a:buChar char="§"/>
                  <a:defRPr/>
                </a:pPr>
                <a:r>
                  <a:rPr lang="en-GB" sz="2400" dirty="0"/>
                  <a:t>The magnitude of the horizontal component is</a:t>
                </a:r>
              </a:p>
              <a:p>
                <a:pPr marL="342900" indent="-342900">
                  <a:buSzPct val="100000"/>
                  <a:buFont typeface="Wingdings" panose="05000000000000000000" pitchFamily="2" charset="2"/>
                  <a:buChar char="§"/>
                  <a:defRPr/>
                </a:pPr>
                <a:endParaRPr lang="en-GB" sz="2400" dirty="0"/>
              </a:p>
              <a:p>
                <a:pPr marL="342900" indent="-342900">
                  <a:buSzPct val="100000"/>
                  <a:buFont typeface="Wingdings" panose="05000000000000000000" pitchFamily="2" charset="2"/>
                  <a:buChar char="§"/>
                  <a:defRPr/>
                </a:pPr>
                <a:endParaRPr lang="en-GB" sz="2400" dirty="0"/>
              </a:p>
              <a:p>
                <a:pPr marL="107950" indent="0">
                  <a:buSzPct val="100000"/>
                  <a:buNone/>
                  <a:defRPr/>
                </a:pPr>
                <a:r>
                  <a:rPr lang="en-GB" sz="2400" dirty="0" smtClean="0"/>
                  <a:t>where</a:t>
                </a:r>
                <a:r>
                  <a:rPr lang="en-GB" sz="3600" dirty="0" smtClean="0"/>
                  <a:t>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2400" dirty="0" smtClean="0"/>
                  <a:t> is the Coriolis </a:t>
                </a:r>
                <a:r>
                  <a:rPr lang="en-GB" sz="2400" dirty="0"/>
                  <a:t>parameter </a:t>
                </a:r>
                <a:r>
                  <a:rPr lang="en-GB" sz="2400" dirty="0" smtClean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sz="3600" dirty="0"/>
                  <a:t> </a:t>
                </a:r>
                <a:r>
                  <a:rPr lang="en-GB" sz="2400" dirty="0"/>
                  <a:t>the rotation rate of the Earth and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2400" dirty="0"/>
                  <a:t> latitude.</a:t>
                </a: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  <a:buFont typeface="Wingdings" panose="05000000000000000000" pitchFamily="2" charset="2"/>
                  <a:buChar char="§"/>
                  <a:defRPr/>
                </a:pPr>
                <a:r>
                  <a:rPr lang="en-GB" sz="2400" dirty="0" smtClean="0"/>
                  <a:t>The Coriolis force </a:t>
                </a:r>
                <a:r>
                  <a:rPr lang="en-GB" sz="2400" dirty="0"/>
                  <a:t>acts to the right of the horizontal velocity in the northern hemisphere. 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7784" y="899517"/>
                <a:ext cx="9145016" cy="5832648"/>
              </a:xfrm>
              <a:blipFill rotWithShape="0">
                <a:blip r:embed="rId4"/>
                <a:stretch>
                  <a:fillRect l="-800" b="-32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119007" y="35421"/>
            <a:ext cx="6827174" cy="640472"/>
          </a:xfrm>
        </p:spPr>
        <p:txBody>
          <a:bodyPr/>
          <a:lstStyle/>
          <a:p>
            <a:r>
              <a:rPr lang="en-GB" altLang="en-US" dirty="0" smtClean="0"/>
              <a:t>Equations of motion: Coriolis Force </a:t>
            </a:r>
          </a:p>
        </p:txBody>
      </p:sp>
      <p:graphicFrame>
        <p:nvGraphicFramePr>
          <p:cNvPr id="1229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261032"/>
              </p:ext>
            </p:extLst>
          </p:nvPr>
        </p:nvGraphicFramePr>
        <p:xfrm>
          <a:off x="3240112" y="2378688"/>
          <a:ext cx="3629725" cy="766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2" name="Equation" r:id="rId5" imgW="1143000" imgH="241300" progId="Equation.DSMT4">
                  <p:embed/>
                </p:oleObj>
              </mc:Choice>
              <mc:Fallback>
                <p:oleObj name="Equation" r:id="rId5" imgW="1143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112" y="2378688"/>
                        <a:ext cx="3629725" cy="766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358718"/>
              </p:ext>
            </p:extLst>
          </p:nvPr>
        </p:nvGraphicFramePr>
        <p:xfrm>
          <a:off x="2448024" y="3934405"/>
          <a:ext cx="5626598" cy="621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3" name="Equation" r:id="rId7" imgW="2184120" imgH="241200" progId="Equation.DSMT4">
                  <p:embed/>
                </p:oleObj>
              </mc:Choice>
              <mc:Fallback>
                <p:oleObj name="Equation" r:id="rId7" imgW="21841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024" y="3934405"/>
                        <a:ext cx="5626598" cy="6212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orioli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>
            <a:fillRect/>
          </a:stretch>
        </p:blipFill>
        <p:spPr bwMode="auto">
          <a:xfrm>
            <a:off x="6419398" y="2267669"/>
            <a:ext cx="3661227" cy="45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119007" y="-1522"/>
            <a:ext cx="9961618" cy="685015"/>
          </a:xfrm>
        </p:spPr>
        <p:txBody>
          <a:bodyPr/>
          <a:lstStyle/>
          <a:p>
            <a:r>
              <a:rPr lang="en-GB" altLang="en-US" dirty="0" smtClean="0"/>
              <a:t>Equations of motion: Euler equations in spherical  polar coordinates</a:t>
            </a:r>
          </a:p>
        </p:txBody>
      </p:sp>
      <p:graphicFrame>
        <p:nvGraphicFramePr>
          <p:cNvPr id="133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574079"/>
              </p:ext>
            </p:extLst>
          </p:nvPr>
        </p:nvGraphicFramePr>
        <p:xfrm>
          <a:off x="143768" y="866340"/>
          <a:ext cx="9466337" cy="536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5" name="Equation" r:id="rId4" imgW="4102100" imgH="2324100" progId="Equation.DSMT4">
                  <p:embed/>
                </p:oleObj>
              </mc:Choice>
              <mc:Fallback>
                <p:oleObj name="Equation" r:id="rId4" imgW="4102100" imgH="2324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68" y="866340"/>
                        <a:ext cx="9466337" cy="5361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4"/>
          <p:cNvSpPr>
            <a:spLocks noGrp="1"/>
          </p:cNvSpPr>
          <p:nvPr>
            <p:ph idx="1"/>
          </p:nvPr>
        </p:nvSpPr>
        <p:spPr>
          <a:xfrm>
            <a:off x="435778" y="4211885"/>
            <a:ext cx="9287825" cy="2592288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 smtClean="0"/>
              <a:t>Widely used as the basis of numerical weather prediction, ocean and climate models.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 smtClean="0"/>
              <a:t>Centrifugal effects incorporated in gravity.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 smtClean="0"/>
              <a:t>Shallow atmosphere approximation made and small terms neglected.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dirty="0" smtClean="0"/>
              <a:t>Equations conserve zonal angular momentum and kinetic energy.</a:t>
            </a:r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40996" y="179437"/>
            <a:ext cx="9651844" cy="360040"/>
          </a:xfrm>
        </p:spPr>
        <p:txBody>
          <a:bodyPr/>
          <a:lstStyle/>
          <a:p>
            <a:r>
              <a:rPr lang="en-GB" altLang="en-US" dirty="0"/>
              <a:t>Equations of motion: Primitive </a:t>
            </a:r>
            <a:r>
              <a:rPr lang="en-GB" altLang="en-US" dirty="0" smtClean="0"/>
              <a:t>equations</a:t>
            </a:r>
          </a:p>
        </p:txBody>
      </p:sp>
      <p:graphicFrame>
        <p:nvGraphicFramePr>
          <p:cNvPr id="14340" name="Object 2"/>
          <p:cNvGraphicFramePr>
            <a:graphicFrameLocks noChangeAspect="1"/>
          </p:cNvGraphicFramePr>
          <p:nvPr/>
        </p:nvGraphicFramePr>
        <p:xfrm>
          <a:off x="4452276" y="3261860"/>
          <a:ext cx="1008063" cy="23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6" name="Equation" r:id="rId3" imgW="452253" imgH="678380" progId="Equation.DSMT4">
                  <p:embed/>
                </p:oleObj>
              </mc:Choice>
              <mc:Fallback>
                <p:oleObj name="Equation" r:id="rId3" imgW="452253" imgH="6783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276" y="3261860"/>
                        <a:ext cx="1008063" cy="2379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510682"/>
              </p:ext>
            </p:extLst>
          </p:nvPr>
        </p:nvGraphicFramePr>
        <p:xfrm>
          <a:off x="2217389" y="611485"/>
          <a:ext cx="5644099" cy="364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7" name="Equation" r:id="rId5" imgW="2362200" imgH="1524000" progId="Equation.DSMT4">
                  <p:embed/>
                </p:oleObj>
              </mc:Choice>
              <mc:Fallback>
                <p:oleObj name="Equation" r:id="rId5" imgW="2362200" imgH="152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7389" y="611485"/>
                        <a:ext cx="5644099" cy="3641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AS">
  <a:themeElements>
    <a:clrScheme name="NCAS_presentatio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CAS_presentation_template">
      <a:majorFont>
        <a:latin typeface="Gill Sans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NCAS_present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S_presentation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CAS">
  <a:themeElements>
    <a:clrScheme name="NCAS_presentatio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CAS_presentation_template">
      <a:majorFont>
        <a:latin typeface="Gill Sans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NCAS_present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S_presentation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CAS">
  <a:themeElements>
    <a:clrScheme name="NCAS_presentatio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CAS_presentation_template">
      <a:majorFont>
        <a:latin typeface="Gill Sans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NCAS_present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AS_presentation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AS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NCAS</Template>
  <TotalTime>2301</TotalTime>
  <Words>1614</Words>
  <Application>Microsoft Office PowerPoint</Application>
  <PresentationFormat>Custom</PresentationFormat>
  <Paragraphs>311</Paragraphs>
  <Slides>36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Cambria Math</vt:lpstr>
      <vt:lpstr>Gill Sans MT</vt:lpstr>
      <vt:lpstr>StarSymbol</vt:lpstr>
      <vt:lpstr>Symbol</vt:lpstr>
      <vt:lpstr>Times New Roman</vt:lpstr>
      <vt:lpstr>Wingdings</vt:lpstr>
      <vt:lpstr>NCAS</vt:lpstr>
      <vt:lpstr>1_NCAS</vt:lpstr>
      <vt:lpstr>2_NCAS</vt:lpstr>
      <vt:lpstr>Equation</vt:lpstr>
      <vt:lpstr>Atmospheric Dynamics</vt:lpstr>
      <vt:lpstr>Outline</vt:lpstr>
      <vt:lpstr>Equations of motion: rotating frame</vt:lpstr>
      <vt:lpstr>Equations of motion: rotating frame</vt:lpstr>
      <vt:lpstr>Equations of motion: rotating frame</vt:lpstr>
      <vt:lpstr>Equations of motion: Primitive Equations in Cartesian coordinates</vt:lpstr>
      <vt:lpstr>Equations of motion: Coriolis Force </vt:lpstr>
      <vt:lpstr>Equations of motion: Euler equations in spherical  polar coordinates</vt:lpstr>
      <vt:lpstr>Equations of motion: Primitive equations</vt:lpstr>
      <vt:lpstr>Balance: geostrophic</vt:lpstr>
      <vt:lpstr>Balance: geostrophic</vt:lpstr>
      <vt:lpstr>Example: surface chart with isobars (lines of constant pressure)</vt:lpstr>
      <vt:lpstr>PowerPoint Presentation</vt:lpstr>
      <vt:lpstr>Balance: geostrophic. Why is geostrophy important?</vt:lpstr>
      <vt:lpstr>Balance: geostrophic. Divergence</vt:lpstr>
      <vt:lpstr>Balance: hydrostatic </vt:lpstr>
      <vt:lpstr>Balance: hydrostatic </vt:lpstr>
      <vt:lpstr>Vorticity</vt:lpstr>
      <vt:lpstr>Vorticity in natural coordinates</vt:lpstr>
      <vt:lpstr>PowerPoint Presentation</vt:lpstr>
      <vt:lpstr>Balance: thermal wind balance </vt:lpstr>
      <vt:lpstr>Balance: example thermal wind balance </vt:lpstr>
      <vt:lpstr>PowerPoint Presentation</vt:lpstr>
      <vt:lpstr>Potential vorticity</vt:lpstr>
      <vt:lpstr>Planetary Rossby waves</vt:lpstr>
      <vt:lpstr>Planetary Rossby waves</vt:lpstr>
      <vt:lpstr>Baroclinic instability</vt:lpstr>
      <vt:lpstr>Baroclinic instability: Idealised (quasi-geostrophic) model simulation</vt:lpstr>
      <vt:lpstr>Baroclinic instability. Upper and lower air charts</vt:lpstr>
      <vt:lpstr>Summary</vt:lpstr>
      <vt:lpstr>Practical assignment</vt:lpstr>
      <vt:lpstr>Practical assignment: surface analysis</vt:lpstr>
      <vt:lpstr>Practical assignment: thickness analysis</vt:lpstr>
      <vt:lpstr>Practical assignment: 300 hPa geopotential height analysis</vt:lpstr>
      <vt:lpstr>Streamfunction and velocity potential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Dynamics</dc:title>
  <dc:creator>Vaughan</dc:creator>
  <cp:lastModifiedBy>Suzanne L. Gray</cp:lastModifiedBy>
  <cp:revision>147</cp:revision>
  <dcterms:created xsi:type="dcterms:W3CDTF">2011-03-15T09:18:34Z</dcterms:created>
  <dcterms:modified xsi:type="dcterms:W3CDTF">2015-11-19T09:35:55Z</dcterms:modified>
</cp:coreProperties>
</file>