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handoutMasterIdLst>
    <p:handoutMasterId r:id="rId34"/>
  </p:handoutMasterIdLst>
  <p:sldIdLst>
    <p:sldId id="256" r:id="rId4"/>
    <p:sldId id="390" r:id="rId5"/>
    <p:sldId id="406" r:id="rId6"/>
    <p:sldId id="394" r:id="rId7"/>
    <p:sldId id="396" r:id="rId8"/>
    <p:sldId id="408" r:id="rId9"/>
    <p:sldId id="425" r:id="rId10"/>
    <p:sldId id="369" r:id="rId11"/>
    <p:sldId id="403" r:id="rId12"/>
    <p:sldId id="385" r:id="rId13"/>
    <p:sldId id="407" r:id="rId14"/>
    <p:sldId id="372" r:id="rId15"/>
    <p:sldId id="376" r:id="rId16"/>
    <p:sldId id="378" r:id="rId17"/>
    <p:sldId id="397" r:id="rId18"/>
    <p:sldId id="398" r:id="rId19"/>
    <p:sldId id="427" r:id="rId20"/>
    <p:sldId id="424" r:id="rId21"/>
    <p:sldId id="412" r:id="rId22"/>
    <p:sldId id="413" r:id="rId23"/>
    <p:sldId id="419" r:id="rId24"/>
    <p:sldId id="414" r:id="rId25"/>
    <p:sldId id="420" r:id="rId26"/>
    <p:sldId id="422" r:id="rId27"/>
    <p:sldId id="421" r:id="rId28"/>
    <p:sldId id="423" r:id="rId29"/>
    <p:sldId id="387" r:id="rId30"/>
    <p:sldId id="426" r:id="rId31"/>
    <p:sldId id="405" r:id="rId32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A96"/>
    <a:srgbClr val="0F06BA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8" autoAdjust="0"/>
    <p:restoredTop sz="92267" autoAdjust="0"/>
  </p:normalViewPr>
  <p:slideViewPr>
    <p:cSldViewPr snapToGrid="0">
      <p:cViewPr varScale="1">
        <p:scale>
          <a:sx n="73" d="100"/>
          <a:sy n="73" d="100"/>
        </p:scale>
        <p:origin x="-3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94" y="-78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E1B6-4C1E-4388-AE6C-639C2FDD9FD0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7ED10-125F-481F-9237-1C2BA1699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3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A6E5-E87D-4D86-B496-607A91F341FD}" type="datetimeFigureOut">
              <a:rPr lang="en-US" smtClean="0"/>
              <a:pPr/>
              <a:t>11/8/2012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9356-E986-4347-8C54-A55AB9A7AC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5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9356-E986-4347-8C54-A55AB9A7AC2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vice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</a:rPr>
              <a:t>© University of Reading 2006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="1">
                <a:solidFill>
                  <a:schemeClr val="tx1"/>
                </a:solidFill>
              </a:rPr>
              <a:t>www.reading.ac.uk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hidden">
          <a:xfrm>
            <a:off x="6732588" y="0"/>
            <a:ext cx="2411412" cy="12684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9" descr="Device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8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fld id="{5FE61FC0-F6BC-4458-B2DC-361E1E071E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</a:rPr>
              <a:t>To put your footer here go to View &gt; Header and Footer</a:t>
            </a:r>
          </a:p>
        </p:txBody>
      </p:sp>
      <p:pic>
        <p:nvPicPr>
          <p:cNvPr id="2055" name="Picture 7" descr="Device-w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8" descr="Device-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2" name="Picture 67" descr="Device-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1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4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74" y="1700808"/>
            <a:ext cx="6093823" cy="1591032"/>
          </a:xfrm>
        </p:spPr>
        <p:txBody>
          <a:bodyPr>
            <a:noAutofit/>
          </a:bodyPr>
          <a:lstStyle/>
          <a:p>
            <a:r>
              <a:rPr lang="en-GB" sz="3800" dirty="0" smtClean="0"/>
              <a:t>Diabatic processes and the structure of extratropical cyclones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46567"/>
            <a:ext cx="6400800" cy="2854234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 smtClean="0"/>
              <a:t>Oscar Martínez-Alvarado</a:t>
            </a:r>
          </a:p>
          <a:p>
            <a:endParaRPr lang="en-GB" sz="7000" dirty="0" smtClean="0"/>
          </a:p>
          <a:p>
            <a:r>
              <a:rPr lang="en-GB" sz="6200" dirty="0"/>
              <a:t>R. Plant, J</a:t>
            </a:r>
            <a:r>
              <a:rPr lang="en-GB" sz="6200" dirty="0" smtClean="0"/>
              <a:t>. Chagnon, </a:t>
            </a:r>
            <a:r>
              <a:rPr lang="en-GB" sz="6200" dirty="0"/>
              <a:t>S. Gray, </a:t>
            </a:r>
            <a:r>
              <a:rPr lang="en-GB" sz="6200" dirty="0" smtClean="0"/>
              <a:t>J. </a:t>
            </a:r>
            <a:r>
              <a:rPr lang="en-GB" sz="6200" dirty="0" err="1" smtClean="0"/>
              <a:t>Methven</a:t>
            </a:r>
            <a:endParaRPr lang="en-GB" sz="6200" dirty="0" smtClean="0"/>
          </a:p>
          <a:p>
            <a:r>
              <a:rPr lang="en-GB" sz="5500" dirty="0" smtClean="0"/>
              <a:t>Department of Meteorology</a:t>
            </a:r>
          </a:p>
          <a:p>
            <a:r>
              <a:rPr lang="en-GB" sz="5500" dirty="0" smtClean="0"/>
              <a:t>University of Reading</a:t>
            </a:r>
          </a:p>
          <a:p>
            <a:endParaRPr lang="en-GB" sz="6200" dirty="0" smtClean="0"/>
          </a:p>
          <a:p>
            <a:r>
              <a:rPr lang="en-GB" sz="6200" dirty="0"/>
              <a:t>H. </a:t>
            </a:r>
            <a:r>
              <a:rPr lang="en-GB" sz="6200" dirty="0" err="1"/>
              <a:t>Joos</a:t>
            </a:r>
            <a:r>
              <a:rPr lang="en-GB" sz="6200" dirty="0"/>
              <a:t>, M</a:t>
            </a:r>
            <a:r>
              <a:rPr lang="en-GB" sz="6200" dirty="0" smtClean="0"/>
              <a:t>. </a:t>
            </a:r>
            <a:r>
              <a:rPr lang="en-GB" sz="6200" dirty="0" err="1" smtClean="0"/>
              <a:t>Bötcher</a:t>
            </a:r>
            <a:r>
              <a:rPr lang="en-GB" sz="6200" dirty="0" smtClean="0"/>
              <a:t>, H. </a:t>
            </a:r>
            <a:r>
              <a:rPr lang="en-GB" sz="6200" dirty="0" err="1" smtClean="0"/>
              <a:t>Wernli</a:t>
            </a:r>
            <a:endParaRPr lang="en-GB" sz="6200" dirty="0" smtClean="0"/>
          </a:p>
          <a:p>
            <a:r>
              <a:rPr lang="en-GB" sz="5500" dirty="0" smtClean="0"/>
              <a:t>ETH Zurich</a:t>
            </a:r>
            <a:endParaRPr lang="en-GB" sz="5500" dirty="0"/>
          </a:p>
        </p:txBody>
      </p:sp>
      <p:pic>
        <p:nvPicPr>
          <p:cNvPr id="5" name="Picture 4" descr="new_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557" y="577385"/>
            <a:ext cx="1298095" cy="422723"/>
          </a:xfrm>
          <a:prstGeom prst="rect">
            <a:avLst/>
          </a:prstGeom>
        </p:spPr>
      </p:pic>
      <p:pic>
        <p:nvPicPr>
          <p:cNvPr id="6" name="Picture 5" descr="nerclogo1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40" y="1052499"/>
            <a:ext cx="14287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5124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Mesoscale group meeting</a:t>
            </a:r>
          </a:p>
          <a:p>
            <a:r>
              <a:rPr lang="en-GB" sz="2000" dirty="0" smtClean="0"/>
              <a:t>Reading, 8 November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08" y="1605025"/>
            <a:ext cx="1395413" cy="1400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48" y="1678083"/>
            <a:ext cx="3848099" cy="35737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3808" y="1145434"/>
            <a:ext cx="39604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</a:t>
            </a:r>
            <a:r>
              <a:rPr lang="en-GB" sz="2000" dirty="0" smtClean="0"/>
              <a:t>otential temperature conserved component (K)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54452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Model level at  9.68 km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Upper-level structure (I)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8" y="1678078"/>
            <a:ext cx="3848099" cy="35737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928" y="1450239"/>
            <a:ext cx="39604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</a:t>
            </a:r>
            <a:r>
              <a:rPr lang="en-GB" sz="2000" dirty="0" smtClean="0"/>
              <a:t>otential temperature (K)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732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6077" r="6296"/>
          <a:stretch/>
        </p:blipFill>
        <p:spPr>
          <a:xfrm>
            <a:off x="4180012" y="1684976"/>
            <a:ext cx="4418772" cy="3541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1" y="1534258"/>
            <a:ext cx="3848100" cy="3573780"/>
          </a:xfrm>
          <a:prstGeom prst="rect">
            <a:avLst/>
          </a:prstGeom>
        </p:spPr>
      </p:pic>
      <p:pic>
        <p:nvPicPr>
          <p:cNvPr id="14" name="Picture 25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9" b="10698"/>
          <a:stretch/>
        </p:blipFill>
        <p:spPr bwMode="auto">
          <a:xfrm>
            <a:off x="8260044" y="1973008"/>
            <a:ext cx="282804" cy="2163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4638344" y="1284866"/>
            <a:ext cx="39604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Diabatic potential vorticity (PVU)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030" y="1264854"/>
            <a:ext cx="41166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Diabatic potential temperature (K)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495712" y="2245939"/>
            <a:ext cx="576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</a:p>
          <a:p>
            <a:endParaRPr lang="en-GB" sz="1400" dirty="0"/>
          </a:p>
          <a:p>
            <a:r>
              <a:rPr lang="en-GB" sz="1400" dirty="0" smtClean="0"/>
              <a:t>0.5</a:t>
            </a:r>
          </a:p>
          <a:p>
            <a:endParaRPr lang="en-GB" sz="1400" dirty="0" smtClean="0"/>
          </a:p>
          <a:p>
            <a:r>
              <a:rPr lang="en-GB" sz="1400" dirty="0" smtClean="0"/>
              <a:t>0</a:t>
            </a:r>
          </a:p>
          <a:p>
            <a:endParaRPr lang="en-GB" sz="1400" dirty="0" smtClean="0"/>
          </a:p>
          <a:p>
            <a:r>
              <a:rPr lang="en-GB" sz="1400" dirty="0" smtClean="0"/>
              <a:t>-0.5</a:t>
            </a:r>
          </a:p>
          <a:p>
            <a:endParaRPr lang="en-GB" sz="1400" dirty="0" smtClean="0"/>
          </a:p>
          <a:p>
            <a:r>
              <a:rPr lang="en-GB" sz="14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7664" y="54452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Model level at  9.68 km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Upper-level structure (II)</a:t>
            </a:r>
            <a:endParaRPr lang="en-GB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5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2" y="1211717"/>
            <a:ext cx="7500317" cy="4434566"/>
          </a:xfrm>
          <a:prstGeom prst="rect">
            <a:avLst/>
          </a:prstGeom>
        </p:spPr>
      </p:pic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3275856" y="1916832"/>
            <a:ext cx="1944216" cy="1152128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dirty="0" smtClean="0">
              <a:ln>
                <a:noFill/>
              </a:ln>
              <a:effectLst/>
              <a:latin typeface="Rdg Vesta" pitchFamily="50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 rot="20100512">
            <a:off x="5450159" y="2231429"/>
            <a:ext cx="1080120" cy="20745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dirty="0" smtClean="0">
              <a:ln>
                <a:noFill/>
              </a:ln>
              <a:effectLst/>
              <a:latin typeface="Rdg Vesta" pitchFamily="5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2079841">
            <a:off x="3897256" y="2696374"/>
            <a:ext cx="1279035" cy="3012783"/>
          </a:xfrm>
          <a:prstGeom prst="ellipse">
            <a:avLst/>
          </a:prstGeom>
          <a:noFill/>
          <a:ln w="38100" cap="flat" cmpd="sng" algn="ctr">
            <a:solidFill>
              <a:srgbClr val="893A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dirty="0" smtClean="0">
              <a:ln>
                <a:noFill/>
              </a:ln>
              <a:effectLst/>
              <a:latin typeface="Rdg Vest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90812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24841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45811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Trajectory bundle</a:t>
            </a:r>
            <a:endParaRPr lang="en-GB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9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Identification of sub-streams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843232"/>
            <a:ext cx="7372350" cy="2390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273318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GB" dirty="0" smtClean="0">
                <a:latin typeface="Calibri"/>
                <a:cs typeface="Calibri"/>
              </a:rPr>
              <a:t> &lt; 307.5 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274247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/>
                <a:cs typeface="Times New Roman"/>
              </a:rPr>
              <a:t>θ</a:t>
            </a:r>
            <a:r>
              <a:rPr lang="en-GB" dirty="0" smtClean="0">
                <a:latin typeface="Calibri"/>
                <a:cs typeface="Calibri"/>
              </a:rPr>
              <a:t> &gt; 307.5 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23400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X </a:t>
            </a:r>
            <a:r>
              <a:rPr lang="en-GB" sz="1400" dirty="0"/>
              <a:t>grid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524301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X </a:t>
            </a:r>
            <a:r>
              <a:rPr lang="en-GB" sz="1400" dirty="0"/>
              <a:t>grid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524301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X </a:t>
            </a:r>
            <a:r>
              <a:rPr lang="en-GB" sz="1400" dirty="0"/>
              <a:t>grid point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04168" y="377589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Y grid </a:t>
            </a:r>
            <a:r>
              <a:rPr lang="en-GB" sz="1400" dirty="0"/>
              <a:t>point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252645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cs typeface="Times New Roman"/>
              </a:rPr>
              <a:t>All trajectories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5507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Lower branch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55507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Upper branch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836712"/>
            <a:ext cx="2624556" cy="15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734279" y="247102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cs typeface="Times New Roman"/>
              </a:rPr>
              <a:t>B + 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184954" y="24710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cs typeface="Times New Roman"/>
              </a:rPr>
              <a:t>A</a:t>
            </a:r>
            <a:endParaRPr lang="en-GB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6200000" flipH="1">
            <a:off x="830432" y="1552544"/>
            <a:ext cx="1297946" cy="908345"/>
          </a:xfrm>
          <a:prstGeom prst="bentConnector3">
            <a:avLst>
              <a:gd name="adj1" fmla="val 99902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urved Connector 25"/>
          <p:cNvCxnSpPr/>
          <p:nvPr/>
        </p:nvCxnSpPr>
        <p:spPr bwMode="auto">
          <a:xfrm>
            <a:off x="2195737" y="1357742"/>
            <a:ext cx="2014313" cy="129794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25"/>
          <p:cNvCxnSpPr/>
          <p:nvPr/>
        </p:nvCxnSpPr>
        <p:spPr bwMode="auto">
          <a:xfrm>
            <a:off x="1819275" y="1943100"/>
            <a:ext cx="2390775" cy="71259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893A9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9271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93" y="1593347"/>
            <a:ext cx="3753544" cy="257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593346"/>
            <a:ext cx="3769995" cy="2579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448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A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952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 + C</a:t>
            </a:r>
            <a:endParaRPr lang="en-GB" sz="280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235236"/>
              </p:ext>
            </p:extLst>
          </p:nvPr>
        </p:nvGraphicFramePr>
        <p:xfrm>
          <a:off x="795696" y="1700808"/>
          <a:ext cx="4190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96" y="1700808"/>
                        <a:ext cx="41904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4716" y="2614312"/>
            <a:ext cx="84307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(K 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89" y="3933056"/>
            <a:ext cx="3769995" cy="2579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5" y="3933056"/>
            <a:ext cx="3769995" cy="25793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80517" y="63813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Pressure (hPa)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145013" y="63813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Pressure (hPa)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96286"/>
              </p:ext>
            </p:extLst>
          </p:nvPr>
        </p:nvGraphicFramePr>
        <p:xfrm>
          <a:off x="818818" y="4024496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10" imgW="482400" imgH="393480" progId="Equation.DSMT4">
                  <p:embed/>
                </p:oleObj>
              </mc:Choice>
              <mc:Fallback>
                <p:oleObj name="Equation" r:id="rId10" imgW="4824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18" y="4024496"/>
                        <a:ext cx="7239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4716" y="4946032"/>
            <a:ext cx="84307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(K 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Heating rates – MetUM (I)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6503" y="1781553"/>
            <a:ext cx="9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heating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00399" y="1781552"/>
            <a:ext cx="9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heating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62470" y="4062828"/>
            <a:ext cx="137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Large-scale cloud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335078" y="4075604"/>
            <a:ext cx="137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Large-scale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361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93" y="1593347"/>
            <a:ext cx="3753544" cy="257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593346"/>
            <a:ext cx="3769995" cy="2579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448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A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952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 + C</a:t>
            </a:r>
            <a:endParaRPr lang="en-GB" sz="280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26499"/>
              </p:ext>
            </p:extLst>
          </p:nvPr>
        </p:nvGraphicFramePr>
        <p:xfrm>
          <a:off x="795696" y="1700808"/>
          <a:ext cx="4190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3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96" y="1700808"/>
                        <a:ext cx="41904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4716" y="2614312"/>
            <a:ext cx="84307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(K 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4716" y="4946032"/>
            <a:ext cx="84307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(K 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Heating rates – MetUM (II)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82" y="3917213"/>
            <a:ext cx="3769995" cy="2579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6" y="3917213"/>
            <a:ext cx="3769995" cy="25793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80517" y="63813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Pressure (hPa)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145013" y="63813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Pressure (hPa)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07941"/>
              </p:ext>
            </p:extLst>
          </p:nvPr>
        </p:nvGraphicFramePr>
        <p:xfrm>
          <a:off x="807720" y="4007018"/>
          <a:ext cx="781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" name="Equation" r:id="rId10" imgW="520560" imgH="393480" progId="Equation.DSMT4">
                  <p:embed/>
                </p:oleObj>
              </mc:Choice>
              <mc:Fallback>
                <p:oleObj name="Equation" r:id="rId10" imgW="5205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" y="4007018"/>
                        <a:ext cx="7810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93" y="1593347"/>
            <a:ext cx="3753544" cy="25702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46503" y="1781553"/>
            <a:ext cx="9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heating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200399" y="1781552"/>
            <a:ext cx="9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heating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862470" y="4062828"/>
            <a:ext cx="137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Boundary layer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335078" y="4075604"/>
            <a:ext cx="137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Boundary layer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279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93" y="1593347"/>
            <a:ext cx="3753544" cy="257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593346"/>
            <a:ext cx="3769995" cy="2579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448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A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952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 + C</a:t>
            </a:r>
            <a:endParaRPr lang="en-GB" sz="280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16921"/>
              </p:ext>
            </p:extLst>
          </p:nvPr>
        </p:nvGraphicFramePr>
        <p:xfrm>
          <a:off x="795696" y="1700808"/>
          <a:ext cx="4190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7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96" y="1700808"/>
                        <a:ext cx="41904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4716" y="2614312"/>
            <a:ext cx="84307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(K 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4716" y="4946032"/>
            <a:ext cx="84307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(K h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16024" y="128826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Heating rates – MetUM (III)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42" y="3917213"/>
            <a:ext cx="3769995" cy="25793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3917213"/>
            <a:ext cx="3769995" cy="25793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80517" y="63813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Pressure (hPa)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145013" y="63813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Pressure (hPa)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636086"/>
              </p:ext>
            </p:extLst>
          </p:nvPr>
        </p:nvGraphicFramePr>
        <p:xfrm>
          <a:off x="796597" y="4007018"/>
          <a:ext cx="838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" name="Equation" r:id="rId10" imgW="558720" imgH="393480" progId="Equation.DSMT4">
                  <p:embed/>
                </p:oleObj>
              </mc:Choice>
              <mc:Fallback>
                <p:oleObj name="Equation" r:id="rId10" imgW="55872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97" y="4007018"/>
                        <a:ext cx="838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93" y="1593347"/>
            <a:ext cx="3753544" cy="25702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46503" y="1781553"/>
            <a:ext cx="9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heating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200399" y="1781552"/>
            <a:ext cx="9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heating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862470" y="4062828"/>
            <a:ext cx="13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Convection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335078" y="4075604"/>
            <a:ext cx="13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Convection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091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GB" dirty="0" smtClean="0"/>
              <a:t>Summary and conclusions from Case-Study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1600200"/>
            <a:ext cx="8027894" cy="473528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The convection, boundary layer latent heat and large-scale cloud parameterisations were the most active numerical diabatic sources in this case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These parameterisations contributed differently to each WCB branch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The most noticeable difference was found in the action of parameterised convection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Did it provide the extra heating necessary to lift those parcels to upper-levels and into the downstream ridge?</a:t>
            </a:r>
            <a:endParaRPr lang="en-GB" sz="2400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550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700808"/>
            <a:ext cx="7772400" cy="195679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r>
              <a:rPr lang="en-GB" sz="3800" dirty="0" smtClean="0"/>
              <a:t>Case-Study II:</a:t>
            </a:r>
          </a:p>
          <a:p>
            <a:r>
              <a:rPr lang="en-GB" sz="3800" dirty="0" smtClean="0"/>
              <a:t>An extratropical cyclone on </a:t>
            </a:r>
          </a:p>
          <a:p>
            <a:r>
              <a:rPr lang="en-GB" sz="3800" dirty="0" smtClean="0"/>
              <a:t>30 September 2011</a:t>
            </a:r>
            <a:endParaRPr lang="en-GB" sz="3800" dirty="0"/>
          </a:p>
        </p:txBody>
      </p:sp>
      <p:pic>
        <p:nvPicPr>
          <p:cNvPr id="3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247" y="1308659"/>
            <a:ext cx="4132146" cy="525674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Low-pressure </a:t>
            </a:r>
            <a:r>
              <a:rPr lang="en-GB" sz="2000" dirty="0"/>
              <a:t>system </a:t>
            </a:r>
            <a:r>
              <a:rPr lang="en-GB" sz="2000" dirty="0" smtClean="0"/>
              <a:t>centred to </a:t>
            </a:r>
            <a:r>
              <a:rPr lang="en-GB" sz="2000" dirty="0"/>
              <a:t>the southwest of Iceland with </a:t>
            </a:r>
            <a:r>
              <a:rPr lang="en-GB" sz="2000" dirty="0" smtClean="0"/>
              <a:t>a </a:t>
            </a:r>
            <a:r>
              <a:rPr lang="en-GB" sz="2000" dirty="0"/>
              <a:t>long-trailing cold </a:t>
            </a:r>
            <a:r>
              <a:rPr lang="en-GB" sz="2000" dirty="0" smtClean="0"/>
              <a:t>front. </a:t>
            </a:r>
          </a:p>
          <a:p>
            <a:r>
              <a:rPr lang="en-GB" sz="2000" dirty="0" smtClean="0"/>
              <a:t>Development </a:t>
            </a:r>
            <a:r>
              <a:rPr lang="en-GB" sz="2000" dirty="0"/>
              <a:t>began </a:t>
            </a:r>
            <a:r>
              <a:rPr lang="en-GB" sz="2000" dirty="0" smtClean="0"/>
              <a:t>0600 </a:t>
            </a:r>
            <a:r>
              <a:rPr lang="en-GB" sz="2000" dirty="0"/>
              <a:t>UTC 28 September 2011 </a:t>
            </a:r>
            <a:r>
              <a:rPr lang="en-GB" sz="2000" dirty="0" smtClean="0"/>
              <a:t>at 43</a:t>
            </a:r>
            <a:r>
              <a:rPr lang="en-GB" sz="2000" dirty="0" smtClean="0">
                <a:cs typeface="Calibri"/>
              </a:rPr>
              <a:t>°</a:t>
            </a:r>
            <a:r>
              <a:rPr lang="en-GB" sz="2000" dirty="0" smtClean="0"/>
              <a:t>N 28</a:t>
            </a:r>
            <a:r>
              <a:rPr lang="en-GB" sz="2000" dirty="0" smtClean="0">
                <a:cs typeface="Calibri"/>
              </a:rPr>
              <a:t>°</a:t>
            </a:r>
            <a:r>
              <a:rPr lang="en-GB" sz="2000" dirty="0" smtClean="0"/>
              <a:t>W.</a:t>
            </a:r>
          </a:p>
          <a:p>
            <a:r>
              <a:rPr lang="en-GB" sz="2000" dirty="0" smtClean="0"/>
              <a:t>From </a:t>
            </a:r>
            <a:r>
              <a:rPr lang="en-GB" sz="2000" dirty="0"/>
              <a:t>there it travelled </a:t>
            </a:r>
            <a:r>
              <a:rPr lang="en-GB" sz="2000" dirty="0" smtClean="0"/>
              <a:t>northwards to </a:t>
            </a:r>
            <a:r>
              <a:rPr lang="en-GB" sz="2000" dirty="0"/>
              <a:t>be located around </a:t>
            </a:r>
            <a:r>
              <a:rPr lang="en-GB" sz="2000" dirty="0" smtClean="0"/>
              <a:t>62</a:t>
            </a:r>
            <a:r>
              <a:rPr lang="en-GB" sz="2000" dirty="0" smtClean="0">
                <a:cs typeface="Calibri"/>
              </a:rPr>
              <a:t>°</a:t>
            </a:r>
            <a:r>
              <a:rPr lang="en-GB" sz="2000" dirty="0" smtClean="0"/>
              <a:t>N 25</a:t>
            </a:r>
            <a:r>
              <a:rPr lang="en-GB" sz="2000" dirty="0" smtClean="0">
                <a:cs typeface="Calibri"/>
              </a:rPr>
              <a:t>°</a:t>
            </a:r>
            <a:r>
              <a:rPr lang="en-GB" sz="2000" dirty="0" smtClean="0"/>
              <a:t>W </a:t>
            </a:r>
            <a:r>
              <a:rPr lang="en-GB" sz="2000" dirty="0"/>
              <a:t>at 1200 UTC 30 September </a:t>
            </a:r>
            <a:r>
              <a:rPr lang="en-GB" sz="2000" dirty="0" smtClean="0"/>
              <a:t>2011, deepening </a:t>
            </a:r>
            <a:r>
              <a:rPr lang="en-GB" sz="2000" dirty="0"/>
              <a:t>from 997 hPa to 973 hPa in 54 </a:t>
            </a:r>
            <a:r>
              <a:rPr lang="en-GB" sz="2000" dirty="0" smtClean="0"/>
              <a:t>hours. </a:t>
            </a:r>
          </a:p>
          <a:p>
            <a:r>
              <a:rPr lang="en-GB" sz="2000" dirty="0" smtClean="0"/>
              <a:t>Precipitation </a:t>
            </a:r>
            <a:r>
              <a:rPr lang="en-GB" sz="2000" dirty="0"/>
              <a:t>over the United </a:t>
            </a:r>
            <a:r>
              <a:rPr lang="en-GB" sz="2000" dirty="0" smtClean="0"/>
              <a:t>Kingdom on 30 September 2011.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r="26295" b="5702"/>
          <a:stretch/>
        </p:blipFill>
        <p:spPr>
          <a:xfrm>
            <a:off x="4312725" y="1385107"/>
            <a:ext cx="4698755" cy="4216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66835" y="5615141"/>
            <a:ext cx="4618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457200"/>
            <a:r>
              <a:rPr lang="en-GB" sz="1600" dirty="0" smtClean="0">
                <a:latin typeface="Rdg Vesta"/>
              </a:rPr>
              <a:t>	</a:t>
            </a:r>
            <a:r>
              <a:rPr lang="en-GB" sz="1600" dirty="0" smtClean="0"/>
              <a:t>Met Office operational analysis chart at 06 UTC 30 Sep 2011 </a:t>
            </a:r>
          </a:p>
          <a:p>
            <a:pPr marL="342000" indent="-457200"/>
            <a:r>
              <a:rPr lang="en-GB" sz="1600" dirty="0"/>
              <a:t>	</a:t>
            </a:r>
            <a:r>
              <a:rPr lang="en-GB" sz="1600" dirty="0" smtClean="0"/>
              <a:t>(archived by http://www.wetter3.de/fax)</a:t>
            </a:r>
            <a:endParaRPr lang="en-GB" sz="1600" b="1" dirty="0">
              <a:solidFill>
                <a:srgbClr val="0568D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5326" y="75858"/>
            <a:ext cx="619283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Case-Study I: </a:t>
            </a:r>
            <a:br>
              <a:rPr lang="en-GB" dirty="0" smtClean="0"/>
            </a:br>
            <a:r>
              <a:rPr lang="en-GB" dirty="0" smtClean="0"/>
              <a:t>30 September 2011</a:t>
            </a:r>
            <a:endParaRPr lang="en-GB" dirty="0"/>
          </a:p>
        </p:txBody>
      </p:sp>
      <p:pic>
        <p:nvPicPr>
          <p:cNvPr id="13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9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Evaluate the accuracy of numerical models in simulating atmospheric diabatic </a:t>
            </a:r>
            <a:r>
              <a:rPr lang="en-GB" dirty="0" smtClean="0"/>
              <a:t>processes in extratropical cyclones</a:t>
            </a:r>
          </a:p>
          <a:p>
            <a:r>
              <a:rPr lang="en-GB" dirty="0" smtClean="0"/>
              <a:t>What diabatic processes are important?</a:t>
            </a:r>
          </a:p>
          <a:p>
            <a:r>
              <a:rPr lang="en-GB" dirty="0" smtClean="0"/>
              <a:t>What effect do these processes have on the cyclone’s development?</a:t>
            </a:r>
          </a:p>
          <a:p>
            <a:r>
              <a:rPr lang="en-GB" dirty="0" smtClean="0"/>
              <a:t>What are the consequences for the subsequent development of the upper-level atmospheric structure?</a:t>
            </a:r>
            <a:endParaRPr lang="en-GB" dirty="0"/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6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74668" y="732816"/>
            <a:ext cx="2526030" cy="4316730"/>
          </a:xfrm>
          <a:prstGeom prst="rect">
            <a:avLst/>
          </a:prstGeom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050" y="-2763"/>
            <a:ext cx="6866014" cy="11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78" tIns="64639" rIns="129278" bIns="646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Diabatic potential temperature at 250 hPa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89786" y="718837"/>
            <a:ext cx="2526030" cy="4316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75614" y="1476526"/>
            <a:ext cx="416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318" y="1496615"/>
            <a:ext cx="621296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latin typeface="Times New Roman"/>
                <a:cs typeface="Times New Roman"/>
              </a:rPr>
              <a:t>θ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96959" y="1496615"/>
            <a:ext cx="60906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latin typeface="Times New Roman"/>
                <a:cs typeface="Times New Roman"/>
              </a:rPr>
              <a:t>θ</a:t>
            </a:r>
            <a:r>
              <a:rPr lang="en-GB" sz="1200" b="1" baseline="-25000" dirty="0" smtClean="0"/>
              <a:t>0</a:t>
            </a:r>
            <a:endParaRPr lang="en-GB" sz="1200" b="1" baseline="-25000" dirty="0"/>
          </a:p>
        </p:txBody>
      </p:sp>
      <p:pic>
        <p:nvPicPr>
          <p:cNvPr id="29" name="Picture 5" descr="new_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92594" y="4547972"/>
            <a:ext cx="78638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600" dirty="0" smtClean="0">
                <a:cs typeface="Times New Roman"/>
              </a:rPr>
              <a:t>θ</a:t>
            </a:r>
            <a:r>
              <a:rPr lang="en-GB" sz="1600" dirty="0" smtClean="0">
                <a:cs typeface="Times New Roman"/>
              </a:rPr>
              <a:t> d</a:t>
            </a:r>
            <a:r>
              <a:rPr lang="en-GB" sz="1600" dirty="0" smtClean="0"/>
              <a:t>ecomposition at 250 hPa on 06 UTC 30 Sep 2011. </a:t>
            </a:r>
          </a:p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b="1" dirty="0" smtClean="0"/>
              <a:t>Bold black lines</a:t>
            </a:r>
            <a:r>
              <a:rPr lang="en-GB" sz="1600" dirty="0" smtClean="0"/>
              <a:t> represent the 2-PVU contour. </a:t>
            </a:r>
            <a:endParaRPr lang="en-GB" sz="1600" dirty="0"/>
          </a:p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dirty="0" smtClean="0"/>
              <a:t>Black crosses (</a:t>
            </a:r>
            <a:r>
              <a:rPr lang="en-GB" sz="1600" b="1" dirty="0" smtClean="0"/>
              <a:t>X</a:t>
            </a:r>
            <a:r>
              <a:rPr lang="en-GB" sz="1600" dirty="0" smtClean="0"/>
              <a:t>) indicate the position of the mean sea-level low-pressure centre.</a:t>
            </a:r>
          </a:p>
        </p:txBody>
      </p:sp>
    </p:spTree>
    <p:extLst>
      <p:ext uri="{BB962C8B-B14F-4D97-AF65-F5344CB8AC3E}">
        <p14:creationId xmlns:p14="http://schemas.microsoft.com/office/powerpoint/2010/main" val="90850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 bwMode="auto">
          <a:xfrm>
            <a:off x="3488951" y="3787935"/>
            <a:ext cx="914400" cy="914400"/>
          </a:xfrm>
          <a:prstGeom prst="bentConnector3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dopc70_map_theta_fmf0_250hPa_30092011_0600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55931" y="542788"/>
            <a:ext cx="1894523" cy="3237548"/>
          </a:xfrm>
          <a:prstGeom prst="rect">
            <a:avLst/>
          </a:prstGeom>
        </p:spPr>
      </p:pic>
      <p:pic>
        <p:nvPicPr>
          <p:cNvPr id="10" name="Picture 9" descr="dopc70_map_theta_fmf0_250hPa_30092011_0600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78262" y="530917"/>
            <a:ext cx="1894523" cy="32375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6749" y="1085034"/>
            <a:ext cx="243624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Convection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9369" y="1070788"/>
            <a:ext cx="243624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Total heating</a:t>
            </a:r>
            <a:endParaRPr lang="en-GB" sz="1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5931" y="2610293"/>
            <a:ext cx="1894523" cy="3237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1896" y="2596686"/>
            <a:ext cx="1894523" cy="32375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9368" y="3161784"/>
            <a:ext cx="243624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Boundary layer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30383" y="3121831"/>
            <a:ext cx="243624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Large-scale cloud</a:t>
            </a:r>
            <a:endParaRPr lang="en-GB" sz="1200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963029" y="1596549"/>
            <a:ext cx="724710" cy="262647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28129" y="5184768"/>
            <a:ext cx="416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102003" y="1012110"/>
            <a:ext cx="416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90047" y="5226633"/>
            <a:ext cx="786383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600" dirty="0" smtClean="0">
                <a:cs typeface="Times New Roman"/>
              </a:rPr>
              <a:t>θ</a:t>
            </a:r>
            <a:r>
              <a:rPr lang="en-GB" sz="1600" dirty="0" smtClean="0">
                <a:cs typeface="Times New Roman"/>
              </a:rPr>
              <a:t> d</a:t>
            </a:r>
            <a:r>
              <a:rPr lang="en-GB" sz="1600" dirty="0" smtClean="0"/>
              <a:t>ecomposition at 250 hPa on 06 UTC 30 Sep 2011. </a:t>
            </a:r>
          </a:p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b="1" dirty="0" smtClean="0"/>
              <a:t>Bold black lines</a:t>
            </a:r>
            <a:r>
              <a:rPr lang="en-GB" sz="1600" dirty="0" smtClean="0"/>
              <a:t> represent the 2-PVU contour. </a:t>
            </a:r>
            <a:endParaRPr lang="en-GB" sz="1600" dirty="0"/>
          </a:p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dirty="0" smtClean="0"/>
              <a:t>Black crosses (</a:t>
            </a:r>
            <a:r>
              <a:rPr lang="en-GB" sz="1600" b="1" dirty="0" smtClean="0"/>
              <a:t>X</a:t>
            </a:r>
            <a:r>
              <a:rPr lang="en-GB" sz="1600" dirty="0" smtClean="0"/>
              <a:t>) indicate the position of the mean sea-level low-pressure centre.</a:t>
            </a:r>
          </a:p>
          <a:p>
            <a:pPr marL="285750" lvl="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 smtClean="0">
                <a:solidFill>
                  <a:schemeClr val="accent1"/>
                </a:solidFill>
              </a:rPr>
              <a:t>green line</a:t>
            </a:r>
            <a:r>
              <a:rPr lang="en-GB" sz="1600" dirty="0" smtClean="0"/>
              <a:t> represents the position of the section in the next frames. 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050" y="-2763"/>
            <a:ext cx="6866014" cy="11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78" tIns="64639" rIns="129278" bIns="646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Diabatic potential temperature at 250 hPa</a:t>
            </a:r>
          </a:p>
        </p:txBody>
      </p:sp>
      <p:pic>
        <p:nvPicPr>
          <p:cNvPr id="26" name="Picture 5" descr="new_log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92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74" y="1578640"/>
            <a:ext cx="2872740" cy="3954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5630" y="1559201"/>
            <a:ext cx="2872740" cy="3954780"/>
          </a:xfrm>
          <a:prstGeom prst="rect">
            <a:avLst/>
          </a:prstGeom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3858" y="54747"/>
            <a:ext cx="6585542" cy="11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78" tIns="64639" rIns="129278" bIns="646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Diabatic potential temperature (Vertical structure)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531" y="1443455"/>
                <a:ext cx="2060770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sz="16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1600" b="1" dirty="0" smtClean="0">
                    <a:latin typeface="+mj-lt"/>
                  </a:rPr>
                  <a:t> (CONTROL)</a:t>
                </a:r>
                <a:endParaRPr lang="en-GB" sz="1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1" y="1443455"/>
                <a:ext cx="2060770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1695" b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48508" y="1143007"/>
            <a:ext cx="211032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Boundary layer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8508" y="1461001"/>
            <a:ext cx="211032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+ Large-scale cloud</a:t>
            </a:r>
            <a:endParaRPr lang="en-GB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346" y="1585821"/>
            <a:ext cx="2872740" cy="3954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5102" y="1434875"/>
            <a:ext cx="216024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Convection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6953" y="5754731"/>
            <a:ext cx="809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b="1" dirty="0" smtClean="0">
                <a:latin typeface="+mn-lt"/>
              </a:rPr>
              <a:t>Bold black</a:t>
            </a:r>
            <a:r>
              <a:rPr lang="en-GB" dirty="0" smtClean="0">
                <a:latin typeface="+mn-lt"/>
              </a:rPr>
              <a:t> lines represent the 2-PVU contour.</a:t>
            </a:r>
          </a:p>
          <a:p>
            <a:pPr marL="342900" lvl="0" indent="-342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Thin black lines represent equivalent potential temperature contours with a 5-K separation.</a:t>
            </a:r>
            <a:endParaRPr lang="en-GB" b="1" dirty="0">
              <a:solidFill>
                <a:srgbClr val="0568D5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7768" y="1395854"/>
            <a:ext cx="663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pic>
        <p:nvPicPr>
          <p:cNvPr id="15" name="Picture 5" descr="new_log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27788" y="1395853"/>
            <a:ext cx="663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3514" y="1409753"/>
            <a:ext cx="663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sp>
        <p:nvSpPr>
          <p:cNvPr id="18" name="Oval 17"/>
          <p:cNvSpPr/>
          <p:nvPr/>
        </p:nvSpPr>
        <p:spPr bwMode="auto">
          <a:xfrm>
            <a:off x="7223760" y="1920240"/>
            <a:ext cx="1191582" cy="161635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Rdg Vesta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29400" y="3287486"/>
            <a:ext cx="817284" cy="1859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dg Ves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9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250" y="1580643"/>
            <a:ext cx="2872740" cy="3954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168" y="1567196"/>
            <a:ext cx="2872740" cy="3954780"/>
          </a:xfrm>
          <a:prstGeom prst="rect">
            <a:avLst/>
          </a:prstGeom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3858" y="54747"/>
            <a:ext cx="6585542" cy="11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78" tIns="64639" rIns="129278" bIns="646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Diabatic potential temperature (Vertical structure)</a:t>
            </a:r>
          </a:p>
        </p:txBody>
      </p:sp>
      <p:pic>
        <p:nvPicPr>
          <p:cNvPr id="15" name="Picture 5" descr="new_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6953" y="5754731"/>
            <a:ext cx="809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b="1" dirty="0" smtClean="0">
                <a:latin typeface="+mn-lt"/>
              </a:rPr>
              <a:t>Bold black</a:t>
            </a:r>
            <a:r>
              <a:rPr lang="en-GB" dirty="0" smtClean="0">
                <a:latin typeface="+mn-lt"/>
              </a:rPr>
              <a:t> lines represent the 2-PVU contour.</a:t>
            </a:r>
          </a:p>
          <a:p>
            <a:pPr marL="342900" lvl="0" indent="-342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Thin black lines represent equivalent potential temperature contours with a 5-K separation.</a:t>
            </a:r>
            <a:endParaRPr lang="en-GB" b="1" dirty="0">
              <a:solidFill>
                <a:srgbClr val="0568D5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75859" y="1384472"/>
                <a:ext cx="2060770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sz="16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1600" b="1" dirty="0" smtClean="0">
                    <a:latin typeface="+mj-lt"/>
                  </a:rPr>
                  <a:t> (</a:t>
                </a:r>
                <a:r>
                  <a:rPr lang="en-GB" sz="1600" b="1" dirty="0" smtClean="0">
                    <a:solidFill>
                      <a:schemeClr val="bg1"/>
                    </a:solidFill>
                    <a:latin typeface="+mj-lt"/>
                  </a:rPr>
                  <a:t>CONTROL</a:t>
                </a:r>
                <a:r>
                  <a:rPr lang="en-GB" sz="1600" b="1" dirty="0" smtClean="0">
                    <a:latin typeface="+mj-lt"/>
                  </a:rPr>
                  <a:t>)</a:t>
                </a:r>
                <a:endParaRPr lang="en-GB" sz="1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59" y="1384472"/>
                <a:ext cx="206077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1667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29200" y="1374934"/>
                <a:ext cx="225910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sz="16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1600" b="1" dirty="0" smtClean="0">
                    <a:latin typeface="+mj-lt"/>
                  </a:rPr>
                  <a:t> (</a:t>
                </a:r>
                <a:r>
                  <a:rPr lang="en-GB" sz="1600" b="1" dirty="0" smtClean="0">
                    <a:solidFill>
                      <a:schemeClr val="bg1"/>
                    </a:solidFill>
                    <a:latin typeface="+mj-lt"/>
                  </a:rPr>
                  <a:t>REDUCED Conv</a:t>
                </a:r>
                <a:r>
                  <a:rPr lang="en-GB" sz="1600" b="1" dirty="0" smtClean="0">
                    <a:latin typeface="+mj-lt"/>
                  </a:rPr>
                  <a:t>)</a:t>
                </a:r>
                <a:endParaRPr lang="en-GB" sz="1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374934"/>
                <a:ext cx="225910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695" b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131050" y="1420402"/>
            <a:ext cx="663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31119" y="1428696"/>
            <a:ext cx="663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290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8211039" y="3196473"/>
            <a:ext cx="914400" cy="91440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70" y="1147497"/>
            <a:ext cx="2556287" cy="1664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05" y="2947065"/>
            <a:ext cx="2400416" cy="1649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87" y="4680466"/>
            <a:ext cx="2400416" cy="1649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5" y="1147497"/>
            <a:ext cx="2556287" cy="1664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92" y="2915800"/>
            <a:ext cx="2478351" cy="1705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55" y="4680466"/>
            <a:ext cx="2400416" cy="1649117"/>
          </a:xfrm>
          <a:prstGeom prst="rect">
            <a:avLst/>
          </a:prstGeom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0" y="28342"/>
            <a:ext cx="5532174" cy="6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78" tIns="64639" rIns="129278" bIns="646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2"/>
                </a:solidFill>
              </a:rPr>
              <a:t>Trajectory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368" y="903465"/>
            <a:ext cx="26667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1"/>
              </a:buClr>
              <a:buSzPct val="105000"/>
              <a:buFont typeface="Arial" pitchFamily="34" charset="0"/>
              <a:buChar char="•"/>
            </a:pPr>
            <a:r>
              <a:rPr lang="en-GB" dirty="0" smtClean="0">
                <a:cs typeface="Times New Roman"/>
              </a:rPr>
              <a:t>E</a:t>
            </a:r>
            <a:r>
              <a:rPr lang="en-GB" dirty="0" smtClean="0"/>
              <a:t>volution along trajectories that have strong accumulated heating. </a:t>
            </a:r>
          </a:p>
          <a:p>
            <a:pPr marL="285750" lvl="0" indent="-285750">
              <a:spcBef>
                <a:spcPts val="600"/>
              </a:spcBef>
              <a:buClr>
                <a:schemeClr val="accent1"/>
              </a:buClr>
              <a:buSzPct val="105000"/>
              <a:buFont typeface="Arial" pitchFamily="34" charset="0"/>
              <a:buChar char="•"/>
            </a:pPr>
            <a:r>
              <a:rPr lang="en-GB" dirty="0" smtClean="0"/>
              <a:t>Solid lines represent the median</a:t>
            </a:r>
          </a:p>
          <a:p>
            <a:pPr marL="285750" lvl="0" indent="-285750">
              <a:spcBef>
                <a:spcPts val="600"/>
              </a:spcBef>
              <a:buClr>
                <a:schemeClr val="accent1"/>
              </a:buClr>
              <a:buSzPct val="105000"/>
              <a:buFont typeface="Arial" pitchFamily="34" charset="0"/>
              <a:buChar char="•"/>
            </a:pPr>
            <a:r>
              <a:rPr lang="en-GB" dirty="0" smtClean="0"/>
              <a:t>Dashed lines represent the 25</a:t>
            </a:r>
            <a:r>
              <a:rPr lang="en-GB" baseline="30000" dirty="0" smtClean="0"/>
              <a:t>th</a:t>
            </a:r>
            <a:r>
              <a:rPr lang="en-GB" dirty="0" smtClean="0"/>
              <a:t> and 75</a:t>
            </a:r>
            <a:r>
              <a:rPr lang="en-GB" baseline="30000" dirty="0" smtClean="0"/>
              <a:t>th</a:t>
            </a:r>
            <a:r>
              <a:rPr lang="en-GB" dirty="0" smtClean="0"/>
              <a:t> percentiles</a:t>
            </a:r>
          </a:p>
          <a:p>
            <a:pPr marL="285750" lvl="0" indent="-285750">
              <a:spcBef>
                <a:spcPts val="600"/>
              </a:spcBef>
              <a:buClr>
                <a:schemeClr val="accent1"/>
              </a:buClr>
              <a:buSzPct val="105000"/>
              <a:buFont typeface="Arial" pitchFamily="34" charset="0"/>
              <a:buChar char="•"/>
            </a:pPr>
            <a:r>
              <a:rPr lang="en-GB" dirty="0" smtClean="0"/>
              <a:t>Dotted lines represent the 5</a:t>
            </a:r>
            <a:r>
              <a:rPr lang="en-GB" baseline="30000" dirty="0" smtClean="0"/>
              <a:t>th</a:t>
            </a:r>
            <a:r>
              <a:rPr lang="en-GB" dirty="0" smtClean="0"/>
              <a:t> and 95</a:t>
            </a:r>
            <a:r>
              <a:rPr lang="en-GB" baseline="30000" dirty="0" smtClean="0"/>
              <a:t>th</a:t>
            </a:r>
            <a:r>
              <a:rPr lang="en-GB" dirty="0" smtClean="0"/>
              <a:t> percentiles of the trajectory ensemble</a:t>
            </a:r>
          </a:p>
          <a:p>
            <a:pPr marL="285750" lvl="0" indent="-285750">
              <a:spcBef>
                <a:spcPts val="600"/>
              </a:spcBef>
              <a:buClr>
                <a:schemeClr val="accent1"/>
              </a:buClr>
              <a:buSzPct val="10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Grey lines</a:t>
            </a:r>
            <a:r>
              <a:rPr lang="en-GB" dirty="0" smtClean="0"/>
              <a:t> represent individual trajectories.</a:t>
            </a:r>
            <a:endParaRPr lang="en-GB" b="1" dirty="0">
              <a:solidFill>
                <a:srgbClr val="0568D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4072" y="712880"/>
            <a:ext cx="290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CONTROL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7515" y="740700"/>
            <a:ext cx="25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REDUCED Conv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2" name="Picture 31" descr="new_logo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1050" y="225149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39106" y="2625635"/>
            <a:ext cx="2412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1200      1800         0         0600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817420" y="2629319"/>
            <a:ext cx="2412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1200      1800         0         0600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624850" y="4418493"/>
            <a:ext cx="2412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1200      1800         0         0600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46459" y="4444619"/>
            <a:ext cx="2412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1200      1800         0         0600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683277" y="6146701"/>
            <a:ext cx="2412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1200      1800         0         0600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873753" y="6154570"/>
            <a:ext cx="2412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1200      1800         0         0600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2017" y="1134374"/>
            <a:ext cx="555315" cy="158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000" dirty="0" smtClean="0"/>
              <a:t>200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300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400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500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600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700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800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900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1000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02474" y="1806748"/>
            <a:ext cx="151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Pressure (hPa)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4618" y="1127456"/>
            <a:ext cx="555315" cy="158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000" dirty="0" smtClean="0"/>
              <a:t>200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300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400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500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600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700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800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900</a:t>
            </a:r>
          </a:p>
          <a:p>
            <a:pPr algn="r">
              <a:lnSpc>
                <a:spcPts val="1300"/>
              </a:lnSpc>
            </a:pPr>
            <a:r>
              <a:rPr lang="en-GB" sz="1000" dirty="0" smtClean="0"/>
              <a:t>1000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372012" y="1799830"/>
            <a:ext cx="151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Pressure (hPa)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953787" y="2919649"/>
            <a:ext cx="555315" cy="158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000" dirty="0" smtClean="0"/>
              <a:t>15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10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/>
              <a:t>5</a:t>
            </a:r>
            <a:endParaRPr lang="en-GB" sz="1000" dirty="0" smtClean="0"/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-5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460323" y="3588004"/>
            <a:ext cx="1099784" cy="3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cs typeface="Times New Roman"/>
              </a:rPr>
              <a:t>D</a:t>
            </a:r>
            <a:r>
              <a:rPr lang="el-GR" sz="1400" dirty="0" smtClean="0">
                <a:cs typeface="Times New Roman"/>
              </a:rPr>
              <a:t>Δθ</a:t>
            </a:r>
            <a:r>
              <a:rPr lang="en-GB" sz="1400" dirty="0" smtClean="0">
                <a:cs typeface="Times New Roman"/>
              </a:rPr>
              <a:t>/</a:t>
            </a:r>
            <a:r>
              <a:rPr lang="en-GB" sz="1400" dirty="0" err="1" smtClean="0">
                <a:cs typeface="Times New Roman"/>
              </a:rPr>
              <a:t>Dt</a:t>
            </a:r>
            <a:r>
              <a:rPr lang="en-GB" sz="1400" dirty="0" smtClean="0"/>
              <a:t>  (K)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01683" y="4652672"/>
            <a:ext cx="555315" cy="158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000" dirty="0" smtClean="0"/>
              <a:t>15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10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/>
              <a:t>5</a:t>
            </a:r>
            <a:endParaRPr lang="en-GB" sz="1000" dirty="0" smtClean="0"/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-5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199467" y="5259694"/>
            <a:ext cx="167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cs typeface="Times New Roman"/>
              </a:rPr>
              <a:t>D</a:t>
            </a:r>
            <a:r>
              <a:rPr lang="el-GR" sz="1400" dirty="0" smtClean="0">
                <a:cs typeface="Times New Roman"/>
              </a:rPr>
              <a:t>Δθ</a:t>
            </a:r>
            <a:r>
              <a:rPr lang="en-GB" sz="1400" baseline="-25000" dirty="0" err="1" smtClean="0">
                <a:cs typeface="Times New Roman"/>
              </a:rPr>
              <a:t>bllh+lsc</a:t>
            </a:r>
            <a:r>
              <a:rPr lang="en-GB" sz="1400" dirty="0" smtClean="0"/>
              <a:t> /</a:t>
            </a:r>
            <a:r>
              <a:rPr lang="en-GB" sz="1400" dirty="0" err="1" smtClean="0"/>
              <a:t>Dt</a:t>
            </a:r>
            <a:r>
              <a:rPr lang="en-GB" sz="1400" dirty="0" smtClean="0"/>
              <a:t>  (K)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118938" y="2947016"/>
            <a:ext cx="555315" cy="158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000" dirty="0" smtClean="0"/>
              <a:t>15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10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/>
              <a:t>5</a:t>
            </a:r>
            <a:endParaRPr lang="en-GB" sz="1000" dirty="0" smtClean="0"/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-5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651600" y="3615371"/>
            <a:ext cx="1099784" cy="3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cs typeface="Times New Roman"/>
              </a:rPr>
              <a:t>D</a:t>
            </a:r>
            <a:r>
              <a:rPr lang="el-GR" sz="1400" dirty="0" smtClean="0">
                <a:cs typeface="Times New Roman"/>
              </a:rPr>
              <a:t>Δθ</a:t>
            </a:r>
            <a:r>
              <a:rPr lang="en-GB" sz="1400" dirty="0" smtClean="0">
                <a:cs typeface="Times New Roman"/>
              </a:rPr>
              <a:t>/</a:t>
            </a:r>
            <a:r>
              <a:rPr lang="en-GB" sz="1400" dirty="0" err="1" smtClean="0">
                <a:cs typeface="Times New Roman"/>
              </a:rPr>
              <a:t>Dt</a:t>
            </a:r>
            <a:r>
              <a:rPr lang="en-GB" sz="1400" dirty="0" smtClean="0"/>
              <a:t>  (K)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192960" y="4680039"/>
            <a:ext cx="555315" cy="158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000" dirty="0" smtClean="0"/>
              <a:t>15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10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/>
              <a:t>5</a:t>
            </a:r>
            <a:endParaRPr lang="en-GB" sz="1000" dirty="0" smtClean="0"/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0</a:t>
            </a:r>
          </a:p>
          <a:p>
            <a:pPr algn="r">
              <a:lnSpc>
                <a:spcPts val="1300"/>
              </a:lnSpc>
            </a:pPr>
            <a:endParaRPr lang="en-GB" sz="1000" dirty="0" smtClean="0"/>
          </a:p>
          <a:p>
            <a:pPr algn="r">
              <a:lnSpc>
                <a:spcPts val="1300"/>
              </a:lnSpc>
            </a:pPr>
            <a:r>
              <a:rPr lang="en-GB" sz="1000" dirty="0" smtClean="0"/>
              <a:t>-5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390744" y="5287061"/>
            <a:ext cx="167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cs typeface="Times New Roman"/>
              </a:rPr>
              <a:t>D</a:t>
            </a:r>
            <a:r>
              <a:rPr lang="el-GR" sz="1400" dirty="0" smtClean="0">
                <a:cs typeface="Times New Roman"/>
              </a:rPr>
              <a:t>Δθ</a:t>
            </a:r>
            <a:r>
              <a:rPr lang="en-GB" sz="1400" baseline="-25000" dirty="0" err="1" smtClean="0">
                <a:cs typeface="Times New Roman"/>
              </a:rPr>
              <a:t>bllh+lsc</a:t>
            </a:r>
            <a:r>
              <a:rPr lang="en-GB" sz="1400" dirty="0" smtClean="0"/>
              <a:t> /</a:t>
            </a:r>
            <a:r>
              <a:rPr lang="en-GB" sz="1400" dirty="0" err="1" smtClean="0"/>
              <a:t>Dt</a:t>
            </a:r>
            <a:r>
              <a:rPr lang="en-GB" sz="1400" dirty="0" smtClean="0"/>
              <a:t>  (K)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386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38" y="1632971"/>
            <a:ext cx="5458778" cy="3546634"/>
          </a:xfrm>
          <a:prstGeom prst="rect">
            <a:avLst/>
          </a:prstGeom>
        </p:spPr>
      </p:pic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99745" y="169719"/>
            <a:ext cx="6887109" cy="12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78" tIns="64639" rIns="129278" bIns="646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tx2"/>
                </a:solidFill>
                <a:latin typeface="+mj-lt"/>
              </a:rPr>
              <a:t>Convective–large-scale precipitation split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1751349"/>
            <a:ext cx="31092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568D5"/>
              </a:buClr>
            </a:pPr>
            <a:r>
              <a:rPr lang="en-GB" sz="2000" dirty="0" smtClean="0">
                <a:cs typeface="Times New Roman"/>
              </a:rPr>
              <a:t>Rain rate averaged over an area of 1500-km radius centred on the low pressure centre, showing the contributions from convective (</a:t>
            </a:r>
            <a:r>
              <a:rPr lang="en-GB" sz="2000" dirty="0" err="1" smtClean="0">
                <a:cs typeface="Times New Roman"/>
              </a:rPr>
              <a:t>cvrain</a:t>
            </a:r>
            <a:r>
              <a:rPr lang="en-GB" sz="2000" dirty="0" smtClean="0">
                <a:cs typeface="Times New Roman"/>
              </a:rPr>
              <a:t>) and large-scale rain (</a:t>
            </a:r>
            <a:r>
              <a:rPr lang="en-GB" sz="2000" dirty="0" err="1" smtClean="0">
                <a:cs typeface="Times New Roman"/>
              </a:rPr>
              <a:t>lsrain</a:t>
            </a:r>
            <a:r>
              <a:rPr lang="en-GB" sz="2000" dirty="0" smtClean="0">
                <a:cs typeface="Times New Roman"/>
              </a:rPr>
              <a:t>) to the total precipitation (total) for </a:t>
            </a:r>
            <a:r>
              <a:rPr lang="en-GB" sz="2000" dirty="0" smtClean="0">
                <a:solidFill>
                  <a:schemeClr val="tx2"/>
                </a:solidFill>
                <a:cs typeface="Times New Roman"/>
              </a:rPr>
              <a:t>CONTROL</a:t>
            </a:r>
            <a:r>
              <a:rPr lang="en-GB" sz="2000" dirty="0" smtClean="0">
                <a:cs typeface="Times New Roman"/>
              </a:rPr>
              <a:t> and </a:t>
            </a:r>
            <a:r>
              <a:rPr lang="en-GB" sz="2000" dirty="0" smtClean="0">
                <a:solidFill>
                  <a:schemeClr val="tx2"/>
                </a:solidFill>
                <a:cs typeface="Times New Roman"/>
              </a:rPr>
              <a:t>REDUCED Conv</a:t>
            </a:r>
            <a:r>
              <a:rPr lang="en-GB" sz="2000" dirty="0" smtClean="0">
                <a:cs typeface="Times New Roman"/>
              </a:rPr>
              <a:t>.</a:t>
            </a:r>
            <a:endParaRPr lang="en-GB" sz="2000" b="1" dirty="0">
              <a:solidFill>
                <a:srgbClr val="0568D5"/>
              </a:solidFill>
              <a:latin typeface="Rdg Vesta"/>
            </a:endParaRPr>
          </a:p>
        </p:txBody>
      </p:sp>
      <p:pic>
        <p:nvPicPr>
          <p:cNvPr id="6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88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GB" dirty="0" smtClean="0"/>
              <a:t>Summary and conclusions from Case-Study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1600200"/>
            <a:ext cx="8027894" cy="4735286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The convection and large-scale cloud parameterisations were the most active numerical diabatic sources in this case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Two simulations, one with standard parameterised convection and one with reduced parameterised convection were contrasted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The upper-level PV structure was sensitive to the details of the parameterisation schemes and their interaction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/>
              <a:t>Although, the convective – large-scale precipitation split was different, both simulations produced a similar amount of total precipitation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ea typeface="+mn-ea"/>
                <a:cs typeface="+mn-cs"/>
              </a:rPr>
              <a:t>The </a:t>
            </a:r>
            <a:r>
              <a:rPr lang="en-GB" sz="2400" dirty="0">
                <a:ea typeface="+mn-ea"/>
                <a:cs typeface="+mn-cs"/>
              </a:rPr>
              <a:t>most important diabatic modifications to potential temperature </a:t>
            </a:r>
            <a:r>
              <a:rPr lang="en-GB" sz="2400" dirty="0" smtClean="0">
                <a:ea typeface="+mn-ea"/>
                <a:cs typeface="+mn-cs"/>
              </a:rPr>
              <a:t>appeared </a:t>
            </a:r>
            <a:r>
              <a:rPr lang="en-GB" sz="2400" dirty="0">
                <a:ea typeface="+mn-ea"/>
                <a:cs typeface="+mn-cs"/>
              </a:rPr>
              <a:t>along the warm conveyor </a:t>
            </a:r>
            <a:r>
              <a:rPr lang="en-GB" sz="2400" dirty="0" smtClean="0">
                <a:ea typeface="+mn-ea"/>
                <a:cs typeface="+mn-cs"/>
              </a:rPr>
              <a:t>belt</a:t>
            </a:r>
            <a:endParaRPr lang="en-GB" sz="2400" dirty="0">
              <a:ea typeface="+mn-ea"/>
              <a:cs typeface="+mn-cs"/>
            </a:endParaRPr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27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60" y="279529"/>
            <a:ext cx="6192838" cy="628651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75657"/>
            <a:ext cx="7673975" cy="527739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20000"/>
              </a:spcBef>
              <a:buChar char="•"/>
            </a:pPr>
            <a:r>
              <a:rPr lang="en-GB" sz="2400" dirty="0" smtClean="0">
                <a:ea typeface="+mn-ea"/>
                <a:cs typeface="+mn-cs"/>
              </a:rPr>
              <a:t>The </a:t>
            </a:r>
            <a:r>
              <a:rPr lang="en-GB" sz="2400" dirty="0">
                <a:ea typeface="+mn-ea"/>
                <a:cs typeface="+mn-cs"/>
              </a:rPr>
              <a:t>upper-level </a:t>
            </a:r>
            <a:r>
              <a:rPr lang="en-GB" sz="2400" dirty="0" smtClean="0">
                <a:ea typeface="+mn-ea"/>
                <a:cs typeface="+mn-cs"/>
              </a:rPr>
              <a:t>PV structure </a:t>
            </a:r>
            <a:r>
              <a:rPr lang="en-GB" sz="2400" dirty="0">
                <a:ea typeface="+mn-ea"/>
                <a:cs typeface="+mn-cs"/>
              </a:rPr>
              <a:t>reflects </a:t>
            </a:r>
            <a:r>
              <a:rPr lang="en-GB" sz="2400" dirty="0" smtClean="0">
                <a:ea typeface="+mn-ea"/>
                <a:cs typeface="+mn-cs"/>
              </a:rPr>
              <a:t>the WCB split and is affected by it</a:t>
            </a:r>
            <a:endParaRPr lang="en-GB" sz="2400" dirty="0">
              <a:ea typeface="+mn-ea"/>
              <a:cs typeface="+mn-cs"/>
            </a:endParaRPr>
          </a:p>
          <a:p>
            <a:pPr marL="342900" lvl="1" indent="-342900">
              <a:spcBef>
                <a:spcPct val="20000"/>
              </a:spcBef>
              <a:buChar char="•"/>
            </a:pPr>
            <a:r>
              <a:rPr lang="en-GB" sz="2400" dirty="0" smtClean="0">
                <a:ea typeface="+mn-ea"/>
                <a:cs typeface="+mn-cs"/>
              </a:rPr>
              <a:t>The action of diabatic processes is different for each branch</a:t>
            </a:r>
          </a:p>
          <a:p>
            <a:pPr marL="342900" lvl="1" indent="-342900">
              <a:spcBef>
                <a:spcPct val="20000"/>
              </a:spcBef>
              <a:buChar char="•"/>
            </a:pPr>
            <a:r>
              <a:rPr lang="en-GB" sz="2400" dirty="0" smtClean="0">
                <a:ea typeface="+mn-ea"/>
                <a:cs typeface="+mn-cs"/>
              </a:rPr>
              <a:t>The upper-level PV structure is modified by these diabatic processes (through the WCB split)</a:t>
            </a:r>
          </a:p>
          <a:p>
            <a:pPr marL="342900" lvl="1" indent="-342900">
              <a:spcBef>
                <a:spcPct val="20000"/>
              </a:spcBef>
              <a:buChar char="•"/>
            </a:pPr>
            <a:r>
              <a:rPr lang="en-GB" sz="2400" dirty="0" smtClean="0">
                <a:ea typeface="+mn-ea"/>
                <a:cs typeface="+mn-cs"/>
              </a:rPr>
              <a:t>The modifications to the upper-level PV structure depend on the details of the parameterisation of sub-grid scale processes and the interaction between parameterisation schemes</a:t>
            </a:r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80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60" y="279529"/>
            <a:ext cx="6192838" cy="628651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75657"/>
            <a:ext cx="7673975" cy="5277394"/>
          </a:xfrm>
        </p:spPr>
        <p:txBody>
          <a:bodyPr>
            <a:normAutofit/>
          </a:bodyPr>
          <a:lstStyle/>
          <a:p>
            <a:pPr marL="74295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these modifications important for the subsequent evolution of the cyclone?</a:t>
            </a:r>
          </a:p>
          <a:p>
            <a:pPr marL="74295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If they are then the details of the treatment of sub-grid scale processes is crucial for free-running simulations (climate projections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1200150" lvl="3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Reanalyses benefit from data assimilation which maintains the model evolution close to reality</a:t>
            </a:r>
          </a:p>
          <a:p>
            <a:pPr marL="1200150" lvl="3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Climate projections are unable to benefit from these techniques</a:t>
            </a:r>
            <a:endParaRPr lang="en-GB" sz="2400" dirty="0">
              <a:ea typeface="+mn-ea"/>
              <a:cs typeface="+mn-cs"/>
            </a:endParaRPr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21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62200"/>
            <a:ext cx="6192838" cy="839788"/>
          </a:xfrm>
        </p:spPr>
        <p:txBody>
          <a:bodyPr>
            <a:normAutofit/>
          </a:bodyPr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98405"/>
            <a:ext cx="7931150" cy="5216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Complete a systematic comparison between two models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Met Office Unified Model (MetUM) at Reading</a:t>
            </a:r>
          </a:p>
          <a:p>
            <a:pPr lvl="1">
              <a:lnSpc>
                <a:spcPct val="130000"/>
              </a:lnSpc>
            </a:pPr>
            <a:r>
              <a:rPr lang="en-GB" dirty="0" err="1" smtClean="0"/>
              <a:t>COnsortuim</a:t>
            </a:r>
            <a:r>
              <a:rPr lang="en-GB" dirty="0"/>
              <a:t> </a:t>
            </a:r>
            <a:r>
              <a:rPr lang="en-GB" dirty="0" smtClean="0"/>
              <a:t>for Small-scale </a:t>
            </a:r>
            <a:r>
              <a:rPr lang="en-GB" dirty="0" err="1" smtClean="0"/>
              <a:t>MOdelling</a:t>
            </a:r>
            <a:r>
              <a:rPr lang="en-GB" dirty="0"/>
              <a:t> </a:t>
            </a:r>
            <a:r>
              <a:rPr lang="en-GB" dirty="0" smtClean="0"/>
              <a:t>(COSMO) model at Zürich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Two complementary diabatic </a:t>
            </a:r>
            <a:r>
              <a:rPr lang="en-GB" dirty="0"/>
              <a:t>decomposition </a:t>
            </a:r>
            <a:r>
              <a:rPr lang="en-GB" dirty="0" smtClean="0"/>
              <a:t>techniques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Perform high-resolution </a:t>
            </a:r>
            <a:r>
              <a:rPr lang="en-GB" dirty="0"/>
              <a:t>(convection-permitting) </a:t>
            </a:r>
            <a:r>
              <a:rPr lang="en-GB" dirty="0" smtClean="0"/>
              <a:t>simulations of parts of the WCB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Systematic comparison against observations</a:t>
            </a:r>
            <a:r>
              <a:rPr lang="en-GB" dirty="0"/>
              <a:t> </a:t>
            </a:r>
            <a:r>
              <a:rPr lang="en-GB" dirty="0" smtClean="0"/>
              <a:t>(and reanalyses)</a:t>
            </a:r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16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650" y="2112835"/>
                <a:ext cx="7931150" cy="2542292"/>
              </a:xfrm>
            </p:spPr>
            <p:txBody>
              <a:bodyPr/>
              <a:lstStyle/>
              <a:p>
                <a:r>
                  <a:rPr lang="en-GB" dirty="0" smtClean="0"/>
                  <a:t>Tracers tracking changes in potential vorticity (PV) and potential temperature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r>
                  <a:rPr lang="en-GB" dirty="0" smtClean="0"/>
                  <a:t>Trajectory analysis -  computation of Lagrangian trajectories following air parcels subject to the model-resolved velocity field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650" y="2112835"/>
                <a:ext cx="7931150" cy="2542292"/>
              </a:xfrm>
              <a:blipFill rotWithShape="1">
                <a:blip r:embed="rId2"/>
                <a:stretch>
                  <a:fillRect l="-1076" t="-1439" r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91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71055" y="1350810"/>
                <a:ext cx="8215745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The </a:t>
                </a:r>
                <a:r>
                  <a:rPr lang="en-GB" sz="2200" dirty="0"/>
                  <a:t>variables of interest (PV,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1" smtClean="0">
                        <a:latin typeface="Cambria Math"/>
                      </a:rPr>
                      <m:t>θ</m:t>
                    </m:r>
                  </m:oMath>
                </a14:m>
                <a:r>
                  <a:rPr lang="en-GB" sz="2200" dirty="0" smtClean="0"/>
                  <a:t>) </a:t>
                </a:r>
                <a:r>
                  <a:rPr lang="en-GB" sz="2200" dirty="0"/>
                  <a:t>are decomposed as</a:t>
                </a:r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 algn="ctr">
                  <a:buNone/>
                </a:pPr>
                <a:endParaRPr lang="en-GB" sz="1600" dirty="0" smtClean="0"/>
              </a:p>
              <a:p>
                <a:pPr marL="0" indent="0" algn="ctr">
                  <a:buNone/>
                </a:pPr>
                <a:r>
                  <a:rPr lang="en-GB" sz="1600" dirty="0" err="1" smtClean="0"/>
                  <a:t>proc</a:t>
                </a:r>
                <a:r>
                  <a:rPr lang="en-GB" sz="1600" dirty="0" smtClean="0"/>
                  <a:t> </a:t>
                </a:r>
                <a:r>
                  <a:rPr lang="en-GB" sz="1600" dirty="0"/>
                  <a:t>= {parameterised processes}</a:t>
                </a:r>
              </a:p>
              <a:p>
                <a:pPr marL="360363" indent="0">
                  <a:buNone/>
                </a:pPr>
                <a:r>
                  <a:rPr lang="en-GB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22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/>
                  <a:t> represents a conserved </a:t>
                </a:r>
                <a:r>
                  <a:rPr lang="en-GB" sz="2200" dirty="0" smtClean="0"/>
                  <a:t>field (redistribution by advection of the initial field) </a:t>
                </a:r>
                <a:r>
                  <a:rPr lang="en-GB" sz="2200" dirty="0"/>
                  <a:t>and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GB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2200" b="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/>
                  <a:t> represents the accumulated tendency  of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GB" sz="2200" dirty="0"/>
                  <a:t> due to a parameterised process</a:t>
                </a:r>
                <a:r>
                  <a:rPr lang="en-GB" sz="2200" dirty="0" smtClean="0"/>
                  <a:t>.</a:t>
                </a:r>
              </a:p>
              <a:p>
                <a:r>
                  <a:rPr lang="en-GB" sz="2200" dirty="0"/>
                  <a:t>Parameterised processes: </a:t>
                </a:r>
                <a:endParaRPr lang="en-GB" sz="2200" dirty="0" smtClean="0"/>
              </a:p>
              <a:p>
                <a:pPr lvl="1"/>
                <a:r>
                  <a:rPr lang="en-GB" dirty="0" smtClean="0"/>
                  <a:t>short- </a:t>
                </a:r>
                <a:r>
                  <a:rPr lang="en-GB" dirty="0"/>
                  <a:t>and long-wave </a:t>
                </a:r>
                <a:r>
                  <a:rPr lang="en-GB" dirty="0" smtClean="0"/>
                  <a:t>radiation</a:t>
                </a:r>
              </a:p>
              <a:p>
                <a:pPr lvl="1"/>
                <a:r>
                  <a:rPr lang="en-GB" dirty="0" smtClean="0"/>
                  <a:t>large-scale </a:t>
                </a:r>
                <a:r>
                  <a:rPr lang="en-GB" dirty="0"/>
                  <a:t>cloud </a:t>
                </a:r>
                <a:r>
                  <a:rPr lang="en-GB" dirty="0" smtClean="0"/>
                  <a:t>formation</a:t>
                </a:r>
              </a:p>
              <a:p>
                <a:pPr lvl="1"/>
                <a:r>
                  <a:rPr lang="en-GB" dirty="0" smtClean="0"/>
                  <a:t>convection </a:t>
                </a:r>
              </a:p>
              <a:p>
                <a:pPr lvl="1"/>
                <a:r>
                  <a:rPr lang="en-GB" dirty="0" smtClean="0"/>
                  <a:t>boundary layer</a:t>
                </a:r>
                <a:endParaRPr lang="en-GB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Content Placeholder 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55" y="1350810"/>
                <a:ext cx="8215745" cy="4647426"/>
              </a:xfrm>
              <a:prstGeom prst="rect">
                <a:avLst/>
              </a:prstGeom>
              <a:blipFill rotWithShape="1">
                <a:blip r:embed="rId4"/>
                <a:stretch>
                  <a:fillRect l="-816" t="-656" b="-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3972"/>
              </p:ext>
            </p:extLst>
          </p:nvPr>
        </p:nvGraphicFramePr>
        <p:xfrm>
          <a:off x="2663825" y="1880543"/>
          <a:ext cx="38163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5" imgW="1916868" imgH="355446" progId="Equation.DSMT4">
                  <p:embed/>
                </p:oleObj>
              </mc:Choice>
              <mc:Fallback>
                <p:oleObj name="Equation" r:id="rId5" imgW="1916868" imgH="3554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1880543"/>
                        <a:ext cx="38163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2405" y="231475"/>
            <a:ext cx="6192838" cy="770512"/>
          </a:xfrm>
        </p:spPr>
        <p:txBody>
          <a:bodyPr>
            <a:normAutofit/>
          </a:bodyPr>
          <a:lstStyle/>
          <a:p>
            <a:r>
              <a:rPr lang="en-GB" dirty="0" smtClean="0"/>
              <a:t>Tracers (I)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7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05" y="231475"/>
            <a:ext cx="6192838" cy="770512"/>
          </a:xfrm>
        </p:spPr>
        <p:txBody>
          <a:bodyPr>
            <a:normAutofit/>
          </a:bodyPr>
          <a:lstStyle/>
          <a:p>
            <a:r>
              <a:rPr lang="en-GB" dirty="0" smtClean="0"/>
              <a:t>Tracers (II)</a:t>
            </a:r>
            <a:endParaRPr lang="en-GB" dirty="0"/>
          </a:p>
        </p:txBody>
      </p:sp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20115" y="1059855"/>
                <a:ext cx="7931150" cy="367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Thus</a:t>
                </a:r>
                <a:r>
                  <a:rPr lang="en-GB" sz="2200" dirty="0"/>
                  <a:t>, there are evolution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22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/>
                  <a:t> and for each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GB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GB" sz="2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sz="220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endParaRPr lang="en-GB" sz="2400" dirty="0" smtClean="0"/>
              </a:p>
              <a:p>
                <a:endParaRPr lang="en-GB" dirty="0"/>
              </a:p>
              <a:p>
                <a:endParaRPr lang="en-GB" sz="2400" dirty="0" smtClean="0"/>
              </a:p>
              <a:p>
                <a:endParaRPr lang="en-GB" dirty="0"/>
              </a:p>
              <a:p>
                <a:r>
                  <a:rPr lang="en-GB" sz="2200" dirty="0" smtClean="0"/>
                  <a:t>The </a:t>
                </a:r>
                <a:r>
                  <a:rPr lang="en-GB" sz="2200" dirty="0"/>
                  <a:t>evolution equation for the relevant variables can then be written as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7" name="Content Placeholder 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115" y="1059855"/>
                <a:ext cx="7931150" cy="3677930"/>
              </a:xfrm>
              <a:prstGeom prst="rect">
                <a:avLst/>
              </a:prstGeom>
              <a:blipFill rotWithShape="1">
                <a:blip r:embed="rId4"/>
                <a:stretch>
                  <a:fillRect l="-846" t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9439"/>
              </p:ext>
            </p:extLst>
          </p:nvPr>
        </p:nvGraphicFramePr>
        <p:xfrm>
          <a:off x="978963" y="2451734"/>
          <a:ext cx="3721734" cy="81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" name="Equation" r:id="rId5" imgW="1854000" imgH="431640" progId="">
                  <p:embed/>
                </p:oleObj>
              </mc:Choice>
              <mc:Fallback>
                <p:oleObj name="Equation" r:id="rId5" imgW="185400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63" y="2451734"/>
                        <a:ext cx="3721734" cy="816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07145"/>
              </p:ext>
            </p:extLst>
          </p:nvPr>
        </p:nvGraphicFramePr>
        <p:xfrm>
          <a:off x="1473972" y="1604271"/>
          <a:ext cx="3047471" cy="81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Equation" r:id="rId7" imgW="1523880" imgH="431640" progId="">
                  <p:embed/>
                </p:oleObj>
              </mc:Choice>
              <mc:Fallback>
                <p:oleObj name="Equation" r:id="rId7" imgW="15238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972" y="1604271"/>
                        <a:ext cx="3047471" cy="812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6585" y="1632166"/>
            <a:ext cx="2720250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conserved field is affected by advection only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72570" y="2478605"/>
                <a:ext cx="3255922" cy="855106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Each accumulated tendency is affected by advection and by a particular source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GB" sz="1600" dirty="0" smtClean="0"/>
                  <a:t>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570" y="2478605"/>
                <a:ext cx="3255922" cy="855106"/>
              </a:xfrm>
              <a:prstGeom prst="rect">
                <a:avLst/>
              </a:prstGeom>
              <a:blipFill rotWithShape="1">
                <a:blip r:embed="rId9"/>
                <a:stretch>
                  <a:fillRect l="-743" t="-694" b="-4167"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  <a:endCxn id="7" idx="3"/>
          </p:cNvCxnSpPr>
          <p:nvPr/>
        </p:nvCxnSpPr>
        <p:spPr bwMode="auto">
          <a:xfrm flipH="1">
            <a:off x="4521443" y="1924554"/>
            <a:ext cx="895142" cy="86006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9" idx="1"/>
            <a:endCxn id="6" idx="3"/>
          </p:cNvCxnSpPr>
          <p:nvPr/>
        </p:nvCxnSpPr>
        <p:spPr bwMode="auto">
          <a:xfrm flipH="1" flipV="1">
            <a:off x="4700697" y="2859830"/>
            <a:ext cx="571873" cy="46328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41771"/>
              </p:ext>
            </p:extLst>
          </p:nvPr>
        </p:nvGraphicFramePr>
        <p:xfrm>
          <a:off x="1993586" y="4320884"/>
          <a:ext cx="5156829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Equation" r:id="rId10" imgW="2425680" imgH="431640" progId="">
                  <p:embed/>
                </p:oleObj>
              </mc:Choice>
              <mc:Fallback>
                <p:oleObj name="Equation" r:id="rId10" imgW="24256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586" y="4320884"/>
                        <a:ext cx="5156829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8464" y="5542880"/>
            <a:ext cx="252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Total rate of change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2268" y="5858746"/>
            <a:ext cx="205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Advection of conserved field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1925" y="5828468"/>
            <a:ext cx="31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Advection of accumulated tendencies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975974" y="5547753"/>
            <a:ext cx="155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946629" y="4249570"/>
            <a:ext cx="696524" cy="96804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24736" y="4249570"/>
            <a:ext cx="915800" cy="968041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093169" y="4249570"/>
            <a:ext cx="1678966" cy="96804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10448" y="4249570"/>
            <a:ext cx="1211704" cy="96804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1" name="Straight Connector 20"/>
          <p:cNvCxnSpPr>
            <a:stCxn id="13" idx="0"/>
            <a:endCxn id="17" idx="2"/>
          </p:cNvCxnSpPr>
          <p:nvPr/>
        </p:nvCxnSpPr>
        <p:spPr bwMode="auto">
          <a:xfrm flipV="1">
            <a:off x="1532526" y="5217612"/>
            <a:ext cx="762365" cy="325268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0"/>
            <a:endCxn id="18" idx="2"/>
          </p:cNvCxnSpPr>
          <p:nvPr/>
        </p:nvCxnSpPr>
        <p:spPr bwMode="auto">
          <a:xfrm flipH="1" flipV="1">
            <a:off x="3482636" y="5217611"/>
            <a:ext cx="79159" cy="641135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5" idx="0"/>
            <a:endCxn id="19" idx="2"/>
          </p:cNvCxnSpPr>
          <p:nvPr/>
        </p:nvCxnSpPr>
        <p:spPr bwMode="auto">
          <a:xfrm flipH="1" flipV="1">
            <a:off x="4932652" y="5217612"/>
            <a:ext cx="1041791" cy="610856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6" idx="0"/>
            <a:endCxn id="20" idx="2"/>
          </p:cNvCxnSpPr>
          <p:nvPr/>
        </p:nvCxnSpPr>
        <p:spPr bwMode="auto">
          <a:xfrm flipH="1" flipV="1">
            <a:off x="6616300" y="5217612"/>
            <a:ext cx="1135933" cy="330141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496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Consistency between tracers</a:t>
            </a:r>
            <a:br>
              <a:rPr lang="en-GB" dirty="0" smtClean="0"/>
            </a:br>
            <a:r>
              <a:rPr lang="en-GB" dirty="0" smtClean="0"/>
              <a:t>and trajectories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323" y="1643064"/>
                <a:ext cx="8249478" cy="4688463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GB" sz="2200" dirty="0" smtClean="0"/>
                  <a:t>Theoretically,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2200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/>
                  <a:t> is conserved along trajectories. In practice, this is not true mainly because we simply cannot expect a perfect match between the advection in the model and the offline computation of trajectories.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GB" sz="2200" dirty="0" smtClean="0"/>
                  <a:t>We </a:t>
                </a:r>
                <a:r>
                  <a:rPr lang="en-GB" sz="2200" dirty="0"/>
                  <a:t>select those trajectories that </a:t>
                </a:r>
                <a:r>
                  <a:rPr lang="en-GB" sz="2200" dirty="0" smtClean="0"/>
                  <a:t>do not </a:t>
                </a:r>
                <a:r>
                  <a:rPr lang="en-GB" sz="2200" dirty="0"/>
                  <a:t>depart too much from their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 smtClean="0"/>
                  <a:t> value</a:t>
                </a:r>
                <a:r>
                  <a:rPr lang="en-GB" sz="2200" dirty="0"/>
                  <a:t>. </a:t>
                </a:r>
                <a:endParaRPr lang="en-GB" sz="2200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en-GB" sz="2200" dirty="0" smtClean="0"/>
                  <a:t>The </a:t>
                </a:r>
                <a:r>
                  <a:rPr lang="en-GB" sz="2200" dirty="0"/>
                  <a:t>trajectories that are rejected largely correspond to trajectories that end up in the far right-end of the theta distribution in a long trailing tail beyond the value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2200" dirty="0" smtClean="0"/>
                  <a:t> = 340 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323" y="1643064"/>
                <a:ext cx="8249478" cy="4688463"/>
              </a:xfrm>
              <a:blipFill rotWithShape="1">
                <a:blip r:embed="rId2"/>
                <a:stretch>
                  <a:fillRect l="-887" t="-650" r="-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new_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67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700807"/>
            <a:ext cx="7772400" cy="25446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r>
              <a:rPr lang="en-GB" sz="3800" dirty="0" smtClean="0"/>
              <a:t>Case-Study I:</a:t>
            </a:r>
          </a:p>
          <a:p>
            <a:r>
              <a:rPr lang="en-GB" sz="3800" dirty="0" smtClean="0"/>
              <a:t>An extratropical cyclone on </a:t>
            </a:r>
          </a:p>
          <a:p>
            <a:r>
              <a:rPr lang="en-GB" sz="3800" dirty="0" smtClean="0"/>
              <a:t>25 November 2009 </a:t>
            </a:r>
          </a:p>
          <a:p>
            <a:r>
              <a:rPr lang="en-GB" sz="3800" dirty="0" smtClean="0"/>
              <a:t>(T-NAWDEX III)</a:t>
            </a:r>
            <a:endParaRPr lang="en-GB" sz="3800" dirty="0"/>
          </a:p>
        </p:txBody>
      </p:sp>
      <p:pic>
        <p:nvPicPr>
          <p:cNvPr id="3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6834" y="4310743"/>
            <a:ext cx="677962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Work in collaboration with Dr Hanna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Joos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and Dr Maxi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Böttcher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ETH Zürich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5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05" y="506093"/>
            <a:ext cx="4475868" cy="57764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7270" y="4828846"/>
            <a:ext cx="1099489" cy="73866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Warm conveyor belt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8"/>
          <p:cNvCxnSpPr>
            <a:stCxn id="15" idx="0"/>
          </p:cNvCxnSpPr>
          <p:nvPr/>
        </p:nvCxnSpPr>
        <p:spPr bwMode="auto">
          <a:xfrm rot="16200000" flipV="1">
            <a:off x="7063234" y="3805064"/>
            <a:ext cx="1367190" cy="680373"/>
          </a:xfrm>
          <a:prstGeom prst="curvedConnector3">
            <a:avLst>
              <a:gd name="adj1" fmla="val 100639"/>
            </a:avLst>
          </a:prstGeom>
          <a:solidFill>
            <a:schemeClr val="tx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27004" y="5981938"/>
            <a:ext cx="3683647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Satellite image courtesy of NERC Satellite Receiving Station, Dundee University, Scotland </a:t>
            </a:r>
            <a:r>
              <a:rPr lang="en-GB" sz="1000" u="sng" dirty="0"/>
              <a:t>http://www.sat.dundee.ac.uk</a:t>
            </a:r>
            <a:r>
              <a:rPr lang="en-GB" sz="1000" dirty="0"/>
              <a:t> </a:t>
            </a:r>
          </a:p>
          <a:p>
            <a:r>
              <a:rPr lang="en-GB" sz="1000" dirty="0" smtClean="0"/>
              <a:t>Surface fronts based on the Met Office analysis at 00 UTC 25 Nov 2009 (archived by </a:t>
            </a:r>
            <a:r>
              <a:rPr lang="en-GB" sz="1000" u="sng" dirty="0" smtClean="0"/>
              <a:t>http://www.wetter3.de/fax</a:t>
            </a:r>
            <a:r>
              <a:rPr lang="en-GB" sz="10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3443" y="3692124"/>
            <a:ext cx="1518181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Cyclone’s low pressure centre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8"/>
          <p:cNvCxnSpPr>
            <a:stCxn id="19" idx="3"/>
          </p:cNvCxnSpPr>
          <p:nvPr/>
        </p:nvCxnSpPr>
        <p:spPr bwMode="auto">
          <a:xfrm flipV="1">
            <a:off x="6181624" y="2442754"/>
            <a:ext cx="388993" cy="1510980"/>
          </a:xfrm>
          <a:prstGeom prst="curvedConnector2">
            <a:avLst/>
          </a:prstGeom>
          <a:solidFill>
            <a:schemeClr val="tx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63444" y="1315184"/>
            <a:ext cx="1012516" cy="73866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Cold conveyor belt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148"/>
          <p:cNvCxnSpPr>
            <a:stCxn id="29" idx="3"/>
          </p:cNvCxnSpPr>
          <p:nvPr/>
        </p:nvCxnSpPr>
        <p:spPr bwMode="auto">
          <a:xfrm>
            <a:off x="5675960" y="1684516"/>
            <a:ext cx="594210" cy="338557"/>
          </a:xfrm>
          <a:prstGeom prst="curvedConnector3">
            <a:avLst>
              <a:gd name="adj1" fmla="val 50000"/>
            </a:avLst>
          </a:prstGeom>
          <a:solidFill>
            <a:schemeClr val="tx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789" name="TextBox 246788"/>
          <p:cNvSpPr txBox="1"/>
          <p:nvPr/>
        </p:nvSpPr>
        <p:spPr>
          <a:xfrm>
            <a:off x="5227004" y="357804"/>
            <a:ext cx="2550412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Channel 22, satellite Aqua</a:t>
            </a:r>
          </a:p>
          <a:p>
            <a:r>
              <a:rPr lang="en-GB" sz="1600" dirty="0" smtClean="0"/>
              <a:t>0247 UTC 25 Nov 2009</a:t>
            </a:r>
            <a:endParaRPr lang="en-GB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3704" y="1318391"/>
            <a:ext cx="4471901" cy="51992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>
              <a:lnSpc>
                <a:spcPct val="100000"/>
              </a:lnSpc>
            </a:pPr>
            <a:r>
              <a:rPr lang="en-GB" sz="1600" dirty="0" smtClean="0"/>
              <a:t>The surface low formed in the North Atlantic on 23 November 2009 along an east-west oriented baroclinic zone</a:t>
            </a:r>
          </a:p>
          <a:p>
            <a:pPr marL="252000" indent="-252000">
              <a:lnSpc>
                <a:spcPct val="100000"/>
              </a:lnSpc>
            </a:pPr>
            <a:r>
              <a:rPr lang="en-GB" sz="1600" dirty="0" smtClean="0"/>
              <a:t>The low deepened from 0000 UTC 23 November to 0000 UTC 25 November 2009 and moved eastward.</a:t>
            </a:r>
          </a:p>
          <a:p>
            <a:pPr marL="252000" indent="-252000">
              <a:lnSpc>
                <a:spcPct val="100000"/>
              </a:lnSpc>
            </a:pPr>
            <a:r>
              <a:rPr lang="en-GB" sz="1600" dirty="0" smtClean="0"/>
              <a:t>By 0000 UTC 25 November, the system was occluded and had undergone “frontal fracture”.</a:t>
            </a:r>
          </a:p>
          <a:p>
            <a:pPr marL="252000" indent="-252000">
              <a:lnSpc>
                <a:spcPct val="100000"/>
              </a:lnSpc>
            </a:pPr>
            <a:r>
              <a:rPr lang="en-GB" sz="1600" dirty="0" smtClean="0"/>
              <a:t>Precipitation was heavy and continuous along the length of the cold front during the period 23-25 November 2009. As such, this is an ideal case for examining diabatic heating in a WCB.</a:t>
            </a:r>
          </a:p>
          <a:p>
            <a:pPr marL="252000" indent="-252000">
              <a:lnSpc>
                <a:spcPct val="100000"/>
              </a:lnSpc>
            </a:pPr>
            <a:r>
              <a:rPr lang="en-GB" sz="1600" dirty="0" smtClean="0"/>
              <a:t>The upper-level trough associated with the primary low amplified in concert with the surface low.</a:t>
            </a:r>
          </a:p>
          <a:p>
            <a:pPr marL="252000" indent="-252000">
              <a:lnSpc>
                <a:spcPct val="100000"/>
              </a:lnSpc>
            </a:pPr>
            <a:r>
              <a:rPr lang="en-GB" sz="1600" dirty="0" smtClean="0"/>
              <a:t>The downstream ridge and downstream trough also amplified during this period.</a:t>
            </a:r>
            <a:endParaRPr lang="en-GB" sz="16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6374" y="78693"/>
            <a:ext cx="6192838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r>
              <a:rPr lang="en-GB" dirty="0" smtClean="0"/>
              <a:t>Case-Study II: </a:t>
            </a:r>
            <a:br>
              <a:rPr lang="en-GB" dirty="0" smtClean="0"/>
            </a:br>
            <a:r>
              <a:rPr lang="en-GB" dirty="0" smtClean="0"/>
              <a:t>Synoptic-scale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4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w_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577850"/>
            <a:ext cx="1298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821842" y="1107346"/>
            <a:ext cx="7500317" cy="5308348"/>
            <a:chOff x="821841" y="774826"/>
            <a:chExt cx="7500317" cy="5308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41" y="774826"/>
              <a:ext cx="7500317" cy="530834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 bwMode="auto">
            <a:xfrm flipV="1">
              <a:off x="1304082" y="4873585"/>
              <a:ext cx="4636070" cy="958579"/>
            </a:xfrm>
            <a:custGeom>
              <a:avLst/>
              <a:gdLst>
                <a:gd name="connsiteX0" fmla="*/ 0 w 4593738"/>
                <a:gd name="connsiteY0" fmla="*/ 0 h 999895"/>
                <a:gd name="connsiteX1" fmla="*/ 4271962 w 4593738"/>
                <a:gd name="connsiteY1" fmla="*/ 885825 h 999895"/>
                <a:gd name="connsiteX2" fmla="*/ 4300537 w 4593738"/>
                <a:gd name="connsiteY2" fmla="*/ 971550 h 999895"/>
                <a:gd name="connsiteX3" fmla="*/ 4386262 w 4593738"/>
                <a:gd name="connsiteY3" fmla="*/ 728663 h 999895"/>
                <a:gd name="connsiteX0" fmla="*/ 0 w 4593738"/>
                <a:gd name="connsiteY0" fmla="*/ 0 h 999895"/>
                <a:gd name="connsiteX1" fmla="*/ 4271962 w 4593738"/>
                <a:gd name="connsiteY1" fmla="*/ 885825 h 999895"/>
                <a:gd name="connsiteX2" fmla="*/ 4300537 w 4593738"/>
                <a:gd name="connsiteY2" fmla="*/ 971550 h 999895"/>
                <a:gd name="connsiteX0" fmla="*/ 0 w 4271962"/>
                <a:gd name="connsiteY0" fmla="*/ 0 h 885825"/>
                <a:gd name="connsiteX1" fmla="*/ 4271962 w 4271962"/>
                <a:gd name="connsiteY1" fmla="*/ 885825 h 885825"/>
                <a:gd name="connsiteX0" fmla="*/ 0 w 4271962"/>
                <a:gd name="connsiteY0" fmla="*/ 0 h 885825"/>
                <a:gd name="connsiteX1" fmla="*/ 2104914 w 4271962"/>
                <a:gd name="connsiteY1" fmla="*/ 438593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28355"/>
                <a:gd name="connsiteX1" fmla="*/ 1870998 w 4144371"/>
                <a:gd name="connsiteY1" fmla="*/ 725672 h 928355"/>
                <a:gd name="connsiteX2" fmla="*/ 4144371 w 4144371"/>
                <a:gd name="connsiteY2" fmla="*/ 928355 h 928355"/>
                <a:gd name="connsiteX0" fmla="*/ 0 w 4144371"/>
                <a:gd name="connsiteY0" fmla="*/ 0 h 928420"/>
                <a:gd name="connsiteX1" fmla="*/ 1870998 w 4144371"/>
                <a:gd name="connsiteY1" fmla="*/ 725672 h 928420"/>
                <a:gd name="connsiteX2" fmla="*/ 4144371 w 4144371"/>
                <a:gd name="connsiteY2" fmla="*/ 928355 h 928420"/>
                <a:gd name="connsiteX0" fmla="*/ 0 w 4144371"/>
                <a:gd name="connsiteY0" fmla="*/ 0 h 928426"/>
                <a:gd name="connsiteX1" fmla="*/ 1998589 w 4144371"/>
                <a:gd name="connsiteY1" fmla="*/ 736305 h 928426"/>
                <a:gd name="connsiteX2" fmla="*/ 4144371 w 4144371"/>
                <a:gd name="connsiteY2" fmla="*/ 928355 h 928426"/>
                <a:gd name="connsiteX0" fmla="*/ 0 w 4144371"/>
                <a:gd name="connsiteY0" fmla="*/ 0 h 928426"/>
                <a:gd name="connsiteX1" fmla="*/ 1998589 w 4144371"/>
                <a:gd name="connsiteY1" fmla="*/ 736305 h 928426"/>
                <a:gd name="connsiteX2" fmla="*/ 4144371 w 4144371"/>
                <a:gd name="connsiteY2" fmla="*/ 928355 h 928426"/>
                <a:gd name="connsiteX0" fmla="*/ 0 w 4144371"/>
                <a:gd name="connsiteY0" fmla="*/ 0 h 928415"/>
                <a:gd name="connsiteX1" fmla="*/ 1998589 w 4144371"/>
                <a:gd name="connsiteY1" fmla="*/ 736305 h 928415"/>
                <a:gd name="connsiteX2" fmla="*/ 4144371 w 4144371"/>
                <a:gd name="connsiteY2" fmla="*/ 928355 h 928415"/>
                <a:gd name="connsiteX0" fmla="*/ 0 w 4144371"/>
                <a:gd name="connsiteY0" fmla="*/ 0 h 928415"/>
                <a:gd name="connsiteX1" fmla="*/ 1998589 w 4144371"/>
                <a:gd name="connsiteY1" fmla="*/ 736305 h 928415"/>
                <a:gd name="connsiteX2" fmla="*/ 4144371 w 4144371"/>
                <a:gd name="connsiteY2" fmla="*/ 928355 h 928415"/>
                <a:gd name="connsiteX0" fmla="*/ 0 w 4144371"/>
                <a:gd name="connsiteY0" fmla="*/ 0 h 928466"/>
                <a:gd name="connsiteX1" fmla="*/ 1998589 w 4144371"/>
                <a:gd name="connsiteY1" fmla="*/ 736305 h 928466"/>
                <a:gd name="connsiteX2" fmla="*/ 4144371 w 4144371"/>
                <a:gd name="connsiteY2" fmla="*/ 928355 h 928466"/>
                <a:gd name="connsiteX0" fmla="*/ 0 w 4144371"/>
                <a:gd name="connsiteY0" fmla="*/ 0 h 928466"/>
                <a:gd name="connsiteX1" fmla="*/ 1998589 w 4144371"/>
                <a:gd name="connsiteY1" fmla="*/ 736305 h 928466"/>
                <a:gd name="connsiteX2" fmla="*/ 4144371 w 4144371"/>
                <a:gd name="connsiteY2" fmla="*/ 928355 h 928466"/>
                <a:gd name="connsiteX0" fmla="*/ 0 w 4144371"/>
                <a:gd name="connsiteY0" fmla="*/ 0 h 928432"/>
                <a:gd name="connsiteX1" fmla="*/ 1998589 w 4144371"/>
                <a:gd name="connsiteY1" fmla="*/ 736305 h 928432"/>
                <a:gd name="connsiteX2" fmla="*/ 4144371 w 4144371"/>
                <a:gd name="connsiteY2" fmla="*/ 928355 h 928432"/>
                <a:gd name="connsiteX0" fmla="*/ 0 w 4144371"/>
                <a:gd name="connsiteY0" fmla="*/ 0 h 928436"/>
                <a:gd name="connsiteX1" fmla="*/ 1998589 w 4144371"/>
                <a:gd name="connsiteY1" fmla="*/ 736305 h 928436"/>
                <a:gd name="connsiteX2" fmla="*/ 4144371 w 4144371"/>
                <a:gd name="connsiteY2" fmla="*/ 928355 h 928436"/>
                <a:gd name="connsiteX0" fmla="*/ 0 w 4144371"/>
                <a:gd name="connsiteY0" fmla="*/ 0 h 928436"/>
                <a:gd name="connsiteX1" fmla="*/ 1998589 w 4144371"/>
                <a:gd name="connsiteY1" fmla="*/ 736305 h 928436"/>
                <a:gd name="connsiteX2" fmla="*/ 4144371 w 4144371"/>
                <a:gd name="connsiteY2" fmla="*/ 928355 h 928436"/>
                <a:gd name="connsiteX0" fmla="*/ 0 w 4144371"/>
                <a:gd name="connsiteY0" fmla="*/ 0 h 931858"/>
                <a:gd name="connsiteX1" fmla="*/ 1998589 w 4144371"/>
                <a:gd name="connsiteY1" fmla="*/ 736305 h 931858"/>
                <a:gd name="connsiteX2" fmla="*/ 4144371 w 4144371"/>
                <a:gd name="connsiteY2" fmla="*/ 928355 h 931858"/>
                <a:gd name="connsiteX0" fmla="*/ 0 w 4144371"/>
                <a:gd name="connsiteY0" fmla="*/ 0 h 933133"/>
                <a:gd name="connsiteX1" fmla="*/ 1987369 w 4144371"/>
                <a:gd name="connsiteY1" fmla="*/ 775574 h 933133"/>
                <a:gd name="connsiteX2" fmla="*/ 4144371 w 4144371"/>
                <a:gd name="connsiteY2" fmla="*/ 928355 h 933133"/>
                <a:gd name="connsiteX0" fmla="*/ 0 w 4144371"/>
                <a:gd name="connsiteY0" fmla="*/ 72165 h 1001053"/>
                <a:gd name="connsiteX1" fmla="*/ 2151831 w 4144371"/>
                <a:gd name="connsiteY1" fmla="*/ 14573 h 1001053"/>
                <a:gd name="connsiteX2" fmla="*/ 4144371 w 4144371"/>
                <a:gd name="connsiteY2" fmla="*/ 1000520 h 1001053"/>
                <a:gd name="connsiteX0" fmla="*/ 0 w 4144371"/>
                <a:gd name="connsiteY0" fmla="*/ 138460 h 1067348"/>
                <a:gd name="connsiteX1" fmla="*/ 2151831 w 4144371"/>
                <a:gd name="connsiteY1" fmla="*/ 80868 h 1067348"/>
                <a:gd name="connsiteX2" fmla="*/ 4144371 w 4144371"/>
                <a:gd name="connsiteY2" fmla="*/ 1066815 h 1067348"/>
                <a:gd name="connsiteX0" fmla="*/ 0 w 4144371"/>
                <a:gd name="connsiteY0" fmla="*/ 138460 h 1066815"/>
                <a:gd name="connsiteX1" fmla="*/ 2151831 w 4144371"/>
                <a:gd name="connsiteY1" fmla="*/ 80868 h 1066815"/>
                <a:gd name="connsiteX2" fmla="*/ 4144371 w 4144371"/>
                <a:gd name="connsiteY2" fmla="*/ 1066815 h 1066815"/>
                <a:gd name="connsiteX0" fmla="*/ 0 w 4144371"/>
                <a:gd name="connsiteY0" fmla="*/ 146364 h 1074719"/>
                <a:gd name="connsiteX1" fmla="*/ 2196812 w 4144371"/>
                <a:gd name="connsiteY1" fmla="*/ 75057 h 1074719"/>
                <a:gd name="connsiteX2" fmla="*/ 4144371 w 4144371"/>
                <a:gd name="connsiteY2" fmla="*/ 1074719 h 1074719"/>
                <a:gd name="connsiteX0" fmla="*/ 0 w 4144371"/>
                <a:gd name="connsiteY0" fmla="*/ 208495 h 1047705"/>
                <a:gd name="connsiteX1" fmla="*/ 2196812 w 4144371"/>
                <a:gd name="connsiteY1" fmla="*/ 48043 h 1047705"/>
                <a:gd name="connsiteX2" fmla="*/ 4144371 w 4144371"/>
                <a:gd name="connsiteY2" fmla="*/ 1047705 h 1047705"/>
                <a:gd name="connsiteX0" fmla="*/ 0 w 4144371"/>
                <a:gd name="connsiteY0" fmla="*/ 218706 h 1057916"/>
                <a:gd name="connsiteX1" fmla="*/ 2196812 w 4144371"/>
                <a:gd name="connsiteY1" fmla="*/ 58254 h 1057916"/>
                <a:gd name="connsiteX2" fmla="*/ 4144371 w 4144371"/>
                <a:gd name="connsiteY2" fmla="*/ 1057916 h 1057916"/>
                <a:gd name="connsiteX0" fmla="*/ 0 w 4144371"/>
                <a:gd name="connsiteY0" fmla="*/ 190753 h 1029963"/>
                <a:gd name="connsiteX1" fmla="*/ 2224925 w 4144371"/>
                <a:gd name="connsiteY1" fmla="*/ 71445 h 1029963"/>
                <a:gd name="connsiteX2" fmla="*/ 4144371 w 4144371"/>
                <a:gd name="connsiteY2" fmla="*/ 1029963 h 1029963"/>
                <a:gd name="connsiteX0" fmla="*/ 0 w 4105013"/>
                <a:gd name="connsiteY0" fmla="*/ 182240 h 1035165"/>
                <a:gd name="connsiteX1" fmla="*/ 2185567 w 4105013"/>
                <a:gd name="connsiteY1" fmla="*/ 76647 h 1035165"/>
                <a:gd name="connsiteX2" fmla="*/ 4105013 w 4105013"/>
                <a:gd name="connsiteY2" fmla="*/ 1035165 h 10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5013" h="1035165">
                  <a:moveTo>
                    <a:pt x="0" y="182240"/>
                  </a:moveTo>
                  <a:cubicBezTo>
                    <a:pt x="863001" y="-46313"/>
                    <a:pt x="1716433" y="-33501"/>
                    <a:pt x="2185567" y="76647"/>
                  </a:cubicBezTo>
                  <a:cubicBezTo>
                    <a:pt x="2573307" y="172866"/>
                    <a:pt x="3420114" y="443766"/>
                    <a:pt x="4105013" y="1035165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Rdg Vesta" pitchFamily="50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 flipV="1">
              <a:off x="1975519" y="2708918"/>
              <a:ext cx="2452465" cy="550295"/>
            </a:xfrm>
            <a:custGeom>
              <a:avLst/>
              <a:gdLst>
                <a:gd name="connsiteX0" fmla="*/ 0 w 4593738"/>
                <a:gd name="connsiteY0" fmla="*/ 0 h 999895"/>
                <a:gd name="connsiteX1" fmla="*/ 4271962 w 4593738"/>
                <a:gd name="connsiteY1" fmla="*/ 885825 h 999895"/>
                <a:gd name="connsiteX2" fmla="*/ 4300537 w 4593738"/>
                <a:gd name="connsiteY2" fmla="*/ 971550 h 999895"/>
                <a:gd name="connsiteX3" fmla="*/ 4386262 w 4593738"/>
                <a:gd name="connsiteY3" fmla="*/ 728663 h 999895"/>
                <a:gd name="connsiteX0" fmla="*/ 0 w 4593738"/>
                <a:gd name="connsiteY0" fmla="*/ 0 h 999895"/>
                <a:gd name="connsiteX1" fmla="*/ 4271962 w 4593738"/>
                <a:gd name="connsiteY1" fmla="*/ 885825 h 999895"/>
                <a:gd name="connsiteX2" fmla="*/ 4300537 w 4593738"/>
                <a:gd name="connsiteY2" fmla="*/ 971550 h 999895"/>
                <a:gd name="connsiteX0" fmla="*/ 0 w 4271962"/>
                <a:gd name="connsiteY0" fmla="*/ 0 h 885825"/>
                <a:gd name="connsiteX1" fmla="*/ 4271962 w 4271962"/>
                <a:gd name="connsiteY1" fmla="*/ 885825 h 885825"/>
                <a:gd name="connsiteX0" fmla="*/ 0 w 4271962"/>
                <a:gd name="connsiteY0" fmla="*/ 0 h 885825"/>
                <a:gd name="connsiteX1" fmla="*/ 2104914 w 4271962"/>
                <a:gd name="connsiteY1" fmla="*/ 438593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271962"/>
                <a:gd name="connsiteY0" fmla="*/ 0 h 885825"/>
                <a:gd name="connsiteX1" fmla="*/ 1998589 w 4271962"/>
                <a:gd name="connsiteY1" fmla="*/ 640612 h 885825"/>
                <a:gd name="connsiteX2" fmla="*/ 4271962 w 4271962"/>
                <a:gd name="connsiteY2" fmla="*/ 885825 h 88582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70885"/>
                <a:gd name="connsiteX1" fmla="*/ 1870998 w 4144371"/>
                <a:gd name="connsiteY1" fmla="*/ 725672 h 970885"/>
                <a:gd name="connsiteX2" fmla="*/ 4144371 w 4144371"/>
                <a:gd name="connsiteY2" fmla="*/ 970885 h 970885"/>
                <a:gd name="connsiteX0" fmla="*/ 0 w 4144371"/>
                <a:gd name="connsiteY0" fmla="*/ 0 h 928355"/>
                <a:gd name="connsiteX1" fmla="*/ 1870998 w 4144371"/>
                <a:gd name="connsiteY1" fmla="*/ 725672 h 928355"/>
                <a:gd name="connsiteX2" fmla="*/ 4144371 w 4144371"/>
                <a:gd name="connsiteY2" fmla="*/ 928355 h 928355"/>
                <a:gd name="connsiteX0" fmla="*/ 0 w 4144371"/>
                <a:gd name="connsiteY0" fmla="*/ 0 h 928420"/>
                <a:gd name="connsiteX1" fmla="*/ 1870998 w 4144371"/>
                <a:gd name="connsiteY1" fmla="*/ 725672 h 928420"/>
                <a:gd name="connsiteX2" fmla="*/ 4144371 w 4144371"/>
                <a:gd name="connsiteY2" fmla="*/ 928355 h 928420"/>
                <a:gd name="connsiteX0" fmla="*/ 0 w 4144371"/>
                <a:gd name="connsiteY0" fmla="*/ 0 h 928426"/>
                <a:gd name="connsiteX1" fmla="*/ 1998589 w 4144371"/>
                <a:gd name="connsiteY1" fmla="*/ 736305 h 928426"/>
                <a:gd name="connsiteX2" fmla="*/ 4144371 w 4144371"/>
                <a:gd name="connsiteY2" fmla="*/ 928355 h 928426"/>
                <a:gd name="connsiteX0" fmla="*/ 0 w 4144371"/>
                <a:gd name="connsiteY0" fmla="*/ 0 h 928426"/>
                <a:gd name="connsiteX1" fmla="*/ 1998589 w 4144371"/>
                <a:gd name="connsiteY1" fmla="*/ 736305 h 928426"/>
                <a:gd name="connsiteX2" fmla="*/ 4144371 w 4144371"/>
                <a:gd name="connsiteY2" fmla="*/ 928355 h 928426"/>
                <a:gd name="connsiteX0" fmla="*/ 0 w 4144371"/>
                <a:gd name="connsiteY0" fmla="*/ 0 h 928415"/>
                <a:gd name="connsiteX1" fmla="*/ 1998589 w 4144371"/>
                <a:gd name="connsiteY1" fmla="*/ 736305 h 928415"/>
                <a:gd name="connsiteX2" fmla="*/ 4144371 w 4144371"/>
                <a:gd name="connsiteY2" fmla="*/ 928355 h 928415"/>
                <a:gd name="connsiteX0" fmla="*/ 0 w 4144371"/>
                <a:gd name="connsiteY0" fmla="*/ 0 h 928415"/>
                <a:gd name="connsiteX1" fmla="*/ 1998589 w 4144371"/>
                <a:gd name="connsiteY1" fmla="*/ 736305 h 928415"/>
                <a:gd name="connsiteX2" fmla="*/ 4144371 w 4144371"/>
                <a:gd name="connsiteY2" fmla="*/ 928355 h 928415"/>
                <a:gd name="connsiteX0" fmla="*/ 0 w 4144371"/>
                <a:gd name="connsiteY0" fmla="*/ 0 h 928466"/>
                <a:gd name="connsiteX1" fmla="*/ 1998589 w 4144371"/>
                <a:gd name="connsiteY1" fmla="*/ 736305 h 928466"/>
                <a:gd name="connsiteX2" fmla="*/ 4144371 w 4144371"/>
                <a:gd name="connsiteY2" fmla="*/ 928355 h 928466"/>
                <a:gd name="connsiteX0" fmla="*/ 0 w 2666446"/>
                <a:gd name="connsiteY0" fmla="*/ 0 h 513796"/>
                <a:gd name="connsiteX1" fmla="*/ 520664 w 2666446"/>
                <a:gd name="connsiteY1" fmla="*/ 321635 h 513796"/>
                <a:gd name="connsiteX2" fmla="*/ 2666446 w 2666446"/>
                <a:gd name="connsiteY2" fmla="*/ 513685 h 513796"/>
                <a:gd name="connsiteX0" fmla="*/ 0 w 2198613"/>
                <a:gd name="connsiteY0" fmla="*/ 0 h 524414"/>
                <a:gd name="connsiteX1" fmla="*/ 520664 w 2198613"/>
                <a:gd name="connsiteY1" fmla="*/ 321635 h 524414"/>
                <a:gd name="connsiteX2" fmla="*/ 2198613 w 2198613"/>
                <a:gd name="connsiteY2" fmla="*/ 524317 h 524414"/>
                <a:gd name="connsiteX0" fmla="*/ 0 w 2198613"/>
                <a:gd name="connsiteY0" fmla="*/ 0 h 525389"/>
                <a:gd name="connsiteX1" fmla="*/ 1031026 w 2198613"/>
                <a:gd name="connsiteY1" fmla="*/ 406695 h 525389"/>
                <a:gd name="connsiteX2" fmla="*/ 2198613 w 2198613"/>
                <a:gd name="connsiteY2" fmla="*/ 524317 h 525389"/>
                <a:gd name="connsiteX0" fmla="*/ 0 w 2198613"/>
                <a:gd name="connsiteY0" fmla="*/ 0 h 525389"/>
                <a:gd name="connsiteX1" fmla="*/ 1031026 w 2198613"/>
                <a:gd name="connsiteY1" fmla="*/ 406695 h 525389"/>
                <a:gd name="connsiteX2" fmla="*/ 2198613 w 2198613"/>
                <a:gd name="connsiteY2" fmla="*/ 524317 h 525389"/>
                <a:gd name="connsiteX0" fmla="*/ 0 w 2198613"/>
                <a:gd name="connsiteY0" fmla="*/ 0 h 524429"/>
                <a:gd name="connsiteX1" fmla="*/ 1031026 w 2198613"/>
                <a:gd name="connsiteY1" fmla="*/ 406695 h 524429"/>
                <a:gd name="connsiteX2" fmla="*/ 2198613 w 2198613"/>
                <a:gd name="connsiteY2" fmla="*/ 524317 h 524429"/>
                <a:gd name="connsiteX0" fmla="*/ 0 w 2198613"/>
                <a:gd name="connsiteY0" fmla="*/ 0 h 524429"/>
                <a:gd name="connsiteX1" fmla="*/ 1031026 w 2198613"/>
                <a:gd name="connsiteY1" fmla="*/ 406695 h 524429"/>
                <a:gd name="connsiteX2" fmla="*/ 2198613 w 2198613"/>
                <a:gd name="connsiteY2" fmla="*/ 524317 h 524429"/>
                <a:gd name="connsiteX0" fmla="*/ 0 w 2198613"/>
                <a:gd name="connsiteY0" fmla="*/ 0 h 524474"/>
                <a:gd name="connsiteX1" fmla="*/ 1031026 w 2198613"/>
                <a:gd name="connsiteY1" fmla="*/ 427960 h 524474"/>
                <a:gd name="connsiteX2" fmla="*/ 2198613 w 2198613"/>
                <a:gd name="connsiteY2" fmla="*/ 524317 h 524474"/>
                <a:gd name="connsiteX0" fmla="*/ 0 w 2198613"/>
                <a:gd name="connsiteY0" fmla="*/ 0 h 524448"/>
                <a:gd name="connsiteX1" fmla="*/ 1031026 w 2198613"/>
                <a:gd name="connsiteY1" fmla="*/ 427960 h 524448"/>
                <a:gd name="connsiteX2" fmla="*/ 2198613 w 2198613"/>
                <a:gd name="connsiteY2" fmla="*/ 524317 h 524448"/>
                <a:gd name="connsiteX0" fmla="*/ 0 w 2198613"/>
                <a:gd name="connsiteY0" fmla="*/ 0 h 524448"/>
                <a:gd name="connsiteX1" fmla="*/ 1031026 w 2198613"/>
                <a:gd name="connsiteY1" fmla="*/ 427960 h 524448"/>
                <a:gd name="connsiteX2" fmla="*/ 2198613 w 2198613"/>
                <a:gd name="connsiteY2" fmla="*/ 524317 h 524448"/>
                <a:gd name="connsiteX0" fmla="*/ 0 w 2198613"/>
                <a:gd name="connsiteY0" fmla="*/ 0 h 524471"/>
                <a:gd name="connsiteX1" fmla="*/ 1059601 w 2198613"/>
                <a:gd name="connsiteY1" fmla="*/ 437485 h 524471"/>
                <a:gd name="connsiteX2" fmla="*/ 2198613 w 2198613"/>
                <a:gd name="connsiteY2" fmla="*/ 524317 h 524471"/>
                <a:gd name="connsiteX0" fmla="*/ 0 w 2198613"/>
                <a:gd name="connsiteY0" fmla="*/ 0 h 524471"/>
                <a:gd name="connsiteX1" fmla="*/ 1059601 w 2198613"/>
                <a:gd name="connsiteY1" fmla="*/ 437485 h 524471"/>
                <a:gd name="connsiteX2" fmla="*/ 2198613 w 2198613"/>
                <a:gd name="connsiteY2" fmla="*/ 524317 h 524471"/>
                <a:gd name="connsiteX0" fmla="*/ 0 w 2198613"/>
                <a:gd name="connsiteY0" fmla="*/ 0 h 524471"/>
                <a:gd name="connsiteX1" fmla="*/ 1059601 w 2198613"/>
                <a:gd name="connsiteY1" fmla="*/ 437485 h 524471"/>
                <a:gd name="connsiteX2" fmla="*/ 2198613 w 2198613"/>
                <a:gd name="connsiteY2" fmla="*/ 524317 h 524471"/>
                <a:gd name="connsiteX0" fmla="*/ 0 w 2198613"/>
                <a:gd name="connsiteY0" fmla="*/ 0 h 524495"/>
                <a:gd name="connsiteX1" fmla="*/ 1059601 w 2198613"/>
                <a:gd name="connsiteY1" fmla="*/ 437485 h 524495"/>
                <a:gd name="connsiteX2" fmla="*/ 2198613 w 2198613"/>
                <a:gd name="connsiteY2" fmla="*/ 524317 h 524495"/>
                <a:gd name="connsiteX0" fmla="*/ 0 w 2198613"/>
                <a:gd name="connsiteY0" fmla="*/ 0 h 527649"/>
                <a:gd name="connsiteX1" fmla="*/ 1059601 w 2198613"/>
                <a:gd name="connsiteY1" fmla="*/ 437485 h 527649"/>
                <a:gd name="connsiteX2" fmla="*/ 2198613 w 2198613"/>
                <a:gd name="connsiteY2" fmla="*/ 524317 h 527649"/>
                <a:gd name="connsiteX0" fmla="*/ 0 w 2198613"/>
                <a:gd name="connsiteY0" fmla="*/ 138612 h 663304"/>
                <a:gd name="connsiteX1" fmla="*/ 1110923 w 2198613"/>
                <a:gd name="connsiteY1" fmla="*/ 3089 h 663304"/>
                <a:gd name="connsiteX2" fmla="*/ 2198613 w 2198613"/>
                <a:gd name="connsiteY2" fmla="*/ 662929 h 663304"/>
                <a:gd name="connsiteX0" fmla="*/ 0 w 2198613"/>
                <a:gd name="connsiteY0" fmla="*/ 153142 h 677834"/>
                <a:gd name="connsiteX1" fmla="*/ 1110923 w 2198613"/>
                <a:gd name="connsiteY1" fmla="*/ 17619 h 677834"/>
                <a:gd name="connsiteX2" fmla="*/ 2198613 w 2198613"/>
                <a:gd name="connsiteY2" fmla="*/ 677459 h 677834"/>
                <a:gd name="connsiteX0" fmla="*/ 0 w 2198613"/>
                <a:gd name="connsiteY0" fmla="*/ 153143 h 677460"/>
                <a:gd name="connsiteX1" fmla="*/ 1110923 w 2198613"/>
                <a:gd name="connsiteY1" fmla="*/ 17620 h 677460"/>
                <a:gd name="connsiteX2" fmla="*/ 2198613 w 2198613"/>
                <a:gd name="connsiteY2" fmla="*/ 677460 h 677460"/>
                <a:gd name="connsiteX0" fmla="*/ 0 w 2269116"/>
                <a:gd name="connsiteY0" fmla="*/ 192193 h 671614"/>
                <a:gd name="connsiteX1" fmla="*/ 1181426 w 2269116"/>
                <a:gd name="connsiteY1" fmla="*/ 11774 h 671614"/>
                <a:gd name="connsiteX2" fmla="*/ 2269116 w 2269116"/>
                <a:gd name="connsiteY2" fmla="*/ 671614 h 671614"/>
                <a:gd name="connsiteX0" fmla="*/ 0 w 2269116"/>
                <a:gd name="connsiteY0" fmla="*/ 188281 h 667702"/>
                <a:gd name="connsiteX1" fmla="*/ 1181426 w 2269116"/>
                <a:gd name="connsiteY1" fmla="*/ 7862 h 667702"/>
                <a:gd name="connsiteX2" fmla="*/ 2269116 w 2269116"/>
                <a:gd name="connsiteY2" fmla="*/ 667702 h 667702"/>
                <a:gd name="connsiteX0" fmla="*/ 0 w 2269116"/>
                <a:gd name="connsiteY0" fmla="*/ 188281 h 667702"/>
                <a:gd name="connsiteX1" fmla="*/ 1181426 w 2269116"/>
                <a:gd name="connsiteY1" fmla="*/ 7862 h 667702"/>
                <a:gd name="connsiteX2" fmla="*/ 2269116 w 2269116"/>
                <a:gd name="connsiteY2" fmla="*/ 667702 h 667702"/>
                <a:gd name="connsiteX0" fmla="*/ 0 w 2269116"/>
                <a:gd name="connsiteY0" fmla="*/ 76385 h 555806"/>
                <a:gd name="connsiteX1" fmla="*/ 1216678 w 2269116"/>
                <a:gd name="connsiteY1" fmla="*/ 24238 h 555806"/>
                <a:gd name="connsiteX2" fmla="*/ 2269116 w 2269116"/>
                <a:gd name="connsiteY2" fmla="*/ 555806 h 555806"/>
                <a:gd name="connsiteX0" fmla="*/ 0 w 2269116"/>
                <a:gd name="connsiteY0" fmla="*/ 76385 h 555806"/>
                <a:gd name="connsiteX1" fmla="*/ 1216678 w 2269116"/>
                <a:gd name="connsiteY1" fmla="*/ 24238 h 555806"/>
                <a:gd name="connsiteX2" fmla="*/ 2269116 w 2269116"/>
                <a:gd name="connsiteY2" fmla="*/ 555806 h 55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116" h="555806">
                  <a:moveTo>
                    <a:pt x="0" y="76385"/>
                  </a:moveTo>
                  <a:cubicBezTo>
                    <a:pt x="451552" y="-7448"/>
                    <a:pt x="974424" y="-18159"/>
                    <a:pt x="1216678" y="24238"/>
                  </a:cubicBezTo>
                  <a:cubicBezTo>
                    <a:pt x="1443522" y="51521"/>
                    <a:pt x="1878375" y="249476"/>
                    <a:pt x="2269116" y="555806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dg Vesta" pitchFamily="50" charset="0"/>
              </a:endParaRPr>
            </a:p>
          </p:txBody>
        </p:sp>
        <p:cxnSp>
          <p:nvCxnSpPr>
            <p:cNvPr id="10" name="Straight Connector 9"/>
            <p:cNvCxnSpPr>
              <a:stCxn id="6" idx="0"/>
              <a:endCxn id="17" idx="0"/>
            </p:cNvCxnSpPr>
            <p:nvPr/>
          </p:nvCxnSpPr>
          <p:spPr bwMode="auto">
            <a:xfrm flipV="1">
              <a:off x="1304082" y="3183585"/>
              <a:ext cx="671437" cy="2479822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6" idx="2"/>
              <a:endCxn id="17" idx="2"/>
            </p:cNvCxnSpPr>
            <p:nvPr/>
          </p:nvCxnSpPr>
          <p:spPr bwMode="auto">
            <a:xfrm flipH="1" flipV="1">
              <a:off x="4427984" y="2708918"/>
              <a:ext cx="1512168" cy="216466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246193" y="157071"/>
            <a:ext cx="6192838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r>
              <a:rPr lang="en-GB" dirty="0" smtClean="0"/>
              <a:t>Trajectory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44279" y="1107346"/>
                <a:ext cx="3577880" cy="1477328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WCB trajectories</a:t>
                </a:r>
              </a:p>
              <a:p>
                <a:pPr marL="742950" lvl="1" indent="-285750">
                  <a:buFont typeface="Rdg Vesta" pitchFamily="50" charset="0"/>
                  <a:buChar char="–"/>
                </a:pPr>
                <a:r>
                  <a:rPr lang="en-GB" dirty="0" smtClean="0"/>
                  <a:t>Ascent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Δ</m:t>
                    </m:r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&gt;500</m:t>
                    </m:r>
                  </m:oMath>
                </a14:m>
                <a:r>
                  <a:rPr lang="en-GB" dirty="0" smtClean="0"/>
                  <a:t> hPa in 48 hours (starting at 1800 UTC  on 23 November 2009)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79" y="1107346"/>
                <a:ext cx="357788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849" t="-1639" r="-1698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28559" y="3923716"/>
            <a:ext cx="2093600" cy="1477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Wide starting region to capture every ascending trajectory related to the system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 bwMode="auto">
          <a:xfrm rot="10800000">
            <a:off x="5184069" y="4123772"/>
            <a:ext cx="1044490" cy="53860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801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 Green">
  <a:themeElements>
    <a:clrScheme name="Rdg Gree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Rdg Gree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dg Green">
  <a:themeElements>
    <a:clrScheme name="Custom Desig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sting_jets_EMS08</Template>
  <TotalTime>7461</TotalTime>
  <Words>1623</Words>
  <Application>Microsoft Office PowerPoint</Application>
  <PresentationFormat>On-screen Show (4:3)</PresentationFormat>
  <Paragraphs>287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Rdg Green</vt:lpstr>
      <vt:lpstr>1_Rdg Green</vt:lpstr>
      <vt:lpstr>1_Custom Design</vt:lpstr>
      <vt:lpstr>Equation</vt:lpstr>
      <vt:lpstr>Diabatic processes and the structure of extratropical cyclones</vt:lpstr>
      <vt:lpstr>Objectives</vt:lpstr>
      <vt:lpstr>Methods</vt:lpstr>
      <vt:lpstr>Tracers (I)</vt:lpstr>
      <vt:lpstr>Tracers (II)</vt:lpstr>
      <vt:lpstr>Consistency between tracers and trajectories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 from Case-Study I</vt:lpstr>
      <vt:lpstr>PowerPoint Presentation</vt:lpstr>
      <vt:lpstr>Case-Study I:  30 September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 from Case-Study II</vt:lpstr>
      <vt:lpstr>Conclusions</vt:lpstr>
      <vt:lpstr>Conclusions</vt:lpstr>
      <vt:lpstr>Future work</vt:lpstr>
    </vt:vector>
  </TitlesOfParts>
  <Company>University of Reading Meteorology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symmetric instability and the development of sting jets</dc:title>
  <dc:creator>Met User</dc:creator>
  <cp:lastModifiedBy>Oscar Martinez-Alvarado</cp:lastModifiedBy>
  <cp:revision>628</cp:revision>
  <cp:lastPrinted>2012-10-22T10:51:08Z</cp:lastPrinted>
  <dcterms:created xsi:type="dcterms:W3CDTF">2008-09-18T15:10:20Z</dcterms:created>
  <dcterms:modified xsi:type="dcterms:W3CDTF">2012-11-08T09:46:25Z</dcterms:modified>
</cp:coreProperties>
</file>