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94" r:id="rId1"/>
  </p:sldMasterIdLst>
  <p:notesMasterIdLst>
    <p:notesMasterId r:id="rId89"/>
  </p:notesMasterIdLst>
  <p:handoutMasterIdLst>
    <p:handoutMasterId r:id="rId90"/>
  </p:handoutMasterIdLst>
  <p:sldIdLst>
    <p:sldId id="265" r:id="rId2"/>
    <p:sldId id="602" r:id="rId3"/>
    <p:sldId id="603" r:id="rId4"/>
    <p:sldId id="604" r:id="rId5"/>
    <p:sldId id="605" r:id="rId6"/>
    <p:sldId id="606" r:id="rId7"/>
    <p:sldId id="607" r:id="rId8"/>
    <p:sldId id="608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16" r:id="rId17"/>
    <p:sldId id="617" r:id="rId18"/>
    <p:sldId id="618" r:id="rId19"/>
    <p:sldId id="619" r:id="rId20"/>
    <p:sldId id="620" r:id="rId21"/>
    <p:sldId id="621" r:id="rId22"/>
    <p:sldId id="622" r:id="rId23"/>
    <p:sldId id="623" r:id="rId24"/>
    <p:sldId id="624" r:id="rId25"/>
    <p:sldId id="625" r:id="rId26"/>
    <p:sldId id="626" r:id="rId27"/>
    <p:sldId id="627" r:id="rId28"/>
    <p:sldId id="628" r:id="rId29"/>
    <p:sldId id="629" r:id="rId30"/>
    <p:sldId id="630" r:id="rId31"/>
    <p:sldId id="631" r:id="rId32"/>
    <p:sldId id="632" r:id="rId33"/>
    <p:sldId id="633" r:id="rId34"/>
    <p:sldId id="634" r:id="rId35"/>
    <p:sldId id="635" r:id="rId36"/>
    <p:sldId id="636" r:id="rId37"/>
    <p:sldId id="637" r:id="rId38"/>
    <p:sldId id="638" r:id="rId39"/>
    <p:sldId id="639" r:id="rId40"/>
    <p:sldId id="640" r:id="rId41"/>
    <p:sldId id="641" r:id="rId42"/>
    <p:sldId id="642" r:id="rId43"/>
    <p:sldId id="643" r:id="rId44"/>
    <p:sldId id="644" r:id="rId45"/>
    <p:sldId id="645" r:id="rId46"/>
    <p:sldId id="646" r:id="rId47"/>
    <p:sldId id="647" r:id="rId48"/>
    <p:sldId id="648" r:id="rId49"/>
    <p:sldId id="649" r:id="rId50"/>
    <p:sldId id="650" r:id="rId51"/>
    <p:sldId id="651" r:id="rId52"/>
    <p:sldId id="652" r:id="rId53"/>
    <p:sldId id="653" r:id="rId54"/>
    <p:sldId id="655" r:id="rId55"/>
    <p:sldId id="656" r:id="rId56"/>
    <p:sldId id="657" r:id="rId57"/>
    <p:sldId id="658" r:id="rId58"/>
    <p:sldId id="659" r:id="rId59"/>
    <p:sldId id="660" r:id="rId60"/>
    <p:sldId id="661" r:id="rId61"/>
    <p:sldId id="662" r:id="rId62"/>
    <p:sldId id="663" r:id="rId63"/>
    <p:sldId id="664" r:id="rId64"/>
    <p:sldId id="590" r:id="rId65"/>
    <p:sldId id="586" r:id="rId66"/>
    <p:sldId id="587" r:id="rId67"/>
    <p:sldId id="588" r:id="rId68"/>
    <p:sldId id="589" r:id="rId69"/>
    <p:sldId id="547" r:id="rId70"/>
    <p:sldId id="566" r:id="rId71"/>
    <p:sldId id="572" r:id="rId72"/>
    <p:sldId id="578" r:id="rId73"/>
    <p:sldId id="579" r:id="rId74"/>
    <p:sldId id="580" r:id="rId75"/>
    <p:sldId id="581" r:id="rId76"/>
    <p:sldId id="577" r:id="rId77"/>
    <p:sldId id="592" r:id="rId78"/>
    <p:sldId id="595" r:id="rId79"/>
    <p:sldId id="599" r:id="rId80"/>
    <p:sldId id="600" r:id="rId81"/>
    <p:sldId id="598" r:id="rId82"/>
    <p:sldId id="591" r:id="rId83"/>
    <p:sldId id="585" r:id="rId84"/>
    <p:sldId id="584" r:id="rId85"/>
    <p:sldId id="582" r:id="rId86"/>
    <p:sldId id="583" r:id="rId87"/>
    <p:sldId id="560" r:id="rId88"/>
  </p:sldIdLst>
  <p:sldSz cx="9144000" cy="6858000" type="screen4x3"/>
  <p:notesSz cx="6718300" cy="9867900"/>
  <p:embeddedFontLst>
    <p:embeddedFont>
      <p:font typeface="Effra Bold" panose="020B0604020202020204" charset="0"/>
      <p:bold r:id="rId91"/>
    </p:embeddedFont>
    <p:embeddedFont>
      <p:font typeface="Effra Light" panose="020B0604020202020204" charset="0"/>
      <p:regular r:id="rId92"/>
      <p:italic r:id="rId93"/>
    </p:embeddedFont>
    <p:embeddedFont>
      <p:font typeface="Effra" panose="020B0604020202020204" charset="0"/>
      <p:regular r:id="rId94"/>
      <p:bold r:id="rId95"/>
      <p:italic r:id="rId96"/>
      <p:boldItalic r:id="rId97"/>
    </p:embeddedFont>
    <p:embeddedFont>
      <p:font typeface="Cambria Math" panose="02040503050406030204" pitchFamily="18" charset="0"/>
      <p:regular r:id="rId98"/>
    </p:embeddedFont>
    <p:embeddedFont>
      <p:font typeface="AngsanaUPC" panose="02020603050405020304" pitchFamily="18" charset="-34"/>
      <p:regular r:id="rId99"/>
      <p:bold r:id="rId100"/>
      <p:italic r:id="rId101"/>
      <p:boldItalic r:id="rId102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9A1"/>
    <a:srgbClr val="BF0071"/>
    <a:srgbClr val="7EAF35"/>
    <a:srgbClr val="F3F3F3"/>
    <a:srgbClr val="F0F0F0"/>
    <a:srgbClr val="EEEEEE"/>
    <a:srgbClr val="FDFD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3" autoAdjust="0"/>
    <p:restoredTop sz="85886" autoAdjust="0"/>
  </p:normalViewPr>
  <p:slideViewPr>
    <p:cSldViewPr showGuides="1">
      <p:cViewPr varScale="1">
        <p:scale>
          <a:sx n="63" d="100"/>
          <a:sy n="63" d="100"/>
        </p:scale>
        <p:origin x="133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360"/>
    </p:cViewPr>
  </p:sorterViewPr>
  <p:notesViewPr>
    <p:cSldViewPr showGuides="1">
      <p:cViewPr varScale="1">
        <p:scale>
          <a:sx n="50" d="100"/>
          <a:sy n="50" d="100"/>
        </p:scale>
        <p:origin x="1884" y="54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microsoft.com/office/2015/10/relationships/revisionInfo" Target="revisionInfo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8616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5889-4E1C-43FF-B972-C8D03CF9E5D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264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6437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2951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89E1E8A-7C7D-4026-AA13-0B991E585F44}" type="slidenum">
              <a:rPr lang="en-GB" altLang="en-US" smtClean="0"/>
              <a:pPr/>
              <a:t>78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759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 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8541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 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6046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 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1808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1484784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1484784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88640"/>
            <a:ext cx="6667480" cy="1152128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7272808" cy="4392488"/>
          </a:xfrm>
        </p:spPr>
        <p:txBody>
          <a:bodyPr/>
          <a:lstStyle>
            <a:lvl1pPr marL="216000" indent="-216000">
              <a:buClr>
                <a:schemeClr val="accent1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6000" indent="-21600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-21600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00" indent="-21600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6000" indent="-21600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0F1AC-0BA4-4AC1-81EE-4FB3F9A7F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663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16632"/>
            <a:ext cx="66674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3608" y="1628800"/>
            <a:ext cx="7128792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717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none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.dundee.ac.uk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.dundee.ac.uk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Relationship Id="rId9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.dundee.ac.uk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.dundee.ac.uk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0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53.t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.dundee.ac.uk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pg-taugh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mo.int/pages/prog/dra/etrp/GuidelinestoFellowshipApplications.php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pg-research/pgropportunitie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s.l.gray@reading.ac.uk" TargetMode="External"/><Relationship Id="rId7" Type="http://schemas.openxmlformats.org/officeDocument/2006/relationships/hyperlink" Target="mailto:r.p.allan@reading.ac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.haines@reading.ac.uk" TargetMode="External"/><Relationship Id="rId5" Type="http://schemas.openxmlformats.org/officeDocument/2006/relationships/hyperlink" Target="mailto:p.d.williams@reading.ac.uk" TargetMode="External"/><Relationship Id="rId4" Type="http://schemas.openxmlformats.org/officeDocument/2006/relationships/hyperlink" Target="mailto:o.martinezalvarado@reading.ac.uk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ts.rdg.ac.uk/archives/met-jobs/" TargetMode="External"/><Relationship Id="rId2" Type="http://schemas.openxmlformats.org/officeDocument/2006/relationships/hyperlink" Target="http://www.lists.rdg.ac.uk/mailman/listinfo/met-jobs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at.dundee.ac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Din</a:t>
            </a:r>
            <a:r>
              <a:rPr lang="es-MX" dirty="0" err="1"/>
              <a:t>ámica</a:t>
            </a:r>
            <a:r>
              <a:rPr lang="es-MX" dirty="0"/>
              <a:t> atmosférica y </a:t>
            </a:r>
            <a:r>
              <a:rPr lang="es-MX" dirty="0" err="1"/>
              <a:t>predictabilidad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800" y="4797152"/>
            <a:ext cx="8280000" cy="925512"/>
          </a:xfrm>
        </p:spPr>
        <p:txBody>
          <a:bodyPr/>
          <a:lstStyle/>
          <a:p>
            <a:r>
              <a:rPr lang="en-GB" dirty="0"/>
              <a:t>Oscar Martínez Alvarado</a:t>
            </a:r>
          </a:p>
          <a:p>
            <a:r>
              <a:rPr lang="es-MX" dirty="0" err="1"/>
              <a:t>National</a:t>
            </a:r>
            <a:r>
              <a:rPr lang="es-MX" dirty="0"/>
              <a:t> Centre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Atmospheric</a:t>
            </a:r>
            <a:r>
              <a:rPr lang="es-MX" dirty="0"/>
              <a:t> </a:t>
            </a:r>
            <a:r>
              <a:rPr lang="es-MX" dirty="0" err="1"/>
              <a:t>Science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/>
              <a:t>Department of Meteorology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72848"/>
          <a:stretch/>
        </p:blipFill>
        <p:spPr>
          <a:xfrm>
            <a:off x="-24384" y="2260715"/>
            <a:ext cx="9192768" cy="23924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Variables dependientes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484784"/>
            <a:ext cx="3355112" cy="4320000"/>
          </a:xfrm>
        </p:spPr>
        <p:txBody>
          <a:bodyPr/>
          <a:lstStyle/>
          <a:p>
            <a:r>
              <a:rPr lang="es-MX" dirty="0"/>
              <a:t>Energía</a:t>
            </a:r>
          </a:p>
          <a:p>
            <a:pPr lvl="1"/>
            <a:r>
              <a:rPr lang="es-MX" dirty="0"/>
              <a:t>Temperatura</a:t>
            </a:r>
          </a:p>
          <a:p>
            <a:pPr lvl="1"/>
            <a:r>
              <a:rPr lang="es-MX" dirty="0"/>
              <a:t>Contenido de humedad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4" y="1087720"/>
            <a:ext cx="4861560" cy="4861560"/>
          </a:xfrm>
        </p:spPr>
      </p:pic>
      <p:sp>
        <p:nvSpPr>
          <p:cNvPr id="7" name="TextBox 6"/>
          <p:cNvSpPr txBox="1"/>
          <p:nvPr/>
        </p:nvSpPr>
        <p:spPr>
          <a:xfrm>
            <a:off x="3886904" y="5949280"/>
            <a:ext cx="481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 de satélite cortesía de NERC </a:t>
            </a:r>
            <a:r>
              <a:rPr lang="es-MX" sz="1200" dirty="0" err="1"/>
              <a:t>Satellite</a:t>
            </a:r>
            <a:r>
              <a:rPr lang="es-MX" sz="1200" dirty="0"/>
              <a:t> </a:t>
            </a:r>
            <a:r>
              <a:rPr lang="es-MX" sz="1200" dirty="0" err="1"/>
              <a:t>Receiving</a:t>
            </a:r>
            <a:r>
              <a:rPr lang="es-MX" sz="1200" dirty="0"/>
              <a:t> </a:t>
            </a:r>
            <a:r>
              <a:rPr lang="es-MX" sz="1200" dirty="0" err="1"/>
              <a:t>Station</a:t>
            </a:r>
            <a:r>
              <a:rPr lang="es-MX" sz="1200" dirty="0"/>
              <a:t>, Dundee </a:t>
            </a:r>
            <a:r>
              <a:rPr lang="es-MX" sz="1200" dirty="0" err="1"/>
              <a:t>University</a:t>
            </a:r>
            <a:r>
              <a:rPr lang="es-MX" sz="1200" dirty="0"/>
              <a:t>, Scotland </a:t>
            </a:r>
            <a:r>
              <a:rPr lang="en-GB" sz="1200" dirty="0"/>
              <a:t>(</a:t>
            </a:r>
            <a:r>
              <a:rPr lang="en-GB" sz="1200" dirty="0">
                <a:hlinkClick r:id="rId3"/>
              </a:rPr>
              <a:t>http://www.sat.Dundee.ac.uk/</a:t>
            </a:r>
            <a:r>
              <a:rPr lang="en-GB" sz="1200" dirty="0"/>
              <a:t>)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Ecuaciones de la dinámica atmosférica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>
              <a:xfrm>
                <a:off x="424800" y="2997432"/>
                <a:ext cx="3888000" cy="3239880"/>
              </a:xfrm>
            </p:spPr>
            <p:txBody>
              <a:bodyPr/>
              <a:lstStyle/>
              <a:p>
                <a:r>
                  <a:rPr lang="es-MX" dirty="0"/>
                  <a:t>Continuidad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MX" dirty="0"/>
              </a:p>
              <a:p>
                <a:r>
                  <a:rPr lang="es-MX" dirty="0"/>
                  <a:t>Contenido de humedad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:endParaRPr lang="es-MX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2997432"/>
                <a:ext cx="3888000" cy="3239880"/>
              </a:xfrm>
              <a:blipFill rotWithShape="0">
                <a:blip r:embed="rId2"/>
                <a:stretch>
                  <a:fillRect l="-4553" t="-2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2"/>
              </p:nvPr>
            </p:nvSpPr>
            <p:spPr>
              <a:xfrm>
                <a:off x="4581327" y="2997432"/>
                <a:ext cx="3888000" cy="3239880"/>
              </a:xfrm>
            </p:spPr>
            <p:txBody>
              <a:bodyPr/>
              <a:lstStyle/>
              <a:p>
                <a:r>
                  <a:rPr lang="es-MX" dirty="0"/>
                  <a:t>Energía termodinámica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xfrm>
                <a:off x="4581327" y="2997432"/>
                <a:ext cx="3888000" cy="3239880"/>
              </a:xfrm>
              <a:blipFill rotWithShape="0">
                <a:blip r:embed="rId3"/>
                <a:stretch>
                  <a:fillRect l="-4553" t="-2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 bwMode="auto">
              <a:xfrm>
                <a:off x="424799" y="1484784"/>
                <a:ext cx="8044527" cy="1368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4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90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26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62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s-MX" kern="0" dirty="0"/>
                  <a:t>Cantidad de movimiento</a:t>
                </a:r>
              </a:p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 ker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1" i="1" kern="0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s-MX" i="1" ker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 ker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ker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GB" ker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s-MX" b="1" kern="0" dirty="0"/>
              </a:p>
              <a:p>
                <a:endParaRPr lang="en-GB" kern="0" dirty="0"/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99" y="1484784"/>
                <a:ext cx="8044527" cy="1368152"/>
              </a:xfrm>
              <a:prstGeom prst="rect">
                <a:avLst/>
              </a:prstGeom>
              <a:blipFill rotWithShape="0">
                <a:blip r:embed="rId4"/>
                <a:stretch>
                  <a:fillRect l="-2199" t="-66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89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Solución de las ecuaciones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484784"/>
            <a:ext cx="3355112" cy="4320000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¿Cómo se resuelven las ecuaciones?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3" y="1142802"/>
            <a:ext cx="4572397" cy="4572397"/>
          </a:xfrm>
        </p:spPr>
      </p:pic>
    </p:spTree>
    <p:extLst>
      <p:ext uri="{BB962C8B-B14F-4D97-AF65-F5344CB8AC3E}">
        <p14:creationId xmlns:p14="http://schemas.microsoft.com/office/powerpoint/2010/main" val="20496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Solución de las ecuaciones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3" y="1142802"/>
            <a:ext cx="4572397" cy="4572397"/>
          </a:xfrm>
        </p:spPr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799" y="908720"/>
            <a:ext cx="4579249" cy="5436576"/>
          </a:xfrm>
        </p:spPr>
        <p:txBody>
          <a:bodyPr/>
          <a:lstStyle/>
          <a:p>
            <a:r>
              <a:rPr lang="es-MX" dirty="0"/>
              <a:t>Discretización de las ecuaciones</a:t>
            </a:r>
          </a:p>
          <a:p>
            <a:pPr lvl="1"/>
            <a:r>
              <a:rPr lang="es-MX" dirty="0"/>
              <a:t>Modelos basados en diferencias finitas</a:t>
            </a:r>
          </a:p>
          <a:p>
            <a:pPr lvl="2"/>
            <a:r>
              <a:rPr lang="es-MX" b="1" dirty="0"/>
              <a:t>Mallas latitud – longitud</a:t>
            </a:r>
          </a:p>
          <a:p>
            <a:pPr lvl="3"/>
            <a:r>
              <a:rPr lang="es-MX" dirty="0" err="1"/>
              <a:t>Met</a:t>
            </a:r>
            <a:r>
              <a:rPr lang="es-MX" dirty="0"/>
              <a:t> Office </a:t>
            </a:r>
            <a:r>
              <a:rPr lang="es-MX" dirty="0" err="1"/>
              <a:t>Unified</a:t>
            </a:r>
            <a:r>
              <a:rPr lang="es-MX" dirty="0"/>
              <a:t> </a:t>
            </a:r>
            <a:r>
              <a:rPr lang="es-MX" dirty="0" err="1"/>
              <a:t>Model</a:t>
            </a:r>
            <a:r>
              <a:rPr lang="es-MX" dirty="0"/>
              <a:t> (MetUM)</a:t>
            </a:r>
          </a:p>
          <a:p>
            <a:pPr lvl="2"/>
            <a:r>
              <a:rPr lang="es-MX" dirty="0"/>
              <a:t>Mallas sin estructura</a:t>
            </a:r>
          </a:p>
          <a:p>
            <a:pPr lvl="3"/>
            <a:r>
              <a:rPr lang="es-MX" dirty="0"/>
              <a:t>DWD ICON </a:t>
            </a:r>
            <a:r>
              <a:rPr lang="es-MX" dirty="0" err="1"/>
              <a:t>model</a:t>
            </a:r>
            <a:endParaRPr lang="es-MX" dirty="0"/>
          </a:p>
          <a:p>
            <a:pPr lvl="1"/>
            <a:r>
              <a:rPr lang="es-MX" dirty="0"/>
              <a:t>Modelos espectrales</a:t>
            </a:r>
          </a:p>
          <a:p>
            <a:pPr lvl="2"/>
            <a:r>
              <a:rPr lang="es-MX" dirty="0"/>
              <a:t>Armónicos esféricos</a:t>
            </a:r>
          </a:p>
          <a:p>
            <a:pPr lvl="3"/>
            <a:r>
              <a:rPr lang="es-MX" dirty="0"/>
              <a:t>Modelo del ECMWF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136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Solución de las ecuaciones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46" y="1556792"/>
            <a:ext cx="3833813" cy="3810000"/>
          </a:xfrm>
        </p:spPr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799" y="908720"/>
            <a:ext cx="4579249" cy="5436576"/>
          </a:xfrm>
        </p:spPr>
        <p:txBody>
          <a:bodyPr/>
          <a:lstStyle/>
          <a:p>
            <a:r>
              <a:rPr lang="es-MX" dirty="0"/>
              <a:t>Discretización de las ecuaciones</a:t>
            </a:r>
          </a:p>
          <a:p>
            <a:pPr lvl="1"/>
            <a:r>
              <a:rPr lang="es-MX" dirty="0"/>
              <a:t>Modelos basados en diferencias finitas</a:t>
            </a:r>
          </a:p>
          <a:p>
            <a:pPr lvl="2"/>
            <a:r>
              <a:rPr lang="es-MX" dirty="0"/>
              <a:t>Mallas latitud – longitud</a:t>
            </a:r>
          </a:p>
          <a:p>
            <a:pPr lvl="3"/>
            <a:r>
              <a:rPr lang="es-MX" dirty="0" err="1"/>
              <a:t>Met</a:t>
            </a:r>
            <a:r>
              <a:rPr lang="es-MX" dirty="0"/>
              <a:t> Office </a:t>
            </a:r>
            <a:r>
              <a:rPr lang="es-MX" dirty="0" err="1"/>
              <a:t>Unified</a:t>
            </a:r>
            <a:r>
              <a:rPr lang="es-MX" dirty="0"/>
              <a:t> </a:t>
            </a:r>
            <a:r>
              <a:rPr lang="es-MX" dirty="0" err="1"/>
              <a:t>Model</a:t>
            </a:r>
            <a:r>
              <a:rPr lang="es-MX" dirty="0"/>
              <a:t> (MetUM)</a:t>
            </a:r>
          </a:p>
          <a:p>
            <a:pPr lvl="2"/>
            <a:r>
              <a:rPr lang="es-MX" b="1" dirty="0"/>
              <a:t>Mallas sin estructura</a:t>
            </a:r>
          </a:p>
          <a:p>
            <a:pPr lvl="3"/>
            <a:r>
              <a:rPr lang="es-MX" dirty="0"/>
              <a:t>DWD ICON </a:t>
            </a:r>
            <a:r>
              <a:rPr lang="es-MX" dirty="0" err="1"/>
              <a:t>model</a:t>
            </a:r>
            <a:endParaRPr lang="es-MX" dirty="0"/>
          </a:p>
          <a:p>
            <a:pPr lvl="1"/>
            <a:r>
              <a:rPr lang="es-MX" dirty="0"/>
              <a:t>Modelos espectrales</a:t>
            </a:r>
          </a:p>
          <a:p>
            <a:pPr lvl="2"/>
            <a:r>
              <a:rPr lang="es-MX" dirty="0"/>
              <a:t>Armónicos esféricos</a:t>
            </a:r>
          </a:p>
          <a:p>
            <a:pPr lvl="3"/>
            <a:r>
              <a:rPr lang="es-MX" dirty="0"/>
              <a:t>Modelo del ECMWF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62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Solución de las ecuaciones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3" y="2087243"/>
            <a:ext cx="4572397" cy="2683515"/>
          </a:xfrm>
        </p:spPr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799" y="908720"/>
            <a:ext cx="4579249" cy="5436576"/>
          </a:xfrm>
        </p:spPr>
        <p:txBody>
          <a:bodyPr/>
          <a:lstStyle/>
          <a:p>
            <a:r>
              <a:rPr lang="es-MX" dirty="0"/>
              <a:t>Discretización de las ecuaciones</a:t>
            </a:r>
          </a:p>
          <a:p>
            <a:pPr lvl="1"/>
            <a:r>
              <a:rPr lang="es-MX" dirty="0"/>
              <a:t>Modelos basados en diferencias finitas</a:t>
            </a:r>
          </a:p>
          <a:p>
            <a:pPr lvl="2"/>
            <a:r>
              <a:rPr lang="es-MX" dirty="0"/>
              <a:t>Mallas latitud – longitud</a:t>
            </a:r>
          </a:p>
          <a:p>
            <a:pPr lvl="3"/>
            <a:r>
              <a:rPr lang="es-MX" dirty="0" err="1"/>
              <a:t>Met</a:t>
            </a:r>
            <a:r>
              <a:rPr lang="es-MX" dirty="0"/>
              <a:t> Office </a:t>
            </a:r>
            <a:r>
              <a:rPr lang="es-MX" dirty="0" err="1"/>
              <a:t>Unified</a:t>
            </a:r>
            <a:r>
              <a:rPr lang="es-MX" dirty="0"/>
              <a:t> </a:t>
            </a:r>
            <a:r>
              <a:rPr lang="es-MX" dirty="0" err="1"/>
              <a:t>Model</a:t>
            </a:r>
            <a:r>
              <a:rPr lang="es-MX" dirty="0"/>
              <a:t> (MetUM)</a:t>
            </a:r>
          </a:p>
          <a:p>
            <a:pPr lvl="2"/>
            <a:r>
              <a:rPr lang="es-MX" dirty="0"/>
              <a:t>Mallas sin estructura</a:t>
            </a:r>
          </a:p>
          <a:p>
            <a:pPr lvl="3"/>
            <a:r>
              <a:rPr lang="es-MX" dirty="0"/>
              <a:t>DWD ICON </a:t>
            </a:r>
            <a:r>
              <a:rPr lang="es-MX" dirty="0" err="1"/>
              <a:t>model</a:t>
            </a:r>
            <a:endParaRPr lang="es-MX" dirty="0"/>
          </a:p>
          <a:p>
            <a:pPr lvl="1"/>
            <a:r>
              <a:rPr lang="es-MX" dirty="0"/>
              <a:t>Modelos espectrales</a:t>
            </a:r>
          </a:p>
          <a:p>
            <a:pPr lvl="2"/>
            <a:r>
              <a:rPr lang="es-MX" b="1" dirty="0"/>
              <a:t>Armónicos esféricos</a:t>
            </a:r>
          </a:p>
          <a:p>
            <a:pPr lvl="3"/>
            <a:r>
              <a:rPr lang="es-MX" dirty="0"/>
              <a:t>Modelo del ECMWF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694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Lewis </a:t>
            </a:r>
            <a:r>
              <a:rPr lang="es-MX" dirty="0" err="1"/>
              <a:t>Fry</a:t>
            </a:r>
            <a:r>
              <a:rPr lang="es-MX" dirty="0"/>
              <a:t> Richardson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538850"/>
            <a:ext cx="4363224" cy="3780300"/>
          </a:xfrm>
        </p:spPr>
        <p:txBody>
          <a:bodyPr/>
          <a:lstStyle/>
          <a:p>
            <a:r>
              <a:rPr lang="es-MX" dirty="0"/>
              <a:t>Nacido en 1881</a:t>
            </a:r>
          </a:p>
          <a:p>
            <a:r>
              <a:rPr lang="es-MX" dirty="0"/>
              <a:t>Físico, matemático, meteorólogo y psicólogo</a:t>
            </a:r>
          </a:p>
          <a:p>
            <a:pPr marL="0" indent="0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sz="2000" i="1" dirty="0"/>
              <a:t>“Big </a:t>
            </a:r>
            <a:r>
              <a:rPr lang="es-MX" sz="2000" i="1" dirty="0" err="1"/>
              <a:t>whirls</a:t>
            </a:r>
            <a:r>
              <a:rPr lang="es-MX" sz="2000" i="1" dirty="0"/>
              <a:t> </a:t>
            </a:r>
            <a:r>
              <a:rPr lang="es-MX" sz="2000" i="1" dirty="0" err="1"/>
              <a:t>have</a:t>
            </a:r>
            <a:r>
              <a:rPr lang="es-MX" sz="2000" i="1" dirty="0"/>
              <a:t> </a:t>
            </a:r>
            <a:r>
              <a:rPr lang="es-MX" sz="2000" i="1" dirty="0" err="1"/>
              <a:t>little</a:t>
            </a:r>
            <a:r>
              <a:rPr lang="es-MX" sz="2000" i="1" dirty="0"/>
              <a:t> </a:t>
            </a:r>
            <a:r>
              <a:rPr lang="es-MX" sz="2000" i="1" dirty="0" err="1"/>
              <a:t>whirls</a:t>
            </a:r>
            <a:r>
              <a:rPr lang="es-MX" sz="2000" i="1" dirty="0"/>
              <a:t>,</a:t>
            </a:r>
          </a:p>
          <a:p>
            <a:pPr marL="0" indent="0" algn="ctr">
              <a:buNone/>
            </a:pPr>
            <a:r>
              <a:rPr lang="es-MX" sz="2000" i="1" dirty="0" err="1"/>
              <a:t>That</a:t>
            </a:r>
            <a:r>
              <a:rPr lang="es-MX" sz="2000" i="1" dirty="0"/>
              <a:t> </a:t>
            </a:r>
            <a:r>
              <a:rPr lang="es-MX" sz="2000" i="1" dirty="0" err="1"/>
              <a:t>feed</a:t>
            </a:r>
            <a:r>
              <a:rPr lang="es-MX" sz="2000" i="1" dirty="0"/>
              <a:t> </a:t>
            </a:r>
            <a:r>
              <a:rPr lang="es-MX" sz="2000" i="1" dirty="0" err="1"/>
              <a:t>on</a:t>
            </a:r>
            <a:r>
              <a:rPr lang="es-MX" sz="2000" i="1" dirty="0"/>
              <a:t> </a:t>
            </a:r>
            <a:r>
              <a:rPr lang="es-MX" sz="2000" i="1" dirty="0" err="1"/>
              <a:t>their</a:t>
            </a:r>
            <a:r>
              <a:rPr lang="es-MX" sz="2000" i="1" dirty="0"/>
              <a:t> </a:t>
            </a:r>
            <a:r>
              <a:rPr lang="es-MX" sz="2000" i="1" dirty="0" err="1"/>
              <a:t>velocity</a:t>
            </a:r>
            <a:r>
              <a:rPr lang="es-MX" sz="2000" i="1" dirty="0"/>
              <a:t>;</a:t>
            </a:r>
          </a:p>
          <a:p>
            <a:pPr marL="0" indent="0" algn="ctr">
              <a:buNone/>
            </a:pPr>
            <a:r>
              <a:rPr lang="es-MX" sz="2000" i="1" dirty="0"/>
              <a:t>And </a:t>
            </a:r>
            <a:r>
              <a:rPr lang="es-MX" sz="2000" i="1" dirty="0" err="1"/>
              <a:t>little</a:t>
            </a:r>
            <a:r>
              <a:rPr lang="es-MX" sz="2000" i="1" dirty="0"/>
              <a:t> </a:t>
            </a:r>
            <a:r>
              <a:rPr lang="es-MX" sz="2000" i="1" dirty="0" err="1"/>
              <a:t>whirls</a:t>
            </a:r>
            <a:r>
              <a:rPr lang="es-MX" sz="2000" i="1" dirty="0"/>
              <a:t> </a:t>
            </a:r>
            <a:r>
              <a:rPr lang="es-MX" sz="2000" i="1" dirty="0" err="1"/>
              <a:t>have</a:t>
            </a:r>
            <a:r>
              <a:rPr lang="es-MX" sz="2000" i="1" dirty="0"/>
              <a:t> </a:t>
            </a:r>
            <a:r>
              <a:rPr lang="es-MX" sz="2000" i="1" dirty="0" err="1"/>
              <a:t>lesser</a:t>
            </a:r>
            <a:r>
              <a:rPr lang="es-MX" sz="2000" i="1" dirty="0"/>
              <a:t> </a:t>
            </a:r>
            <a:r>
              <a:rPr lang="es-MX" sz="2000" i="1" dirty="0" err="1"/>
              <a:t>whirls</a:t>
            </a:r>
            <a:r>
              <a:rPr lang="es-MX" sz="2000" i="1" dirty="0"/>
              <a:t>,</a:t>
            </a:r>
          </a:p>
          <a:p>
            <a:pPr marL="0" indent="0" algn="ctr">
              <a:buNone/>
            </a:pPr>
            <a:r>
              <a:rPr lang="es-MX" sz="2000" i="1" dirty="0"/>
              <a:t>And so </a:t>
            </a:r>
            <a:r>
              <a:rPr lang="es-MX" sz="2000" i="1" dirty="0" err="1"/>
              <a:t>on</a:t>
            </a:r>
            <a:r>
              <a:rPr lang="es-MX" sz="2000" i="1" dirty="0"/>
              <a:t> to </a:t>
            </a:r>
            <a:r>
              <a:rPr lang="es-MX" sz="2000" i="1" dirty="0" err="1"/>
              <a:t>viscosity</a:t>
            </a:r>
            <a:r>
              <a:rPr lang="es-MX" sz="2000" i="1" dirty="0"/>
              <a:t>”</a:t>
            </a:r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017919" y="1572750"/>
            <a:ext cx="3015000" cy="371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7919" y="5285250"/>
            <a:ext cx="301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/>
                </a:solidFill>
                <a:latin typeface="+mn-lt"/>
              </a:rPr>
              <a:t>Lewis </a:t>
            </a:r>
            <a:r>
              <a:rPr lang="es-MX" sz="1200" dirty="0" err="1">
                <a:solidFill>
                  <a:schemeClr val="tx2"/>
                </a:solidFill>
                <a:latin typeface="+mn-lt"/>
              </a:rPr>
              <a:t>Fry</a:t>
            </a:r>
            <a:r>
              <a:rPr lang="es-MX" sz="1200" dirty="0">
                <a:solidFill>
                  <a:schemeClr val="tx2"/>
                </a:solidFill>
                <a:latin typeface="+mn-lt"/>
              </a:rPr>
              <a:t> Richardson (Tomado de Lynch (2006))</a:t>
            </a:r>
            <a:endParaRPr lang="en-GB" sz="1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82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Lewis </a:t>
            </a:r>
            <a:r>
              <a:rPr lang="es-MX" dirty="0" err="1"/>
              <a:t>Fry</a:t>
            </a:r>
            <a:r>
              <a:rPr lang="es-MX" dirty="0"/>
              <a:t> Richardson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718870"/>
            <a:ext cx="4363224" cy="3420260"/>
          </a:xfrm>
        </p:spPr>
        <p:txBody>
          <a:bodyPr/>
          <a:lstStyle/>
          <a:p>
            <a:r>
              <a:rPr lang="es-MX" dirty="0"/>
              <a:t>Fue el primero en concebir la aplicación de métodos de diferencias finitas al problema de la predicción meteorológica</a:t>
            </a:r>
          </a:p>
          <a:p>
            <a:r>
              <a:rPr lang="es-MX" dirty="0"/>
              <a:t>El método es descrito y aplicado en el libro </a:t>
            </a:r>
            <a:r>
              <a:rPr lang="es-MX" i="1" dirty="0" err="1"/>
              <a:t>Weather</a:t>
            </a:r>
            <a:r>
              <a:rPr lang="es-MX" i="1" dirty="0"/>
              <a:t> </a:t>
            </a:r>
            <a:r>
              <a:rPr lang="es-MX" i="1" dirty="0" err="1"/>
              <a:t>Prediction</a:t>
            </a:r>
            <a:r>
              <a:rPr lang="es-MX" i="1" dirty="0"/>
              <a:t> </a:t>
            </a:r>
            <a:r>
              <a:rPr lang="es-MX" i="1" dirty="0" err="1"/>
              <a:t>by</a:t>
            </a:r>
            <a:r>
              <a:rPr lang="es-MX" i="1" dirty="0"/>
              <a:t> </a:t>
            </a:r>
            <a:r>
              <a:rPr lang="es-MX" i="1" dirty="0" err="1"/>
              <a:t>Numerical</a:t>
            </a:r>
            <a:r>
              <a:rPr lang="es-MX" i="1" dirty="0"/>
              <a:t> </a:t>
            </a:r>
            <a:r>
              <a:rPr lang="es-MX" i="1" dirty="0" err="1"/>
              <a:t>Processes</a:t>
            </a:r>
            <a:r>
              <a:rPr lang="es-MX" dirty="0"/>
              <a:t> (Richardson, 1922)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2909" y="4985271"/>
            <a:ext cx="353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/>
                </a:solidFill>
                <a:latin typeface="+mn-lt"/>
              </a:rPr>
              <a:t>La malla usada por Richardson en la demostración de su método (Tomado de Lynch (2006))</a:t>
            </a:r>
            <a:endParaRPr lang="en-GB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995419" y="1815750"/>
            <a:ext cx="3672000" cy="32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primer pronóstico de Richardson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endParaRPr lang="en-GB" altLang="en-US"/>
          </a:p>
        </p:txBody>
      </p:sp>
      <p:pic>
        <p:nvPicPr>
          <p:cNvPr id="7" name="Picture 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804453"/>
            <a:ext cx="7272338" cy="4041256"/>
          </a:xfrm>
          <a:prstGeom prst="rect">
            <a:avLst/>
          </a:prstGeom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5327824" y="5085184"/>
            <a:ext cx="2916584" cy="641685"/>
            <a:chOff x="5327824" y="5085184"/>
            <a:chExt cx="2916584" cy="641685"/>
          </a:xfrm>
        </p:grpSpPr>
        <p:sp>
          <p:nvSpPr>
            <p:cNvPr id="8" name="Rectangle 7"/>
            <p:cNvSpPr/>
            <p:nvPr/>
          </p:nvSpPr>
          <p:spPr>
            <a:xfrm>
              <a:off x="7524328" y="5085184"/>
              <a:ext cx="720080" cy="36004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7824" y="5265204"/>
              <a:ext cx="1980480" cy="46166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dirty="0">
                  <a:solidFill>
                    <a:schemeClr val="tx2"/>
                  </a:solidFill>
                  <a:latin typeface="+mn-lt"/>
                </a:rPr>
                <a:t>Δ</a:t>
              </a:r>
              <a:r>
                <a:rPr lang="es-MX" sz="2400" dirty="0">
                  <a:solidFill>
                    <a:schemeClr val="tx2"/>
                  </a:solidFill>
                  <a:latin typeface="+mn-lt"/>
                </a:rPr>
                <a:t>p = 145 hPa</a:t>
              </a:r>
              <a:endParaRPr lang="en-GB" sz="2400" dirty="0">
                <a:solidFill>
                  <a:schemeClr val="tx2"/>
                </a:solidFill>
                <a:latin typeface="+mn-lt"/>
              </a:endParaRPr>
            </a:p>
          </p:txBody>
        </p:sp>
        <p:cxnSp>
          <p:nvCxnSpPr>
            <p:cNvPr id="11" name="Straight Connector 10"/>
            <p:cNvCxnSpPr>
              <a:stCxn id="9" idx="3"/>
              <a:endCxn id="8" idx="1"/>
            </p:cNvCxnSpPr>
            <p:nvPr/>
          </p:nvCxnSpPr>
          <p:spPr bwMode="auto">
            <a:xfrm flipV="1">
              <a:off x="7308304" y="5265204"/>
              <a:ext cx="216024" cy="230833"/>
            </a:xfrm>
            <a:prstGeom prst="lin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6" name="TextBox 15"/>
          <p:cNvSpPr txBox="1"/>
          <p:nvPr/>
        </p:nvSpPr>
        <p:spPr>
          <a:xfrm>
            <a:off x="4607719" y="5847729"/>
            <a:ext cx="3537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/>
                </a:solidFill>
                <a:latin typeface="+mn-lt"/>
              </a:rPr>
              <a:t>Richardson (1922), documentado por Lynch (2006))</a:t>
            </a:r>
            <a:endParaRPr lang="en-GB" sz="1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43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primer pronóstico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718870"/>
            <a:ext cx="4363224" cy="3420260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A pesar de la espectacular falla en el primer pronóstico, el método descrito es en esencia el mismo que se utiliza en los modernos modelos de predicción numérica del tiempo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2909" y="4985271"/>
            <a:ext cx="3537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/>
                </a:solidFill>
                <a:latin typeface="+mn-lt"/>
              </a:rPr>
              <a:t>Richardson (1922) documentado por Lynch (2006)</a:t>
            </a:r>
            <a:endParaRPr lang="en-GB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995419" y="1815750"/>
            <a:ext cx="3672000" cy="32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Temas a tratar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Predicción del tiempo meteorológico y del clima</a:t>
            </a:r>
          </a:p>
          <a:p>
            <a:r>
              <a:rPr lang="es-MX" dirty="0"/>
              <a:t>Variables y ecuaciones de la dinámica atmosférica</a:t>
            </a:r>
          </a:p>
          <a:p>
            <a:pPr lvl="1"/>
            <a:r>
              <a:rPr lang="es-MX" dirty="0"/>
              <a:t>La fábrica de pronósticos de Richardson</a:t>
            </a:r>
          </a:p>
          <a:p>
            <a:r>
              <a:rPr lang="es-MX" dirty="0"/>
              <a:t>No linealidad y comportamiento caótico</a:t>
            </a:r>
          </a:p>
          <a:p>
            <a:pPr lvl="1"/>
            <a:r>
              <a:rPr lang="es-MX" dirty="0"/>
              <a:t>No linealidad en la dinámica atmosférica</a:t>
            </a:r>
          </a:p>
          <a:p>
            <a:r>
              <a:rPr lang="es-MX" dirty="0"/>
              <a:t>Dependencia sensible de las condiciones iniciales</a:t>
            </a:r>
          </a:p>
          <a:p>
            <a:pPr lvl="1"/>
            <a:r>
              <a:rPr lang="es-MX" dirty="0"/>
              <a:t>Pronóstico por conjuntos</a:t>
            </a:r>
          </a:p>
          <a:p>
            <a:r>
              <a:rPr lang="es-MX" dirty="0"/>
              <a:t>Modelos imperfectos</a:t>
            </a:r>
          </a:p>
          <a:p>
            <a:pPr lvl="1"/>
            <a:r>
              <a:rPr lang="es-MX" dirty="0"/>
              <a:t>Parametrizaciones y esquemas estocásticos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7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endParaRPr lang="en-GB" altLang="en-US"/>
          </a:p>
        </p:txBody>
      </p:sp>
      <p:pic>
        <p:nvPicPr>
          <p:cNvPr id="13" name="Pictur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776" y="1656168"/>
            <a:ext cx="5870448" cy="45811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s-MX" dirty="0"/>
                  <a:t>Ecuación a resolver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s-MX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:r>
                  <a:rPr lang="es-MX" dirty="0"/>
                  <a:t>Que puede expandirse 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s-MX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:r>
                  <a:rPr lang="es-MX" dirty="0"/>
                  <a:t>Versión discreta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𝑓𝑢𝑡𝑢𝑟𝑒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15" t="-19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78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971600" y="1628800"/>
                <a:ext cx="7272808" cy="439248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𝑓𝑢𝑡𝑢𝑟𝑒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:r>
                  <a:rPr lang="es-MX" dirty="0"/>
                  <a:t>Resolviendo para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MX" dirty="0"/>
                  <a:t>, haciendo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600" y="1628800"/>
                <a:ext cx="7272808" cy="4392488"/>
              </a:xfrm>
              <a:blipFill>
                <a:blip r:embed="rId2"/>
                <a:stretch>
                  <a:fillRect l="-2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22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 txBox="1">
                <a:spLocks/>
              </p:cNvSpPr>
              <p:nvPr/>
            </p:nvSpPr>
            <p:spPr bwMode="auto">
              <a:xfrm>
                <a:off x="971600" y="3356992"/>
                <a:ext cx="7272808" cy="93610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16000" marR="0" indent="-216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76000" marR="0" indent="-216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936000" marR="0" indent="-216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296000" marR="0" indent="-216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656000" marR="0" indent="-216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kern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kern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i="1" kern="0" smtClean="0">
                              <a:latin typeface="Cambria Math" panose="02040503050406030204" pitchFamily="18" charset="0"/>
                            </a:rPr>
                            <m:t>𝑓𝑢𝑡𝑢𝑟𝑒</m:t>
                          </m:r>
                        </m:sub>
                      </m:sSub>
                      <m:r>
                        <a:rPr lang="en-GB" i="1" kern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kern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i="1" kern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kern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 kern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kern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 kern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GB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 ker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ker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 ker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ker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ker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 ker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MX" kern="0" dirty="0"/>
              </a:p>
            </p:txBody>
          </p:sp>
        </mc:Choice>
        <mc:Fallback xmlns="">
          <p:sp>
            <p:nvSpPr>
              <p:cNvPr id="7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356992"/>
                <a:ext cx="7272808" cy="9361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484784"/>
            <a:ext cx="3888000" cy="4320000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Vientos fijos durante la duración del pronóstico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581526" y="2186980"/>
            <a:ext cx="3887786" cy="2915840"/>
          </a:xfrm>
        </p:spPr>
      </p:pic>
      <p:grpSp>
        <p:nvGrpSpPr>
          <p:cNvPr id="14" name="Group 13"/>
          <p:cNvGrpSpPr/>
          <p:nvPr/>
        </p:nvGrpSpPr>
        <p:grpSpPr>
          <a:xfrm>
            <a:off x="827584" y="4138226"/>
            <a:ext cx="1673736" cy="1779116"/>
            <a:chOff x="827584" y="4138226"/>
            <a:chExt cx="1673736" cy="1779116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3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Vientos fijos durante la duración del pronóstico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2"/>
            <p:extLst/>
          </p:nvPr>
        </p:nvGraphicFramePr>
        <p:xfrm>
          <a:off x="4581525" y="1484313"/>
          <a:ext cx="3887790" cy="18542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777558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4.3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17.3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/>
          </p:nvPr>
        </p:nvGraphicFramePr>
        <p:xfrm>
          <a:off x="4581525" y="3988402"/>
          <a:ext cx="3887790" cy="18542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777558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-5.1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-4.3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-3.5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-2.5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-8.6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-15.1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-7.5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-17.3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-16.5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81525" y="1084203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– componente oeste – este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1525" y="3588292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componente sur – norte </a:t>
            </a:r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>
            <p:extLst/>
          </p:nvPr>
        </p:nvGraphicFramePr>
        <p:xfrm>
          <a:off x="425010" y="3988402"/>
          <a:ext cx="3887790" cy="18542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777558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5010" y="3585470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punto de malla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3672" y="4458196"/>
            <a:ext cx="1673736" cy="1779116"/>
            <a:chOff x="827584" y="4138226"/>
            <a:chExt cx="1673736" cy="1779116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39952" y="1959507"/>
            <a:ext cx="1673736" cy="1779116"/>
            <a:chOff x="827584" y="4138226"/>
            <a:chExt cx="1673736" cy="1779116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2400" y="4458196"/>
            <a:ext cx="1673736" cy="1779116"/>
            <a:chOff x="827584" y="4138226"/>
            <a:chExt cx="1673736" cy="1779116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25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Condiciones iniciales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2186980"/>
            <a:ext cx="3887788" cy="2915840"/>
          </a:xfrm>
        </p:spPr>
      </p:pic>
      <p:grpSp>
        <p:nvGrpSpPr>
          <p:cNvPr id="7" name="Group 6"/>
          <p:cNvGrpSpPr/>
          <p:nvPr/>
        </p:nvGrpSpPr>
        <p:grpSpPr>
          <a:xfrm>
            <a:off x="827584" y="4138226"/>
            <a:ext cx="1673736" cy="1779116"/>
            <a:chOff x="827584" y="4138226"/>
            <a:chExt cx="1673736" cy="1779116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4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Condiciones iniciales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2"/>
            <p:extLst/>
          </p:nvPr>
        </p:nvGraphicFramePr>
        <p:xfrm>
          <a:off x="4581525" y="1484313"/>
          <a:ext cx="3887790" cy="18542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777558">
                  <a:extLst>
                    <a:ext uri="{9D8B030D-6E8A-4147-A177-3AD203B41FA5}">
                      <a16:colId xmlns:a16="http://schemas.microsoft.com/office/drawing/2014/main" val="261392418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215158690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707555288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3223142043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2554353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93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97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3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3339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81525" y="1084203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inicial </a:t>
            </a: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425010" y="3988402"/>
          <a:ext cx="3887790" cy="18542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777558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777558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5010" y="3585470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punto de malla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448636"/>
            <a:ext cx="1673736" cy="1779116"/>
            <a:chOff x="827584" y="4138226"/>
            <a:chExt cx="1673736" cy="1779116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9952" y="1959507"/>
            <a:ext cx="1673736" cy="1779116"/>
            <a:chOff x="827584" y="4138226"/>
            <a:chExt cx="1673736" cy="177911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2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484784"/>
            <a:ext cx="3697600" cy="4320000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Condiciones de frontera (al norte y al oeste)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2"/>
            <p:extLst/>
          </p:nvPr>
        </p:nvGraphicFramePr>
        <p:xfrm>
          <a:off x="4581525" y="1484313"/>
          <a:ext cx="3887790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5">
                  <a:extLst>
                    <a:ext uri="{9D8B030D-6E8A-4147-A177-3AD203B41FA5}">
                      <a16:colId xmlns:a16="http://schemas.microsoft.com/office/drawing/2014/main" val="1682557975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613924187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15158690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707555288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3223142043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554353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93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7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53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339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81525" y="1084203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en la frontera </a:t>
            </a: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425010" y="3988402"/>
          <a:ext cx="3887796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6">
                  <a:extLst>
                    <a:ext uri="{9D8B030D-6E8A-4147-A177-3AD203B41FA5}">
                      <a16:colId xmlns:a16="http://schemas.microsoft.com/office/drawing/2014/main" val="3379109188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648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5010" y="3585470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punto de malla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m:oMathPara>
                </a14:m>
                <a:endParaRPr lang="en-GB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0" y="4831908"/>
            <a:ext cx="1673736" cy="1779116"/>
            <a:chOff x="827584" y="4138226"/>
            <a:chExt cx="1673736" cy="1779116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9952" y="2330347"/>
            <a:ext cx="1673736" cy="1779116"/>
            <a:chOff x="827584" y="4138226"/>
            <a:chExt cx="1673736" cy="177911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3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28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/>
            <p:txBody>
              <a:bodyPr/>
              <a:lstStyle/>
              <a:p>
                <a:endParaRPr lang="es-MX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h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581526" y="2186980"/>
            <a:ext cx="3887786" cy="2915840"/>
          </a:xfrm>
        </p:spPr>
      </p:pic>
      <p:grpSp>
        <p:nvGrpSpPr>
          <p:cNvPr id="7" name="Group 6"/>
          <p:cNvGrpSpPr/>
          <p:nvPr/>
        </p:nvGrpSpPr>
        <p:grpSpPr>
          <a:xfrm>
            <a:off x="827584" y="4138226"/>
            <a:ext cx="1673736" cy="1779116"/>
            <a:chOff x="827584" y="4138226"/>
            <a:chExt cx="1673736" cy="1779116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29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484784"/>
            <a:ext cx="3571136" cy="4320000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Condiciones de frontera (al norte y al oeste)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2"/>
            <p:extLst/>
          </p:nvPr>
        </p:nvGraphicFramePr>
        <p:xfrm>
          <a:off x="4581525" y="1484313"/>
          <a:ext cx="3887790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5">
                  <a:extLst>
                    <a:ext uri="{9D8B030D-6E8A-4147-A177-3AD203B41FA5}">
                      <a16:colId xmlns:a16="http://schemas.microsoft.com/office/drawing/2014/main" val="1682557975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613924187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15158690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707555288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3223142043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554353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93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7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53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339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81525" y="1084203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en la frontera </a:t>
            </a: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425010" y="3988402"/>
          <a:ext cx="3887796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6">
                  <a:extLst>
                    <a:ext uri="{9D8B030D-6E8A-4147-A177-3AD203B41FA5}">
                      <a16:colId xmlns:a16="http://schemas.microsoft.com/office/drawing/2014/main" val="3379109188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648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5010" y="3585470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punto de malla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GB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GB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blipFill>
                <a:blip r:embed="rId2"/>
                <a:stretch>
                  <a:fillRect b="-244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0" y="4831908"/>
            <a:ext cx="1673736" cy="1779116"/>
            <a:chOff x="827584" y="4138226"/>
            <a:chExt cx="1673736" cy="1779116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9952" y="2330347"/>
            <a:ext cx="1673736" cy="1779116"/>
            <a:chOff x="827584" y="4138226"/>
            <a:chExt cx="1673736" cy="177911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3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Predicción del tiempo meteorológico y del clima</a:t>
            </a:r>
          </a:p>
        </p:txBody>
      </p:sp>
    </p:spTree>
    <p:extLst>
      <p:ext uri="{BB962C8B-B14F-4D97-AF65-F5344CB8AC3E}">
        <p14:creationId xmlns:p14="http://schemas.microsoft.com/office/powerpoint/2010/main" val="27824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30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/>
            <p:txBody>
              <a:bodyPr/>
              <a:lstStyle/>
              <a:p>
                <a:endParaRPr lang="es-MX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 h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581526" y="2186980"/>
            <a:ext cx="3887786" cy="2915839"/>
          </a:xfrm>
        </p:spPr>
      </p:pic>
      <p:grpSp>
        <p:nvGrpSpPr>
          <p:cNvPr id="7" name="Group 6"/>
          <p:cNvGrpSpPr/>
          <p:nvPr/>
        </p:nvGrpSpPr>
        <p:grpSpPr>
          <a:xfrm>
            <a:off x="827584" y="4138226"/>
            <a:ext cx="1673736" cy="1779116"/>
            <a:chOff x="827584" y="4138226"/>
            <a:chExt cx="1673736" cy="1779116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7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484784"/>
            <a:ext cx="3571136" cy="4320000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Condiciones de frontera (al norte y al oeste)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2"/>
            <p:extLst/>
          </p:nvPr>
        </p:nvGraphicFramePr>
        <p:xfrm>
          <a:off x="4581525" y="1484313"/>
          <a:ext cx="3887790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5">
                  <a:extLst>
                    <a:ext uri="{9D8B030D-6E8A-4147-A177-3AD203B41FA5}">
                      <a16:colId xmlns:a16="http://schemas.microsoft.com/office/drawing/2014/main" val="1682557975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613924187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15158690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707555288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3223142043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554353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93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7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53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339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81525" y="1084203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en la frontera </a:t>
            </a: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425010" y="3988402"/>
          <a:ext cx="3887796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6">
                  <a:extLst>
                    <a:ext uri="{9D8B030D-6E8A-4147-A177-3AD203B41FA5}">
                      <a16:colId xmlns:a16="http://schemas.microsoft.com/office/drawing/2014/main" val="3379109188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648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5010" y="3585470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punto de malla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GB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GB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blipFill>
                <a:blip r:embed="rId2"/>
                <a:stretch>
                  <a:fillRect b="-244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0" y="4831908"/>
            <a:ext cx="1673736" cy="1779116"/>
            <a:chOff x="827584" y="4138226"/>
            <a:chExt cx="1673736" cy="1779116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9952" y="2330347"/>
            <a:ext cx="1673736" cy="1779116"/>
            <a:chOff x="827584" y="4138226"/>
            <a:chExt cx="1673736" cy="177911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32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/>
            <p:txBody>
              <a:bodyPr/>
              <a:lstStyle/>
              <a:p>
                <a:endParaRPr lang="es-MX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dirty="0"/>
                  <a:t> h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581526" y="2186980"/>
            <a:ext cx="3887785" cy="2915839"/>
          </a:xfrm>
        </p:spPr>
      </p:pic>
      <p:grpSp>
        <p:nvGrpSpPr>
          <p:cNvPr id="7" name="Group 6"/>
          <p:cNvGrpSpPr/>
          <p:nvPr/>
        </p:nvGrpSpPr>
        <p:grpSpPr>
          <a:xfrm>
            <a:off x="827584" y="4138226"/>
            <a:ext cx="1673736" cy="1779116"/>
            <a:chOff x="827584" y="4138226"/>
            <a:chExt cx="1673736" cy="1779116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3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484784"/>
            <a:ext cx="3571136" cy="4320000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Condiciones de frontera (al norte y al oeste)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2"/>
            <p:extLst/>
          </p:nvPr>
        </p:nvGraphicFramePr>
        <p:xfrm>
          <a:off x="4581525" y="1484313"/>
          <a:ext cx="3887790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5">
                  <a:extLst>
                    <a:ext uri="{9D8B030D-6E8A-4147-A177-3AD203B41FA5}">
                      <a16:colId xmlns:a16="http://schemas.microsoft.com/office/drawing/2014/main" val="1682557975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613924187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15158690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707555288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3223142043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2554353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93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7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53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339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81525" y="1084203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en la frontera </a:t>
            </a: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425010" y="3988402"/>
          <a:ext cx="3887796" cy="2225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647966">
                  <a:extLst>
                    <a:ext uri="{9D8B030D-6E8A-4147-A177-3AD203B41FA5}">
                      <a16:colId xmlns:a16="http://schemas.microsoft.com/office/drawing/2014/main" val="3379109188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0102430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4291179927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177420669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3123229891"/>
                    </a:ext>
                  </a:extLst>
                </a:gridCol>
                <a:gridCol w="647966">
                  <a:extLst>
                    <a:ext uri="{9D8B030D-6E8A-4147-A177-3AD203B41FA5}">
                      <a16:colId xmlns:a16="http://schemas.microsoft.com/office/drawing/2014/main" val="2642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648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7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48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6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04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0004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5010" y="3585470"/>
            <a:ext cx="388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punto de malla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GB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GB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293096"/>
                <a:ext cx="3240360" cy="523220"/>
              </a:xfrm>
              <a:prstGeom prst="rect">
                <a:avLst/>
              </a:prstGeom>
              <a:blipFill>
                <a:blip r:embed="rId2"/>
                <a:stretch>
                  <a:fillRect b="-244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0" y="4831908"/>
            <a:ext cx="1673736" cy="1779116"/>
            <a:chOff x="827584" y="4138226"/>
            <a:chExt cx="1673736" cy="1779116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9952" y="2330347"/>
            <a:ext cx="1673736" cy="1779116"/>
            <a:chOff x="827584" y="4138226"/>
            <a:chExt cx="1673736" cy="177911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6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fábrica de pronósticos de Richardson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34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/>
            <p:txBody>
              <a:bodyPr/>
              <a:lstStyle/>
              <a:p>
                <a:endParaRPr lang="es-MX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dirty="0"/>
                  <a:t> h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581526" y="2186980"/>
            <a:ext cx="3887785" cy="2915838"/>
          </a:xfrm>
        </p:spPr>
      </p:pic>
      <p:grpSp>
        <p:nvGrpSpPr>
          <p:cNvPr id="7" name="Group 6"/>
          <p:cNvGrpSpPr/>
          <p:nvPr/>
        </p:nvGrpSpPr>
        <p:grpSpPr>
          <a:xfrm>
            <a:off x="827584" y="4138226"/>
            <a:ext cx="1673736" cy="1779116"/>
            <a:chOff x="827584" y="4138226"/>
            <a:chExt cx="1673736" cy="1779116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1259632" y="4221088"/>
              <a:ext cx="0" cy="129614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259632" y="5517232"/>
              <a:ext cx="122413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27584" y="413822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9272" y="551723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5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35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No linealidad y comportamiento caótico</a:t>
            </a:r>
          </a:p>
        </p:txBody>
      </p:sp>
    </p:spTree>
    <p:extLst>
      <p:ext uri="{BB962C8B-B14F-4D97-AF65-F5344CB8AC3E}">
        <p14:creationId xmlns:p14="http://schemas.microsoft.com/office/powerpoint/2010/main" val="36154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Sistemas no lineales</a:t>
            </a:r>
            <a:br>
              <a:rPr lang="es-MX" dirty="0"/>
            </a:b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532" y="1124744"/>
                <a:ext cx="8424936" cy="5112568"/>
              </a:xfrm>
            </p:spPr>
            <p:txBody>
              <a:bodyPr/>
              <a:lstStyle/>
              <a:p>
                <a:r>
                  <a:rPr lang="es-MX" b="1" dirty="0"/>
                  <a:t>Sistema no lineal</a:t>
                </a:r>
                <a:r>
                  <a:rPr lang="es-MX" dirty="0"/>
                  <a:t>: Sistema de ecuaciones (en diferencias, diferenciales, diferenciales parciales) donde las variables dependientes o sus derivadas (en el caso de ecuaciones diferenciales) aparecen multiplicadas entre sí.</a:t>
                </a:r>
              </a:p>
              <a:p>
                <a:endParaRPr lang="es-MX" dirty="0"/>
              </a:p>
              <a:p>
                <a:endParaRPr lang="es-MX" dirty="0"/>
              </a:p>
              <a:p>
                <a:endParaRPr lang="es-MX" dirty="0"/>
              </a:p>
              <a:p>
                <a:r>
                  <a:rPr lang="es-MX" b="1" dirty="0"/>
                  <a:t>Sistema dinámico</a:t>
                </a:r>
                <a:r>
                  <a:rPr lang="es-MX" dirty="0"/>
                  <a:t>: Sistema de ecuaciones que representa la evolución del estado de un sistema en el tiempo</a:t>
                </a:r>
              </a:p>
              <a:p>
                <a:pPr lvl="1"/>
                <a:r>
                  <a:rPr lang="es-MX" b="1" dirty="0"/>
                  <a:t>Sistemas discretos</a:t>
                </a:r>
                <a:r>
                  <a:rPr lang="es-MX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MX" dirty="0"/>
              </a:p>
              <a:p>
                <a:pPr lvl="1"/>
                <a:r>
                  <a:rPr lang="es-MX" b="1" dirty="0"/>
                  <a:t>Sistemas continuos</a:t>
                </a:r>
                <a:r>
                  <a:rPr lang="es-MX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532" y="1124744"/>
                <a:ext cx="8424936" cy="5112568"/>
              </a:xfrm>
              <a:blipFill rotWithShape="0">
                <a:blip r:embed="rId2"/>
                <a:stretch>
                  <a:fillRect l="-2098" t="-1790" r="-1230" b="-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36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60004" y="2850636"/>
              <a:ext cx="6096000" cy="1010412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dirty="0"/>
                            <a:t>Sistema </a:t>
                          </a:r>
                          <a:r>
                            <a:rPr lang="es-MX" baseline="0" dirty="0"/>
                            <a:t>lineal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dirty="0"/>
                            <a:t>Sistema no lineal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brk m:alnAt="7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brk m:alnAt="7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brk m:alnAt="7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brk m:alnAt="7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0772735"/>
                  </p:ext>
                </p:extLst>
              </p:nvPr>
            </p:nvGraphicFramePr>
            <p:xfrm>
              <a:off x="1560004" y="2850636"/>
              <a:ext cx="6096000" cy="1010412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dirty="0"/>
                            <a:t>Sistema </a:t>
                          </a:r>
                          <a:r>
                            <a:rPr lang="es-MX" baseline="0" dirty="0"/>
                            <a:t>lineal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dirty="0"/>
                            <a:t>Sistema no lineal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395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1321" r="-100200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00" t="-61321" r="-400" b="-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994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Sistemas discretos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37</a:t>
            </a:fld>
            <a:endParaRPr lang="en-GB" alt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8" y="836712"/>
            <a:ext cx="4114808" cy="4937770"/>
          </a:xfrm>
        </p:spPr>
      </p:pic>
      <p:sp>
        <p:nvSpPr>
          <p:cNvPr id="13" name="TextBox 12"/>
          <p:cNvSpPr txBox="1"/>
          <p:nvPr/>
        </p:nvSpPr>
        <p:spPr>
          <a:xfrm>
            <a:off x="4724928" y="5774482"/>
            <a:ext cx="411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tx2"/>
                </a:solidFill>
                <a:latin typeface="+mn-lt"/>
              </a:rPr>
              <a:t>Diagrama de bifurcación de la ecuación logística</a:t>
            </a:r>
            <a:endParaRPr lang="en-GB" sz="1600" dirty="0">
              <a:solidFill>
                <a:schemeClr val="tx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s-MX" b="1" dirty="0"/>
                  <a:t>Ecuación logística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(1−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dirty="0"/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MX" dirty="0"/>
                  <a:t> representa el ‘tiempo’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s-MX" dirty="0"/>
                  <a:t> es un parámetro</a:t>
                </a:r>
              </a:p>
              <a:p>
                <a:r>
                  <a:rPr lang="es-MX" dirty="0"/>
                  <a:t>El diagrama de bifurcación muestra la variedad de comportamientos que se encuentran al variar el valor del parámetro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s-MX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blipFill rotWithShape="0">
                <a:blip r:embed="rId3"/>
                <a:stretch>
                  <a:fillRect l="-4867" t="-2119" r="-4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2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Caos</a:t>
            </a:r>
            <a:br>
              <a:rPr lang="es-MX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7272808" cy="1728192"/>
          </a:xfrm>
        </p:spPr>
        <p:txBody>
          <a:bodyPr/>
          <a:lstStyle/>
          <a:p>
            <a:r>
              <a:rPr lang="es-MX" dirty="0"/>
              <a:t>Dependencia sensible de las condiciones iniciales</a:t>
            </a:r>
          </a:p>
          <a:p>
            <a:r>
              <a:rPr lang="es-MX" dirty="0"/>
              <a:t>Soluciones no periódicas restringidas a una región finita del espacio de fase: Atractores extraños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4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Caos en sistemas naturales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39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2326407"/>
            <a:ext cx="3931176" cy="2205186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Doble péndulo</a:t>
            </a:r>
          </a:p>
          <a:p>
            <a:r>
              <a:rPr lang="es-MX" dirty="0"/>
              <a:t>En contraste con un péndulo simple, el péndulo doble exhibe comportamiento caótico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81525" y="4796925"/>
            <a:ext cx="388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chemeClr val="tx2"/>
                </a:solidFill>
                <a:latin typeface="+mn-lt"/>
              </a:rPr>
              <a:t>Wikipedia</a:t>
            </a:r>
            <a:endParaRPr lang="en-GB" sz="1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2061075"/>
            <a:ext cx="3887788" cy="2735850"/>
          </a:xfrm>
        </p:spPr>
      </p:pic>
    </p:spTree>
    <p:extLst>
      <p:ext uri="{BB962C8B-B14F-4D97-AF65-F5344CB8AC3E}">
        <p14:creationId xmlns:p14="http://schemas.microsoft.com/office/powerpoint/2010/main" val="24124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Predicción del tiempo meteorológico y del clima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Predicciones a diferentes alcances</a:t>
            </a:r>
          </a:p>
          <a:p>
            <a:pPr lvl="1"/>
            <a:r>
              <a:rPr lang="es-MX" dirty="0"/>
              <a:t>Alcance medio</a:t>
            </a:r>
          </a:p>
          <a:p>
            <a:pPr lvl="1"/>
            <a:r>
              <a:rPr lang="es-MX" dirty="0"/>
              <a:t>Sub-estacional</a:t>
            </a:r>
          </a:p>
          <a:p>
            <a:pPr lvl="1"/>
            <a:r>
              <a:rPr lang="es-MX" dirty="0"/>
              <a:t>Estacional</a:t>
            </a:r>
          </a:p>
          <a:p>
            <a:pPr lvl="1"/>
            <a:r>
              <a:rPr lang="es-MX" dirty="0"/>
              <a:t>Por décadas</a:t>
            </a:r>
          </a:p>
          <a:p>
            <a:pPr lvl="1"/>
            <a:r>
              <a:rPr lang="es-MX" dirty="0"/>
              <a:t>Clima</a:t>
            </a:r>
          </a:p>
          <a:p>
            <a:r>
              <a:rPr lang="es-MX" dirty="0"/>
              <a:t>Aplicaciones</a:t>
            </a:r>
          </a:p>
          <a:p>
            <a:r>
              <a:rPr lang="es-MX" dirty="0"/>
              <a:t>Factores importantes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64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Caos en sistemas naturales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40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583854"/>
            <a:ext cx="3931176" cy="3690293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Grifo goteante</a:t>
            </a:r>
          </a:p>
          <a:p>
            <a:r>
              <a:rPr lang="es-MX" dirty="0"/>
              <a:t>El tiempo entre gotas presenta comportamiento caótico (Shaw 1984)</a:t>
            </a:r>
          </a:p>
          <a:p>
            <a:r>
              <a:rPr lang="es-MX" dirty="0"/>
              <a:t>Este comportamiento es modificado si el grifo es alimentado por un flujo oscilatorio (Martínez Alvarado 2003)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81525" y="4886921"/>
            <a:ext cx="388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chemeClr val="tx2"/>
                </a:solidFill>
                <a:latin typeface="+mn-lt"/>
              </a:rPr>
              <a:t>© Everett </a:t>
            </a:r>
            <a:r>
              <a:rPr lang="es-MX" sz="1600" dirty="0" err="1">
                <a:solidFill>
                  <a:schemeClr val="tx2"/>
                </a:solidFill>
                <a:latin typeface="+mn-lt"/>
              </a:rPr>
              <a:t>Hitch</a:t>
            </a:r>
            <a:endParaRPr lang="en-GB" sz="1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1971080"/>
            <a:ext cx="3887788" cy="2915841"/>
          </a:xfrm>
        </p:spPr>
      </p:pic>
    </p:spTree>
    <p:extLst>
      <p:ext uri="{BB962C8B-B14F-4D97-AF65-F5344CB8AC3E}">
        <p14:creationId xmlns:p14="http://schemas.microsoft.com/office/powerpoint/2010/main" val="17373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Caos en sistemas naturales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41</a:t>
            </a:fld>
            <a:endParaRPr lang="en-GB" alt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8" y="2046425"/>
            <a:ext cx="4114808" cy="2765150"/>
          </a:xfrm>
        </p:spPr>
      </p:pic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2240868"/>
            <a:ext cx="3888000" cy="2376264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Turbulencia</a:t>
            </a:r>
          </a:p>
          <a:p>
            <a:pPr marL="0" indent="0" algn="ctr">
              <a:buNone/>
            </a:pPr>
            <a:r>
              <a:rPr lang="es-MX" i="1" dirty="0"/>
              <a:t>“</a:t>
            </a:r>
            <a:r>
              <a:rPr lang="es-MX" sz="1800" i="1" dirty="0"/>
              <a:t>Big </a:t>
            </a:r>
            <a:r>
              <a:rPr lang="es-MX" sz="1800" i="1" dirty="0" err="1"/>
              <a:t>whirls</a:t>
            </a:r>
            <a:r>
              <a:rPr lang="es-MX" sz="1800" i="1" dirty="0"/>
              <a:t> </a:t>
            </a:r>
            <a:r>
              <a:rPr lang="es-MX" sz="1800" i="1" dirty="0" err="1"/>
              <a:t>have</a:t>
            </a:r>
            <a:r>
              <a:rPr lang="es-MX" sz="1800" i="1" dirty="0"/>
              <a:t> </a:t>
            </a:r>
            <a:r>
              <a:rPr lang="es-MX" sz="1800" i="1" dirty="0" err="1"/>
              <a:t>little</a:t>
            </a:r>
            <a:r>
              <a:rPr lang="es-MX" sz="1800" i="1" dirty="0"/>
              <a:t> </a:t>
            </a:r>
            <a:r>
              <a:rPr lang="es-MX" sz="1800" i="1" dirty="0" err="1"/>
              <a:t>whirls</a:t>
            </a:r>
            <a:r>
              <a:rPr lang="es-MX" sz="1800" i="1" dirty="0"/>
              <a:t>,</a:t>
            </a:r>
          </a:p>
          <a:p>
            <a:pPr marL="0" indent="0" algn="ctr">
              <a:buNone/>
            </a:pPr>
            <a:r>
              <a:rPr lang="es-MX" sz="1800" i="1" dirty="0" err="1"/>
              <a:t>That</a:t>
            </a:r>
            <a:r>
              <a:rPr lang="es-MX" sz="1800" i="1" dirty="0"/>
              <a:t> </a:t>
            </a:r>
            <a:r>
              <a:rPr lang="es-MX" sz="1800" i="1" dirty="0" err="1"/>
              <a:t>feed</a:t>
            </a:r>
            <a:r>
              <a:rPr lang="es-MX" sz="1800" i="1" dirty="0"/>
              <a:t> </a:t>
            </a:r>
            <a:r>
              <a:rPr lang="es-MX" sz="1800" i="1" dirty="0" err="1"/>
              <a:t>on</a:t>
            </a:r>
            <a:r>
              <a:rPr lang="es-MX" sz="1800" i="1" dirty="0"/>
              <a:t> </a:t>
            </a:r>
            <a:r>
              <a:rPr lang="es-MX" sz="1800" i="1" dirty="0" err="1"/>
              <a:t>their</a:t>
            </a:r>
            <a:r>
              <a:rPr lang="es-MX" sz="1800" i="1" dirty="0"/>
              <a:t> </a:t>
            </a:r>
            <a:r>
              <a:rPr lang="es-MX" sz="1800" i="1" dirty="0" err="1"/>
              <a:t>velocity</a:t>
            </a:r>
            <a:r>
              <a:rPr lang="es-MX" sz="1800" i="1" dirty="0"/>
              <a:t>;</a:t>
            </a:r>
          </a:p>
          <a:p>
            <a:pPr marL="0" indent="0" algn="ctr">
              <a:buNone/>
            </a:pPr>
            <a:r>
              <a:rPr lang="es-MX" sz="1800" i="1" dirty="0"/>
              <a:t>And </a:t>
            </a:r>
            <a:r>
              <a:rPr lang="es-MX" sz="1800" i="1" dirty="0" err="1"/>
              <a:t>little</a:t>
            </a:r>
            <a:r>
              <a:rPr lang="es-MX" sz="1800" i="1" dirty="0"/>
              <a:t> </a:t>
            </a:r>
            <a:r>
              <a:rPr lang="es-MX" sz="1800" i="1" dirty="0" err="1"/>
              <a:t>whirls</a:t>
            </a:r>
            <a:r>
              <a:rPr lang="es-MX" sz="1800" i="1" dirty="0"/>
              <a:t> </a:t>
            </a:r>
            <a:r>
              <a:rPr lang="es-MX" sz="1800" i="1" dirty="0" err="1"/>
              <a:t>have</a:t>
            </a:r>
            <a:r>
              <a:rPr lang="es-MX" sz="1800" i="1" dirty="0"/>
              <a:t> </a:t>
            </a:r>
            <a:r>
              <a:rPr lang="es-MX" sz="1800" i="1" dirty="0" err="1"/>
              <a:t>lesser</a:t>
            </a:r>
            <a:r>
              <a:rPr lang="es-MX" sz="1800" i="1" dirty="0"/>
              <a:t> </a:t>
            </a:r>
            <a:r>
              <a:rPr lang="es-MX" sz="1800" i="1" dirty="0" err="1"/>
              <a:t>whirls</a:t>
            </a:r>
            <a:r>
              <a:rPr lang="es-MX" sz="1800" i="1" dirty="0"/>
              <a:t>,</a:t>
            </a:r>
          </a:p>
          <a:p>
            <a:pPr marL="0" indent="0" algn="ctr">
              <a:buNone/>
            </a:pPr>
            <a:r>
              <a:rPr lang="es-MX" sz="1800" i="1" dirty="0"/>
              <a:t>And so </a:t>
            </a:r>
            <a:r>
              <a:rPr lang="es-MX" sz="1800" i="1" dirty="0" err="1"/>
              <a:t>on</a:t>
            </a:r>
            <a:r>
              <a:rPr lang="es-MX" sz="1800" i="1" dirty="0"/>
              <a:t> to </a:t>
            </a:r>
            <a:r>
              <a:rPr lang="es-MX" sz="1800" i="1" dirty="0" err="1"/>
              <a:t>viscosity</a:t>
            </a:r>
            <a:r>
              <a:rPr lang="es-MX" sz="1800" i="1" dirty="0"/>
              <a:t>” – </a:t>
            </a:r>
            <a:r>
              <a:rPr lang="es-MX" sz="1800" dirty="0"/>
              <a:t>Richardson </a:t>
            </a:r>
          </a:p>
          <a:p>
            <a:endParaRPr lang="es-MX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9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Caos en sistemas naturales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42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884489"/>
            <a:ext cx="3888000" cy="432048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Anillo rotante</a:t>
            </a:r>
          </a:p>
          <a:p>
            <a:endParaRPr lang="es-MX" b="1" dirty="0"/>
          </a:p>
          <a:p>
            <a:endParaRPr lang="en-GB" dirty="0"/>
          </a:p>
        </p:txBody>
      </p:sp>
      <p:pic>
        <p:nvPicPr>
          <p:cNvPr id="8" name="Content Placeholder 7" descr="Cover"/>
          <p:cNvPicPr>
            <a:picLocks noGrp="1" noChangeAspect="1" noChangeArrowheads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69" y="1316537"/>
            <a:ext cx="6173062" cy="42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3723" y="5541464"/>
            <a:ext cx="411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err="1">
                <a:solidFill>
                  <a:schemeClr val="tx2"/>
                </a:solidFill>
                <a:latin typeface="+mn-lt"/>
              </a:rPr>
              <a:t>Ghil</a:t>
            </a:r>
            <a:r>
              <a:rPr lang="es-MX" sz="1600" dirty="0">
                <a:solidFill>
                  <a:schemeClr val="tx2"/>
                </a:solidFill>
                <a:latin typeface="+mn-lt"/>
              </a:rPr>
              <a:t> et al. (2010)</a:t>
            </a:r>
            <a:endParaRPr lang="en-GB" sz="1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4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Caos en sistemas naturales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43</a:t>
            </a:fld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24800" y="1016732"/>
            <a:ext cx="3888000" cy="432048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Atmósfera</a:t>
            </a:r>
          </a:p>
          <a:p>
            <a:endParaRPr lang="es-MX" b="1" dirty="0"/>
          </a:p>
          <a:p>
            <a:endParaRPr lang="en-GB" dirty="0"/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120"/>
          <a:stretch/>
        </p:blipFill>
        <p:spPr bwMode="auto">
          <a:xfrm>
            <a:off x="2225040" y="1016732"/>
            <a:ext cx="4693920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5041" y="5841269"/>
            <a:ext cx="469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 de satélite cortesía de NERC </a:t>
            </a:r>
            <a:r>
              <a:rPr lang="es-MX" sz="1200" dirty="0" err="1"/>
              <a:t>Satellite</a:t>
            </a:r>
            <a:r>
              <a:rPr lang="es-MX" sz="1200" dirty="0"/>
              <a:t> </a:t>
            </a:r>
            <a:r>
              <a:rPr lang="es-MX" sz="1200" dirty="0" err="1"/>
              <a:t>Receiving</a:t>
            </a:r>
            <a:r>
              <a:rPr lang="es-MX" sz="1200" dirty="0"/>
              <a:t> </a:t>
            </a:r>
            <a:r>
              <a:rPr lang="es-MX" sz="1200" dirty="0" err="1"/>
              <a:t>Station</a:t>
            </a:r>
            <a:r>
              <a:rPr lang="es-MX" sz="1200" dirty="0"/>
              <a:t>, Dundee </a:t>
            </a:r>
            <a:r>
              <a:rPr lang="es-MX" sz="1200" dirty="0" err="1"/>
              <a:t>University</a:t>
            </a:r>
            <a:r>
              <a:rPr lang="es-MX" sz="1200" dirty="0"/>
              <a:t>, Scotland </a:t>
            </a:r>
            <a:r>
              <a:rPr lang="en-GB" sz="1200" dirty="0"/>
              <a:t>(</a:t>
            </a:r>
            <a:r>
              <a:rPr lang="en-GB" sz="1200" dirty="0">
                <a:hlinkClick r:id="rId3"/>
              </a:rPr>
              <a:t>http://www.sat.Dundee.ac.uk/</a:t>
            </a:r>
            <a:r>
              <a:rPr lang="en-GB" sz="1200" dirty="0"/>
              <a:t>)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Ecuaciones de la dinámica atmosférica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44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>
              <a:xfrm>
                <a:off x="424800" y="2997432"/>
                <a:ext cx="3888000" cy="3239880"/>
              </a:xfrm>
            </p:spPr>
            <p:txBody>
              <a:bodyPr/>
              <a:lstStyle/>
              <a:p>
                <a:r>
                  <a:rPr lang="es-MX" dirty="0"/>
                  <a:t>Continuidad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MX" dirty="0"/>
              </a:p>
              <a:p>
                <a:r>
                  <a:rPr lang="es-MX" dirty="0"/>
                  <a:t>Contenido de humedad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:endParaRPr lang="es-MX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2997432"/>
                <a:ext cx="3888000" cy="3239880"/>
              </a:xfrm>
              <a:blipFill rotWithShape="0">
                <a:blip r:embed="rId2"/>
                <a:stretch>
                  <a:fillRect l="-4553" t="-2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2"/>
              </p:nvPr>
            </p:nvSpPr>
            <p:spPr>
              <a:xfrm>
                <a:off x="4581327" y="2997432"/>
                <a:ext cx="3888000" cy="3239880"/>
              </a:xfrm>
            </p:spPr>
            <p:txBody>
              <a:bodyPr/>
              <a:lstStyle/>
              <a:p>
                <a:r>
                  <a:rPr lang="es-MX" dirty="0"/>
                  <a:t>Energía termodinámica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xfrm>
                <a:off x="4581327" y="2997432"/>
                <a:ext cx="3888000" cy="3239880"/>
              </a:xfrm>
              <a:blipFill rotWithShape="0">
                <a:blip r:embed="rId3"/>
                <a:stretch>
                  <a:fillRect l="-4553" t="-2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 bwMode="auto">
              <a:xfrm>
                <a:off x="424799" y="1484784"/>
                <a:ext cx="8044527" cy="1368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4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90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26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62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s-MX" kern="0" dirty="0"/>
                  <a:t>Cantidad de movimiento</a:t>
                </a:r>
              </a:p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 ker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1" i="1" kern="0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s-MX" i="1" ker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 ker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ker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GB" ker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s-MX" b="1" kern="0" dirty="0"/>
              </a:p>
              <a:p>
                <a:endParaRPr lang="en-GB" kern="0" dirty="0"/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99" y="1484784"/>
                <a:ext cx="8044527" cy="1368152"/>
              </a:xfrm>
              <a:prstGeom prst="rect">
                <a:avLst/>
              </a:prstGeom>
              <a:blipFill rotWithShape="0">
                <a:blip r:embed="rId4"/>
                <a:stretch>
                  <a:fillRect l="-2199" t="-66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9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00" y="1072125"/>
            <a:ext cx="8460001" cy="47137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45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596336" y="5949280"/>
            <a:ext cx="110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Lorenz (1963)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sistema de Lorenz’63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46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7965" r="6318" b="5786"/>
          <a:stretch/>
        </p:blipFill>
        <p:spPr>
          <a:xfrm>
            <a:off x="4523498" y="1608218"/>
            <a:ext cx="4608527" cy="378558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424799" y="958416"/>
                <a:ext cx="4130575" cy="5566928"/>
              </a:xfrm>
            </p:spPr>
            <p:txBody>
              <a:bodyPr/>
              <a:lstStyle/>
              <a:p>
                <a:r>
                  <a:rPr lang="es-MX" dirty="0"/>
                  <a:t>Originalmente desarrollado para representar convección de Rayleigh–</a:t>
                </a:r>
                <a:r>
                  <a:rPr lang="es-MX" dirty="0" err="1"/>
                  <a:t>Benard</a:t>
                </a:r>
                <a:r>
                  <a:rPr lang="es-MX" dirty="0"/>
                  <a:t> </a:t>
                </a:r>
              </a:p>
              <a:p>
                <a:r>
                  <a:rPr lang="es-MX" dirty="0"/>
                  <a:t>Modelo truncado a tres dimensiones</a:t>
                </a:r>
              </a:p>
              <a:p>
                <a:r>
                  <a:rPr lang="es-MX" dirty="0"/>
                  <a:t>Lorenz (1963)</a:t>
                </a: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acc>
                              <m:accPr>
                                <m:chr m:val="̇"/>
                                <m:ctrlPr>
                                  <a:rPr lang="es-MX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mr>
                        <m:mr>
                          <m:e>
                            <m:acc>
                              <m:accPr>
                                <m:chr m:val="̇"/>
                                <m:ctrlPr>
                                  <a:rPr lang="es-MX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𝑥𝑧</m:t>
                            </m:r>
                          </m:e>
                        </m:mr>
                        <m:mr>
                          <m:e>
                            <m:acc>
                              <m:accPr>
                                <m:chr m:val="̇"/>
                                <m:ctrlPr>
                                  <a:rPr lang="es-MX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𝑏𝑧</m:t>
                            </m:r>
                          </m:e>
                        </m:mr>
                      </m:m>
                    </m:oMath>
                  </m:oMathPara>
                </a14:m>
                <a:endParaRPr lang="es-MX" dirty="0"/>
              </a:p>
              <a:p>
                <a:r>
                  <a:rPr lang="es-MX" dirty="0"/>
                  <a:t>Valores estándar de parámetros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799" y="958416"/>
                <a:ext cx="4130575" cy="5566928"/>
              </a:xfrm>
              <a:blipFill rotWithShape="0">
                <a:blip r:embed="rId3"/>
                <a:stretch>
                  <a:fillRect l="-4284" t="-1533" r="-44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76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47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Una pequeña pausa para descargar y preparar los scripts</a:t>
            </a:r>
          </a:p>
        </p:txBody>
      </p:sp>
    </p:spTree>
    <p:extLst>
      <p:ext uri="{BB962C8B-B14F-4D97-AF65-F5344CB8AC3E}">
        <p14:creationId xmlns:p14="http://schemas.microsoft.com/office/powerpoint/2010/main" val="3208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3E457-6580-43BC-A932-EAEDD504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908720"/>
            <a:ext cx="7272808" cy="4608512"/>
          </a:xfrm>
        </p:spPr>
        <p:txBody>
          <a:bodyPr/>
          <a:lstStyle/>
          <a:p>
            <a:r>
              <a:rPr lang="es-MX" dirty="0"/>
              <a:t>Abran una sesión con Oracle VM Virtual Box</a:t>
            </a:r>
          </a:p>
          <a:p>
            <a:r>
              <a:rPr lang="es-MX" dirty="0"/>
              <a:t>Abran una terminal </a:t>
            </a:r>
            <a:r>
              <a:rPr lang="es-MX" dirty="0" err="1"/>
              <a:t>LXTerminal</a:t>
            </a:r>
            <a:endParaRPr lang="es-MX" dirty="0"/>
          </a:p>
          <a:p>
            <a:r>
              <a:rPr lang="es-MX" dirty="0"/>
              <a:t>Hagan un directorio nuevo, por ejemplo</a:t>
            </a:r>
          </a:p>
          <a:p>
            <a:pPr marL="0" indent="0" algn="ctr">
              <a:buNone/>
            </a:pPr>
            <a:r>
              <a:rPr lang="es-MX" sz="1800" dirty="0" err="1"/>
              <a:t>mkdir</a:t>
            </a:r>
            <a:r>
              <a:rPr lang="es-MX" sz="1800" dirty="0"/>
              <a:t> </a:t>
            </a:r>
            <a:r>
              <a:rPr lang="es-MX" sz="1800" dirty="0" err="1"/>
              <a:t>iievca</a:t>
            </a:r>
            <a:endParaRPr lang="es-MX" sz="1800" dirty="0"/>
          </a:p>
          <a:p>
            <a:r>
              <a:rPr lang="es-MX" dirty="0"/>
              <a:t>Entren al nuevo directorio, por ejemplo</a:t>
            </a:r>
          </a:p>
          <a:p>
            <a:pPr marL="0" indent="0" algn="ctr">
              <a:buNone/>
            </a:pPr>
            <a:r>
              <a:rPr lang="es-MX" sz="1800" dirty="0"/>
              <a:t>cd </a:t>
            </a:r>
            <a:r>
              <a:rPr lang="es-MX" sz="1800" dirty="0" err="1"/>
              <a:t>iievca</a:t>
            </a:r>
            <a:endParaRPr lang="es-MX" sz="1800" dirty="0"/>
          </a:p>
          <a:p>
            <a:r>
              <a:rPr lang="es-MX" dirty="0"/>
              <a:t>En la línea de comando escriban</a:t>
            </a:r>
          </a:p>
          <a:p>
            <a:pPr marL="0" indent="0" algn="ctr">
              <a:buNone/>
            </a:pPr>
            <a:r>
              <a:rPr lang="es-MX" sz="1800" dirty="0" err="1"/>
              <a:t>wget</a:t>
            </a:r>
            <a:r>
              <a:rPr lang="es-MX" sz="1800" dirty="0"/>
              <a:t> “http</a:t>
            </a:r>
            <a:r>
              <a:rPr lang="en-GB" sz="1800" dirty="0"/>
              <a:t>://www.met.reading.ac.uk/~sws07om/</a:t>
            </a:r>
            <a:r>
              <a:rPr lang="en-GB" sz="1800" dirty="0" err="1"/>
              <a:t>xdocs</a:t>
            </a:r>
            <a:r>
              <a:rPr lang="en-GB" sz="1800" dirty="0"/>
              <a:t>/IIEVCA/files.txt”</a:t>
            </a:r>
          </a:p>
          <a:p>
            <a:r>
              <a:rPr lang="es-MX" dirty="0"/>
              <a:t>Una vez que se descargue el archivo files.txt, escriban en la línea de comando</a:t>
            </a:r>
          </a:p>
          <a:p>
            <a:pPr marL="0" indent="0" algn="ctr">
              <a:buNone/>
            </a:pPr>
            <a:r>
              <a:rPr lang="en-GB" sz="1800" dirty="0" err="1"/>
              <a:t>wget</a:t>
            </a:r>
            <a:r>
              <a:rPr lang="en-GB" sz="1800" dirty="0"/>
              <a:t> -</a:t>
            </a:r>
            <a:r>
              <a:rPr lang="en-GB" sz="1800" dirty="0" err="1"/>
              <a:t>i</a:t>
            </a:r>
            <a:r>
              <a:rPr lang="en-GB" sz="1800" dirty="0"/>
              <a:t> files.txt</a:t>
            </a:r>
            <a:endParaRPr lang="es-MX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CD6B8-5CCC-40CF-B74C-F77EA115D3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58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3E457-6580-43BC-A932-EAEDD504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908720"/>
            <a:ext cx="7272808" cy="4608512"/>
          </a:xfrm>
        </p:spPr>
        <p:txBody>
          <a:bodyPr/>
          <a:lstStyle/>
          <a:p>
            <a:r>
              <a:rPr lang="es-MX" dirty="0"/>
              <a:t>Para editar los programas usen </a:t>
            </a:r>
            <a:r>
              <a:rPr lang="es-MX" dirty="0" err="1"/>
              <a:t>emacs</a:t>
            </a:r>
            <a:endParaRPr lang="es-MX" dirty="0"/>
          </a:p>
          <a:p>
            <a:pPr marL="0" indent="0" algn="ctr">
              <a:buNone/>
            </a:pPr>
            <a:r>
              <a:rPr lang="es-MX" sz="1800" dirty="0" err="1"/>
              <a:t>emacs</a:t>
            </a:r>
            <a:r>
              <a:rPr lang="es-MX" sz="1800" dirty="0"/>
              <a:t> &lt;nombre del archivo&gt; &amp;</a:t>
            </a:r>
          </a:p>
          <a:p>
            <a:r>
              <a:rPr lang="es-MX" dirty="0"/>
              <a:t>Para correr los programas escriban</a:t>
            </a:r>
          </a:p>
          <a:p>
            <a:pPr marL="0" indent="0" algn="ctr">
              <a:buNone/>
            </a:pPr>
            <a:r>
              <a:rPr lang="es-MX" sz="1800" dirty="0" err="1"/>
              <a:t>python</a:t>
            </a:r>
            <a:r>
              <a:rPr lang="es-MX" sz="1800" dirty="0"/>
              <a:t> &lt;nombre del archivo&gt;</a:t>
            </a:r>
          </a:p>
          <a:p>
            <a:r>
              <a:rPr lang="es-MX" dirty="0"/>
              <a:t>¡Listo!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CD6B8-5CCC-40CF-B74C-F77EA115D3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30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Variables y ecuaciones de la dinámica atmosférica</a:t>
            </a:r>
          </a:p>
        </p:txBody>
      </p:sp>
    </p:spTree>
    <p:extLst>
      <p:ext uri="{BB962C8B-B14F-4D97-AF65-F5344CB8AC3E}">
        <p14:creationId xmlns:p14="http://schemas.microsoft.com/office/powerpoint/2010/main" val="27648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50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Continuamos</a:t>
            </a:r>
          </a:p>
        </p:txBody>
      </p:sp>
    </p:spTree>
    <p:extLst>
      <p:ext uri="{BB962C8B-B14F-4D97-AF65-F5344CB8AC3E}">
        <p14:creationId xmlns:p14="http://schemas.microsoft.com/office/powerpoint/2010/main" val="40617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sistema de Lorenz’63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51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7965" r="6318" b="5786"/>
          <a:stretch/>
        </p:blipFill>
        <p:spPr>
          <a:xfrm>
            <a:off x="4523498" y="1608218"/>
            <a:ext cx="4608527" cy="378558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424799" y="958416"/>
                <a:ext cx="4130575" cy="5566928"/>
              </a:xfrm>
            </p:spPr>
            <p:txBody>
              <a:bodyPr/>
              <a:lstStyle/>
              <a:p>
                <a:r>
                  <a:rPr lang="es-MX" dirty="0"/>
                  <a:t>Valores interesantes de las variables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=±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s-MX" dirty="0"/>
              </a:p>
              <a:p>
                <a:r>
                  <a:rPr lang="es-MX" dirty="0"/>
                  <a:t>Valores interesantes de los parámetros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+3)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−1</m:t>
                          </m:r>
                        </m:den>
                      </m:f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799" y="958416"/>
                <a:ext cx="4130575" cy="5566928"/>
              </a:xfrm>
              <a:blipFill>
                <a:blip r:embed="rId3"/>
                <a:stretch>
                  <a:fillRect l="-4284" t="-1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3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3F61B3-C685-4692-8190-EF060BD9D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0" t="8275" r="6001"/>
          <a:stretch/>
        </p:blipFill>
        <p:spPr>
          <a:xfrm>
            <a:off x="5147736" y="3738040"/>
            <a:ext cx="3456395" cy="30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sistema de Lorenz’63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52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424799" y="958416"/>
                <a:ext cx="4507241" cy="3982752"/>
              </a:xfrm>
            </p:spPr>
            <p:txBody>
              <a:bodyPr/>
              <a:lstStyle/>
              <a:p>
                <a:r>
                  <a:rPr lang="es-MX" dirty="0"/>
                  <a:t>Tres condiciones iniciales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:r>
                  <a:rPr lang="en-GB" dirty="0"/>
                  <a:t>Si </a:t>
                </a:r>
                <a:r>
                  <a:rPr lang="es-MX" dirty="0"/>
                  <a:t>usamos los valores estándar de los parámetros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=27</m:t>
                      </m:r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=27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799" y="958416"/>
                <a:ext cx="4507241" cy="3982752"/>
              </a:xfrm>
              <a:blipFill>
                <a:blip r:embed="rId3"/>
                <a:stretch>
                  <a:fillRect l="-4195" t="-21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BD07A6-2027-454F-AFEA-E75764B12C58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/>
          <a:stretch>
            <a:fillRect/>
          </a:stretch>
        </p:blipFill>
        <p:spPr>
          <a:xfrm>
            <a:off x="4932040" y="836712"/>
            <a:ext cx="3887788" cy="291584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2FB545-8DEF-4962-AEEE-1633000A184B}"/>
                  </a:ext>
                </a:extLst>
              </p:cNvPr>
              <p:cNvSpPr txBox="1"/>
              <p:nvPr/>
            </p:nvSpPr>
            <p:spPr>
              <a:xfrm>
                <a:off x="1259632" y="5062872"/>
                <a:ext cx="3888104" cy="132343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 condiciones iniciales usadas para construir las figuras están ligeramente desplazadas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s-MX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s-MX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2FB545-8DEF-4962-AEEE-1633000A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062872"/>
                <a:ext cx="3888104" cy="1323439"/>
              </a:xfrm>
              <a:prstGeom prst="rect">
                <a:avLst/>
              </a:prstGeom>
              <a:blipFill>
                <a:blip r:embed="rId5"/>
                <a:stretch>
                  <a:fillRect l="-1244" t="-897" r="-2488" b="-6278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sistema de Lorenz’63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53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424799" y="958416"/>
                <a:ext cx="3931177" cy="5566928"/>
              </a:xfrm>
            </p:spPr>
            <p:txBody>
              <a:bodyPr/>
              <a:lstStyle/>
              <a:p>
                <a:r>
                  <a:rPr lang="es-MX" dirty="0"/>
                  <a:t>Valores interesantes de los parámetros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MX" b="0" dirty="0"/>
              </a:p>
              <a:p>
                <a:r>
                  <a:rPr lang="es-MX" dirty="0"/>
                  <a:t>Usando los valores estándar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470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=24.7</m:t>
                      </m:r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799" y="958416"/>
                <a:ext cx="3931177" cy="5566928"/>
              </a:xfrm>
              <a:blipFill>
                <a:blip r:embed="rId2"/>
                <a:stretch>
                  <a:fillRect l="-4496" t="-1533" r="-4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D74E58-ED61-4DB7-8281-E322CE8C8908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355976" y="1370532"/>
            <a:ext cx="4320540" cy="2369820"/>
          </a:xfrm>
        </p:spPr>
      </p:pic>
    </p:spTree>
    <p:extLst>
      <p:ext uri="{BB962C8B-B14F-4D97-AF65-F5344CB8AC3E}">
        <p14:creationId xmlns:p14="http://schemas.microsoft.com/office/powerpoint/2010/main" val="34432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54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Dependencia sensible de las condiciones iniciales</a:t>
            </a:r>
          </a:p>
        </p:txBody>
      </p:sp>
    </p:spTree>
    <p:extLst>
      <p:ext uri="{BB962C8B-B14F-4D97-AF65-F5344CB8AC3E}">
        <p14:creationId xmlns:p14="http://schemas.microsoft.com/office/powerpoint/2010/main" val="30808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Dependencia sensible de las condiciones iniciales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55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62" y="1638673"/>
            <a:ext cx="5175076" cy="2365052"/>
          </a:xfrm>
        </p:spPr>
      </p:pic>
      <p:grpSp>
        <p:nvGrpSpPr>
          <p:cNvPr id="10" name="Group 9"/>
          <p:cNvGrpSpPr/>
          <p:nvPr/>
        </p:nvGrpSpPr>
        <p:grpSpPr>
          <a:xfrm>
            <a:off x="1403648" y="2738180"/>
            <a:ext cx="6336704" cy="1197968"/>
            <a:chOff x="1403648" y="2656299"/>
            <a:chExt cx="6336704" cy="11979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3648" y="3546490"/>
                  <a:ext cx="55431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GB" b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648" y="3546490"/>
                  <a:ext cx="554319" cy="3077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989"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222710" y="2656299"/>
                  <a:ext cx="51764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2710" y="2656299"/>
                  <a:ext cx="517642" cy="3077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941" t="-2000" r="-18824" b="-3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81202" y="4365219"/>
                <a:ext cx="3140494" cy="1312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0" i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endParaRPr lang="en-GB" sz="2800" b="0" i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  <m:sSup>
                        <m:sSupPr>
                          <m:ctrlP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202" y="4365219"/>
                <a:ext cx="3140494" cy="13128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21290" y="3201632"/>
                <a:ext cx="6481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290" y="3201632"/>
                <a:ext cx="648191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5607" r="-14019" b="-35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20835" y="1628800"/>
                <a:ext cx="6127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835" y="1628800"/>
                <a:ext cx="612796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7000" r="-16000" b="-35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7704" y="3995192"/>
                <a:ext cx="6541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995192"/>
                <a:ext cx="654153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6542" r="-14953" b="-35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20835" y="3814910"/>
                <a:ext cx="6187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835" y="3814910"/>
                <a:ext cx="618759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6931" r="-15842" b="-3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24800" y="1628800"/>
            <a:ext cx="3355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¿Qué otro ingrediente se necesita para obtener comportamiento caótico?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8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Dependencia sensible de las condiciones iniciales en el sistema de Lorenz’63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56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7965" r="6318" b="5786"/>
          <a:stretch/>
        </p:blipFill>
        <p:spPr>
          <a:xfrm>
            <a:off x="4523498" y="1608218"/>
            <a:ext cx="4608527" cy="3785580"/>
          </a:xfrm>
        </p:spPr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799" y="1608218"/>
            <a:ext cx="4130575" cy="4917126"/>
          </a:xfrm>
        </p:spPr>
        <p:txBody>
          <a:bodyPr/>
          <a:lstStyle/>
          <a:p>
            <a:r>
              <a:rPr lang="es-MX" dirty="0"/>
              <a:t>Abran y corran el programa</a:t>
            </a:r>
          </a:p>
          <a:p>
            <a:pPr marL="0" indent="0" algn="ctr">
              <a:buNone/>
            </a:pPr>
            <a:r>
              <a:rPr lang="es-MX" sz="1800" dirty="0"/>
              <a:t>lorenz63_chaos.py</a:t>
            </a:r>
          </a:p>
          <a:p>
            <a:r>
              <a:rPr lang="es-MX" dirty="0"/>
              <a:t>El programa resuelve el sistema de Lorenz</a:t>
            </a:r>
            <a:r>
              <a:rPr lang="en-GB" dirty="0"/>
              <a:t>’63 </a:t>
            </a:r>
            <a:r>
              <a:rPr lang="es-MX" dirty="0"/>
              <a:t>iniciando desde dos condiciones iniciales diferentes</a:t>
            </a:r>
          </a:p>
        </p:txBody>
      </p:sp>
    </p:spTree>
    <p:extLst>
      <p:ext uri="{BB962C8B-B14F-4D97-AF65-F5344CB8AC3E}">
        <p14:creationId xmlns:p14="http://schemas.microsoft.com/office/powerpoint/2010/main" val="37606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57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Condiciones iniciales en modelos numéricos de predicción</a:t>
            </a:r>
          </a:p>
        </p:txBody>
      </p:sp>
    </p:spTree>
    <p:extLst>
      <p:ext uri="{BB962C8B-B14F-4D97-AF65-F5344CB8AC3E}">
        <p14:creationId xmlns:p14="http://schemas.microsoft.com/office/powerpoint/2010/main" val="20810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Observaciones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58</a:t>
            </a:fld>
            <a:endParaRPr lang="en-GB" altLang="en-US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731" y="1560845"/>
            <a:ext cx="7044538" cy="4460443"/>
          </a:xfrm>
        </p:spPr>
      </p:pic>
    </p:spTree>
    <p:extLst>
      <p:ext uri="{BB962C8B-B14F-4D97-AF65-F5344CB8AC3E}">
        <p14:creationId xmlns:p14="http://schemas.microsoft.com/office/powerpoint/2010/main" val="23804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Observaciones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59</a:t>
            </a:fld>
            <a:endParaRPr lang="en-GB" altLang="en-US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311" y="1560845"/>
            <a:ext cx="6415377" cy="4460443"/>
          </a:xfrm>
        </p:spPr>
      </p:pic>
    </p:spTree>
    <p:extLst>
      <p:ext uri="{BB962C8B-B14F-4D97-AF65-F5344CB8AC3E}">
        <p14:creationId xmlns:p14="http://schemas.microsoft.com/office/powerpoint/2010/main" val="5608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Variables de la dinámica atmosférica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484784"/>
            <a:ext cx="3355112" cy="4320000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¿Qué variables son importantes?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4" y="1087720"/>
            <a:ext cx="4861560" cy="4861560"/>
          </a:xfrm>
        </p:spPr>
      </p:pic>
      <p:sp>
        <p:nvSpPr>
          <p:cNvPr id="7" name="TextBox 6"/>
          <p:cNvSpPr txBox="1"/>
          <p:nvPr/>
        </p:nvSpPr>
        <p:spPr>
          <a:xfrm>
            <a:off x="3886904" y="5949280"/>
            <a:ext cx="481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 de satélite cortesía de NERC </a:t>
            </a:r>
            <a:r>
              <a:rPr lang="es-MX" sz="1200" dirty="0" err="1"/>
              <a:t>Satellite</a:t>
            </a:r>
            <a:r>
              <a:rPr lang="es-MX" sz="1200" dirty="0"/>
              <a:t> </a:t>
            </a:r>
            <a:r>
              <a:rPr lang="es-MX" sz="1200" dirty="0" err="1"/>
              <a:t>Receiving</a:t>
            </a:r>
            <a:r>
              <a:rPr lang="es-MX" sz="1200" dirty="0"/>
              <a:t> </a:t>
            </a:r>
            <a:r>
              <a:rPr lang="es-MX" sz="1200" dirty="0" err="1"/>
              <a:t>Station</a:t>
            </a:r>
            <a:r>
              <a:rPr lang="es-MX" sz="1200" dirty="0"/>
              <a:t>, Dundee </a:t>
            </a:r>
            <a:r>
              <a:rPr lang="es-MX" sz="1200" dirty="0" err="1"/>
              <a:t>University</a:t>
            </a:r>
            <a:r>
              <a:rPr lang="es-MX" sz="1200" dirty="0"/>
              <a:t>, Scotland </a:t>
            </a:r>
            <a:r>
              <a:rPr lang="en-GB" sz="1200" dirty="0"/>
              <a:t>(</a:t>
            </a:r>
            <a:r>
              <a:rPr lang="en-GB" sz="1200" dirty="0">
                <a:hlinkClick r:id="rId3"/>
              </a:rPr>
              <a:t>http://www.sat.Dundee.ac.uk/</a:t>
            </a:r>
            <a:r>
              <a:rPr lang="en-GB" sz="1200" dirty="0"/>
              <a:t>)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2AA441-39EC-4702-AEEB-794187E4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Asimilación de datos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67E4F-E540-4926-8F4A-F764542D4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60</a:t>
            </a:fld>
            <a:endParaRPr lang="en-GB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47C64-4108-430D-847E-CDE8C711778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s-MX" dirty="0"/>
              <a:t>Método para incorporar observaciones y resultados numéricos para generar condiciones iniciales</a:t>
            </a:r>
          </a:p>
          <a:p>
            <a:r>
              <a:rPr lang="es-MX" dirty="0"/>
              <a:t>El pronóstico inicial se conoce como </a:t>
            </a:r>
            <a:r>
              <a:rPr lang="es-MX" i="1" dirty="0" err="1"/>
              <a:t>background</a:t>
            </a:r>
            <a:r>
              <a:rPr lang="es-MX" i="1" dirty="0"/>
              <a:t> </a:t>
            </a:r>
            <a:r>
              <a:rPr lang="es-MX" i="1" dirty="0" err="1"/>
              <a:t>forecast</a:t>
            </a:r>
            <a:endParaRPr lang="es-MX" dirty="0"/>
          </a:p>
          <a:p>
            <a:r>
              <a:rPr lang="es-MX" dirty="0"/>
              <a:t>El estado inicial del pronóstico corregido se conoce como </a:t>
            </a:r>
            <a:r>
              <a:rPr lang="es-MX" i="1" dirty="0"/>
              <a:t>análisis</a:t>
            </a:r>
            <a:endParaRPr lang="en-GB" dirty="0"/>
          </a:p>
        </p:txBody>
      </p:sp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F4D003C2-0470-4D12-BEFF-922E6C0026E6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581525" y="2429967"/>
            <a:ext cx="3887788" cy="2429867"/>
          </a:xfrm>
        </p:spPr>
      </p:pic>
    </p:spTree>
    <p:extLst>
      <p:ext uri="{BB962C8B-B14F-4D97-AF65-F5344CB8AC3E}">
        <p14:creationId xmlns:p14="http://schemas.microsoft.com/office/powerpoint/2010/main" val="460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61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Dependencia del tipo de flujo</a:t>
            </a:r>
          </a:p>
        </p:txBody>
      </p:sp>
    </p:spTree>
    <p:extLst>
      <p:ext uri="{BB962C8B-B14F-4D97-AF65-F5344CB8AC3E}">
        <p14:creationId xmlns:p14="http://schemas.microsoft.com/office/powerpoint/2010/main" val="2986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Dependencia del tipo de flujo en el sistema de Lorenz’63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62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7965" r="6318" b="5786"/>
          <a:stretch/>
        </p:blipFill>
        <p:spPr>
          <a:xfrm>
            <a:off x="4523498" y="1608218"/>
            <a:ext cx="4608527" cy="3785580"/>
          </a:xfrm>
        </p:spPr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799" y="1608218"/>
            <a:ext cx="4130575" cy="4917126"/>
          </a:xfrm>
        </p:spPr>
        <p:txBody>
          <a:bodyPr/>
          <a:lstStyle/>
          <a:p>
            <a:r>
              <a:rPr lang="es-MX" dirty="0"/>
              <a:t>Abran y corran el programa</a:t>
            </a:r>
          </a:p>
          <a:p>
            <a:pPr marL="0" indent="0" algn="ctr">
              <a:buNone/>
            </a:pPr>
            <a:r>
              <a:rPr lang="es-MX" sz="1800" dirty="0"/>
              <a:t>lorenz63_flow_dependency.py</a:t>
            </a:r>
          </a:p>
          <a:p>
            <a:r>
              <a:rPr lang="es-MX" dirty="0"/>
              <a:t>El programa muestra los puntos iniciales y finales de varias orbitas cuyas condiciones iniciales se hayan muy cerca unas de otras</a:t>
            </a:r>
          </a:p>
          <a:p>
            <a:r>
              <a:rPr lang="es-MX" dirty="0"/>
              <a:t>Investiguen que pasa cuando se cambian las condiciones iniciales centrales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7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9F33-6FF6-4D71-9359-40389E18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Dependencia del tipo de flujo en la atmósfera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373B30-0C1D-4F12-A4A5-24A852404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181"/>
          <a:stretch/>
        </p:blipFill>
        <p:spPr>
          <a:xfrm>
            <a:off x="762000" y="2276872"/>
            <a:ext cx="7620000" cy="3139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B7605-3A1C-4B90-9E0A-403922B45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63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1AF20-ADC6-4239-809D-2F737C0BABC9}"/>
              </a:ext>
            </a:extLst>
          </p:cNvPr>
          <p:cNvSpPr txBox="1"/>
          <p:nvPr/>
        </p:nvSpPr>
        <p:spPr>
          <a:xfrm>
            <a:off x="518180" y="1556792"/>
            <a:ext cx="810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Transición extratropical de un ciclón tropical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F461C-CE4E-485B-A9C3-6AF8E91E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Un problema, ¿una solución?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4B8F8A-D2F1-439D-A414-98FAA3136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¿Qué se puede hacer para mejorar las predicciones si sabemos que la atmósfera presenta sensibilidad a las condiciones iniciales, pero nuestros sistemas de observación y de asimilación de datos no son perfectos?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B5F10C-5239-4D83-A38C-1E666862F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96E1-FE19-476C-9CF0-3BB4903735D9}" type="slidenum">
              <a:rPr lang="en-GB" altLang="en-US" smtClean="0"/>
              <a:pPr/>
              <a:t>64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14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65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Pronóstico por conjuntos</a:t>
            </a:r>
          </a:p>
        </p:txBody>
      </p:sp>
    </p:spTree>
    <p:extLst>
      <p:ext uri="{BB962C8B-B14F-4D97-AF65-F5344CB8AC3E}">
        <p14:creationId xmlns:p14="http://schemas.microsoft.com/office/powerpoint/2010/main" val="136860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Predicción por conjuntos para el sistema de Lorenz’63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66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7965" r="6318" b="5786"/>
          <a:stretch/>
        </p:blipFill>
        <p:spPr>
          <a:xfrm>
            <a:off x="4523498" y="1608218"/>
            <a:ext cx="4608527" cy="3785580"/>
          </a:xfrm>
        </p:spPr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799" y="1608218"/>
            <a:ext cx="4130575" cy="4917126"/>
          </a:xfrm>
        </p:spPr>
        <p:txBody>
          <a:bodyPr/>
          <a:lstStyle/>
          <a:p>
            <a:r>
              <a:rPr lang="es-MX" dirty="0"/>
              <a:t>Abran y corran el programa</a:t>
            </a:r>
          </a:p>
          <a:p>
            <a:pPr marL="0" indent="0" algn="ctr">
              <a:buNone/>
            </a:pPr>
            <a:r>
              <a:rPr lang="es-MX" sz="1800" dirty="0"/>
              <a:t>lorenz63_ensemble.py</a:t>
            </a:r>
          </a:p>
          <a:p>
            <a:r>
              <a:rPr lang="es-MX" dirty="0"/>
              <a:t>El programa hace predicciones por conjuntos para el sistema de Lorenz</a:t>
            </a:r>
            <a:r>
              <a:rPr lang="en-GB" dirty="0"/>
              <a:t>’63</a:t>
            </a:r>
          </a:p>
          <a:p>
            <a:r>
              <a:rPr lang="es-MX" dirty="0"/>
              <a:t>Investiguen que pasa si el alcance del pronóstico cambia</a:t>
            </a:r>
          </a:p>
        </p:txBody>
      </p:sp>
    </p:spTree>
    <p:extLst>
      <p:ext uri="{BB962C8B-B14F-4D97-AF65-F5344CB8AC3E}">
        <p14:creationId xmlns:p14="http://schemas.microsoft.com/office/powerpoint/2010/main" val="24032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69A9A5-55D2-438E-9230-3A35D04F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Pronóstico por conjuntos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C0A8D-C679-433A-BCA8-596A92074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67</a:t>
            </a:fld>
            <a:endParaRPr lang="en-GB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B3E06-DCBD-4487-BDBD-49E9F14299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8856" y="5157672"/>
            <a:ext cx="8266288" cy="1367672"/>
          </a:xfrm>
        </p:spPr>
        <p:txBody>
          <a:bodyPr/>
          <a:lstStyle/>
          <a:p>
            <a:r>
              <a:rPr lang="es-MX" sz="2000" dirty="0"/>
              <a:t>Pronóstico para Veracruz Tiempo base: 0000 UTC 20 de junio de 2017</a:t>
            </a:r>
            <a:endParaRPr lang="en-GB" sz="2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F316DC-27CD-488E-B45F-D46DFC28DA33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t="25606" b="36666"/>
          <a:stretch/>
        </p:blipFill>
        <p:spPr>
          <a:xfrm>
            <a:off x="1785938" y="1124744"/>
            <a:ext cx="5572125" cy="296255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F7E1FE-ECEB-42EE-9470-8ED98BC59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50" b="5376"/>
          <a:stretch/>
        </p:blipFill>
        <p:spPr>
          <a:xfrm>
            <a:off x="1785938" y="3982413"/>
            <a:ext cx="5572125" cy="11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9F33-6FF6-4D71-9359-40389E18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Dispersión del las miembros del conjunto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B7605-3A1C-4B90-9E0A-403922B45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68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1AF20-ADC6-4239-809D-2F737C0BABC9}"/>
              </a:ext>
            </a:extLst>
          </p:cNvPr>
          <p:cNvSpPr txBox="1"/>
          <p:nvPr/>
        </p:nvSpPr>
        <p:spPr>
          <a:xfrm>
            <a:off x="518180" y="4725144"/>
            <a:ext cx="810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 dos predicciones para el mismo día pero de diferente año presentan características muy diferentes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24647B9-EA0F-4061-B7F5-0CF4EAD5A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412776"/>
            <a:ext cx="7272338" cy="31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69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Modelos imperfectos</a:t>
            </a:r>
          </a:p>
        </p:txBody>
      </p:sp>
    </p:spTree>
    <p:extLst>
      <p:ext uri="{BB962C8B-B14F-4D97-AF65-F5344CB8AC3E}">
        <p14:creationId xmlns:p14="http://schemas.microsoft.com/office/powerpoint/2010/main" val="1146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Variables independientes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484784"/>
            <a:ext cx="3355112" cy="4320000"/>
          </a:xfrm>
        </p:spPr>
        <p:txBody>
          <a:bodyPr/>
          <a:lstStyle/>
          <a:p>
            <a:r>
              <a:rPr lang="es-MX" dirty="0"/>
              <a:t>Posición geográfica</a:t>
            </a:r>
          </a:p>
          <a:p>
            <a:pPr lvl="1"/>
            <a:r>
              <a:rPr lang="es-MX" dirty="0"/>
              <a:t>Latitud</a:t>
            </a:r>
          </a:p>
          <a:p>
            <a:pPr lvl="1"/>
            <a:r>
              <a:rPr lang="es-MX" dirty="0"/>
              <a:t>Longitud</a:t>
            </a:r>
          </a:p>
          <a:p>
            <a:pPr lvl="1"/>
            <a:r>
              <a:rPr lang="es-MX" dirty="0"/>
              <a:t>Altitud</a:t>
            </a:r>
          </a:p>
          <a:p>
            <a:pPr lvl="1"/>
            <a:r>
              <a:rPr lang="es-MX" dirty="0"/>
              <a:t>¿Otras?</a:t>
            </a:r>
          </a:p>
          <a:p>
            <a:r>
              <a:rPr lang="es-MX" dirty="0"/>
              <a:t>Tiempo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4" y="1087720"/>
            <a:ext cx="4861560" cy="4861560"/>
          </a:xfrm>
        </p:spPr>
      </p:pic>
      <p:sp>
        <p:nvSpPr>
          <p:cNvPr id="7" name="TextBox 6"/>
          <p:cNvSpPr txBox="1"/>
          <p:nvPr/>
        </p:nvSpPr>
        <p:spPr>
          <a:xfrm>
            <a:off x="3886904" y="5949280"/>
            <a:ext cx="481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 de satélite cortesía de NERC </a:t>
            </a:r>
            <a:r>
              <a:rPr lang="es-MX" sz="1200" dirty="0" err="1"/>
              <a:t>Satellite</a:t>
            </a:r>
            <a:r>
              <a:rPr lang="es-MX" sz="1200" dirty="0"/>
              <a:t> </a:t>
            </a:r>
            <a:r>
              <a:rPr lang="es-MX" sz="1200" dirty="0" err="1"/>
              <a:t>Receiving</a:t>
            </a:r>
            <a:r>
              <a:rPr lang="es-MX" sz="1200" dirty="0"/>
              <a:t> </a:t>
            </a:r>
            <a:r>
              <a:rPr lang="es-MX" sz="1200" dirty="0" err="1"/>
              <a:t>Station</a:t>
            </a:r>
            <a:r>
              <a:rPr lang="es-MX" sz="1200" dirty="0"/>
              <a:t>, Dundee </a:t>
            </a:r>
            <a:r>
              <a:rPr lang="es-MX" sz="1200" dirty="0" err="1"/>
              <a:t>University</a:t>
            </a:r>
            <a:r>
              <a:rPr lang="es-MX" sz="1200" dirty="0"/>
              <a:t>, Scotland </a:t>
            </a:r>
            <a:r>
              <a:rPr lang="en-GB" sz="1200" dirty="0"/>
              <a:t>(</a:t>
            </a:r>
            <a:r>
              <a:rPr lang="en-GB" sz="1200" dirty="0">
                <a:hlinkClick r:id="rId3"/>
              </a:rPr>
              <a:t>http://www.sat.Dundee.ac.uk/</a:t>
            </a:r>
            <a:r>
              <a:rPr lang="en-GB" sz="1200" dirty="0"/>
              <a:t>)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2AA441-39EC-4702-AEEB-794187E4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Evolución de la calidad de los pronósticos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67E4F-E540-4926-8F4A-F764542D4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70</a:t>
            </a:fld>
            <a:endParaRPr lang="en-GB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47C64-4108-430D-847E-CDE8C71177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4799" y="5265232"/>
            <a:ext cx="8044513" cy="1476136"/>
          </a:xfrm>
        </p:spPr>
        <p:txBody>
          <a:bodyPr/>
          <a:lstStyle/>
          <a:p>
            <a:r>
              <a:rPr lang="es-MX" sz="2000" dirty="0"/>
              <a:t>Correlación de anomalías en geopotencial a 500 hPa del modelo de alta resolución del ECMWF</a:t>
            </a:r>
          </a:p>
          <a:p>
            <a:r>
              <a:rPr lang="es-MX" sz="2000" dirty="0"/>
              <a:t>La calidad del pronóstico a cinco días es hoy tan buena como aquélla del pronóstico a tres días en 1990</a:t>
            </a:r>
            <a:endParaRPr lang="en-GB" sz="2000" dirty="0"/>
          </a:p>
        </p:txBody>
      </p:sp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F4D003C2-0470-4D12-BEFF-922E6C0026E6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1615440" y="1287760"/>
            <a:ext cx="5913120" cy="35814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96CD3A-C17C-4AB0-8928-3250E5C919B6}"/>
              </a:ext>
            </a:extLst>
          </p:cNvPr>
          <p:cNvSpPr txBox="1"/>
          <p:nvPr/>
        </p:nvSpPr>
        <p:spPr>
          <a:xfrm>
            <a:off x="3542516" y="3140968"/>
            <a:ext cx="4413860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 de las condiciones iniciales, ¿qué otros factores han influido en el mejoramiento de los modelos?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5D176-0E21-4CC0-9E2F-E1D2533132F2}"/>
              </a:ext>
            </a:extLst>
          </p:cNvPr>
          <p:cNvSpPr txBox="1"/>
          <p:nvPr/>
        </p:nvSpPr>
        <p:spPr>
          <a:xfrm>
            <a:off x="4283968" y="4869160"/>
            <a:ext cx="350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Cortesía ECMWF (www.ecmwf.int)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F0EE7F-AC95-4230-9E86-E57460D5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Errores en los pronósticos</a:t>
            </a:r>
            <a:b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6886F-B109-473C-8FD4-DC92BDCFD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96E1-FE19-476C-9CF0-3BB4903735D9}" type="slidenum">
              <a:rPr lang="en-GB" altLang="en-US" smtClean="0"/>
              <a:pPr/>
              <a:t>71</a:t>
            </a:fld>
            <a:endParaRPr lang="en-GB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88BCF-A86A-445D-9805-70D5030F852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4800" y="1701288"/>
            <a:ext cx="3931176" cy="4320000"/>
          </a:xfrm>
        </p:spPr>
        <p:txBody>
          <a:bodyPr/>
          <a:lstStyle/>
          <a:p>
            <a:r>
              <a:rPr lang="es-MX" dirty="0"/>
              <a:t>A pesar de la calidad de los pronósticos ha mejorado considerablemente en las últimas décadas, de vez en cuando el pronóstico falla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31ADE2-C5F1-44E2-8B91-51FF714F39C3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598876" y="1556792"/>
            <a:ext cx="4293604" cy="2669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619852-CBDE-4687-9EBA-DDE1CF1379D4}"/>
              </a:ext>
            </a:extLst>
          </p:cNvPr>
          <p:cNvSpPr txBox="1"/>
          <p:nvPr/>
        </p:nvSpPr>
        <p:spPr>
          <a:xfrm>
            <a:off x="6732240" y="422671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Rodwell et al. (2013)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5" y="1011535"/>
            <a:ext cx="7229951" cy="4298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8846" y="1265662"/>
            <a:ext cx="724619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PVU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0975" y="931657"/>
            <a:ext cx="6036503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D+1</a:t>
            </a:r>
            <a:r>
              <a:rPr lang="en-GB" sz="2400" dirty="0">
                <a:solidFill>
                  <a:schemeClr val="tx1"/>
                </a:solidFill>
              </a:rPr>
              <a:t> valid on 20 January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2203" y="5535910"/>
            <a:ext cx="6400801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Black line</a:t>
            </a:r>
            <a:r>
              <a:rPr lang="en-GB" sz="2000" dirty="0">
                <a:solidFill>
                  <a:schemeClr val="tx1"/>
                </a:solidFill>
              </a:rPr>
              <a:t> = 320-K 2-PVU contour in Analysis</a:t>
            </a:r>
          </a:p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Green line</a:t>
            </a:r>
            <a:r>
              <a:rPr lang="en-GB" sz="2000" dirty="0">
                <a:solidFill>
                  <a:schemeClr val="tx1"/>
                </a:solidFill>
              </a:rPr>
              <a:t> = 320-K 2-PVU contour in D+1 forecast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739671" y="3087695"/>
            <a:ext cx="165652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Forecast error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F9DD2A-25AC-40CD-B9FB-FF140A09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Desarrollo del error de pronóstico</a:t>
            </a:r>
            <a:b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72</a:t>
            </a:fld>
            <a:endParaRPr lang="en-GB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4BA90-F108-4382-9A08-40E06584CD4D}"/>
              </a:ext>
            </a:extLst>
          </p:cNvPr>
          <p:cNvSpPr txBox="1"/>
          <p:nvPr/>
        </p:nvSpPr>
        <p:spPr>
          <a:xfrm>
            <a:off x="5184510" y="51973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Martínez-Alvarado et al. (2016)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0"/>
    </mc:Choice>
    <mc:Fallback xmlns="">
      <p:transition spd="slow" advTm="2898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5" y="1011535"/>
            <a:ext cx="7229951" cy="4298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8846" y="1265662"/>
            <a:ext cx="724619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PVU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0975" y="931657"/>
            <a:ext cx="6023251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D+3</a:t>
            </a:r>
            <a:r>
              <a:rPr lang="en-GB" sz="2400" dirty="0">
                <a:solidFill>
                  <a:schemeClr val="tx1"/>
                </a:solidFill>
              </a:rPr>
              <a:t> valid on 22 January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2203" y="5535910"/>
            <a:ext cx="6400801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Black line</a:t>
            </a:r>
            <a:r>
              <a:rPr lang="en-GB" sz="2000" dirty="0">
                <a:solidFill>
                  <a:schemeClr val="tx1"/>
                </a:solidFill>
              </a:rPr>
              <a:t> = 320-K 2-PVU contour in Analysis</a:t>
            </a:r>
          </a:p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Green line</a:t>
            </a:r>
            <a:r>
              <a:rPr lang="en-GB" sz="2000" dirty="0">
                <a:solidFill>
                  <a:schemeClr val="tx1"/>
                </a:solidFill>
              </a:rPr>
              <a:t> = 320-K 2-PVU contour in D+3 forecast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739671" y="3087695"/>
            <a:ext cx="165652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Forecast error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73</a:t>
            </a:fld>
            <a:endParaRPr lang="en-GB" alt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2D9F6D3-52C5-44A0-9C49-F1DFE3E22F6E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88350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s-MX" sz="3200" kern="0">
                <a:latin typeface="Arial" panose="020B0604020202020204" pitchFamily="34" charset="0"/>
                <a:cs typeface="Arial" panose="020B0604020202020204" pitchFamily="34" charset="0"/>
              </a:rPr>
              <a:t>Desarrollo del error de pronóstico</a:t>
            </a:r>
            <a:br>
              <a:rPr lang="es-MX" sz="3200" ker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F8522-44C8-4DF6-942A-4B24B30EA063}"/>
              </a:ext>
            </a:extLst>
          </p:cNvPr>
          <p:cNvSpPr txBox="1"/>
          <p:nvPr/>
        </p:nvSpPr>
        <p:spPr>
          <a:xfrm>
            <a:off x="5184510" y="51973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Martínez-Alvarado et al. (2016)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2"/>
    </mc:Choice>
    <mc:Fallback xmlns="">
      <p:transition spd="slow" advTm="19782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5" y="1011535"/>
            <a:ext cx="7229951" cy="4298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8846" y="1265662"/>
            <a:ext cx="724619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PVU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8470" y="931657"/>
            <a:ext cx="6272005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D+5</a:t>
            </a:r>
            <a:r>
              <a:rPr lang="en-GB" sz="2400" dirty="0">
                <a:solidFill>
                  <a:schemeClr val="tx1"/>
                </a:solidFill>
              </a:rPr>
              <a:t> valid on 24 January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2203" y="5535910"/>
            <a:ext cx="6400801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Black line</a:t>
            </a:r>
            <a:r>
              <a:rPr lang="en-GB" sz="2000" dirty="0">
                <a:solidFill>
                  <a:schemeClr val="tx1"/>
                </a:solidFill>
              </a:rPr>
              <a:t> = 320-K 2-PVU contour in Analysis</a:t>
            </a:r>
          </a:p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Green line</a:t>
            </a:r>
            <a:r>
              <a:rPr lang="en-GB" sz="2000" dirty="0">
                <a:solidFill>
                  <a:schemeClr val="tx1"/>
                </a:solidFill>
              </a:rPr>
              <a:t> = 320-K 2-PVU contour in D+5 forecast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739671" y="3087695"/>
            <a:ext cx="165652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Forecast error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74</a:t>
            </a:fld>
            <a:endParaRPr lang="en-GB" alt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C9C14A1-CF2F-4F30-AF47-EFF87FE661A0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955512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s-MX" sz="3200" kern="0">
                <a:latin typeface="Arial" panose="020B0604020202020204" pitchFamily="34" charset="0"/>
                <a:cs typeface="Arial" panose="020B0604020202020204" pitchFamily="34" charset="0"/>
              </a:rPr>
              <a:t>Desarrollo del error de pronóstico</a:t>
            </a:r>
            <a:br>
              <a:rPr lang="es-MX" sz="3200" ker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018A2-8B57-4314-A80A-CAFB7BB3EF5E}"/>
              </a:ext>
            </a:extLst>
          </p:cNvPr>
          <p:cNvSpPr txBox="1"/>
          <p:nvPr/>
        </p:nvSpPr>
        <p:spPr>
          <a:xfrm>
            <a:off x="5184510" y="51973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Martínez-Alvarado et al. (2016)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2"/>
    </mc:Choice>
    <mc:Fallback xmlns="">
      <p:transition spd="slow" advTm="48602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86536" y="1264983"/>
            <a:ext cx="7025835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MOGREPS-15 </a:t>
            </a:r>
            <a:r>
              <a:rPr lang="en-GB" sz="2400" dirty="0">
                <a:solidFill>
                  <a:schemeClr val="tx1"/>
                </a:solidFill>
              </a:rPr>
              <a:t>valid on 24 January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6536" y="5593971"/>
            <a:ext cx="7104640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Black line</a:t>
            </a:r>
            <a:r>
              <a:rPr lang="en-GB" sz="2000" dirty="0">
                <a:solidFill>
                  <a:schemeClr val="tx1"/>
                </a:solidFill>
              </a:rPr>
              <a:t> = 320-K 2-PVU contour (</a:t>
            </a:r>
            <a:r>
              <a:rPr lang="en-GB" sz="2000" b="1" dirty="0">
                <a:solidFill>
                  <a:schemeClr val="tx1"/>
                </a:solidFill>
              </a:rPr>
              <a:t>analysis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sz="2000" b="1" dirty="0">
                <a:solidFill>
                  <a:schemeClr val="accent2"/>
                </a:solidFill>
              </a:rPr>
              <a:t>Colour lines</a:t>
            </a:r>
            <a:r>
              <a:rPr lang="en-GB" sz="2000" dirty="0">
                <a:solidFill>
                  <a:schemeClr val="tx1"/>
                </a:solidFill>
              </a:rPr>
              <a:t> = 320-K 2-PVU contour (</a:t>
            </a:r>
            <a:r>
              <a:rPr lang="en-GB" sz="2000" b="1" dirty="0">
                <a:solidFill>
                  <a:schemeClr val="accent2"/>
                </a:solidFill>
              </a:rPr>
              <a:t>control members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137878" y="1628800"/>
            <a:ext cx="6868244" cy="3888000"/>
            <a:chOff x="1160145" y="1495901"/>
            <a:chExt cx="6829731" cy="38661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145" y="1495901"/>
              <a:ext cx="6823710" cy="38661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" t="3278" r="843" b="2933"/>
            <a:stretch/>
          </p:blipFill>
          <p:spPr>
            <a:xfrm>
              <a:off x="1642536" y="1611082"/>
              <a:ext cx="6347340" cy="3368786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75</a:t>
            </a:fld>
            <a:endParaRPr lang="en-GB" alt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F6ABF0F-B2DE-4432-8BB8-78E446B4DDEC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88350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  <a:t>Error de pronóstico a diferentes alcances</a:t>
            </a:r>
            <a:b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42"/>
    </mc:Choice>
    <mc:Fallback xmlns="">
      <p:transition spd="slow" advTm="78142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¿De dónde vienen los errores en los modelos?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76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1"/>
              </p:nvPr>
            </p:nvSpPr>
            <p:spPr>
              <a:xfrm>
                <a:off x="424800" y="2997432"/>
                <a:ext cx="3888000" cy="3239880"/>
              </a:xfrm>
            </p:spPr>
            <p:txBody>
              <a:bodyPr/>
              <a:lstStyle/>
              <a:p>
                <a:r>
                  <a:rPr lang="es-MX" dirty="0"/>
                  <a:t>Continuidad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MX" dirty="0"/>
              </a:p>
              <a:p>
                <a:r>
                  <a:rPr lang="es-MX" dirty="0"/>
                  <a:t>Contenido de humedad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:endParaRPr lang="es-MX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2997432"/>
                <a:ext cx="3888000" cy="3239880"/>
              </a:xfrm>
              <a:blipFill rotWithShape="0">
                <a:blip r:embed="rId2"/>
                <a:stretch>
                  <a:fillRect l="-4553" t="-2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2"/>
              </p:nvPr>
            </p:nvSpPr>
            <p:spPr>
              <a:xfrm>
                <a:off x="4581327" y="2997432"/>
                <a:ext cx="3888000" cy="3239880"/>
              </a:xfrm>
            </p:spPr>
            <p:txBody>
              <a:bodyPr/>
              <a:lstStyle/>
              <a:p>
                <a:r>
                  <a:rPr lang="es-MX" dirty="0"/>
                  <a:t>Energía termodinámica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s-MX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xfrm>
                <a:off x="4581327" y="2997432"/>
                <a:ext cx="3888000" cy="3239880"/>
              </a:xfrm>
              <a:blipFill rotWithShape="0">
                <a:blip r:embed="rId3"/>
                <a:stretch>
                  <a:fillRect l="-4553" t="-2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 bwMode="auto">
              <a:xfrm>
                <a:off x="424799" y="1484784"/>
                <a:ext cx="8044527" cy="1368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4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90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26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62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4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s-MX" kern="0" dirty="0"/>
                  <a:t>Cantidad de movimiento</a:t>
                </a:r>
              </a:p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 ker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1" i="1" kern="0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s-MX" i="1" ker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 ker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ker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 ker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GB" ker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ker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s-MX" b="1" kern="0" dirty="0"/>
              </a:p>
              <a:p>
                <a:endParaRPr lang="en-GB" kern="0" dirty="0"/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99" y="1484784"/>
                <a:ext cx="8044527" cy="1368152"/>
              </a:xfrm>
              <a:prstGeom prst="rect">
                <a:avLst/>
              </a:prstGeom>
              <a:blipFill rotWithShape="0">
                <a:blip r:embed="rId4"/>
                <a:stretch>
                  <a:fillRect l="-2199" t="-66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3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61804" r="34572" b="7197"/>
          <a:stretch/>
        </p:blipFill>
        <p:spPr>
          <a:xfrm>
            <a:off x="202951" y="2056171"/>
            <a:ext cx="8534898" cy="2796459"/>
          </a:xfrm>
          <a:prstGeom prst="rect">
            <a:avLst/>
          </a:prstGeom>
        </p:spPr>
      </p:pic>
      <p:pic>
        <p:nvPicPr>
          <p:cNvPr id="5" name="Picture 4" descr="new_log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3237" y="383415"/>
            <a:ext cx="1298095" cy="4227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0149" y="4839668"/>
            <a:ext cx="4826151" cy="525916"/>
            <a:chOff x="2400149" y="4839668"/>
            <a:chExt cx="4826151" cy="5259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8" t="92159" r="50000" b="2497"/>
            <a:stretch/>
          </p:blipFill>
          <p:spPr>
            <a:xfrm>
              <a:off x="2400149" y="4839668"/>
              <a:ext cx="4343702" cy="5259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609927" y="4876160"/>
              <a:ext cx="616373" cy="292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PVU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42203" y="5535910"/>
            <a:ext cx="6400801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Black line</a:t>
            </a:r>
            <a:r>
              <a:rPr lang="en-GB" sz="2000" dirty="0">
                <a:solidFill>
                  <a:schemeClr val="tx1"/>
                </a:solidFill>
              </a:rPr>
              <a:t>: 320-K 2-PVU contour in Analysis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</a:rPr>
              <a:t>Green line</a:t>
            </a:r>
            <a:r>
              <a:rPr lang="en-GB" sz="2000" dirty="0">
                <a:solidFill>
                  <a:schemeClr val="tx1"/>
                </a:solidFill>
              </a:rPr>
              <a:t>: 320-K 2-PVU contour in D+5 forecast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77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338470" y="931657"/>
            <a:ext cx="6272005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D+5</a:t>
            </a:r>
            <a:r>
              <a:rPr lang="en-GB" sz="2400" dirty="0">
                <a:solidFill>
                  <a:schemeClr val="tx1"/>
                </a:solidFill>
              </a:rPr>
              <a:t> valid on 24 January 2011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F4F8A46-DA47-4777-B7BF-BB36D9C04CCB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88350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  <a:t>Error de pronóstico</a:t>
            </a:r>
            <a:b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2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78</a:t>
            </a:fld>
            <a:endParaRPr lang="en-GB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2329434" y="915150"/>
            <a:ext cx="4485132" cy="5620308"/>
            <a:chOff x="661719" y="881900"/>
            <a:chExt cx="4485132" cy="56203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19" y="887792"/>
              <a:ext cx="4485132" cy="56144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15080" y="4923616"/>
              <a:ext cx="1099489" cy="73866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>
                      <a:lumMod val="75000"/>
                    </a:schemeClr>
                  </a:solidFill>
                </a:rPr>
                <a:t>Warm conveyor belt</a:t>
              </a:r>
            </a:p>
          </p:txBody>
        </p:sp>
        <p:cxnSp>
          <p:nvCxnSpPr>
            <p:cNvPr id="13" name="Straight Arrow Connector 18"/>
            <p:cNvCxnSpPr>
              <a:stCxn id="10" idx="0"/>
            </p:cNvCxnSpPr>
            <p:nvPr/>
          </p:nvCxnSpPr>
          <p:spPr bwMode="auto">
            <a:xfrm rot="16200000" flipV="1">
              <a:off x="3251409" y="4210200"/>
              <a:ext cx="1046378" cy="380454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463204" y="5837411"/>
              <a:ext cx="3683647" cy="66479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</a:rPr>
                <a:t>Satellite image courtesy of NERC Satellite Receiving Station, Dundee University, Scotland </a:t>
              </a:r>
              <a:r>
                <a:rPr lang="en-GB" sz="1000" u="sng" dirty="0">
                  <a:solidFill>
                    <a:schemeClr val="tx1"/>
                  </a:solidFill>
                </a:rPr>
                <a:t>http://www.sat.dundee.ac.uk</a:t>
              </a:r>
              <a:r>
                <a:rPr lang="en-GB" sz="1000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GB" sz="1000" dirty="0">
                  <a:solidFill>
                    <a:schemeClr val="tx1"/>
                  </a:solidFill>
                </a:rPr>
                <a:t>Surface fronts based on the Met Office analysis at 00 UTC 25 Nov 2009 (archived by </a:t>
              </a:r>
              <a:r>
                <a:rPr lang="en-GB" sz="1000" u="sng" dirty="0">
                  <a:solidFill>
                    <a:schemeClr val="tx1"/>
                  </a:solidFill>
                </a:rPr>
                <a:t>http://www.wetter3.de/fax</a:t>
              </a:r>
              <a:r>
                <a:rPr lang="en-GB" sz="10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091" y="3877238"/>
              <a:ext cx="1518181" cy="52322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>
                      <a:lumMod val="75000"/>
                    </a:schemeClr>
                  </a:solidFill>
                </a:rPr>
                <a:t>Cyclone’s low pressure centre</a:t>
              </a:r>
            </a:p>
          </p:txBody>
        </p:sp>
        <p:cxnSp>
          <p:nvCxnSpPr>
            <p:cNvPr id="18" name="Straight Arrow Connector 18"/>
            <p:cNvCxnSpPr>
              <a:stCxn id="17" idx="3"/>
            </p:cNvCxnSpPr>
            <p:nvPr/>
          </p:nvCxnSpPr>
          <p:spPr bwMode="auto">
            <a:xfrm flipV="1">
              <a:off x="2313272" y="2627868"/>
              <a:ext cx="388993" cy="1510980"/>
            </a:xfrm>
            <a:prstGeom prst="curvedConnector2">
              <a:avLst/>
            </a:prstGeom>
            <a:solidFill>
              <a:schemeClr val="tx2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61719" y="881900"/>
              <a:ext cx="2247736" cy="49308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</a:rPr>
                <a:t>Channel 22, satellite Aqua 0247 UTC 25 Nov 2009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814566" y="6012238"/>
            <a:ext cx="172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Martínez-Alvarado et al. (2014)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72B44B2-BCE1-4AC7-8B11-F65F46ED2B8D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88350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kern="0" dirty="0">
                <a:latin typeface="Arial" panose="020B0604020202020204" pitchFamily="34" charset="0"/>
                <a:cs typeface="Arial" panose="020B0604020202020204" pitchFamily="34" charset="0"/>
              </a:rPr>
              <a:t>Warm conveyor belt</a:t>
            </a:r>
            <a:b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7216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_log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3237" y="383415"/>
            <a:ext cx="1298095" cy="42272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79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37" y="1307767"/>
            <a:ext cx="4297325" cy="424246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49889DF-2610-4848-AB20-CD4AD3774350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88350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  <a:t>Pronóstico por conjunto con un modelo imperfecto</a:t>
            </a: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91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Variables dependientes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24800" y="1484784"/>
            <a:ext cx="3355112" cy="4320000"/>
          </a:xfrm>
        </p:spPr>
        <p:txBody>
          <a:bodyPr/>
          <a:lstStyle/>
          <a:p>
            <a:r>
              <a:rPr lang="es-MX" dirty="0"/>
              <a:t>Masa</a:t>
            </a:r>
          </a:p>
          <a:p>
            <a:pPr lvl="1"/>
            <a:r>
              <a:rPr lang="es-MX" dirty="0"/>
              <a:t>Densidad (masa por unidad de volumen)</a:t>
            </a:r>
          </a:p>
          <a:p>
            <a:pPr lvl="1"/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4" y="1087720"/>
            <a:ext cx="4861560" cy="4861560"/>
          </a:xfrm>
        </p:spPr>
      </p:pic>
      <p:sp>
        <p:nvSpPr>
          <p:cNvPr id="7" name="TextBox 6"/>
          <p:cNvSpPr txBox="1"/>
          <p:nvPr/>
        </p:nvSpPr>
        <p:spPr>
          <a:xfrm>
            <a:off x="3886904" y="5949280"/>
            <a:ext cx="481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 de satélite cortesía de NERC </a:t>
            </a:r>
            <a:r>
              <a:rPr lang="es-MX" sz="1200" dirty="0" err="1"/>
              <a:t>Satellite</a:t>
            </a:r>
            <a:r>
              <a:rPr lang="es-MX" sz="1200" dirty="0"/>
              <a:t> </a:t>
            </a:r>
            <a:r>
              <a:rPr lang="es-MX" sz="1200" dirty="0" err="1"/>
              <a:t>Receiving</a:t>
            </a:r>
            <a:r>
              <a:rPr lang="es-MX" sz="1200" dirty="0"/>
              <a:t> </a:t>
            </a:r>
            <a:r>
              <a:rPr lang="es-MX" sz="1200" dirty="0" err="1"/>
              <a:t>Station</a:t>
            </a:r>
            <a:r>
              <a:rPr lang="es-MX" sz="1200" dirty="0"/>
              <a:t>, Dundee </a:t>
            </a:r>
            <a:r>
              <a:rPr lang="es-MX" sz="1200" dirty="0" err="1"/>
              <a:t>University</a:t>
            </a:r>
            <a:r>
              <a:rPr lang="es-MX" sz="1200" dirty="0"/>
              <a:t>, Scotland </a:t>
            </a:r>
            <a:r>
              <a:rPr lang="en-GB" sz="1200" dirty="0"/>
              <a:t>(</a:t>
            </a:r>
            <a:r>
              <a:rPr lang="en-GB" sz="1200" dirty="0">
                <a:hlinkClick r:id="rId3"/>
              </a:rPr>
              <a:t>http://www.sat.Dundee.ac.uk/</a:t>
            </a:r>
            <a:r>
              <a:rPr lang="en-GB" sz="1200" dirty="0"/>
              <a:t>)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31640" y="908720"/>
            <a:ext cx="7025835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MOGREPS-15 </a:t>
            </a:r>
            <a:r>
              <a:rPr lang="en-GB" sz="2400" dirty="0">
                <a:solidFill>
                  <a:schemeClr val="tx1"/>
                </a:solidFill>
              </a:rPr>
              <a:t>valid on 24 January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6536" y="5593971"/>
            <a:ext cx="71046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Black line</a:t>
            </a:r>
            <a:r>
              <a:rPr lang="en-GB" sz="2000" dirty="0">
                <a:solidFill>
                  <a:schemeClr val="tx1"/>
                </a:solidFill>
              </a:rPr>
              <a:t> = 320-K 2-PVU contour (</a:t>
            </a:r>
            <a:r>
              <a:rPr lang="en-GB" sz="2000" b="1" dirty="0">
                <a:solidFill>
                  <a:schemeClr val="tx1"/>
                </a:solidFill>
              </a:rPr>
              <a:t>analysis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b="1" dirty="0">
                <a:solidFill>
                  <a:schemeClr val="accent1"/>
                </a:solidFill>
              </a:rPr>
              <a:t>Red line</a:t>
            </a:r>
            <a:r>
              <a:rPr lang="en-GB" dirty="0">
                <a:solidFill>
                  <a:schemeClr val="tx1"/>
                </a:solidFill>
              </a:rPr>
              <a:t> = 320-K 2-PVU contour (</a:t>
            </a:r>
            <a:r>
              <a:rPr lang="en-GB" b="1" dirty="0">
                <a:solidFill>
                  <a:schemeClr val="accent1"/>
                </a:solidFill>
              </a:rPr>
              <a:t>control member</a:t>
            </a:r>
            <a:r>
              <a:rPr lang="en-GB" b="1" dirty="0"/>
              <a:t>)</a:t>
            </a:r>
            <a:endParaRPr lang="en-GB" sz="2000" dirty="0"/>
          </a:p>
          <a:p>
            <a:pPr algn="ctr"/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Grey line</a:t>
            </a:r>
            <a:r>
              <a:rPr lang="en-GB" sz="2000" dirty="0">
                <a:solidFill>
                  <a:schemeClr val="tx1"/>
                </a:solidFill>
              </a:rPr>
              <a:t> = 320-K 2-PVU contour (</a:t>
            </a:r>
            <a:r>
              <a:rPr lang="en-GB" sz="2000" b="1" dirty="0">
                <a:solidFill>
                  <a:schemeClr val="bg2">
                    <a:lumMod val="75000"/>
                  </a:schemeClr>
                </a:solidFill>
              </a:rPr>
              <a:t>ensemble members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21854" y="1628800"/>
            <a:ext cx="6868244" cy="3888000"/>
            <a:chOff x="1160145" y="1495901"/>
            <a:chExt cx="6829731" cy="38661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145" y="1495901"/>
              <a:ext cx="6823710" cy="38661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" t="3278" r="843" b="2933"/>
            <a:stretch/>
          </p:blipFill>
          <p:spPr>
            <a:xfrm>
              <a:off x="1642536" y="1611082"/>
              <a:ext cx="6347340" cy="3368786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180F1AC-0BA4-4AC1-81EE-4FB3F9A7F1FF}" type="slidenum">
              <a:rPr lang="en-GB" altLang="en-US" smtClean="0"/>
              <a:pPr/>
              <a:t>80</a:t>
            </a:fld>
            <a:endParaRPr lang="en-GB" alt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F6ABF0F-B2DE-4432-8BB8-78E446B4DDEC}"/>
              </a:ext>
            </a:extLst>
          </p:cNvPr>
          <p:cNvSpPr txBox="1">
            <a:spLocks/>
          </p:cNvSpPr>
          <p:nvPr/>
        </p:nvSpPr>
        <p:spPr>
          <a:xfrm>
            <a:off x="424800" y="188640"/>
            <a:ext cx="688350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  <a:t>Pronóstico por conjuntos</a:t>
            </a:r>
            <a:br>
              <a:rPr lang="es-MX" sz="32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B860F-F5F0-4ABB-9EE3-A760F9D03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329283"/>
            <a:ext cx="7219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42"/>
    </mc:Choice>
    <mc:Fallback xmlns="">
      <p:transition spd="slow" advTm="78142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81</a:t>
            </a:fld>
            <a:endParaRPr lang="en-GB" alt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24800" y="4941168"/>
            <a:ext cx="8280000" cy="1440160"/>
          </a:xfrm>
        </p:spPr>
        <p:txBody>
          <a:bodyPr/>
          <a:lstStyle/>
          <a:p>
            <a:pPr marL="0" indent="0">
              <a:buNone/>
            </a:pPr>
            <a:r>
              <a:rPr lang="es-MX" sz="4400" dirty="0"/>
              <a:t>Oportunidades en Reading</a:t>
            </a:r>
          </a:p>
        </p:txBody>
      </p:sp>
    </p:spTree>
    <p:extLst>
      <p:ext uri="{BB962C8B-B14F-4D97-AF65-F5344CB8AC3E}">
        <p14:creationId xmlns:p14="http://schemas.microsoft.com/office/powerpoint/2010/main" val="14360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2711-BB01-46CE-835A-D8110C5D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Programas de maestría en Reading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C1B9-C84B-4C83-8BD0-02BCADB73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T</a:t>
            </a:r>
            <a:r>
              <a:rPr lang="en-GB" dirty="0"/>
              <a:t>res </a:t>
            </a:r>
            <a:r>
              <a:rPr lang="en-GB" dirty="0" err="1"/>
              <a:t>programas</a:t>
            </a:r>
            <a:r>
              <a:rPr lang="en-GB" dirty="0"/>
              <a:t> de </a:t>
            </a:r>
            <a:r>
              <a:rPr lang="en-GB" dirty="0" err="1"/>
              <a:t>maestría</a:t>
            </a:r>
            <a:endParaRPr lang="en-GB" dirty="0"/>
          </a:p>
          <a:p>
            <a:pPr marL="0" indent="0" algn="ctr">
              <a:buNone/>
            </a:pPr>
            <a:r>
              <a:rPr lang="es-MX" dirty="0">
                <a:hlinkClick r:id="rId3"/>
              </a:rPr>
              <a:t>www.met.reading.ac.uk/pg-taught/</a:t>
            </a:r>
            <a:endParaRPr lang="en-GB" dirty="0"/>
          </a:p>
          <a:p>
            <a:pPr lvl="1"/>
            <a:r>
              <a:rPr lang="es-MX" dirty="0"/>
              <a:t>M</a:t>
            </a:r>
            <a:r>
              <a:rPr lang="en-GB" dirty="0" err="1"/>
              <a:t>Sc</a:t>
            </a:r>
            <a:r>
              <a:rPr lang="en-GB" dirty="0"/>
              <a:t> Atmospheres, Oceans and Climate</a:t>
            </a:r>
          </a:p>
          <a:p>
            <a:pPr lvl="1"/>
            <a:r>
              <a:rPr lang="es-MX" dirty="0"/>
              <a:t>M</a:t>
            </a:r>
            <a:r>
              <a:rPr lang="en-GB" dirty="0" err="1"/>
              <a:t>Sc</a:t>
            </a:r>
            <a:r>
              <a:rPr lang="en-GB" dirty="0"/>
              <a:t> Applied Meteorology</a:t>
            </a:r>
          </a:p>
          <a:p>
            <a:pPr lvl="1"/>
            <a:r>
              <a:rPr lang="es-MX" dirty="0"/>
              <a:t>M</a:t>
            </a:r>
            <a:r>
              <a:rPr lang="en-GB" dirty="0" err="1"/>
              <a:t>Sc</a:t>
            </a:r>
            <a:r>
              <a:rPr lang="en-GB" dirty="0"/>
              <a:t> </a:t>
            </a:r>
            <a:r>
              <a:rPr lang="en-GB" dirty="0" err="1"/>
              <a:t>Appliead</a:t>
            </a:r>
            <a:r>
              <a:rPr lang="en-GB" dirty="0"/>
              <a:t> Meteorology and Climate with Management</a:t>
            </a:r>
          </a:p>
          <a:p>
            <a:pPr marL="0" indent="0" algn="ctr">
              <a:buNone/>
            </a:pPr>
            <a:r>
              <a:rPr lang="es-MX" sz="1600" dirty="0">
                <a:hlinkClick r:id="rId4"/>
              </a:rPr>
              <a:t>www.wmo.int/pages/prog/dra/etrp/GuidelinestoFellowshipApplications.php</a:t>
            </a:r>
            <a:r>
              <a:rPr lang="es-MX" sz="1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A4AF0-F6CC-484B-8E15-6F0D0A34F3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98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2711-BB01-46CE-835A-D8110C5D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Proyectos de doctorado en Reading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C1B9-C84B-4C83-8BD0-02BCADB73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24 </a:t>
            </a:r>
            <a:r>
              <a:rPr lang="en-GB" dirty="0" err="1"/>
              <a:t>proyectos</a:t>
            </a:r>
            <a:r>
              <a:rPr lang="en-GB" dirty="0"/>
              <a:t> de </a:t>
            </a:r>
            <a:r>
              <a:rPr lang="en-GB" dirty="0" err="1"/>
              <a:t>doctorado</a:t>
            </a:r>
            <a:r>
              <a:rPr lang="en-GB" dirty="0"/>
              <a:t> para </a:t>
            </a:r>
            <a:r>
              <a:rPr lang="en-GB" dirty="0" err="1"/>
              <a:t>estudiantes</a:t>
            </a:r>
            <a:r>
              <a:rPr lang="en-GB" dirty="0"/>
              <a:t> con </a:t>
            </a:r>
            <a:r>
              <a:rPr lang="en-GB" dirty="0" err="1"/>
              <a:t>fondos</a:t>
            </a:r>
            <a:r>
              <a:rPr lang="en-GB" dirty="0"/>
              <a:t> </a:t>
            </a:r>
            <a:r>
              <a:rPr lang="en-GB" dirty="0" err="1"/>
              <a:t>propios</a:t>
            </a:r>
            <a:r>
              <a:rPr lang="en-GB" dirty="0"/>
              <a:t> (a </a:t>
            </a:r>
            <a:r>
              <a:rPr lang="en-GB" dirty="0" err="1"/>
              <a:t>través</a:t>
            </a:r>
            <a:r>
              <a:rPr lang="en-GB" dirty="0"/>
              <a:t> de </a:t>
            </a:r>
            <a:r>
              <a:rPr lang="en-GB" dirty="0" err="1"/>
              <a:t>alguna</a:t>
            </a:r>
            <a:r>
              <a:rPr lang="en-GB" dirty="0"/>
              <a:t> </a:t>
            </a:r>
            <a:r>
              <a:rPr lang="en-GB" dirty="0" err="1"/>
              <a:t>institución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CONACyT</a:t>
            </a:r>
            <a:r>
              <a:rPr lang="en-GB" dirty="0"/>
              <a:t>)</a:t>
            </a:r>
          </a:p>
          <a:p>
            <a:pPr marL="0" indent="0" algn="ctr">
              <a:buNone/>
            </a:pPr>
            <a:r>
              <a:rPr lang="es-MX" sz="2000" dirty="0">
                <a:hlinkClick r:id="rId3"/>
              </a:rPr>
              <a:t>www.met.reading.ac.uk/pg-research/pgropportunities.html</a:t>
            </a:r>
            <a:endParaRPr lang="es-MX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A4AF0-F6CC-484B-8E15-6F0D0A34F3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65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2711-BB01-46CE-835A-D8110C5D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Proyectos de doctorado en Reading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C1B9-C84B-4C83-8BD0-02BCADB73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Influence of diabatic processes on midlatitude weather predictability (Prof Suzanne Gray, </a:t>
            </a:r>
            <a:r>
              <a:rPr lang="en-GB" dirty="0">
                <a:hlinkClick r:id="rId3"/>
              </a:rPr>
              <a:t>s.l.gray@reading.ac.uk</a:t>
            </a:r>
            <a:r>
              <a:rPr lang="en-GB" dirty="0"/>
              <a:t>, Dr Oscar Martínez-Alvarado, </a:t>
            </a:r>
            <a:r>
              <a:rPr lang="en-GB" dirty="0">
                <a:hlinkClick r:id="rId4"/>
              </a:rPr>
              <a:t>o.martinezalvarado@reading.ac.uk</a:t>
            </a:r>
            <a:r>
              <a:rPr lang="en-GB" dirty="0"/>
              <a:t>)</a:t>
            </a:r>
          </a:p>
          <a:p>
            <a:r>
              <a:rPr lang="en-GB" dirty="0"/>
              <a:t>Clear-air turbulence in a changing climate (Prof </a:t>
            </a:r>
            <a:r>
              <a:rPr lang="es-MX" dirty="0"/>
              <a:t>Paul Williams, </a:t>
            </a:r>
            <a:r>
              <a:rPr lang="en-GB" dirty="0">
                <a:hlinkClick r:id="rId5"/>
              </a:rPr>
              <a:t>p.d.williams@reading.ac.uk</a:t>
            </a:r>
            <a:r>
              <a:rPr lang="en-GB" dirty="0"/>
              <a:t>)</a:t>
            </a:r>
          </a:p>
          <a:p>
            <a:r>
              <a:rPr lang="en-GB" dirty="0"/>
              <a:t>A </a:t>
            </a:r>
            <a:r>
              <a:rPr lang="en-GB" dirty="0" err="1"/>
              <a:t>variational</a:t>
            </a:r>
            <a:r>
              <a:rPr lang="en-GB" dirty="0"/>
              <a:t> approach to quantifying the Earths Energy and Water Cycles (Prof Keith Haines, </a:t>
            </a:r>
            <a:r>
              <a:rPr lang="en-US" u="sng" dirty="0">
                <a:hlinkClick r:id="rId6"/>
              </a:rPr>
              <a:t>k.haines@reading.ac.uk</a:t>
            </a:r>
            <a:r>
              <a:rPr lang="en-US" dirty="0"/>
              <a:t> and Prof Richard Allan, </a:t>
            </a:r>
            <a:r>
              <a:rPr lang="en-US" u="sng" dirty="0">
                <a:hlinkClick r:id="rId7"/>
              </a:rPr>
              <a:t>r.p.allan@reading.ac.uk</a:t>
            </a:r>
            <a:r>
              <a:rPr lang="en-US" dirty="0"/>
              <a:t>)</a:t>
            </a:r>
            <a:endParaRPr lang="en-GB" dirty="0"/>
          </a:p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A4AF0-F6CC-484B-8E15-6F0D0A34F3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54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Met-Jobs mailing list </a:t>
            </a:r>
            <a:r>
              <a:rPr lang="en-GB" dirty="0"/>
              <a:t>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 Met-Jobs mailing list is for those who wish:</a:t>
            </a:r>
          </a:p>
          <a:p>
            <a:r>
              <a:rPr lang="en-GB" sz="2000" dirty="0"/>
              <a:t>to receive regular (free of charge) mailings of job adverts in meteorology, oceanography, hydrology and climatology (including vacancies in research, forecasting, technical (computer) support, and course/study vacancies)</a:t>
            </a:r>
          </a:p>
          <a:p>
            <a:pPr marL="0" indent="0">
              <a:buNone/>
            </a:pPr>
            <a:r>
              <a:rPr lang="en-GB" sz="2000" dirty="0"/>
              <a:t>or</a:t>
            </a:r>
          </a:p>
          <a:p>
            <a:r>
              <a:rPr lang="en-GB" sz="2000" dirty="0"/>
              <a:t>to advertise job openings to members of the meteorological/oceanographic/hydrological community.</a:t>
            </a:r>
          </a:p>
          <a:p>
            <a:pPr marL="0" indent="0">
              <a:buNone/>
            </a:pPr>
            <a:r>
              <a:rPr lang="en-GB" sz="2000" dirty="0"/>
              <a:t>If you have a job vacancy that you would like to advertise (at no charge), simply email it to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met-jobs@lists.reading.ac.uk</a:t>
            </a:r>
          </a:p>
          <a:p>
            <a:pPr marL="0" indent="0">
              <a:buNone/>
            </a:pPr>
            <a:r>
              <a:rPr lang="en-GB" sz="2000" dirty="0"/>
              <a:t>(Why not add this address to your regular job-notification mailing list? - postings are now circulated to almost </a:t>
            </a:r>
            <a:r>
              <a:rPr lang="en-GB" sz="2000" b="1" dirty="0"/>
              <a:t>13,000 subscribers</a:t>
            </a:r>
            <a:r>
              <a:rPr lang="en-GB" sz="2000" dirty="0"/>
              <a:t> worldwide, at the rate of about </a:t>
            </a:r>
            <a:r>
              <a:rPr lang="en-GB" sz="2000" b="1" dirty="0"/>
              <a:t>1200 advertisement per year</a:t>
            </a:r>
            <a:r>
              <a:rPr lang="en-GB" sz="2000" dirty="0"/>
              <a:t>.)</a:t>
            </a:r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pPr marL="0" indent="0">
              <a:buNone/>
            </a:pPr>
            <a:r>
              <a:rPr lang="en-GB" sz="2000" dirty="0"/>
              <a:t>Vacancies may be posted that relate to jobs anywhere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3800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Met-Jobs mailing list </a:t>
            </a:r>
            <a:r>
              <a:rPr lang="en-GB" dirty="0"/>
              <a:t>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If you would like to subscribe to the list (at no charge) and receive regular job advertisements then subscribe at</a:t>
            </a:r>
            <a:br>
              <a:rPr lang="en-GB" dirty="0"/>
            </a:br>
            <a:r>
              <a:rPr lang="en-GB" dirty="0">
                <a:hlinkClick r:id="rId2"/>
              </a:rPr>
              <a:t>http://www.lists.rdg.ac.uk/mailman/listinfo/met-jobs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archive of past postings may be viewed at </a:t>
            </a:r>
            <a:r>
              <a:rPr lang="en-GB" dirty="0">
                <a:hlinkClick r:id="rId3"/>
              </a:rPr>
              <a:t>http://www.lists.rdg.ac.uk/archives/met-jobs/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This mailing list is maintained by Roger Brugge, Department of Meteorology, University of Reading, UK.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0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Referencias</a:t>
            </a:r>
            <a:br>
              <a:rPr lang="es-MX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96" y="980728"/>
            <a:ext cx="7819608" cy="5256584"/>
          </a:xfrm>
        </p:spPr>
        <p:txBody>
          <a:bodyPr/>
          <a:lstStyle/>
          <a:p>
            <a:r>
              <a:rPr lang="en-GB" sz="1200" dirty="0" err="1"/>
              <a:t>Anwender</a:t>
            </a:r>
            <a:r>
              <a:rPr lang="en-GB" sz="1200" dirty="0"/>
              <a:t>, D., P.A. Harr, and S.C. Jones, 2008: Predictability Associated with the Downstream Impacts of the Extratropical Transition of Tropical Cyclones: Case Studies. Mon. </a:t>
            </a:r>
            <a:r>
              <a:rPr lang="en-GB" sz="1200" dirty="0" err="1"/>
              <a:t>Wea</a:t>
            </a:r>
            <a:r>
              <a:rPr lang="en-GB" sz="1200" dirty="0"/>
              <a:t>. Rev., 136, 3226–3247</a:t>
            </a:r>
          </a:p>
          <a:p>
            <a:r>
              <a:rPr lang="en-GB" sz="1200" dirty="0" err="1"/>
              <a:t>Ghil</a:t>
            </a:r>
            <a:r>
              <a:rPr lang="en-GB" sz="1200" dirty="0"/>
              <a:t>, M., Read, P., &amp; Smith, L. (2010). Geophysical flows as dynamical systems: the influence of Hide's experiments. Astronomy &amp; Geophysics, 51(4), 4-28.</a:t>
            </a:r>
          </a:p>
          <a:p>
            <a:r>
              <a:rPr lang="en-GB" sz="1200" dirty="0"/>
              <a:t>Lorenz, E. N. (1963). Deterministic </a:t>
            </a:r>
            <a:r>
              <a:rPr lang="en-GB" sz="1200" dirty="0" err="1"/>
              <a:t>nonperiodic</a:t>
            </a:r>
            <a:r>
              <a:rPr lang="en-GB" sz="1200" dirty="0"/>
              <a:t> flow. Journal of the atmospheric sciences, 20(2), 130-141.</a:t>
            </a:r>
          </a:p>
          <a:p>
            <a:r>
              <a:rPr lang="en-GB" sz="1200" dirty="0"/>
              <a:t>Lynch, P. (2006). The emergence of numerical weather prediction: Richardson's dream. Cambridge University Press.</a:t>
            </a:r>
          </a:p>
          <a:p>
            <a:r>
              <a:rPr lang="es-MX" sz="1200" dirty="0"/>
              <a:t>Martinez-Alvarado, O. (2003). Dinámica de un grifo goteante alimentado por flujo variable. Tesis de maestría. Posgrado en Ciencias Físicas. UNAM</a:t>
            </a:r>
          </a:p>
          <a:p>
            <a:r>
              <a:rPr lang="en-GB" sz="1200" dirty="0">
                <a:solidFill>
                  <a:srgbClr val="222222"/>
                </a:solidFill>
              </a:rPr>
              <a:t>Martínez‐Alvarado, O., Joos, H., Chagnon, J., Boettcher, M., Gray, S. L., Plant, R. S., ... &amp; Wernli, H. (2014). The dichotomous structure of the warm conveyor belt. </a:t>
            </a:r>
            <a:r>
              <a:rPr lang="en-GB" sz="1200" i="1" dirty="0">
                <a:solidFill>
                  <a:srgbClr val="222222"/>
                </a:solidFill>
              </a:rPr>
              <a:t>Quarterly Journal of the Royal Meteorological Society</a:t>
            </a:r>
            <a:r>
              <a:rPr lang="en-GB" sz="1200" dirty="0">
                <a:solidFill>
                  <a:srgbClr val="222222"/>
                </a:solidFill>
              </a:rPr>
              <a:t>, </a:t>
            </a:r>
            <a:r>
              <a:rPr lang="en-GB" sz="1200" i="1" dirty="0">
                <a:solidFill>
                  <a:srgbClr val="222222"/>
                </a:solidFill>
              </a:rPr>
              <a:t>140</a:t>
            </a:r>
            <a:r>
              <a:rPr lang="en-GB" sz="1200" dirty="0">
                <a:solidFill>
                  <a:srgbClr val="222222"/>
                </a:solidFill>
              </a:rPr>
              <a:t>(683), 1809-1824.</a:t>
            </a:r>
          </a:p>
          <a:p>
            <a:r>
              <a:rPr lang="en-GB" sz="1200" dirty="0">
                <a:solidFill>
                  <a:srgbClr val="222222"/>
                </a:solidFill>
              </a:rPr>
              <a:t>Martínez‐Alvarado, O., Madonna, E., Gray, S. L., &amp; Joos, H. (2016). A route to systematic error in forecasts of Rossby waves. </a:t>
            </a:r>
            <a:r>
              <a:rPr lang="en-GB" sz="1200" i="1" dirty="0">
                <a:solidFill>
                  <a:srgbClr val="222222"/>
                </a:solidFill>
              </a:rPr>
              <a:t>Quarterly Journal of the Royal Meteorological Society</a:t>
            </a:r>
            <a:r>
              <a:rPr lang="en-GB" sz="1200" dirty="0">
                <a:solidFill>
                  <a:srgbClr val="222222"/>
                </a:solidFill>
              </a:rPr>
              <a:t>, </a:t>
            </a:r>
            <a:r>
              <a:rPr lang="en-GB" sz="1200" i="1" dirty="0">
                <a:solidFill>
                  <a:srgbClr val="222222"/>
                </a:solidFill>
              </a:rPr>
              <a:t>142</a:t>
            </a:r>
            <a:r>
              <a:rPr lang="en-GB" sz="1200" dirty="0">
                <a:solidFill>
                  <a:srgbClr val="222222"/>
                </a:solidFill>
              </a:rPr>
              <a:t>(694), 196-210.</a:t>
            </a:r>
            <a:endParaRPr lang="en-GB" sz="1200" dirty="0"/>
          </a:p>
          <a:p>
            <a:r>
              <a:rPr lang="en-GB" sz="1200" dirty="0"/>
              <a:t>Richardson, L. F. (1922). Weather prediction by numerical process Cambridge University Press. Cambridge.</a:t>
            </a:r>
          </a:p>
          <a:p>
            <a:r>
              <a:rPr lang="en-GB" sz="1200" dirty="0">
                <a:solidFill>
                  <a:srgbClr val="222222"/>
                </a:solidFill>
              </a:rPr>
              <a:t>Rodwell, M. J., Magnusson, L., Bauer, P., </a:t>
            </a:r>
            <a:r>
              <a:rPr lang="en-GB" sz="1200" dirty="0" err="1">
                <a:solidFill>
                  <a:srgbClr val="222222"/>
                </a:solidFill>
              </a:rPr>
              <a:t>Bechtold</a:t>
            </a:r>
            <a:r>
              <a:rPr lang="en-GB" sz="1200" dirty="0">
                <a:solidFill>
                  <a:srgbClr val="222222"/>
                </a:solidFill>
              </a:rPr>
              <a:t>, P., </a:t>
            </a:r>
            <a:r>
              <a:rPr lang="en-GB" sz="1200" dirty="0" err="1">
                <a:solidFill>
                  <a:srgbClr val="222222"/>
                </a:solidFill>
              </a:rPr>
              <a:t>Bonavita</a:t>
            </a:r>
            <a:r>
              <a:rPr lang="en-GB" sz="1200" dirty="0">
                <a:solidFill>
                  <a:srgbClr val="222222"/>
                </a:solidFill>
              </a:rPr>
              <a:t>, M., </a:t>
            </a:r>
            <a:r>
              <a:rPr lang="en-GB" sz="1200" dirty="0" err="1">
                <a:solidFill>
                  <a:srgbClr val="222222"/>
                </a:solidFill>
              </a:rPr>
              <a:t>Cardinali</a:t>
            </a:r>
            <a:r>
              <a:rPr lang="en-GB" sz="1200" dirty="0">
                <a:solidFill>
                  <a:srgbClr val="222222"/>
                </a:solidFill>
              </a:rPr>
              <a:t>, C., ... &amp; </a:t>
            </a:r>
            <a:r>
              <a:rPr lang="en-GB" sz="1200" dirty="0" err="1">
                <a:solidFill>
                  <a:srgbClr val="222222"/>
                </a:solidFill>
              </a:rPr>
              <a:t>Källén</a:t>
            </a:r>
            <a:r>
              <a:rPr lang="en-GB" sz="1200" dirty="0">
                <a:solidFill>
                  <a:srgbClr val="222222"/>
                </a:solidFill>
              </a:rPr>
              <a:t>, E. (2013). Characteristics of occasional poor medium-range weather forecasts for Europe. </a:t>
            </a:r>
            <a:r>
              <a:rPr lang="en-GB" sz="1200" i="1" dirty="0">
                <a:solidFill>
                  <a:srgbClr val="222222"/>
                </a:solidFill>
              </a:rPr>
              <a:t>Bulletin of the American Meteorological Society</a:t>
            </a:r>
            <a:r>
              <a:rPr lang="en-GB" sz="1200" dirty="0">
                <a:solidFill>
                  <a:srgbClr val="222222"/>
                </a:solidFill>
              </a:rPr>
              <a:t>, </a:t>
            </a:r>
            <a:r>
              <a:rPr lang="en-GB" sz="1200" i="1" dirty="0">
                <a:solidFill>
                  <a:srgbClr val="222222"/>
                </a:solidFill>
              </a:rPr>
              <a:t>94</a:t>
            </a:r>
            <a:r>
              <a:rPr lang="en-GB" sz="1200" dirty="0">
                <a:solidFill>
                  <a:srgbClr val="222222"/>
                </a:solidFill>
              </a:rPr>
              <a:t>(9), 1393-1405.</a:t>
            </a:r>
          </a:p>
          <a:p>
            <a:r>
              <a:rPr lang="en-GB" sz="1200" dirty="0"/>
              <a:t>Shaw, R. (1984). The dripping faucet as a model chaotic system. Aerial Press. Santa Cruz, 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88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Variables dependientes</a:t>
            </a:r>
            <a:br>
              <a:rPr lang="es-MX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424800" y="1484784"/>
                <a:ext cx="3355112" cy="4320000"/>
              </a:xfrm>
            </p:spPr>
            <p:txBody>
              <a:bodyPr/>
              <a:lstStyle/>
              <a:p>
                <a:r>
                  <a:rPr lang="es-MX" dirty="0"/>
                  <a:t>Cantidad de movimiento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s-MX" dirty="0"/>
                  <a:t> componente zonal (oeste – este)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s-MX" dirty="0"/>
                  <a:t> componente meridional (sur – norte)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s-MX" dirty="0"/>
                  <a:t> componente vertical (abajo – arriba)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1484784"/>
                <a:ext cx="3355112" cy="4320000"/>
              </a:xfrm>
              <a:blipFill rotWithShape="0">
                <a:blip r:embed="rId2"/>
                <a:stretch>
                  <a:fillRect l="-5273" t="-2119" r="-6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4" y="1087720"/>
            <a:ext cx="4861560" cy="4861560"/>
          </a:xfrm>
        </p:spPr>
      </p:pic>
      <p:sp>
        <p:nvSpPr>
          <p:cNvPr id="7" name="TextBox 6"/>
          <p:cNvSpPr txBox="1"/>
          <p:nvPr/>
        </p:nvSpPr>
        <p:spPr>
          <a:xfrm>
            <a:off x="3886904" y="5949280"/>
            <a:ext cx="481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 de satélite cortesía de NERC </a:t>
            </a:r>
            <a:r>
              <a:rPr lang="es-MX" sz="1200" dirty="0" err="1"/>
              <a:t>Satellite</a:t>
            </a:r>
            <a:r>
              <a:rPr lang="es-MX" sz="1200" dirty="0"/>
              <a:t> </a:t>
            </a:r>
            <a:r>
              <a:rPr lang="es-MX" sz="1200" dirty="0" err="1"/>
              <a:t>Receiving</a:t>
            </a:r>
            <a:r>
              <a:rPr lang="es-MX" sz="1200" dirty="0"/>
              <a:t> </a:t>
            </a:r>
            <a:r>
              <a:rPr lang="es-MX" sz="1200" dirty="0" err="1"/>
              <a:t>Station</a:t>
            </a:r>
            <a:r>
              <a:rPr lang="es-MX" sz="1200" dirty="0"/>
              <a:t>, Dundee </a:t>
            </a:r>
            <a:r>
              <a:rPr lang="es-MX" sz="1200" dirty="0" err="1"/>
              <a:t>University</a:t>
            </a:r>
            <a:r>
              <a:rPr lang="es-MX" sz="1200" dirty="0"/>
              <a:t>, Scotland </a:t>
            </a:r>
            <a:r>
              <a:rPr lang="en-GB" sz="1200" dirty="0"/>
              <a:t>(</a:t>
            </a:r>
            <a:r>
              <a:rPr lang="en-GB" sz="1200" dirty="0">
                <a:hlinkClick r:id="rId4"/>
              </a:rPr>
              <a:t>http://www.sat.Dundee.ac.uk/</a:t>
            </a:r>
            <a:r>
              <a:rPr lang="en-GB" sz="1200" dirty="0"/>
              <a:t>)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1"/>
</p:tagLst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v-25" id="{B9F6B930-8051-4310-8262-DD274C3A7F72}" vid="{D4408CE3-CDB9-456E-B7A5-DC29AAF7E81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UoR-PP-Template-STANDARD-WIDTH-v-25</Template>
  <TotalTime>11457</TotalTime>
  <Words>3415</Words>
  <Application>Microsoft Office PowerPoint</Application>
  <PresentationFormat>On-screen Show (4:3)</PresentationFormat>
  <Paragraphs>826</Paragraphs>
  <Slides>87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Effra Bold</vt:lpstr>
      <vt:lpstr>Effra Light</vt:lpstr>
      <vt:lpstr>Effra</vt:lpstr>
      <vt:lpstr>Cambria Math</vt:lpstr>
      <vt:lpstr>Arial</vt:lpstr>
      <vt:lpstr>AngsanaUPC</vt:lpstr>
      <vt:lpstr>UoR Theme</vt:lpstr>
      <vt:lpstr>Dinámica atmosférica y predictabilidad</vt:lpstr>
      <vt:lpstr>Temas a tratar</vt:lpstr>
      <vt:lpstr>PowerPoint Presentation</vt:lpstr>
      <vt:lpstr>Predicción del tiempo meteorológico y del clima</vt:lpstr>
      <vt:lpstr>PowerPoint Presentation</vt:lpstr>
      <vt:lpstr>Variables de la dinámica atmosférica</vt:lpstr>
      <vt:lpstr>Variables independientes </vt:lpstr>
      <vt:lpstr>Variables dependientes </vt:lpstr>
      <vt:lpstr>Variables dependientes </vt:lpstr>
      <vt:lpstr>Variables dependientes </vt:lpstr>
      <vt:lpstr>Ecuaciones de la dinámica atmosférica</vt:lpstr>
      <vt:lpstr>Solución de las ecuaciones </vt:lpstr>
      <vt:lpstr>Solución de las ecuaciones </vt:lpstr>
      <vt:lpstr>Solución de las ecuaciones </vt:lpstr>
      <vt:lpstr>Solución de las ecuaciones </vt:lpstr>
      <vt:lpstr>Lewis Fry Richardson </vt:lpstr>
      <vt:lpstr>Lewis Fry Richardson </vt:lpstr>
      <vt:lpstr>El primer pronóstico de Richardson</vt:lpstr>
      <vt:lpstr>El primer pronóstico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La fábrica de pronósticos de Richardson</vt:lpstr>
      <vt:lpstr>PowerPoint Presentation</vt:lpstr>
      <vt:lpstr>Sistemas no lineales </vt:lpstr>
      <vt:lpstr>Sistemas discretos </vt:lpstr>
      <vt:lpstr>Caos </vt:lpstr>
      <vt:lpstr>Caos en sistemas naturales </vt:lpstr>
      <vt:lpstr>Caos en sistemas naturales </vt:lpstr>
      <vt:lpstr>Caos en sistemas naturales </vt:lpstr>
      <vt:lpstr>Caos en sistemas naturales </vt:lpstr>
      <vt:lpstr>Caos en sistemas naturales </vt:lpstr>
      <vt:lpstr>Ecuaciones de la dinámica atmosférica</vt:lpstr>
      <vt:lpstr>PowerPoint Presentation</vt:lpstr>
      <vt:lpstr>El sistema de Lorenz’63 </vt:lpstr>
      <vt:lpstr>PowerPoint Presentation</vt:lpstr>
      <vt:lpstr>PowerPoint Presentation</vt:lpstr>
      <vt:lpstr>PowerPoint Presentation</vt:lpstr>
      <vt:lpstr>PowerPoint Presentation</vt:lpstr>
      <vt:lpstr>El sistema de Lorenz’63 </vt:lpstr>
      <vt:lpstr>El sistema de Lorenz’63 </vt:lpstr>
      <vt:lpstr>El sistema de Lorenz’63 </vt:lpstr>
      <vt:lpstr>PowerPoint Presentation</vt:lpstr>
      <vt:lpstr>Dependencia sensible de las condiciones iniciales</vt:lpstr>
      <vt:lpstr>Dependencia sensible de las condiciones iniciales en el sistema de Lorenz’63</vt:lpstr>
      <vt:lpstr>PowerPoint Presentation</vt:lpstr>
      <vt:lpstr>Observaciones </vt:lpstr>
      <vt:lpstr>Observaciones </vt:lpstr>
      <vt:lpstr>Asimilación de datos </vt:lpstr>
      <vt:lpstr>PowerPoint Presentation</vt:lpstr>
      <vt:lpstr>Dependencia del tipo de flujo en el sistema de Lorenz’63</vt:lpstr>
      <vt:lpstr>Dependencia del tipo de flujo en la atmósfera</vt:lpstr>
      <vt:lpstr>Un problema, ¿una solución?</vt:lpstr>
      <vt:lpstr>PowerPoint Presentation</vt:lpstr>
      <vt:lpstr>Predicción por conjuntos para el sistema de Lorenz’63</vt:lpstr>
      <vt:lpstr>Pronóstico por conjuntos </vt:lpstr>
      <vt:lpstr>Dispersión del las miembros del conjunto</vt:lpstr>
      <vt:lpstr>PowerPoint Presentation</vt:lpstr>
      <vt:lpstr>Evolución de la calidad de los pronósticos</vt:lpstr>
      <vt:lpstr>Errores en los pronósticos </vt:lpstr>
      <vt:lpstr>Desarrollo del error de pronóstico </vt:lpstr>
      <vt:lpstr>PowerPoint Presentation</vt:lpstr>
      <vt:lpstr>PowerPoint Presentation</vt:lpstr>
      <vt:lpstr>PowerPoint Presentation</vt:lpstr>
      <vt:lpstr>¿De dónde vienen los errores en los modelos?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Programas de maestría en Reading</vt:lpstr>
      <vt:lpstr>Proyectos de doctorado en Reading</vt:lpstr>
      <vt:lpstr>Proyectos de doctorado en Reading</vt:lpstr>
      <vt:lpstr>The Met-Jobs mailing list (1)</vt:lpstr>
      <vt:lpstr>The Met-Jobs mailing list (2)</vt:lpstr>
      <vt:lpstr>Referencias 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PH101: Physics of the natural world</dc:title>
  <dc:creator>Oscar MartinezAlvarado</dc:creator>
  <cp:lastModifiedBy>Oscar Martinez-Alvarado</cp:lastModifiedBy>
  <cp:revision>392</cp:revision>
  <cp:lastPrinted>2006-09-19T14:59:33Z</cp:lastPrinted>
  <dcterms:created xsi:type="dcterms:W3CDTF">2015-12-11T14:28:41Z</dcterms:created>
  <dcterms:modified xsi:type="dcterms:W3CDTF">2017-06-26T16:26:44Z</dcterms:modified>
</cp:coreProperties>
</file>