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F93C4-87C7-9C43-8440-1A4DAA0068B6}" v="50" dt="2020-01-10T15:18:3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4CCF-E158-D749-9CF8-9D81657A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48EB9-2F58-1840-ABDA-81541E82F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0F80D-59A2-774C-90DA-14C45E17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2968-1EC2-9245-9A2B-34392F2A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AA6B-A3F1-E24F-BA6A-379EEB3E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3251-6241-2549-B6C5-C66354F2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0E9-7489-7449-AF43-289BF6C96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5A01C-66B0-DD4B-90D5-A198BE85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2628-8FC2-664F-B1DA-3E8D7F11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F626-80EF-6B4E-9CFF-6F424CA6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BF8E4-EF35-9449-AC9C-7D78655F3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22E19-1E63-3C42-B83A-90D31D88A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75C3-74A0-264F-9948-6621B8A8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ABA6-32B7-DD43-8305-4261DECF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9F21-8CB6-A54A-B564-D57F6986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4F98-2495-2145-B0C2-365EF7C0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898D-0170-6745-BD76-58B8C4AC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447F-779D-CE48-93ED-8285CEE8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45C3-E210-4045-B5EB-31AFB0A0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3AF6-9F29-CA42-BEA7-959AEC25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123B-4D1F-DD42-9C4F-12403E88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39DD3-3AAE-3B41-B3B0-55BFC7B57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6668-CD28-4245-99A6-A94DBEC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FAB6-B01C-7A4B-AC60-36B7F8C0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6A436-9B23-AF46-AC2C-E998CC20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DF8B-DEE4-BB48-8E7B-C4829322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4CD-94F9-9F48-AC7D-8EEB7FF19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2A77A-A0F2-1D44-99D7-37380256A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75DDC-90C9-C34A-9448-B1C2CC3A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817A-D6E8-9E4B-8256-2ACAD561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ECFBA-9E0F-D247-BBF1-02D3BFE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D5C-C2EA-0C49-914A-436CB3BD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1B79-61B5-E046-89CA-A1B42125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49F91-465B-4848-927D-781A9702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EFC4-7863-644C-AAB8-068AF6686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3978C-6C50-654B-B6EB-33316ABBF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951D-9072-474B-8190-3D026B86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D1E35-047C-7747-AF08-0A2D8747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7B678-FBFA-6147-A457-9F416E93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0C60-1BBE-F940-A49F-698B5793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E5D85-3E58-064B-A052-B42919B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46FD6-2533-E74B-893E-7C440D43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6CBBA-3EB2-2743-8B53-5FF35C39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9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D287D-F75E-6E4D-A22E-8348006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70B8D-1A75-BD42-92B8-AD0FB03B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A803-49DC-5E4B-993C-38328E98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F415-72CB-544D-8616-CC7AD4FA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CC676-3E94-EE4D-8069-5222444F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C3CB5-DEB6-EB44-9A9E-5B9861256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7559A-8D29-3B42-B957-AEF0F13C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9D877-0712-C549-B762-A877CDB1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B64D-3FC0-AF40-BBAB-F6E92EE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3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F36B-C113-E34F-9075-4584A420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472BC-B983-3F4F-9AC0-191A5B0D0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48FB9-ABB0-A64A-81A8-B317F4FA2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4634-59B3-9E42-9691-10B77954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D31F9-37A9-1A4B-BB10-B34529C5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FBBA5-8086-9F40-82F9-0F1B0DC9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69A2A-FEE5-6541-9BC6-8EE5FAFF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3BF9-788D-3B4B-9E28-73C81433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0027-AA47-7A47-84C5-6E8B6E28D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FAEC-BD46-2A40-88FE-F6AC25D8A40E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E4EDC-0D1D-424B-82F8-43FF79D56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1AD2-AA93-664A-8135-2D806B7D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E5B3-7A4B-F143-ABF7-230D08C35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ECC55A1E-5E4E-BD4D-86FE-63BE725C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500439"/>
            <a:ext cx="1368425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>
                <a:latin typeface="Calibri" panose="020F0502020204030204" pitchFamily="34" charset="0"/>
              </a:rPr>
              <a:t>Nowcasting</a:t>
            </a:r>
          </a:p>
        </p:txBody>
      </p:sp>
      <p:sp>
        <p:nvSpPr>
          <p:cNvPr id="22530" name="TextBox 10">
            <a:extLst>
              <a:ext uri="{FF2B5EF4-FFF2-40B4-BE49-F238E27FC236}">
                <a16:creationId xmlns:a16="http://schemas.microsoft.com/office/drawing/2014/main" id="{B1EA45E6-ADD8-0F4F-AF5F-3508AB009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070225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Hour</a:t>
            </a:r>
          </a:p>
        </p:txBody>
      </p:sp>
      <p:sp>
        <p:nvSpPr>
          <p:cNvPr id="22531" name="TextBox 11">
            <a:extLst>
              <a:ext uri="{FF2B5EF4-FFF2-40B4-BE49-F238E27FC236}">
                <a16:creationId xmlns:a16="http://schemas.microsoft.com/office/drawing/2014/main" id="{59D0FD8D-B336-5C42-A71B-77145A0B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060700"/>
            <a:ext cx="59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22532" name="TextBox 12">
            <a:extLst>
              <a:ext uri="{FF2B5EF4-FFF2-40B4-BE49-F238E27FC236}">
                <a16:creationId xmlns:a16="http://schemas.microsoft.com/office/drawing/2014/main" id="{3EC244F6-9F1C-A843-8157-3C4FAEEB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06070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Week</a:t>
            </a:r>
          </a:p>
        </p:txBody>
      </p:sp>
      <p:sp>
        <p:nvSpPr>
          <p:cNvPr id="22533" name="TextBox 14">
            <a:extLst>
              <a:ext uri="{FF2B5EF4-FFF2-40B4-BE49-F238E27FC236}">
                <a16:creationId xmlns:a16="http://schemas.microsoft.com/office/drawing/2014/main" id="{132F9A0D-3466-C84C-8479-63F0B85F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9" y="3060700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</a:p>
        </p:txBody>
      </p:sp>
      <p:sp>
        <p:nvSpPr>
          <p:cNvPr id="22534" name="TextBox 15">
            <a:extLst>
              <a:ext uri="{FF2B5EF4-FFF2-40B4-BE49-F238E27FC236}">
                <a16:creationId xmlns:a16="http://schemas.microsoft.com/office/drawing/2014/main" id="{B08639AF-C359-9947-9D5D-AA88616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3060700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Decade</a:t>
            </a:r>
          </a:p>
        </p:txBody>
      </p:sp>
      <p:sp>
        <p:nvSpPr>
          <p:cNvPr id="22535" name="Rectangle 16">
            <a:extLst>
              <a:ext uri="{FF2B5EF4-FFF2-40B4-BE49-F238E27FC236}">
                <a16:creationId xmlns:a16="http://schemas.microsoft.com/office/drawing/2014/main" id="{1C1C8ECA-9432-AA46-AD0C-36CE852D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3500439"/>
            <a:ext cx="1368425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Traditional weather forecasting</a:t>
            </a:r>
          </a:p>
        </p:txBody>
      </p:sp>
      <p:sp>
        <p:nvSpPr>
          <p:cNvPr id="22536" name="Rectangle 17">
            <a:extLst>
              <a:ext uri="{FF2B5EF4-FFF2-40B4-BE49-F238E27FC236}">
                <a16:creationId xmlns:a16="http://schemas.microsoft.com/office/drawing/2014/main" id="{870F5E6E-1183-1540-88DC-1D9517A8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1" y="3500439"/>
            <a:ext cx="1439863" cy="923925"/>
          </a:xfrm>
          <a:prstGeom prst="rect">
            <a:avLst/>
          </a:prstGeom>
          <a:solidFill>
            <a:srgbClr val="F0F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Extended range weather forecast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22537" name="Rectangle 18">
            <a:extLst>
              <a:ext uri="{FF2B5EF4-FFF2-40B4-BE49-F238E27FC236}">
                <a16:creationId xmlns:a16="http://schemas.microsoft.com/office/drawing/2014/main" id="{E681B740-B53C-4249-AF2D-3F730675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500439"/>
            <a:ext cx="1368425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>
                <a:latin typeface="Calibri" panose="020F0502020204030204" pitchFamily="34" charset="0"/>
              </a:rPr>
              <a:t>Seasonal forecast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2538" name="TextBox 19">
            <a:extLst>
              <a:ext uri="{FF2B5EF4-FFF2-40B4-BE49-F238E27FC236}">
                <a16:creationId xmlns:a16="http://schemas.microsoft.com/office/drawing/2014/main" id="{76547DFA-E3F9-E84A-8536-C5BDA3A0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30607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</a:t>
            </a:r>
          </a:p>
        </p:txBody>
      </p:sp>
      <p:sp>
        <p:nvSpPr>
          <p:cNvPr id="22539" name="Rectangle 21">
            <a:extLst>
              <a:ext uri="{FF2B5EF4-FFF2-40B4-BE49-F238E27FC236}">
                <a16:creationId xmlns:a16="http://schemas.microsoft.com/office/drawing/2014/main" id="{7DD54428-1AE2-D847-B5ED-992F38F4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3500439"/>
            <a:ext cx="1368425" cy="923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>
                <a:latin typeface="Calibri" panose="020F0502020204030204" pitchFamily="34" charset="0"/>
              </a:rPr>
              <a:t>Decadal forecast</a:t>
            </a:r>
          </a:p>
        </p:txBody>
      </p:sp>
      <p:sp>
        <p:nvSpPr>
          <p:cNvPr id="22540" name="Rectangle 22">
            <a:extLst>
              <a:ext uri="{FF2B5EF4-FFF2-40B4-BE49-F238E27FC236}">
                <a16:creationId xmlns:a16="http://schemas.microsoft.com/office/drawing/2014/main" id="{9F49BF11-045E-3F41-8DE3-0FAF1CF1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3500439"/>
            <a:ext cx="1368425" cy="9239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altLang="en-US" sz="1600">
                <a:latin typeface="Calibri" panose="020F0502020204030204" pitchFamily="34" charset="0"/>
              </a:rPr>
              <a:t>Climate projection</a:t>
            </a:r>
          </a:p>
        </p:txBody>
      </p:sp>
      <p:sp>
        <p:nvSpPr>
          <p:cNvPr id="22541" name="TextBox 15">
            <a:extLst>
              <a:ext uri="{FF2B5EF4-FFF2-40B4-BE49-F238E27FC236}">
                <a16:creationId xmlns:a16="http://schemas.microsoft.com/office/drawing/2014/main" id="{EA33E12A-52CE-2A44-913E-A068DDA6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060700"/>
            <a:ext cx="99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</a:p>
        </p:txBody>
      </p:sp>
      <p:sp>
        <p:nvSpPr>
          <p:cNvPr id="22542" name="Rectangle 7">
            <a:extLst>
              <a:ext uri="{FF2B5EF4-FFF2-40B4-BE49-F238E27FC236}">
                <a16:creationId xmlns:a16="http://schemas.microsoft.com/office/drawing/2014/main" id="{E853E0E9-A4C7-3248-A8FA-DC4F4BBB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521200"/>
            <a:ext cx="8640762" cy="350838"/>
          </a:xfrm>
          <a:prstGeom prst="rect">
            <a:avLst/>
          </a:prstGeom>
          <a:solidFill>
            <a:srgbClr val="D29E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sz="1600" dirty="0">
                <a:latin typeface="Calibri" panose="020F0502020204030204" pitchFamily="34" charset="0"/>
              </a:rPr>
              <a:t>Observation-based records and datasets</a:t>
            </a:r>
            <a:endParaRPr lang="en-GB" altLang="en-US" sz="1100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850F2A-DA72-4449-AE22-1267AE810642}"/>
              </a:ext>
            </a:extLst>
          </p:cNvPr>
          <p:cNvCxnSpPr>
            <a:cxnSpLocks/>
          </p:cNvCxnSpPr>
          <p:nvPr/>
        </p:nvCxnSpPr>
        <p:spPr>
          <a:xfrm>
            <a:off x="4511676" y="2785237"/>
            <a:ext cx="583247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5DCF42-2081-E340-BF6B-642CA20CA469}"/>
              </a:ext>
            </a:extLst>
          </p:cNvPr>
          <p:cNvSpPr txBox="1"/>
          <p:nvPr/>
        </p:nvSpPr>
        <p:spPr>
          <a:xfrm>
            <a:off x="6399490" y="2380186"/>
            <a:ext cx="20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Climate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80094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EA6C15-2CB8-A242-BA1C-66FABBB60346}"/>
              </a:ext>
            </a:extLst>
          </p:cNvPr>
          <p:cNvSpPr/>
          <p:nvPr/>
        </p:nvSpPr>
        <p:spPr>
          <a:xfrm>
            <a:off x="3831021" y="693683"/>
            <a:ext cx="2375338" cy="1061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Climate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592C1-CC0B-B741-826C-36095139AB07}"/>
              </a:ext>
            </a:extLst>
          </p:cNvPr>
          <p:cNvSpPr/>
          <p:nvPr/>
        </p:nvSpPr>
        <p:spPr>
          <a:xfrm>
            <a:off x="3831019" y="2130973"/>
            <a:ext cx="2375338" cy="1061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Sectoral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8FDDD-617E-3D48-95F5-B13600FCE502}"/>
              </a:ext>
            </a:extLst>
          </p:cNvPr>
          <p:cNvSpPr/>
          <p:nvPr/>
        </p:nvSpPr>
        <p:spPr>
          <a:xfrm>
            <a:off x="3831021" y="3568264"/>
            <a:ext cx="2375338" cy="1061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Actionable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D299E-73E1-0E42-B6E5-A70B8B5A9BF9}"/>
              </a:ext>
            </a:extLst>
          </p:cNvPr>
          <p:cNvSpPr txBox="1"/>
          <p:nvPr/>
        </p:nvSpPr>
        <p:spPr>
          <a:xfrm>
            <a:off x="6432332" y="1039789"/>
            <a:ext cx="560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E.g., a rainfall estimate or forecast for a country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91092-D374-F142-9B56-08F7A1EFFC7A}"/>
              </a:ext>
            </a:extLst>
          </p:cNvPr>
          <p:cNvSpPr txBox="1"/>
          <p:nvPr/>
        </p:nvSpPr>
        <p:spPr>
          <a:xfrm>
            <a:off x="6432328" y="2338579"/>
            <a:ext cx="560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E.g., knowledge of the agricultural sector in a region, including crop types and their weather sensitivities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7984C-D58C-FA4C-8F28-035B8307C868}"/>
              </a:ext>
            </a:extLst>
          </p:cNvPr>
          <p:cNvSpPr txBox="1"/>
          <p:nvPr/>
        </p:nvSpPr>
        <p:spPr>
          <a:xfrm>
            <a:off x="6432328" y="3498871"/>
            <a:ext cx="575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E.g., a tailored climate advisory service to farmers, overlaying relevant climate information with relevant sector-specific properties, operating on a timescale relevant to the decisions the region’s farmers need to make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8A4D7D-8D67-284B-AB03-5D11C12DC5F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5018688" y="3192518"/>
            <a:ext cx="2" cy="375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67FEB61-1253-D240-9208-AD2223227C74}"/>
              </a:ext>
            </a:extLst>
          </p:cNvPr>
          <p:cNvSpPr txBox="1"/>
          <p:nvPr/>
        </p:nvSpPr>
        <p:spPr>
          <a:xfrm>
            <a:off x="4868647" y="16479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D1E33-FB19-6441-AAF3-E193E201D212}"/>
              </a:ext>
            </a:extLst>
          </p:cNvPr>
          <p:cNvCxnSpPr>
            <a:cxnSpLocks/>
          </p:cNvCxnSpPr>
          <p:nvPr/>
        </p:nvCxnSpPr>
        <p:spPr>
          <a:xfrm>
            <a:off x="5371481" y="1752436"/>
            <a:ext cx="2" cy="375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5A3F21-6D75-D44C-802E-DCE6EFC6DDF1}"/>
              </a:ext>
            </a:extLst>
          </p:cNvPr>
          <p:cNvCxnSpPr>
            <a:cxnSpLocks/>
          </p:cNvCxnSpPr>
          <p:nvPr/>
        </p:nvCxnSpPr>
        <p:spPr>
          <a:xfrm>
            <a:off x="4690666" y="1752436"/>
            <a:ext cx="2" cy="37574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14120F-1AA2-3C41-8204-AAE22D6B660A}"/>
                  </a:ext>
                </a:extLst>
              </p:cNvPr>
              <p:cNvSpPr/>
              <p:nvPr/>
            </p:nvSpPr>
            <p:spPr>
              <a:xfrm>
                <a:off x="4346025" y="693683"/>
                <a:ext cx="2774731" cy="167377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Complex impacted system (e.g., water reservoir management)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Model,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𝔉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𝔉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14120F-1AA2-3C41-8204-AAE22D6B6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25" y="693683"/>
                <a:ext cx="2774731" cy="1673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48F3B8-4671-E64F-AE3B-9CDE474D4F13}"/>
                  </a:ext>
                </a:extLst>
              </p:cNvPr>
              <p:cNvSpPr/>
              <p:nvPr/>
            </p:nvSpPr>
            <p:spPr>
              <a:xfrm>
                <a:off x="4346025" y="2632845"/>
                <a:ext cx="2774731" cy="167377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Simple impacted system (e.g., heatwave early warning system)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Model,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48F3B8-4671-E64F-AE3B-9CDE474D4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25" y="2632845"/>
                <a:ext cx="2774731" cy="1673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4B2087-3CCC-4540-9AF9-2560243C9100}"/>
                  </a:ext>
                </a:extLst>
              </p:cNvPr>
              <p:cNvSpPr/>
              <p:nvPr/>
            </p:nvSpPr>
            <p:spPr>
              <a:xfrm>
                <a:off x="945930" y="693683"/>
                <a:ext cx="2774731" cy="167377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Multiple meteorological inputs (wind, temp, </a:t>
                </a:r>
                <a:r>
                  <a:rPr lang="en-US" dirty="0" err="1">
                    <a:solidFill>
                      <a:schemeClr val="tx1"/>
                    </a:solidFill>
                  </a:rPr>
                  <a:t>precip</a:t>
                </a:r>
                <a:r>
                  <a:rPr lang="en-US" dirty="0">
                    <a:solidFill>
                      <a:schemeClr val="tx1"/>
                    </a:solidFill>
                  </a:rPr>
                  <a:t>) in time &amp; space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Data,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4B2087-3CCC-4540-9AF9-2560243C9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0" y="693683"/>
                <a:ext cx="2774731" cy="1673772"/>
              </a:xfrm>
              <a:prstGeom prst="rect">
                <a:avLst/>
              </a:prstGeom>
              <a:blipFill>
                <a:blip r:embed="rId4"/>
                <a:stretch>
                  <a:fillRect r="-18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66D00C-3853-E64B-AAC3-26873ABBE4FE}"/>
                  </a:ext>
                </a:extLst>
              </p:cNvPr>
              <p:cNvSpPr/>
              <p:nvPr/>
            </p:nvSpPr>
            <p:spPr>
              <a:xfrm>
                <a:off x="945930" y="2632845"/>
                <a:ext cx="2774731" cy="16737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Single meteorological input (at a location in time and space)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Data,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66D00C-3853-E64B-AAC3-26873ABBE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30" y="2632845"/>
                <a:ext cx="2774731" cy="1673772"/>
              </a:xfrm>
              <a:prstGeom prst="rect">
                <a:avLst/>
              </a:prstGeom>
              <a:blipFill>
                <a:blip r:embed="rId5"/>
                <a:stretch>
                  <a:fillRect l="-452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7D4433-81A1-374C-B321-8210A2A2F693}"/>
                  </a:ext>
                </a:extLst>
              </p:cNvPr>
              <p:cNvSpPr/>
              <p:nvPr/>
            </p:nvSpPr>
            <p:spPr>
              <a:xfrm>
                <a:off x="7641017" y="2632844"/>
                <a:ext cx="2774731" cy="167377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Actionable information (single output)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Data,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7D4433-81A1-374C-B321-8210A2A2F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17" y="2632844"/>
                <a:ext cx="2774731" cy="1673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CAFF1F-6923-A34A-A9F3-8589395831B0}"/>
                  </a:ext>
                </a:extLst>
              </p:cNvPr>
              <p:cNvSpPr/>
              <p:nvPr/>
            </p:nvSpPr>
            <p:spPr>
              <a:xfrm>
                <a:off x="7641017" y="693684"/>
                <a:ext cx="2774731" cy="16737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Actionable information (multiple outputs)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Data,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CAFF1F-6923-A34A-A9F3-858939583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17" y="693684"/>
                <a:ext cx="2774731" cy="1673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6688D6-484F-3349-AA35-029270296DE0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3720661" y="1530569"/>
            <a:ext cx="6253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C7EDF0-0149-DA4F-BFD4-9AF23E8B343A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7120756" y="1530569"/>
            <a:ext cx="52026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E09A13-9E85-AB40-9D9A-748B70D86D77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3720661" y="3469731"/>
            <a:ext cx="6253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D2D5C9-EDAB-9A4D-9175-A55A86088950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7120756" y="3469730"/>
            <a:ext cx="52026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53ABB0-537D-8844-B3B6-9E944C541FFF}"/>
              </a:ext>
            </a:extLst>
          </p:cNvPr>
          <p:cNvSpPr txBox="1"/>
          <p:nvPr/>
        </p:nvSpPr>
        <p:spPr>
          <a:xfrm rot="16200000">
            <a:off x="-116664" y="3308453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impacts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F100D-8737-2444-8E7A-C25644B694EF}"/>
              </a:ext>
            </a:extLst>
          </p:cNvPr>
          <p:cNvSpPr txBox="1"/>
          <p:nvPr/>
        </p:nvSpPr>
        <p:spPr>
          <a:xfrm rot="16200000">
            <a:off x="-207905" y="1380325"/>
            <a:ext cx="17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impacts</a:t>
            </a:r>
          </a:p>
        </p:txBody>
      </p:sp>
    </p:spTree>
    <p:extLst>
      <p:ext uri="{BB962C8B-B14F-4D97-AF65-F5344CB8AC3E}">
        <p14:creationId xmlns:p14="http://schemas.microsoft.com/office/powerpoint/2010/main" val="266893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7AB2582C-7098-F24F-8159-7F0BF065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1524000"/>
            <a:ext cx="12192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9DFF8E-5AB0-4C4F-92B0-861C27B5E557}"/>
              </a:ext>
            </a:extLst>
          </p:cNvPr>
          <p:cNvSpPr txBox="1"/>
          <p:nvPr/>
        </p:nvSpPr>
        <p:spPr>
          <a:xfrm>
            <a:off x="756745" y="180778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5A4CB-77CC-474A-A753-7CB6A2AD4DB6}"/>
              </a:ext>
            </a:extLst>
          </p:cNvPr>
          <p:cNvSpPr txBox="1"/>
          <p:nvPr/>
        </p:nvSpPr>
        <p:spPr>
          <a:xfrm>
            <a:off x="4251435" y="180778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485B1-2868-2D4C-94FE-DA3EA32B6DC4}"/>
              </a:ext>
            </a:extLst>
          </p:cNvPr>
          <p:cNvSpPr txBox="1"/>
          <p:nvPr/>
        </p:nvSpPr>
        <p:spPr>
          <a:xfrm>
            <a:off x="7575606" y="18077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13347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59AA2-1931-1742-AFF9-C0E0CC514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12632" r="17593" b="16406"/>
          <a:stretch/>
        </p:blipFill>
        <p:spPr>
          <a:xfrm>
            <a:off x="5465380" y="1211317"/>
            <a:ext cx="4571561" cy="21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3F6F9-5D89-F246-B8B6-2B109508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40" y="1211317"/>
            <a:ext cx="2109951" cy="2109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A0959-D678-C44A-81AB-7EA1B1544919}"/>
              </a:ext>
            </a:extLst>
          </p:cNvPr>
          <p:cNvSpPr txBox="1"/>
          <p:nvPr/>
        </p:nvSpPr>
        <p:spPr>
          <a:xfrm>
            <a:off x="1082566" y="6253655"/>
            <a:ext cx="27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Hurrell 2003 in Hurrell 2003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F4E18-6E12-E34A-A93C-815B9965AF67}"/>
              </a:ext>
            </a:extLst>
          </p:cNvPr>
          <p:cNvSpPr txBox="1"/>
          <p:nvPr/>
        </p:nvSpPr>
        <p:spPr>
          <a:xfrm>
            <a:off x="2783051" y="121131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ECA8D-D7E7-6543-B3F1-E17D81D2E06A}"/>
              </a:ext>
            </a:extLst>
          </p:cNvPr>
          <p:cNvSpPr txBox="1"/>
          <p:nvPr/>
        </p:nvSpPr>
        <p:spPr>
          <a:xfrm>
            <a:off x="5017822" y="12113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54621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46397-EF87-B043-87EB-881DDC92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0"/>
            <a:ext cx="4501055" cy="6001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4503B6-4E6D-504E-9226-728D4758E933}"/>
              </a:ext>
            </a:extLst>
          </p:cNvPr>
          <p:cNvSpPr/>
          <p:nvPr/>
        </p:nvSpPr>
        <p:spPr>
          <a:xfrm>
            <a:off x="115614" y="60014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www.cpc.ncep.noaa.gov</a:t>
            </a:r>
            <a:r>
              <a:rPr lang="en-US" dirty="0"/>
              <a:t>/products/</a:t>
            </a:r>
            <a:r>
              <a:rPr lang="en-US" dirty="0" err="1"/>
              <a:t>precip</a:t>
            </a:r>
            <a:r>
              <a:rPr lang="en-US" dirty="0"/>
              <a:t>/</a:t>
            </a:r>
            <a:r>
              <a:rPr lang="en-US" dirty="0" err="1"/>
              <a:t>CWlink</a:t>
            </a:r>
            <a:r>
              <a:rPr lang="en-US" dirty="0"/>
              <a:t>/ENSO/regressions/</a:t>
            </a:r>
            <a:r>
              <a:rPr lang="en-US" dirty="0" err="1"/>
              <a:t>geplr.shtml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011-2776-9245-B953-F06895471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92" b="5428"/>
          <a:stretch/>
        </p:blipFill>
        <p:spPr>
          <a:xfrm>
            <a:off x="6572250" y="3258207"/>
            <a:ext cx="4501055" cy="24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94602-97AF-644B-8FBE-F1AF9386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73" y="958850"/>
            <a:ext cx="3921912" cy="3739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34290-4B34-DD40-BE9E-46172CB1F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64" y="4464907"/>
            <a:ext cx="1065638" cy="1657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326608-2E4A-9640-A0A9-AF274060BADF}"/>
              </a:ext>
            </a:extLst>
          </p:cNvPr>
          <p:cNvSpPr/>
          <p:nvPr/>
        </p:nvSpPr>
        <p:spPr>
          <a:xfrm>
            <a:off x="2027183" y="107468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BC11A1-A3DB-0541-8850-3F79C39901D3}"/>
              </a:ext>
            </a:extLst>
          </p:cNvPr>
          <p:cNvSpPr/>
          <p:nvPr/>
        </p:nvSpPr>
        <p:spPr>
          <a:xfrm>
            <a:off x="4022835" y="3251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C92286-8DA7-1546-9D80-0A8E74F1B957}"/>
              </a:ext>
            </a:extLst>
          </p:cNvPr>
          <p:cNvCxnSpPr>
            <a:cxnSpLocks/>
            <a:stCxn id="9" idx="1"/>
            <a:endCxn id="8" idx="5"/>
          </p:cNvCxnSpPr>
          <p:nvPr/>
        </p:nvCxnSpPr>
        <p:spPr>
          <a:xfrm flipH="1" flipV="1">
            <a:off x="2178945" y="1226445"/>
            <a:ext cx="1869928" cy="2050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3727F-EAF3-5445-9729-48917B2195C7}"/>
              </a:ext>
            </a:extLst>
          </p:cNvPr>
          <p:cNvSpPr/>
          <p:nvPr/>
        </p:nvSpPr>
        <p:spPr>
          <a:xfrm>
            <a:off x="3315576" y="2483068"/>
            <a:ext cx="168166" cy="157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A0612-C39A-9144-B914-1E42C519DB25}"/>
              </a:ext>
            </a:extLst>
          </p:cNvPr>
          <p:cNvSpPr txBox="1"/>
          <p:nvPr/>
        </p:nvSpPr>
        <p:spPr>
          <a:xfrm>
            <a:off x="935421" y="5885793"/>
            <a:ext cx="329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 Spain, from global wind atlas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EF20D9-97FD-E948-BD93-5F326B16D8A0}"/>
              </a:ext>
            </a:extLst>
          </p:cNvPr>
          <p:cNvCxnSpPr/>
          <p:nvPr/>
        </p:nvCxnSpPr>
        <p:spPr>
          <a:xfrm>
            <a:off x="3456796" y="637272"/>
            <a:ext cx="0" cy="438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CAC9A2-6733-9748-9B0B-99C16812B0CD}"/>
              </a:ext>
            </a:extLst>
          </p:cNvPr>
          <p:cNvCxnSpPr/>
          <p:nvPr/>
        </p:nvCxnSpPr>
        <p:spPr>
          <a:xfrm>
            <a:off x="1616717" y="637272"/>
            <a:ext cx="0" cy="4382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3EA01C-564D-AC42-A90F-EF2C61234ED6}"/>
              </a:ext>
            </a:extLst>
          </p:cNvPr>
          <p:cNvCxnSpPr/>
          <p:nvPr/>
        </p:nvCxnSpPr>
        <p:spPr>
          <a:xfrm>
            <a:off x="5293029" y="637271"/>
            <a:ext cx="0" cy="4382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237060-41E2-FE49-ADBE-33ED5F0509FB}"/>
              </a:ext>
            </a:extLst>
          </p:cNvPr>
          <p:cNvCxnSpPr/>
          <p:nvPr/>
        </p:nvCxnSpPr>
        <p:spPr>
          <a:xfrm>
            <a:off x="3452950" y="637271"/>
            <a:ext cx="0" cy="4382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96F40E-BF28-594A-A6F8-DE69A06AA640}"/>
              </a:ext>
            </a:extLst>
          </p:cNvPr>
          <p:cNvCxnSpPr>
            <a:cxnSpLocks/>
          </p:cNvCxnSpPr>
          <p:nvPr/>
        </p:nvCxnSpPr>
        <p:spPr>
          <a:xfrm flipH="1">
            <a:off x="1400662" y="4324607"/>
            <a:ext cx="40109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234CD4-A7AC-F94F-99AD-3D158D1D04CB}"/>
              </a:ext>
            </a:extLst>
          </p:cNvPr>
          <p:cNvCxnSpPr>
            <a:cxnSpLocks/>
          </p:cNvCxnSpPr>
          <p:nvPr/>
        </p:nvCxnSpPr>
        <p:spPr>
          <a:xfrm flipH="1">
            <a:off x="1447483" y="2623790"/>
            <a:ext cx="40109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E1BB26-12A1-654C-8173-126C9DD28239}"/>
              </a:ext>
            </a:extLst>
          </p:cNvPr>
          <p:cNvCxnSpPr>
            <a:cxnSpLocks/>
          </p:cNvCxnSpPr>
          <p:nvPr/>
        </p:nvCxnSpPr>
        <p:spPr>
          <a:xfrm flipH="1">
            <a:off x="1400218" y="1007313"/>
            <a:ext cx="40109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5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D8FAB6D7-3F51-074E-8ABA-5F3CF942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936"/>
            <a:ext cx="11366810" cy="3552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335B9-7FDB-0849-9BEE-B4887BB3408B}"/>
              </a:ext>
            </a:extLst>
          </p:cNvPr>
          <p:cNvSpPr txBox="1"/>
          <p:nvPr/>
        </p:nvSpPr>
        <p:spPr>
          <a:xfrm>
            <a:off x="607021" y="198257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54B04-6190-5843-9A73-4E95F9C16822}"/>
              </a:ext>
            </a:extLst>
          </p:cNvPr>
          <p:cNvSpPr txBox="1"/>
          <p:nvPr/>
        </p:nvSpPr>
        <p:spPr>
          <a:xfrm>
            <a:off x="5459626" y="19825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92263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96A9A3-40BD-D343-B5AC-E252243DFB11}"/>
              </a:ext>
            </a:extLst>
          </p:cNvPr>
          <p:cNvSpPr/>
          <p:nvPr/>
        </p:nvSpPr>
        <p:spPr>
          <a:xfrm>
            <a:off x="6101253" y="1975945"/>
            <a:ext cx="2774731" cy="1673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Determine optimal deployment and usage pattern of ice-cream vans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60341-7009-354C-855E-135D9B280AB2}"/>
              </a:ext>
            </a:extLst>
          </p:cNvPr>
          <p:cNvSpPr/>
          <p:nvPr/>
        </p:nvSpPr>
        <p:spPr>
          <a:xfrm>
            <a:off x="6101253" y="4261946"/>
            <a:ext cx="2774731" cy="1673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Fixed assumptions of how ice-cream vans are deployed and used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7F1E3-4C92-7743-BF89-7B1ED64D3D86}"/>
              </a:ext>
            </a:extLst>
          </p:cNvPr>
          <p:cNvSpPr/>
          <p:nvPr/>
        </p:nvSpPr>
        <p:spPr>
          <a:xfrm>
            <a:off x="2701158" y="1975945"/>
            <a:ext cx="2774731" cy="1673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Fixed scenario (known number of ice-cream vans)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7282C-3159-2647-891A-A3A9CB340DD0}"/>
              </a:ext>
            </a:extLst>
          </p:cNvPr>
          <p:cNvSpPr/>
          <p:nvPr/>
        </p:nvSpPr>
        <p:spPr>
          <a:xfrm>
            <a:off x="2701158" y="4261946"/>
            <a:ext cx="2774731" cy="1673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 optimal number of ice-cream vans required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C675D4-EB66-C640-A37B-5D342574416C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5475889" y="2812831"/>
            <a:ext cx="6253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5CDBD5-B0C1-5548-A97D-23F15BA2ECAE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5475889" y="5098832"/>
            <a:ext cx="625364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D58541-C553-A74D-B835-1E15B611AF35}"/>
              </a:ext>
            </a:extLst>
          </p:cNvPr>
          <p:cNvSpPr txBox="1"/>
          <p:nvPr/>
        </p:nvSpPr>
        <p:spPr>
          <a:xfrm rot="16200000">
            <a:off x="1940603" y="4937554"/>
            <a:ext cx="100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5CDD1-4D2A-904D-9D37-E12D57DBEE40}"/>
              </a:ext>
            </a:extLst>
          </p:cNvPr>
          <p:cNvSpPr txBox="1"/>
          <p:nvPr/>
        </p:nvSpPr>
        <p:spPr>
          <a:xfrm rot="16200000">
            <a:off x="1793481" y="2662587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A781D-5E25-9F45-82C0-F99C76D5DB09}"/>
              </a:ext>
            </a:extLst>
          </p:cNvPr>
          <p:cNvSpPr txBox="1"/>
          <p:nvPr/>
        </p:nvSpPr>
        <p:spPr>
          <a:xfrm>
            <a:off x="2939662" y="1604563"/>
            <a:ext cx="22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Infrastructure capacity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774C1-44D8-2042-9F73-983E245D42AC}"/>
              </a:ext>
            </a:extLst>
          </p:cNvPr>
          <p:cNvSpPr txBox="1"/>
          <p:nvPr/>
        </p:nvSpPr>
        <p:spPr>
          <a:xfrm>
            <a:off x="6561344" y="1639614"/>
            <a:ext cx="18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Infrastructure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7A92C-5980-9C41-95E2-00C1B6CBA040}"/>
              </a:ext>
            </a:extLst>
          </p:cNvPr>
          <p:cNvSpPr txBox="1"/>
          <p:nvPr/>
        </p:nvSpPr>
        <p:spPr>
          <a:xfrm>
            <a:off x="5964128" y="3779532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Interactions?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27DDDE-8E47-DD44-BE79-FE51CB8DE95C}"/>
              </a:ext>
            </a:extLst>
          </p:cNvPr>
          <p:cNvCxnSpPr>
            <a:cxnSpLocks/>
          </p:cNvCxnSpPr>
          <p:nvPr/>
        </p:nvCxnSpPr>
        <p:spPr>
          <a:xfrm flipV="1">
            <a:off x="5318234" y="3425061"/>
            <a:ext cx="1008994" cy="104480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0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301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StarSymbol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Brayshaw</dc:creator>
  <cp:lastModifiedBy>David Brayshaw</cp:lastModifiedBy>
  <cp:revision>5</cp:revision>
  <dcterms:created xsi:type="dcterms:W3CDTF">2020-01-08T10:33:35Z</dcterms:created>
  <dcterms:modified xsi:type="dcterms:W3CDTF">2020-01-10T15:19:36Z</dcterms:modified>
</cp:coreProperties>
</file>