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2.xml" ContentType="application/inkml+xml"/>
  <Override PartName="/ppt/ink/ink3.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4"/>
    <p:sldMasterId id="2147483723" r:id="rId5"/>
  </p:sldMasterIdLst>
  <p:notesMasterIdLst>
    <p:notesMasterId r:id="rId51"/>
  </p:notesMasterIdLst>
  <p:handoutMasterIdLst>
    <p:handoutMasterId r:id="rId52"/>
  </p:handoutMasterIdLst>
  <p:sldIdLst>
    <p:sldId id="265" r:id="rId6"/>
    <p:sldId id="900" r:id="rId7"/>
    <p:sldId id="822" r:id="rId8"/>
    <p:sldId id="820" r:id="rId9"/>
    <p:sldId id="970" r:id="rId10"/>
    <p:sldId id="969" r:id="rId11"/>
    <p:sldId id="821" r:id="rId12"/>
    <p:sldId id="823" r:id="rId13"/>
    <p:sldId id="824" r:id="rId14"/>
    <p:sldId id="825" r:id="rId15"/>
    <p:sldId id="826" r:id="rId16"/>
    <p:sldId id="828" r:id="rId17"/>
    <p:sldId id="827" r:id="rId18"/>
    <p:sldId id="829" r:id="rId19"/>
    <p:sldId id="830" r:id="rId20"/>
    <p:sldId id="831" r:id="rId21"/>
    <p:sldId id="832" r:id="rId22"/>
    <p:sldId id="833" r:id="rId23"/>
    <p:sldId id="839" r:id="rId24"/>
    <p:sldId id="840" r:id="rId25"/>
    <p:sldId id="961" r:id="rId26"/>
    <p:sldId id="834" r:id="rId27"/>
    <p:sldId id="895" r:id="rId28"/>
    <p:sldId id="836" r:id="rId29"/>
    <p:sldId id="837" r:id="rId30"/>
    <p:sldId id="971" r:id="rId31"/>
    <p:sldId id="835" r:id="rId32"/>
    <p:sldId id="778" r:id="rId33"/>
    <p:sldId id="789" r:id="rId34"/>
    <p:sldId id="531" r:id="rId35"/>
    <p:sldId id="972" r:id="rId36"/>
    <p:sldId id="845" r:id="rId37"/>
    <p:sldId id="893" r:id="rId38"/>
    <p:sldId id="938" r:id="rId39"/>
    <p:sldId id="776" r:id="rId40"/>
    <p:sldId id="935" r:id="rId41"/>
    <p:sldId id="784" r:id="rId42"/>
    <p:sldId id="592" r:id="rId43"/>
    <p:sldId id="794" r:id="rId44"/>
    <p:sldId id="911" r:id="rId45"/>
    <p:sldId id="973" r:id="rId46"/>
    <p:sldId id="974" r:id="rId47"/>
    <p:sldId id="976" r:id="rId48"/>
    <p:sldId id="977" r:id="rId49"/>
    <p:sldId id="293" r:id="rId50"/>
  </p:sldIdLst>
  <p:sldSz cx="9144000" cy="6858000" type="screen4x3"/>
  <p:notesSz cx="6718300" cy="9867900"/>
  <p:embeddedFontLst>
    <p:embeddedFont>
      <p:font typeface="Arial Bold" panose="020B0704020202020204"/>
      <p:bold r:id="rId53"/>
    </p:embeddedFont>
    <p:embeddedFont>
      <p:font typeface="Cambria" panose="02040503050406030204" pitchFamily="18" charset="0"/>
      <p:regular r:id="rId54"/>
      <p:bold r:id="rId55"/>
      <p:italic r:id="rId56"/>
      <p:boldItalic r:id="rId57"/>
    </p:embeddedFont>
    <p:embeddedFont>
      <p:font typeface="Cambria Math" panose="02040503050406030204" pitchFamily="18" charset="0"/>
      <p:regular r:id="rId58"/>
    </p:embeddedFont>
    <p:embeddedFont>
      <p:font typeface="Effra" panose="020B0604020202020204" charset="0"/>
      <p:regular r:id="rId59"/>
      <p:bold r:id="rId60"/>
      <p:italic r:id="rId61"/>
      <p:boldItalic r:id="rId62"/>
    </p:embeddedFont>
    <p:embeddedFont>
      <p:font typeface="MS PGothic" panose="020B0600070205080204" pitchFamily="34" charset="-128"/>
      <p:regular r:id="rId63"/>
    </p:embeddedFont>
    <p:embeddedFont>
      <p:font typeface="Times" panose="02020603050405020304" pitchFamily="18" charset="0"/>
      <p:regular r:id="rId64"/>
      <p:bold r:id="rId65"/>
      <p:italic r:id="rId66"/>
      <p:boldItalic r:id="rId67"/>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58CF79-FF0C-6998-DECC-CD3EB194185E}" name="Bob Plant" initials="BP" userId="S::sws00rsp@reading.ac.uk::73f5e716-5597-4834-9939-d10562d551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6AB"/>
    <a:srgbClr val="000000"/>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5" autoAdjust="0"/>
    <p:restoredTop sz="84796" autoAdjust="0"/>
  </p:normalViewPr>
  <p:slideViewPr>
    <p:cSldViewPr showGuides="1">
      <p:cViewPr varScale="1">
        <p:scale>
          <a:sx n="76" d="100"/>
          <a:sy n="76" d="100"/>
        </p:scale>
        <p:origin x="1167"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5" d="100"/>
          <a:sy n="65" d="100"/>
        </p:scale>
        <p:origin x="2688" y="60"/>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notesMaster" Target="notesMasters/notesMaster1.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09:26:54.829"/>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09:26:54.829"/>
    </inkml:context>
    <inkml:brush xml:id="br0">
      <inkml:brushProperty name="width" value="0.05" units="cm"/>
      <inkml:brushProperty name="height" value="0.05" units="cm"/>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09:26:54.829"/>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a:t>
            </a:fld>
            <a:endParaRPr lang="en-GB" altLang="en-US" dirty="0"/>
          </a:p>
        </p:txBody>
      </p:sp>
    </p:spTree>
    <p:extLst>
      <p:ext uri="{BB962C8B-B14F-4D97-AF65-F5344CB8AC3E}">
        <p14:creationId xmlns:p14="http://schemas.microsoft.com/office/powerpoint/2010/main" val="3489846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10</a:t>
            </a:fld>
            <a:endParaRPr lang="en-GB" altLang="en-US" dirty="0"/>
          </a:p>
        </p:txBody>
      </p:sp>
    </p:spTree>
    <p:extLst>
      <p:ext uri="{BB962C8B-B14F-4D97-AF65-F5344CB8AC3E}">
        <p14:creationId xmlns:p14="http://schemas.microsoft.com/office/powerpoint/2010/main" val="3840234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276698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12</a:t>
            </a:fld>
            <a:endParaRPr lang="en-GB" altLang="en-US" dirty="0"/>
          </a:p>
        </p:txBody>
      </p:sp>
    </p:spTree>
    <p:extLst>
      <p:ext uri="{BB962C8B-B14F-4D97-AF65-F5344CB8AC3E}">
        <p14:creationId xmlns:p14="http://schemas.microsoft.com/office/powerpoint/2010/main" val="8728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13</a:t>
            </a:fld>
            <a:endParaRPr lang="en-GB" altLang="en-US" dirty="0"/>
          </a:p>
        </p:txBody>
      </p:sp>
    </p:spTree>
    <p:extLst>
      <p:ext uri="{BB962C8B-B14F-4D97-AF65-F5344CB8AC3E}">
        <p14:creationId xmlns:p14="http://schemas.microsoft.com/office/powerpoint/2010/main" val="2516963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14</a:t>
            </a:fld>
            <a:endParaRPr lang="en-GB" altLang="en-US" dirty="0"/>
          </a:p>
        </p:txBody>
      </p:sp>
    </p:spTree>
    <p:extLst>
      <p:ext uri="{BB962C8B-B14F-4D97-AF65-F5344CB8AC3E}">
        <p14:creationId xmlns:p14="http://schemas.microsoft.com/office/powerpoint/2010/main" val="1856986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15</a:t>
            </a:fld>
            <a:endParaRPr lang="en-GB" altLang="en-US" dirty="0"/>
          </a:p>
        </p:txBody>
      </p:sp>
    </p:spTree>
    <p:extLst>
      <p:ext uri="{BB962C8B-B14F-4D97-AF65-F5344CB8AC3E}">
        <p14:creationId xmlns:p14="http://schemas.microsoft.com/office/powerpoint/2010/main" val="196239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16</a:t>
            </a:fld>
            <a:endParaRPr lang="en-GB" altLang="en-US" dirty="0"/>
          </a:p>
        </p:txBody>
      </p:sp>
    </p:spTree>
    <p:extLst>
      <p:ext uri="{BB962C8B-B14F-4D97-AF65-F5344CB8AC3E}">
        <p14:creationId xmlns:p14="http://schemas.microsoft.com/office/powerpoint/2010/main" val="3449114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17</a:t>
            </a:fld>
            <a:endParaRPr lang="en-GB" altLang="en-US" dirty="0"/>
          </a:p>
        </p:txBody>
      </p:sp>
    </p:spTree>
    <p:extLst>
      <p:ext uri="{BB962C8B-B14F-4D97-AF65-F5344CB8AC3E}">
        <p14:creationId xmlns:p14="http://schemas.microsoft.com/office/powerpoint/2010/main" val="3698727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18</a:t>
            </a:fld>
            <a:endParaRPr lang="en-GB" altLang="en-US" dirty="0"/>
          </a:p>
        </p:txBody>
      </p:sp>
    </p:spTree>
    <p:extLst>
      <p:ext uri="{BB962C8B-B14F-4D97-AF65-F5344CB8AC3E}">
        <p14:creationId xmlns:p14="http://schemas.microsoft.com/office/powerpoint/2010/main" val="152902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19</a:t>
            </a:fld>
            <a:endParaRPr lang="en-GB" altLang="en-US" dirty="0"/>
          </a:p>
        </p:txBody>
      </p:sp>
    </p:spTree>
    <p:extLst>
      <p:ext uri="{BB962C8B-B14F-4D97-AF65-F5344CB8AC3E}">
        <p14:creationId xmlns:p14="http://schemas.microsoft.com/office/powerpoint/2010/main" val="3333284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dirty="0"/>
          </a:p>
        </p:txBody>
      </p:sp>
    </p:spTree>
    <p:extLst>
      <p:ext uri="{BB962C8B-B14F-4D97-AF65-F5344CB8AC3E}">
        <p14:creationId xmlns:p14="http://schemas.microsoft.com/office/powerpoint/2010/main" val="178476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20</a:t>
            </a:fld>
            <a:endParaRPr lang="en-GB" altLang="en-US" dirty="0"/>
          </a:p>
        </p:txBody>
      </p:sp>
    </p:spTree>
    <p:extLst>
      <p:ext uri="{BB962C8B-B14F-4D97-AF65-F5344CB8AC3E}">
        <p14:creationId xmlns:p14="http://schemas.microsoft.com/office/powerpoint/2010/main" val="695558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21</a:t>
            </a:fld>
            <a:endParaRPr lang="en-GB" altLang="en-US" dirty="0"/>
          </a:p>
        </p:txBody>
      </p:sp>
    </p:spTree>
    <p:extLst>
      <p:ext uri="{BB962C8B-B14F-4D97-AF65-F5344CB8AC3E}">
        <p14:creationId xmlns:p14="http://schemas.microsoft.com/office/powerpoint/2010/main" val="3669752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22</a:t>
            </a:fld>
            <a:endParaRPr lang="en-GB" altLang="en-US" dirty="0"/>
          </a:p>
        </p:txBody>
      </p:sp>
    </p:spTree>
    <p:extLst>
      <p:ext uri="{BB962C8B-B14F-4D97-AF65-F5344CB8AC3E}">
        <p14:creationId xmlns:p14="http://schemas.microsoft.com/office/powerpoint/2010/main" val="1378541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E5B1D-FF54-AA79-3D9F-4B811D9EA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AEA054-82B3-0302-2588-69E1748A8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F473A-AA0E-6AA0-8A5C-FE0FD903984A}"/>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342EBD27-515D-FE40-1138-416CD83DF634}"/>
              </a:ext>
            </a:extLst>
          </p:cNvPr>
          <p:cNvSpPr>
            <a:spLocks noGrp="1"/>
          </p:cNvSpPr>
          <p:nvPr>
            <p:ph type="sldNum" sz="quarter" idx="5"/>
          </p:nvPr>
        </p:nvSpPr>
        <p:spPr/>
        <p:txBody>
          <a:bodyPr/>
          <a:lstStyle/>
          <a:p>
            <a:fld id="{A3ADB805-8BF7-47B5-B5FB-292FECAF2630}" type="slidenum">
              <a:rPr lang="en-GB" altLang="en-US" smtClean="0"/>
              <a:pPr/>
              <a:t>23</a:t>
            </a:fld>
            <a:endParaRPr lang="en-GB" altLang="en-US" dirty="0"/>
          </a:p>
        </p:txBody>
      </p:sp>
    </p:spTree>
    <p:extLst>
      <p:ext uri="{BB962C8B-B14F-4D97-AF65-F5344CB8AC3E}">
        <p14:creationId xmlns:p14="http://schemas.microsoft.com/office/powerpoint/2010/main" val="1086113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24</a:t>
            </a:fld>
            <a:endParaRPr lang="en-GB" altLang="en-US" dirty="0"/>
          </a:p>
        </p:txBody>
      </p:sp>
    </p:spTree>
    <p:extLst>
      <p:ext uri="{BB962C8B-B14F-4D97-AF65-F5344CB8AC3E}">
        <p14:creationId xmlns:p14="http://schemas.microsoft.com/office/powerpoint/2010/main" val="2940721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25</a:t>
            </a:fld>
            <a:endParaRPr lang="en-GB" altLang="en-US" dirty="0"/>
          </a:p>
        </p:txBody>
      </p:sp>
    </p:spTree>
    <p:extLst>
      <p:ext uri="{BB962C8B-B14F-4D97-AF65-F5344CB8AC3E}">
        <p14:creationId xmlns:p14="http://schemas.microsoft.com/office/powerpoint/2010/main" val="3463770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1CD39-A30D-E54B-EF47-D698CC2E8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CA3B4-411D-5B0F-E10D-8250C42C7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30068-051F-7ECB-AE83-94A5A53F61C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C9717B-A387-FFEA-9BCB-35E24DF1DEC5}"/>
              </a:ext>
            </a:extLst>
          </p:cNvPr>
          <p:cNvSpPr>
            <a:spLocks noGrp="1"/>
          </p:cNvSpPr>
          <p:nvPr>
            <p:ph type="sldNum" sz="quarter" idx="5"/>
          </p:nvPr>
        </p:nvSpPr>
        <p:spPr/>
        <p:txBody>
          <a:bodyPr/>
          <a:lstStyle/>
          <a:p>
            <a:fld id="{A3ADB805-8BF7-47B5-B5FB-292FECAF2630}" type="slidenum">
              <a:rPr lang="en-GB" altLang="en-US" smtClean="0"/>
              <a:pPr/>
              <a:t>26</a:t>
            </a:fld>
            <a:endParaRPr lang="en-GB" altLang="en-US" dirty="0"/>
          </a:p>
        </p:txBody>
      </p:sp>
    </p:spTree>
    <p:extLst>
      <p:ext uri="{BB962C8B-B14F-4D97-AF65-F5344CB8AC3E}">
        <p14:creationId xmlns:p14="http://schemas.microsoft.com/office/powerpoint/2010/main" val="1247358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27</a:t>
            </a:fld>
            <a:endParaRPr lang="en-GB" altLang="en-US" dirty="0"/>
          </a:p>
        </p:txBody>
      </p:sp>
    </p:spTree>
    <p:extLst>
      <p:ext uri="{BB962C8B-B14F-4D97-AF65-F5344CB8AC3E}">
        <p14:creationId xmlns:p14="http://schemas.microsoft.com/office/powerpoint/2010/main" val="4244242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Lato-Regular"/>
              </a:rPr>
              <a:t>The dashed lines show the one-dimensional histogram of the binned precipitation, using the right-hand vertical axis.</a:t>
            </a:r>
            <a:endParaRPr lang="en-GB" sz="800" dirty="0"/>
          </a:p>
          <a:p>
            <a:pPr algn="l"/>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29</a:t>
            </a:fld>
            <a:endParaRPr lang="en-GB" altLang="en-US" dirty="0"/>
          </a:p>
        </p:txBody>
      </p:sp>
    </p:spTree>
    <p:extLst>
      <p:ext uri="{BB962C8B-B14F-4D97-AF65-F5344CB8AC3E}">
        <p14:creationId xmlns:p14="http://schemas.microsoft.com/office/powerpoint/2010/main" val="3292206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584186" fontAlgn="auto" hangingPunct="0">
              <a:spcBef>
                <a:spcPts val="0"/>
              </a:spcBef>
              <a:spcAft>
                <a:spcPts val="0"/>
              </a:spcAft>
              <a:buFont typeface="Arial" panose="020B0604020202020204" pitchFamily="34" charset="0"/>
              <a:buNone/>
              <a:defRPr/>
            </a:pPr>
            <a:r>
              <a:rPr lang="en-GB" dirty="0">
                <a:solidFill>
                  <a:srgbClr val="2A2A2A"/>
                </a:solidFill>
                <a:latin typeface="Arial"/>
                <a:sym typeface="Helvetica Light"/>
              </a:rPr>
              <a:t>N96, atmosphere only.  Tropical wavenumber-frequency spectrum for precipitation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30</a:t>
            </a:fld>
            <a:endParaRPr lang="en-GB" altLang="en-US" dirty="0"/>
          </a:p>
        </p:txBody>
      </p:sp>
    </p:spTree>
    <p:extLst>
      <p:ext uri="{BB962C8B-B14F-4D97-AF65-F5344CB8AC3E}">
        <p14:creationId xmlns:p14="http://schemas.microsoft.com/office/powerpoint/2010/main" val="3808832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dirty="0"/>
          </a:p>
        </p:txBody>
      </p:sp>
    </p:spTree>
    <p:extLst>
      <p:ext uri="{BB962C8B-B14F-4D97-AF65-F5344CB8AC3E}">
        <p14:creationId xmlns:p14="http://schemas.microsoft.com/office/powerpoint/2010/main" val="480773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32</a:t>
            </a:fld>
            <a:endParaRPr lang="en-GB" altLang="en-US" dirty="0"/>
          </a:p>
        </p:txBody>
      </p:sp>
    </p:spTree>
    <p:extLst>
      <p:ext uri="{BB962C8B-B14F-4D97-AF65-F5344CB8AC3E}">
        <p14:creationId xmlns:p14="http://schemas.microsoft.com/office/powerpoint/2010/main" val="238194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Times" pitchFamily="-105" charset="0"/>
              <a:buNone/>
              <a:tabLst/>
              <a:defRPr/>
            </a:pPr>
            <a:r>
              <a:rPr lang="en-GB" dirty="0"/>
              <a:t>Illustrate problems with an all-parameterized or all not-parameterized approach</a:t>
            </a:r>
          </a:p>
          <a:p>
            <a:pPr marL="0" marR="0" lvl="0" indent="0" algn="l" defTabSz="914400" rtl="0" eaLnBrk="1" fontAlgn="base" latinLnBrk="0" hangingPunct="1">
              <a:lnSpc>
                <a:spcPct val="100000"/>
              </a:lnSpc>
              <a:spcBef>
                <a:spcPct val="30000"/>
              </a:spcBef>
              <a:spcAft>
                <a:spcPct val="0"/>
              </a:spcAft>
              <a:buClrTx/>
              <a:buSzTx/>
              <a:buFont typeface="Times" pitchFamily="-105" charset="0"/>
              <a:buNone/>
              <a:tabLst/>
              <a:defRPr/>
            </a:pPr>
            <a:endParaRPr lang="en-GB" dirty="0"/>
          </a:p>
          <a:p>
            <a:pPr marL="0" marR="0" lvl="0" indent="0" algn="l" defTabSz="914400" rtl="0" eaLnBrk="1" fontAlgn="base" latinLnBrk="0" hangingPunct="1">
              <a:lnSpc>
                <a:spcPct val="100000"/>
              </a:lnSpc>
              <a:spcBef>
                <a:spcPct val="30000"/>
              </a:spcBef>
              <a:spcAft>
                <a:spcPct val="0"/>
              </a:spcAft>
              <a:buClrTx/>
              <a:buSzTx/>
              <a:buFont typeface="Times" pitchFamily="-105" charset="0"/>
              <a:buNone/>
              <a:tabLst/>
              <a:defRPr/>
            </a:pPr>
            <a:r>
              <a:rPr lang="en-GB" dirty="0"/>
              <a:t>Scheme off is better for mesoscale organization and (usually) diurnal cycle. But often generates excessive </a:t>
            </a:r>
            <a:r>
              <a:rPr lang="en-GB" dirty="0" err="1"/>
              <a:t>precip</a:t>
            </a:r>
            <a:r>
              <a:rPr lang="en-GB" dirty="0"/>
              <a:t> locally and overall</a:t>
            </a:r>
          </a:p>
          <a:p>
            <a:pPr marL="0" indent="0" eaLnBrk="1" hangingPunct="1">
              <a:buFont typeface="Times" pitchFamily="-105" charset="0"/>
              <a:buNone/>
            </a:pP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33</a:t>
            </a:fld>
            <a:endParaRPr lang="en-GB" altLang="en-US" dirty="0"/>
          </a:p>
        </p:txBody>
      </p:sp>
    </p:spTree>
    <p:extLst>
      <p:ext uri="{BB962C8B-B14F-4D97-AF65-F5344CB8AC3E}">
        <p14:creationId xmlns:p14="http://schemas.microsoft.com/office/powerpoint/2010/main" val="1407939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Deposition facilitated by ice hydrometeors transported from convective regions (Han et al., 2019).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34</a:t>
            </a:fld>
            <a:endParaRPr lang="en-GB" altLang="en-US" dirty="0"/>
          </a:p>
        </p:txBody>
      </p:sp>
    </p:spTree>
    <p:extLst>
      <p:ext uri="{BB962C8B-B14F-4D97-AF65-F5344CB8AC3E}">
        <p14:creationId xmlns:p14="http://schemas.microsoft.com/office/powerpoint/2010/main" val="4079560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Effra" panose="020B0603020203020204" pitchFamily="34" charset="0"/>
              </a:rPr>
              <a:t>T</a:t>
            </a:r>
            <a:r>
              <a:rPr lang="en-GB" sz="1800" b="0" i="0" u="none" strike="noStrike" baseline="0" dirty="0">
                <a:latin typeface="TimesNewRomanPSMT"/>
              </a:rPr>
              <a:t>he slantwise ascending layer in the </a:t>
            </a:r>
            <a:r>
              <a:rPr lang="en-GB" sz="1800" b="0" i="0" u="none" strike="noStrike" baseline="0" dirty="0" err="1">
                <a:latin typeface="TimesNewRomanPSMT"/>
              </a:rPr>
              <a:t>center</a:t>
            </a:r>
            <a:r>
              <a:rPr lang="en-GB" sz="1800" b="0" i="0" u="none" strike="noStrike" baseline="0" dirty="0">
                <a:latin typeface="TimesNewRomanPSMT"/>
              </a:rPr>
              <a:t> aligns with the convective region, where condensational heating is driven by updrafts loaded with raindrops below and ice condensates starting above the freezing level. The updrafts that curve horizontally to the right carry ice condensates aloft, aiding in the horizontal growth of the stratiform region. In the stratiform region, the ice condensates undergo depositional growth, which releases latent heat in the upper atmosphere. As these particles fall below the freezing level, they melt into raindrops. This melting process, followed by evaporation, induces cooling in the stratiform region’s lower levels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35</a:t>
            </a:fld>
            <a:endParaRPr lang="en-GB" altLang="en-US" dirty="0"/>
          </a:p>
        </p:txBody>
      </p:sp>
    </p:spTree>
    <p:extLst>
      <p:ext uri="{BB962C8B-B14F-4D97-AF65-F5344CB8AC3E}">
        <p14:creationId xmlns:p14="http://schemas.microsoft.com/office/powerpoint/2010/main" val="4239551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Alpha =0.3 to 0.5 is estimated by Chen et al (2021) based on some high-res WRF simulations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36</a:t>
            </a:fld>
            <a:endParaRPr lang="en-GB" altLang="en-US" dirty="0"/>
          </a:p>
        </p:txBody>
      </p:sp>
    </p:spTree>
    <p:extLst>
      <p:ext uri="{BB962C8B-B14F-4D97-AF65-F5344CB8AC3E}">
        <p14:creationId xmlns:p14="http://schemas.microsoft.com/office/powerpoint/2010/main" val="2390224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TimesNewRomanPSMT"/>
              </a:rPr>
              <a:t>The bands and lines indicate the IQR ranges and median values respectively.</a:t>
            </a:r>
          </a:p>
          <a:p>
            <a:pPr algn="l"/>
            <a:endParaRPr lang="en-GB" sz="1800" b="0" i="0" u="none" strike="noStrike" baseline="0" dirty="0">
              <a:latin typeface="TimesNewRomanPSMT"/>
            </a:endParaRPr>
          </a:p>
          <a:p>
            <a:pPr algn="l"/>
            <a:r>
              <a:rPr lang="en-GB" sz="1800" b="0" i="0" u="none" strike="noStrike" baseline="0" dirty="0">
                <a:latin typeface="TimesNewRomanPSMT"/>
              </a:rPr>
              <a:t>For </a:t>
            </a:r>
            <a:r>
              <a:rPr lang="en-GB" sz="1800" b="0" i="0" u="none" strike="noStrike" baseline="0" dirty="0" err="1">
                <a:latin typeface="TimesNewRomanPSMT"/>
              </a:rPr>
              <a:t>cmip</a:t>
            </a:r>
            <a:r>
              <a:rPr lang="en-GB" sz="1800" b="0" i="0" u="none" strike="noStrike" baseline="0" dirty="0">
                <a:latin typeface="TimesNewRomanPSMT"/>
              </a:rPr>
              <a:t>, variability is due to 20 years of data AND 26 different models</a:t>
            </a:r>
          </a:p>
          <a:p>
            <a:pPr algn="l"/>
            <a:endParaRPr lang="en-GB" sz="1800" b="0" i="0" u="none" strike="noStrike" baseline="0" dirty="0">
              <a:latin typeface="TimesNewRomanPSMT"/>
            </a:endParaRPr>
          </a:p>
          <a:p>
            <a:pPr algn="l"/>
            <a:r>
              <a:rPr lang="en-GB" sz="1800" b="0" i="0" u="none" strike="noStrike" baseline="0" dirty="0">
                <a:latin typeface="TimesNewRomanPSMT"/>
              </a:rPr>
              <a:t>For control and prime, variation over the 20 years of this monthly area-averaged rainfall data</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37</a:t>
            </a:fld>
            <a:endParaRPr lang="en-GB" altLang="en-US" dirty="0"/>
          </a:p>
        </p:txBody>
      </p:sp>
    </p:spTree>
    <p:extLst>
      <p:ext uri="{BB962C8B-B14F-4D97-AF65-F5344CB8AC3E}">
        <p14:creationId xmlns:p14="http://schemas.microsoft.com/office/powerpoint/2010/main" val="2631851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39</a:t>
            </a:fld>
            <a:endParaRPr lang="en-GB" altLang="en-US" dirty="0"/>
          </a:p>
        </p:txBody>
      </p:sp>
    </p:spTree>
    <p:extLst>
      <p:ext uri="{BB962C8B-B14F-4D97-AF65-F5344CB8AC3E}">
        <p14:creationId xmlns:p14="http://schemas.microsoft.com/office/powerpoint/2010/main" val="3638289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16BC4-1B34-DBDC-EFF4-E851A9055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0FAAF-32F9-EFBC-A5BF-E61A3371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31301-4044-B626-A05E-3D0CEB8918FD}"/>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A5F3597-6465-F2C5-4F79-B59CFAB347C0}"/>
              </a:ext>
            </a:extLst>
          </p:cNvPr>
          <p:cNvSpPr>
            <a:spLocks noGrp="1"/>
          </p:cNvSpPr>
          <p:nvPr>
            <p:ph type="sldNum" sz="quarter" idx="5"/>
          </p:nvPr>
        </p:nvSpPr>
        <p:spPr/>
        <p:txBody>
          <a:bodyPr/>
          <a:lstStyle/>
          <a:p>
            <a:fld id="{A3ADB805-8BF7-47B5-B5FB-292FECAF2630}" type="slidenum">
              <a:rPr lang="en-GB" altLang="en-US" smtClean="0"/>
              <a:pPr/>
              <a:t>40</a:t>
            </a:fld>
            <a:endParaRPr lang="en-GB" altLang="en-US" dirty="0"/>
          </a:p>
        </p:txBody>
      </p:sp>
    </p:spTree>
    <p:extLst>
      <p:ext uri="{BB962C8B-B14F-4D97-AF65-F5344CB8AC3E}">
        <p14:creationId xmlns:p14="http://schemas.microsoft.com/office/powerpoint/2010/main" val="1182454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43323-FA9C-FF2A-91E7-3DC9C2DA1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14747-F6B8-0433-F83E-CE1299980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C752A-9873-8689-C120-1E8433E8B0BE}"/>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8444AD06-5656-40B5-CB9C-9086AFA9632C}"/>
              </a:ext>
            </a:extLst>
          </p:cNvPr>
          <p:cNvSpPr>
            <a:spLocks noGrp="1"/>
          </p:cNvSpPr>
          <p:nvPr>
            <p:ph type="sldNum" sz="quarter" idx="5"/>
          </p:nvPr>
        </p:nvSpPr>
        <p:spPr/>
        <p:txBody>
          <a:bodyPr/>
          <a:lstStyle/>
          <a:p>
            <a:fld id="{A3ADB805-8BF7-47B5-B5FB-292FECAF2630}" type="slidenum">
              <a:rPr lang="en-GB" altLang="en-US" smtClean="0"/>
              <a:pPr/>
              <a:t>41</a:t>
            </a:fld>
            <a:endParaRPr lang="en-GB" altLang="en-US" dirty="0"/>
          </a:p>
        </p:txBody>
      </p:sp>
    </p:spTree>
    <p:extLst>
      <p:ext uri="{BB962C8B-B14F-4D97-AF65-F5344CB8AC3E}">
        <p14:creationId xmlns:p14="http://schemas.microsoft.com/office/powerpoint/2010/main" val="4076850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A1847-09C4-7FD0-BD31-6864C0DE8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F8ACF-97D3-8EE4-BF63-D5424B08D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BB603-545F-7816-CCAD-7871B727B4D7}"/>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7AA8F49C-DA18-8A67-35D1-BA511627B33E}"/>
              </a:ext>
            </a:extLst>
          </p:cNvPr>
          <p:cNvSpPr>
            <a:spLocks noGrp="1"/>
          </p:cNvSpPr>
          <p:nvPr>
            <p:ph type="sldNum" sz="quarter" idx="5"/>
          </p:nvPr>
        </p:nvSpPr>
        <p:spPr/>
        <p:txBody>
          <a:bodyPr/>
          <a:lstStyle/>
          <a:p>
            <a:fld id="{A3ADB805-8BF7-47B5-B5FB-292FECAF2630}" type="slidenum">
              <a:rPr lang="en-GB" altLang="en-US" smtClean="0"/>
              <a:pPr/>
              <a:t>42</a:t>
            </a:fld>
            <a:endParaRPr lang="en-GB" altLang="en-US" dirty="0"/>
          </a:p>
        </p:txBody>
      </p:sp>
    </p:spTree>
    <p:extLst>
      <p:ext uri="{BB962C8B-B14F-4D97-AF65-F5344CB8AC3E}">
        <p14:creationId xmlns:p14="http://schemas.microsoft.com/office/powerpoint/2010/main" val="2000189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dirty="0"/>
          </a:p>
        </p:txBody>
      </p:sp>
    </p:spTree>
    <p:extLst>
      <p:ext uri="{BB962C8B-B14F-4D97-AF65-F5344CB8AC3E}">
        <p14:creationId xmlns:p14="http://schemas.microsoft.com/office/powerpoint/2010/main" val="3023150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EBA8F-8F11-ED52-8D23-54E51EA73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614F6-0A3B-5D4A-5BA1-99AC068B1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623D9-365E-DA00-449C-3BB5C5E0B070}"/>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9F1B9141-4308-4FAA-8CD5-5DA0EEFD3B8E}"/>
              </a:ext>
            </a:extLst>
          </p:cNvPr>
          <p:cNvSpPr>
            <a:spLocks noGrp="1"/>
          </p:cNvSpPr>
          <p:nvPr>
            <p:ph type="sldNum" sz="quarter" idx="5"/>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3414430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1D904-12AB-C7D7-D650-598038177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DB0AB-8219-9375-91E8-65B1CB08C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AE977-8298-A9E0-5762-A1766E89C65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DC319B4-8DAF-A7D1-E57F-6410AC9A1B08}"/>
              </a:ext>
            </a:extLst>
          </p:cNvPr>
          <p:cNvSpPr>
            <a:spLocks noGrp="1"/>
          </p:cNvSpPr>
          <p:nvPr>
            <p:ph type="sldNum" sz="quarter" idx="5"/>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2989279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2650438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513873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9</a:t>
            </a:fld>
            <a:endParaRPr lang="en-GB" altLang="en-US" dirty="0"/>
          </a:p>
        </p:txBody>
      </p:sp>
    </p:spTree>
    <p:extLst>
      <p:ext uri="{BB962C8B-B14F-4D97-AF65-F5344CB8AC3E}">
        <p14:creationId xmlns:p14="http://schemas.microsoft.com/office/powerpoint/2010/main" val="1980014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800" y="1342840"/>
            <a:ext cx="828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8028525" y="6345352"/>
            <a:ext cx="676275"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424800" y="2322040"/>
            <a:ext cx="3888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4581327" y="2322040"/>
            <a:ext cx="3888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6300192" y="2214000"/>
            <a:ext cx="2592288"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6300192" y="2214000"/>
            <a:ext cx="2592288"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6300192" y="2214000"/>
            <a:ext cx="2592288"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800" y="1342840"/>
            <a:ext cx="828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424800" y="2322040"/>
            <a:ext cx="3888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4581327" y="2322040"/>
            <a:ext cx="3888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8028525" y="634535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24800" y="1340768"/>
            <a:ext cx="828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8028525" y="6343280"/>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424800" y="2319968"/>
            <a:ext cx="828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24800" y="2322040"/>
            <a:ext cx="828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8028525" y="6345352"/>
            <a:ext cx="676275"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424800" y="1342840"/>
            <a:ext cx="828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424800" y="4653136"/>
            <a:ext cx="828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417512" y="0"/>
            <a:ext cx="2858344"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424800" y="476672"/>
            <a:ext cx="828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64096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6095769"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6300192" y="2214000"/>
            <a:ext cx="2592288"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hasCustomPrompt="1"/>
          </p:nvPr>
        </p:nvSpPr>
        <p:spPr>
          <a:xfrm>
            <a:off x="424800" y="1342840"/>
            <a:ext cx="828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424800" y="2322040"/>
            <a:ext cx="828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8028525" y="6345352"/>
            <a:ext cx="676275"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hasCustomPrompt="1"/>
          </p:nvPr>
        </p:nvSpPr>
        <p:spPr>
          <a:xfrm>
            <a:off x="424800" y="1342840"/>
            <a:ext cx="828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8028525" y="6345352"/>
            <a:ext cx="676275"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424800" y="2322040"/>
            <a:ext cx="3888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4581327" y="2322040"/>
            <a:ext cx="3888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221088"/>
            <a:ext cx="9144000" cy="26369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9252"/>
            <a:ext cx="9144000" cy="1484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dirty="0"/>
          </a:p>
        </p:txBody>
      </p:sp>
      <p:sp>
        <p:nvSpPr>
          <p:cNvPr id="3083"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424800" y="4653136"/>
            <a:ext cx="828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3" name="Text Placeholder 2"/>
          <p:cNvSpPr>
            <a:spLocks noGrp="1"/>
          </p:cNvSpPr>
          <p:nvPr>
            <p:ph type="body" sz="quarter" idx="13" hasCustomPrompt="1"/>
          </p:nvPr>
        </p:nvSpPr>
        <p:spPr>
          <a:xfrm>
            <a:off x="417512" y="0"/>
            <a:ext cx="2858344"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hasCustomPrompt="1"/>
          </p:nvPr>
        </p:nvSpPr>
        <p:spPr>
          <a:xfrm>
            <a:off x="424800" y="4653136"/>
            <a:ext cx="7920038"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417512" y="0"/>
            <a:ext cx="2858344"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hasCustomPrompt="1"/>
          </p:nvPr>
        </p:nvSpPr>
        <p:spPr>
          <a:xfrm>
            <a:off x="424800" y="476672"/>
            <a:ext cx="828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hasCustomPrompt="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424800" y="134284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424800" y="232204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8028525" y="634535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4800" y="137012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424800" y="234932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8.w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60.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customXml" Target="../ink/ink1.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customXml" Target="../ink/ink2.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customXml" Target="../ink/ink3.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190.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6C52CD-8E30-483A-94A0-A47BB6F460DE}"/>
              </a:ext>
            </a:extLst>
          </p:cNvPr>
          <p:cNvSpPr>
            <a:spLocks noGrp="1"/>
          </p:cNvSpPr>
          <p:nvPr>
            <p:ph type="ctrTitle"/>
          </p:nvPr>
        </p:nvSpPr>
        <p:spPr>
          <a:xfrm>
            <a:off x="179512" y="603593"/>
            <a:ext cx="8280000" cy="919800"/>
          </a:xfrm>
        </p:spPr>
        <p:txBody>
          <a:bodyPr/>
          <a:lstStyle/>
          <a:p>
            <a:r>
              <a:rPr lang="en-GB" altLang="en-US" sz="3200" dirty="0"/>
              <a:t>Deep convection in models: </a:t>
            </a:r>
            <a:br>
              <a:rPr lang="en-GB" altLang="en-US" sz="3200" dirty="0"/>
            </a:br>
            <a:r>
              <a:rPr lang="en-GB" altLang="en-US" sz="3200" dirty="0"/>
              <a:t>parameterized modelling</a:t>
            </a:r>
            <a:br>
              <a:rPr lang="en-GB" altLang="en-US" sz="3200" dirty="0"/>
            </a:br>
            <a:endParaRPr lang="en-GB" sz="3200" dirty="0"/>
          </a:p>
        </p:txBody>
      </p:sp>
      <p:sp>
        <p:nvSpPr>
          <p:cNvPr id="8" name="Subtitle 7">
            <a:extLst>
              <a:ext uri="{FF2B5EF4-FFF2-40B4-BE49-F238E27FC236}">
                <a16:creationId xmlns:a16="http://schemas.microsoft.com/office/drawing/2014/main" id="{24413674-061C-49AA-928B-9DC95B92319E}"/>
              </a:ext>
            </a:extLst>
          </p:cNvPr>
          <p:cNvSpPr>
            <a:spLocks noGrp="1"/>
          </p:cNvSpPr>
          <p:nvPr>
            <p:ph type="subTitle" idx="1"/>
          </p:nvPr>
        </p:nvSpPr>
        <p:spPr>
          <a:xfrm>
            <a:off x="539552" y="3397105"/>
            <a:ext cx="8280000" cy="925512"/>
          </a:xfrm>
        </p:spPr>
        <p:txBody>
          <a:bodyPr/>
          <a:lstStyle/>
          <a:p>
            <a:pPr algn="ctr">
              <a:spcBef>
                <a:spcPct val="0"/>
              </a:spcBef>
            </a:pPr>
            <a:endParaRPr lang="en-GB" altLang="en-US" sz="2400" dirty="0"/>
          </a:p>
          <a:p>
            <a:pPr algn="ctr">
              <a:spcBef>
                <a:spcPct val="0"/>
              </a:spcBef>
            </a:pPr>
            <a:endParaRPr lang="en-GB" altLang="en-US" sz="2000" dirty="0"/>
          </a:p>
          <a:p>
            <a:pPr algn="ctr">
              <a:spcBef>
                <a:spcPct val="0"/>
              </a:spcBef>
            </a:pPr>
            <a:endParaRPr lang="en-GB" altLang="en-US" sz="2000" dirty="0"/>
          </a:p>
          <a:p>
            <a:pPr algn="ctr">
              <a:spcBef>
                <a:spcPct val="0"/>
              </a:spcBef>
            </a:pPr>
            <a:r>
              <a:rPr lang="en-GB" dirty="0">
                <a:ea typeface="Calibri" panose="020F0502020204030204" pitchFamily="34" charset="0"/>
              </a:rPr>
              <a:t>Bob</a:t>
            </a:r>
            <a:r>
              <a:rPr lang="en-GB" dirty="0">
                <a:effectLst/>
                <a:ea typeface="Calibri" panose="020F0502020204030204" pitchFamily="34" charset="0"/>
              </a:rPr>
              <a:t> Plant, with thanks to many others!</a:t>
            </a:r>
          </a:p>
          <a:p>
            <a:pPr algn="ctr">
              <a:spcBef>
                <a:spcPct val="0"/>
              </a:spcBef>
            </a:pPr>
            <a:endParaRPr lang="en-GB" dirty="0">
              <a:ea typeface="Calibri" panose="020F0502020204030204" pitchFamily="34" charset="0"/>
            </a:endParaRPr>
          </a:p>
          <a:p>
            <a:pPr algn="ctr">
              <a:spcBef>
                <a:spcPct val="0"/>
              </a:spcBef>
            </a:pPr>
            <a:r>
              <a:rPr lang="en-GB" altLang="en-US" dirty="0"/>
              <a:t>Summer School on Atmospheric Convection</a:t>
            </a:r>
          </a:p>
          <a:p>
            <a:pPr algn="ctr">
              <a:spcBef>
                <a:spcPct val="0"/>
              </a:spcBef>
            </a:pPr>
            <a:r>
              <a:rPr lang="en-GB" altLang="en-US" dirty="0"/>
              <a:t>Nanjing University</a:t>
            </a:r>
          </a:p>
          <a:p>
            <a:pPr algn="ctr">
              <a:spcBef>
                <a:spcPct val="0"/>
              </a:spcBef>
            </a:pPr>
            <a:r>
              <a:rPr lang="en-GB" altLang="en-US" dirty="0"/>
              <a:t>21-25 July 2025</a:t>
            </a:r>
          </a:p>
          <a:p>
            <a:pPr algn="ctr">
              <a:spcBef>
                <a:spcPct val="0"/>
              </a:spcBef>
            </a:pPr>
            <a:r>
              <a:rPr lang="en-GB" sz="2000" dirty="0">
                <a:effectLst/>
                <a:ea typeface="Calibri" panose="020F0502020204030204" pitchFamily="34" charset="0"/>
              </a:rPr>
              <a:t> </a:t>
            </a:r>
            <a:endParaRPr lang="en-GB" sz="2000" baseline="30000" dirty="0">
              <a:ea typeface="Calibri" panose="020F0502020204030204" pitchFamily="34" charset="0"/>
            </a:endParaRPr>
          </a:p>
          <a:p>
            <a:pPr algn="ctr">
              <a:spcBef>
                <a:spcPct val="0"/>
              </a:spcBef>
            </a:pPr>
            <a:endParaRPr lang="en-GB" baseline="30000" dirty="0">
              <a:effectLst/>
              <a:ea typeface="Calibri" panose="020F0502020204030204" pitchFamily="34" charset="0"/>
            </a:endParaRPr>
          </a:p>
          <a:p>
            <a:endParaRPr lang="en-GB" dirty="0"/>
          </a:p>
        </p:txBody>
      </p:sp>
      <p:sp>
        <p:nvSpPr>
          <p:cNvPr id="4" name="Slide Number Placeholder 3"/>
          <p:cNvSpPr>
            <a:spLocks noGrp="1"/>
          </p:cNvSpPr>
          <p:nvPr>
            <p:ph type="sldNum" sz="quarter" idx="4"/>
          </p:nvPr>
        </p:nvSpPr>
        <p:spPr>
          <a:xfrm>
            <a:off x="7927253" y="6179341"/>
            <a:ext cx="676275" cy="252000"/>
          </a:xfrm>
        </p:spPr>
        <p:txBody>
          <a:bodyPr/>
          <a:lstStyle/>
          <a:p>
            <a:fld id="{44C01B32-D1A0-401C-8867-70456BBB1E87}" type="slidenum">
              <a:rPr lang="en-GB" altLang="en-US" smtClean="0"/>
              <a:pPr/>
              <a:t>1</a:t>
            </a:fld>
            <a:endParaRPr lang="en-GB" altLang="en-US" dirty="0"/>
          </a:p>
        </p:txBody>
      </p:sp>
      <p:pic>
        <p:nvPicPr>
          <p:cNvPr id="3" name="Picture Placeholder 16">
            <a:extLst>
              <a:ext uri="{FF2B5EF4-FFF2-40B4-BE49-F238E27FC236}">
                <a16:creationId xmlns:a16="http://schemas.microsoft.com/office/drawing/2014/main" id="{69BE1E37-07CA-8139-A2A9-257AD1407D4A}"/>
              </a:ext>
            </a:extLst>
          </p:cNvPr>
          <p:cNvPicPr>
            <a:picLocks noChangeAspect="1"/>
          </p:cNvPicPr>
          <p:nvPr/>
        </p:nvPicPr>
        <p:blipFill>
          <a:blip r:embed="rId3"/>
          <a:srcRect l="247" r="247"/>
          <a:stretch/>
        </p:blipFill>
        <p:spPr bwMode="auto">
          <a:xfrm>
            <a:off x="0" y="1412776"/>
            <a:ext cx="9144000" cy="2880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More generally</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10</a:t>
            </a:fld>
            <a:endParaRPr lang="en-GB" alt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1"/>
              </p:nvPr>
            </p:nvSpPr>
            <p:spPr>
              <a:xfrm>
                <a:off x="323422" y="980728"/>
                <a:ext cx="8497156" cy="3951304"/>
              </a:xfrm>
            </p:spPr>
            <p:txBody>
              <a:bodyPr/>
              <a:lstStyle/>
              <a:p>
                <a:pPr marL="0" indent="0">
                  <a:buNone/>
                </a:pPr>
                <a:endParaRPr lang="en-GB" sz="2400" dirty="0"/>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rPr>
                  <a:t>For various clouds (labelled by </a:t>
                </a:r>
                <a:r>
                  <a:rPr lang="en-GB" sz="2400" i="1" dirty="0" err="1">
                    <a:solidFill>
                      <a:schemeClr val="tx2"/>
                    </a:solidFill>
                  </a:rPr>
                  <a:t>i</a:t>
                </a:r>
                <a:r>
                  <a:rPr lang="en-GB" sz="2400" dirty="0">
                    <a:solidFill>
                      <a:schemeClr val="tx2"/>
                    </a:solidFill>
                  </a:rPr>
                  <a:t>) we have</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dirty="0">
                  <a:solidFill>
                    <a:schemeClr val="tx1"/>
                  </a:solidFill>
                  <a:latin typeface="+mj-lt"/>
                  <a:cs typeface="+mn-cs"/>
                </a:endParaRPr>
              </a:p>
              <a:p>
                <a:pPr marL="360000" lvl="1" indent="0">
                  <a:spcAft>
                    <a:spcPts val="600"/>
                  </a:spcAft>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chemeClr val="tx2"/>
                    </a:solidFill>
                    <a:ea typeface="Cambria Math" panose="02040503050406030204" pitchFamily="18" charset="0"/>
                  </a:rPr>
                  <a:t>		</a:t>
                </a:r>
                <a14:m>
                  <m:oMath xmlns:m="http://schemas.openxmlformats.org/officeDocument/2006/math">
                    <m:r>
                      <a:rPr lang="en-GB" i="1" smtClean="0">
                        <a:solidFill>
                          <a:schemeClr val="tx2"/>
                        </a:solidFill>
                        <a:latin typeface="Cambria Math" panose="02040503050406030204" pitchFamily="18" charset="0"/>
                        <a:ea typeface="Cambria Math" panose="02040503050406030204" pitchFamily="18" charset="0"/>
                      </a:rPr>
                      <m:t>𝜌</m:t>
                    </m:r>
                    <m:acc>
                      <m:accPr>
                        <m:chr m:val="̅"/>
                        <m:ctrlPr>
                          <a:rPr lang="en-GB" i="1">
                            <a:solidFill>
                              <a:schemeClr val="tx2"/>
                            </a:solidFill>
                            <a:latin typeface="Cambria Math" panose="02040503050406030204" pitchFamily="18" charset="0"/>
                            <a:ea typeface="Cambria Math" panose="02040503050406030204" pitchFamily="18" charset="0"/>
                          </a:rPr>
                        </m:ctrlPr>
                      </m:accPr>
                      <m:e>
                        <m:r>
                          <a:rPr lang="en-GB" i="1">
                            <a:solidFill>
                              <a:schemeClr val="tx2"/>
                            </a:solidFill>
                            <a:latin typeface="Cambria Math" panose="02040503050406030204" pitchFamily="18" charset="0"/>
                            <a:ea typeface="Cambria Math" panose="02040503050406030204" pitchFamily="18" charset="0"/>
                          </a:rPr>
                          <m:t>𝑤</m:t>
                        </m:r>
                        <m:r>
                          <a:rPr lang="en-GB" i="1">
                            <a:solidFill>
                              <a:schemeClr val="tx2"/>
                            </a:solidFill>
                            <a:latin typeface="Cambria Math" panose="02040503050406030204" pitchFamily="18" charset="0"/>
                            <a:ea typeface="Cambria Math" panose="02040503050406030204" pitchFamily="18" charset="0"/>
                          </a:rPr>
                          <m:t>′</m:t>
                        </m:r>
                        <m:r>
                          <a:rPr lang="en-GB" i="1">
                            <a:solidFill>
                              <a:schemeClr val="tx2"/>
                            </a:solidFill>
                            <a:latin typeface="Cambria Math" panose="02040503050406030204" pitchFamily="18" charset="0"/>
                            <a:ea typeface="Cambria Math" panose="02040503050406030204" pitchFamily="18" charset="0"/>
                          </a:rPr>
                          <m:t>𝜑</m:t>
                        </m:r>
                        <m:r>
                          <a:rPr lang="en-GB" i="1">
                            <a:solidFill>
                              <a:schemeClr val="tx2"/>
                            </a:solidFill>
                            <a:latin typeface="Cambria Math" panose="02040503050406030204" pitchFamily="18" charset="0"/>
                            <a:ea typeface="Cambria Math" panose="02040503050406030204" pitchFamily="18" charset="0"/>
                          </a:rPr>
                          <m:t>′</m:t>
                        </m:r>
                      </m:e>
                    </m:acc>
                    <m:r>
                      <a:rPr lang="en-GB" b="0" i="1" smtClean="0">
                        <a:solidFill>
                          <a:schemeClr val="tx2"/>
                        </a:solidFill>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nary>
                      <m:naryPr>
                        <m:chr m:val="∑"/>
                        <m:limLoc m:val="subSup"/>
                        <m:supHide m:val="on"/>
                        <m:ctrlPr>
                          <a:rPr lang="en-GB" i="1">
                            <a:latin typeface="Cambria Math" panose="02040503050406030204" pitchFamily="18" charset="0"/>
                          </a:rPr>
                        </m:ctrlPr>
                      </m:naryPr>
                      <m:sub>
                        <m:r>
                          <m:rPr>
                            <m:brk m:alnAt="9"/>
                          </m:rPr>
                          <a:rPr lang="en-GB" i="1">
                            <a:latin typeface="Cambria Math" panose="02040503050406030204" pitchFamily="18" charset="0"/>
                          </a:rPr>
                          <m:t>𝑖</m:t>
                        </m:r>
                      </m:sub>
                      <m:sup/>
                      <m:e>
                        <m:r>
                          <a:rPr lang="en-GB" i="1">
                            <a:latin typeface="Cambria Math" panose="02040503050406030204" pitchFamily="18" charset="0"/>
                            <a:ea typeface="Cambria Math" panose="02040503050406030204" pitchFamily="18" charset="0"/>
                          </a:rPr>
                          <m:t>𝜌</m:t>
                        </m:r>
                        <m:sSub>
                          <m:sSubPr>
                            <m:ctrlPr>
                              <a:rPr lang="en-GB" i="1">
                                <a:latin typeface="Cambria Math" panose="02040503050406030204" pitchFamily="18" charset="0"/>
                                <a:ea typeface="Cambria Math" panose="02040503050406030204" pitchFamily="18" charset="0"/>
                              </a:rPr>
                            </m:ctrlPr>
                          </m:sSub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𝑤</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𝜑</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ea typeface="Cambria Math" panose="02040503050406030204" pitchFamily="18" charset="0"/>
                              </a:rPr>
                              <m:t>𝜑</m:t>
                            </m:r>
                          </m:e>
                        </m:acc>
                        <m:r>
                          <a:rPr lang="en-GB">
                            <a:latin typeface="Cambria Math" panose="02040503050406030204" pitchFamily="18" charset="0"/>
                            <a:ea typeface="Cambria Math" panose="02040503050406030204" pitchFamily="18" charset="0"/>
                          </a:rPr>
                          <m:t>)</m:t>
                        </m:r>
                      </m:e>
                    </m:nary>
                  </m:oMath>
                </a14:m>
                <a:r>
                  <a:rPr lang="en-GB" b="0" dirty="0">
                    <a:solidFill>
                      <a:schemeClr val="tx2"/>
                    </a:solidFill>
                    <a:latin typeface="Cambria Math" panose="02040503050406030204" pitchFamily="18" charset="0"/>
                    <a:ea typeface="Cambria Math" panose="02040503050406030204" pitchFamily="18" charset="0"/>
                  </a:rPr>
                  <a:t>+ (variability within </a:t>
                </a:r>
                <a:r>
                  <a:rPr lang="en-GB" dirty="0">
                    <a:latin typeface="Cambria Math" panose="02040503050406030204" pitchFamily="18" charset="0"/>
                    <a:ea typeface="Cambria Math" panose="02040503050406030204" pitchFamily="18" charset="0"/>
                  </a:rPr>
                  <a:t>clouds</a:t>
                </a:r>
                <a:r>
                  <a:rPr lang="en-GB" b="0" dirty="0">
                    <a:solidFill>
                      <a:schemeClr val="tx2"/>
                    </a:solidFill>
                    <a:latin typeface="Cambria Math" panose="02040503050406030204" pitchFamily="18" charset="0"/>
                    <a:ea typeface="Cambria Math" panose="02040503050406030204" pitchFamily="18" charset="0"/>
                  </a:rPr>
                  <a:t>) </a:t>
                </a:r>
                <a:r>
                  <a:rPr lang="en-GB" b="0" i="1" dirty="0">
                    <a:solidFill>
                      <a:schemeClr val="tx2"/>
                    </a:solidFill>
                    <a:latin typeface="Cambria Math" panose="02040503050406030204" pitchFamily="18" charset="0"/>
                    <a:ea typeface="Cambria Math" panose="02040503050406030204" pitchFamily="18" charset="0"/>
                  </a:rPr>
                  <a:t>                      					</a:t>
                </a:r>
                <a:r>
                  <a:rPr lang="en-GB" b="0" dirty="0">
                    <a:solidFill>
                      <a:schemeClr val="tx2"/>
                    </a:solidFill>
                    <a:latin typeface="Cambria Math" panose="02040503050406030204" pitchFamily="18" charset="0"/>
                    <a:ea typeface="Cambria Math" panose="02040503050406030204" pitchFamily="18" charset="0"/>
                  </a:rPr>
                  <a:t>+</a:t>
                </a:r>
                <a:r>
                  <a:rPr lang="en-GB" b="0" i="1" dirty="0">
                    <a:solidFill>
                      <a:schemeClr val="tx2"/>
                    </a:solidFill>
                    <a:latin typeface="Cambria Math" panose="02040503050406030204" pitchFamily="18" charset="0"/>
                    <a:ea typeface="Cambria Math" panose="02040503050406030204" pitchFamily="18" charset="0"/>
                  </a:rPr>
                  <a:t> </a:t>
                </a:r>
                <a:r>
                  <a:rPr lang="en-GB" b="0" dirty="0">
                    <a:solidFill>
                      <a:schemeClr val="tx2"/>
                    </a:solidFill>
                    <a:latin typeface="Cambria Math" panose="02040503050406030204" pitchFamily="18" charset="0"/>
                    <a:ea typeface="Cambria Math" panose="02040503050406030204" pitchFamily="18" charset="0"/>
                  </a:rPr>
                  <a:t>(variability within cloud-free environment</a:t>
                </a:r>
                <a:r>
                  <a:rPr lang="en-GB" dirty="0">
                    <a:latin typeface="Cambria Math" panose="02040503050406030204" pitchFamily="18" charset="0"/>
                    <a:ea typeface="Cambria Math" panose="02040503050406030204" pitchFamily="18" charset="0"/>
                  </a:rPr>
                  <a:t>)</a:t>
                </a:r>
                <a:endParaRPr lang="en-GB" b="0" dirty="0">
                  <a:solidFill>
                    <a:schemeClr val="tx2"/>
                  </a:solidFill>
                  <a:latin typeface="Cambria Math" panose="02040503050406030204" pitchFamily="18" charset="0"/>
                  <a:ea typeface="Cambria Math" panose="02040503050406030204" pitchFamily="18" charset="0"/>
                </a:endParaRPr>
              </a:p>
              <a:p>
                <a:pPr marL="0" indent="0">
                  <a:spcAft>
                    <a:spcPts val="600"/>
                  </a:spcAft>
                  <a:buClr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r>
                        <a:rPr lang="en-GB" sz="2400" i="1" smtClean="0">
                          <a:solidFill>
                            <a:schemeClr val="tx2"/>
                          </a:solidFill>
                          <a:latin typeface="Cambria Math" panose="02040503050406030204" pitchFamily="18" charset="0"/>
                          <a:ea typeface="Cambria Math" panose="02040503050406030204" pitchFamily="18" charset="0"/>
                        </a:rPr>
                        <m:t>≈</m:t>
                      </m:r>
                      <m:nary>
                        <m:naryPr>
                          <m:chr m:val="∑"/>
                          <m:limLoc m:val="subSup"/>
                          <m:supHide m:val="on"/>
                          <m:ctrlPr>
                            <a:rPr lang="en-GB" sz="2400" i="1">
                              <a:solidFill>
                                <a:schemeClr val="tx2"/>
                              </a:solidFill>
                              <a:latin typeface="Cambria Math" panose="02040503050406030204" pitchFamily="18" charset="0"/>
                            </a:rPr>
                          </m:ctrlPr>
                        </m:naryPr>
                        <m:sub>
                          <m:r>
                            <m:rPr>
                              <m:brk m:alnAt="9"/>
                            </m:rPr>
                            <a:rPr lang="en-GB" sz="2400" i="1">
                              <a:solidFill>
                                <a:schemeClr val="tx2"/>
                              </a:solidFill>
                              <a:latin typeface="Cambria Math" panose="02040503050406030204" pitchFamily="18" charset="0"/>
                            </a:rPr>
                            <m:t>𝑖</m:t>
                          </m:r>
                        </m:sub>
                        <m:sup/>
                        <m:e>
                          <m:r>
                            <a:rPr lang="en-GB" sz="2400" i="1">
                              <a:solidFill>
                                <a:schemeClr val="tx2"/>
                              </a:solidFill>
                              <a:latin typeface="Cambria Math" panose="02040503050406030204" pitchFamily="18" charset="0"/>
                              <a:ea typeface="Cambria Math" panose="02040503050406030204" pitchFamily="18" charset="0"/>
                            </a:rPr>
                            <m:t>𝜌</m:t>
                          </m:r>
                          <m:sSub>
                            <m:sSubPr>
                              <m:ctrlPr>
                                <a:rPr lang="en-GB" sz="2400" i="1">
                                  <a:solidFill>
                                    <a:schemeClr val="tx2"/>
                                  </a:solidFill>
                                  <a:latin typeface="Cambria Math" panose="02040503050406030204" pitchFamily="18" charset="0"/>
                                  <a:ea typeface="Cambria Math" panose="02040503050406030204" pitchFamily="18" charset="0"/>
                                </a:rPr>
                              </m:ctrlPr>
                            </m:sSubPr>
                            <m:e>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𝑤</m:t>
                                  </m:r>
                                </m:e>
                                <m:sub>
                                  <m:r>
                                    <a:rPr lang="en-GB" sz="2400" i="1">
                                      <a:solidFill>
                                        <a:schemeClr val="tx2"/>
                                      </a:solidFill>
                                      <a:latin typeface="Cambria Math" panose="02040503050406030204" pitchFamily="18" charset="0"/>
                                      <a:ea typeface="Cambria Math" panose="02040503050406030204" pitchFamily="18" charset="0"/>
                                    </a:rPr>
                                    <m:t>𝑖</m:t>
                                  </m:r>
                                </m:sub>
                              </m:sSub>
                              <m:r>
                                <a:rPr lang="en-GB" sz="2400" i="1">
                                  <a:solidFill>
                                    <a:schemeClr val="tx2"/>
                                  </a:solidFill>
                                  <a:latin typeface="Cambria Math" panose="02040503050406030204" pitchFamily="18" charset="0"/>
                                  <a:ea typeface="Cambria Math" panose="02040503050406030204" pitchFamily="18" charset="0"/>
                                </a:rPr>
                                <m:t>𝜎</m:t>
                              </m:r>
                            </m:e>
                            <m:sub>
                              <m:r>
                                <a:rPr lang="en-GB" sz="2400" i="1">
                                  <a:solidFill>
                                    <a:schemeClr val="tx2"/>
                                  </a:solidFill>
                                  <a:latin typeface="Cambria Math" panose="02040503050406030204" pitchFamily="18" charset="0"/>
                                  <a:ea typeface="Cambria Math" panose="02040503050406030204" pitchFamily="18" charset="0"/>
                                </a:rPr>
                                <m:t>𝑖</m:t>
                              </m:r>
                            </m:sub>
                          </m:sSub>
                          <m:r>
                            <a:rPr lang="en-GB" sz="2400" i="1">
                              <a:solidFill>
                                <a:schemeClr val="tx2"/>
                              </a:solidFill>
                              <a:latin typeface="Cambria Math" panose="02040503050406030204" pitchFamily="18" charset="0"/>
                              <a:ea typeface="Cambria Math" panose="02040503050406030204" pitchFamily="18" charset="0"/>
                            </a:rPr>
                            <m:t>(</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𝜑</m:t>
                              </m:r>
                            </m:e>
                            <m:sub>
                              <m:r>
                                <a:rPr lang="en-GB" sz="2400" i="1">
                                  <a:solidFill>
                                    <a:schemeClr val="tx2"/>
                                  </a:solidFill>
                                  <a:latin typeface="Cambria Math" panose="02040503050406030204" pitchFamily="18" charset="0"/>
                                  <a:ea typeface="Cambria Math" panose="02040503050406030204" pitchFamily="18" charset="0"/>
                                </a:rPr>
                                <m:t>𝑖</m:t>
                              </m:r>
                            </m:sub>
                          </m:sSub>
                          <m:r>
                            <a:rPr lang="en-GB" sz="2400" i="1">
                              <a:solidFill>
                                <a:schemeClr val="tx2"/>
                              </a:solidFill>
                              <a:latin typeface="Cambria Math" panose="02040503050406030204" pitchFamily="18" charset="0"/>
                              <a:ea typeface="Cambria Math" panose="02040503050406030204" pitchFamily="18" charset="0"/>
                            </a:rPr>
                            <m:t>−</m:t>
                          </m:r>
                          <m:acc>
                            <m:accPr>
                              <m:chr m:val="̅"/>
                              <m:ctrlPr>
                                <a:rPr lang="en-GB" sz="2400" i="1">
                                  <a:solidFill>
                                    <a:schemeClr val="tx2"/>
                                  </a:solidFill>
                                  <a:latin typeface="Cambria Math" panose="02040503050406030204" pitchFamily="18" charset="0"/>
                                </a:rPr>
                              </m:ctrlPr>
                            </m:accPr>
                            <m:e>
                              <m:r>
                                <a:rPr lang="en-GB" sz="2400" i="1">
                                  <a:solidFill>
                                    <a:schemeClr val="tx2"/>
                                  </a:solidFill>
                                  <a:latin typeface="Cambria Math" panose="02040503050406030204" pitchFamily="18" charset="0"/>
                                  <a:ea typeface="Cambria Math" panose="02040503050406030204" pitchFamily="18" charset="0"/>
                                </a:rPr>
                                <m:t>𝜑</m:t>
                              </m:r>
                            </m:e>
                          </m:acc>
                          <m:r>
                            <a:rPr lang="en-GB" sz="2400">
                              <a:solidFill>
                                <a:schemeClr val="tx2"/>
                              </a:solidFill>
                              <a:latin typeface="Cambria Math" panose="02040503050406030204" pitchFamily="18" charset="0"/>
                              <a:ea typeface="Cambria Math" panose="02040503050406030204" pitchFamily="18" charset="0"/>
                            </a:rPr>
                            <m:t>)</m:t>
                          </m:r>
                        </m:e>
                      </m:nary>
                      <m:r>
                        <a:rPr lang="en-GB" sz="2400" b="0" i="0" smtClean="0">
                          <a:solidFill>
                            <a:schemeClr val="tx2"/>
                          </a:solidFill>
                          <a:latin typeface="Cambria Math" panose="02040503050406030204" pitchFamily="18" charset="0"/>
                          <a:ea typeface="Cambria Math" panose="02040503050406030204" pitchFamily="18" charset="0"/>
                        </a:rPr>
                        <m:t>=</m:t>
                      </m:r>
                      <m:nary>
                        <m:naryPr>
                          <m:chr m:val="∑"/>
                          <m:limLoc m:val="subSup"/>
                          <m:supHide m:val="on"/>
                          <m:ctrlPr>
                            <a:rPr lang="en-GB" sz="2400" b="0" i="1" smtClean="0">
                              <a:solidFill>
                                <a:schemeClr val="tx2"/>
                              </a:solidFill>
                              <a:latin typeface="Cambria Math" panose="02040503050406030204" pitchFamily="18" charset="0"/>
                              <a:ea typeface="Cambria Math" panose="02040503050406030204" pitchFamily="18" charset="0"/>
                            </a:rPr>
                          </m:ctrlPr>
                        </m:naryPr>
                        <m:sub>
                          <m:r>
                            <m:rPr>
                              <m:brk m:alnAt="9"/>
                            </m:rPr>
                            <a:rPr lang="en-GB" sz="2400" b="0" i="1" smtClean="0">
                              <a:solidFill>
                                <a:schemeClr val="tx2"/>
                              </a:solidFill>
                              <a:latin typeface="Cambria Math" panose="02040503050406030204" pitchFamily="18" charset="0"/>
                              <a:ea typeface="Cambria Math" panose="02040503050406030204" pitchFamily="18" charset="0"/>
                            </a:rPr>
                            <m:t>𝑖</m:t>
                          </m:r>
                        </m:sub>
                        <m:sup/>
                        <m:e>
                          <m:sSub>
                            <m:sSubPr>
                              <m:ctrlPr>
                                <a:rPr lang="en-GB" sz="2400" b="0" i="1" smtClean="0">
                                  <a:solidFill>
                                    <a:schemeClr val="tx2"/>
                                  </a:solidFill>
                                  <a:latin typeface="Cambria Math" panose="02040503050406030204" pitchFamily="18" charset="0"/>
                                  <a:ea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𝑀</m:t>
                              </m:r>
                            </m:e>
                            <m:sub>
                              <m:r>
                                <a:rPr lang="en-GB" sz="2400" b="0" i="1" smtClean="0">
                                  <a:solidFill>
                                    <a:schemeClr val="tx2"/>
                                  </a:solidFill>
                                  <a:latin typeface="Cambria Math" panose="02040503050406030204" pitchFamily="18" charset="0"/>
                                  <a:ea typeface="Cambria Math" panose="02040503050406030204" pitchFamily="18" charset="0"/>
                                </a:rPr>
                                <m:t>𝑖</m:t>
                              </m:r>
                            </m:sub>
                          </m:sSub>
                          <m:r>
                            <a:rPr lang="en-GB" sz="2400" i="1">
                              <a:solidFill>
                                <a:schemeClr val="tx2"/>
                              </a:solidFill>
                              <a:latin typeface="Cambria Math" panose="02040503050406030204" pitchFamily="18" charset="0"/>
                              <a:ea typeface="Cambria Math" panose="02040503050406030204" pitchFamily="18" charset="0"/>
                            </a:rPr>
                            <m:t>(</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𝜑</m:t>
                              </m:r>
                            </m:e>
                            <m:sub>
                              <m:r>
                                <a:rPr lang="en-GB" sz="2400" i="1">
                                  <a:solidFill>
                                    <a:schemeClr val="tx2"/>
                                  </a:solidFill>
                                  <a:latin typeface="Cambria Math" panose="02040503050406030204" pitchFamily="18" charset="0"/>
                                  <a:ea typeface="Cambria Math" panose="02040503050406030204" pitchFamily="18" charset="0"/>
                                </a:rPr>
                                <m:t>𝑖</m:t>
                              </m:r>
                            </m:sub>
                          </m:sSub>
                          <m:r>
                            <a:rPr lang="en-GB" sz="2400" i="1">
                              <a:solidFill>
                                <a:schemeClr val="tx2"/>
                              </a:solidFill>
                              <a:latin typeface="Cambria Math" panose="02040503050406030204" pitchFamily="18" charset="0"/>
                              <a:ea typeface="Cambria Math" panose="02040503050406030204" pitchFamily="18" charset="0"/>
                            </a:rPr>
                            <m:t>−</m:t>
                          </m:r>
                          <m:acc>
                            <m:accPr>
                              <m:chr m:val="̅"/>
                              <m:ctrlPr>
                                <a:rPr lang="en-GB" sz="2400" i="1">
                                  <a:solidFill>
                                    <a:schemeClr val="tx2"/>
                                  </a:solidFill>
                                  <a:latin typeface="Cambria Math" panose="02040503050406030204" pitchFamily="18" charset="0"/>
                                </a:rPr>
                              </m:ctrlPr>
                            </m:accPr>
                            <m:e>
                              <m:r>
                                <a:rPr lang="en-GB" sz="2400" i="1">
                                  <a:solidFill>
                                    <a:schemeClr val="tx2"/>
                                  </a:solidFill>
                                  <a:latin typeface="Cambria Math" panose="02040503050406030204" pitchFamily="18" charset="0"/>
                                  <a:ea typeface="Cambria Math" panose="02040503050406030204" pitchFamily="18" charset="0"/>
                                </a:rPr>
                                <m:t>𝜑</m:t>
                              </m:r>
                            </m:e>
                          </m:acc>
                          <m:r>
                            <a:rPr lang="en-GB" sz="2400">
                              <a:solidFill>
                                <a:schemeClr val="tx2"/>
                              </a:solidFill>
                              <a:latin typeface="Cambria Math" panose="02040503050406030204" pitchFamily="18" charset="0"/>
                              <a:ea typeface="Cambria Math" panose="02040503050406030204" pitchFamily="18" charset="0"/>
                            </a:rPr>
                            <m:t>)</m:t>
                          </m:r>
                        </m:e>
                      </m:nary>
                    </m:oMath>
                  </m:oMathPara>
                </a14:m>
                <a:endParaRPr lang="en-GB" sz="2800" dirty="0">
                  <a:solidFill>
                    <a:schemeClr val="tx2"/>
                  </a:solidFill>
                </a:endParaRPr>
              </a:p>
              <a:p>
                <a:endParaRPr lang="en-GB" dirty="0"/>
              </a:p>
              <a:p>
                <a:r>
                  <a:rPr lang="en-GB" dirty="0"/>
                  <a:t>So all we need to know is the mass flux and the anomalous value of the variable within the convection</a:t>
                </a:r>
              </a:p>
              <a:p>
                <a:pPr marL="3420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b="0" dirty="0">
                  <a:solidFill>
                    <a:schemeClr val="tx1"/>
                  </a:solidFill>
                  <a:ea typeface="Cambria Math" panose="02040503050406030204" pitchFamily="18" charset="0"/>
                </a:endParaRPr>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endParaRPr lang="en-GB" dirty="0"/>
              </a:p>
              <a:p>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idx="11"/>
              </p:nvPr>
            </p:nvSpPr>
            <p:spPr>
              <a:xfrm>
                <a:off x="323422" y="980728"/>
                <a:ext cx="8497156" cy="3951304"/>
              </a:xfrm>
              <a:blipFill>
                <a:blip r:embed="rId3"/>
                <a:stretch>
                  <a:fillRect l="-2009" b="-13735"/>
                </a:stretch>
              </a:blipFill>
            </p:spPr>
            <p:txBody>
              <a:bodyPr/>
              <a:lstStyle/>
              <a:p>
                <a:r>
                  <a:rPr lang="en-GB">
                    <a:noFill/>
                  </a:rPr>
                  <a:t> </a:t>
                </a:r>
              </a:p>
            </p:txBody>
          </p:sp>
        </mc:Fallback>
      </mc:AlternateContent>
    </p:spTree>
    <p:extLst>
      <p:ext uri="{BB962C8B-B14F-4D97-AF65-F5344CB8AC3E}">
        <p14:creationId xmlns:p14="http://schemas.microsoft.com/office/powerpoint/2010/main" val="2525040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The composite “bulk” plume</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11</a:t>
            </a:fld>
            <a:endParaRPr lang="en-GB" alt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1"/>
              </p:nvPr>
            </p:nvSpPr>
            <p:spPr>
              <a:xfrm>
                <a:off x="207644" y="923075"/>
                <a:ext cx="8251867" cy="3951304"/>
              </a:xfrm>
            </p:spPr>
            <p:txBody>
              <a:bodyPr/>
              <a:lstStyle/>
              <a:p>
                <a:pPr marL="0" indent="0">
                  <a:buNone/>
                </a:pPr>
                <a:endParaRPr lang="en-GB" sz="2400" dirty="0"/>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rPr>
                  <a:t>But we assumed many clouds!</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t>Expensive to r</a:t>
                </a:r>
                <a:r>
                  <a:rPr lang="en-GB" sz="2400" dirty="0">
                    <a:solidFill>
                      <a:schemeClr val="tx2"/>
                    </a:solidFill>
                  </a:rPr>
                  <a:t>epeat our calculations for every </a:t>
                </a:r>
                <a:r>
                  <a:rPr lang="en-GB" sz="2400" i="1" dirty="0" err="1">
                    <a:solidFill>
                      <a:schemeClr val="tx2"/>
                    </a:solidFill>
                  </a:rPr>
                  <a:t>i</a:t>
                </a:r>
                <a:r>
                  <a:rPr lang="en-GB" sz="2400" i="1" dirty="0">
                    <a:solidFill>
                      <a:schemeClr val="tx2"/>
                    </a:solidFill>
                  </a:rPr>
                  <a:t>=1…N </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rPr>
                  <a:t>Could combine similar clouds together (e.g. those reaching a given height) </a:t>
                </a:r>
                <a:r>
                  <a:rPr lang="en-GB" sz="2400" dirty="0">
                    <a:solidFill>
                      <a:schemeClr val="tx2"/>
                    </a:solidFill>
                    <a:sym typeface="Wingdings" panose="05000000000000000000" pitchFamily="2" charset="2"/>
                  </a:rPr>
                  <a:t></a:t>
                </a:r>
                <a:r>
                  <a:rPr lang="en-GB" sz="2400" dirty="0">
                    <a:solidFill>
                      <a:schemeClr val="tx2"/>
                    </a:solidFill>
                  </a:rPr>
                  <a:t> spectral model</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t>Could combine all cloud types together </a:t>
                </a:r>
                <a:r>
                  <a:rPr lang="en-GB" dirty="0">
                    <a:sym typeface="Wingdings" panose="05000000000000000000" pitchFamily="2" charset="2"/>
                  </a:rPr>
                  <a:t> bulk model</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dirty="0">
                  <a:solidFill>
                    <a:srgbClr val="FF0000"/>
                  </a:solidFill>
                  <a:latin typeface="+mj-lt"/>
                  <a:cs typeface="+mn-cs"/>
                </a:endParaRPr>
              </a:p>
              <a:p>
                <a:pPr marL="0" indent="0">
                  <a:spcAft>
                    <a:spcPts val="600"/>
                  </a:spcAft>
                  <a:buClr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r>
                        <a:rPr lang="en-GB" sz="2800" i="1" smtClean="0">
                          <a:solidFill>
                            <a:srgbClr val="FF0000"/>
                          </a:solidFill>
                          <a:latin typeface="Cambria Math" panose="02040503050406030204" pitchFamily="18" charset="0"/>
                          <a:ea typeface="Cambria Math" panose="02040503050406030204" pitchFamily="18" charset="0"/>
                        </a:rPr>
                        <m:t>𝜌</m:t>
                      </m:r>
                      <m:acc>
                        <m:accPr>
                          <m:chr m:val="̅"/>
                          <m:ctrlPr>
                            <a:rPr lang="en-GB" sz="2800" i="1">
                              <a:solidFill>
                                <a:srgbClr val="FF0000"/>
                              </a:solidFill>
                              <a:latin typeface="Cambria Math" panose="02040503050406030204" pitchFamily="18" charset="0"/>
                              <a:ea typeface="Cambria Math" panose="02040503050406030204" pitchFamily="18" charset="0"/>
                            </a:rPr>
                          </m:ctrlPr>
                        </m:accPr>
                        <m:e>
                          <m:r>
                            <a:rPr lang="en-GB" sz="2800" i="1">
                              <a:solidFill>
                                <a:srgbClr val="FF0000"/>
                              </a:solidFill>
                              <a:latin typeface="Cambria Math" panose="02040503050406030204" pitchFamily="18" charset="0"/>
                              <a:ea typeface="Cambria Math" panose="02040503050406030204" pitchFamily="18" charset="0"/>
                            </a:rPr>
                            <m:t>𝑤</m:t>
                          </m:r>
                          <m:r>
                            <a:rPr lang="en-GB" sz="2800" i="1">
                              <a:solidFill>
                                <a:srgbClr val="FF0000"/>
                              </a:solidFill>
                              <a:latin typeface="Cambria Math" panose="02040503050406030204" pitchFamily="18" charset="0"/>
                              <a:ea typeface="Cambria Math" panose="02040503050406030204" pitchFamily="18" charset="0"/>
                            </a:rPr>
                            <m:t>′</m:t>
                          </m:r>
                          <m:r>
                            <a:rPr lang="en-GB" sz="2800" i="1">
                              <a:solidFill>
                                <a:srgbClr val="FF0000"/>
                              </a:solidFill>
                              <a:latin typeface="Cambria Math" panose="02040503050406030204" pitchFamily="18" charset="0"/>
                              <a:ea typeface="Cambria Math" panose="02040503050406030204" pitchFamily="18" charset="0"/>
                            </a:rPr>
                            <m:t>𝜑</m:t>
                          </m:r>
                          <m:r>
                            <a:rPr lang="en-GB" sz="2800" i="1">
                              <a:solidFill>
                                <a:srgbClr val="FF0000"/>
                              </a:solidFill>
                              <a:latin typeface="Cambria Math" panose="02040503050406030204" pitchFamily="18" charset="0"/>
                              <a:ea typeface="Cambria Math" panose="02040503050406030204" pitchFamily="18" charset="0"/>
                            </a:rPr>
                            <m:t>′</m:t>
                          </m:r>
                        </m:e>
                      </m:acc>
                      <m:r>
                        <a:rPr lang="en-GB" sz="2800" i="1" smtClean="0">
                          <a:solidFill>
                            <a:srgbClr val="FF0000"/>
                          </a:solidFill>
                          <a:latin typeface="Cambria Math" panose="02040503050406030204" pitchFamily="18" charset="0"/>
                          <a:ea typeface="Cambria Math" panose="02040503050406030204" pitchFamily="18" charset="0"/>
                        </a:rPr>
                        <m:t>≈</m:t>
                      </m:r>
                      <m:sSub>
                        <m:sSubPr>
                          <m:ctrlPr>
                            <a:rPr lang="en-GB" sz="2800" i="1" smtClean="0">
                              <a:solidFill>
                                <a:srgbClr val="FF0000"/>
                              </a:solidFill>
                              <a:latin typeface="Cambria Math" panose="02040503050406030204" pitchFamily="18" charset="0"/>
                              <a:ea typeface="Cambria Math" panose="02040503050406030204" pitchFamily="18" charset="0"/>
                            </a:rPr>
                          </m:ctrlPr>
                        </m:sSubPr>
                        <m:e>
                          <m:r>
                            <a:rPr lang="en-GB" sz="2800" b="0" i="1" smtClean="0">
                              <a:solidFill>
                                <a:srgbClr val="FF0000"/>
                              </a:solidFill>
                              <a:latin typeface="Cambria Math" panose="02040503050406030204" pitchFamily="18" charset="0"/>
                              <a:ea typeface="Cambria Math" panose="02040503050406030204" pitchFamily="18" charset="0"/>
                            </a:rPr>
                            <m:t>𝑀</m:t>
                          </m:r>
                        </m:e>
                        <m:sub>
                          <m:r>
                            <a:rPr lang="en-GB" sz="2800" b="0" i="1" smtClean="0">
                              <a:solidFill>
                                <a:srgbClr val="FF0000"/>
                              </a:solidFill>
                              <a:latin typeface="Cambria Math" panose="02040503050406030204" pitchFamily="18" charset="0"/>
                              <a:ea typeface="Cambria Math" panose="02040503050406030204" pitchFamily="18" charset="0"/>
                            </a:rPr>
                            <m:t>𝑐</m:t>
                          </m:r>
                        </m:sub>
                      </m:sSub>
                      <m:r>
                        <a:rPr lang="en-GB" sz="2800" i="1">
                          <a:solidFill>
                            <a:srgbClr val="FF0000"/>
                          </a:solidFill>
                          <a:latin typeface="Cambria Math" panose="02040503050406030204" pitchFamily="18" charset="0"/>
                          <a:ea typeface="Cambria Math" panose="02040503050406030204" pitchFamily="18" charset="0"/>
                        </a:rPr>
                        <m:t>(</m:t>
                      </m:r>
                      <m:sSub>
                        <m:sSubPr>
                          <m:ctrlPr>
                            <a:rPr lang="en-GB" sz="2800" i="1">
                              <a:solidFill>
                                <a:srgbClr val="FF0000"/>
                              </a:solidFill>
                              <a:latin typeface="Cambria Math" panose="02040503050406030204" pitchFamily="18" charset="0"/>
                              <a:ea typeface="Cambria Math" panose="02040503050406030204" pitchFamily="18" charset="0"/>
                            </a:rPr>
                          </m:ctrlPr>
                        </m:sSubPr>
                        <m:e>
                          <m:r>
                            <a:rPr lang="en-GB" sz="2800" i="1">
                              <a:solidFill>
                                <a:srgbClr val="FF0000"/>
                              </a:solidFill>
                              <a:latin typeface="Cambria Math" panose="02040503050406030204" pitchFamily="18" charset="0"/>
                              <a:ea typeface="Cambria Math" panose="02040503050406030204" pitchFamily="18" charset="0"/>
                            </a:rPr>
                            <m:t>𝜑</m:t>
                          </m:r>
                        </m:e>
                        <m:sub>
                          <m:r>
                            <a:rPr lang="en-GB" sz="2800" b="0" i="1" smtClean="0">
                              <a:solidFill>
                                <a:srgbClr val="FF0000"/>
                              </a:solidFill>
                              <a:latin typeface="Cambria Math" panose="02040503050406030204" pitchFamily="18" charset="0"/>
                              <a:ea typeface="Cambria Math" panose="02040503050406030204" pitchFamily="18" charset="0"/>
                            </a:rPr>
                            <m:t>𝑐</m:t>
                          </m:r>
                        </m:sub>
                      </m:sSub>
                      <m:r>
                        <a:rPr lang="en-GB" sz="2800" i="1">
                          <a:solidFill>
                            <a:srgbClr val="FF0000"/>
                          </a:solidFill>
                          <a:latin typeface="Cambria Math" panose="02040503050406030204" pitchFamily="18" charset="0"/>
                          <a:ea typeface="Cambria Math" panose="02040503050406030204" pitchFamily="18" charset="0"/>
                        </a:rPr>
                        <m:t>−</m:t>
                      </m:r>
                      <m:acc>
                        <m:accPr>
                          <m:chr m:val="̅"/>
                          <m:ctrlPr>
                            <a:rPr lang="en-GB" sz="2800" i="1">
                              <a:solidFill>
                                <a:srgbClr val="FF0000"/>
                              </a:solidFill>
                              <a:latin typeface="Cambria Math" panose="02040503050406030204" pitchFamily="18" charset="0"/>
                            </a:rPr>
                          </m:ctrlPr>
                        </m:accPr>
                        <m:e>
                          <m:r>
                            <a:rPr lang="en-GB" sz="2800" i="1">
                              <a:solidFill>
                                <a:srgbClr val="FF0000"/>
                              </a:solidFill>
                              <a:latin typeface="Cambria Math" panose="02040503050406030204" pitchFamily="18" charset="0"/>
                              <a:ea typeface="Cambria Math" panose="02040503050406030204" pitchFamily="18" charset="0"/>
                            </a:rPr>
                            <m:t>𝜑</m:t>
                          </m:r>
                        </m:e>
                      </m:acc>
                      <m:r>
                        <a:rPr lang="en-GB" sz="2800" b="0" i="1" smtClean="0">
                          <a:solidFill>
                            <a:srgbClr val="FF0000"/>
                          </a:solidFill>
                          <a:latin typeface="Cambria Math" panose="02040503050406030204" pitchFamily="18" charset="0"/>
                          <a:ea typeface="Cambria Math" panose="02040503050406030204" pitchFamily="18" charset="0"/>
                        </a:rPr>
                        <m:t>)</m:t>
                      </m:r>
                    </m:oMath>
                  </m:oMathPara>
                </a14:m>
                <a:endParaRPr lang="en-GB" sz="2800" dirty="0">
                  <a:solidFill>
                    <a:srgbClr val="FF0000"/>
                  </a:solidFill>
                </a:endParaRPr>
              </a:p>
              <a:p>
                <a:endParaRPr lang="en-GB" dirty="0"/>
              </a:p>
              <a:p>
                <a:r>
                  <a:rPr lang="en-GB" dirty="0"/>
                  <a:t>There are some subtleties in combining cloud types (because adding equations that are </a:t>
                </a:r>
                <a:r>
                  <a:rPr lang="en-GB" b="1" i="1" dirty="0"/>
                  <a:t>almost</a:t>
                </a:r>
                <a:r>
                  <a:rPr lang="en-GB" dirty="0"/>
                  <a:t> linear; Plant 2010) especially for properties of detrained air</a:t>
                </a:r>
              </a:p>
              <a:p>
                <a:pPr marL="3420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b="0" dirty="0">
                  <a:solidFill>
                    <a:schemeClr val="tx1"/>
                  </a:solidFill>
                  <a:ea typeface="Cambria Math" panose="02040503050406030204" pitchFamily="18" charset="0"/>
                </a:endParaRPr>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pPr marL="0" indent="0">
                  <a:buNone/>
                </a:pPr>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idx="11"/>
              </p:nvPr>
            </p:nvSpPr>
            <p:spPr>
              <a:xfrm>
                <a:off x="207644" y="923075"/>
                <a:ext cx="8251867" cy="3951304"/>
              </a:xfrm>
              <a:blipFill>
                <a:blip r:embed="rId3"/>
                <a:stretch>
                  <a:fillRect l="-2068" b="-42681"/>
                </a:stretch>
              </a:blipFill>
            </p:spPr>
            <p:txBody>
              <a:bodyPr/>
              <a:lstStyle/>
              <a:p>
                <a:r>
                  <a:rPr lang="en-GB">
                    <a:noFill/>
                  </a:rPr>
                  <a:t> </a:t>
                </a:r>
              </a:p>
            </p:txBody>
          </p:sp>
        </mc:Fallback>
      </mc:AlternateContent>
    </p:spTree>
    <p:extLst>
      <p:ext uri="{BB962C8B-B14F-4D97-AF65-F5344CB8AC3E}">
        <p14:creationId xmlns:p14="http://schemas.microsoft.com/office/powerpoint/2010/main" val="30376024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How well does it work?</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12</a:t>
            </a:fld>
            <a:endParaRPr lang="en-GB" altLang="en-US" dirty="0"/>
          </a:p>
        </p:txBody>
      </p:sp>
      <p:sp>
        <p:nvSpPr>
          <p:cNvPr id="4" name="Content Placeholder 3"/>
          <p:cNvSpPr>
            <a:spLocks noGrp="1"/>
          </p:cNvSpPr>
          <p:nvPr>
            <p:ph idx="11"/>
          </p:nvPr>
        </p:nvSpPr>
        <p:spPr>
          <a:xfrm>
            <a:off x="195831" y="1196752"/>
            <a:ext cx="3500259" cy="3951304"/>
          </a:xfrm>
        </p:spPr>
        <p:txBody>
          <a:bodyPr/>
          <a:lstStyle/>
          <a:p>
            <a:pPr>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dirty="0">
                <a:solidFill>
                  <a:schemeClr val="tx2"/>
                </a:solidFill>
              </a:rPr>
              <a:t>Applying mass flux decomposition to LES data</a:t>
            </a:r>
          </a:p>
          <a:p>
            <a:pPr>
              <a:buFont typeface="Arial" panose="020B0604020202020204" pitchFamily="34" charset="0"/>
              <a:buNone/>
              <a:defRPr/>
            </a:pPr>
            <a:r>
              <a:rPr lang="en-GB" altLang="en-US" sz="2000" dirty="0">
                <a:solidFill>
                  <a:srgbClr val="FF0000"/>
                </a:solidFill>
              </a:rPr>
              <a:t>Red = total flux</a:t>
            </a:r>
          </a:p>
          <a:p>
            <a:pPr>
              <a:buFont typeface="Arial" panose="020B0604020202020204" pitchFamily="34" charset="0"/>
              <a:buNone/>
              <a:defRPr/>
            </a:pPr>
            <a:r>
              <a:rPr lang="en-GB" altLang="en-US" sz="2000" dirty="0">
                <a:solidFill>
                  <a:srgbClr val="00B0F0"/>
                </a:solidFill>
              </a:rPr>
              <a:t>Blue = bulk approximation</a:t>
            </a:r>
          </a:p>
          <a:p>
            <a:pPr>
              <a:buFont typeface="Arial" panose="020B0604020202020204" pitchFamily="34" charset="0"/>
              <a:buNone/>
              <a:defRPr/>
            </a:pPr>
            <a:r>
              <a:rPr lang="en-GB" altLang="en-US" sz="2000" dirty="0">
                <a:solidFill>
                  <a:srgbClr val="00B050"/>
                </a:solidFill>
              </a:rPr>
              <a:t>Green dashed = environmental variability</a:t>
            </a:r>
          </a:p>
          <a:p>
            <a:pPr>
              <a:buFont typeface="Arial" panose="020B0604020202020204" pitchFamily="34" charset="0"/>
              <a:buNone/>
              <a:defRPr/>
            </a:pPr>
            <a:r>
              <a:rPr lang="en-GB" altLang="en-US" sz="2000" dirty="0">
                <a:solidFill>
                  <a:srgbClr val="00B050"/>
                </a:solidFill>
              </a:rPr>
              <a:t>Green solid = within-cloud variability</a:t>
            </a:r>
          </a:p>
          <a:p>
            <a:pPr>
              <a:buFont typeface="Arial" panose="020B0604020202020204" pitchFamily="34" charset="0"/>
              <a:buNone/>
              <a:defRPr/>
            </a:pPr>
            <a:r>
              <a:rPr lang="en-GB" altLang="en-US" sz="2000" dirty="0">
                <a:solidFill>
                  <a:srgbClr val="7030A0"/>
                </a:solidFill>
              </a:rPr>
              <a:t>Purple = between cloud variability</a:t>
            </a:r>
          </a:p>
          <a:p>
            <a:pPr>
              <a:buFont typeface="Arial" panose="020B0604020202020204" pitchFamily="34" charset="0"/>
              <a:buNone/>
              <a:defRPr/>
            </a:pPr>
            <a:endParaRPr lang="en-GB" sz="2000" dirty="0"/>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dirty="0"/>
              <a:t>2 convection types better than 1</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dirty="0"/>
              <a:t>3+ types not much better</a:t>
            </a:r>
            <a:endParaRPr lang="en-GB" sz="2000" b="0" dirty="0">
              <a:solidFill>
                <a:schemeClr val="tx1"/>
              </a:solidFill>
              <a:ea typeface="Cambria Math" panose="02040503050406030204" pitchFamily="18" charset="0"/>
            </a:endParaRPr>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pPr marL="0" indent="0">
              <a:buNone/>
            </a:pPr>
            <a:endParaRPr lang="en-GB" dirty="0"/>
          </a:p>
        </p:txBody>
      </p:sp>
      <p:pic>
        <p:nvPicPr>
          <p:cNvPr id="10" name="Picture 9" descr="A graph of a graph of a function&#10;&#10;Description automatically generated with medium confidence">
            <a:extLst>
              <a:ext uri="{FF2B5EF4-FFF2-40B4-BE49-F238E27FC236}">
                <a16:creationId xmlns:a16="http://schemas.microsoft.com/office/drawing/2014/main" id="{4E3B4390-8F59-ABC1-FB1C-39CD0C49A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043" y="1016546"/>
            <a:ext cx="5144644" cy="5254512"/>
          </a:xfrm>
          <a:prstGeom prst="rect">
            <a:avLst/>
          </a:prstGeom>
        </p:spPr>
      </p:pic>
      <p:sp>
        <p:nvSpPr>
          <p:cNvPr id="11" name="TextBox 10">
            <a:extLst>
              <a:ext uri="{FF2B5EF4-FFF2-40B4-BE49-F238E27FC236}">
                <a16:creationId xmlns:a16="http://schemas.microsoft.com/office/drawing/2014/main" id="{3A7243CA-CEAE-C759-E816-C1276ACB84E8}"/>
              </a:ext>
            </a:extLst>
          </p:cNvPr>
          <p:cNvSpPr txBox="1"/>
          <p:nvPr/>
        </p:nvSpPr>
        <p:spPr>
          <a:xfrm>
            <a:off x="6876256" y="6388952"/>
            <a:ext cx="3456384" cy="307777"/>
          </a:xfrm>
          <a:prstGeom prst="rect">
            <a:avLst/>
          </a:prstGeom>
          <a:noFill/>
        </p:spPr>
        <p:txBody>
          <a:bodyPr wrap="square" rtlCol="0">
            <a:spAutoFit/>
          </a:bodyPr>
          <a:lstStyle/>
          <a:p>
            <a:r>
              <a:rPr lang="en-GB" sz="1400" dirty="0">
                <a:solidFill>
                  <a:schemeClr val="tx2"/>
                </a:solidFill>
                <a:latin typeface="Arial" panose="020B0604020202020204" pitchFamily="34" charset="0"/>
                <a:cs typeface="Arial" panose="020B0604020202020204" pitchFamily="34" charset="0"/>
              </a:rPr>
              <a:t>Gu et al 2020</a:t>
            </a:r>
          </a:p>
        </p:txBody>
      </p:sp>
    </p:spTree>
    <p:extLst>
      <p:ext uri="{BB962C8B-B14F-4D97-AF65-F5344CB8AC3E}">
        <p14:creationId xmlns:p14="http://schemas.microsoft.com/office/powerpoint/2010/main" val="113083906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Overestimation of liquid water</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13</a:t>
            </a:fld>
            <a:endParaRPr lang="en-GB" altLang="en-US" dirty="0"/>
          </a:p>
        </p:txBody>
      </p:sp>
      <p:sp>
        <p:nvSpPr>
          <p:cNvPr id="4" name="Content Placeholder 3"/>
          <p:cNvSpPr>
            <a:spLocks noGrp="1"/>
          </p:cNvSpPr>
          <p:nvPr>
            <p:ph idx="11"/>
          </p:nvPr>
        </p:nvSpPr>
        <p:spPr>
          <a:xfrm>
            <a:off x="207645" y="923075"/>
            <a:ext cx="4796404" cy="3951304"/>
          </a:xfrm>
        </p:spPr>
        <p:txBody>
          <a:bodyPr/>
          <a:lstStyle/>
          <a:p>
            <a:pPr marL="0" indent="0">
              <a:buNone/>
            </a:pPr>
            <a:endParaRPr lang="en-GB" sz="2400" dirty="0"/>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rPr>
              <a:t>Bulk parameterization scheme ansatz</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dirty="0">
              <a:solidFill>
                <a:schemeClr val="tx2"/>
              </a:solidFill>
            </a:endParaRP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rPr>
              <a:t>The liquid water detrained from each individual plume is given by the bulk value:</a:t>
            </a:r>
          </a:p>
          <a:p>
            <a:pPr marL="3420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b="0" dirty="0">
              <a:solidFill>
                <a:schemeClr val="tx1"/>
              </a:solidFill>
              <a:ea typeface="Cambria Math" panose="02040503050406030204" pitchFamily="18" charset="0"/>
            </a:endParaRPr>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pPr marL="0" indent="0">
              <a:buNone/>
            </a:pPr>
            <a:endParaRPr lang="en-GB" dirty="0"/>
          </a:p>
        </p:txBody>
      </p:sp>
      <p:graphicFrame>
        <p:nvGraphicFramePr>
          <p:cNvPr id="5" name="Object 4">
            <a:extLst>
              <a:ext uri="{FF2B5EF4-FFF2-40B4-BE49-F238E27FC236}">
                <a16:creationId xmlns:a16="http://schemas.microsoft.com/office/drawing/2014/main" id="{235EBA25-B6B5-12BD-B777-2FD7EE931A9A}"/>
              </a:ext>
            </a:extLst>
          </p:cNvPr>
          <p:cNvGraphicFramePr>
            <a:graphicFrameLocks noChangeAspect="1"/>
          </p:cNvGraphicFramePr>
          <p:nvPr/>
        </p:nvGraphicFramePr>
        <p:xfrm>
          <a:off x="813431" y="4174564"/>
          <a:ext cx="2843442" cy="1435524"/>
        </p:xfrm>
        <a:graphic>
          <a:graphicData uri="http://schemas.openxmlformats.org/presentationml/2006/ole">
            <mc:AlternateContent xmlns:mc="http://schemas.openxmlformats.org/markup-compatibility/2006">
              <mc:Choice xmlns:v="urn:schemas-microsoft-com:vml" Requires="v">
                <p:oleObj name="Equation" r:id="rId3" imgW="1307880" imgH="660240" progId="Equation.DSMT4">
                  <p:embed/>
                </p:oleObj>
              </mc:Choice>
              <mc:Fallback>
                <p:oleObj name="Equation" r:id="rId3" imgW="1307880" imgH="660240" progId="Equation.DSMT4">
                  <p:embed/>
                  <p:pic>
                    <p:nvPicPr>
                      <p:cNvPr id="5" name="Object 4">
                        <a:extLst>
                          <a:ext uri="{FF2B5EF4-FFF2-40B4-BE49-F238E27FC236}">
                            <a16:creationId xmlns:a16="http://schemas.microsoft.com/office/drawing/2014/main" id="{235EBA25-B6B5-12BD-B777-2FD7EE931A9A}"/>
                          </a:ext>
                        </a:extLst>
                      </p:cNvPr>
                      <p:cNvPicPr/>
                      <p:nvPr/>
                    </p:nvPicPr>
                    <p:blipFill>
                      <a:blip r:embed="rId4"/>
                      <a:stretch>
                        <a:fillRect/>
                      </a:stretch>
                    </p:blipFill>
                    <p:spPr>
                      <a:xfrm>
                        <a:off x="813431" y="4174564"/>
                        <a:ext cx="2843442" cy="1435524"/>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491A9C6A-C001-2A8F-ABB6-D1B864B48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139" y="1153920"/>
            <a:ext cx="3925578" cy="3980481"/>
          </a:xfrm>
          <a:prstGeom prst="rect">
            <a:avLst/>
          </a:prstGeom>
        </p:spPr>
      </p:pic>
      <p:sp>
        <p:nvSpPr>
          <p:cNvPr id="7" name="TextBox 6">
            <a:extLst>
              <a:ext uri="{FF2B5EF4-FFF2-40B4-BE49-F238E27FC236}">
                <a16:creationId xmlns:a16="http://schemas.microsoft.com/office/drawing/2014/main" id="{71ACAF13-4768-E2F5-D14A-C8E458DC1010}"/>
              </a:ext>
            </a:extLst>
          </p:cNvPr>
          <p:cNvSpPr txBox="1"/>
          <p:nvPr/>
        </p:nvSpPr>
        <p:spPr>
          <a:xfrm>
            <a:off x="7055767" y="1199507"/>
            <a:ext cx="2088233" cy="369332"/>
          </a:xfrm>
          <a:prstGeom prst="rect">
            <a:avLst/>
          </a:prstGeom>
          <a:noFill/>
        </p:spPr>
        <p:txBody>
          <a:bodyPr wrap="square" rtlCol="0">
            <a:spAutoFit/>
          </a:bodyPr>
          <a:lstStyle/>
          <a:p>
            <a:r>
              <a:rPr lang="en-GB" dirty="0"/>
              <a:t>N = 350 plumes</a:t>
            </a:r>
          </a:p>
        </p:txBody>
      </p:sp>
      <p:sp>
        <p:nvSpPr>
          <p:cNvPr id="8" name="TextBox 7">
            <a:extLst>
              <a:ext uri="{FF2B5EF4-FFF2-40B4-BE49-F238E27FC236}">
                <a16:creationId xmlns:a16="http://schemas.microsoft.com/office/drawing/2014/main" id="{7ED074CE-3F35-1D05-5EFD-D7F6126B13EB}"/>
              </a:ext>
            </a:extLst>
          </p:cNvPr>
          <p:cNvSpPr txBox="1"/>
          <p:nvPr/>
        </p:nvSpPr>
        <p:spPr>
          <a:xfrm>
            <a:off x="4848086" y="5527176"/>
            <a:ext cx="3925579" cy="1015663"/>
          </a:xfrm>
          <a:prstGeom prst="rect">
            <a:avLst/>
          </a:prstGeom>
          <a:noFill/>
        </p:spPr>
        <p:txBody>
          <a:bodyPr wrap="square" rtlCol="0">
            <a:spAutoFit/>
          </a:bodyPr>
          <a:lstStyle/>
          <a:p>
            <a:pPr algn="ctr"/>
            <a:r>
              <a:rPr lang="en-GB" dirty="0">
                <a:solidFill>
                  <a:srgbClr val="FF0000"/>
                </a:solidFill>
                <a:latin typeface="Arial" panose="020B0604020202020204" pitchFamily="34" charset="0"/>
                <a:cs typeface="Arial" panose="020B0604020202020204" pitchFamily="34" charset="0"/>
              </a:rPr>
              <a:t>Ensemble detrained liquid water</a:t>
            </a:r>
          </a:p>
          <a:p>
            <a:pPr algn="ctr"/>
            <a:r>
              <a:rPr lang="en-GB" dirty="0">
                <a:solidFill>
                  <a:srgbClr val="00B0F0"/>
                </a:solidFill>
                <a:latin typeface="Arial" panose="020B0604020202020204" pitchFamily="34" charset="0"/>
                <a:cs typeface="Arial" panose="020B0604020202020204" pitchFamily="34" charset="0"/>
              </a:rPr>
              <a:t>Bulk liquid water</a:t>
            </a:r>
          </a:p>
          <a:p>
            <a:pPr algn="ctr"/>
            <a:r>
              <a:rPr lang="en-GB" dirty="0">
                <a:latin typeface="Arial" panose="020B0604020202020204" pitchFamily="34" charset="0"/>
                <a:cs typeface="Arial" panose="020B0604020202020204" pitchFamily="34" charset="0"/>
              </a:rPr>
              <a:t>(typical tropical sounding)</a:t>
            </a:r>
          </a:p>
        </p:txBody>
      </p:sp>
    </p:spTree>
    <p:extLst>
      <p:ext uri="{BB962C8B-B14F-4D97-AF65-F5344CB8AC3E}">
        <p14:creationId xmlns:p14="http://schemas.microsoft.com/office/powerpoint/2010/main" val="225908188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Components of mass flux scheme</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14</a:t>
            </a:fld>
            <a:endParaRPr lang="en-GB" alt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1"/>
              </p:nvPr>
            </p:nvSpPr>
            <p:spPr>
              <a:xfrm>
                <a:off x="323528" y="1340768"/>
                <a:ext cx="8251867" cy="3951304"/>
              </a:xfrm>
            </p:spPr>
            <p:txBody>
              <a:bodyPr/>
              <a:lstStyle/>
              <a:p>
                <a:pPr marL="0" indent="0">
                  <a:buNone/>
                </a:pPr>
                <a:endParaRPr lang="en-GB" sz="2400" dirty="0"/>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rPr>
                  <a:t>A </a:t>
                </a:r>
                <a:r>
                  <a:rPr lang="en-GB" sz="2400" dirty="0"/>
                  <a:t>trigger</a:t>
                </a:r>
                <a:r>
                  <a:rPr lang="en-GB" sz="2400" dirty="0">
                    <a:solidFill>
                      <a:schemeClr val="tx2"/>
                    </a:solidFill>
                  </a:rPr>
                  <a:t> to determine if any convection occurs (and sometimes if convection is shallow or deep)</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t>Then to determine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rPr>
                          <m:t>𝑐</m:t>
                        </m:r>
                      </m:sub>
                    </m:sSub>
                  </m:oMath>
                </a14:m>
                <a:r>
                  <a:rPr lang="en-GB" sz="2400" dirty="0">
                    <a:solidFill>
                      <a:schemeClr val="tx2"/>
                    </a:solidFill>
                  </a:rPr>
                  <a:t> and </a:t>
                </a:r>
                <a14:m>
                  <m:oMath xmlns:m="http://schemas.openxmlformats.org/officeDocument/2006/math">
                    <m:r>
                      <a:rPr lang="en-GB" sz="2400" b="0" i="1" smtClean="0">
                        <a:solidFill>
                          <a:schemeClr val="tx2"/>
                        </a:solidFill>
                        <a:latin typeface="Cambria Math" panose="02040503050406030204" pitchFamily="18" charset="0"/>
                      </a:rPr>
                      <m:t>𝑀</m:t>
                    </m:r>
                    <m:d>
                      <m:dPr>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𝑧</m:t>
                        </m:r>
                      </m:e>
                    </m:d>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rPr>
                      <m:t>𝑀</m:t>
                    </m:r>
                    <m:r>
                      <a:rPr lang="en-GB" sz="2400" b="0" i="1" smtClean="0">
                        <a:solidFill>
                          <a:schemeClr val="tx2"/>
                        </a:solidFill>
                        <a:latin typeface="Cambria Math" panose="02040503050406030204" pitchFamily="18" charset="0"/>
                      </a:rPr>
                      <m:t>(</m:t>
                    </m:r>
                    <m:sSub>
                      <m:sSubPr>
                        <m:ctrlPr>
                          <a:rPr lang="en-GB" sz="2400" b="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rPr>
                          <m:t>𝑧</m:t>
                        </m:r>
                      </m:e>
                      <m:sub>
                        <m:r>
                          <a:rPr lang="en-GB" sz="2400" b="0" i="1" smtClean="0">
                            <a:solidFill>
                              <a:schemeClr val="tx2"/>
                            </a:solidFill>
                            <a:latin typeface="Cambria Math" panose="02040503050406030204" pitchFamily="18" charset="0"/>
                          </a:rPr>
                          <m:t>𝐵</m:t>
                        </m:r>
                      </m:sub>
                    </m:sSub>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𝜂</m:t>
                    </m:r>
                    <m:r>
                      <a:rPr lang="en-GB" sz="2400" b="0" i="1" smtClean="0">
                        <a:solidFill>
                          <a:schemeClr val="tx2"/>
                        </a:solidFill>
                        <a:latin typeface="Cambria Math" panose="02040503050406030204" pitchFamily="18" charset="0"/>
                        <a:ea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𝑧</m:t>
                    </m:r>
                    <m:r>
                      <a:rPr lang="en-GB" sz="2400" b="0" i="1" smtClean="0">
                        <a:solidFill>
                          <a:schemeClr val="tx2"/>
                        </a:solidFill>
                        <a:latin typeface="Cambria Math" panose="02040503050406030204" pitchFamily="18" charset="0"/>
                        <a:ea typeface="Cambria Math" panose="02040503050406030204" pitchFamily="18" charset="0"/>
                      </a:rPr>
                      <m:t>)</m:t>
                    </m:r>
                  </m:oMath>
                </a14:m>
                <a:endParaRPr lang="en-GB" sz="2400" dirty="0">
                  <a:solidFill>
                    <a:schemeClr val="tx2"/>
                  </a:solidFill>
                </a:endParaRP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rPr>
                  <a:t>A plume model which provides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𝜑</m:t>
                        </m:r>
                      </m:e>
                      <m:sub>
                        <m:r>
                          <a:rPr lang="en-GB" b="0" i="1" smtClean="0">
                            <a:latin typeface="Cambria Math" panose="02040503050406030204" pitchFamily="18" charset="0"/>
                          </a:rPr>
                          <m:t>𝑐</m:t>
                        </m:r>
                      </m:sub>
                    </m:sSub>
                  </m:oMath>
                </a14:m>
                <a:r>
                  <a:rPr lang="en-GB" sz="2400" dirty="0">
                    <a:solidFill>
                      <a:schemeClr val="tx2"/>
                    </a:solidFill>
                  </a:rPr>
                  <a:t> and </a:t>
                </a:r>
                <a14:m>
                  <m:oMath xmlns:m="http://schemas.openxmlformats.org/officeDocument/2006/math">
                    <m:r>
                      <a:rPr lang="en-GB" i="1">
                        <a:latin typeface="Cambria Math" panose="02040503050406030204" pitchFamily="18" charset="0"/>
                        <a:ea typeface="Cambria Math" panose="02040503050406030204" pitchFamily="18" charset="0"/>
                      </a:rPr>
                      <m:t>𝜂</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𝑧</m:t>
                    </m:r>
                    <m:r>
                      <a:rPr lang="en-GB" i="1">
                        <a:latin typeface="Cambria Math" panose="02040503050406030204" pitchFamily="18" charset="0"/>
                        <a:ea typeface="Cambria Math" panose="02040503050406030204" pitchFamily="18" charset="0"/>
                      </a:rPr>
                      <m:t>)</m:t>
                    </m:r>
                  </m:oMath>
                </a14:m>
                <a:r>
                  <a:rPr lang="en-GB" dirty="0"/>
                  <a:t> for the bulk plume / each plume type</a:t>
                </a:r>
                <a:endParaRPr lang="en-GB" sz="2400" dirty="0">
                  <a:solidFill>
                    <a:schemeClr val="tx2"/>
                  </a:solidFill>
                </a:endParaRP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rPr>
                  <a:t>A closure condition which determines </a:t>
                </a:r>
                <a14:m>
                  <m:oMath xmlns:m="http://schemas.openxmlformats.org/officeDocument/2006/math">
                    <m:r>
                      <a:rPr lang="en-GB" sz="2400" b="0" i="1" smtClean="0">
                        <a:solidFill>
                          <a:schemeClr val="tx2"/>
                        </a:solidFill>
                        <a:latin typeface="Cambria Math" panose="02040503050406030204" pitchFamily="18" charset="0"/>
                      </a:rPr>
                      <m:t>𝑀</m:t>
                    </m:r>
                    <m:d>
                      <m:dPr>
                        <m:ctrlPr>
                          <a:rPr lang="en-GB" sz="2400" b="0" i="1" smtClean="0">
                            <a:solidFill>
                              <a:schemeClr val="tx2"/>
                            </a:solidFill>
                            <a:latin typeface="Cambria Math" panose="02040503050406030204" pitchFamily="18" charset="0"/>
                          </a:rPr>
                        </m:ctrlPr>
                      </m:dPr>
                      <m:e>
                        <m:sSub>
                          <m:sSubPr>
                            <m:ctrlPr>
                              <a:rPr lang="en-GB" sz="2400" b="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rPr>
                              <m:t>𝑧</m:t>
                            </m:r>
                          </m:e>
                          <m:sub>
                            <m:r>
                              <a:rPr lang="en-GB" sz="2400" b="0" i="1" smtClean="0">
                                <a:solidFill>
                                  <a:schemeClr val="tx2"/>
                                </a:solidFill>
                                <a:latin typeface="Cambria Math" panose="02040503050406030204" pitchFamily="18" charset="0"/>
                              </a:rPr>
                              <m:t>𝐵</m:t>
                            </m:r>
                          </m:sub>
                        </m:sSub>
                      </m:e>
                    </m:d>
                    <m:r>
                      <a:rPr lang="en-GB" sz="2400" b="0" i="1" smtClean="0">
                        <a:solidFill>
                          <a:schemeClr val="tx2"/>
                        </a:solidFill>
                        <a:latin typeface="Cambria Math" panose="02040503050406030204" pitchFamily="18" charset="0"/>
                      </a:rPr>
                      <m:t>,</m:t>
                    </m:r>
                  </m:oMath>
                </a14:m>
                <a:r>
                  <a:rPr lang="en-GB" sz="2400" dirty="0">
                    <a:solidFill>
                      <a:schemeClr val="tx2"/>
                    </a:solidFill>
                  </a:rPr>
                  <a:t> the overall strength of the convection</a:t>
                </a:r>
                <a:endParaRPr lang="en-GB" sz="2400" b="0" dirty="0">
                  <a:solidFill>
                    <a:schemeClr val="tx1"/>
                  </a:solidFill>
                  <a:ea typeface="Cambria Math" panose="02040503050406030204" pitchFamily="18" charset="0"/>
                </a:endParaRPr>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pPr marL="0" indent="0">
                  <a:buNone/>
                </a:pPr>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idx="11"/>
              </p:nvPr>
            </p:nvSpPr>
            <p:spPr>
              <a:xfrm>
                <a:off x="323528" y="1340768"/>
                <a:ext cx="8251867" cy="3951304"/>
              </a:xfrm>
              <a:blipFill>
                <a:blip r:embed="rId3"/>
                <a:stretch>
                  <a:fillRect l="-2068"/>
                </a:stretch>
              </a:blipFill>
            </p:spPr>
            <p:txBody>
              <a:bodyPr/>
              <a:lstStyle/>
              <a:p>
                <a:r>
                  <a:rPr lang="en-GB">
                    <a:noFill/>
                  </a:rPr>
                  <a:t> </a:t>
                </a:r>
              </a:p>
            </p:txBody>
          </p:sp>
        </mc:Fallback>
      </mc:AlternateContent>
    </p:spTree>
    <p:extLst>
      <p:ext uri="{BB962C8B-B14F-4D97-AF65-F5344CB8AC3E}">
        <p14:creationId xmlns:p14="http://schemas.microsoft.com/office/powerpoint/2010/main" val="23921222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The Plume Model</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15</a:t>
            </a:fld>
            <a:endParaRPr lang="en-GB" altLang="en-US" dirty="0"/>
          </a:p>
        </p:txBody>
      </p:sp>
      <mc:AlternateContent xmlns:mc="http://schemas.openxmlformats.org/markup-compatibility/2006" xmlns:a14="http://schemas.microsoft.com/office/drawing/2010/main">
        <mc:Choice Requires="a14">
          <p:sp>
            <p:nvSpPr>
              <p:cNvPr id="5" name="Text Box 2">
                <a:extLst>
                  <a:ext uri="{FF2B5EF4-FFF2-40B4-BE49-F238E27FC236}">
                    <a16:creationId xmlns:a16="http://schemas.microsoft.com/office/drawing/2014/main" id="{584516AC-A1FF-139A-313D-87B753F47F04}"/>
                  </a:ext>
                </a:extLst>
              </p:cNvPr>
              <p:cNvSpPr txBox="1">
                <a:spLocks noChangeArrowheads="1"/>
              </p:cNvSpPr>
              <p:nvPr/>
            </p:nvSpPr>
            <p:spPr bwMode="auto">
              <a:xfrm>
                <a:off x="323850" y="1124744"/>
                <a:ext cx="8532813" cy="4607719"/>
              </a:xfrm>
              <a:prstGeom prst="rect">
                <a:avLst/>
              </a:prstGeom>
              <a:noFill/>
              <a:ln w="9525">
                <a:noFill/>
                <a:round/>
                <a:headEnd/>
                <a:tailEnd/>
              </a:ln>
            </p:spPr>
            <p:txBody>
              <a:bodyPr lIns="90000" tIns="45000" rIns="90000" bIns="45000"/>
              <a:lstStyle/>
              <a:p>
                <a:pPr marL="342900" indent="-342900">
                  <a:spcAft>
                    <a:spcPts val="12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latin typeface="Arial" panose="020B0604020202020204" pitchFamily="34" charset="0"/>
                    <a:cs typeface="Arial" panose="020B0604020202020204" pitchFamily="34" charset="0"/>
                  </a:rPr>
                  <a:t>Start from budget equations for updraught properties</a:t>
                </a:r>
              </a:p>
              <a:p>
                <a:pPr>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f>
                        <m:fPr>
                          <m:ctrlPr>
                            <a:rPr lang="en-GB" sz="2400" i="1">
                              <a:solidFill>
                                <a:schemeClr val="tx2"/>
                              </a:solidFill>
                              <a:latin typeface="Cambria Math" panose="02040503050406030204" pitchFamily="18" charset="0"/>
                            </a:rPr>
                          </m:ctrlPr>
                        </m:fPr>
                        <m:num>
                          <m:r>
                            <a:rPr lang="en-GB" sz="2400" i="1">
                              <a:solidFill>
                                <a:schemeClr val="tx2"/>
                              </a:solidFill>
                              <a:latin typeface="Cambria Math" panose="02040503050406030204" pitchFamily="18" charset="0"/>
                            </a:rPr>
                            <m:t>𝜕</m:t>
                          </m:r>
                        </m:num>
                        <m:den>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𝑡</m:t>
                          </m:r>
                        </m:den>
                      </m:f>
                      <m:d>
                        <m:dPr>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ea typeface="Cambria Math" panose="02040503050406030204" pitchFamily="18" charset="0"/>
                            </a:rPr>
                            <m:t>𝜌</m:t>
                          </m:r>
                          <m:r>
                            <a:rPr lang="en-GB" sz="2400" i="1" smtClean="0">
                              <a:solidFill>
                                <a:schemeClr val="tx2"/>
                              </a:solidFill>
                              <a:latin typeface="Cambria Math" panose="02040503050406030204" pitchFamily="18" charset="0"/>
                              <a:ea typeface="Cambria Math" panose="02040503050406030204" pitchFamily="18" charset="0"/>
                            </a:rPr>
                            <m:t>𝜎</m:t>
                          </m:r>
                        </m:e>
                      </m:d>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𝐸</m:t>
                      </m:r>
                      <m:r>
                        <a:rPr lang="en-GB" sz="2400" i="1">
                          <a:solidFill>
                            <a:schemeClr val="tx2"/>
                          </a:solidFill>
                          <a:latin typeface="Cambria Math" panose="02040503050406030204" pitchFamily="18" charset="0"/>
                          <a:ea typeface="Cambria Math" panose="02040503050406030204" pitchFamily="18" charset="0"/>
                        </a:rPr>
                        <m:t> −</m:t>
                      </m:r>
                      <m:r>
                        <a:rPr lang="en-GB" sz="2400" i="1">
                          <a:solidFill>
                            <a:schemeClr val="tx2"/>
                          </a:solidFill>
                          <a:latin typeface="Cambria Math" panose="02040503050406030204" pitchFamily="18" charset="0"/>
                          <a:ea typeface="Cambria Math" panose="02040503050406030204" pitchFamily="18" charset="0"/>
                        </a:rPr>
                        <m:t>𝐷</m:t>
                      </m:r>
                      <m:r>
                        <a:rPr lang="en-GB" sz="2400" i="1">
                          <a:solidFill>
                            <a:schemeClr val="tx2"/>
                          </a:solidFill>
                          <a:latin typeface="Cambria Math" panose="02040503050406030204" pitchFamily="18" charset="0"/>
                          <a:ea typeface="Cambria Math" panose="02040503050406030204" pitchFamily="18" charset="0"/>
                        </a:rPr>
                        <m:t>−</m:t>
                      </m:r>
                      <m:f>
                        <m:fPr>
                          <m:ctrlPr>
                            <a:rPr lang="en-GB" sz="2400" i="1">
                              <a:solidFill>
                                <a:schemeClr val="tx2"/>
                              </a:solidFill>
                              <a:latin typeface="Cambria Math" panose="02040503050406030204" pitchFamily="18" charset="0"/>
                              <a:ea typeface="Cambria Math" panose="02040503050406030204" pitchFamily="18" charset="0"/>
                            </a:rPr>
                          </m:ctrlPr>
                        </m:fPr>
                        <m:num>
                          <m:r>
                            <a:rPr lang="en-GB" sz="2400" i="1">
                              <a:solidFill>
                                <a:schemeClr val="tx2"/>
                              </a:solidFill>
                              <a:latin typeface="Cambria Math" panose="02040503050406030204" pitchFamily="18" charset="0"/>
                              <a:ea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𝑀</m:t>
                          </m:r>
                        </m:num>
                        <m:den>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𝑧</m:t>
                          </m:r>
                        </m:den>
                      </m:f>
                    </m:oMath>
                  </m:oMathPara>
                </a14:m>
                <a:endParaRPr lang="en-GB" sz="2400" dirty="0">
                  <a:solidFill>
                    <a:schemeClr val="tx2"/>
                  </a:solidFill>
                  <a:latin typeface="Arial" panose="020B0604020202020204" pitchFamily="34" charset="0"/>
                  <a:cs typeface="Arial" panose="020B0604020202020204" pitchFamily="34" charset="0"/>
                </a:endParaRPr>
              </a:p>
              <a:p>
                <a:pPr>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f>
                        <m:fPr>
                          <m:ctrlPr>
                            <a:rPr lang="en-GB" sz="2400" i="1">
                              <a:solidFill>
                                <a:schemeClr val="tx2"/>
                              </a:solidFill>
                              <a:latin typeface="Cambria Math" panose="02040503050406030204" pitchFamily="18" charset="0"/>
                            </a:rPr>
                          </m:ctrlPr>
                        </m:fPr>
                        <m:num>
                          <m:r>
                            <a:rPr lang="en-GB" sz="2400" i="1">
                              <a:solidFill>
                                <a:schemeClr val="tx2"/>
                              </a:solidFill>
                              <a:latin typeface="Cambria Math" panose="02040503050406030204" pitchFamily="18" charset="0"/>
                            </a:rPr>
                            <m:t>𝜕</m:t>
                          </m:r>
                        </m:num>
                        <m:den>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𝑡</m:t>
                          </m:r>
                        </m:den>
                      </m:f>
                      <m:d>
                        <m:dPr>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ea typeface="Cambria Math" panose="02040503050406030204" pitchFamily="18" charset="0"/>
                            </a:rPr>
                            <m:t>𝜌</m:t>
                          </m:r>
                          <m:r>
                            <a:rPr lang="en-GB" sz="2400" i="1" smtClean="0">
                              <a:solidFill>
                                <a:schemeClr val="tx2"/>
                              </a:solidFill>
                              <a:latin typeface="Cambria Math" panose="02040503050406030204" pitchFamily="18" charset="0"/>
                              <a:ea typeface="Cambria Math" panose="02040503050406030204" pitchFamily="18" charset="0"/>
                            </a:rPr>
                            <m:t>𝜎</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ea typeface="Cambria Math" panose="02040503050406030204" pitchFamily="18" charset="0"/>
                                </a:rPr>
                                <m:t>𝑐</m:t>
                              </m:r>
                            </m:sub>
                          </m:sSub>
                        </m:e>
                      </m:d>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𝐸</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𝜑</m:t>
                          </m:r>
                        </m:e>
                        <m:sub>
                          <m:r>
                            <a:rPr lang="en-GB" sz="2400" i="1">
                              <a:solidFill>
                                <a:schemeClr val="tx2"/>
                              </a:solidFill>
                              <a:latin typeface="Cambria Math" panose="02040503050406030204" pitchFamily="18" charset="0"/>
                              <a:ea typeface="Cambria Math" panose="02040503050406030204" pitchFamily="18" charset="0"/>
                            </a:rPr>
                            <m:t>𝑒</m:t>
                          </m:r>
                        </m:sub>
                      </m:sSub>
                      <m:r>
                        <a:rPr lang="en-GB" sz="2400" i="1">
                          <a:solidFill>
                            <a:schemeClr val="tx2"/>
                          </a:solidFill>
                          <a:latin typeface="Cambria Math" panose="02040503050406030204" pitchFamily="18" charset="0"/>
                          <a:ea typeface="Cambria Math" panose="02040503050406030204" pitchFamily="18" charset="0"/>
                        </a:rPr>
                        <m:t> −</m:t>
                      </m:r>
                      <m:r>
                        <a:rPr lang="en-GB" sz="2400" i="1">
                          <a:solidFill>
                            <a:schemeClr val="tx2"/>
                          </a:solidFill>
                          <a:latin typeface="Cambria Math" panose="02040503050406030204" pitchFamily="18" charset="0"/>
                          <a:ea typeface="Cambria Math" panose="02040503050406030204" pitchFamily="18" charset="0"/>
                        </a:rPr>
                        <m:t>𝐷</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ea typeface="Cambria Math" panose="02040503050406030204" pitchFamily="18" charset="0"/>
                            </a:rPr>
                            <m:t>𝑐</m:t>
                          </m:r>
                        </m:sub>
                      </m:sSub>
                      <m:r>
                        <a:rPr lang="en-GB" sz="2400" i="1">
                          <a:solidFill>
                            <a:schemeClr val="tx2"/>
                          </a:solidFill>
                          <a:latin typeface="Cambria Math" panose="02040503050406030204" pitchFamily="18" charset="0"/>
                          <a:ea typeface="Cambria Math" panose="02040503050406030204" pitchFamily="18" charset="0"/>
                        </a:rPr>
                        <m:t>−</m:t>
                      </m:r>
                      <m:f>
                        <m:fPr>
                          <m:ctrlPr>
                            <a:rPr lang="en-GB" sz="2400" i="1">
                              <a:solidFill>
                                <a:schemeClr val="tx2"/>
                              </a:solidFill>
                              <a:latin typeface="Cambria Math" panose="02040503050406030204" pitchFamily="18" charset="0"/>
                              <a:ea typeface="Cambria Math" panose="02040503050406030204" pitchFamily="18" charset="0"/>
                            </a:rPr>
                          </m:ctrlPr>
                        </m:fPr>
                        <m:num>
                          <m:r>
                            <a:rPr lang="en-GB" sz="2400" i="1">
                              <a:solidFill>
                                <a:schemeClr val="tx2"/>
                              </a:solidFill>
                              <a:latin typeface="Cambria Math" panose="02040503050406030204" pitchFamily="18" charset="0"/>
                              <a:ea typeface="Cambria Math" panose="02040503050406030204" pitchFamily="18" charset="0"/>
                            </a:rPr>
                            <m:t>𝜕</m:t>
                          </m:r>
                        </m:num>
                        <m:den>
                          <m:r>
                            <a:rPr lang="en-GB" sz="2400" i="1">
                              <a:solidFill>
                                <a:schemeClr val="tx2"/>
                              </a:solidFill>
                              <a:latin typeface="Cambria Math" panose="02040503050406030204" pitchFamily="18" charset="0"/>
                              <a:ea typeface="Cambria Math" panose="02040503050406030204" pitchFamily="18" charset="0"/>
                            </a:rPr>
                            <m:t>𝜕</m:t>
                          </m:r>
                          <m:r>
                            <a:rPr lang="en-GB" sz="2400" i="1">
                              <a:solidFill>
                                <a:schemeClr val="tx2"/>
                              </a:solidFill>
                              <a:latin typeface="Cambria Math" panose="02040503050406030204" pitchFamily="18" charset="0"/>
                              <a:ea typeface="Cambria Math" panose="02040503050406030204" pitchFamily="18" charset="0"/>
                            </a:rPr>
                            <m:t>𝑧</m:t>
                          </m:r>
                        </m:den>
                      </m:f>
                      <m:r>
                        <a:rPr lang="en-GB" sz="2400" b="0" i="1" smtClean="0">
                          <a:solidFill>
                            <a:schemeClr val="tx2"/>
                          </a:solidFill>
                          <a:latin typeface="Cambria Math" panose="02040503050406030204" pitchFamily="18" charset="0"/>
                          <a:ea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𝑀</m:t>
                      </m:r>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ea typeface="Cambria Math" panose="02040503050406030204" pitchFamily="18" charset="0"/>
                            </a:rPr>
                            <m:t>𝑐</m:t>
                          </m:r>
                        </m:sub>
                      </m:sSub>
                      <m:r>
                        <a:rPr lang="en-GB" sz="2400" i="1">
                          <a:solidFill>
                            <a:schemeClr val="tx2"/>
                          </a:solidFill>
                          <a:latin typeface="Cambria Math" panose="02040503050406030204" pitchFamily="18" charset="0"/>
                          <a:ea typeface="Cambria Math" panose="02040503050406030204" pitchFamily="18" charset="0"/>
                        </a:rPr>
                        <m:t>)+ </m:t>
                      </m:r>
                      <m:r>
                        <a:rPr lang="en-GB" sz="2400" i="1">
                          <a:solidFill>
                            <a:schemeClr val="tx2"/>
                          </a:solidFill>
                          <a:latin typeface="Cambria Math" panose="02040503050406030204" pitchFamily="18" charset="0"/>
                          <a:ea typeface="Cambria Math" panose="02040503050406030204" pitchFamily="18" charset="0"/>
                        </a:rPr>
                        <m:t>𝜌</m:t>
                      </m:r>
                      <m:sSubSup>
                        <m:sSubSupPr>
                          <m:ctrlPr>
                            <a:rPr lang="en-GB" sz="2400" i="1">
                              <a:solidFill>
                                <a:schemeClr val="tx2"/>
                              </a:solidFill>
                              <a:latin typeface="Cambria Math" panose="02040503050406030204" pitchFamily="18" charset="0"/>
                              <a:ea typeface="Cambria Math" panose="02040503050406030204" pitchFamily="18" charset="0"/>
                            </a:rPr>
                          </m:ctrlPr>
                        </m:sSubSupPr>
                        <m:e>
                          <m:r>
                            <a:rPr lang="en-GB" sz="2400" i="1">
                              <a:solidFill>
                                <a:schemeClr val="tx2"/>
                              </a:solidFill>
                              <a:latin typeface="Cambria Math" panose="02040503050406030204" pitchFamily="18" charset="0"/>
                              <a:ea typeface="Cambria Math" panose="02040503050406030204" pitchFamily="18" charset="0"/>
                            </a:rPr>
                            <m:t>𝑆</m:t>
                          </m:r>
                        </m:e>
                        <m:sub>
                          <m:r>
                            <a:rPr lang="en-GB" sz="2400" b="0" i="1" smtClean="0">
                              <a:solidFill>
                                <a:schemeClr val="tx2"/>
                              </a:solidFill>
                              <a:latin typeface="Cambria Math" panose="02040503050406030204" pitchFamily="18" charset="0"/>
                              <a:ea typeface="Cambria Math" panose="02040503050406030204" pitchFamily="18" charset="0"/>
                            </a:rPr>
                            <m:t>𝑐</m:t>
                          </m:r>
                        </m:sub>
                        <m:sup>
                          <m:r>
                            <a:rPr lang="en-GB" sz="2400" i="1">
                              <a:solidFill>
                                <a:schemeClr val="tx2"/>
                              </a:solidFill>
                              <a:latin typeface="Cambria Math" panose="02040503050406030204" pitchFamily="18" charset="0"/>
                              <a:ea typeface="Cambria Math" panose="02040503050406030204" pitchFamily="18" charset="0"/>
                            </a:rPr>
                            <m:t>𝜑</m:t>
                          </m:r>
                        </m:sup>
                      </m:sSubSup>
                    </m:oMath>
                  </m:oMathPara>
                </a14:m>
                <a:endParaRPr lang="en-GB" sz="2400" dirty="0">
                  <a:solidFill>
                    <a:schemeClr val="tx2"/>
                  </a:solidFill>
                  <a:latin typeface="Arial" panose="020B0604020202020204" pitchFamily="34" charset="0"/>
                  <a:cs typeface="Arial" panose="020B0604020202020204" pitchFamily="34" charset="0"/>
                </a:endParaRPr>
              </a:p>
              <a:p>
                <a:pPr marL="684900" indent="-342900">
                  <a:spcAft>
                    <a:spcPts val="12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latin typeface="Arial" panose="020B0604020202020204" pitchFamily="34" charset="0"/>
                    <a:cs typeface="Arial" panose="020B0604020202020204" pitchFamily="34" charset="0"/>
                  </a:rPr>
                  <a:t>where </a:t>
                </a:r>
                <a14:m>
                  <m:oMath xmlns:m="http://schemas.openxmlformats.org/officeDocument/2006/math">
                    <m:sSubSup>
                      <m:sSubSupPr>
                        <m:ctrlPr>
                          <a:rPr lang="en-GB" sz="2400" i="1">
                            <a:solidFill>
                              <a:schemeClr val="tx2"/>
                            </a:solidFill>
                            <a:latin typeface="Cambria Math" panose="02040503050406030204" pitchFamily="18" charset="0"/>
                            <a:ea typeface="Cambria Math" panose="02040503050406030204" pitchFamily="18" charset="0"/>
                          </a:rPr>
                        </m:ctrlPr>
                      </m:sSubSupPr>
                      <m:e>
                        <m:r>
                          <a:rPr lang="en-GB" sz="2400" i="1">
                            <a:solidFill>
                              <a:schemeClr val="tx2"/>
                            </a:solidFill>
                            <a:latin typeface="Cambria Math" panose="02040503050406030204" pitchFamily="18" charset="0"/>
                            <a:ea typeface="Cambria Math" panose="02040503050406030204" pitchFamily="18" charset="0"/>
                          </a:rPr>
                          <m:t>𝑆</m:t>
                        </m:r>
                      </m:e>
                      <m:sub>
                        <m:r>
                          <a:rPr lang="en-GB" sz="2400" b="0" i="1" smtClean="0">
                            <a:solidFill>
                              <a:schemeClr val="tx2"/>
                            </a:solidFill>
                            <a:latin typeface="Cambria Math" panose="02040503050406030204" pitchFamily="18" charset="0"/>
                            <a:ea typeface="Cambria Math" panose="02040503050406030204" pitchFamily="18" charset="0"/>
                          </a:rPr>
                          <m:t>𝑐</m:t>
                        </m:r>
                      </m:sub>
                      <m:sup>
                        <m:r>
                          <a:rPr lang="en-GB" sz="2400" i="1">
                            <a:solidFill>
                              <a:schemeClr val="tx2"/>
                            </a:solidFill>
                            <a:latin typeface="Cambria Math" panose="02040503050406030204" pitchFamily="18" charset="0"/>
                            <a:ea typeface="Cambria Math" panose="02040503050406030204" pitchFamily="18" charset="0"/>
                          </a:rPr>
                          <m:t>𝜑</m:t>
                        </m:r>
                      </m:sup>
                    </m:sSubSup>
                  </m:oMath>
                </a14:m>
                <a:r>
                  <a:rPr lang="en-GB" sz="2400" dirty="0">
                    <a:solidFill>
                      <a:schemeClr val="tx2"/>
                    </a:solidFill>
                    <a:latin typeface="Arial" panose="020B0604020202020204" pitchFamily="34" charset="0"/>
                    <a:cs typeface="Arial" panose="020B0604020202020204" pitchFamily="34" charset="0"/>
                  </a:rPr>
                  <a:t>is the source of </a:t>
                </a:r>
                <a14:m>
                  <m:oMath xmlns:m="http://schemas.openxmlformats.org/officeDocument/2006/math">
                    <m:r>
                      <a:rPr lang="en-GB" sz="2400" i="1">
                        <a:solidFill>
                          <a:schemeClr val="tx2"/>
                        </a:solidFill>
                        <a:latin typeface="Cambria Math" panose="02040503050406030204" pitchFamily="18" charset="0"/>
                        <a:ea typeface="Cambria Math" panose="02040503050406030204" pitchFamily="18" charset="0"/>
                      </a:rPr>
                      <m:t>𝜑</m:t>
                    </m:r>
                  </m:oMath>
                </a14:m>
                <a:r>
                  <a:rPr lang="en-GB" sz="2400" dirty="0">
                    <a:solidFill>
                      <a:schemeClr val="tx2"/>
                    </a:solidFill>
                    <a:latin typeface="Arial" panose="020B0604020202020204" pitchFamily="34" charset="0"/>
                    <a:cs typeface="Arial" panose="020B0604020202020204" pitchFamily="34" charset="0"/>
                  </a:rPr>
                  <a:t> in the plume: e.g. condensation or evaporation</a:t>
                </a:r>
              </a:p>
              <a:p>
                <a:pPr marL="684900" indent="-342900">
                  <a:spcAft>
                    <a:spcPts val="12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i="1" dirty="0">
                    <a:latin typeface="Arial" panose="020B0604020202020204" pitchFamily="34" charset="0"/>
                    <a:cs typeface="Arial" panose="020B0604020202020204" pitchFamily="34" charset="0"/>
                  </a:rPr>
                  <a:t>E</a:t>
                </a:r>
                <a:r>
                  <a:rPr lang="en-GB" sz="2400" dirty="0">
                    <a:latin typeface="Arial" panose="020B0604020202020204" pitchFamily="34" charset="0"/>
                    <a:cs typeface="Arial" panose="020B0604020202020204" pitchFamily="34" charset="0"/>
                  </a:rPr>
                  <a:t> = entrainment, air from outside that moves into the ascending plume</a:t>
                </a:r>
              </a:p>
              <a:p>
                <a:pPr marL="684900" indent="-342900">
                  <a:spcAft>
                    <a:spcPts val="12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i="1" dirty="0">
                    <a:solidFill>
                      <a:schemeClr val="tx2"/>
                    </a:solidFill>
                    <a:latin typeface="Arial" panose="020B0604020202020204" pitchFamily="34" charset="0"/>
                    <a:cs typeface="Arial" panose="020B0604020202020204" pitchFamily="34" charset="0"/>
                  </a:rPr>
                  <a:t>D</a:t>
                </a:r>
                <a:r>
                  <a:rPr lang="en-GB" sz="2400" dirty="0">
                    <a:solidFill>
                      <a:schemeClr val="tx2"/>
                    </a:solidFill>
                    <a:latin typeface="Arial" panose="020B0604020202020204" pitchFamily="34" charset="0"/>
                    <a:cs typeface="Arial" panose="020B0604020202020204" pitchFamily="34" charset="0"/>
                  </a:rPr>
                  <a:t> = detrainment, ai</a:t>
                </a:r>
                <a:r>
                  <a:rPr lang="en-GB" sz="2400" dirty="0">
                    <a:latin typeface="Arial" panose="020B0604020202020204" pitchFamily="34" charset="0"/>
                    <a:cs typeface="Arial" panose="020B0604020202020204" pitchFamily="34" charset="0"/>
                  </a:rPr>
                  <a:t>r from within the plume that moves into the outside environment</a:t>
                </a:r>
                <a:endParaRPr lang="en-GB" sz="2400" dirty="0">
                  <a:solidFill>
                    <a:schemeClr val="tx2"/>
                  </a:solidFill>
                  <a:latin typeface="Arial" panose="020B0604020202020204" pitchFamily="34" charset="0"/>
                  <a:cs typeface="Arial" panose="020B0604020202020204" pitchFamily="34" charset="0"/>
                </a:endParaRPr>
              </a:p>
            </p:txBody>
          </p:sp>
        </mc:Choice>
        <mc:Fallback xmlns="">
          <p:sp>
            <p:nvSpPr>
              <p:cNvPr id="5" name="Text Box 2">
                <a:extLst>
                  <a:ext uri="{FF2B5EF4-FFF2-40B4-BE49-F238E27FC236}">
                    <a16:creationId xmlns:a16="http://schemas.microsoft.com/office/drawing/2014/main" id="{584516AC-A1FF-139A-313D-87B753F47F04}"/>
                  </a:ext>
                </a:extLst>
              </p:cNvPr>
              <p:cNvSpPr txBox="1">
                <a:spLocks noRot="1" noChangeAspect="1" noMove="1" noResize="1" noEditPoints="1" noAdjustHandles="1" noChangeArrowheads="1" noChangeShapeType="1" noTextEdit="1"/>
              </p:cNvSpPr>
              <p:nvPr/>
            </p:nvSpPr>
            <p:spPr bwMode="auto">
              <a:xfrm>
                <a:off x="323850" y="1124744"/>
                <a:ext cx="8532813" cy="4607719"/>
              </a:xfrm>
              <a:prstGeom prst="rect">
                <a:avLst/>
              </a:prstGeom>
              <a:blipFill>
                <a:blip r:embed="rId3"/>
                <a:stretch>
                  <a:fillRect l="-1000" t="-1060" b="-7947"/>
                </a:stretch>
              </a:blipFill>
              <a:ln w="9525">
                <a:noFill/>
                <a:round/>
                <a:headEnd/>
                <a:tailEnd/>
              </a:ln>
            </p:spPr>
            <p:txBody>
              <a:bodyPr/>
              <a:lstStyle/>
              <a:p>
                <a:r>
                  <a:rPr lang="en-GB">
                    <a:noFill/>
                  </a:rPr>
                  <a:t> </a:t>
                </a:r>
              </a:p>
            </p:txBody>
          </p:sp>
        </mc:Fallback>
      </mc:AlternateContent>
    </p:spTree>
    <p:extLst>
      <p:ext uri="{BB962C8B-B14F-4D97-AF65-F5344CB8AC3E}">
        <p14:creationId xmlns:p14="http://schemas.microsoft.com/office/powerpoint/2010/main" val="117855076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The Plume Model</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16</a:t>
            </a:fld>
            <a:endParaRPr lang="en-GB" altLang="en-US" dirty="0"/>
          </a:p>
        </p:txBody>
      </p:sp>
      <mc:AlternateContent xmlns:mc="http://schemas.openxmlformats.org/markup-compatibility/2006" xmlns:a14="http://schemas.microsoft.com/office/drawing/2010/main">
        <mc:Choice Requires="a14">
          <p:sp>
            <p:nvSpPr>
              <p:cNvPr id="5" name="Text Box 2">
                <a:extLst>
                  <a:ext uri="{FF2B5EF4-FFF2-40B4-BE49-F238E27FC236}">
                    <a16:creationId xmlns:a16="http://schemas.microsoft.com/office/drawing/2014/main" id="{584516AC-A1FF-139A-313D-87B753F47F04}"/>
                  </a:ext>
                </a:extLst>
              </p:cNvPr>
              <p:cNvSpPr txBox="1">
                <a:spLocks noChangeArrowheads="1"/>
              </p:cNvSpPr>
              <p:nvPr/>
            </p:nvSpPr>
            <p:spPr bwMode="auto">
              <a:xfrm>
                <a:off x="323850" y="1124744"/>
                <a:ext cx="8532813" cy="4607719"/>
              </a:xfrm>
              <a:prstGeom prst="rect">
                <a:avLst/>
              </a:prstGeom>
              <a:noFill/>
              <a:ln w="9525">
                <a:noFill/>
                <a:round/>
                <a:headEnd/>
                <a:tailEnd/>
              </a:ln>
            </p:spPr>
            <p:txBody>
              <a:bodyPr lIns="90000" tIns="45000" rIns="90000" bIns="45000"/>
              <a:lstStyle/>
              <a:p>
                <a:pPr marL="342900" indent="-342900">
                  <a:spcAft>
                    <a:spcPts val="12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chemeClr val="tx2"/>
                    </a:solidFill>
                    <a:latin typeface="Arial" panose="020B0604020202020204" pitchFamily="34" charset="0"/>
                    <a:cs typeface="Arial" panose="020B0604020202020204" pitchFamily="34" charset="0"/>
                  </a:rPr>
                  <a:t>Average over lifetime</a:t>
                </a:r>
                <a:endParaRPr lang="en-GB" i="1" dirty="0">
                  <a:solidFill>
                    <a:schemeClr val="tx2"/>
                  </a:solidFill>
                  <a:latin typeface="Arial" panose="020B0604020202020204" pitchFamily="34" charset="0"/>
                  <a:cs typeface="Arial" panose="020B0604020202020204" pitchFamily="34" charset="0"/>
                </a:endParaRPr>
              </a:p>
              <a:p>
                <a:pPr>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solidFill>
                    <a:schemeClr val="tx2"/>
                  </a:solidFill>
                  <a:latin typeface="Arial" panose="020B0604020202020204" pitchFamily="34" charset="0"/>
                  <a:cs typeface="Arial" panose="020B0604020202020204" pitchFamily="34" charset="0"/>
                </a:endParaRPr>
              </a:p>
              <a:p>
                <a:pPr marL="3348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solidFill>
                    <a:schemeClr val="tx2"/>
                  </a:solidFill>
                  <a:latin typeface="Arial" panose="020B0604020202020204" pitchFamily="34" charset="0"/>
                  <a:cs typeface="Arial" panose="020B0604020202020204" pitchFamily="34" charset="0"/>
                </a:endParaRPr>
              </a:p>
              <a:p>
                <a:pPr marL="3348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latin typeface="Arial" panose="020B0604020202020204" pitchFamily="34" charset="0"/>
                  <a:cs typeface="Arial" panose="020B0604020202020204" pitchFamily="34" charset="0"/>
                </a:endParaRPr>
              </a:p>
              <a:p>
                <a:pPr marL="3348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solidFill>
                    <a:schemeClr val="tx2"/>
                  </a:solidFill>
                  <a:latin typeface="Arial" panose="020B0604020202020204" pitchFamily="34" charset="0"/>
                  <a:cs typeface="Arial" panose="020B0604020202020204" pitchFamily="34" charset="0"/>
                </a:endParaRPr>
              </a:p>
              <a:p>
                <a:pPr marL="3348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latin typeface="Arial" panose="020B0604020202020204" pitchFamily="34" charset="0"/>
                  <a:cs typeface="Arial" panose="020B0604020202020204" pitchFamily="34" charset="0"/>
                </a:endParaRPr>
              </a:p>
              <a:p>
                <a:pPr marL="3348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solidFill>
                    <a:schemeClr val="tx2"/>
                  </a:solidFill>
                  <a:latin typeface="Arial" panose="020B0604020202020204" pitchFamily="34" charset="0"/>
                  <a:cs typeface="Arial" panose="020B0604020202020204" pitchFamily="34" charset="0"/>
                </a:endParaRPr>
              </a:p>
              <a:p>
                <a:pPr marL="3348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latin typeface="Arial" panose="020B0604020202020204" pitchFamily="34" charset="0"/>
                  <a:cs typeface="Arial" panose="020B0604020202020204" pitchFamily="34" charset="0"/>
                </a:endParaRPr>
              </a:p>
              <a:p>
                <a:pPr marL="3348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chemeClr val="tx2"/>
                    </a:solidFill>
                    <a:latin typeface="Arial" panose="020B0604020202020204" pitchFamily="34" charset="0"/>
                    <a:cs typeface="Arial" panose="020B0604020202020204" pitchFamily="34" charset="0"/>
                  </a:rPr>
                  <a:t>where </a:t>
                </a:r>
                <a14:m>
                  <m:oMath xmlns:m="http://schemas.openxmlformats.org/officeDocument/2006/math">
                    <m:r>
                      <a:rPr lang="en-GB" i="1">
                        <a:solidFill>
                          <a:schemeClr val="tx2"/>
                        </a:solidFill>
                        <a:latin typeface="Cambria Math" panose="02040503050406030204" pitchFamily="18" charset="0"/>
                      </a:rPr>
                      <m:t>𝑞</m:t>
                    </m:r>
                    <m:r>
                      <a:rPr lang="en-GB" i="1">
                        <a:solidFill>
                          <a:schemeClr val="tx2"/>
                        </a:solidFill>
                        <a:latin typeface="Cambria Math" panose="02040503050406030204" pitchFamily="18" charset="0"/>
                      </a:rPr>
                      <m:t>,</m:t>
                    </m:r>
                    <m:r>
                      <a:rPr lang="en-GB" i="1">
                        <a:solidFill>
                          <a:schemeClr val="tx2"/>
                        </a:solidFill>
                        <a:latin typeface="Cambria Math" panose="02040503050406030204" pitchFamily="18" charset="0"/>
                      </a:rPr>
                      <m:t>𝑙</m:t>
                    </m:r>
                  </m:oMath>
                </a14:m>
                <a:r>
                  <a:rPr lang="en-GB" dirty="0">
                    <a:solidFill>
                      <a:schemeClr val="tx2"/>
                    </a:solidFill>
                    <a:latin typeface="Arial" panose="020B0604020202020204" pitchFamily="34" charset="0"/>
                    <a:cs typeface="Arial" panose="020B0604020202020204" pitchFamily="34" charset="0"/>
                  </a:rPr>
                  <a:t> are the water vapour and liquid water and </a:t>
                </a:r>
                <a14:m>
                  <m:oMath xmlns:m="http://schemas.openxmlformats.org/officeDocument/2006/math">
                    <m:sSub>
                      <m:sSubPr>
                        <m:ctrlPr>
                          <a:rPr lang="en-GB" i="1">
                            <a:solidFill>
                              <a:schemeClr val="tx2"/>
                            </a:solidFill>
                            <a:latin typeface="Cambria Math" panose="02040503050406030204" pitchFamily="18" charset="0"/>
                          </a:rPr>
                        </m:ctrlPr>
                      </m:sSubPr>
                      <m:e>
                        <m:r>
                          <a:rPr lang="en-GB" i="1">
                            <a:solidFill>
                              <a:schemeClr val="tx2"/>
                            </a:solidFill>
                            <a:latin typeface="Cambria Math" panose="02040503050406030204" pitchFamily="18" charset="0"/>
                          </a:rPr>
                          <m:t>𝐶</m:t>
                        </m:r>
                      </m:e>
                      <m:sub>
                        <m:r>
                          <a:rPr lang="en-GB" i="1">
                            <a:solidFill>
                              <a:schemeClr val="tx2"/>
                            </a:solidFill>
                            <a:latin typeface="Cambria Math" panose="02040503050406030204" pitchFamily="18" charset="0"/>
                          </a:rPr>
                          <m:t>𝑢</m:t>
                        </m:r>
                      </m:sub>
                    </m:sSub>
                  </m:oMath>
                </a14:m>
                <a:r>
                  <a:rPr lang="en-GB" dirty="0">
                    <a:solidFill>
                      <a:schemeClr val="tx2"/>
                    </a:solidFill>
                    <a:latin typeface="Arial" panose="020B0604020202020204" pitchFamily="34" charset="0"/>
                    <a:cs typeface="Arial" panose="020B0604020202020204" pitchFamily="34" charset="0"/>
                  </a:rPr>
                  <a:t>, </a:t>
                </a:r>
                <a14:m>
                  <m:oMath xmlns:m="http://schemas.openxmlformats.org/officeDocument/2006/math">
                    <m:sSub>
                      <m:sSubPr>
                        <m:ctrlPr>
                          <a:rPr lang="en-GB" i="1">
                            <a:solidFill>
                              <a:schemeClr val="tx2"/>
                            </a:solidFill>
                            <a:latin typeface="Cambria Math" panose="02040503050406030204" pitchFamily="18" charset="0"/>
                          </a:rPr>
                        </m:ctrlPr>
                      </m:sSubPr>
                      <m:e>
                        <m:r>
                          <a:rPr lang="en-GB" i="1">
                            <a:solidFill>
                              <a:schemeClr val="tx2"/>
                            </a:solidFill>
                            <a:latin typeface="Cambria Math" panose="02040503050406030204" pitchFamily="18" charset="0"/>
                          </a:rPr>
                          <m:t>𝑅</m:t>
                        </m:r>
                      </m:e>
                      <m:sub>
                        <m:r>
                          <a:rPr lang="en-GB" i="1">
                            <a:solidFill>
                              <a:schemeClr val="tx2"/>
                            </a:solidFill>
                            <a:latin typeface="Cambria Math" panose="02040503050406030204" pitchFamily="18" charset="0"/>
                          </a:rPr>
                          <m:t>𝑢</m:t>
                        </m:r>
                      </m:sub>
                    </m:sSub>
                  </m:oMath>
                </a14:m>
                <a:r>
                  <a:rPr lang="en-GB" dirty="0">
                    <a:solidFill>
                      <a:schemeClr val="tx2"/>
                    </a:solidFill>
                    <a:latin typeface="Arial" panose="020B0604020202020204" pitchFamily="34" charset="0"/>
                    <a:cs typeface="Arial" panose="020B0604020202020204" pitchFamily="34" charset="0"/>
                  </a:rPr>
                  <a:t> are condensation and conversion of liquid water to rain in the updraft (can extend to other water species)</a:t>
                </a:r>
              </a:p>
            </p:txBody>
          </p:sp>
        </mc:Choice>
        <mc:Fallback xmlns="">
          <p:sp>
            <p:nvSpPr>
              <p:cNvPr id="5" name="Text Box 2">
                <a:extLst>
                  <a:ext uri="{FF2B5EF4-FFF2-40B4-BE49-F238E27FC236}">
                    <a16:creationId xmlns:a16="http://schemas.microsoft.com/office/drawing/2014/main" id="{584516AC-A1FF-139A-313D-87B753F47F04}"/>
                  </a:ext>
                </a:extLst>
              </p:cNvPr>
              <p:cNvSpPr txBox="1">
                <a:spLocks noRot="1" noChangeAspect="1" noMove="1" noResize="1" noEditPoints="1" noAdjustHandles="1" noChangeArrowheads="1" noChangeShapeType="1" noTextEdit="1"/>
              </p:cNvSpPr>
              <p:nvPr/>
            </p:nvSpPr>
            <p:spPr bwMode="auto">
              <a:xfrm>
                <a:off x="323850" y="1124744"/>
                <a:ext cx="8532813" cy="4607719"/>
              </a:xfrm>
              <a:prstGeom prst="rect">
                <a:avLst/>
              </a:prstGeom>
              <a:blipFill>
                <a:blip r:embed="rId3"/>
                <a:stretch>
                  <a:fillRect l="-643" t="-662"/>
                </a:stretch>
              </a:blipFill>
              <a:ln w="9525">
                <a:noFill/>
                <a:round/>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102663-361C-1118-4983-931839A95A9B}"/>
                  </a:ext>
                </a:extLst>
              </p:cNvPr>
              <p:cNvSpPr txBox="1"/>
              <p:nvPr/>
            </p:nvSpPr>
            <p:spPr>
              <a:xfrm>
                <a:off x="2269475" y="1362252"/>
                <a:ext cx="4605050" cy="3134576"/>
              </a:xfrm>
              <a:prstGeom prst="rect">
                <a:avLst/>
              </a:prstGeom>
              <a:noFill/>
            </p:spPr>
            <p:txBody>
              <a:bodyPr wrap="square">
                <a:spAutoFit/>
              </a:bodyPr>
              <a:lstStyle/>
              <a:p>
                <a:pPr>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f>
                        <m:fPr>
                          <m:ctrlPr>
                            <a:rPr lang="en-GB" sz="2000" i="1" smtClean="0">
                              <a:solidFill>
                                <a:schemeClr val="tx2"/>
                              </a:solidFill>
                              <a:latin typeface="Cambria Math" panose="02040503050406030204" pitchFamily="18" charset="0"/>
                              <a:ea typeface="Cambria Math" panose="02040503050406030204" pitchFamily="18" charset="0"/>
                            </a:rPr>
                          </m:ctrlPr>
                        </m:fPr>
                        <m:num>
                          <m:r>
                            <a:rPr lang="en-GB" sz="2000" i="1">
                              <a:solidFill>
                                <a:schemeClr val="tx2"/>
                              </a:solidFill>
                              <a:latin typeface="Cambria Math" panose="02040503050406030204" pitchFamily="18" charset="0"/>
                              <a:ea typeface="Cambria Math" panose="02040503050406030204" pitchFamily="18" charset="0"/>
                            </a:rPr>
                            <m:t>𝜕</m:t>
                          </m:r>
                          <m:r>
                            <a:rPr lang="en-GB" sz="2000" b="0" i="1" smtClean="0">
                              <a:solidFill>
                                <a:schemeClr val="tx2"/>
                              </a:solidFill>
                              <a:latin typeface="Cambria Math" panose="02040503050406030204" pitchFamily="18" charset="0"/>
                              <a:ea typeface="Cambria Math" panose="02040503050406030204" pitchFamily="18" charset="0"/>
                            </a:rPr>
                            <m:t>𝑀</m:t>
                          </m:r>
                        </m:num>
                        <m:den>
                          <m:r>
                            <a:rPr lang="en-GB" sz="2000" i="1">
                              <a:solidFill>
                                <a:schemeClr val="tx2"/>
                              </a:solidFill>
                              <a:latin typeface="Cambria Math" panose="02040503050406030204" pitchFamily="18" charset="0"/>
                              <a:ea typeface="Cambria Math" panose="02040503050406030204" pitchFamily="18" charset="0"/>
                            </a:rPr>
                            <m:t>𝜕</m:t>
                          </m:r>
                          <m:r>
                            <a:rPr lang="en-GB" sz="2000" i="1">
                              <a:solidFill>
                                <a:schemeClr val="tx2"/>
                              </a:solidFill>
                              <a:latin typeface="Cambria Math" panose="02040503050406030204" pitchFamily="18" charset="0"/>
                              <a:ea typeface="Cambria Math" panose="02040503050406030204" pitchFamily="18" charset="0"/>
                            </a:rPr>
                            <m:t>𝑧</m:t>
                          </m:r>
                        </m:den>
                      </m:f>
                      <m:r>
                        <a:rPr lang="en-GB" sz="2000" i="1">
                          <a:solidFill>
                            <a:schemeClr val="tx2"/>
                          </a:solidFill>
                          <a:latin typeface="Cambria Math" panose="02040503050406030204" pitchFamily="18" charset="0"/>
                          <a:ea typeface="Cambria Math" panose="02040503050406030204" pitchFamily="18" charset="0"/>
                        </a:rPr>
                        <m:t>=</m:t>
                      </m:r>
                      <m:r>
                        <a:rPr lang="en-GB" sz="2000" i="1">
                          <a:solidFill>
                            <a:schemeClr val="tx2"/>
                          </a:solidFill>
                          <a:latin typeface="Cambria Math" panose="02040503050406030204" pitchFamily="18" charset="0"/>
                          <a:ea typeface="Cambria Math" panose="02040503050406030204" pitchFamily="18" charset="0"/>
                        </a:rPr>
                        <m:t>𝐸</m:t>
                      </m:r>
                      <m:r>
                        <a:rPr lang="en-GB" sz="2000" i="1">
                          <a:solidFill>
                            <a:schemeClr val="tx2"/>
                          </a:solidFill>
                          <a:latin typeface="Cambria Math" panose="02040503050406030204" pitchFamily="18" charset="0"/>
                          <a:ea typeface="Cambria Math" panose="02040503050406030204" pitchFamily="18" charset="0"/>
                        </a:rPr>
                        <m:t> −</m:t>
                      </m:r>
                      <m:r>
                        <a:rPr lang="en-GB" sz="2000" i="1">
                          <a:solidFill>
                            <a:schemeClr val="tx2"/>
                          </a:solidFill>
                          <a:latin typeface="Cambria Math" panose="02040503050406030204" pitchFamily="18" charset="0"/>
                          <a:ea typeface="Cambria Math" panose="02040503050406030204" pitchFamily="18" charset="0"/>
                        </a:rPr>
                        <m:t>𝐷</m:t>
                      </m:r>
                    </m:oMath>
                  </m:oMathPara>
                </a14:m>
                <a:endParaRPr lang="en-GB" sz="2400" dirty="0">
                  <a:solidFill>
                    <a:schemeClr val="tx2"/>
                  </a:solidFill>
                </a:endParaRPr>
              </a:p>
              <a:p>
                <a:pPr>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f>
                        <m:fPr>
                          <m:ctrlPr>
                            <a:rPr lang="en-GB" sz="2000" i="1">
                              <a:solidFill>
                                <a:schemeClr val="tx2"/>
                              </a:solidFill>
                              <a:latin typeface="Cambria Math" panose="02040503050406030204" pitchFamily="18" charset="0"/>
                              <a:ea typeface="Cambria Math" panose="02040503050406030204" pitchFamily="18" charset="0"/>
                            </a:rPr>
                          </m:ctrlPr>
                        </m:fPr>
                        <m:num>
                          <m:r>
                            <a:rPr lang="en-GB" sz="2000" i="1">
                              <a:solidFill>
                                <a:schemeClr val="tx2"/>
                              </a:solidFill>
                              <a:latin typeface="Cambria Math" panose="02040503050406030204" pitchFamily="18" charset="0"/>
                              <a:ea typeface="Cambria Math" panose="02040503050406030204" pitchFamily="18" charset="0"/>
                            </a:rPr>
                            <m:t>𝜕</m:t>
                          </m:r>
                        </m:num>
                        <m:den>
                          <m:r>
                            <a:rPr lang="en-GB" sz="2000" i="1">
                              <a:solidFill>
                                <a:schemeClr val="tx2"/>
                              </a:solidFill>
                              <a:latin typeface="Cambria Math" panose="02040503050406030204" pitchFamily="18" charset="0"/>
                              <a:ea typeface="Cambria Math" panose="02040503050406030204" pitchFamily="18" charset="0"/>
                            </a:rPr>
                            <m:t>𝜕</m:t>
                          </m:r>
                          <m:r>
                            <a:rPr lang="en-GB" sz="2000" i="1">
                              <a:solidFill>
                                <a:schemeClr val="tx2"/>
                              </a:solidFill>
                              <a:latin typeface="Cambria Math" panose="02040503050406030204" pitchFamily="18" charset="0"/>
                              <a:ea typeface="Cambria Math" panose="02040503050406030204" pitchFamily="18" charset="0"/>
                            </a:rPr>
                            <m:t>𝑧</m:t>
                          </m:r>
                        </m:den>
                      </m:f>
                      <m:r>
                        <a:rPr lang="en-GB" sz="2000" b="0" i="1" smtClean="0">
                          <a:solidFill>
                            <a:schemeClr val="tx2"/>
                          </a:solidFill>
                          <a:latin typeface="Cambria Math" panose="02040503050406030204" pitchFamily="18" charset="0"/>
                          <a:ea typeface="Cambria Math" panose="02040503050406030204" pitchFamily="18" charset="0"/>
                        </a:rPr>
                        <m:t>(</m:t>
                      </m:r>
                      <m:r>
                        <a:rPr lang="en-GB" sz="2000" b="0" i="1" smtClean="0">
                          <a:solidFill>
                            <a:schemeClr val="tx2"/>
                          </a:solidFill>
                          <a:latin typeface="Cambria Math" panose="02040503050406030204" pitchFamily="18" charset="0"/>
                          <a:ea typeface="Cambria Math" panose="02040503050406030204" pitchFamily="18" charset="0"/>
                        </a:rPr>
                        <m:t>𝑀</m:t>
                      </m:r>
                      <m:sSub>
                        <m:sSubPr>
                          <m:ctrlPr>
                            <a:rPr lang="en-GB" sz="2000" i="1">
                              <a:solidFill>
                                <a:schemeClr val="tx2"/>
                              </a:solidFill>
                              <a:latin typeface="Cambria Math" panose="02040503050406030204" pitchFamily="18" charset="0"/>
                              <a:ea typeface="Cambria Math" panose="02040503050406030204" pitchFamily="18" charset="0"/>
                            </a:rPr>
                          </m:ctrlPr>
                        </m:sSubPr>
                        <m:e>
                          <m:r>
                            <a:rPr lang="en-GB" sz="2000" i="1">
                              <a:solidFill>
                                <a:schemeClr val="tx2"/>
                              </a:solidFill>
                              <a:latin typeface="Cambria Math" panose="02040503050406030204" pitchFamily="18" charset="0"/>
                              <a:ea typeface="Cambria Math" panose="02040503050406030204" pitchFamily="18" charset="0"/>
                            </a:rPr>
                            <m:t>𝜃</m:t>
                          </m:r>
                        </m:e>
                        <m:sub>
                          <m:r>
                            <a:rPr lang="en-GB" sz="2000" b="0" i="1" smtClean="0">
                              <a:solidFill>
                                <a:schemeClr val="tx2"/>
                              </a:solidFill>
                              <a:latin typeface="Cambria Math" panose="02040503050406030204" pitchFamily="18" charset="0"/>
                              <a:ea typeface="Cambria Math" panose="02040503050406030204" pitchFamily="18" charset="0"/>
                            </a:rPr>
                            <m:t>𝑐</m:t>
                          </m:r>
                        </m:sub>
                      </m:sSub>
                      <m:r>
                        <a:rPr lang="en-GB" sz="2000" i="1">
                          <a:solidFill>
                            <a:schemeClr val="tx2"/>
                          </a:solidFill>
                          <a:latin typeface="Cambria Math" panose="02040503050406030204" pitchFamily="18" charset="0"/>
                          <a:ea typeface="Cambria Math" panose="02040503050406030204" pitchFamily="18" charset="0"/>
                        </a:rPr>
                        <m:t>)=</m:t>
                      </m:r>
                      <m:r>
                        <a:rPr lang="en-GB" sz="2000" i="1">
                          <a:solidFill>
                            <a:schemeClr val="tx2"/>
                          </a:solidFill>
                          <a:latin typeface="Cambria Math" panose="02040503050406030204" pitchFamily="18" charset="0"/>
                          <a:ea typeface="Cambria Math" panose="02040503050406030204" pitchFamily="18" charset="0"/>
                        </a:rPr>
                        <m:t>𝐸</m:t>
                      </m:r>
                      <m:acc>
                        <m:accPr>
                          <m:chr m:val="̅"/>
                          <m:ctrlPr>
                            <a:rPr lang="en-GB" sz="2000" i="1" smtClean="0">
                              <a:solidFill>
                                <a:schemeClr val="tx2"/>
                              </a:solidFill>
                              <a:latin typeface="Cambria Math" panose="02040503050406030204" pitchFamily="18" charset="0"/>
                              <a:ea typeface="Cambria Math" panose="02040503050406030204" pitchFamily="18" charset="0"/>
                            </a:rPr>
                          </m:ctrlPr>
                        </m:accPr>
                        <m:e>
                          <m:r>
                            <a:rPr lang="en-GB" sz="2000" i="1" smtClean="0">
                              <a:solidFill>
                                <a:schemeClr val="tx2"/>
                              </a:solidFill>
                              <a:latin typeface="Cambria Math" panose="02040503050406030204" pitchFamily="18" charset="0"/>
                              <a:ea typeface="Cambria Math" panose="02040503050406030204" pitchFamily="18" charset="0"/>
                            </a:rPr>
                            <m:t>𝜃</m:t>
                          </m:r>
                        </m:e>
                      </m:acc>
                      <m:r>
                        <a:rPr lang="en-GB" sz="2000" i="1">
                          <a:solidFill>
                            <a:schemeClr val="tx2"/>
                          </a:solidFill>
                          <a:latin typeface="Cambria Math" panose="02040503050406030204" pitchFamily="18" charset="0"/>
                          <a:ea typeface="Cambria Math" panose="02040503050406030204" pitchFamily="18" charset="0"/>
                        </a:rPr>
                        <m:t> −</m:t>
                      </m:r>
                      <m:r>
                        <a:rPr lang="en-GB" sz="2000" i="1">
                          <a:solidFill>
                            <a:schemeClr val="tx2"/>
                          </a:solidFill>
                          <a:latin typeface="Cambria Math" panose="02040503050406030204" pitchFamily="18" charset="0"/>
                          <a:ea typeface="Cambria Math" panose="02040503050406030204" pitchFamily="18" charset="0"/>
                        </a:rPr>
                        <m:t>𝐷</m:t>
                      </m:r>
                      <m:sSub>
                        <m:sSubPr>
                          <m:ctrlPr>
                            <a:rPr lang="en-GB" sz="2000" i="1">
                              <a:solidFill>
                                <a:schemeClr val="tx2"/>
                              </a:solidFill>
                              <a:latin typeface="Cambria Math" panose="02040503050406030204" pitchFamily="18" charset="0"/>
                              <a:ea typeface="Cambria Math" panose="02040503050406030204" pitchFamily="18" charset="0"/>
                            </a:rPr>
                          </m:ctrlPr>
                        </m:sSubPr>
                        <m:e>
                          <m:r>
                            <a:rPr lang="en-GB" sz="2000" i="1">
                              <a:solidFill>
                                <a:schemeClr val="tx2"/>
                              </a:solidFill>
                              <a:latin typeface="Cambria Math" panose="02040503050406030204" pitchFamily="18" charset="0"/>
                              <a:ea typeface="Cambria Math" panose="02040503050406030204" pitchFamily="18" charset="0"/>
                            </a:rPr>
                            <m:t>𝜃</m:t>
                          </m:r>
                        </m:e>
                        <m:sub>
                          <m:r>
                            <a:rPr lang="en-GB" sz="2000" b="0" i="1" smtClean="0">
                              <a:solidFill>
                                <a:schemeClr val="tx2"/>
                              </a:solidFill>
                              <a:latin typeface="Cambria Math" panose="02040503050406030204" pitchFamily="18" charset="0"/>
                              <a:ea typeface="Cambria Math" panose="02040503050406030204" pitchFamily="18" charset="0"/>
                            </a:rPr>
                            <m:t>𝑐</m:t>
                          </m:r>
                        </m:sub>
                      </m:sSub>
                      <m:r>
                        <a:rPr lang="en-GB" sz="2000" i="1">
                          <a:solidFill>
                            <a:schemeClr val="tx2"/>
                          </a:solidFill>
                          <a:latin typeface="Cambria Math" panose="02040503050406030204" pitchFamily="18" charset="0"/>
                          <a:ea typeface="Cambria Math" panose="02040503050406030204" pitchFamily="18" charset="0"/>
                        </a:rPr>
                        <m:t>+ </m:t>
                      </m:r>
                      <m:r>
                        <a:rPr lang="en-GB" sz="2000" i="1">
                          <a:solidFill>
                            <a:schemeClr val="tx2"/>
                          </a:solidFill>
                          <a:latin typeface="Cambria Math" panose="02040503050406030204" pitchFamily="18" charset="0"/>
                          <a:ea typeface="Cambria Math" panose="02040503050406030204" pitchFamily="18" charset="0"/>
                        </a:rPr>
                        <m:t>𝜌</m:t>
                      </m:r>
                      <m:f>
                        <m:fPr>
                          <m:ctrlPr>
                            <a:rPr lang="en-GB" sz="2000" i="1">
                              <a:solidFill>
                                <a:schemeClr val="tx2"/>
                              </a:solidFill>
                              <a:latin typeface="Cambria Math" panose="02040503050406030204" pitchFamily="18" charset="0"/>
                            </a:rPr>
                          </m:ctrlPr>
                        </m:fPr>
                        <m:num>
                          <m:r>
                            <a:rPr lang="en-GB" sz="2000" i="1">
                              <a:solidFill>
                                <a:schemeClr val="tx2"/>
                              </a:solidFill>
                              <a:latin typeface="Cambria Math" panose="02040503050406030204" pitchFamily="18" charset="0"/>
                            </a:rPr>
                            <m:t>𝐿</m:t>
                          </m:r>
                          <m:r>
                            <m:rPr>
                              <m:sty m:val="p"/>
                            </m:rPr>
                            <a:rPr lang="el-GR" sz="2000" i="1">
                              <a:solidFill>
                                <a:schemeClr val="tx2"/>
                              </a:solidFill>
                              <a:latin typeface="Cambria Math" panose="02040503050406030204" pitchFamily="18" charset="0"/>
                              <a:ea typeface="Cambria Math" panose="02040503050406030204" pitchFamily="18" charset="0"/>
                            </a:rPr>
                            <m:t>Π</m:t>
                          </m:r>
                        </m:num>
                        <m:den>
                          <m:sSub>
                            <m:sSubPr>
                              <m:ctrlPr>
                                <a:rPr lang="en-GB" sz="2000" i="1">
                                  <a:solidFill>
                                    <a:schemeClr val="tx2"/>
                                  </a:solidFill>
                                  <a:latin typeface="Cambria Math" panose="02040503050406030204" pitchFamily="18" charset="0"/>
                                </a:rPr>
                              </m:ctrlPr>
                            </m:sSubPr>
                            <m:e>
                              <m:r>
                                <a:rPr lang="en-GB" sz="2000" b="0" i="1" smtClean="0">
                                  <a:solidFill>
                                    <a:schemeClr val="tx2"/>
                                  </a:solidFill>
                                  <a:latin typeface="Cambria Math" panose="02040503050406030204" pitchFamily="18" charset="0"/>
                                </a:rPr>
                                <m:t>𝑐</m:t>
                              </m:r>
                            </m:e>
                            <m:sub>
                              <m:r>
                                <a:rPr lang="en-GB" sz="2000" i="1">
                                  <a:solidFill>
                                    <a:schemeClr val="tx2"/>
                                  </a:solidFill>
                                  <a:latin typeface="Cambria Math" panose="02040503050406030204" pitchFamily="18" charset="0"/>
                                </a:rPr>
                                <m:t>𝑝</m:t>
                              </m:r>
                            </m:sub>
                          </m:sSub>
                        </m:den>
                      </m:f>
                      <m:sSub>
                        <m:sSubPr>
                          <m:ctrlPr>
                            <a:rPr lang="en-GB" sz="2000" i="1">
                              <a:solidFill>
                                <a:schemeClr val="tx2"/>
                              </a:solidFill>
                              <a:latin typeface="Cambria Math" panose="02040503050406030204" pitchFamily="18" charset="0"/>
                            </a:rPr>
                          </m:ctrlPr>
                        </m:sSubPr>
                        <m:e>
                          <m:r>
                            <a:rPr lang="en-GB" sz="2000" b="0" i="1" smtClean="0">
                              <a:solidFill>
                                <a:schemeClr val="tx2"/>
                              </a:solidFill>
                              <a:latin typeface="Cambria Math" panose="02040503050406030204" pitchFamily="18" charset="0"/>
                            </a:rPr>
                            <m:t>𝐶</m:t>
                          </m:r>
                        </m:e>
                        <m:sub>
                          <m:r>
                            <a:rPr lang="en-GB" sz="2000" i="1">
                              <a:solidFill>
                                <a:schemeClr val="tx2"/>
                              </a:solidFill>
                              <a:latin typeface="Cambria Math" panose="02040503050406030204" pitchFamily="18" charset="0"/>
                            </a:rPr>
                            <m:t>𝑢</m:t>
                          </m:r>
                        </m:sub>
                      </m:sSub>
                    </m:oMath>
                  </m:oMathPara>
                </a14:m>
                <a:endParaRPr lang="en-GB" sz="2400" dirty="0">
                  <a:solidFill>
                    <a:schemeClr val="tx2"/>
                  </a:solidFill>
                </a:endParaRPr>
              </a:p>
              <a:p>
                <a:pPr>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f>
                        <m:fPr>
                          <m:ctrlPr>
                            <a:rPr lang="en-GB" sz="2000" i="1">
                              <a:solidFill>
                                <a:schemeClr val="tx2"/>
                              </a:solidFill>
                              <a:latin typeface="Cambria Math" panose="02040503050406030204" pitchFamily="18" charset="0"/>
                              <a:ea typeface="Cambria Math" panose="02040503050406030204" pitchFamily="18" charset="0"/>
                            </a:rPr>
                          </m:ctrlPr>
                        </m:fPr>
                        <m:num>
                          <m:r>
                            <a:rPr lang="en-GB" sz="2000" i="1">
                              <a:solidFill>
                                <a:schemeClr val="tx2"/>
                              </a:solidFill>
                              <a:latin typeface="Cambria Math" panose="02040503050406030204" pitchFamily="18" charset="0"/>
                              <a:ea typeface="Cambria Math" panose="02040503050406030204" pitchFamily="18" charset="0"/>
                            </a:rPr>
                            <m:t>𝜕</m:t>
                          </m:r>
                        </m:num>
                        <m:den>
                          <m:r>
                            <a:rPr lang="en-GB" sz="2000" i="1">
                              <a:solidFill>
                                <a:schemeClr val="tx2"/>
                              </a:solidFill>
                              <a:latin typeface="Cambria Math" panose="02040503050406030204" pitchFamily="18" charset="0"/>
                              <a:ea typeface="Cambria Math" panose="02040503050406030204" pitchFamily="18" charset="0"/>
                            </a:rPr>
                            <m:t>𝜕</m:t>
                          </m:r>
                          <m:r>
                            <a:rPr lang="en-GB" sz="2000" i="1">
                              <a:solidFill>
                                <a:schemeClr val="tx2"/>
                              </a:solidFill>
                              <a:latin typeface="Cambria Math" panose="02040503050406030204" pitchFamily="18" charset="0"/>
                              <a:ea typeface="Cambria Math" panose="02040503050406030204" pitchFamily="18" charset="0"/>
                            </a:rPr>
                            <m:t>𝑧</m:t>
                          </m:r>
                        </m:den>
                      </m:f>
                      <m:r>
                        <a:rPr lang="en-GB" sz="2000" b="0" i="1" smtClean="0">
                          <a:solidFill>
                            <a:schemeClr val="tx2"/>
                          </a:solidFill>
                          <a:latin typeface="Cambria Math" panose="02040503050406030204" pitchFamily="18" charset="0"/>
                          <a:ea typeface="Cambria Math" panose="02040503050406030204" pitchFamily="18" charset="0"/>
                        </a:rPr>
                        <m:t>(</m:t>
                      </m:r>
                      <m:r>
                        <a:rPr lang="en-GB" sz="2000" b="0" i="1" smtClean="0">
                          <a:solidFill>
                            <a:schemeClr val="tx2"/>
                          </a:solidFill>
                          <a:latin typeface="Cambria Math" panose="02040503050406030204" pitchFamily="18" charset="0"/>
                          <a:ea typeface="Cambria Math" panose="02040503050406030204" pitchFamily="18" charset="0"/>
                        </a:rPr>
                        <m:t>𝑀</m:t>
                      </m:r>
                      <m:sSub>
                        <m:sSubPr>
                          <m:ctrlPr>
                            <a:rPr lang="en-GB" sz="2000" i="1">
                              <a:solidFill>
                                <a:schemeClr val="tx2"/>
                              </a:solidFill>
                              <a:latin typeface="Cambria Math" panose="02040503050406030204" pitchFamily="18" charset="0"/>
                              <a:ea typeface="Cambria Math" panose="02040503050406030204" pitchFamily="18" charset="0"/>
                            </a:rPr>
                          </m:ctrlPr>
                        </m:sSubPr>
                        <m:e>
                          <m:r>
                            <a:rPr lang="en-GB" sz="2000" i="1">
                              <a:solidFill>
                                <a:schemeClr val="tx2"/>
                              </a:solidFill>
                              <a:latin typeface="Cambria Math" panose="02040503050406030204" pitchFamily="18" charset="0"/>
                              <a:ea typeface="Cambria Math" panose="02040503050406030204" pitchFamily="18" charset="0"/>
                            </a:rPr>
                            <m:t>𝑞</m:t>
                          </m:r>
                        </m:e>
                        <m:sub>
                          <m:r>
                            <a:rPr lang="en-GB" sz="2000" b="0" i="1" smtClean="0">
                              <a:solidFill>
                                <a:schemeClr val="tx2"/>
                              </a:solidFill>
                              <a:latin typeface="Cambria Math" panose="02040503050406030204" pitchFamily="18" charset="0"/>
                              <a:ea typeface="Cambria Math" panose="02040503050406030204" pitchFamily="18" charset="0"/>
                            </a:rPr>
                            <m:t>𝑐</m:t>
                          </m:r>
                        </m:sub>
                      </m:sSub>
                      <m:r>
                        <a:rPr lang="en-GB" sz="2000" i="1">
                          <a:solidFill>
                            <a:schemeClr val="tx2"/>
                          </a:solidFill>
                          <a:latin typeface="Cambria Math" panose="02040503050406030204" pitchFamily="18" charset="0"/>
                          <a:ea typeface="Cambria Math" panose="02040503050406030204" pitchFamily="18" charset="0"/>
                        </a:rPr>
                        <m:t>)=</m:t>
                      </m:r>
                      <m:r>
                        <a:rPr lang="en-GB" sz="2000" i="1">
                          <a:solidFill>
                            <a:schemeClr val="tx2"/>
                          </a:solidFill>
                          <a:latin typeface="Cambria Math" panose="02040503050406030204" pitchFamily="18" charset="0"/>
                          <a:ea typeface="Cambria Math" panose="02040503050406030204" pitchFamily="18" charset="0"/>
                        </a:rPr>
                        <m:t>𝐸</m:t>
                      </m:r>
                      <m:acc>
                        <m:accPr>
                          <m:chr m:val="̅"/>
                          <m:ctrlPr>
                            <a:rPr lang="en-GB" sz="2000" i="1" smtClean="0">
                              <a:solidFill>
                                <a:schemeClr val="tx2"/>
                              </a:solidFill>
                              <a:latin typeface="Cambria Math" panose="02040503050406030204" pitchFamily="18" charset="0"/>
                              <a:ea typeface="Cambria Math" panose="02040503050406030204" pitchFamily="18" charset="0"/>
                            </a:rPr>
                          </m:ctrlPr>
                        </m:accPr>
                        <m:e>
                          <m:r>
                            <a:rPr lang="en-GB" sz="2000" b="0" i="1" smtClean="0">
                              <a:solidFill>
                                <a:schemeClr val="tx2"/>
                              </a:solidFill>
                              <a:latin typeface="Cambria Math" panose="02040503050406030204" pitchFamily="18" charset="0"/>
                              <a:ea typeface="Cambria Math" panose="02040503050406030204" pitchFamily="18" charset="0"/>
                            </a:rPr>
                            <m:t>𝑞</m:t>
                          </m:r>
                        </m:e>
                      </m:acc>
                      <m:r>
                        <a:rPr lang="en-GB" sz="2000" i="1">
                          <a:solidFill>
                            <a:schemeClr val="tx2"/>
                          </a:solidFill>
                          <a:latin typeface="Cambria Math" panose="02040503050406030204" pitchFamily="18" charset="0"/>
                          <a:ea typeface="Cambria Math" panose="02040503050406030204" pitchFamily="18" charset="0"/>
                        </a:rPr>
                        <m:t> −</m:t>
                      </m:r>
                      <m:r>
                        <a:rPr lang="en-GB" sz="2000" i="1">
                          <a:solidFill>
                            <a:schemeClr val="tx2"/>
                          </a:solidFill>
                          <a:latin typeface="Cambria Math" panose="02040503050406030204" pitchFamily="18" charset="0"/>
                          <a:ea typeface="Cambria Math" panose="02040503050406030204" pitchFamily="18" charset="0"/>
                        </a:rPr>
                        <m:t>𝐷</m:t>
                      </m:r>
                      <m:sSub>
                        <m:sSubPr>
                          <m:ctrlPr>
                            <a:rPr lang="en-GB" sz="2000" i="1">
                              <a:solidFill>
                                <a:schemeClr val="tx2"/>
                              </a:solidFill>
                              <a:latin typeface="Cambria Math" panose="02040503050406030204" pitchFamily="18" charset="0"/>
                              <a:ea typeface="Cambria Math" panose="02040503050406030204" pitchFamily="18" charset="0"/>
                            </a:rPr>
                          </m:ctrlPr>
                        </m:sSubPr>
                        <m:e>
                          <m:r>
                            <a:rPr lang="en-GB" sz="2000" i="1">
                              <a:solidFill>
                                <a:schemeClr val="tx2"/>
                              </a:solidFill>
                              <a:latin typeface="Cambria Math" panose="02040503050406030204" pitchFamily="18" charset="0"/>
                              <a:ea typeface="Cambria Math" panose="02040503050406030204" pitchFamily="18" charset="0"/>
                            </a:rPr>
                            <m:t>𝑞</m:t>
                          </m:r>
                        </m:e>
                        <m:sub>
                          <m:r>
                            <a:rPr lang="en-GB" sz="2000" b="0" i="1" smtClean="0">
                              <a:solidFill>
                                <a:schemeClr val="tx2"/>
                              </a:solidFill>
                              <a:latin typeface="Cambria Math" panose="02040503050406030204" pitchFamily="18" charset="0"/>
                              <a:ea typeface="Cambria Math" panose="02040503050406030204" pitchFamily="18" charset="0"/>
                            </a:rPr>
                            <m:t>𝑐</m:t>
                          </m:r>
                        </m:sub>
                      </m:sSub>
                      <m:r>
                        <a:rPr lang="en-GB" sz="2000" i="1">
                          <a:solidFill>
                            <a:schemeClr val="tx2"/>
                          </a:solidFill>
                          <a:latin typeface="Cambria Math" panose="02040503050406030204" pitchFamily="18" charset="0"/>
                        </a:rPr>
                        <m:t>−</m:t>
                      </m:r>
                      <m:sSub>
                        <m:sSubPr>
                          <m:ctrlPr>
                            <a:rPr lang="en-GB" sz="2000" i="1">
                              <a:solidFill>
                                <a:schemeClr val="tx2"/>
                              </a:solidFill>
                              <a:latin typeface="Cambria Math" panose="02040503050406030204" pitchFamily="18" charset="0"/>
                            </a:rPr>
                          </m:ctrlPr>
                        </m:sSubPr>
                        <m:e>
                          <m:r>
                            <a:rPr lang="en-GB" sz="2000" b="0" i="1" smtClean="0">
                              <a:solidFill>
                                <a:schemeClr val="tx2"/>
                              </a:solidFill>
                              <a:latin typeface="Cambria Math" panose="02040503050406030204" pitchFamily="18" charset="0"/>
                            </a:rPr>
                            <m:t>𝐶</m:t>
                          </m:r>
                        </m:e>
                        <m:sub>
                          <m:r>
                            <a:rPr lang="en-GB" sz="2000" i="1">
                              <a:solidFill>
                                <a:schemeClr val="tx2"/>
                              </a:solidFill>
                              <a:latin typeface="Cambria Math" panose="02040503050406030204" pitchFamily="18" charset="0"/>
                            </a:rPr>
                            <m:t>𝑢</m:t>
                          </m:r>
                        </m:sub>
                      </m:sSub>
                    </m:oMath>
                  </m:oMathPara>
                </a14:m>
                <a:endParaRPr lang="en-GB" sz="2400" dirty="0">
                  <a:solidFill>
                    <a:schemeClr val="tx2"/>
                  </a:solidFill>
                </a:endParaRPr>
              </a:p>
              <a:p>
                <a:pPr>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f>
                        <m:fPr>
                          <m:ctrlPr>
                            <a:rPr lang="en-GB" sz="2000" i="1">
                              <a:solidFill>
                                <a:schemeClr val="tx2"/>
                              </a:solidFill>
                              <a:latin typeface="Cambria Math" panose="02040503050406030204" pitchFamily="18" charset="0"/>
                              <a:ea typeface="Cambria Math" panose="02040503050406030204" pitchFamily="18" charset="0"/>
                            </a:rPr>
                          </m:ctrlPr>
                        </m:fPr>
                        <m:num>
                          <m:r>
                            <a:rPr lang="en-GB" sz="2000" i="1">
                              <a:solidFill>
                                <a:schemeClr val="tx2"/>
                              </a:solidFill>
                              <a:latin typeface="Cambria Math" panose="02040503050406030204" pitchFamily="18" charset="0"/>
                              <a:ea typeface="Cambria Math" panose="02040503050406030204" pitchFamily="18" charset="0"/>
                            </a:rPr>
                            <m:t>𝜕</m:t>
                          </m:r>
                        </m:num>
                        <m:den>
                          <m:r>
                            <a:rPr lang="en-GB" sz="2000" i="1">
                              <a:solidFill>
                                <a:schemeClr val="tx2"/>
                              </a:solidFill>
                              <a:latin typeface="Cambria Math" panose="02040503050406030204" pitchFamily="18" charset="0"/>
                              <a:ea typeface="Cambria Math" panose="02040503050406030204" pitchFamily="18" charset="0"/>
                            </a:rPr>
                            <m:t>𝜕</m:t>
                          </m:r>
                          <m:r>
                            <a:rPr lang="en-GB" sz="2000" i="1">
                              <a:solidFill>
                                <a:schemeClr val="tx2"/>
                              </a:solidFill>
                              <a:latin typeface="Cambria Math" panose="02040503050406030204" pitchFamily="18" charset="0"/>
                              <a:ea typeface="Cambria Math" panose="02040503050406030204" pitchFamily="18" charset="0"/>
                            </a:rPr>
                            <m:t>𝑧</m:t>
                          </m:r>
                        </m:den>
                      </m:f>
                      <m:d>
                        <m:dPr>
                          <m:ctrlPr>
                            <a:rPr lang="en-GB" sz="2000" b="0" i="1" smtClean="0">
                              <a:solidFill>
                                <a:schemeClr val="tx2"/>
                              </a:solidFill>
                              <a:latin typeface="Cambria Math" panose="02040503050406030204" pitchFamily="18" charset="0"/>
                              <a:ea typeface="Cambria Math" panose="02040503050406030204" pitchFamily="18" charset="0"/>
                            </a:rPr>
                          </m:ctrlPr>
                        </m:dPr>
                        <m:e>
                          <m:r>
                            <a:rPr lang="en-GB" sz="2000" b="0" i="1" smtClean="0">
                              <a:solidFill>
                                <a:schemeClr val="tx2"/>
                              </a:solidFill>
                              <a:latin typeface="Cambria Math" panose="02040503050406030204" pitchFamily="18" charset="0"/>
                              <a:ea typeface="Cambria Math" panose="02040503050406030204" pitchFamily="18" charset="0"/>
                            </a:rPr>
                            <m:t>𝑀</m:t>
                          </m:r>
                          <m:sSub>
                            <m:sSubPr>
                              <m:ctrlPr>
                                <a:rPr lang="en-GB" sz="2000" b="0" i="1" smtClean="0">
                                  <a:solidFill>
                                    <a:schemeClr val="tx2"/>
                                  </a:solidFill>
                                  <a:latin typeface="Cambria Math" panose="02040503050406030204" pitchFamily="18" charset="0"/>
                                  <a:ea typeface="Cambria Math" panose="02040503050406030204" pitchFamily="18" charset="0"/>
                                </a:rPr>
                              </m:ctrlPr>
                            </m:sSubPr>
                            <m:e>
                              <m:r>
                                <a:rPr lang="en-GB" sz="2000" b="0" i="1" smtClean="0">
                                  <a:solidFill>
                                    <a:schemeClr val="tx2"/>
                                  </a:solidFill>
                                  <a:latin typeface="Cambria Math" panose="02040503050406030204" pitchFamily="18" charset="0"/>
                                  <a:ea typeface="Cambria Math" panose="02040503050406030204" pitchFamily="18" charset="0"/>
                                </a:rPr>
                                <m:t>𝑙</m:t>
                              </m:r>
                            </m:e>
                            <m:sub>
                              <m:r>
                                <a:rPr lang="en-GB" sz="2000" b="0" i="1" smtClean="0">
                                  <a:solidFill>
                                    <a:schemeClr val="tx2"/>
                                  </a:solidFill>
                                  <a:latin typeface="Cambria Math" panose="02040503050406030204" pitchFamily="18" charset="0"/>
                                  <a:ea typeface="Cambria Math" panose="02040503050406030204" pitchFamily="18" charset="0"/>
                                </a:rPr>
                                <m:t>𝑐</m:t>
                              </m:r>
                            </m:sub>
                          </m:sSub>
                        </m:e>
                      </m:d>
                      <m:r>
                        <a:rPr lang="en-GB" sz="2000" b="0" i="1" smtClean="0">
                          <a:solidFill>
                            <a:schemeClr val="tx2"/>
                          </a:solidFill>
                          <a:latin typeface="Cambria Math" panose="02040503050406030204" pitchFamily="18" charset="0"/>
                          <a:ea typeface="Cambria Math" panose="02040503050406030204" pitchFamily="18" charset="0"/>
                        </a:rPr>
                        <m:t>=</m:t>
                      </m:r>
                      <m:r>
                        <a:rPr lang="en-GB" sz="2000" i="1">
                          <a:solidFill>
                            <a:schemeClr val="tx2"/>
                          </a:solidFill>
                          <a:latin typeface="Cambria Math" panose="02040503050406030204" pitchFamily="18" charset="0"/>
                          <a:ea typeface="Cambria Math" panose="02040503050406030204" pitchFamily="18" charset="0"/>
                        </a:rPr>
                        <m:t>−</m:t>
                      </m:r>
                      <m:r>
                        <a:rPr lang="en-GB" sz="2000" i="1">
                          <a:solidFill>
                            <a:schemeClr val="tx2"/>
                          </a:solidFill>
                          <a:latin typeface="Cambria Math" panose="02040503050406030204" pitchFamily="18" charset="0"/>
                          <a:ea typeface="Cambria Math" panose="02040503050406030204" pitchFamily="18" charset="0"/>
                        </a:rPr>
                        <m:t>𝐷</m:t>
                      </m:r>
                      <m:sSub>
                        <m:sSubPr>
                          <m:ctrlPr>
                            <a:rPr lang="en-GB" sz="2000" i="1">
                              <a:solidFill>
                                <a:schemeClr val="tx2"/>
                              </a:solidFill>
                              <a:latin typeface="Cambria Math" panose="02040503050406030204" pitchFamily="18" charset="0"/>
                              <a:ea typeface="Cambria Math" panose="02040503050406030204" pitchFamily="18" charset="0"/>
                            </a:rPr>
                          </m:ctrlPr>
                        </m:sSubPr>
                        <m:e>
                          <m:r>
                            <a:rPr lang="en-GB" sz="2000" i="1">
                              <a:solidFill>
                                <a:schemeClr val="tx2"/>
                              </a:solidFill>
                              <a:latin typeface="Cambria Math" panose="02040503050406030204" pitchFamily="18" charset="0"/>
                              <a:ea typeface="Cambria Math" panose="02040503050406030204" pitchFamily="18" charset="0"/>
                            </a:rPr>
                            <m:t>𝑙</m:t>
                          </m:r>
                        </m:e>
                        <m:sub>
                          <m:r>
                            <a:rPr lang="en-GB" sz="2000" b="0" i="1" smtClean="0">
                              <a:solidFill>
                                <a:schemeClr val="tx2"/>
                              </a:solidFill>
                              <a:latin typeface="Cambria Math" panose="02040503050406030204" pitchFamily="18" charset="0"/>
                              <a:ea typeface="Cambria Math" panose="02040503050406030204" pitchFamily="18" charset="0"/>
                            </a:rPr>
                            <m:t>𝑐</m:t>
                          </m:r>
                        </m:sub>
                      </m:sSub>
                      <m:r>
                        <a:rPr lang="en-GB" sz="2000" i="1">
                          <a:solidFill>
                            <a:schemeClr val="tx2"/>
                          </a:solidFill>
                          <a:latin typeface="Cambria Math" panose="02040503050406030204" pitchFamily="18" charset="0"/>
                          <a:ea typeface="Cambria Math" panose="02040503050406030204" pitchFamily="18" charset="0"/>
                        </a:rPr>
                        <m:t>+</m:t>
                      </m:r>
                      <m:sSub>
                        <m:sSubPr>
                          <m:ctrlPr>
                            <a:rPr lang="en-GB" sz="2000" i="1">
                              <a:solidFill>
                                <a:schemeClr val="tx2"/>
                              </a:solidFill>
                              <a:latin typeface="Cambria Math" panose="02040503050406030204" pitchFamily="18" charset="0"/>
                            </a:rPr>
                          </m:ctrlPr>
                        </m:sSubPr>
                        <m:e>
                          <m:r>
                            <a:rPr lang="en-GB" sz="2000" i="1">
                              <a:solidFill>
                                <a:schemeClr val="tx2"/>
                              </a:solidFill>
                              <a:latin typeface="Cambria Math" panose="02040503050406030204" pitchFamily="18" charset="0"/>
                            </a:rPr>
                            <m:t>𝐶</m:t>
                          </m:r>
                        </m:e>
                        <m:sub>
                          <m:r>
                            <a:rPr lang="en-GB" sz="2000" i="1">
                              <a:solidFill>
                                <a:schemeClr val="tx2"/>
                              </a:solidFill>
                              <a:latin typeface="Cambria Math" panose="02040503050406030204" pitchFamily="18" charset="0"/>
                            </a:rPr>
                            <m:t>𝑢</m:t>
                          </m:r>
                        </m:sub>
                      </m:sSub>
                      <m:r>
                        <a:rPr lang="en-GB" sz="2000" i="1">
                          <a:solidFill>
                            <a:schemeClr val="tx2"/>
                          </a:solidFill>
                          <a:latin typeface="Cambria Math" panose="02040503050406030204" pitchFamily="18" charset="0"/>
                        </a:rPr>
                        <m:t>−</m:t>
                      </m:r>
                      <m:sSub>
                        <m:sSubPr>
                          <m:ctrlPr>
                            <a:rPr lang="en-GB" sz="2000" i="1">
                              <a:solidFill>
                                <a:schemeClr val="tx2"/>
                              </a:solidFill>
                              <a:latin typeface="Cambria Math" panose="02040503050406030204" pitchFamily="18" charset="0"/>
                            </a:rPr>
                          </m:ctrlPr>
                        </m:sSubPr>
                        <m:e>
                          <m:r>
                            <a:rPr lang="en-GB" sz="2000" i="1">
                              <a:solidFill>
                                <a:schemeClr val="tx2"/>
                              </a:solidFill>
                              <a:latin typeface="Cambria Math" panose="02040503050406030204" pitchFamily="18" charset="0"/>
                            </a:rPr>
                            <m:t>𝑅</m:t>
                          </m:r>
                        </m:e>
                        <m:sub>
                          <m:r>
                            <a:rPr lang="en-GB" sz="2000" i="1">
                              <a:solidFill>
                                <a:schemeClr val="tx2"/>
                              </a:solidFill>
                              <a:latin typeface="Cambria Math" panose="02040503050406030204" pitchFamily="18" charset="0"/>
                            </a:rPr>
                            <m:t>𝑢</m:t>
                          </m:r>
                        </m:sub>
                      </m:sSub>
                    </m:oMath>
                  </m:oMathPara>
                </a14:m>
                <a:endParaRPr lang="en-GB" dirty="0">
                  <a:solidFill>
                    <a:schemeClr val="tx2"/>
                  </a:solidFill>
                </a:endParaRPr>
              </a:p>
            </p:txBody>
          </p:sp>
        </mc:Choice>
        <mc:Fallback xmlns="">
          <p:sp>
            <p:nvSpPr>
              <p:cNvPr id="6" name="TextBox 5">
                <a:extLst>
                  <a:ext uri="{FF2B5EF4-FFF2-40B4-BE49-F238E27FC236}">
                    <a16:creationId xmlns:a16="http://schemas.microsoft.com/office/drawing/2014/main" id="{33102663-361C-1118-4983-931839A95A9B}"/>
                  </a:ext>
                </a:extLst>
              </p:cNvPr>
              <p:cNvSpPr txBox="1">
                <a:spLocks noRot="1" noChangeAspect="1" noMove="1" noResize="1" noEditPoints="1" noAdjustHandles="1" noChangeArrowheads="1" noChangeShapeType="1" noTextEdit="1"/>
              </p:cNvSpPr>
              <p:nvPr/>
            </p:nvSpPr>
            <p:spPr>
              <a:xfrm>
                <a:off x="2269475" y="1362252"/>
                <a:ext cx="4605050" cy="3134576"/>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7011144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The Plume Model</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17</a:t>
            </a:fld>
            <a:endParaRPr lang="en-GB" altLang="en-US" dirty="0"/>
          </a:p>
        </p:txBody>
      </p:sp>
      <mc:AlternateContent xmlns:mc="http://schemas.openxmlformats.org/markup-compatibility/2006" xmlns:a14="http://schemas.microsoft.com/office/drawing/2010/main">
        <mc:Choice Requires="a14">
          <p:sp>
            <p:nvSpPr>
              <p:cNvPr id="5" name="Text Box 2">
                <a:extLst>
                  <a:ext uri="{FF2B5EF4-FFF2-40B4-BE49-F238E27FC236}">
                    <a16:creationId xmlns:a16="http://schemas.microsoft.com/office/drawing/2014/main" id="{584516AC-A1FF-139A-313D-87B753F47F04}"/>
                  </a:ext>
                </a:extLst>
              </p:cNvPr>
              <p:cNvSpPr txBox="1">
                <a:spLocks noChangeArrowheads="1"/>
              </p:cNvSpPr>
              <p:nvPr/>
            </p:nvSpPr>
            <p:spPr bwMode="auto">
              <a:xfrm>
                <a:off x="395536" y="1484784"/>
                <a:ext cx="8532813" cy="4607719"/>
              </a:xfrm>
              <a:prstGeom prst="rect">
                <a:avLst/>
              </a:prstGeom>
              <a:noFill/>
              <a:ln w="9525">
                <a:noFill/>
                <a:round/>
                <a:headEnd/>
                <a:tailEnd/>
              </a:ln>
            </p:spPr>
            <p:txBody>
              <a:bodyPr lIns="90000" tIns="45000" rIns="90000" bIns="45000"/>
              <a:lstStyle/>
              <a:p>
                <a:pPr marL="3420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latin typeface="Arial" panose="020B0604020202020204" pitchFamily="34" charset="0"/>
                    <a:cs typeface="Arial" panose="020B0604020202020204" pitchFamily="34" charset="0"/>
                  </a:rPr>
                  <a:t>Condensation and precipitation is often very crude - saturation, water loading, temperature threshold for freezing</a:t>
                </a:r>
              </a:p>
              <a:p>
                <a:pPr marL="799200" lvl="1" indent="-34290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latin typeface="Arial" panose="020B0604020202020204" pitchFamily="34" charset="0"/>
                    <a:cs typeface="Arial" panose="020B0604020202020204" pitchFamily="34" charset="0"/>
                  </a:rPr>
                  <a:t>But recall that we don’t know </a:t>
                </a:r>
                <a:r>
                  <a:rPr lang="en-GB" sz="2400" i="1" dirty="0">
                    <a:latin typeface="Arial" panose="020B0604020202020204" pitchFamily="34" charset="0"/>
                    <a:cs typeface="Arial" panose="020B0604020202020204" pitchFamily="34" charset="0"/>
                  </a:rPr>
                  <a:t>w</a:t>
                </a:r>
                <a:r>
                  <a:rPr lang="en-GB" sz="2400" dirty="0">
                    <a:latin typeface="Arial" panose="020B0604020202020204" pitchFamily="34" charset="0"/>
                    <a:cs typeface="Arial" panose="020B0604020202020204" pitchFamily="34" charset="0"/>
                  </a:rPr>
                  <a:t>, </a:t>
                </a:r>
                <a14:m>
                  <m:oMath xmlns:m="http://schemas.openxmlformats.org/officeDocument/2006/math">
                    <m:r>
                      <a:rPr lang="en-GB" sz="2400" i="1" smtClean="0">
                        <a:latin typeface="Cambria Math" panose="02040503050406030204" pitchFamily="18" charset="0"/>
                        <a:ea typeface="Cambria Math" panose="02040503050406030204" pitchFamily="18" charset="0"/>
                        <a:cs typeface="Arial" panose="020B0604020202020204" pitchFamily="34" charset="0"/>
                      </a:rPr>
                      <m:t>𝜎</m:t>
                    </m:r>
                  </m:oMath>
                </a14:m>
                <a:r>
                  <a:rPr lang="en-GB" sz="2400" dirty="0">
                    <a:latin typeface="Arial" panose="020B0604020202020204" pitchFamily="34" charset="0"/>
                    <a:cs typeface="Arial" panose="020B0604020202020204" pitchFamily="34" charset="0"/>
                  </a:rPr>
                  <a:t> only </a:t>
                </a:r>
                <a:r>
                  <a:rPr lang="en-GB" sz="2400" i="1" dirty="0">
                    <a:latin typeface="Arial" panose="020B0604020202020204" pitchFamily="34" charset="0"/>
                    <a:cs typeface="Arial" panose="020B0604020202020204" pitchFamily="34" charset="0"/>
                  </a:rPr>
                  <a:t>M</a:t>
                </a:r>
              </a:p>
              <a:p>
                <a:pPr marL="799200" lvl="1" indent="-34290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latin typeface="Arial" panose="020B0604020202020204" pitchFamily="34" charset="0"/>
                    <a:cs typeface="Arial" panose="020B0604020202020204" pitchFamily="34" charset="0"/>
                  </a:rPr>
                  <a:t>And that we have averaged over lifetime</a:t>
                </a:r>
              </a:p>
              <a:p>
                <a:pPr marL="799200" lvl="1" indent="-34290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latin typeface="Arial" panose="020B0604020202020204" pitchFamily="34" charset="0"/>
                    <a:cs typeface="Arial" panose="020B0604020202020204" pitchFamily="34" charset="0"/>
                  </a:rPr>
                  <a:t>And composited all of the clouds</a:t>
                </a:r>
              </a:p>
              <a:p>
                <a:pPr marL="799200" lvl="1" indent="-34290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latin typeface="Arial" panose="020B0604020202020204" pitchFamily="34" charset="0"/>
                    <a:cs typeface="Arial" panose="020B0604020202020204" pitchFamily="34" charset="0"/>
                  </a:rPr>
                  <a:t>Hence “plume model”, not a detailed dynamical model for a single cloud</a:t>
                </a:r>
              </a:p>
              <a:p>
                <a:pPr marL="342000" indent="-342900">
                  <a:spcAft>
                    <a:spcPts val="60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latin typeface="Arial" panose="020B0604020202020204" pitchFamily="34" charset="0"/>
                    <a:cs typeface="Arial" panose="020B0604020202020204" pitchFamily="34" charset="0"/>
                  </a:rPr>
                  <a:t>Integrate from cloud base </a:t>
                </a:r>
                <a14:m>
                  <m:oMath xmlns:m="http://schemas.openxmlformats.org/officeDocument/2006/math">
                    <m:sSub>
                      <m:sSubPr>
                        <m:ctrlPr>
                          <a:rPr lang="en-GB" sz="2400" i="1" smtClean="0">
                            <a:latin typeface="Cambria Math" panose="02040503050406030204" pitchFamily="18" charset="0"/>
                            <a:cs typeface="Arial" panose="020B0604020202020204" pitchFamily="34" charset="0"/>
                          </a:rPr>
                        </m:ctrlPr>
                      </m:sSubPr>
                      <m:e>
                        <m:r>
                          <a:rPr lang="en-GB" sz="2400" b="0" i="1" smtClean="0">
                            <a:latin typeface="Cambria Math" panose="02040503050406030204" pitchFamily="18" charset="0"/>
                            <a:cs typeface="Arial" panose="020B0604020202020204" pitchFamily="34" charset="0"/>
                          </a:rPr>
                          <m:t>𝑧</m:t>
                        </m:r>
                      </m:e>
                      <m:sub>
                        <m:r>
                          <a:rPr lang="en-GB" sz="2400" b="0" i="1" smtClean="0">
                            <a:latin typeface="Cambria Math" panose="02040503050406030204" pitchFamily="18" charset="0"/>
                            <a:cs typeface="Arial" panose="020B0604020202020204" pitchFamily="34" charset="0"/>
                          </a:rPr>
                          <m:t>𝐵</m:t>
                        </m:r>
                      </m:sub>
                    </m:sSub>
                  </m:oMath>
                </a14:m>
                <a:r>
                  <a:rPr lang="en-GB" sz="2400" dirty="0">
                    <a:latin typeface="Arial" panose="020B0604020202020204" pitchFamily="34" charset="0"/>
                    <a:cs typeface="Arial" panose="020B0604020202020204" pitchFamily="34" charset="0"/>
                  </a:rPr>
                  <a:t> until the buoyancy </a:t>
                </a:r>
                <a14:m>
                  <m:oMath xmlns:m="http://schemas.openxmlformats.org/officeDocument/2006/math">
                    <m:sSub>
                      <m:sSubPr>
                        <m:ctrlPr>
                          <a:rPr lang="en-GB" sz="2400" i="1" smtClean="0">
                            <a:latin typeface="Cambria Math" panose="02040503050406030204" pitchFamily="18" charset="0"/>
                            <a:cs typeface="Arial" panose="020B0604020202020204" pitchFamily="34" charset="0"/>
                          </a:rPr>
                        </m:ctrlPr>
                      </m:sSubPr>
                      <m:e>
                        <m:r>
                          <a:rPr lang="en-GB" sz="2400" i="1" smtClean="0">
                            <a:latin typeface="Cambria Math" panose="02040503050406030204" pitchFamily="18" charset="0"/>
                            <a:ea typeface="Cambria Math" panose="02040503050406030204" pitchFamily="18" charset="0"/>
                            <a:cs typeface="Arial" panose="020B0604020202020204" pitchFamily="34" charset="0"/>
                          </a:rPr>
                          <m:t>𝜃</m:t>
                        </m:r>
                      </m:e>
                      <m:sub>
                        <m:r>
                          <a:rPr lang="en-GB" sz="2400" b="0" i="1" smtClean="0">
                            <a:latin typeface="Cambria Math" panose="02040503050406030204" pitchFamily="18" charset="0"/>
                            <a:cs typeface="Arial" panose="020B0604020202020204" pitchFamily="34" charset="0"/>
                          </a:rPr>
                          <m:t>𝑣</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𝑐</m:t>
                        </m:r>
                      </m:sub>
                    </m:sSub>
                    <m:r>
                      <a:rPr lang="en-GB"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GB" sz="2400" dirty="0">
                    <a:cs typeface="Arial" panose="020B0604020202020204" pitchFamily="34" charset="0"/>
                  </a:rPr>
                  <a:t> </a:t>
                </a:r>
                <a14:m>
                  <m:oMath xmlns:m="http://schemas.openxmlformats.org/officeDocument/2006/math">
                    <m:sSub>
                      <m:sSubPr>
                        <m:ctrlPr>
                          <a:rPr lang="en-GB" sz="2400" i="1">
                            <a:latin typeface="Cambria Math" panose="02040503050406030204" pitchFamily="18" charset="0"/>
                            <a:cs typeface="Arial" panose="020B0604020202020204" pitchFamily="34" charset="0"/>
                          </a:rPr>
                        </m:ctrlPr>
                      </m:sSubPr>
                      <m:e>
                        <m:r>
                          <a:rPr lang="en-GB" sz="2400" i="1">
                            <a:latin typeface="Cambria Math" panose="02040503050406030204" pitchFamily="18" charset="0"/>
                            <a:ea typeface="Cambria Math" panose="02040503050406030204" pitchFamily="18" charset="0"/>
                            <a:cs typeface="Arial" panose="020B0604020202020204" pitchFamily="34" charset="0"/>
                          </a:rPr>
                          <m:t>𝜃</m:t>
                        </m:r>
                      </m:e>
                      <m:sub>
                        <m:r>
                          <a:rPr lang="en-GB" sz="2400" i="1">
                            <a:latin typeface="Cambria Math" panose="02040503050406030204" pitchFamily="18" charset="0"/>
                            <a:cs typeface="Arial" panose="020B0604020202020204" pitchFamily="34" charset="0"/>
                          </a:rPr>
                          <m:t>𝑣</m:t>
                        </m:r>
                        <m:r>
                          <a:rPr lang="en-GB" sz="2400" i="1">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𝑒</m:t>
                        </m:r>
                      </m:sub>
                    </m:sSub>
                  </m:oMath>
                </a14:m>
                <a:r>
                  <a:rPr lang="en-GB" sz="2400" dirty="0">
                    <a:solidFill>
                      <a:schemeClr val="tx2"/>
                    </a:solidFill>
                    <a:latin typeface="Arial" panose="020B0604020202020204" pitchFamily="34" charset="0"/>
                    <a:cs typeface="Arial" panose="020B0604020202020204" pitchFamily="34" charset="0"/>
                  </a:rPr>
                  <a:t> </a:t>
                </a:r>
              </a:p>
            </p:txBody>
          </p:sp>
        </mc:Choice>
        <mc:Fallback xmlns="">
          <p:sp>
            <p:nvSpPr>
              <p:cNvPr id="5" name="Text Box 2">
                <a:extLst>
                  <a:ext uri="{FF2B5EF4-FFF2-40B4-BE49-F238E27FC236}">
                    <a16:creationId xmlns:a16="http://schemas.microsoft.com/office/drawing/2014/main" id="{584516AC-A1FF-139A-313D-87B753F47F04}"/>
                  </a:ext>
                </a:extLst>
              </p:cNvPr>
              <p:cNvSpPr txBox="1">
                <a:spLocks noRot="1" noChangeAspect="1" noMove="1" noResize="1" noEditPoints="1" noAdjustHandles="1" noChangeArrowheads="1" noChangeShapeType="1" noTextEdit="1"/>
              </p:cNvSpPr>
              <p:nvPr/>
            </p:nvSpPr>
            <p:spPr bwMode="auto">
              <a:xfrm>
                <a:off x="395536" y="1484784"/>
                <a:ext cx="8532813" cy="4607719"/>
              </a:xfrm>
              <a:prstGeom prst="rect">
                <a:avLst/>
              </a:prstGeom>
              <a:blipFill>
                <a:blip r:embed="rId3"/>
                <a:stretch>
                  <a:fillRect l="-1000" t="-1060"/>
                </a:stretch>
              </a:blipFill>
              <a:ln w="9525">
                <a:noFill/>
                <a:round/>
                <a:headEnd/>
                <a:tailEnd/>
              </a:ln>
            </p:spPr>
            <p:txBody>
              <a:bodyPr/>
              <a:lstStyle/>
              <a:p>
                <a:r>
                  <a:rPr lang="en-GB">
                    <a:noFill/>
                  </a:rPr>
                  <a:t> </a:t>
                </a:r>
              </a:p>
            </p:txBody>
          </p:sp>
        </mc:Fallback>
      </mc:AlternateContent>
    </p:spTree>
    <p:extLst>
      <p:ext uri="{BB962C8B-B14F-4D97-AF65-F5344CB8AC3E}">
        <p14:creationId xmlns:p14="http://schemas.microsoft.com/office/powerpoint/2010/main" val="271139690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Impact on Environment: Interpretation</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18</a:t>
            </a:fld>
            <a:endParaRPr lang="en-GB" altLang="en-US" dirty="0"/>
          </a:p>
        </p:txBody>
      </p:sp>
      <mc:AlternateContent xmlns:mc="http://schemas.openxmlformats.org/markup-compatibility/2006" xmlns:a14="http://schemas.microsoft.com/office/drawing/2010/main">
        <mc:Choice Requires="a14">
          <p:sp>
            <p:nvSpPr>
              <p:cNvPr id="5" name="Text Box 2">
                <a:extLst>
                  <a:ext uri="{FF2B5EF4-FFF2-40B4-BE49-F238E27FC236}">
                    <a16:creationId xmlns:a16="http://schemas.microsoft.com/office/drawing/2014/main" id="{584516AC-A1FF-139A-313D-87B753F47F04}"/>
                  </a:ext>
                </a:extLst>
              </p:cNvPr>
              <p:cNvSpPr txBox="1">
                <a:spLocks noChangeArrowheads="1"/>
              </p:cNvSpPr>
              <p:nvPr/>
            </p:nvSpPr>
            <p:spPr bwMode="auto">
              <a:xfrm>
                <a:off x="323850" y="1124744"/>
                <a:ext cx="8532813" cy="4607719"/>
              </a:xfrm>
              <a:prstGeom prst="rect">
                <a:avLst/>
              </a:prstGeom>
              <a:noFill/>
              <a:ln w="9525">
                <a:noFill/>
                <a:round/>
                <a:headEnd/>
                <a:tailEnd/>
              </a:ln>
            </p:spPr>
            <p:txBody>
              <a:bodyPr lIns="90000" tIns="45000" rIns="90000" bIns="45000"/>
              <a:lstStyle/>
              <a:p>
                <a:pPr marL="342900" indent="-342900">
                  <a:spcAft>
                    <a:spcPts val="12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latin typeface="Arial" panose="020B0604020202020204" pitchFamily="34" charset="0"/>
                    <a:cs typeface="Arial" panose="020B0604020202020204" pitchFamily="34" charset="0"/>
                  </a:rPr>
                  <a:t>Recall</a:t>
                </a:r>
                <a:r>
                  <a:rPr lang="en-GB" sz="2400" dirty="0">
                    <a:solidFill>
                      <a:schemeClr val="tx2"/>
                    </a:solidFill>
                    <a:latin typeface="Arial" panose="020B0604020202020204" pitchFamily="34" charset="0"/>
                    <a:cs typeface="Arial" panose="020B0604020202020204" pitchFamily="34" charset="0"/>
                  </a:rPr>
                  <a:t> the effect of convection on the mean state </a:t>
                </a:r>
              </a:p>
              <a:p>
                <a:pPr>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begChr m:val=""/>
                              <m:endChr m:val="|"/>
                              <m:ctrlPr>
                                <a:rPr lang="en-GB" i="1">
                                  <a:latin typeface="Cambria Math" panose="02040503050406030204" pitchFamily="18" charset="0"/>
                                  <a:ea typeface="Cambria Math" panose="02040503050406030204" pitchFamily="18" charset="0"/>
                                </a:rPr>
                              </m:ctrlPr>
                            </m:dPr>
                            <m:e>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𝜃</m:t>
                                  </m:r>
                                </m:num>
                                <m:den>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den>
                              </m:f>
                            </m:e>
                          </m:d>
                        </m:e>
                        <m:sub>
                          <m:r>
                            <a:rPr lang="en-GB" i="1">
                              <a:latin typeface="Cambria Math" panose="02040503050406030204" pitchFamily="18" charset="0"/>
                              <a:ea typeface="Cambria Math" panose="02040503050406030204" pitchFamily="18" charset="0"/>
                            </a:rPr>
                            <m:t>𝑐𝑜𝑛𝑣</m:t>
                          </m:r>
                        </m:sub>
                      </m:sSub>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 </m:t>
                      </m:r>
                      <m:r>
                        <a:rPr lang="en-GB" sz="2000" i="1">
                          <a:solidFill>
                            <a:schemeClr val="tx2"/>
                          </a:solidFill>
                          <a:latin typeface="Cambria Math" panose="02040503050406030204" pitchFamily="18" charset="0"/>
                        </a:rPr>
                        <m:t>−</m:t>
                      </m:r>
                      <m:f>
                        <m:fPr>
                          <m:ctrlPr>
                            <a:rPr lang="en-GB" sz="2000" i="1">
                              <a:solidFill>
                                <a:schemeClr val="tx2"/>
                              </a:solidFill>
                              <a:latin typeface="Cambria Math" panose="02040503050406030204" pitchFamily="18" charset="0"/>
                            </a:rPr>
                          </m:ctrlPr>
                        </m:fPr>
                        <m:num>
                          <m:r>
                            <a:rPr lang="en-GB" sz="2000" i="1">
                              <a:solidFill>
                                <a:schemeClr val="tx2"/>
                              </a:solidFill>
                              <a:latin typeface="Cambria Math" panose="02040503050406030204" pitchFamily="18" charset="0"/>
                            </a:rPr>
                            <m:t>1</m:t>
                          </m:r>
                        </m:num>
                        <m:den>
                          <m:r>
                            <a:rPr lang="en-GB" sz="2000" i="1">
                              <a:solidFill>
                                <a:schemeClr val="tx2"/>
                              </a:solidFill>
                              <a:latin typeface="Cambria Math" panose="02040503050406030204" pitchFamily="18" charset="0"/>
                              <a:ea typeface="Cambria Math" panose="02040503050406030204" pitchFamily="18" charset="0"/>
                            </a:rPr>
                            <m:t>𝜌</m:t>
                          </m:r>
                        </m:den>
                      </m:f>
                      <m:f>
                        <m:fPr>
                          <m:ctrlPr>
                            <a:rPr lang="en-GB" sz="2000" i="1">
                              <a:solidFill>
                                <a:schemeClr val="tx2"/>
                              </a:solidFill>
                              <a:latin typeface="Cambria Math" panose="02040503050406030204" pitchFamily="18" charset="0"/>
                            </a:rPr>
                          </m:ctrlPr>
                        </m:fPr>
                        <m:num>
                          <m:r>
                            <a:rPr lang="en-GB" sz="2000" i="1">
                              <a:solidFill>
                                <a:schemeClr val="tx2"/>
                              </a:solidFill>
                              <a:latin typeface="Cambria Math" panose="02040503050406030204" pitchFamily="18" charset="0"/>
                            </a:rPr>
                            <m:t>𝜕</m:t>
                          </m:r>
                        </m:num>
                        <m:den>
                          <m:r>
                            <a:rPr lang="en-GB" sz="2000" i="1">
                              <a:solidFill>
                                <a:schemeClr val="tx2"/>
                              </a:solidFill>
                              <a:latin typeface="Cambria Math" panose="02040503050406030204" pitchFamily="18" charset="0"/>
                            </a:rPr>
                            <m:t>𝜕</m:t>
                          </m:r>
                          <m:r>
                            <a:rPr lang="en-GB" sz="2000" i="1">
                              <a:solidFill>
                                <a:schemeClr val="tx2"/>
                              </a:solidFill>
                              <a:latin typeface="Cambria Math" panose="02040503050406030204" pitchFamily="18" charset="0"/>
                            </a:rPr>
                            <m:t>𝑧</m:t>
                          </m:r>
                        </m:den>
                      </m:f>
                      <m:acc>
                        <m:accPr>
                          <m:chr m:val="̅"/>
                          <m:ctrlPr>
                            <a:rPr lang="en-GB" sz="2000" b="1" i="1">
                              <a:solidFill>
                                <a:schemeClr val="tx2"/>
                              </a:solidFill>
                              <a:latin typeface="Cambria Math" panose="02040503050406030204" pitchFamily="18" charset="0"/>
                              <a:ea typeface="Cambria Math" panose="02040503050406030204" pitchFamily="18" charset="0"/>
                            </a:rPr>
                          </m:ctrlPr>
                        </m:accPr>
                        <m:e>
                          <m:r>
                            <a:rPr lang="en-GB" sz="2000" i="1">
                              <a:solidFill>
                                <a:schemeClr val="tx2"/>
                              </a:solidFill>
                              <a:latin typeface="Cambria Math" panose="02040503050406030204" pitchFamily="18" charset="0"/>
                              <a:ea typeface="Cambria Math" panose="02040503050406030204" pitchFamily="18" charset="0"/>
                            </a:rPr>
                            <m:t>𝜌</m:t>
                          </m:r>
                          <m:sSup>
                            <m:sSupPr>
                              <m:ctrlPr>
                                <a:rPr lang="en-GB" sz="2000" i="1">
                                  <a:solidFill>
                                    <a:schemeClr val="tx2"/>
                                  </a:solidFill>
                                  <a:latin typeface="Cambria Math" panose="02040503050406030204" pitchFamily="18" charset="0"/>
                                  <a:ea typeface="Cambria Math" panose="02040503050406030204" pitchFamily="18" charset="0"/>
                                </a:rPr>
                              </m:ctrlPr>
                            </m:sSupPr>
                            <m:e>
                              <m:r>
                                <a:rPr lang="en-GB" sz="2000" i="1">
                                  <a:solidFill>
                                    <a:schemeClr val="tx2"/>
                                  </a:solidFill>
                                  <a:latin typeface="Cambria Math" panose="02040503050406030204" pitchFamily="18" charset="0"/>
                                  <a:ea typeface="Cambria Math" panose="02040503050406030204" pitchFamily="18" charset="0"/>
                                </a:rPr>
                                <m:t>𝑤</m:t>
                              </m:r>
                            </m:e>
                            <m:sup>
                              <m:r>
                                <a:rPr lang="en-GB" sz="2000" i="1">
                                  <a:solidFill>
                                    <a:schemeClr val="tx2"/>
                                  </a:solidFill>
                                  <a:latin typeface="Cambria Math" panose="02040503050406030204" pitchFamily="18" charset="0"/>
                                  <a:ea typeface="Cambria Math" panose="02040503050406030204" pitchFamily="18" charset="0"/>
                                </a:rPr>
                                <m:t>′</m:t>
                              </m:r>
                            </m:sup>
                          </m:sSup>
                          <m:sSup>
                            <m:sSupPr>
                              <m:ctrlPr>
                                <a:rPr lang="en-GB" sz="2000" i="1">
                                  <a:solidFill>
                                    <a:schemeClr val="tx2"/>
                                  </a:solidFill>
                                  <a:latin typeface="Cambria Math" panose="02040503050406030204" pitchFamily="18" charset="0"/>
                                  <a:ea typeface="Cambria Math" panose="02040503050406030204" pitchFamily="18" charset="0"/>
                                </a:rPr>
                              </m:ctrlPr>
                            </m:sSupPr>
                            <m:e>
                              <m:r>
                                <a:rPr lang="en-GB" sz="2000" i="1">
                                  <a:solidFill>
                                    <a:schemeClr val="tx2"/>
                                  </a:solidFill>
                                  <a:latin typeface="Cambria Math" panose="02040503050406030204" pitchFamily="18" charset="0"/>
                                  <a:ea typeface="Cambria Math" panose="02040503050406030204" pitchFamily="18" charset="0"/>
                                </a:rPr>
                                <m:t>𝜃</m:t>
                              </m:r>
                            </m:e>
                            <m:sup>
                              <m:r>
                                <a:rPr lang="en-GB" sz="2000" i="1">
                                  <a:solidFill>
                                    <a:schemeClr val="tx2"/>
                                  </a:solidFill>
                                  <a:latin typeface="Cambria Math" panose="02040503050406030204" pitchFamily="18" charset="0"/>
                                  <a:ea typeface="Cambria Math" panose="02040503050406030204" pitchFamily="18" charset="0"/>
                                </a:rPr>
                                <m:t>′</m:t>
                              </m:r>
                            </m:sup>
                          </m:sSup>
                        </m:e>
                      </m:acc>
                      <m:r>
                        <a:rPr lang="en-GB" sz="2000" i="1">
                          <a:solidFill>
                            <a:schemeClr val="tx2"/>
                          </a:solidFill>
                          <a:latin typeface="Cambria Math" panose="02040503050406030204" pitchFamily="18" charset="0"/>
                        </a:rPr>
                        <m:t>+</m:t>
                      </m:r>
                      <m:f>
                        <m:fPr>
                          <m:ctrlPr>
                            <a:rPr lang="en-GB" sz="2000" i="1">
                              <a:solidFill>
                                <a:schemeClr val="tx2"/>
                              </a:solidFill>
                              <a:latin typeface="Cambria Math" panose="02040503050406030204" pitchFamily="18" charset="0"/>
                            </a:rPr>
                          </m:ctrlPr>
                        </m:fPr>
                        <m:num>
                          <m:r>
                            <a:rPr lang="en-GB" sz="2000" i="1">
                              <a:solidFill>
                                <a:schemeClr val="tx2"/>
                              </a:solidFill>
                              <a:latin typeface="Cambria Math" panose="02040503050406030204" pitchFamily="18" charset="0"/>
                            </a:rPr>
                            <m:t>𝐿</m:t>
                          </m:r>
                          <m:r>
                            <m:rPr>
                              <m:sty m:val="p"/>
                            </m:rPr>
                            <a:rPr lang="el-GR" sz="2000" i="1">
                              <a:solidFill>
                                <a:schemeClr val="tx2"/>
                              </a:solidFill>
                              <a:latin typeface="Cambria Math" panose="02040503050406030204" pitchFamily="18" charset="0"/>
                              <a:ea typeface="Cambria Math" panose="02040503050406030204" pitchFamily="18" charset="0"/>
                            </a:rPr>
                            <m:t>Π</m:t>
                          </m:r>
                        </m:num>
                        <m:den>
                          <m:sSub>
                            <m:sSubPr>
                              <m:ctrlPr>
                                <a:rPr lang="en-GB" sz="2000" i="1">
                                  <a:solidFill>
                                    <a:schemeClr val="tx2"/>
                                  </a:solidFill>
                                  <a:latin typeface="Cambria Math" panose="02040503050406030204" pitchFamily="18" charset="0"/>
                                </a:rPr>
                              </m:ctrlPr>
                            </m:sSubPr>
                            <m:e>
                              <m:r>
                                <a:rPr lang="en-GB" sz="2000" i="1">
                                  <a:solidFill>
                                    <a:schemeClr val="tx2"/>
                                  </a:solidFill>
                                  <a:latin typeface="Cambria Math" panose="02040503050406030204" pitchFamily="18" charset="0"/>
                                </a:rPr>
                                <m:t>𝐶</m:t>
                              </m:r>
                            </m:e>
                            <m:sub>
                              <m:r>
                                <a:rPr lang="en-GB" sz="2000" i="1">
                                  <a:solidFill>
                                    <a:schemeClr val="tx2"/>
                                  </a:solidFill>
                                  <a:latin typeface="Cambria Math" panose="02040503050406030204" pitchFamily="18" charset="0"/>
                                </a:rPr>
                                <m:t>𝑝</m:t>
                              </m:r>
                            </m:sub>
                          </m:sSub>
                        </m:den>
                      </m:f>
                      <m:r>
                        <a:rPr lang="en-GB" sz="2000" b="0" i="1" smtClean="0">
                          <a:solidFill>
                            <a:schemeClr val="tx2"/>
                          </a:solidFill>
                          <a:latin typeface="Cambria Math" panose="02040503050406030204" pitchFamily="18" charset="0"/>
                        </a:rPr>
                        <m:t>𝐶</m:t>
                      </m:r>
                      <m:r>
                        <a:rPr lang="en-GB" sz="2000" b="0" i="1" smtClean="0">
                          <a:solidFill>
                            <a:schemeClr val="tx2"/>
                          </a:solidFill>
                          <a:latin typeface="Cambria Math" panose="02040503050406030204" pitchFamily="18" charset="0"/>
                        </a:rPr>
                        <m:t>=−</m:t>
                      </m:r>
                      <m:f>
                        <m:fPr>
                          <m:ctrlPr>
                            <a:rPr lang="en-GB" sz="2000" b="0" i="1" smtClean="0">
                              <a:solidFill>
                                <a:srgbClr val="FF0000"/>
                              </a:solidFill>
                              <a:latin typeface="Cambria Math" panose="02040503050406030204" pitchFamily="18" charset="0"/>
                            </a:rPr>
                          </m:ctrlPr>
                        </m:fPr>
                        <m:num>
                          <m:r>
                            <a:rPr lang="en-GB" sz="2000" b="0" i="1" smtClean="0">
                              <a:solidFill>
                                <a:srgbClr val="FF0000"/>
                              </a:solidFill>
                              <a:latin typeface="Cambria Math" panose="02040503050406030204" pitchFamily="18" charset="0"/>
                            </a:rPr>
                            <m:t>1</m:t>
                          </m:r>
                        </m:num>
                        <m:den>
                          <m:r>
                            <a:rPr lang="en-GB" sz="2000" b="0" i="1" smtClean="0">
                              <a:solidFill>
                                <a:srgbClr val="FF0000"/>
                              </a:solidFill>
                              <a:latin typeface="Cambria Math" panose="02040503050406030204" pitchFamily="18" charset="0"/>
                              <a:ea typeface="Cambria Math" panose="02040503050406030204" pitchFamily="18" charset="0"/>
                            </a:rPr>
                            <m:t>𝜌</m:t>
                          </m:r>
                        </m:den>
                      </m:f>
                      <m:f>
                        <m:fPr>
                          <m:ctrlPr>
                            <a:rPr lang="en-GB" i="1">
                              <a:solidFill>
                                <a:srgbClr val="FF0000"/>
                              </a:solidFill>
                              <a:latin typeface="Cambria Math" panose="02040503050406030204" pitchFamily="18" charset="0"/>
                            </a:rPr>
                          </m:ctrlPr>
                        </m:fPr>
                        <m:num>
                          <m:r>
                            <a:rPr lang="en-GB" i="1">
                              <a:solidFill>
                                <a:srgbClr val="FF0000"/>
                              </a:solidFill>
                              <a:latin typeface="Cambria Math" panose="02040503050406030204" pitchFamily="18" charset="0"/>
                            </a:rPr>
                            <m:t>𝜕</m:t>
                          </m:r>
                        </m:num>
                        <m:den>
                          <m:r>
                            <a:rPr lang="en-GB" i="1">
                              <a:solidFill>
                                <a:srgbClr val="FF0000"/>
                              </a:solidFill>
                              <a:latin typeface="Cambria Math" panose="02040503050406030204" pitchFamily="18" charset="0"/>
                            </a:rPr>
                            <m:t>𝜕</m:t>
                          </m:r>
                          <m:r>
                            <a:rPr lang="en-GB" i="1">
                              <a:solidFill>
                                <a:srgbClr val="FF0000"/>
                              </a:solidFill>
                              <a:latin typeface="Cambria Math" panose="02040503050406030204" pitchFamily="18" charset="0"/>
                            </a:rPr>
                            <m:t>𝑧</m:t>
                          </m:r>
                        </m:den>
                      </m:f>
                      <m:r>
                        <a:rPr lang="en-GB" b="0" i="1" smtClean="0">
                          <a:solidFill>
                            <a:srgbClr val="FF0000"/>
                          </a:solidFill>
                          <a:latin typeface="Cambria Math" panose="02040503050406030204" pitchFamily="18" charset="0"/>
                        </a:rPr>
                        <m:t>𝑀</m:t>
                      </m:r>
                      <m:d>
                        <m:dPr>
                          <m:ctrlPr>
                            <a:rPr lang="en-GB" sz="2000" i="1">
                              <a:solidFill>
                                <a:srgbClr val="FF0000"/>
                              </a:solidFill>
                              <a:latin typeface="Cambria Math" panose="02040503050406030204" pitchFamily="18" charset="0"/>
                              <a:ea typeface="Cambria Math" panose="02040503050406030204" pitchFamily="18" charset="0"/>
                            </a:rPr>
                          </m:ctrlPr>
                        </m:dPr>
                        <m:e>
                          <m:sSub>
                            <m:sSubPr>
                              <m:ctrlPr>
                                <a:rPr lang="en-GB" sz="2000" i="1">
                                  <a:solidFill>
                                    <a:srgbClr val="FF0000"/>
                                  </a:solidFill>
                                  <a:latin typeface="Cambria Math" panose="02040503050406030204" pitchFamily="18" charset="0"/>
                                  <a:ea typeface="Cambria Math" panose="02040503050406030204" pitchFamily="18" charset="0"/>
                                </a:rPr>
                              </m:ctrlPr>
                            </m:sSubPr>
                            <m:e>
                              <m:r>
                                <a:rPr lang="en-GB" sz="2000" i="1" smtClean="0">
                                  <a:solidFill>
                                    <a:srgbClr val="FF0000"/>
                                  </a:solidFill>
                                  <a:latin typeface="Cambria Math" panose="02040503050406030204" pitchFamily="18" charset="0"/>
                                  <a:ea typeface="Cambria Math" panose="02040503050406030204" pitchFamily="18" charset="0"/>
                                </a:rPr>
                                <m:t>𝜃</m:t>
                              </m:r>
                            </m:e>
                            <m:sub>
                              <m:r>
                                <a:rPr lang="en-GB" sz="2000" b="0" i="1" smtClean="0">
                                  <a:solidFill>
                                    <a:srgbClr val="FF0000"/>
                                  </a:solidFill>
                                  <a:latin typeface="Cambria Math" panose="02040503050406030204" pitchFamily="18" charset="0"/>
                                  <a:ea typeface="Cambria Math" panose="02040503050406030204" pitchFamily="18" charset="0"/>
                                </a:rPr>
                                <m:t>𝑢</m:t>
                              </m:r>
                            </m:sub>
                          </m:sSub>
                          <m:r>
                            <a:rPr lang="en-GB" sz="2000" i="1">
                              <a:solidFill>
                                <a:srgbClr val="FF0000"/>
                              </a:solidFill>
                              <a:latin typeface="Cambria Math" panose="02040503050406030204" pitchFamily="18" charset="0"/>
                              <a:ea typeface="Cambria Math" panose="02040503050406030204" pitchFamily="18" charset="0"/>
                            </a:rPr>
                            <m:t>−</m:t>
                          </m:r>
                          <m:acc>
                            <m:accPr>
                              <m:chr m:val="̅"/>
                              <m:ctrlPr>
                                <a:rPr lang="en-GB" sz="2000" i="1" smtClean="0">
                                  <a:solidFill>
                                    <a:srgbClr val="FF0000"/>
                                  </a:solidFill>
                                  <a:latin typeface="Cambria Math" panose="02040503050406030204" pitchFamily="18" charset="0"/>
                                  <a:ea typeface="Cambria Math" panose="02040503050406030204" pitchFamily="18" charset="0"/>
                                </a:rPr>
                              </m:ctrlPr>
                            </m:accPr>
                            <m:e>
                              <m:r>
                                <a:rPr lang="en-GB" sz="2000" i="1" smtClean="0">
                                  <a:solidFill>
                                    <a:srgbClr val="FF0000"/>
                                  </a:solidFill>
                                  <a:latin typeface="Cambria Math" panose="02040503050406030204" pitchFamily="18" charset="0"/>
                                  <a:ea typeface="Cambria Math" panose="02040503050406030204" pitchFamily="18" charset="0"/>
                                </a:rPr>
                                <m:t>𝜃</m:t>
                              </m:r>
                            </m:e>
                          </m:acc>
                        </m:e>
                      </m:d>
                      <m:r>
                        <a:rPr lang="en-GB" sz="2000" b="0" i="1" smtClean="0">
                          <a:solidFill>
                            <a:srgbClr val="FF0000"/>
                          </a:solidFill>
                          <a:latin typeface="Cambria Math" panose="02040503050406030204" pitchFamily="18" charset="0"/>
                          <a:ea typeface="Cambria Math" panose="02040503050406030204" pitchFamily="18" charset="0"/>
                        </a:rPr>
                        <m:t>+</m:t>
                      </m:r>
                      <m:f>
                        <m:fPr>
                          <m:ctrlPr>
                            <a:rPr lang="en-GB" sz="2000" i="1">
                              <a:solidFill>
                                <a:srgbClr val="FF0000"/>
                              </a:solidFill>
                              <a:latin typeface="Cambria Math" panose="02040503050406030204" pitchFamily="18" charset="0"/>
                            </a:rPr>
                          </m:ctrlPr>
                        </m:fPr>
                        <m:num>
                          <m:r>
                            <a:rPr lang="en-GB" sz="2000" i="1">
                              <a:solidFill>
                                <a:srgbClr val="FF0000"/>
                              </a:solidFill>
                              <a:latin typeface="Cambria Math" panose="02040503050406030204" pitchFamily="18" charset="0"/>
                            </a:rPr>
                            <m:t>𝐿</m:t>
                          </m:r>
                          <m:r>
                            <m:rPr>
                              <m:sty m:val="p"/>
                            </m:rPr>
                            <a:rPr lang="el-GR" sz="2000" i="1">
                              <a:solidFill>
                                <a:srgbClr val="FF0000"/>
                              </a:solidFill>
                              <a:latin typeface="Cambria Math" panose="02040503050406030204" pitchFamily="18" charset="0"/>
                              <a:ea typeface="Cambria Math" panose="02040503050406030204" pitchFamily="18" charset="0"/>
                            </a:rPr>
                            <m:t>Π</m:t>
                          </m:r>
                        </m:num>
                        <m:den>
                          <m:sSub>
                            <m:sSubPr>
                              <m:ctrlPr>
                                <a:rPr lang="en-GB" sz="2000" i="1">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rPr>
                                <m:t>𝑐</m:t>
                              </m:r>
                            </m:e>
                            <m:sub>
                              <m:r>
                                <a:rPr lang="en-GB" sz="2000" i="1">
                                  <a:solidFill>
                                    <a:srgbClr val="FF0000"/>
                                  </a:solidFill>
                                  <a:latin typeface="Cambria Math" panose="02040503050406030204" pitchFamily="18" charset="0"/>
                                </a:rPr>
                                <m:t>𝑝</m:t>
                              </m:r>
                            </m:sub>
                          </m:sSub>
                        </m:den>
                      </m:f>
                      <m:sSub>
                        <m:sSubPr>
                          <m:ctrlPr>
                            <a:rPr lang="en-GB" sz="2000" i="1" smtClean="0">
                              <a:solidFill>
                                <a:srgbClr val="FF0000"/>
                              </a:solidFill>
                              <a:latin typeface="Cambria Math" panose="02040503050406030204" pitchFamily="18" charset="0"/>
                            </a:rPr>
                          </m:ctrlPr>
                        </m:sSubPr>
                        <m:e>
                          <m:r>
                            <a:rPr lang="en-GB" sz="2000" b="0" i="1" smtClean="0">
                              <a:solidFill>
                                <a:srgbClr val="FF0000"/>
                              </a:solidFill>
                              <a:latin typeface="Cambria Math" panose="02040503050406030204" pitchFamily="18" charset="0"/>
                            </a:rPr>
                            <m:t>𝐶</m:t>
                          </m:r>
                        </m:e>
                        <m:sub>
                          <m:r>
                            <a:rPr lang="en-GB" sz="2000" b="0" i="1" smtClean="0">
                              <a:solidFill>
                                <a:srgbClr val="FF0000"/>
                              </a:solidFill>
                              <a:latin typeface="Cambria Math" panose="02040503050406030204" pitchFamily="18" charset="0"/>
                            </a:rPr>
                            <m:t>𝑢</m:t>
                          </m:r>
                        </m:sub>
                      </m:sSub>
                    </m:oMath>
                  </m:oMathPara>
                </a14:m>
                <a:endParaRPr lang="en-GB" sz="2000" dirty="0">
                  <a:solidFill>
                    <a:schemeClr val="tx2"/>
                  </a:solidFill>
                  <a:latin typeface="Arial" panose="020B0604020202020204" pitchFamily="34" charset="0"/>
                  <a:cs typeface="Arial" panose="020B0604020202020204" pitchFamily="34" charset="0"/>
                </a:endParaRPr>
              </a:p>
              <a:p>
                <a:pPr marL="342900" indent="-342900">
                  <a:spcAft>
                    <a:spcPts val="12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latin typeface="Arial" panose="020B0604020202020204" pitchFamily="34" charset="0"/>
                    <a:cs typeface="Arial" panose="020B0604020202020204" pitchFamily="34" charset="0"/>
                  </a:rPr>
                  <a:t>Substituting our plume equations</a:t>
                </a:r>
              </a:p>
              <a:p>
                <a:pPr lvl="1" indent="0">
                  <a:spcAft>
                    <a:spcPts val="12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r>
                        <a:rPr lang="en-GB" sz="2000" i="1" smtClean="0">
                          <a:solidFill>
                            <a:schemeClr val="tx2"/>
                          </a:solidFill>
                          <a:latin typeface="Cambria Math" panose="02040503050406030204" pitchFamily="18" charset="0"/>
                          <a:ea typeface="Cambria Math" panose="02040503050406030204" pitchFamily="18" charset="0"/>
                        </a:rPr>
                        <m:t>𝜌</m:t>
                      </m:r>
                      <m:sSub>
                        <m:sSubPr>
                          <m:ctrlPr>
                            <a:rPr lang="en-GB" sz="2000" i="1" smtClean="0">
                              <a:solidFill>
                                <a:schemeClr val="tx2"/>
                              </a:solidFill>
                              <a:latin typeface="Cambria Math" panose="02040503050406030204" pitchFamily="18" charset="0"/>
                              <a:ea typeface="Cambria Math" panose="02040503050406030204" pitchFamily="18" charset="0"/>
                            </a:rPr>
                          </m:ctrlPr>
                        </m:sSubPr>
                        <m:e>
                          <m:d>
                            <m:dPr>
                              <m:begChr m:val=""/>
                              <m:endChr m:val="|"/>
                              <m:ctrlPr>
                                <a:rPr lang="en-GB" sz="2000" i="1">
                                  <a:solidFill>
                                    <a:schemeClr val="tx2"/>
                                  </a:solidFill>
                                  <a:latin typeface="Cambria Math" panose="02040503050406030204" pitchFamily="18" charset="0"/>
                                  <a:ea typeface="Cambria Math" panose="02040503050406030204" pitchFamily="18" charset="0"/>
                                </a:rPr>
                              </m:ctrlPr>
                            </m:dPr>
                            <m:e>
                              <m:f>
                                <m:fPr>
                                  <m:ctrlPr>
                                    <a:rPr lang="en-GB" sz="2000" i="1" smtClean="0">
                                      <a:solidFill>
                                        <a:schemeClr val="tx2"/>
                                      </a:solidFill>
                                      <a:latin typeface="Cambria Math" panose="02040503050406030204" pitchFamily="18" charset="0"/>
                                      <a:ea typeface="Cambria Math" panose="02040503050406030204" pitchFamily="18" charset="0"/>
                                    </a:rPr>
                                  </m:ctrlPr>
                                </m:fPr>
                                <m:num>
                                  <m:r>
                                    <a:rPr lang="en-GB" sz="2000" i="1">
                                      <a:solidFill>
                                        <a:schemeClr val="tx2"/>
                                      </a:solidFill>
                                      <a:latin typeface="Cambria Math" panose="02040503050406030204" pitchFamily="18" charset="0"/>
                                      <a:ea typeface="Cambria Math" panose="02040503050406030204" pitchFamily="18" charset="0"/>
                                    </a:rPr>
                                    <m:t>𝜕</m:t>
                                  </m:r>
                                  <m:r>
                                    <a:rPr lang="en-GB" sz="2000" i="1" smtClean="0">
                                      <a:solidFill>
                                        <a:schemeClr val="tx2"/>
                                      </a:solidFill>
                                      <a:latin typeface="Cambria Math" panose="02040503050406030204" pitchFamily="18" charset="0"/>
                                      <a:ea typeface="Cambria Math" panose="02040503050406030204" pitchFamily="18" charset="0"/>
                                    </a:rPr>
                                    <m:t>𝜃</m:t>
                                  </m:r>
                                </m:num>
                                <m:den>
                                  <m:r>
                                    <a:rPr lang="en-GB" sz="2000" i="1">
                                      <a:solidFill>
                                        <a:schemeClr val="tx2"/>
                                      </a:solidFill>
                                      <a:latin typeface="Cambria Math" panose="02040503050406030204" pitchFamily="18" charset="0"/>
                                      <a:ea typeface="Cambria Math" panose="02040503050406030204" pitchFamily="18" charset="0"/>
                                    </a:rPr>
                                    <m:t>𝜕</m:t>
                                  </m:r>
                                  <m:r>
                                    <a:rPr lang="en-GB" sz="2000" b="0" i="1" smtClean="0">
                                      <a:solidFill>
                                        <a:schemeClr val="tx2"/>
                                      </a:solidFill>
                                      <a:latin typeface="Cambria Math" panose="02040503050406030204" pitchFamily="18" charset="0"/>
                                      <a:ea typeface="Cambria Math" panose="02040503050406030204" pitchFamily="18" charset="0"/>
                                    </a:rPr>
                                    <m:t>𝑡</m:t>
                                  </m:r>
                                </m:den>
                              </m:f>
                            </m:e>
                          </m:d>
                        </m:e>
                        <m:sub>
                          <m:r>
                            <a:rPr lang="en-GB" sz="2000" b="0" i="1" smtClean="0">
                              <a:solidFill>
                                <a:schemeClr val="tx2"/>
                              </a:solidFill>
                              <a:latin typeface="Cambria Math" panose="02040503050406030204" pitchFamily="18" charset="0"/>
                              <a:ea typeface="Cambria Math" panose="02040503050406030204" pitchFamily="18" charset="0"/>
                            </a:rPr>
                            <m:t>𝑐𝑜𝑛𝑣</m:t>
                          </m:r>
                        </m:sub>
                      </m:sSub>
                      <m:r>
                        <a:rPr lang="en-GB" sz="2000" i="1">
                          <a:solidFill>
                            <a:schemeClr val="tx2"/>
                          </a:solidFill>
                          <a:latin typeface="Cambria Math" panose="02040503050406030204" pitchFamily="18" charset="0"/>
                          <a:ea typeface="Cambria Math" panose="02040503050406030204" pitchFamily="18" charset="0"/>
                        </a:rPr>
                        <m:t>=</m:t>
                      </m:r>
                      <m:r>
                        <a:rPr lang="en-GB" sz="2000" b="0" i="1" smtClean="0">
                          <a:solidFill>
                            <a:srgbClr val="FF0000"/>
                          </a:solidFill>
                          <a:latin typeface="Cambria Math" panose="02040503050406030204" pitchFamily="18" charset="0"/>
                          <a:ea typeface="Cambria Math" panose="02040503050406030204" pitchFamily="18" charset="0"/>
                        </a:rPr>
                        <m:t>𝑀</m:t>
                      </m:r>
                      <m:f>
                        <m:fPr>
                          <m:ctrlPr>
                            <a:rPr lang="en-GB" sz="2400" i="1">
                              <a:solidFill>
                                <a:srgbClr val="FF0000"/>
                              </a:solidFill>
                              <a:latin typeface="Cambria Math" panose="02040503050406030204" pitchFamily="18" charset="0"/>
                              <a:ea typeface="Cambria Math" panose="02040503050406030204" pitchFamily="18" charset="0"/>
                            </a:rPr>
                          </m:ctrlPr>
                        </m:fPr>
                        <m:num>
                          <m:r>
                            <a:rPr lang="en-GB" sz="2400" i="1">
                              <a:solidFill>
                                <a:srgbClr val="FF0000"/>
                              </a:solidFill>
                              <a:latin typeface="Cambria Math" panose="02040503050406030204" pitchFamily="18" charset="0"/>
                              <a:ea typeface="Cambria Math" panose="02040503050406030204" pitchFamily="18" charset="0"/>
                            </a:rPr>
                            <m:t>𝜕</m:t>
                          </m:r>
                          <m:acc>
                            <m:accPr>
                              <m:chr m:val="̅"/>
                              <m:ctrlPr>
                                <a:rPr lang="en-GB" sz="2400" i="1" smtClean="0">
                                  <a:solidFill>
                                    <a:srgbClr val="FF0000"/>
                                  </a:solidFill>
                                  <a:latin typeface="Cambria Math" panose="02040503050406030204" pitchFamily="18" charset="0"/>
                                  <a:ea typeface="Cambria Math" panose="02040503050406030204" pitchFamily="18" charset="0"/>
                                </a:rPr>
                              </m:ctrlPr>
                            </m:accPr>
                            <m:e>
                              <m:r>
                                <a:rPr lang="en-GB" sz="2400" i="1" smtClean="0">
                                  <a:solidFill>
                                    <a:srgbClr val="FF0000"/>
                                  </a:solidFill>
                                  <a:latin typeface="Cambria Math" panose="02040503050406030204" pitchFamily="18" charset="0"/>
                                  <a:ea typeface="Cambria Math" panose="02040503050406030204" pitchFamily="18" charset="0"/>
                                </a:rPr>
                                <m:t>𝜃</m:t>
                              </m:r>
                            </m:e>
                          </m:acc>
                        </m:num>
                        <m:den>
                          <m:r>
                            <a:rPr lang="en-GB" sz="2400" i="1">
                              <a:solidFill>
                                <a:srgbClr val="FF0000"/>
                              </a:solidFill>
                              <a:latin typeface="Cambria Math" panose="02040503050406030204" pitchFamily="18" charset="0"/>
                              <a:ea typeface="Cambria Math" panose="02040503050406030204" pitchFamily="18" charset="0"/>
                            </a:rPr>
                            <m:t>𝜕</m:t>
                          </m:r>
                          <m:r>
                            <a:rPr lang="en-GB" sz="2400" i="1">
                              <a:solidFill>
                                <a:srgbClr val="FF0000"/>
                              </a:solidFill>
                              <a:latin typeface="Cambria Math" panose="02040503050406030204" pitchFamily="18" charset="0"/>
                              <a:ea typeface="Cambria Math" panose="02040503050406030204" pitchFamily="18" charset="0"/>
                            </a:rPr>
                            <m:t>𝑧</m:t>
                          </m:r>
                        </m:den>
                      </m:f>
                      <m:r>
                        <a:rPr lang="en-GB" sz="2400" i="1">
                          <a:solidFill>
                            <a:srgbClr val="FF0000"/>
                          </a:solidFill>
                          <a:latin typeface="Cambria Math" panose="02040503050406030204" pitchFamily="18" charset="0"/>
                          <a:ea typeface="Cambria Math" panose="02040503050406030204" pitchFamily="18" charset="0"/>
                        </a:rPr>
                        <m:t>+</m:t>
                      </m:r>
                      <m:r>
                        <a:rPr lang="en-GB" sz="2400" i="1">
                          <a:solidFill>
                            <a:srgbClr val="FF0000"/>
                          </a:solidFill>
                          <a:latin typeface="Cambria Math" panose="02040503050406030204" pitchFamily="18" charset="0"/>
                          <a:ea typeface="Cambria Math" panose="02040503050406030204" pitchFamily="18" charset="0"/>
                        </a:rPr>
                        <m:t>𝐷</m:t>
                      </m:r>
                      <m:d>
                        <m:dPr>
                          <m:ctrlPr>
                            <a:rPr lang="en-GB" sz="2400" i="1">
                              <a:solidFill>
                                <a:srgbClr val="FF0000"/>
                              </a:solidFill>
                              <a:latin typeface="Cambria Math" panose="02040503050406030204" pitchFamily="18" charset="0"/>
                              <a:ea typeface="Cambria Math" panose="02040503050406030204" pitchFamily="18" charset="0"/>
                            </a:rPr>
                          </m:ctrlPr>
                        </m:dPr>
                        <m:e>
                          <m:sSub>
                            <m:sSubPr>
                              <m:ctrlPr>
                                <a:rPr lang="en-GB" sz="2400" i="1">
                                  <a:solidFill>
                                    <a:srgbClr val="FF0000"/>
                                  </a:solidFill>
                                  <a:latin typeface="Cambria Math" panose="02040503050406030204" pitchFamily="18" charset="0"/>
                                  <a:ea typeface="Cambria Math" panose="02040503050406030204" pitchFamily="18" charset="0"/>
                                </a:rPr>
                              </m:ctrlPr>
                            </m:sSubPr>
                            <m:e>
                              <m:r>
                                <a:rPr lang="en-GB" sz="2400" i="1">
                                  <a:solidFill>
                                    <a:srgbClr val="FF0000"/>
                                  </a:solidFill>
                                  <a:latin typeface="Cambria Math" panose="02040503050406030204" pitchFamily="18" charset="0"/>
                                  <a:ea typeface="Cambria Math" panose="02040503050406030204" pitchFamily="18" charset="0"/>
                                </a:rPr>
                                <m:t>𝜃</m:t>
                              </m:r>
                            </m:e>
                            <m:sub>
                              <m:r>
                                <a:rPr lang="en-GB" sz="2400" b="0" i="1" smtClean="0">
                                  <a:solidFill>
                                    <a:srgbClr val="FF0000"/>
                                  </a:solidFill>
                                  <a:latin typeface="Cambria Math" panose="02040503050406030204" pitchFamily="18" charset="0"/>
                                  <a:ea typeface="Cambria Math" panose="02040503050406030204" pitchFamily="18" charset="0"/>
                                </a:rPr>
                                <m:t>𝑐</m:t>
                              </m:r>
                            </m:sub>
                          </m:sSub>
                          <m:r>
                            <a:rPr lang="en-GB" sz="2400" i="1">
                              <a:solidFill>
                                <a:srgbClr val="FF0000"/>
                              </a:solidFill>
                              <a:latin typeface="Cambria Math" panose="02040503050406030204" pitchFamily="18" charset="0"/>
                              <a:ea typeface="Cambria Math" panose="02040503050406030204" pitchFamily="18" charset="0"/>
                            </a:rPr>
                            <m:t>−</m:t>
                          </m:r>
                          <m:acc>
                            <m:accPr>
                              <m:chr m:val="̅"/>
                              <m:ctrlPr>
                                <a:rPr lang="en-GB" sz="2400" i="1" smtClean="0">
                                  <a:solidFill>
                                    <a:srgbClr val="FF0000"/>
                                  </a:solidFill>
                                  <a:latin typeface="Cambria Math" panose="02040503050406030204" pitchFamily="18" charset="0"/>
                                  <a:ea typeface="Cambria Math" panose="02040503050406030204" pitchFamily="18" charset="0"/>
                                </a:rPr>
                              </m:ctrlPr>
                            </m:accPr>
                            <m:e>
                              <m:r>
                                <a:rPr lang="en-GB" sz="2400" i="1" smtClean="0">
                                  <a:solidFill>
                                    <a:srgbClr val="FF0000"/>
                                  </a:solidFill>
                                  <a:latin typeface="Cambria Math" panose="02040503050406030204" pitchFamily="18" charset="0"/>
                                  <a:ea typeface="Cambria Math" panose="02040503050406030204" pitchFamily="18" charset="0"/>
                                </a:rPr>
                                <m:t>𝜃</m:t>
                              </m:r>
                            </m:e>
                          </m:acc>
                        </m:e>
                      </m:d>
                    </m:oMath>
                  </m:oMathPara>
                </a14:m>
                <a:endParaRPr lang="en-GB" sz="2400" dirty="0">
                  <a:solidFill>
                    <a:schemeClr val="tx2"/>
                  </a:solidFill>
                  <a:latin typeface="Arial" panose="020B0604020202020204" pitchFamily="34" charset="0"/>
                  <a:cs typeface="Arial" panose="020B0604020202020204" pitchFamily="34" charset="0"/>
                </a:endParaRPr>
              </a:p>
              <a:p>
                <a:pPr marL="342900" indent="-342900">
                  <a:spcAft>
                    <a:spcPts val="12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latin typeface="Arial" panose="020B0604020202020204" pitchFamily="34" charset="0"/>
                    <a:cs typeface="Arial" panose="020B0604020202020204" pitchFamily="34" charset="0"/>
                  </a:rPr>
                  <a:t>i.e. a “compensating subsidence” term and a term which depends on the detrainment of air from the clouds</a:t>
                </a:r>
              </a:p>
              <a:p>
                <a:pPr marL="342900" indent="-342900">
                  <a:spcAft>
                    <a:spcPts val="12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latin typeface="Arial" panose="020B0604020202020204" pitchFamily="34" charset="0"/>
                    <a:cs typeface="Arial" panose="020B0604020202020204" pitchFamily="34" charset="0"/>
                  </a:rPr>
                  <a:t>Neither the entrainment or the phase changes directly enter the tendency</a:t>
                </a:r>
                <a:r>
                  <a:rPr lang="en-GB" sz="2400" dirty="0">
                    <a:latin typeface="Arial" panose="020B0604020202020204" pitchFamily="34" charset="0"/>
                    <a:cs typeface="Arial" panose="020B0604020202020204" pitchFamily="34" charset="0"/>
                  </a:rPr>
                  <a:t>, but both are crucial in determining the mass flux </a:t>
                </a:r>
                <a:r>
                  <a:rPr lang="en-GB" sz="2400" i="1" dirty="0">
                    <a:latin typeface="Arial" panose="020B0604020202020204" pitchFamily="34" charset="0"/>
                    <a:cs typeface="Arial" panose="020B0604020202020204" pitchFamily="34" charset="0"/>
                  </a:rPr>
                  <a:t>M(z)</a:t>
                </a:r>
              </a:p>
            </p:txBody>
          </p:sp>
        </mc:Choice>
        <mc:Fallback xmlns="">
          <p:sp>
            <p:nvSpPr>
              <p:cNvPr id="5" name="Text Box 2">
                <a:extLst>
                  <a:ext uri="{FF2B5EF4-FFF2-40B4-BE49-F238E27FC236}">
                    <a16:creationId xmlns:a16="http://schemas.microsoft.com/office/drawing/2014/main" id="{584516AC-A1FF-139A-313D-87B753F47F04}"/>
                  </a:ext>
                </a:extLst>
              </p:cNvPr>
              <p:cNvSpPr txBox="1">
                <a:spLocks noRot="1" noChangeAspect="1" noMove="1" noResize="1" noEditPoints="1" noAdjustHandles="1" noChangeArrowheads="1" noChangeShapeType="1" noTextEdit="1"/>
              </p:cNvSpPr>
              <p:nvPr/>
            </p:nvSpPr>
            <p:spPr bwMode="auto">
              <a:xfrm>
                <a:off x="323850" y="1124744"/>
                <a:ext cx="8532813" cy="4607719"/>
              </a:xfrm>
              <a:prstGeom prst="rect">
                <a:avLst/>
              </a:prstGeom>
              <a:blipFill>
                <a:blip r:embed="rId3"/>
                <a:stretch>
                  <a:fillRect l="-1000" t="-1060" b="-10199"/>
                </a:stretch>
              </a:blipFill>
              <a:ln w="9525">
                <a:noFill/>
                <a:round/>
                <a:headEnd/>
                <a:tailEnd/>
              </a:ln>
            </p:spPr>
            <p:txBody>
              <a:bodyPr/>
              <a:lstStyle/>
              <a:p>
                <a:r>
                  <a:rPr lang="en-GB">
                    <a:noFill/>
                  </a:rPr>
                  <a:t> </a:t>
                </a:r>
              </a:p>
            </p:txBody>
          </p:sp>
        </mc:Fallback>
      </mc:AlternateContent>
    </p:spTree>
    <p:extLst>
      <p:ext uri="{BB962C8B-B14F-4D97-AF65-F5344CB8AC3E}">
        <p14:creationId xmlns:p14="http://schemas.microsoft.com/office/powerpoint/2010/main" val="47724790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Sensitivity to Entrainment I</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19</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370555" y="1124744"/>
            <a:ext cx="3913413" cy="575542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Climate models are very sensitive to choices of E and D</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ITCZ sensitivity in an </a:t>
            </a:r>
            <a:r>
              <a:rPr lang="en-GB" dirty="0" err="1">
                <a:latin typeface="Arial" panose="020B0604020202020204" pitchFamily="34" charset="0"/>
                <a:cs typeface="Arial" panose="020B0604020202020204" pitchFamily="34" charset="0"/>
              </a:rPr>
              <a:t>aquaplanet</a:t>
            </a:r>
            <a:r>
              <a:rPr lang="en-GB" dirty="0">
                <a:latin typeface="Arial" panose="020B0604020202020204" pitchFamily="34" charset="0"/>
                <a:cs typeface="Arial" panose="020B0604020202020204" pitchFamily="34" charset="0"/>
              </a:rPr>
              <a:t> UM (Talib et al 2018)</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Sensitivities of MJO (</a:t>
            </a:r>
            <a:r>
              <a:rPr lang="en-GB" dirty="0" err="1">
                <a:latin typeface="Arial" panose="020B0604020202020204" pitchFamily="34" charset="0"/>
                <a:cs typeface="Arial" panose="020B0604020202020204" pitchFamily="34" charset="0"/>
              </a:rPr>
              <a:t>Klingaman</a:t>
            </a:r>
            <a:r>
              <a:rPr lang="en-GB" dirty="0">
                <a:latin typeface="Arial" panose="020B0604020202020204" pitchFamily="34" charset="0"/>
                <a:cs typeface="Arial" panose="020B0604020202020204" pitchFamily="34" charset="0"/>
              </a:rPr>
              <a:t> and </a:t>
            </a:r>
            <a:r>
              <a:rPr lang="en-GB" dirty="0" err="1">
                <a:latin typeface="Arial" panose="020B0604020202020204" pitchFamily="34" charset="0"/>
                <a:cs typeface="Arial" panose="020B0604020202020204" pitchFamily="34" charset="0"/>
              </a:rPr>
              <a:t>Woolnough</a:t>
            </a:r>
            <a:r>
              <a:rPr lang="en-GB" dirty="0">
                <a:latin typeface="Arial" panose="020B0604020202020204" pitchFamily="34" charset="0"/>
                <a:cs typeface="Arial" panose="020B0604020202020204" pitchFamily="34" charset="0"/>
              </a:rPr>
              <a:t>, 2014), equatorial waves (</a:t>
            </a:r>
            <a:r>
              <a:rPr lang="en-GB" dirty="0" err="1">
                <a:latin typeface="Arial" panose="020B0604020202020204" pitchFamily="34" charset="0"/>
                <a:cs typeface="Arial" panose="020B0604020202020204" pitchFamily="34" charset="0"/>
              </a:rPr>
              <a:t>Peatman</a:t>
            </a:r>
            <a:r>
              <a:rPr lang="en-GB" dirty="0">
                <a:latin typeface="Arial" panose="020B0604020202020204" pitchFamily="34" charset="0"/>
                <a:cs typeface="Arial" panose="020B0604020202020204" pitchFamily="34" charset="0"/>
              </a:rPr>
              <a:t> et al, 2018) and monsoons (Bush et al, 2015)</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Often there is a conflict between mean state (low E) and variability (high E)</a:t>
            </a:r>
          </a:p>
          <a:p>
            <a:pPr marL="285750" indent="-285750">
              <a:buFont typeface="Arial" panose="020B0604020202020204" pitchFamily="34" charset="0"/>
              <a:buChar char="•"/>
            </a:pPr>
            <a:endParaRPr lang="en-GB" sz="2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A8ABD27-1F45-8515-62B7-6F9D4F3CD671}"/>
              </a:ext>
            </a:extLst>
          </p:cNvPr>
          <p:cNvSpPr txBox="1"/>
          <p:nvPr/>
        </p:nvSpPr>
        <p:spPr>
          <a:xfrm>
            <a:off x="6012160" y="4880151"/>
            <a:ext cx="3456384" cy="369332"/>
          </a:xfrm>
          <a:prstGeom prst="rect">
            <a:avLst/>
          </a:prstGeom>
          <a:noFill/>
        </p:spPr>
        <p:txBody>
          <a:bodyPr wrap="square" rtlCol="0">
            <a:spAutoFit/>
          </a:bodyPr>
          <a:lstStyle/>
          <a:p>
            <a:r>
              <a:rPr lang="en-GB" sz="1800" dirty="0">
                <a:solidFill>
                  <a:schemeClr val="tx2"/>
                </a:solidFill>
                <a:latin typeface="Arial" panose="020B0604020202020204" pitchFamily="34" charset="0"/>
                <a:cs typeface="Arial" panose="020B0604020202020204" pitchFamily="34" charset="0"/>
              </a:rPr>
              <a:t>Factor F applied to default E</a:t>
            </a:r>
          </a:p>
        </p:txBody>
      </p:sp>
      <p:pic>
        <p:nvPicPr>
          <p:cNvPr id="10" name="Picture 9">
            <a:extLst>
              <a:ext uri="{FF2B5EF4-FFF2-40B4-BE49-F238E27FC236}">
                <a16:creationId xmlns:a16="http://schemas.microsoft.com/office/drawing/2014/main" id="{468F8474-F4A3-1302-88DD-ABCE35E76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9" y="1216610"/>
            <a:ext cx="4499991" cy="3539256"/>
          </a:xfrm>
          <a:prstGeom prst="rect">
            <a:avLst/>
          </a:prstGeom>
        </p:spPr>
      </p:pic>
    </p:spTree>
    <p:extLst>
      <p:ext uri="{BB962C8B-B14F-4D97-AF65-F5344CB8AC3E}">
        <p14:creationId xmlns:p14="http://schemas.microsoft.com/office/powerpoint/2010/main" val="241398145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6689"/>
            <a:ext cx="8280000" cy="828000"/>
          </a:xfrm>
        </p:spPr>
        <p:txBody>
          <a:bodyPr/>
          <a:lstStyle/>
          <a:p>
            <a:r>
              <a:rPr lang="en-GB" sz="3600" dirty="0">
                <a:solidFill>
                  <a:srgbClr val="7030A0"/>
                </a:solidFill>
              </a:rPr>
              <a:t>Scales of modelling</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a:t>
            </a:fld>
            <a:endParaRPr lang="en-GB" altLang="en-US" dirty="0"/>
          </a:p>
        </p:txBody>
      </p:sp>
      <p:grpSp>
        <p:nvGrpSpPr>
          <p:cNvPr id="92" name="Group 91">
            <a:extLst>
              <a:ext uri="{FF2B5EF4-FFF2-40B4-BE49-F238E27FC236}">
                <a16:creationId xmlns:a16="http://schemas.microsoft.com/office/drawing/2014/main" id="{6D18F257-B2E2-8F19-C74F-4DED3F984EFF}"/>
              </a:ext>
            </a:extLst>
          </p:cNvPr>
          <p:cNvGrpSpPr/>
          <p:nvPr/>
        </p:nvGrpSpPr>
        <p:grpSpPr>
          <a:xfrm>
            <a:off x="468589" y="980728"/>
            <a:ext cx="4061204" cy="5830584"/>
            <a:chOff x="468589" y="593086"/>
            <a:chExt cx="4378010" cy="6074386"/>
          </a:xfrm>
        </p:grpSpPr>
        <p:pic>
          <p:nvPicPr>
            <p:cNvPr id="91" name="Content Placeholder 3" descr="arakawa.png">
              <a:extLst>
                <a:ext uri="{FF2B5EF4-FFF2-40B4-BE49-F238E27FC236}">
                  <a16:creationId xmlns:a16="http://schemas.microsoft.com/office/drawing/2014/main" id="{F2175494-E311-6812-CFDC-34CF0912188F}"/>
                </a:ext>
              </a:extLst>
            </p:cNvPr>
            <p:cNvPicPr>
              <a:picLocks noChangeAspect="1"/>
            </p:cNvPicPr>
            <p:nvPr/>
          </p:nvPicPr>
          <p:blipFill>
            <a:blip r:embed="rId3">
              <a:extLst>
                <a:ext uri="{28A0092B-C50C-407E-A947-70E740481C1C}">
                  <a14:useLocalDpi xmlns:a14="http://schemas.microsoft.com/office/drawing/2010/main" val="0"/>
                </a:ext>
              </a:extLst>
            </a:blip>
            <a:srcRect b="24660"/>
            <a:stretch>
              <a:fillRect/>
            </a:stretch>
          </p:blipFill>
          <p:spPr bwMode="auto">
            <a:xfrm>
              <a:off x="468589" y="593086"/>
              <a:ext cx="4313758" cy="19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Content Placeholder 3" descr="arakawa.png">
              <a:extLst>
                <a:ext uri="{FF2B5EF4-FFF2-40B4-BE49-F238E27FC236}">
                  <a16:creationId xmlns:a16="http://schemas.microsoft.com/office/drawing/2014/main" id="{ED2A7E8A-2410-9A3D-26D2-3CEEDD229A26}"/>
                </a:ext>
              </a:extLst>
            </p:cNvPr>
            <p:cNvPicPr>
              <a:picLocks noChangeAspect="1"/>
            </p:cNvPicPr>
            <p:nvPr/>
          </p:nvPicPr>
          <p:blipFill>
            <a:blip r:embed="rId3">
              <a:extLst>
                <a:ext uri="{28A0092B-C50C-407E-A947-70E740481C1C}">
                  <a14:useLocalDpi xmlns:a14="http://schemas.microsoft.com/office/drawing/2010/main" val="0"/>
                </a:ext>
              </a:extLst>
            </a:blip>
            <a:srcRect b="24660"/>
            <a:stretch>
              <a:fillRect/>
            </a:stretch>
          </p:blipFill>
          <p:spPr bwMode="auto">
            <a:xfrm>
              <a:off x="500715" y="4568731"/>
              <a:ext cx="4345884" cy="209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621E48AA-8E80-C4F5-AC3D-ECA6F33D3E3A}"/>
                </a:ext>
              </a:extLst>
            </p:cNvPr>
            <p:cNvGrpSpPr/>
            <p:nvPr/>
          </p:nvGrpSpPr>
          <p:grpSpPr>
            <a:xfrm>
              <a:off x="468589" y="907002"/>
              <a:ext cx="4345884" cy="5689377"/>
              <a:chOff x="1677248" y="2060575"/>
              <a:chExt cx="3536102" cy="4681538"/>
            </a:xfrm>
          </p:grpSpPr>
          <p:pic>
            <p:nvPicPr>
              <p:cNvPr id="18" name="Content Placeholder 3" descr="arakawa.png">
                <a:extLst>
                  <a:ext uri="{FF2B5EF4-FFF2-40B4-BE49-F238E27FC236}">
                    <a16:creationId xmlns:a16="http://schemas.microsoft.com/office/drawing/2014/main" id="{DE6E8203-C04C-4F99-1EE3-8DC62F21876A}"/>
                  </a:ext>
                </a:extLst>
              </p:cNvPr>
              <p:cNvPicPr>
                <a:picLocks noChangeAspect="1"/>
              </p:cNvPicPr>
              <p:nvPr/>
            </p:nvPicPr>
            <p:blipFill>
              <a:blip r:embed="rId3">
                <a:extLst>
                  <a:ext uri="{28A0092B-C50C-407E-A947-70E740481C1C}">
                    <a14:useLocalDpi xmlns:a14="http://schemas.microsoft.com/office/drawing/2010/main" val="0"/>
                  </a:ext>
                </a:extLst>
              </a:blip>
              <a:srcRect b="24660"/>
              <a:stretch>
                <a:fillRect/>
              </a:stretch>
            </p:blipFill>
            <p:spPr bwMode="auto">
              <a:xfrm>
                <a:off x="1677248" y="3410293"/>
                <a:ext cx="3536102" cy="168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2C76F01F-9200-9836-FD74-08F8DE1E015F}"/>
                  </a:ext>
                </a:extLst>
              </p:cNvPr>
              <p:cNvCxnSpPr/>
              <p:nvPr/>
            </p:nvCxnSpPr>
            <p:spPr>
              <a:xfrm flipH="1">
                <a:off x="1774825"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0AF45-2A05-966B-FB15-8651BC7F7EFA}"/>
                  </a:ext>
                </a:extLst>
              </p:cNvPr>
              <p:cNvCxnSpPr/>
              <p:nvPr/>
            </p:nvCxnSpPr>
            <p:spPr>
              <a:xfrm flipH="1">
                <a:off x="1847850"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5D785F-293E-6A53-E7B8-8C93DC44C060}"/>
                  </a:ext>
                </a:extLst>
              </p:cNvPr>
              <p:cNvCxnSpPr/>
              <p:nvPr/>
            </p:nvCxnSpPr>
            <p:spPr>
              <a:xfrm flipH="1">
                <a:off x="19192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AD9308-18C6-76C6-F7E5-FC6FCB4C1AD4}"/>
                  </a:ext>
                </a:extLst>
              </p:cNvPr>
              <p:cNvCxnSpPr/>
              <p:nvPr/>
            </p:nvCxnSpPr>
            <p:spPr>
              <a:xfrm flipH="1">
                <a:off x="19923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15769F8-DB64-1329-0EE9-F8B6FEE7F1F8}"/>
                  </a:ext>
                </a:extLst>
              </p:cNvPr>
              <p:cNvCxnSpPr/>
              <p:nvPr/>
            </p:nvCxnSpPr>
            <p:spPr>
              <a:xfrm flipH="1">
                <a:off x="2063750"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EDE36F-113C-5E5C-3F23-C7E02E5D4862}"/>
                  </a:ext>
                </a:extLst>
              </p:cNvPr>
              <p:cNvCxnSpPr/>
              <p:nvPr/>
            </p:nvCxnSpPr>
            <p:spPr>
              <a:xfrm flipH="1">
                <a:off x="21351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5BEC04-3275-6F80-01E9-ABB2D3B311E1}"/>
                  </a:ext>
                </a:extLst>
              </p:cNvPr>
              <p:cNvCxnSpPr/>
              <p:nvPr/>
            </p:nvCxnSpPr>
            <p:spPr>
              <a:xfrm flipH="1">
                <a:off x="22082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42CE3C-43F4-A874-ACCA-2CA3A6CD941F}"/>
                  </a:ext>
                </a:extLst>
              </p:cNvPr>
              <p:cNvCxnSpPr/>
              <p:nvPr/>
            </p:nvCxnSpPr>
            <p:spPr>
              <a:xfrm flipH="1">
                <a:off x="22796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A60874-D920-834D-A327-0E8E565CD8F9}"/>
                  </a:ext>
                </a:extLst>
              </p:cNvPr>
              <p:cNvCxnSpPr/>
              <p:nvPr/>
            </p:nvCxnSpPr>
            <p:spPr>
              <a:xfrm flipH="1">
                <a:off x="23510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AECF4BC-7BDD-0052-35C7-A8A8DE6A8495}"/>
                  </a:ext>
                </a:extLst>
              </p:cNvPr>
              <p:cNvCxnSpPr/>
              <p:nvPr/>
            </p:nvCxnSpPr>
            <p:spPr>
              <a:xfrm flipH="1">
                <a:off x="24241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DEFA929-2995-43E5-DAA7-3A4FA4A20E18}"/>
                  </a:ext>
                </a:extLst>
              </p:cNvPr>
              <p:cNvCxnSpPr/>
              <p:nvPr/>
            </p:nvCxnSpPr>
            <p:spPr>
              <a:xfrm flipH="1">
                <a:off x="24955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0640141-AEDE-A5FC-E375-74B2ECCFEF67}"/>
                  </a:ext>
                </a:extLst>
              </p:cNvPr>
              <p:cNvCxnSpPr/>
              <p:nvPr/>
            </p:nvCxnSpPr>
            <p:spPr>
              <a:xfrm flipH="1">
                <a:off x="25669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AE15DEA-2C14-AE0E-4C84-06D3688103DA}"/>
                  </a:ext>
                </a:extLst>
              </p:cNvPr>
              <p:cNvCxnSpPr/>
              <p:nvPr/>
            </p:nvCxnSpPr>
            <p:spPr>
              <a:xfrm flipH="1">
                <a:off x="26400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3856E4-5469-5373-C4ED-BC0E7B42CC7D}"/>
                  </a:ext>
                </a:extLst>
              </p:cNvPr>
              <p:cNvCxnSpPr/>
              <p:nvPr/>
            </p:nvCxnSpPr>
            <p:spPr>
              <a:xfrm flipH="1">
                <a:off x="27114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C14ADF-F54F-E86E-3596-081F9FCDCCF6}"/>
                  </a:ext>
                </a:extLst>
              </p:cNvPr>
              <p:cNvCxnSpPr/>
              <p:nvPr/>
            </p:nvCxnSpPr>
            <p:spPr>
              <a:xfrm flipH="1">
                <a:off x="27828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0B21AC-4695-80D6-C39C-E8270515A2C4}"/>
                  </a:ext>
                </a:extLst>
              </p:cNvPr>
              <p:cNvCxnSpPr/>
              <p:nvPr/>
            </p:nvCxnSpPr>
            <p:spPr>
              <a:xfrm flipH="1">
                <a:off x="28559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2B7A903-7935-11B2-0767-EB1CC0BC9713}"/>
                  </a:ext>
                </a:extLst>
              </p:cNvPr>
              <p:cNvCxnSpPr/>
              <p:nvPr/>
            </p:nvCxnSpPr>
            <p:spPr>
              <a:xfrm flipH="1">
                <a:off x="29273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F529356-E216-97B1-F4EB-F0AE2D12D577}"/>
                  </a:ext>
                </a:extLst>
              </p:cNvPr>
              <p:cNvCxnSpPr/>
              <p:nvPr/>
            </p:nvCxnSpPr>
            <p:spPr>
              <a:xfrm flipH="1">
                <a:off x="30003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CB5F70-F761-3241-9C16-761F652F1156}"/>
                  </a:ext>
                </a:extLst>
              </p:cNvPr>
              <p:cNvCxnSpPr/>
              <p:nvPr/>
            </p:nvCxnSpPr>
            <p:spPr>
              <a:xfrm flipH="1">
                <a:off x="30718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BD1B27F-7886-48E7-DBAD-003E398AB672}"/>
                  </a:ext>
                </a:extLst>
              </p:cNvPr>
              <p:cNvCxnSpPr/>
              <p:nvPr/>
            </p:nvCxnSpPr>
            <p:spPr>
              <a:xfrm flipH="1">
                <a:off x="31432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1C2DFB-786B-F6A9-943C-51AD90CE429A}"/>
                  </a:ext>
                </a:extLst>
              </p:cNvPr>
              <p:cNvCxnSpPr/>
              <p:nvPr/>
            </p:nvCxnSpPr>
            <p:spPr>
              <a:xfrm flipH="1">
                <a:off x="32162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4FCDC1-9B38-4893-BAD7-C5F40AF184A7}"/>
                  </a:ext>
                </a:extLst>
              </p:cNvPr>
              <p:cNvCxnSpPr/>
              <p:nvPr/>
            </p:nvCxnSpPr>
            <p:spPr>
              <a:xfrm flipH="1">
                <a:off x="32877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5E5D25-6CF7-3F4F-6216-59A5209A7CDB}"/>
                  </a:ext>
                </a:extLst>
              </p:cNvPr>
              <p:cNvCxnSpPr/>
              <p:nvPr/>
            </p:nvCxnSpPr>
            <p:spPr>
              <a:xfrm flipH="1">
                <a:off x="33591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CF85699-6632-86BE-DB31-C95D2554C0E8}"/>
                  </a:ext>
                </a:extLst>
              </p:cNvPr>
              <p:cNvCxnSpPr/>
              <p:nvPr/>
            </p:nvCxnSpPr>
            <p:spPr>
              <a:xfrm flipH="1">
                <a:off x="34321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4F94495-B3B5-5841-6565-A529DD138A25}"/>
                  </a:ext>
                </a:extLst>
              </p:cNvPr>
              <p:cNvCxnSpPr/>
              <p:nvPr/>
            </p:nvCxnSpPr>
            <p:spPr>
              <a:xfrm flipH="1">
                <a:off x="35036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C560BF1-F128-BFFF-088C-4B6EAD09799A}"/>
                  </a:ext>
                </a:extLst>
              </p:cNvPr>
              <p:cNvCxnSpPr/>
              <p:nvPr/>
            </p:nvCxnSpPr>
            <p:spPr>
              <a:xfrm flipH="1">
                <a:off x="35750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BF9913-12F3-C829-99AF-231647DC60C1}"/>
                  </a:ext>
                </a:extLst>
              </p:cNvPr>
              <p:cNvCxnSpPr/>
              <p:nvPr/>
            </p:nvCxnSpPr>
            <p:spPr>
              <a:xfrm flipH="1">
                <a:off x="36480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F06FF2B-BD71-2D1C-2D6E-CEF319E6F951}"/>
                  </a:ext>
                </a:extLst>
              </p:cNvPr>
              <p:cNvCxnSpPr/>
              <p:nvPr/>
            </p:nvCxnSpPr>
            <p:spPr>
              <a:xfrm flipH="1">
                <a:off x="37195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C2D20CC-E3E7-F852-1E1C-D96A2EDAB225}"/>
                  </a:ext>
                </a:extLst>
              </p:cNvPr>
              <p:cNvCxnSpPr/>
              <p:nvPr/>
            </p:nvCxnSpPr>
            <p:spPr>
              <a:xfrm flipH="1">
                <a:off x="3792538"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714B24B-B864-7910-6ABE-CA8798DE91D2}"/>
                  </a:ext>
                </a:extLst>
              </p:cNvPr>
              <p:cNvCxnSpPr/>
              <p:nvPr/>
            </p:nvCxnSpPr>
            <p:spPr>
              <a:xfrm flipH="1">
                <a:off x="38639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F459302-BFBA-EEEF-B080-EDECFA2B3AB1}"/>
                  </a:ext>
                </a:extLst>
              </p:cNvPr>
              <p:cNvCxnSpPr/>
              <p:nvPr/>
            </p:nvCxnSpPr>
            <p:spPr>
              <a:xfrm flipH="1">
                <a:off x="39354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428168-B1CB-5876-E0BB-DE12F0FD138E}"/>
                  </a:ext>
                </a:extLst>
              </p:cNvPr>
              <p:cNvCxnSpPr/>
              <p:nvPr/>
            </p:nvCxnSpPr>
            <p:spPr>
              <a:xfrm flipH="1">
                <a:off x="4008438"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17A33F3-9B4E-A70A-A48A-FBB40CD3BE04}"/>
                  </a:ext>
                </a:extLst>
              </p:cNvPr>
              <p:cNvCxnSpPr/>
              <p:nvPr/>
            </p:nvCxnSpPr>
            <p:spPr>
              <a:xfrm flipH="1">
                <a:off x="4079875"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86EB066-AA98-947C-6200-D8D058973C68}"/>
                  </a:ext>
                </a:extLst>
              </p:cNvPr>
              <p:cNvCxnSpPr/>
              <p:nvPr/>
            </p:nvCxnSpPr>
            <p:spPr>
              <a:xfrm flipH="1">
                <a:off x="41513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AF1123-C607-1326-BFC8-44D7D3426548}"/>
                  </a:ext>
                </a:extLst>
              </p:cNvPr>
              <p:cNvCxnSpPr/>
              <p:nvPr/>
            </p:nvCxnSpPr>
            <p:spPr>
              <a:xfrm flipH="1">
                <a:off x="4224338"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495836C-7E48-0DA2-7164-E8D4ED93521B}"/>
                  </a:ext>
                </a:extLst>
              </p:cNvPr>
              <p:cNvCxnSpPr/>
              <p:nvPr/>
            </p:nvCxnSpPr>
            <p:spPr>
              <a:xfrm flipH="1">
                <a:off x="4295775"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5B65328-1EA1-3797-7BCC-1E4E0778FF33}"/>
                  </a:ext>
                </a:extLst>
              </p:cNvPr>
              <p:cNvCxnSpPr/>
              <p:nvPr/>
            </p:nvCxnSpPr>
            <p:spPr>
              <a:xfrm flipH="1">
                <a:off x="43672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D3A5F0-DEBD-8E0A-5763-F5344B84BA8A}"/>
                  </a:ext>
                </a:extLst>
              </p:cNvPr>
              <p:cNvCxnSpPr/>
              <p:nvPr/>
            </p:nvCxnSpPr>
            <p:spPr>
              <a:xfrm>
                <a:off x="2495550" y="371633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6D237E5-57AE-70ED-3886-455B81210E5D}"/>
                  </a:ext>
                </a:extLst>
              </p:cNvPr>
              <p:cNvCxnSpPr/>
              <p:nvPr/>
            </p:nvCxnSpPr>
            <p:spPr>
              <a:xfrm>
                <a:off x="2424113" y="37893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36F5FE-7C54-17C1-7AB3-9A32BB160DE3}"/>
                  </a:ext>
                </a:extLst>
              </p:cNvPr>
              <p:cNvCxnSpPr/>
              <p:nvPr/>
            </p:nvCxnSpPr>
            <p:spPr>
              <a:xfrm>
                <a:off x="2424113" y="386873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2B2B7FC-D4A9-C5DD-C3C6-E848764DCB22}"/>
                  </a:ext>
                </a:extLst>
              </p:cNvPr>
              <p:cNvCxnSpPr/>
              <p:nvPr/>
            </p:nvCxnSpPr>
            <p:spPr>
              <a:xfrm>
                <a:off x="2351088" y="3941763"/>
                <a:ext cx="26654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9A0BD71-CB4B-24E8-4428-5475D418FBB3}"/>
                  </a:ext>
                </a:extLst>
              </p:cNvPr>
              <p:cNvCxnSpPr/>
              <p:nvPr/>
            </p:nvCxnSpPr>
            <p:spPr>
              <a:xfrm>
                <a:off x="2424113" y="386873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443DB6-2559-9381-C9E9-0B9774CE836C}"/>
                  </a:ext>
                </a:extLst>
              </p:cNvPr>
              <p:cNvCxnSpPr/>
              <p:nvPr/>
            </p:nvCxnSpPr>
            <p:spPr>
              <a:xfrm>
                <a:off x="2351088" y="4021138"/>
                <a:ext cx="26654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4C84C0-A6C3-DC76-2705-0B138071E042}"/>
                  </a:ext>
                </a:extLst>
              </p:cNvPr>
              <p:cNvCxnSpPr/>
              <p:nvPr/>
            </p:nvCxnSpPr>
            <p:spPr>
              <a:xfrm>
                <a:off x="2279650" y="40894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78FBFF3-12F3-B657-3D02-E98BB7F7EC5E}"/>
                  </a:ext>
                </a:extLst>
              </p:cNvPr>
              <p:cNvCxnSpPr/>
              <p:nvPr/>
            </p:nvCxnSpPr>
            <p:spPr>
              <a:xfrm>
                <a:off x="2208213" y="4149725"/>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6A27F78-982D-8DA4-14CB-ADAF19EA5853}"/>
                  </a:ext>
                </a:extLst>
              </p:cNvPr>
              <p:cNvCxnSpPr/>
              <p:nvPr/>
            </p:nvCxnSpPr>
            <p:spPr>
              <a:xfrm>
                <a:off x="2208213" y="42211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53E08B2-0748-0759-5637-CA03FB87490F}"/>
                  </a:ext>
                </a:extLst>
              </p:cNvPr>
              <p:cNvCxnSpPr/>
              <p:nvPr/>
            </p:nvCxnSpPr>
            <p:spPr>
              <a:xfrm>
                <a:off x="2208213" y="42926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489A21F-A40E-D65E-75C0-B1829BE9188F}"/>
                  </a:ext>
                </a:extLst>
              </p:cNvPr>
              <p:cNvCxnSpPr/>
              <p:nvPr/>
            </p:nvCxnSpPr>
            <p:spPr>
              <a:xfrm>
                <a:off x="2135188" y="4365625"/>
                <a:ext cx="26654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16A10D7-7A97-CE4D-41EA-38A2EBFEFFCE}"/>
                  </a:ext>
                </a:extLst>
              </p:cNvPr>
              <p:cNvCxnSpPr/>
              <p:nvPr/>
            </p:nvCxnSpPr>
            <p:spPr>
              <a:xfrm>
                <a:off x="2063750" y="44370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02E82B-65EF-1705-F9FA-72241B7115A3}"/>
                  </a:ext>
                </a:extLst>
              </p:cNvPr>
              <p:cNvCxnSpPr/>
              <p:nvPr/>
            </p:nvCxnSpPr>
            <p:spPr>
              <a:xfrm>
                <a:off x="1847850" y="494188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25E9558-EC8C-1B76-02E6-5D6305797B71}"/>
                  </a:ext>
                </a:extLst>
              </p:cNvPr>
              <p:cNvCxnSpPr/>
              <p:nvPr/>
            </p:nvCxnSpPr>
            <p:spPr>
              <a:xfrm>
                <a:off x="1847850" y="48688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2DB1D7-02D4-91DC-8538-C4DDCA84E8B7}"/>
                  </a:ext>
                </a:extLst>
              </p:cNvPr>
              <p:cNvCxnSpPr/>
              <p:nvPr/>
            </p:nvCxnSpPr>
            <p:spPr>
              <a:xfrm>
                <a:off x="1919288" y="4797425"/>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2C92440-381C-4A40-C990-A20316711A1C}"/>
                  </a:ext>
                </a:extLst>
              </p:cNvPr>
              <p:cNvCxnSpPr/>
              <p:nvPr/>
            </p:nvCxnSpPr>
            <p:spPr>
              <a:xfrm>
                <a:off x="1919288" y="47244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5BC62E3-098C-3165-F6B1-BC2C9574035F}"/>
                  </a:ext>
                </a:extLst>
              </p:cNvPr>
              <p:cNvCxnSpPr/>
              <p:nvPr/>
            </p:nvCxnSpPr>
            <p:spPr>
              <a:xfrm>
                <a:off x="1992313" y="4581525"/>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F40F454-37AB-8D35-CBD5-806EDF6F2B28}"/>
                  </a:ext>
                </a:extLst>
              </p:cNvPr>
              <p:cNvCxnSpPr/>
              <p:nvPr/>
            </p:nvCxnSpPr>
            <p:spPr>
              <a:xfrm>
                <a:off x="1992313" y="46529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7D0C383-8235-80EE-BF8D-DE5DECAD29DE}"/>
                  </a:ext>
                </a:extLst>
              </p:cNvPr>
              <p:cNvCxnSpPr/>
              <p:nvPr/>
            </p:nvCxnSpPr>
            <p:spPr>
              <a:xfrm>
                <a:off x="2063750" y="45085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02C2943-AD04-1DDC-FA71-33AED49E2237}"/>
                  </a:ext>
                </a:extLst>
              </p:cNvPr>
              <p:cNvCxnSpPr/>
              <p:nvPr/>
            </p:nvCxnSpPr>
            <p:spPr>
              <a:xfrm>
                <a:off x="2493963" y="550545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EBC3A20-DBFA-52F9-6AE9-650437FFFD56}"/>
                  </a:ext>
                </a:extLst>
              </p:cNvPr>
              <p:cNvCxnSpPr/>
              <p:nvPr/>
            </p:nvCxnSpPr>
            <p:spPr>
              <a:xfrm>
                <a:off x="2351088" y="5732463"/>
                <a:ext cx="26654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E607D20-A298-C98F-2BEB-73568F9E49A6}"/>
                  </a:ext>
                </a:extLst>
              </p:cNvPr>
              <p:cNvCxnSpPr/>
              <p:nvPr/>
            </p:nvCxnSpPr>
            <p:spPr>
              <a:xfrm>
                <a:off x="2208213" y="602138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87D8583-CD2F-14DE-7930-0FDC33AFCAAF}"/>
                  </a:ext>
                </a:extLst>
              </p:cNvPr>
              <p:cNvCxnSpPr/>
              <p:nvPr/>
            </p:nvCxnSpPr>
            <p:spPr>
              <a:xfrm>
                <a:off x="1992313" y="6308725"/>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D670C96-E3D2-0AAD-8090-D1F1F488B564}"/>
                  </a:ext>
                </a:extLst>
              </p:cNvPr>
              <p:cNvCxnSpPr/>
              <p:nvPr/>
            </p:nvCxnSpPr>
            <p:spPr>
              <a:xfrm>
                <a:off x="1774825" y="6742113"/>
                <a:ext cx="26654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3114E10-F523-4E6C-BC08-2C195A7ADDFF}"/>
                  </a:ext>
                </a:extLst>
              </p:cNvPr>
              <p:cNvCxnSpPr/>
              <p:nvPr/>
            </p:nvCxnSpPr>
            <p:spPr>
              <a:xfrm flipH="1">
                <a:off x="1774825" y="5445125"/>
                <a:ext cx="720725"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B2078CB-C143-2056-C430-AF33BAFA749F}"/>
                  </a:ext>
                </a:extLst>
              </p:cNvPr>
              <p:cNvCxnSpPr/>
              <p:nvPr/>
            </p:nvCxnSpPr>
            <p:spPr>
              <a:xfrm flipH="1">
                <a:off x="2351088" y="5445125"/>
                <a:ext cx="720725"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0B7676C-46A1-3F74-3C5B-E5ACC2A81E3B}"/>
                  </a:ext>
                </a:extLst>
              </p:cNvPr>
              <p:cNvCxnSpPr/>
              <p:nvPr/>
            </p:nvCxnSpPr>
            <p:spPr>
              <a:xfrm flipH="1">
                <a:off x="3000375" y="5445125"/>
                <a:ext cx="719138"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CE1D53B-17E4-5ECE-93A9-FAD7523F61E4}"/>
                  </a:ext>
                </a:extLst>
              </p:cNvPr>
              <p:cNvCxnSpPr/>
              <p:nvPr/>
            </p:nvCxnSpPr>
            <p:spPr>
              <a:xfrm flipH="1">
                <a:off x="3648075" y="5445125"/>
                <a:ext cx="719138"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97EB213-DD8B-72A0-D56D-A28D606EDE22}"/>
                  </a:ext>
                </a:extLst>
              </p:cNvPr>
              <p:cNvCxnSpPr/>
              <p:nvPr/>
            </p:nvCxnSpPr>
            <p:spPr>
              <a:xfrm flipH="1">
                <a:off x="4392613" y="5445125"/>
                <a:ext cx="720725"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5F5E062C-1C5B-86DC-D935-AEC1D0C25DED}"/>
                  </a:ext>
                </a:extLst>
              </p:cNvPr>
              <p:cNvGrpSpPr/>
              <p:nvPr/>
            </p:nvGrpSpPr>
            <p:grpSpPr>
              <a:xfrm>
                <a:off x="1774825" y="2060575"/>
                <a:ext cx="3313113" cy="1368425"/>
                <a:chOff x="1774825" y="2060575"/>
                <a:chExt cx="3313113" cy="1368425"/>
              </a:xfrm>
            </p:grpSpPr>
            <p:cxnSp>
              <p:nvCxnSpPr>
                <p:cNvPr id="86" name="Straight Connector 85">
                  <a:extLst>
                    <a:ext uri="{FF2B5EF4-FFF2-40B4-BE49-F238E27FC236}">
                      <a16:creationId xmlns:a16="http://schemas.microsoft.com/office/drawing/2014/main" id="{5A1E71DE-C325-C52B-8129-E9FF5B3A6567}"/>
                    </a:ext>
                  </a:extLst>
                </p:cNvPr>
                <p:cNvCxnSpPr/>
                <p:nvPr/>
              </p:nvCxnSpPr>
              <p:spPr>
                <a:xfrm flipH="1">
                  <a:off x="1774825" y="2060575"/>
                  <a:ext cx="720725"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2E5EC02-6143-E36F-5D4E-483F135F1501}"/>
                    </a:ext>
                  </a:extLst>
                </p:cNvPr>
                <p:cNvCxnSpPr/>
                <p:nvPr/>
              </p:nvCxnSpPr>
              <p:spPr>
                <a:xfrm flipH="1">
                  <a:off x="4367213" y="2133600"/>
                  <a:ext cx="720725" cy="1295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66F050F-411A-2AEE-0386-A12D1930632B}"/>
                    </a:ext>
                  </a:extLst>
                </p:cNvPr>
                <p:cNvCxnSpPr/>
                <p:nvPr/>
              </p:nvCxnSpPr>
              <p:spPr>
                <a:xfrm>
                  <a:off x="2424113" y="21336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D30FB36-D48A-B537-25A8-308868498012}"/>
                    </a:ext>
                  </a:extLst>
                </p:cNvPr>
                <p:cNvCxnSpPr/>
                <p:nvPr/>
              </p:nvCxnSpPr>
              <p:spPr>
                <a:xfrm>
                  <a:off x="1774825" y="3357563"/>
                  <a:ext cx="26654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7" name="TextBox 6"/>
          <p:cNvSpPr txBox="1"/>
          <p:nvPr/>
        </p:nvSpPr>
        <p:spPr>
          <a:xfrm>
            <a:off x="4828241" y="1126928"/>
            <a:ext cx="3847170" cy="1323439"/>
          </a:xfrm>
          <a:prstGeom prst="rect">
            <a:avLst/>
          </a:prstGeom>
          <a:noFill/>
        </p:spPr>
        <p:txBody>
          <a:bodyPr wrap="square" rtlCol="0">
            <a:spAutoFit/>
          </a:bodyPr>
          <a:lstStyle/>
          <a:p>
            <a:r>
              <a:rPr lang="en-GB" b="1" dirty="0">
                <a:solidFill>
                  <a:srgbClr val="FF0000"/>
                </a:solidFill>
              </a:rPr>
              <a:t>Parameterized </a:t>
            </a:r>
            <a:endParaRPr lang="en-GB" dirty="0">
              <a:solidFill>
                <a:srgbClr val="FF0000"/>
              </a:solidFill>
            </a:endParaRPr>
          </a:p>
          <a:p>
            <a:r>
              <a:rPr lang="en-GB" dirty="0" err="1"/>
              <a:t>Δx</a:t>
            </a:r>
            <a:r>
              <a:rPr lang="en-GB" dirty="0"/>
              <a:t> ~ 100km  or larger</a:t>
            </a:r>
          </a:p>
          <a:p>
            <a:r>
              <a:rPr lang="en-GB" dirty="0"/>
              <a:t>Many clouds in a grid cell</a:t>
            </a:r>
          </a:p>
          <a:p>
            <a:r>
              <a:rPr lang="en-GB" dirty="0">
                <a:solidFill>
                  <a:srgbClr val="FF0000"/>
                </a:solidFill>
              </a:rPr>
              <a:t>Discuss today</a:t>
            </a:r>
          </a:p>
        </p:txBody>
      </p:sp>
      <p:sp>
        <p:nvSpPr>
          <p:cNvPr id="8" name="TextBox 7"/>
          <p:cNvSpPr txBox="1"/>
          <p:nvPr/>
        </p:nvSpPr>
        <p:spPr>
          <a:xfrm>
            <a:off x="4828241" y="3182338"/>
            <a:ext cx="4968552" cy="1323439"/>
          </a:xfrm>
          <a:prstGeom prst="rect">
            <a:avLst/>
          </a:prstGeom>
          <a:noFill/>
        </p:spPr>
        <p:txBody>
          <a:bodyPr wrap="square" rtlCol="0">
            <a:spAutoFit/>
          </a:bodyPr>
          <a:lstStyle/>
          <a:p>
            <a:r>
              <a:rPr lang="en-GB" b="1" dirty="0"/>
              <a:t>Explicit </a:t>
            </a:r>
            <a:r>
              <a:rPr lang="en-GB" dirty="0"/>
              <a:t>(large-eddy modelling)</a:t>
            </a:r>
          </a:p>
          <a:p>
            <a:r>
              <a:rPr lang="en-GB" dirty="0" err="1"/>
              <a:t>Δx</a:t>
            </a:r>
            <a:r>
              <a:rPr lang="en-GB" dirty="0"/>
              <a:t> ~ 100m or smaller</a:t>
            </a:r>
          </a:p>
          <a:p>
            <a:r>
              <a:rPr lang="en-GB" dirty="0"/>
              <a:t>Many cells for each cloud</a:t>
            </a:r>
          </a:p>
          <a:p>
            <a:r>
              <a:rPr lang="en-GB" dirty="0"/>
              <a:t>Discussed yesterday</a:t>
            </a:r>
          </a:p>
        </p:txBody>
      </p:sp>
      <p:sp>
        <p:nvSpPr>
          <p:cNvPr id="287" name="TextBox 286"/>
          <p:cNvSpPr txBox="1"/>
          <p:nvPr/>
        </p:nvSpPr>
        <p:spPr>
          <a:xfrm>
            <a:off x="4721135" y="4819029"/>
            <a:ext cx="4376150" cy="1938992"/>
          </a:xfrm>
          <a:prstGeom prst="rect">
            <a:avLst/>
          </a:prstGeom>
          <a:noFill/>
        </p:spPr>
        <p:txBody>
          <a:bodyPr wrap="square" rtlCol="0">
            <a:spAutoFit/>
          </a:bodyPr>
          <a:lstStyle/>
          <a:p>
            <a:r>
              <a:rPr lang="en-GB" b="1" dirty="0">
                <a:solidFill>
                  <a:srgbClr val="FF0000"/>
                </a:solidFill>
              </a:rPr>
              <a:t>Grey zone</a:t>
            </a:r>
          </a:p>
          <a:p>
            <a:r>
              <a:rPr lang="en-GB" dirty="0" err="1"/>
              <a:t>Δx</a:t>
            </a:r>
            <a:r>
              <a:rPr lang="en-GB" dirty="0"/>
              <a:t> ~ 1-10 km </a:t>
            </a:r>
          </a:p>
          <a:p>
            <a:r>
              <a:rPr lang="en-GB" dirty="0"/>
              <a:t>Not enough clouds in a cell for parameterization</a:t>
            </a:r>
          </a:p>
          <a:p>
            <a:r>
              <a:rPr lang="en-GB" dirty="0"/>
              <a:t>Not enough cells to resolve individual clouds </a:t>
            </a:r>
          </a:p>
        </p:txBody>
      </p:sp>
    </p:spTree>
    <p:extLst>
      <p:ext uri="{BB962C8B-B14F-4D97-AF65-F5344CB8AC3E}">
        <p14:creationId xmlns:p14="http://schemas.microsoft.com/office/powerpoint/2010/main" val="428030053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Sensitivity to Entrainment II</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20</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370555" y="1124744"/>
            <a:ext cx="3913413" cy="298543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Large multi-parameter experiment, 30% of variation in climate sensitivity to 2xCO</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attributed to E</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But both high and low E can give high sensitivity</a:t>
            </a:r>
          </a:p>
          <a:p>
            <a:pPr marL="285750" indent="-285750">
              <a:buFont typeface="Arial" panose="020B0604020202020204" pitchFamily="34" charset="0"/>
              <a:buChar char="•"/>
            </a:pPr>
            <a:endParaRPr lang="en-GB" sz="24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11" name="Picture 10" descr="A graph of a normalized temperature&#10;&#10;Description automatically generated with medium confidence">
            <a:extLst>
              <a:ext uri="{FF2B5EF4-FFF2-40B4-BE49-F238E27FC236}">
                <a16:creationId xmlns:a16="http://schemas.microsoft.com/office/drawing/2014/main" id="{7430CF56-5039-DD64-F371-E13E01B9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5024"/>
            <a:ext cx="4679464" cy="6858000"/>
          </a:xfrm>
          <a:prstGeom prst="rect">
            <a:avLst/>
          </a:prstGeom>
        </p:spPr>
      </p:pic>
      <p:sp>
        <p:nvSpPr>
          <p:cNvPr id="12" name="TextBox 11">
            <a:extLst>
              <a:ext uri="{FF2B5EF4-FFF2-40B4-BE49-F238E27FC236}">
                <a16:creationId xmlns:a16="http://schemas.microsoft.com/office/drawing/2014/main" id="{05467B18-4A6F-6DD0-5644-A9EC95C6AD1A}"/>
              </a:ext>
            </a:extLst>
          </p:cNvPr>
          <p:cNvSpPr txBox="1"/>
          <p:nvPr/>
        </p:nvSpPr>
        <p:spPr>
          <a:xfrm>
            <a:off x="4823621" y="6315652"/>
            <a:ext cx="2376264" cy="307777"/>
          </a:xfrm>
          <a:prstGeom prst="rect">
            <a:avLst/>
          </a:prstGeom>
          <a:noFill/>
        </p:spPr>
        <p:txBody>
          <a:bodyPr wrap="square" rtlCol="0">
            <a:spAutoFit/>
          </a:bodyPr>
          <a:lstStyle/>
          <a:p>
            <a:r>
              <a:rPr lang="en-GB" sz="1400" dirty="0">
                <a:solidFill>
                  <a:schemeClr val="tx2"/>
                </a:solidFill>
                <a:latin typeface="Arial" panose="020B0604020202020204" pitchFamily="34" charset="0"/>
                <a:cs typeface="Arial" panose="020B0604020202020204" pitchFamily="34" charset="0"/>
              </a:rPr>
              <a:t>Knight et al, 2007</a:t>
            </a:r>
          </a:p>
        </p:txBody>
      </p:sp>
      <p:pic>
        <p:nvPicPr>
          <p:cNvPr id="8" name="Picture 7" descr="A graph of a number of objects&#10;&#10;Description automatically generated with medium confidence">
            <a:extLst>
              <a:ext uri="{FF2B5EF4-FFF2-40B4-BE49-F238E27FC236}">
                <a16:creationId xmlns:a16="http://schemas.microsoft.com/office/drawing/2014/main" id="{FB2846EB-5A14-B428-D962-5FE1D15B8E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9464" y="952399"/>
            <a:ext cx="4464536" cy="5314924"/>
          </a:xfrm>
          <a:prstGeom prst="rect">
            <a:avLst/>
          </a:prstGeom>
        </p:spPr>
      </p:pic>
    </p:spTree>
    <p:extLst>
      <p:ext uri="{BB962C8B-B14F-4D97-AF65-F5344CB8AC3E}">
        <p14:creationId xmlns:p14="http://schemas.microsoft.com/office/powerpoint/2010/main" val="117378525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Entrainment and detrainment</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21</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402149" y="991978"/>
            <a:ext cx="3665795" cy="5324535"/>
          </a:xfrm>
          <a:prstGeom prst="rect">
            <a:avLst/>
          </a:prstGeom>
          <a:noFill/>
        </p:spPr>
        <p:txBody>
          <a:bodyPr wrap="square" rtlCol="0">
            <a:spAutoFit/>
          </a:bodyPr>
          <a:lstStyle/>
          <a:p>
            <a:pPr marL="285750" indent="-285750">
              <a:buFont typeface="Arial" panose="020B0604020202020204" pitchFamily="34" charset="0"/>
              <a:buChar char="•"/>
            </a:pPr>
            <a:r>
              <a:rPr lang="en-GB" b="0" i="0" u="none" strike="noStrike" baseline="0" dirty="0">
                <a:solidFill>
                  <a:srgbClr val="000000"/>
                </a:solidFill>
                <a:latin typeface="Arial" panose="020B0604020202020204" pitchFamily="34" charset="0"/>
                <a:cs typeface="Arial" panose="020B0604020202020204" pitchFamily="34" charset="0"/>
              </a:rPr>
              <a:t>For a single cloud, E and D </a:t>
            </a:r>
            <a:r>
              <a:rPr lang="en-GB" b="0" i="0" u="none" strike="noStrike" baseline="0" dirty="0">
                <a:latin typeface="Arial" panose="020B0604020202020204" pitchFamily="34" charset="0"/>
                <a:cs typeface="Arial" panose="020B0604020202020204" pitchFamily="34" charset="0"/>
              </a:rPr>
              <a:t>encapsulate the exchange between updraft and the surrounding air</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a:t>
            </a:r>
            <a:r>
              <a:rPr lang="en-GB" b="0" i="0" u="none" strike="noStrike" baseline="0" dirty="0">
                <a:latin typeface="Arial" panose="020B0604020202020204" pitchFamily="34" charset="0"/>
                <a:cs typeface="Arial" panose="020B0604020202020204" pitchFamily="34" charset="0"/>
              </a:rPr>
              <a:t>n a bulk model, they also </a:t>
            </a:r>
            <a:r>
              <a:rPr lang="en-GB" b="0" i="0" u="none" strike="noStrike" baseline="0" dirty="0" err="1">
                <a:latin typeface="Arial" panose="020B0604020202020204" pitchFamily="34" charset="0"/>
                <a:cs typeface="Arial" panose="020B0604020202020204" pitchFamily="34" charset="0"/>
              </a:rPr>
              <a:t>encapuslate</a:t>
            </a:r>
            <a:r>
              <a:rPr lang="en-GB" b="0" i="0" u="none" strike="noStrike" baseline="0" dirty="0">
                <a:latin typeface="Arial" panose="020B0604020202020204" pitchFamily="34" charset="0"/>
                <a:cs typeface="Arial" panose="020B0604020202020204" pitchFamily="34" charset="0"/>
              </a:rPr>
              <a:t> the cloud spectrum</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e.g. the detrainment must capture the loss of updraft air at cloud top</a:t>
            </a:r>
          </a:p>
          <a:p>
            <a:pPr marL="285750" indent="-285750">
              <a:buFont typeface="Arial" panose="020B0604020202020204" pitchFamily="34" charset="0"/>
              <a:buChar char="•"/>
            </a:pPr>
            <a:endParaRPr lang="en-GB" b="0" i="0" u="none" strike="noStrike"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0" i="0" u="none" strike="noStrike" baseline="0" dirty="0">
                <a:latin typeface="Arial" panose="020B0604020202020204" pitchFamily="34" charset="0"/>
                <a:cs typeface="Arial" panose="020B0604020202020204" pitchFamily="34" charset="0"/>
              </a:rPr>
              <a:t>Can be estimated (with difficulty) from LES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Here with parcel trajectories for shallow convection simulation with 10m grid length</a:t>
            </a:r>
            <a:endParaRPr lang="en-GB" b="0" i="0" u="none" strike="noStrike" baseline="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4E42BF0-36E1-C0E7-7304-1BF343449F89}"/>
              </a:ext>
            </a:extLst>
          </p:cNvPr>
          <p:cNvSpPr txBox="1"/>
          <p:nvPr/>
        </p:nvSpPr>
        <p:spPr>
          <a:xfrm>
            <a:off x="6876256" y="6068522"/>
            <a:ext cx="2808312" cy="307777"/>
          </a:xfrm>
          <a:prstGeom prst="rect">
            <a:avLst/>
          </a:prstGeom>
          <a:noFill/>
        </p:spPr>
        <p:txBody>
          <a:bodyPr wrap="square" rtlCol="0">
            <a:spAutoFit/>
          </a:bodyPr>
          <a:lstStyle/>
          <a:p>
            <a:r>
              <a:rPr lang="en-GB" sz="1400" dirty="0">
                <a:solidFill>
                  <a:schemeClr val="tx2"/>
                </a:solidFill>
                <a:latin typeface="Arial" panose="020B0604020202020204" pitchFamily="34" charset="0"/>
                <a:cs typeface="Arial" panose="020B0604020202020204" pitchFamily="34" charset="0"/>
              </a:rPr>
              <a:t>Clark et al, submitted</a:t>
            </a:r>
          </a:p>
        </p:txBody>
      </p:sp>
      <p:pic>
        <p:nvPicPr>
          <p:cNvPr id="10" name="Picture 9">
            <a:extLst>
              <a:ext uri="{FF2B5EF4-FFF2-40B4-BE49-F238E27FC236}">
                <a16:creationId xmlns:a16="http://schemas.microsoft.com/office/drawing/2014/main" id="{BF7893AB-447D-5F8D-4A55-5D725FE526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7944" y="1000729"/>
            <a:ext cx="5161248" cy="4865294"/>
          </a:xfrm>
          <a:prstGeom prst="rect">
            <a:avLst/>
          </a:prstGeom>
        </p:spPr>
      </p:pic>
    </p:spTree>
    <p:extLst>
      <p:ext uri="{BB962C8B-B14F-4D97-AF65-F5344CB8AC3E}">
        <p14:creationId xmlns:p14="http://schemas.microsoft.com/office/powerpoint/2010/main" val="81987074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Entrainment and detrainment</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22</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402149" y="991978"/>
            <a:ext cx="8562339" cy="3662541"/>
          </a:xfrm>
          <a:prstGeom prst="rect">
            <a:avLst/>
          </a:prstGeom>
          <a:noFill/>
        </p:spPr>
        <p:txBody>
          <a:bodyPr wrap="square" rtlCol="0">
            <a:spAutoFit/>
          </a:bodyPr>
          <a:lstStyle/>
          <a:p>
            <a:r>
              <a:rPr lang="en-GB" sz="1800" b="0" i="0" u="none" strike="noStrike" baseline="0" dirty="0">
                <a:solidFill>
                  <a:srgbClr val="000000"/>
                </a:solidFill>
                <a:latin typeface="Arial" panose="020B0604020202020204" pitchFamily="34" charset="0"/>
              </a:rPr>
              <a:t>•</a:t>
            </a:r>
            <a:r>
              <a:rPr lang="en-GB" sz="1800" dirty="0">
                <a:solidFill>
                  <a:srgbClr val="000000"/>
                </a:solidFill>
                <a:latin typeface="Calibri" panose="020F0502020204030204" pitchFamily="34" charset="0"/>
              </a:rPr>
              <a:t> </a:t>
            </a:r>
            <a:r>
              <a:rPr lang="en-GB" dirty="0">
                <a:latin typeface="Arial" panose="020B0604020202020204" pitchFamily="34" charset="0"/>
                <a:cs typeface="Arial" panose="020B0604020202020204" pitchFamily="34" charset="0"/>
              </a:rPr>
              <a:t>Entrainment often expressed as E/M ~ 1/r  (smaller clouds as they have higher surface area to volume ratio)</a:t>
            </a:r>
            <a:endParaRPr lang="en-GB" b="0" i="0" u="none" strike="noStrike" baseline="0" dirty="0">
              <a:latin typeface="Arial" panose="020B0604020202020204" pitchFamily="34" charset="0"/>
              <a:cs typeface="Arial" panose="020B0604020202020204" pitchFamily="34" charset="0"/>
            </a:endParaRPr>
          </a:p>
          <a:p>
            <a:r>
              <a:rPr lang="en-GB" b="0" i="0" u="none" strike="noStrike" baseline="0" dirty="0">
                <a:latin typeface="Arial" panose="020B0604020202020204" pitchFamily="34" charset="0"/>
                <a:cs typeface="Arial" panose="020B0604020202020204" pitchFamily="34" charset="0"/>
              </a:rPr>
              <a:t>• Not enough sensitivity to environmental RH (Derbyshire et al 2004, Bechtold et al 2008)</a:t>
            </a:r>
          </a:p>
          <a:p>
            <a:endParaRPr lang="en-GB" b="0" i="0" u="none" strike="noStrike" baseline="0" dirty="0">
              <a:latin typeface="Arial" panose="020B0604020202020204" pitchFamily="34" charset="0"/>
              <a:cs typeface="Arial" panose="020B0604020202020204" pitchFamily="34" charset="0"/>
            </a:endParaRPr>
          </a:p>
          <a:p>
            <a:r>
              <a:rPr lang="en-GB" b="0" i="0" u="none" strike="noStrike" baseline="0" dirty="0">
                <a:latin typeface="Arial" panose="020B0604020202020204" pitchFamily="34" charset="0"/>
                <a:cs typeface="Arial" panose="020B0604020202020204" pitchFamily="34" charset="0"/>
              </a:rPr>
              <a:t>• More variation in detrainment than entrainment rates</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This is linked to different cloud reaching different heights</a:t>
            </a:r>
            <a:endParaRPr lang="en-GB" b="0" i="0" u="none" strike="noStrike" baseline="0" dirty="0">
              <a:latin typeface="Arial" panose="020B0604020202020204" pitchFamily="34" charset="0"/>
              <a:cs typeface="Arial" panose="020B0604020202020204" pitchFamily="34" charset="0"/>
            </a:endParaRPr>
          </a:p>
          <a:p>
            <a:r>
              <a:rPr lang="en-GB" b="0" i="0" u="none" strike="noStrike" baseline="0" dirty="0">
                <a:latin typeface="Arial" panose="020B0604020202020204" pitchFamily="34" charset="0"/>
                <a:cs typeface="Arial" panose="020B0604020202020204" pitchFamily="34" charset="0"/>
              </a:rPr>
              <a:t>• e.g. adaptive detrainment scheme of Derbyshire et al 2011</a:t>
            </a:r>
          </a:p>
          <a:p>
            <a:pPr marL="285750" indent="-285750">
              <a:buFont typeface="Arial" panose="020B0604020202020204" pitchFamily="34" charset="0"/>
              <a:buChar char="•"/>
              <a:defRPr/>
            </a:pPr>
            <a:endParaRPr lang="en-GB" sz="2400" dirty="0"/>
          </a:p>
          <a:p>
            <a:pPr marL="285750" indent="-285750">
              <a:buFont typeface="Arial" panose="020B0604020202020204" pitchFamily="34" charset="0"/>
              <a:buChar char="•"/>
              <a:defRPr/>
            </a:pPr>
            <a:endParaRPr lang="en-US" sz="2400" dirty="0"/>
          </a:p>
          <a:p>
            <a:pPr marL="800100" lvl="1" indent="-342900">
              <a:buFont typeface="Arial" panose="020B0604020202020204" pitchFamily="34" charset="0"/>
              <a:buChar char="•"/>
              <a:defRPr/>
            </a:pPr>
            <a:endParaRPr lang="en-US" sz="2400" dirty="0"/>
          </a:p>
        </p:txBody>
      </p:sp>
      <p:pic>
        <p:nvPicPr>
          <p:cNvPr id="5" name="Picture 3">
            <a:extLst>
              <a:ext uri="{FF2B5EF4-FFF2-40B4-BE49-F238E27FC236}">
                <a16:creationId xmlns:a16="http://schemas.microsoft.com/office/drawing/2014/main" id="{590B2CE1-06D6-3953-E11B-31F04BF2B3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59" y="3857676"/>
            <a:ext cx="61468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64469413-2C7E-79E7-CFA0-9DEF107182D1}"/>
              </a:ext>
            </a:extLst>
          </p:cNvPr>
          <p:cNvSpPr txBox="1">
            <a:spLocks noChangeArrowheads="1"/>
          </p:cNvSpPr>
          <p:nvPr/>
        </p:nvSpPr>
        <p:spPr bwMode="auto">
          <a:xfrm>
            <a:off x="6553559" y="6210351"/>
            <a:ext cx="14782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400" dirty="0">
                <a:solidFill>
                  <a:schemeClr val="tx2"/>
                </a:solidFill>
                <a:latin typeface="Arial" panose="020B0604020202020204" pitchFamily="34" charset="0"/>
                <a:cs typeface="Arial" panose="020B0604020202020204" pitchFamily="34" charset="0"/>
              </a:rPr>
              <a:t>Boing et al 2012</a:t>
            </a:r>
          </a:p>
        </p:txBody>
      </p:sp>
      <p:sp>
        <p:nvSpPr>
          <p:cNvPr id="9" name="TextBox 4">
            <a:extLst>
              <a:ext uri="{FF2B5EF4-FFF2-40B4-BE49-F238E27FC236}">
                <a16:creationId xmlns:a16="http://schemas.microsoft.com/office/drawing/2014/main" id="{0D3DE09C-2D32-2D2D-3AD5-FFB85A21147C}"/>
              </a:ext>
            </a:extLst>
          </p:cNvPr>
          <p:cNvSpPr txBox="1">
            <a:spLocks noChangeArrowheads="1"/>
          </p:cNvSpPr>
          <p:nvPr/>
        </p:nvSpPr>
        <p:spPr bwMode="auto">
          <a:xfrm>
            <a:off x="6734826" y="4307055"/>
            <a:ext cx="23042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000" dirty="0">
                <a:solidFill>
                  <a:schemeClr val="tx2"/>
                </a:solidFill>
                <a:latin typeface="Arial" panose="020B0604020202020204" pitchFamily="34" charset="0"/>
                <a:cs typeface="Arial" panose="020B0604020202020204" pitchFamily="34" charset="0"/>
              </a:rPr>
              <a:t>E/M and D/M dependence on RH and stability</a:t>
            </a:r>
          </a:p>
          <a:p>
            <a:endParaRPr lang="en-GB" altLang="en-US" dirty="0"/>
          </a:p>
        </p:txBody>
      </p:sp>
    </p:spTree>
    <p:extLst>
      <p:ext uri="{BB962C8B-B14F-4D97-AF65-F5344CB8AC3E}">
        <p14:creationId xmlns:p14="http://schemas.microsoft.com/office/powerpoint/2010/main" val="138040571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7EF0-022A-19DD-7456-481546EF4E8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73B95D-445A-D155-212D-606F745E526D}"/>
              </a:ext>
            </a:extLst>
          </p:cNvPr>
          <p:cNvSpPr>
            <a:spLocks noGrp="1"/>
          </p:cNvSpPr>
          <p:nvPr>
            <p:ph type="sldNum" sz="quarter" idx="4"/>
          </p:nvPr>
        </p:nvSpPr>
        <p:spPr/>
        <p:txBody>
          <a:bodyPr/>
          <a:lstStyle/>
          <a:p>
            <a:fld id="{44C01B32-D1A0-401C-8867-70456BBB1E87}" type="slidenum">
              <a:rPr lang="en-GB" altLang="en-US" smtClean="0"/>
              <a:pPr/>
              <a:t>23</a:t>
            </a:fld>
            <a:endParaRPr lang="en-GB" altLang="en-US" dirty="0"/>
          </a:p>
        </p:txBody>
      </p:sp>
      <p:sp>
        <p:nvSpPr>
          <p:cNvPr id="4" name="Content Placeholder 3">
            <a:extLst>
              <a:ext uri="{FF2B5EF4-FFF2-40B4-BE49-F238E27FC236}">
                <a16:creationId xmlns:a16="http://schemas.microsoft.com/office/drawing/2014/main" id="{7C0E3180-40EF-7A20-3210-4F457F6FA5FE}"/>
              </a:ext>
            </a:extLst>
          </p:cNvPr>
          <p:cNvSpPr>
            <a:spLocks noGrp="1"/>
          </p:cNvSpPr>
          <p:nvPr>
            <p:ph idx="11"/>
          </p:nvPr>
        </p:nvSpPr>
        <p:spPr>
          <a:xfrm>
            <a:off x="525382" y="1550665"/>
            <a:ext cx="8381272" cy="3951304"/>
          </a:xfrm>
        </p:spPr>
        <p:txBody>
          <a:bodyPr/>
          <a:lstStyle/>
          <a:p>
            <a:pPr marL="0" indent="0">
              <a:buNone/>
            </a:pPr>
            <a:endParaRPr lang="en-GB" sz="2400" dirty="0"/>
          </a:p>
          <a:p>
            <a:pPr marL="0" indent="0">
              <a:buNone/>
            </a:pPr>
            <a:endParaRPr lang="en-GB" dirty="0"/>
          </a:p>
          <a:p>
            <a:pPr marL="0" indent="0">
              <a:buNone/>
            </a:pPr>
            <a:endParaRPr lang="en-GB" sz="2000" dirty="0"/>
          </a:p>
          <a:p>
            <a:pPr marL="0" indent="0" algn="l" rtl="0" fontAlgn="base">
              <a:buNone/>
            </a:pPr>
            <a:endParaRPr lang="en-GB" dirty="0"/>
          </a:p>
        </p:txBody>
      </p:sp>
      <p:pic>
        <p:nvPicPr>
          <p:cNvPr id="15" name="Picture 14">
            <a:extLst>
              <a:ext uri="{FF2B5EF4-FFF2-40B4-BE49-F238E27FC236}">
                <a16:creationId xmlns:a16="http://schemas.microsoft.com/office/drawing/2014/main" id="{B86B2D2A-9B64-D244-B058-B5BDCA83B5B9}"/>
              </a:ext>
            </a:extLst>
          </p:cNvPr>
          <p:cNvPicPr>
            <a:picLocks noChangeAspect="1"/>
          </p:cNvPicPr>
          <p:nvPr/>
        </p:nvPicPr>
        <p:blipFill>
          <a:blip r:embed="rId3"/>
          <a:stretch>
            <a:fillRect/>
          </a:stretch>
        </p:blipFill>
        <p:spPr>
          <a:xfrm>
            <a:off x="-2183" y="0"/>
            <a:ext cx="9146183" cy="6858000"/>
          </a:xfrm>
          <a:prstGeom prst="rect">
            <a:avLst/>
          </a:prstGeom>
        </p:spPr>
      </p:pic>
    </p:spTree>
    <p:extLst>
      <p:ext uri="{BB962C8B-B14F-4D97-AF65-F5344CB8AC3E}">
        <p14:creationId xmlns:p14="http://schemas.microsoft.com/office/powerpoint/2010/main" val="3758553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Closure</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24</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323528" y="991978"/>
            <a:ext cx="8562339" cy="7848302"/>
          </a:xfrm>
          <a:prstGeom prst="rect">
            <a:avLst/>
          </a:prstGeom>
          <a:noFill/>
        </p:spPr>
        <p:txBody>
          <a:bodyPr wrap="square" rtlCol="0">
            <a:spAutoFit/>
          </a:bodyPr>
          <a:lstStyle/>
          <a:p>
            <a:r>
              <a:rPr lang="en-GB" sz="1800" b="0" i="0" u="none" strike="noStrike" baseline="0" dirty="0">
                <a:solidFill>
                  <a:srgbClr val="000000"/>
                </a:solidFill>
                <a:latin typeface="Arial" panose="020B0604020202020204" pitchFamily="34" charset="0"/>
              </a:rPr>
              <a:t>•</a:t>
            </a:r>
            <a:r>
              <a:rPr lang="en-GB" sz="1800" dirty="0">
                <a:solidFill>
                  <a:srgbClr val="000000"/>
                </a:solidFill>
                <a:latin typeface="Calibri" panose="020F0502020204030204" pitchFamily="34" charset="0"/>
              </a:rPr>
              <a:t> </a:t>
            </a:r>
            <a:r>
              <a:rPr lang="en-GB" sz="2400" dirty="0">
                <a:solidFill>
                  <a:srgbClr val="000000"/>
                </a:solidFill>
                <a:latin typeface="Arial" panose="020B0604020202020204" pitchFamily="34" charset="0"/>
                <a:cs typeface="Arial" panose="020B0604020202020204" pitchFamily="34" charset="0"/>
              </a:rPr>
              <a:t>The CAPE is the buoyancy of a parcel ascent integrated from LFC to LNB</a:t>
            </a:r>
          </a:p>
          <a:p>
            <a:endParaRPr lang="en-GB" sz="2400" dirty="0">
              <a:solidFill>
                <a:srgbClr val="000000"/>
              </a:solidFill>
              <a:latin typeface="Arial" panose="020B0604020202020204" pitchFamily="34" charset="0"/>
              <a:cs typeface="Arial" panose="020B0604020202020204" pitchFamily="34" charset="0"/>
            </a:endParaRPr>
          </a:p>
          <a:p>
            <a:endParaRPr lang="en-GB" sz="24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Now take time derivative and use plume model equations for b. After some (lots of!) algebra (Arakawa and Schubert, 1974;Yano and Plant, 2016)….</a:t>
            </a:r>
          </a:p>
          <a:p>
            <a:pPr marL="342900" indent="-342900">
              <a:buFont typeface="Arial" panose="020B0604020202020204" pitchFamily="34" charset="0"/>
              <a:buChar char="•"/>
            </a:pPr>
            <a:endParaRPr lang="en-GB" sz="24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solidFill>
                <a:srgbClr val="00000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F = </a:t>
            </a:r>
            <a:r>
              <a:rPr lang="en-GB" sz="2400" b="0" i="0" u="none" strike="noStrike" baseline="0" dirty="0">
                <a:latin typeface="Arial" panose="020B0604020202020204" pitchFamily="34" charset="0"/>
                <a:cs typeface="Arial" panose="020B0604020202020204" pitchFamily="34" charset="0"/>
              </a:rPr>
              <a:t>large-scale generation or “forcing,” terms independent of M(</a:t>
            </a:r>
            <a:r>
              <a:rPr lang="en-GB" sz="2400" b="0" i="0" u="none" strike="noStrike" baseline="0" dirty="0" err="1">
                <a:latin typeface="Arial" panose="020B0604020202020204" pitchFamily="34" charset="0"/>
                <a:cs typeface="Arial" panose="020B0604020202020204" pitchFamily="34" charset="0"/>
              </a:rPr>
              <a:t>z</a:t>
            </a:r>
            <a:r>
              <a:rPr lang="en-GB" sz="2400" b="0" i="0" u="none" strike="noStrike" baseline="-25000" dirty="0" err="1">
                <a:latin typeface="Arial" panose="020B0604020202020204" pitchFamily="34" charset="0"/>
                <a:cs typeface="Arial" panose="020B0604020202020204" pitchFamily="34" charset="0"/>
              </a:rPr>
              <a:t>B</a:t>
            </a:r>
            <a:r>
              <a:rPr lang="en-GB" sz="2400" b="0" i="0" u="none" strike="noStrike" baseline="0" dirty="0">
                <a:latin typeface="Arial" panose="020B0604020202020204" pitchFamily="34" charset="0"/>
                <a:cs typeface="Arial" panose="020B0604020202020204" pitchFamily="34" charset="0"/>
              </a:rPr>
              <a:t>)</a:t>
            </a:r>
            <a:endParaRPr lang="en-GB" sz="2400" b="0" i="1" u="none" strike="noStrike" baseline="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2400" i="1" dirty="0">
                <a:latin typeface="Arial" panose="020B0604020202020204" pitchFamily="34" charset="0"/>
                <a:cs typeface="Arial" panose="020B0604020202020204" pitchFamily="34" charset="0"/>
              </a:rPr>
              <a:t>R = </a:t>
            </a:r>
            <a:r>
              <a:rPr lang="en-GB" sz="2400" b="0" i="0" u="none" strike="noStrike" baseline="0" dirty="0">
                <a:latin typeface="Arial" panose="020B0604020202020204" pitchFamily="34" charset="0"/>
                <a:cs typeface="Arial" panose="020B0604020202020204" pitchFamily="34" charset="0"/>
              </a:rPr>
              <a:t>response of convection: terms depending on M(</a:t>
            </a:r>
            <a:r>
              <a:rPr lang="en-GB" sz="2400" b="0" i="0" u="none" strike="noStrike" baseline="0" dirty="0" err="1">
                <a:latin typeface="Arial" panose="020B0604020202020204" pitchFamily="34" charset="0"/>
                <a:cs typeface="Arial" panose="020B0604020202020204" pitchFamily="34" charset="0"/>
              </a:rPr>
              <a:t>z</a:t>
            </a:r>
            <a:r>
              <a:rPr lang="en-GB" sz="2400" b="0" i="0" u="none" strike="noStrike" baseline="-25000" dirty="0" err="1">
                <a:latin typeface="Arial" panose="020B0604020202020204" pitchFamily="34" charset="0"/>
                <a:cs typeface="Arial" panose="020B0604020202020204" pitchFamily="34" charset="0"/>
              </a:rPr>
              <a:t>B</a:t>
            </a:r>
            <a:r>
              <a:rPr lang="en-GB" sz="2400" b="0" i="0" u="none" strike="noStrike" baseline="0" dirty="0">
                <a:latin typeface="Arial" panose="020B0604020202020204" pitchFamily="34" charset="0"/>
                <a:cs typeface="Arial" panose="020B0604020202020204" pitchFamily="34" charset="0"/>
              </a:rPr>
              <a:t>) (proportional for entraining plumes with simple microphysics)</a:t>
            </a:r>
            <a:endParaRPr lang="en-GB" sz="24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solidFill>
                <a:srgbClr val="000000"/>
              </a:solidFill>
              <a:latin typeface="Arial" panose="020B0604020202020204" pitchFamily="34" charset="0"/>
              <a:cs typeface="Arial" panose="020B0604020202020204" pitchFamily="34" charset="0"/>
            </a:endParaRPr>
          </a:p>
          <a:p>
            <a:endParaRPr lang="en-GB" sz="2400" dirty="0">
              <a:solidFill>
                <a:srgbClr val="000000"/>
              </a:solidFill>
              <a:latin typeface="Arial" panose="020B0604020202020204" pitchFamily="34" charset="0"/>
              <a:cs typeface="Arial" panose="020B0604020202020204" pitchFamily="34" charset="0"/>
            </a:endParaRPr>
          </a:p>
          <a:p>
            <a:endParaRPr lang="en-GB" sz="2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endParaRPr lang="en-GB" sz="2400" dirty="0"/>
          </a:p>
          <a:p>
            <a:pPr marL="285750" indent="-285750">
              <a:buFont typeface="Arial" panose="020B0604020202020204" pitchFamily="34" charset="0"/>
              <a:buChar char="•"/>
              <a:defRPr/>
            </a:pPr>
            <a:endParaRPr lang="en-US" sz="2400" dirty="0"/>
          </a:p>
          <a:p>
            <a:pPr marL="800100" lvl="1" indent="-342900">
              <a:buFont typeface="Arial" panose="020B0604020202020204" pitchFamily="34" charset="0"/>
              <a:buChar char="•"/>
              <a:defRPr/>
            </a:pPr>
            <a:endParaRPr lang="en-US" sz="24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8F80BE-2D51-798F-1FA5-52A89CBF838A}"/>
                  </a:ext>
                </a:extLst>
              </p:cNvPr>
              <p:cNvSpPr txBox="1"/>
              <p:nvPr/>
            </p:nvSpPr>
            <p:spPr>
              <a:xfrm>
                <a:off x="2699792" y="1988840"/>
                <a:ext cx="3096344" cy="426463"/>
              </a:xfrm>
              <a:prstGeom prst="rect">
                <a:avLst/>
              </a:prstGeom>
              <a:noFill/>
            </p:spPr>
            <p:txBody>
              <a:bodyPr wrap="square" lIns="0" tIns="0" rIns="0" bIns="0" rtlCol="0">
                <a:spAutoFit/>
              </a:bodyPr>
              <a:lstStyle/>
              <a:p>
                <a:r>
                  <a:rPr lang="en-GB" sz="2400" b="0" dirty="0">
                    <a:solidFill>
                      <a:schemeClr val="tx2"/>
                    </a:solidFill>
                    <a:latin typeface="Arial" panose="020B0604020202020204" pitchFamily="34" charset="0"/>
                    <a:cs typeface="Arial" panose="020B0604020202020204" pitchFamily="34" charset="0"/>
                  </a:rPr>
                  <a:t>CAPE</a:t>
                </a:r>
                <a14:m>
                  <m:oMath xmlns:m="http://schemas.openxmlformats.org/officeDocument/2006/math">
                    <m:r>
                      <a:rPr lang="en-GB" sz="2400" b="0" i="1" smtClean="0">
                        <a:solidFill>
                          <a:schemeClr val="tx2"/>
                        </a:solidFill>
                        <a:latin typeface="Cambria Math" panose="02040503050406030204" pitchFamily="18" charset="0"/>
                      </a:rPr>
                      <m:t>=</m:t>
                    </m:r>
                    <m:nary>
                      <m:naryPr>
                        <m:limLoc m:val="undOvr"/>
                        <m:subHide m:val="on"/>
                        <m:supHide m:val="on"/>
                        <m:ctrlPr>
                          <a:rPr lang="en-GB" sz="2400" b="0" i="1" smtClean="0">
                            <a:solidFill>
                              <a:schemeClr val="tx2"/>
                            </a:solidFill>
                            <a:latin typeface="Cambria Math" panose="02040503050406030204" pitchFamily="18" charset="0"/>
                          </a:rPr>
                        </m:ctrlPr>
                      </m:naryPr>
                      <m:sub/>
                      <m:sup/>
                      <m:e>
                        <m:r>
                          <a:rPr lang="en-GB" sz="2400" b="0" i="1" smtClean="0">
                            <a:solidFill>
                              <a:schemeClr val="tx2"/>
                            </a:solidFill>
                            <a:latin typeface="Cambria Math" panose="02040503050406030204" pitchFamily="18" charset="0"/>
                          </a:rPr>
                          <m:t>𝑏</m:t>
                        </m:r>
                        <m:r>
                          <a:rPr lang="en-GB" sz="2400" b="0" i="1" smtClean="0">
                            <a:solidFill>
                              <a:schemeClr val="tx2"/>
                            </a:solidFill>
                            <a:latin typeface="Cambria Math" panose="02040503050406030204" pitchFamily="18" charset="0"/>
                            <a:ea typeface="Cambria Math" panose="02040503050406030204" pitchFamily="18" charset="0"/>
                          </a:rPr>
                          <m:t> </m:t>
                        </m:r>
                      </m:e>
                    </m:nary>
                    <m:r>
                      <a:rPr lang="en-GB" sz="2400" b="0" i="1" smtClean="0">
                        <a:solidFill>
                          <a:schemeClr val="tx2"/>
                        </a:solidFill>
                        <a:latin typeface="Cambria Math" panose="02040503050406030204" pitchFamily="18" charset="0"/>
                      </a:rPr>
                      <m:t>𝑑𝑧</m:t>
                    </m:r>
                  </m:oMath>
                </a14:m>
                <a:endParaRPr lang="en-GB" sz="2400" dirty="0">
                  <a:solidFill>
                    <a:schemeClr val="tx2"/>
                  </a:solidFill>
                  <a:latin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158F80BE-2D51-798F-1FA5-52A89CBF838A}"/>
                  </a:ext>
                </a:extLst>
              </p:cNvPr>
              <p:cNvSpPr txBox="1">
                <a:spLocks noRot="1" noChangeAspect="1" noMove="1" noResize="1" noEditPoints="1" noAdjustHandles="1" noChangeArrowheads="1" noChangeShapeType="1" noTextEdit="1"/>
              </p:cNvSpPr>
              <p:nvPr/>
            </p:nvSpPr>
            <p:spPr>
              <a:xfrm>
                <a:off x="2699792" y="1988840"/>
                <a:ext cx="3096344" cy="426463"/>
              </a:xfrm>
              <a:prstGeom prst="rect">
                <a:avLst/>
              </a:prstGeom>
              <a:blipFill>
                <a:blip r:embed="rId3"/>
                <a:stretch>
                  <a:fillRect l="-6102" t="-182857" b="-25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A59DF72-A6CE-A734-62BF-E422415DAA3E}"/>
                  </a:ext>
                </a:extLst>
              </p:cNvPr>
              <p:cNvSpPr txBox="1"/>
              <p:nvPr/>
            </p:nvSpPr>
            <p:spPr>
              <a:xfrm>
                <a:off x="2771800" y="3861048"/>
                <a:ext cx="2173159" cy="7022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solidFill>
                                <a:schemeClr val="tx2"/>
                              </a:solidFill>
                              <a:latin typeface="Cambria Math" panose="02040503050406030204" pitchFamily="18" charset="0"/>
                            </a:rPr>
                          </m:ctrlPr>
                        </m:fPr>
                        <m:num>
                          <m:r>
                            <a:rPr lang="en-GB" sz="240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rPr>
                            <m:t>𝐶𝐴𝑃𝐸</m:t>
                          </m:r>
                        </m:num>
                        <m:den>
                          <m:r>
                            <a:rPr lang="en-GB" sz="240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rPr>
                            <m:t>𝑡</m:t>
                          </m:r>
                        </m:den>
                      </m:f>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rPr>
                        <m:t>𝐹</m:t>
                      </m:r>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rPr>
                        <m:t>𝑅</m:t>
                      </m:r>
                    </m:oMath>
                  </m:oMathPara>
                </a14:m>
                <a:endParaRPr lang="en-GB" sz="2400" dirty="0">
                  <a:solidFill>
                    <a:schemeClr val="tx2"/>
                  </a:solidFill>
                </a:endParaRPr>
              </a:p>
            </p:txBody>
          </p:sp>
        </mc:Choice>
        <mc:Fallback xmlns="">
          <p:sp>
            <p:nvSpPr>
              <p:cNvPr id="6" name="TextBox 5">
                <a:extLst>
                  <a:ext uri="{FF2B5EF4-FFF2-40B4-BE49-F238E27FC236}">
                    <a16:creationId xmlns:a16="http://schemas.microsoft.com/office/drawing/2014/main" id="{EA59DF72-A6CE-A734-62BF-E422415DAA3E}"/>
                  </a:ext>
                </a:extLst>
              </p:cNvPr>
              <p:cNvSpPr txBox="1">
                <a:spLocks noRot="1" noChangeAspect="1" noMove="1" noResize="1" noEditPoints="1" noAdjustHandles="1" noChangeArrowheads="1" noChangeShapeType="1" noTextEdit="1"/>
              </p:cNvSpPr>
              <p:nvPr/>
            </p:nvSpPr>
            <p:spPr>
              <a:xfrm>
                <a:off x="2771800" y="3861048"/>
                <a:ext cx="2173159" cy="702244"/>
              </a:xfrm>
              <a:prstGeom prst="rect">
                <a:avLst/>
              </a:prstGeom>
              <a:blipFill>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30370319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Equilibrium Closures</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25</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4770B78-FBBA-3E3B-6C8D-1F953DD9A1D1}"/>
                  </a:ext>
                </a:extLst>
              </p:cNvPr>
              <p:cNvSpPr txBox="1"/>
              <p:nvPr/>
            </p:nvSpPr>
            <p:spPr>
              <a:xfrm>
                <a:off x="370555" y="1124744"/>
                <a:ext cx="8562339" cy="6801862"/>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Quasi-equilibrium (Arakawa and Schubert, 1974) is the assumption that </a:t>
                </a:r>
                <a14:m>
                  <m:oMath xmlns:m="http://schemas.openxmlformats.org/officeDocument/2006/math">
                    <m:r>
                      <a:rPr lang="en-GB" sz="2400" i="1" smtClean="0">
                        <a:solidFill>
                          <a:schemeClr val="tx2"/>
                        </a:solidFill>
                        <a:latin typeface="Cambria Math" panose="02040503050406030204" pitchFamily="18" charset="0"/>
                        <a:ea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𝐶𝐴𝑃𝐸</m:t>
                    </m:r>
                  </m:oMath>
                </a14:m>
                <a:r>
                  <a:rPr lang="en-GB" sz="2400" dirty="0">
                    <a:solidFill>
                      <a:schemeClr val="tx2"/>
                    </a:solidFill>
                    <a:latin typeface="Arial" panose="020B0604020202020204" pitchFamily="34" charset="0"/>
                    <a:cs typeface="Arial" panose="020B0604020202020204" pitchFamily="34" charset="0"/>
                  </a:rPr>
                  <a:t>/</a:t>
                </a:r>
                <a14:m>
                  <m:oMath xmlns:m="http://schemas.openxmlformats.org/officeDocument/2006/math">
                    <m:r>
                      <a:rPr lang="en-GB" sz="2400" i="1" dirty="0" smtClean="0">
                        <a:solidFill>
                          <a:schemeClr val="tx2"/>
                        </a:solidFill>
                        <a:latin typeface="Cambria Math" panose="02040503050406030204" pitchFamily="18" charset="0"/>
                        <a:ea typeface="Cambria Math" panose="02040503050406030204" pitchFamily="18" charset="0"/>
                      </a:rPr>
                      <m:t>𝜕</m:t>
                    </m:r>
                    <m:r>
                      <a:rPr lang="en-GB" sz="2400" b="0" i="1" dirty="0" smtClean="0">
                        <a:solidFill>
                          <a:schemeClr val="tx2"/>
                        </a:solidFill>
                        <a:latin typeface="Cambria Math" panose="02040503050406030204" pitchFamily="18" charset="0"/>
                        <a:ea typeface="Cambria Math" panose="02040503050406030204" pitchFamily="18" charset="0"/>
                      </a:rPr>
                      <m:t>𝑡</m:t>
                    </m:r>
                    <m:r>
                      <a:rPr lang="en-GB" sz="2400" b="0" i="1" dirty="0" smtClean="0">
                        <a:solidFill>
                          <a:schemeClr val="tx2"/>
                        </a:solidFill>
                        <a:latin typeface="Cambria Math" panose="02040503050406030204" pitchFamily="18" charset="0"/>
                        <a:ea typeface="Cambria Math" panose="02040503050406030204" pitchFamily="18" charset="0"/>
                      </a:rPr>
                      <m:t> ≈0</m:t>
                    </m:r>
                  </m:oMath>
                </a14:m>
                <a:r>
                  <a:rPr lang="en-GB" sz="2400" dirty="0">
                    <a:solidFill>
                      <a:schemeClr val="tx2"/>
                    </a:solidFill>
                    <a:latin typeface="Arial" panose="020B0604020202020204" pitchFamily="34" charset="0"/>
                    <a:cs typeface="Arial" panose="020B0604020202020204" pitchFamily="34" charset="0"/>
                  </a:rPr>
                  <a:t> so F = R</a:t>
                </a:r>
              </a:p>
              <a:p>
                <a:pPr marL="342900" indent="-342900">
                  <a:buFont typeface="Arial" panose="020B0604020202020204" pitchFamily="34" charset="0"/>
                  <a:buChar char="•"/>
                </a:pPr>
                <a:endParaRPr lang="en-GB"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14:m>
                  <m:oMath xmlns:m="http://schemas.openxmlformats.org/officeDocument/2006/math">
                    <m:r>
                      <a:rPr lang="en-GB" b="0" i="1" smtClean="0">
                        <a:solidFill>
                          <a:srgbClr val="FF0000"/>
                        </a:solidFill>
                        <a:latin typeface="Cambria Math" panose="02040503050406030204" pitchFamily="18" charset="0"/>
                      </a:rPr>
                      <m:t>𝑓</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𝜌</m:t>
                    </m:r>
                    <m:r>
                      <a:rPr lang="en-GB" b="0" i="1" smtClean="0">
                        <a:solidFill>
                          <a:srgbClr val="FF0000"/>
                        </a:solidFill>
                        <a:latin typeface="Cambria Math" panose="02040503050406030204" pitchFamily="18" charset="0"/>
                        <a:ea typeface="Cambria Math" panose="02040503050406030204" pitchFamily="18" charset="0"/>
                      </a:rPr>
                      <m:t>𝑞</m:t>
                    </m:r>
                  </m:oMath>
                </a14:m>
                <a:r>
                  <a:rPr lang="en-GB" dirty="0">
                    <a:solidFill>
                      <a:srgbClr val="FF0000"/>
                    </a:solidFill>
                    <a:latin typeface="Arial" panose="020B0604020202020204" pitchFamily="34" charset="0"/>
                    <a:cs typeface="Arial" panose="020B0604020202020204" pitchFamily="34" charset="0"/>
                  </a:rPr>
                  <a:t> </a:t>
                </a:r>
                <a:r>
                  <a:rPr lang="en-GB" dirty="0">
                    <a:solidFill>
                      <a:schemeClr val="tx2"/>
                    </a:solidFill>
                    <a:latin typeface="Arial" panose="020B0604020202020204" pitchFamily="34" charset="0"/>
                    <a:cs typeface="Arial" panose="020B0604020202020204" pitchFamily="34" charset="0"/>
                  </a:rPr>
                  <a:t>Moisture convergence balanced by </a:t>
                </a:r>
                <a:r>
                  <a:rPr lang="en-GB" dirty="0" err="1">
                    <a:solidFill>
                      <a:schemeClr val="tx2"/>
                    </a:solidFill>
                    <a:latin typeface="Arial" panose="020B0604020202020204" pitchFamily="34" charset="0"/>
                    <a:cs typeface="Arial" panose="020B0604020202020204" pitchFamily="34" charset="0"/>
                  </a:rPr>
                  <a:t>precip</a:t>
                </a:r>
                <a:r>
                  <a:rPr lang="en-GB" dirty="0">
                    <a:solidFill>
                      <a:schemeClr val="tx2"/>
                    </a:solidFill>
                    <a:latin typeface="Arial" panose="020B0604020202020204" pitchFamily="34" charset="0"/>
                    <a:cs typeface="Arial" panose="020B0604020202020204" pitchFamily="34" charset="0"/>
                  </a:rPr>
                  <a:t> (Kuo, 1974)</a:t>
                </a:r>
              </a:p>
              <a:p>
                <a:pPr marL="342900" indent="-342900">
                  <a:buFont typeface="Arial" panose="020B0604020202020204" pitchFamily="34" charset="0"/>
                  <a:buChar char="•"/>
                </a:pPr>
                <a14:m>
                  <m:oMath xmlns:m="http://schemas.openxmlformats.org/officeDocument/2006/math">
                    <m:r>
                      <a:rPr lang="en-GB" b="0" i="1" smtClean="0">
                        <a:solidFill>
                          <a:srgbClr val="FF0000"/>
                        </a:solidFill>
                        <a:latin typeface="Cambria Math" panose="02040503050406030204" pitchFamily="18" charset="0"/>
                      </a:rPr>
                      <m:t>𝑓</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𝑏</m:t>
                    </m:r>
                  </m:oMath>
                </a14:m>
                <a:r>
                  <a:rPr lang="en-GB" dirty="0">
                    <a:solidFill>
                      <a:srgbClr val="FF0000"/>
                    </a:solidFill>
                    <a:latin typeface="Arial" panose="020B0604020202020204" pitchFamily="34" charset="0"/>
                    <a:cs typeface="Arial" panose="020B0604020202020204" pitchFamily="34" charset="0"/>
                  </a:rPr>
                  <a:t> </a:t>
                </a:r>
                <a:r>
                  <a:rPr lang="en-GB" dirty="0">
                    <a:solidFill>
                      <a:schemeClr val="tx2"/>
                    </a:solidFill>
                    <a:latin typeface="Arial" panose="020B0604020202020204" pitchFamily="34" charset="0"/>
                    <a:cs typeface="Arial" panose="020B0604020202020204" pitchFamily="34" charset="0"/>
                  </a:rPr>
                  <a:t>CAPE closure with </a:t>
                </a:r>
                <a:r>
                  <a:rPr lang="en-GB" i="1" dirty="0">
                    <a:solidFill>
                      <a:schemeClr val="tx2"/>
                    </a:solidFill>
                    <a:latin typeface="Arial" panose="020B0604020202020204" pitchFamily="34" charset="0"/>
                    <a:cs typeface="Arial" panose="020B0604020202020204" pitchFamily="34" charset="0"/>
                  </a:rPr>
                  <a:t>b</a:t>
                </a:r>
                <a:r>
                  <a:rPr lang="en-GB" dirty="0">
                    <a:solidFill>
                      <a:schemeClr val="tx2"/>
                    </a:solidFill>
                    <a:latin typeface="Arial" panose="020B0604020202020204" pitchFamily="34" charset="0"/>
                    <a:cs typeface="Arial" panose="020B0604020202020204" pitchFamily="34" charset="0"/>
                  </a:rPr>
                  <a:t> for non-entraining parcel</a:t>
                </a:r>
              </a:p>
              <a:p>
                <a:pPr marL="342900" indent="-342900">
                  <a:buFont typeface="Arial" panose="020B0604020202020204" pitchFamily="34" charset="0"/>
                  <a:buChar char="•"/>
                </a:pPr>
                <a14:m>
                  <m:oMath xmlns:m="http://schemas.openxmlformats.org/officeDocument/2006/math">
                    <m:r>
                      <a:rPr lang="en-GB" b="0" i="1" smtClean="0">
                        <a:solidFill>
                          <a:srgbClr val="FF0000"/>
                        </a:solidFill>
                        <a:latin typeface="Cambria Math" panose="02040503050406030204" pitchFamily="18" charset="0"/>
                      </a:rPr>
                      <m:t>𝑓</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𝑏</m:t>
                    </m:r>
                  </m:oMath>
                </a14:m>
                <a:r>
                  <a:rPr lang="en-GB" dirty="0">
                    <a:solidFill>
                      <a:srgbClr val="FF0000"/>
                    </a:solidFill>
                    <a:latin typeface="Arial" panose="020B0604020202020204" pitchFamily="34" charset="0"/>
                    <a:cs typeface="Arial" panose="020B0604020202020204" pitchFamily="34" charset="0"/>
                  </a:rPr>
                  <a:t> </a:t>
                </a:r>
                <a:r>
                  <a:rPr lang="en-GB" dirty="0">
                    <a:solidFill>
                      <a:schemeClr val="tx2"/>
                    </a:solidFill>
                    <a:latin typeface="Arial" panose="020B0604020202020204" pitchFamily="34" charset="0"/>
                    <a:cs typeface="Arial" panose="020B0604020202020204" pitchFamily="34" charset="0"/>
                  </a:rPr>
                  <a:t>dilute CAPE closure with</a:t>
                </a:r>
                <a:r>
                  <a:rPr lang="en-GB" i="1" dirty="0">
                    <a:solidFill>
                      <a:schemeClr val="tx2"/>
                    </a:solidFill>
                    <a:latin typeface="Arial" panose="020B0604020202020204" pitchFamily="34" charset="0"/>
                    <a:cs typeface="Arial" panose="020B0604020202020204" pitchFamily="34" charset="0"/>
                  </a:rPr>
                  <a:t> b </a:t>
                </a:r>
                <a:r>
                  <a:rPr lang="en-GB" dirty="0">
                    <a:solidFill>
                      <a:schemeClr val="tx2"/>
                    </a:solidFill>
                    <a:latin typeface="Arial" panose="020B0604020202020204" pitchFamily="34" charset="0"/>
                    <a:cs typeface="Arial" panose="020B0604020202020204" pitchFamily="34" charset="0"/>
                  </a:rPr>
                  <a:t>for entraining plume</a:t>
                </a:r>
              </a:p>
              <a:p>
                <a:pPr marL="342900" indent="-342900">
                  <a:buFont typeface="Arial" panose="020B0604020202020204" pitchFamily="34" charset="0"/>
                  <a:buChar char="•"/>
                </a:pPr>
                <a14:m>
                  <m:oMath xmlns:m="http://schemas.openxmlformats.org/officeDocument/2006/math">
                    <m:r>
                      <a:rPr lang="en-GB" b="0" i="1" smtClean="0">
                        <a:solidFill>
                          <a:srgbClr val="FF0000"/>
                        </a:solidFill>
                        <a:latin typeface="Cambria Math" panose="02040503050406030204" pitchFamily="18" charset="0"/>
                      </a:rPr>
                      <m:t>𝑓</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𝑏</m:t>
                    </m:r>
                  </m:oMath>
                </a14:m>
                <a:r>
                  <a:rPr lang="en-GB" dirty="0">
                    <a:solidFill>
                      <a:srgbClr val="FF0000"/>
                    </a:solidFill>
                    <a:latin typeface="Arial" panose="020B0604020202020204" pitchFamily="34" charset="0"/>
                    <a:cs typeface="Arial" panose="020B0604020202020204" pitchFamily="34" charset="0"/>
                  </a:rPr>
                  <a:t> </a:t>
                </a:r>
                <a:r>
                  <a:rPr lang="en-GB" dirty="0">
                    <a:solidFill>
                      <a:schemeClr val="tx2"/>
                    </a:solidFill>
                    <a:latin typeface="Arial" panose="020B0604020202020204" pitchFamily="34" charset="0"/>
                    <a:cs typeface="Arial" panose="020B0604020202020204" pitchFamily="34" charset="0"/>
                  </a:rPr>
                  <a:t>Parcel-environment closure with BL excluded from integral (Zhang, 2003)</a:t>
                </a:r>
              </a:p>
              <a:p>
                <a:pPr marL="342900" indent="-342900">
                  <a:buFont typeface="Arial" panose="020B0604020202020204" pitchFamily="34" charset="0"/>
                  <a:buChar char="•"/>
                </a:pPr>
                <a14:m>
                  <m:oMath xmlns:m="http://schemas.openxmlformats.org/officeDocument/2006/math">
                    <m:r>
                      <a:rPr lang="en-GB" b="0" i="1" smtClean="0">
                        <a:solidFill>
                          <a:srgbClr val="FF0000"/>
                        </a:solidFill>
                        <a:latin typeface="Cambria Math" panose="02040503050406030204" pitchFamily="18" charset="0"/>
                      </a:rPr>
                      <m:t>𝑓</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rPr>
                      <m:t>𝑏</m:t>
                    </m:r>
                  </m:oMath>
                </a14:m>
                <a:r>
                  <a:rPr lang="en-GB" dirty="0">
                    <a:solidFill>
                      <a:srgbClr val="FF0000"/>
                    </a:solidFill>
                    <a:latin typeface="Arial" panose="020B0604020202020204" pitchFamily="34" charset="0"/>
                    <a:cs typeface="Arial" panose="020B0604020202020204" pitchFamily="34" charset="0"/>
                  </a:rPr>
                  <a:t> </a:t>
                </a:r>
                <a:r>
                  <a:rPr lang="en-GB" dirty="0">
                    <a:solidFill>
                      <a:schemeClr val="tx2"/>
                    </a:solidFill>
                    <a:latin typeface="Arial" panose="020B0604020202020204" pitchFamily="34" charset="0"/>
                    <a:cs typeface="Arial" panose="020B0604020202020204" pitchFamily="34" charset="0"/>
                  </a:rPr>
                  <a:t>CIN closure with troposphere excluded from integral (Mapes, 2000)</a:t>
                </a:r>
              </a:p>
              <a:p>
                <a:pPr marL="342900" indent="-342900">
                  <a:buFont typeface="Arial" panose="020B0604020202020204" pitchFamily="34" charset="0"/>
                  <a:buChar char="•"/>
                </a:pPr>
                <a14:m>
                  <m:oMath xmlns:m="http://schemas.openxmlformats.org/officeDocument/2006/math">
                    <m:r>
                      <a:rPr lang="en-GB" b="0" i="1" smtClean="0">
                        <a:solidFill>
                          <a:srgbClr val="FF0000"/>
                        </a:solidFill>
                        <a:latin typeface="Cambria Math" panose="02040503050406030204" pitchFamily="18" charset="0"/>
                      </a:rPr>
                      <m:t>𝑓</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𝜌</m:t>
                    </m:r>
                    <m:r>
                      <a:rPr lang="en-GB" b="0" i="1" smtClean="0">
                        <a:solidFill>
                          <a:srgbClr val="FF0000"/>
                        </a:solidFill>
                        <a:latin typeface="Cambria Math" panose="02040503050406030204" pitchFamily="18" charset="0"/>
                      </a:rPr>
                      <m:t>𝑏</m:t>
                    </m:r>
                  </m:oMath>
                </a14:m>
                <a:r>
                  <a:rPr lang="en-GB" dirty="0">
                    <a:solidFill>
                      <a:srgbClr val="FF0000"/>
                    </a:solidFill>
                    <a:latin typeface="Arial" panose="020B0604020202020204" pitchFamily="34" charset="0"/>
                    <a:cs typeface="Arial" panose="020B0604020202020204" pitchFamily="34" charset="0"/>
                  </a:rPr>
                  <a:t> </a:t>
                </a:r>
                <a:r>
                  <a:rPr lang="en-GB" dirty="0">
                    <a:solidFill>
                      <a:schemeClr val="tx2"/>
                    </a:solidFill>
                    <a:latin typeface="Arial" panose="020B0604020202020204" pitchFamily="34" charset="0"/>
                    <a:cs typeface="Arial" panose="020B0604020202020204" pitchFamily="34" charset="0"/>
                  </a:rPr>
                  <a:t>PCAPE closure used at ECMWF (Bechtold 2015)</a:t>
                </a:r>
              </a:p>
              <a:p>
                <a:pPr marL="342900" indent="-342900">
                  <a:buFont typeface="Arial" panose="020B0604020202020204" pitchFamily="34" charset="0"/>
                  <a:buChar char="•"/>
                </a:pPr>
                <a14:m>
                  <m:oMath xmlns:m="http://schemas.openxmlformats.org/officeDocument/2006/math">
                    <m:r>
                      <a:rPr lang="en-GB" b="0" i="1" smtClean="0">
                        <a:solidFill>
                          <a:srgbClr val="FF0000"/>
                        </a:solidFill>
                        <a:latin typeface="Cambria Math" panose="02040503050406030204" pitchFamily="18" charset="0"/>
                      </a:rPr>
                      <m:t>𝑓</m:t>
                    </m:r>
                    <m:r>
                      <a:rPr lang="en-GB" b="0" i="1" smtClean="0">
                        <a:solidFill>
                          <a:srgbClr val="FF0000"/>
                        </a:solidFill>
                        <a:latin typeface="Cambria Math" panose="02040503050406030204" pitchFamily="18" charset="0"/>
                      </a:rPr>
                      <m:t>=</m:t>
                    </m:r>
                    <m:r>
                      <a:rPr lang="en-GB" b="0" i="1" smtClean="0">
                        <a:solidFill>
                          <a:srgbClr val="FF0000"/>
                        </a:solidFill>
                        <a:latin typeface="Cambria Math" panose="02040503050406030204" pitchFamily="18" charset="0"/>
                        <a:ea typeface="Cambria Math" panose="02040503050406030204" pitchFamily="18" charset="0"/>
                      </a:rPr>
                      <m:t>𝜂</m:t>
                    </m:r>
                    <m:r>
                      <a:rPr lang="en-GB" b="0" i="1" smtClean="0">
                        <a:solidFill>
                          <a:srgbClr val="FF0000"/>
                        </a:solidFill>
                        <a:latin typeface="Cambria Math" panose="02040503050406030204" pitchFamily="18" charset="0"/>
                      </a:rPr>
                      <m:t>𝑏</m:t>
                    </m:r>
                  </m:oMath>
                </a14:m>
                <a:r>
                  <a:rPr lang="en-GB" dirty="0">
                    <a:solidFill>
                      <a:srgbClr val="FF0000"/>
                    </a:solidFill>
                    <a:latin typeface="Arial" panose="020B0604020202020204" pitchFamily="34" charset="0"/>
                    <a:cs typeface="Arial" panose="020B0604020202020204" pitchFamily="34" charset="0"/>
                  </a:rPr>
                  <a:t> </a:t>
                </a:r>
                <a:r>
                  <a:rPr lang="en-GB" dirty="0">
                    <a:solidFill>
                      <a:schemeClr val="tx2"/>
                    </a:solidFill>
                    <a:latin typeface="Arial" panose="020B0604020202020204" pitchFamily="34" charset="0"/>
                    <a:cs typeface="Arial" panose="020B0604020202020204" pitchFamily="34" charset="0"/>
                  </a:rPr>
                  <a:t>Cloud work function closure (Arakawa and Schubert, 1974)</a:t>
                </a:r>
              </a:p>
              <a:p>
                <a:pPr marL="342900" indent="-342900">
                  <a:buFont typeface="Arial" panose="020B0604020202020204" pitchFamily="34" charset="0"/>
                  <a:buChar char="•"/>
                </a:pPr>
                <a:endParaRPr lang="en-GB"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In practice, many schemes do not impose a strict equilibrium, but relax towards it on a timescale of ~1-3h</a:t>
                </a:r>
              </a:p>
              <a:p>
                <a:endParaRPr lang="en-GB" sz="2400" dirty="0"/>
              </a:p>
              <a:p>
                <a:endParaRPr lang="en-GB" sz="2400" dirty="0"/>
              </a:p>
              <a:p>
                <a:endParaRPr lang="en-GB" sz="2400" dirty="0">
                  <a:solidFill>
                    <a:schemeClr val="tx1"/>
                  </a:solidFill>
                </a:endParaRPr>
              </a:p>
              <a:p>
                <a:endParaRPr lang="en-GB" sz="2400" dirty="0">
                  <a:solidFill>
                    <a:schemeClr val="tx1"/>
                  </a:solidFill>
                </a:endParaRPr>
              </a:p>
              <a:p>
                <a:pPr marL="800100" lvl="1" indent="-342900">
                  <a:buFont typeface="Arial" panose="020B0604020202020204" pitchFamily="34" charset="0"/>
                  <a:buChar char="•"/>
                  <a:defRPr/>
                </a:pPr>
                <a:endParaRPr lang="en-US" sz="2400" dirty="0"/>
              </a:p>
            </p:txBody>
          </p:sp>
        </mc:Choice>
        <mc:Fallback xmlns="">
          <p:sp>
            <p:nvSpPr>
              <p:cNvPr id="7" name="TextBox 6">
                <a:extLst>
                  <a:ext uri="{FF2B5EF4-FFF2-40B4-BE49-F238E27FC236}">
                    <a16:creationId xmlns:a16="http://schemas.microsoft.com/office/drawing/2014/main" id="{B4770B78-FBBA-3E3B-6C8D-1F953DD9A1D1}"/>
                  </a:ext>
                </a:extLst>
              </p:cNvPr>
              <p:cNvSpPr txBox="1">
                <a:spLocks noRot="1" noChangeAspect="1" noMove="1" noResize="1" noEditPoints="1" noAdjustHandles="1" noChangeArrowheads="1" noChangeShapeType="1" noTextEdit="1"/>
              </p:cNvSpPr>
              <p:nvPr/>
            </p:nvSpPr>
            <p:spPr>
              <a:xfrm>
                <a:off x="370555" y="1124744"/>
                <a:ext cx="8562339" cy="6801862"/>
              </a:xfrm>
              <a:prstGeom prst="rect">
                <a:avLst/>
              </a:prstGeom>
              <a:blipFill>
                <a:blip r:embed="rId3"/>
                <a:stretch>
                  <a:fillRect l="-997" t="-628"/>
                </a:stretch>
              </a:blipFill>
            </p:spPr>
            <p:txBody>
              <a:bodyPr/>
              <a:lstStyle/>
              <a:p>
                <a:r>
                  <a:rPr lang="en-GB">
                    <a:noFill/>
                  </a:rPr>
                  <a:t> </a:t>
                </a:r>
              </a:p>
            </p:txBody>
          </p:sp>
        </mc:Fallback>
      </mc:AlternateContent>
    </p:spTree>
    <p:extLst>
      <p:ext uri="{BB962C8B-B14F-4D97-AF65-F5344CB8AC3E}">
        <p14:creationId xmlns:p14="http://schemas.microsoft.com/office/powerpoint/2010/main" val="364374175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CF3DE-6F36-E168-4768-3EA69DCD0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F08646-5D8C-B5D5-1873-6B25C4BA5B8A}"/>
              </a:ext>
            </a:extLst>
          </p:cNvPr>
          <p:cNvSpPr>
            <a:spLocks noGrp="1"/>
          </p:cNvSpPr>
          <p:nvPr>
            <p:ph type="title"/>
          </p:nvPr>
        </p:nvSpPr>
        <p:spPr>
          <a:xfrm>
            <a:off x="402149" y="48443"/>
            <a:ext cx="8280000" cy="828000"/>
          </a:xfrm>
        </p:spPr>
        <p:txBody>
          <a:bodyPr/>
          <a:lstStyle/>
          <a:p>
            <a:r>
              <a:rPr lang="en-GB" altLang="en-US" sz="3600" dirty="0">
                <a:solidFill>
                  <a:srgbClr val="7030A0"/>
                </a:solidFill>
              </a:rPr>
              <a:t>Limitations</a:t>
            </a:r>
            <a:endParaRPr lang="en-GB" sz="3600" dirty="0"/>
          </a:p>
        </p:txBody>
      </p:sp>
      <p:sp>
        <p:nvSpPr>
          <p:cNvPr id="3" name="Slide Number Placeholder 2">
            <a:extLst>
              <a:ext uri="{FF2B5EF4-FFF2-40B4-BE49-F238E27FC236}">
                <a16:creationId xmlns:a16="http://schemas.microsoft.com/office/drawing/2014/main" id="{6AB72F76-450F-7B03-B260-761B8F05DAA2}"/>
              </a:ext>
            </a:extLst>
          </p:cNvPr>
          <p:cNvSpPr>
            <a:spLocks noGrp="1"/>
          </p:cNvSpPr>
          <p:nvPr>
            <p:ph type="sldNum" sz="quarter" idx="4"/>
          </p:nvPr>
        </p:nvSpPr>
        <p:spPr/>
        <p:txBody>
          <a:bodyPr/>
          <a:lstStyle/>
          <a:p>
            <a:fld id="{44C01B32-D1A0-401C-8867-70456BBB1E87}" type="slidenum">
              <a:rPr lang="en-GB" altLang="en-US" smtClean="0"/>
              <a:pPr/>
              <a:t>26</a:t>
            </a:fld>
            <a:endParaRPr lang="en-GB" altLang="en-US" dirty="0"/>
          </a:p>
        </p:txBody>
      </p:sp>
      <p:sp>
        <p:nvSpPr>
          <p:cNvPr id="4" name="Content Placeholder 3">
            <a:extLst>
              <a:ext uri="{FF2B5EF4-FFF2-40B4-BE49-F238E27FC236}">
                <a16:creationId xmlns:a16="http://schemas.microsoft.com/office/drawing/2014/main" id="{B0D8133D-F0F0-B3B3-1DE5-56A2291F4E7F}"/>
              </a:ext>
            </a:extLst>
          </p:cNvPr>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E33FF4FC-A0BF-16F8-FC76-01D608BA26CD}"/>
              </a:ext>
            </a:extLst>
          </p:cNvPr>
          <p:cNvSpPr txBox="1"/>
          <p:nvPr/>
        </p:nvSpPr>
        <p:spPr>
          <a:xfrm>
            <a:off x="370555" y="1124744"/>
            <a:ext cx="8562339"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Run an LES to equilibrium and then apply an extra jolt of upper level cooling</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There is a response at that level, but mass flux at cloud base not affected</a:t>
            </a:r>
            <a:endParaRPr lang="en-GB" sz="2400" dirty="0">
              <a:solidFill>
                <a:schemeClr val="tx1"/>
              </a:solidFill>
            </a:endParaRPr>
          </a:p>
          <a:p>
            <a:endParaRPr lang="en-GB" sz="2400" dirty="0">
              <a:solidFill>
                <a:schemeClr val="tx1"/>
              </a:solidFill>
            </a:endParaRPr>
          </a:p>
          <a:p>
            <a:pPr marL="800100" lvl="1" indent="-342900">
              <a:buFont typeface="Arial" panose="020B0604020202020204" pitchFamily="34" charset="0"/>
              <a:buChar char="•"/>
              <a:defRPr/>
            </a:pPr>
            <a:endParaRPr lang="en-US" sz="2400" dirty="0"/>
          </a:p>
        </p:txBody>
      </p:sp>
      <p:sp>
        <p:nvSpPr>
          <p:cNvPr id="9" name="Oval 8"/>
          <p:cNvSpPr/>
          <p:nvPr/>
        </p:nvSpPr>
        <p:spPr bwMode="auto">
          <a:xfrm>
            <a:off x="659707" y="3183262"/>
            <a:ext cx="852628" cy="856937"/>
          </a:xfrm>
          <a:prstGeom prst="ellipse">
            <a:avLst/>
          </a:prstGeom>
          <a:solidFill>
            <a:schemeClr val="accent3">
              <a:lumMod val="40000"/>
              <a:lumOff val="60000"/>
            </a:schemeClr>
          </a:solidFill>
          <a:ln>
            <a:solidFill>
              <a:schemeClr val="accent3">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685800">
              <a:lnSpc>
                <a:spcPct val="85000"/>
              </a:lnSpc>
            </a:pPr>
            <a:endParaRPr lang="en-GB" sz="3300">
              <a:solidFill>
                <a:srgbClr val="00ADD0"/>
              </a:solidFill>
              <a:latin typeface="Arial" charset="0"/>
            </a:endParaRPr>
          </a:p>
        </p:txBody>
      </p:sp>
      <p:cxnSp>
        <p:nvCxnSpPr>
          <p:cNvPr id="11" name="Straight Arrow Connector 10"/>
          <p:cNvCxnSpPr>
            <a:cxnSpLocks/>
          </p:cNvCxnSpPr>
          <p:nvPr/>
        </p:nvCxnSpPr>
        <p:spPr bwMode="auto">
          <a:xfrm flipV="1">
            <a:off x="811512" y="4745628"/>
            <a:ext cx="1705255" cy="5804"/>
          </a:xfrm>
          <a:prstGeom prst="straightConnector1">
            <a:avLst/>
          </a:prstGeom>
          <a:ln w="25400">
            <a:headEnd type="none" w="med" len="med"/>
            <a:tailEnd type="arrow"/>
          </a:ln>
        </p:spPr>
        <p:style>
          <a:lnRef idx="1">
            <a:schemeClr val="dk1"/>
          </a:lnRef>
          <a:fillRef idx="0">
            <a:schemeClr val="dk1"/>
          </a:fillRef>
          <a:effectRef idx="0">
            <a:schemeClr val="dk1"/>
          </a:effectRef>
          <a:fontRef idx="minor">
            <a:schemeClr val="tx1"/>
          </a:fontRef>
        </p:style>
      </p:cxnSp>
      <p:sp>
        <p:nvSpPr>
          <p:cNvPr id="12" name="Rectangle 11"/>
          <p:cNvSpPr/>
          <p:nvPr/>
        </p:nvSpPr>
        <p:spPr bwMode="auto">
          <a:xfrm>
            <a:off x="1110803" y="2901442"/>
            <a:ext cx="427558" cy="1826223"/>
          </a:xfrm>
          <a:prstGeom prst="rect">
            <a:avLst/>
          </a:prstGeom>
          <a:ln>
            <a:solidFill>
              <a:schemeClr val="accent3">
                <a:lumMod val="60000"/>
                <a:lumOff val="4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defTabSz="685800">
              <a:lnSpc>
                <a:spcPct val="85000"/>
              </a:lnSpc>
            </a:pPr>
            <a:endParaRPr lang="en-GB" sz="3300" dirty="0">
              <a:solidFill>
                <a:srgbClr val="031F73">
                  <a:lumMod val="40000"/>
                  <a:lumOff val="60000"/>
                </a:srgbClr>
              </a:solidFill>
              <a:latin typeface="Arial" charset="0"/>
            </a:endParaRPr>
          </a:p>
        </p:txBody>
      </p:sp>
      <p:cxnSp>
        <p:nvCxnSpPr>
          <p:cNvPr id="13" name="Straight Arrow Connector 12"/>
          <p:cNvCxnSpPr>
            <a:cxnSpLocks/>
          </p:cNvCxnSpPr>
          <p:nvPr/>
        </p:nvCxnSpPr>
        <p:spPr bwMode="auto">
          <a:xfrm flipH="1" flipV="1">
            <a:off x="1537116" y="2708920"/>
            <a:ext cx="1245" cy="2036708"/>
          </a:xfrm>
          <a:prstGeom prst="straightConnector1">
            <a:avLst/>
          </a:prstGeom>
          <a:ln w="25400">
            <a:headEnd type="none" w="med" len="med"/>
            <a:tailEnd type="arrow"/>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7932" t="37083" r="13203" b="34722"/>
          <a:stretch/>
        </p:blipFill>
        <p:spPr>
          <a:xfrm>
            <a:off x="2495083" y="2821109"/>
            <a:ext cx="3085030" cy="1826223"/>
          </a:xfrm>
          <a:prstGeom prst="rect">
            <a:avLst/>
          </a:prstGeom>
        </p:spPr>
      </p:pic>
      <p:pic>
        <p:nvPicPr>
          <p:cNvPr id="23" name="Picture 22" descr="profser_mfcb25.jpg"/>
          <p:cNvPicPr>
            <a:picLocks noChangeAspect="1"/>
          </p:cNvPicPr>
          <p:nvPr/>
        </p:nvPicPr>
        <p:blipFill>
          <a:blip r:embed="rId4" cstate="print"/>
          <a:stretch>
            <a:fillRect/>
          </a:stretch>
        </p:blipFill>
        <p:spPr>
          <a:xfrm>
            <a:off x="2597166" y="4888126"/>
            <a:ext cx="3014201" cy="1810055"/>
          </a:xfrm>
          <a:prstGeom prst="rect">
            <a:avLst/>
          </a:prstGeom>
        </p:spPr>
      </p:pic>
      <p:pic>
        <p:nvPicPr>
          <p:cNvPr id="15" name="Picture 14" descr="mass_flux_prof25.jpg"/>
          <p:cNvPicPr>
            <a:picLocks noChangeAspect="1"/>
          </p:cNvPicPr>
          <p:nvPr/>
        </p:nvPicPr>
        <p:blipFill>
          <a:blip r:embed="rId5" cstate="print"/>
          <a:stretch>
            <a:fillRect/>
          </a:stretch>
        </p:blipFill>
        <p:spPr>
          <a:xfrm>
            <a:off x="5833323" y="2868463"/>
            <a:ext cx="2940122" cy="1826223"/>
          </a:xfrm>
          <a:prstGeom prst="rect">
            <a:avLst/>
          </a:prstGeom>
        </p:spPr>
      </p:pic>
      <p:sp>
        <p:nvSpPr>
          <p:cNvPr id="16" name="TextBox 15">
            <a:extLst>
              <a:ext uri="{FF2B5EF4-FFF2-40B4-BE49-F238E27FC236}">
                <a16:creationId xmlns:a16="http://schemas.microsoft.com/office/drawing/2014/main" id="{B67D8E00-63B1-029E-910E-8123CE5ED3FD}"/>
              </a:ext>
            </a:extLst>
          </p:cNvPr>
          <p:cNvSpPr txBox="1"/>
          <p:nvPr/>
        </p:nvSpPr>
        <p:spPr>
          <a:xfrm>
            <a:off x="5624290" y="4755525"/>
            <a:ext cx="3678101" cy="267765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2"/>
                </a:solidFill>
                <a:latin typeface="Arial" panose="020B0604020202020204" pitchFamily="34" charset="0"/>
                <a:cs typeface="Arial" panose="020B0604020202020204" pitchFamily="34" charset="0"/>
              </a:rPr>
              <a:t>Adjustment to equilibrium can be slow, especially at upper levels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Mass flux more directly set by boundary-layer processes</a:t>
            </a:r>
          </a:p>
          <a:p>
            <a:endParaRPr lang="en-GB" sz="2400" dirty="0">
              <a:solidFill>
                <a:schemeClr val="tx1"/>
              </a:solidFill>
            </a:endParaRPr>
          </a:p>
          <a:p>
            <a:pPr marL="800100" lvl="1" indent="-342900">
              <a:buFont typeface="Arial" panose="020B0604020202020204" pitchFamily="34" charset="0"/>
              <a:buChar char="•"/>
              <a:defRPr/>
            </a:pPr>
            <a:endParaRPr lang="en-US" sz="2400" dirty="0"/>
          </a:p>
        </p:txBody>
      </p:sp>
    </p:spTree>
    <p:extLst>
      <p:ext uri="{BB962C8B-B14F-4D97-AF65-F5344CB8AC3E}">
        <p14:creationId xmlns:p14="http://schemas.microsoft.com/office/powerpoint/2010/main" val="933919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Closure</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27</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402149" y="991978"/>
            <a:ext cx="8562339" cy="1569660"/>
          </a:xfrm>
          <a:prstGeom prst="rect">
            <a:avLst/>
          </a:prstGeom>
          <a:noFill/>
        </p:spPr>
        <p:txBody>
          <a:bodyPr wrap="square" rtlCol="0">
            <a:spAutoFit/>
          </a:bodyPr>
          <a:lstStyle/>
          <a:p>
            <a:r>
              <a:rPr lang="en-GB" sz="1800" b="0" i="0" u="none" strike="noStrike" baseline="0" dirty="0">
                <a:solidFill>
                  <a:srgbClr val="000000"/>
                </a:solidFill>
                <a:latin typeface="Arial" panose="020B0604020202020204" pitchFamily="34" charset="0"/>
              </a:rPr>
              <a:t>•</a:t>
            </a:r>
            <a:r>
              <a:rPr lang="en-GB" sz="1800" dirty="0">
                <a:solidFill>
                  <a:srgbClr val="000000"/>
                </a:solidFill>
                <a:latin typeface="Calibri" panose="020F0502020204030204" pitchFamily="34" charset="0"/>
              </a:rPr>
              <a:t> </a:t>
            </a:r>
            <a:r>
              <a:rPr lang="en-GB" sz="2400" dirty="0">
                <a:solidFill>
                  <a:srgbClr val="000000"/>
                </a:solidFill>
                <a:latin typeface="Arial" panose="020B0604020202020204" pitchFamily="34" charset="0"/>
                <a:cs typeface="Arial" panose="020B0604020202020204" pitchFamily="34" charset="0"/>
              </a:rPr>
              <a:t>Alternative perspective – can we overcome the CIN?</a:t>
            </a:r>
          </a:p>
          <a:p>
            <a:pPr marL="285750" indent="-285750">
              <a:buFont typeface="Arial" panose="020B0604020202020204" pitchFamily="34" charset="0"/>
              <a:buChar char="•"/>
              <a:defRPr/>
            </a:pPr>
            <a:endParaRPr lang="en-GB" sz="2400" dirty="0"/>
          </a:p>
          <a:p>
            <a:pPr marL="285750" indent="-285750">
              <a:buFont typeface="Arial" panose="020B0604020202020204" pitchFamily="34" charset="0"/>
              <a:buChar char="•"/>
              <a:defRPr/>
            </a:pPr>
            <a:endParaRPr lang="en-US" sz="2400" dirty="0"/>
          </a:p>
          <a:p>
            <a:pPr marL="800100" lvl="1" indent="-342900">
              <a:buFont typeface="Arial" panose="020B0604020202020204" pitchFamily="34" charset="0"/>
              <a:buChar char="•"/>
              <a:defRPr/>
            </a:pPr>
            <a:endParaRPr lang="en-US" sz="2400" dirty="0"/>
          </a:p>
        </p:txBody>
      </p:sp>
      <p:pic>
        <p:nvPicPr>
          <p:cNvPr id="51" name="Picture 50" descr="A black background with red text&#10;&#10;Description automatically generated">
            <a:extLst>
              <a:ext uri="{FF2B5EF4-FFF2-40B4-BE49-F238E27FC236}">
                <a16:creationId xmlns:a16="http://schemas.microsoft.com/office/drawing/2014/main" id="{4CDDD399-1901-25EA-40BF-2621801EF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30" y="1556609"/>
            <a:ext cx="7819596" cy="5042359"/>
          </a:xfrm>
          <a:prstGeom prst="rect">
            <a:avLst/>
          </a:prstGeom>
        </p:spPr>
      </p:pic>
      <p:sp>
        <p:nvSpPr>
          <p:cNvPr id="52" name="TextBox 51">
            <a:extLst>
              <a:ext uri="{FF2B5EF4-FFF2-40B4-BE49-F238E27FC236}">
                <a16:creationId xmlns:a16="http://schemas.microsoft.com/office/drawing/2014/main" id="{78DD9E5E-73D7-D2FF-B4F4-AFC434320CBE}"/>
              </a:ext>
            </a:extLst>
          </p:cNvPr>
          <p:cNvSpPr txBox="1"/>
          <p:nvPr/>
        </p:nvSpPr>
        <p:spPr>
          <a:xfrm>
            <a:off x="6827294" y="6304360"/>
            <a:ext cx="1584176" cy="307777"/>
          </a:xfrm>
          <a:prstGeom prst="rect">
            <a:avLst/>
          </a:prstGeom>
          <a:noFill/>
        </p:spPr>
        <p:txBody>
          <a:bodyPr wrap="square" rtlCol="0">
            <a:spAutoFit/>
          </a:bodyPr>
          <a:lstStyle/>
          <a:p>
            <a:r>
              <a:rPr lang="en-GB" sz="1400" dirty="0">
                <a:solidFill>
                  <a:schemeClr val="tx2"/>
                </a:solidFill>
                <a:latin typeface="Arial" panose="020B0604020202020204" pitchFamily="34" charset="0"/>
                <a:cs typeface="Arial" panose="020B0604020202020204" pitchFamily="34" charset="0"/>
              </a:rPr>
              <a:t>Mapes, 1997</a:t>
            </a:r>
          </a:p>
        </p:txBody>
      </p:sp>
    </p:spTree>
    <p:extLst>
      <p:ext uri="{BB962C8B-B14F-4D97-AF65-F5344CB8AC3E}">
        <p14:creationId xmlns:p14="http://schemas.microsoft.com/office/powerpoint/2010/main" val="20086707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err="1">
                <a:solidFill>
                  <a:srgbClr val="7030A0"/>
                </a:solidFill>
              </a:rPr>
              <a:t>CoMorph</a:t>
            </a:r>
            <a:r>
              <a:rPr lang="en-GB" altLang="en-US" sz="3600" dirty="0">
                <a:solidFill>
                  <a:srgbClr val="7030A0"/>
                </a:solidFill>
              </a:rPr>
              <a:t>-A Convection Scheme</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28</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402148" y="1070180"/>
            <a:ext cx="7914267" cy="6001643"/>
          </a:xfrm>
          <a:prstGeom prst="rect">
            <a:avLst/>
          </a:prstGeom>
          <a:noFill/>
        </p:spPr>
        <p:txBody>
          <a:bodyPr wrap="square" rtlCol="0">
            <a:spAutoFit/>
          </a:bodyPr>
          <a:lstStyle/>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New mass flux scheme for the Unified Model </a:t>
            </a:r>
          </a:p>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Beneficial (Lock et al 2024) but not yet operational</a:t>
            </a:r>
          </a:p>
          <a:p>
            <a:pPr>
              <a:defRPr/>
            </a:pPr>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Initiated at any level, proportional to buoyant instability</a:t>
            </a:r>
          </a:p>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No distinction between shallow, deep and mid-level </a:t>
            </a:r>
          </a:p>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Entrainment rate depends on the turbulent mixing-length in the parcel’s source layer, and on precipitation in recent timesteps (i.e., simple memory effect)</a:t>
            </a: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Separate consideration of cloud-mean and cloud-core properties in detrainment calculations</a:t>
            </a: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Implicit detrainment calculation prevent artificial on/off noise</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 Developed through large Met Office / university partnership, </a:t>
            </a:r>
            <a:r>
              <a:rPr lang="en-US" sz="2400" dirty="0" err="1">
                <a:latin typeface="Arial" panose="020B0604020202020204" pitchFamily="34" charset="0"/>
                <a:cs typeface="Arial" panose="020B0604020202020204" pitchFamily="34" charset="0"/>
              </a:rPr>
              <a:t>ParaCon</a:t>
            </a:r>
            <a:r>
              <a:rPr lang="en-US" sz="2400" dirty="0">
                <a:latin typeface="Arial" panose="020B0604020202020204" pitchFamily="34" charset="0"/>
                <a:cs typeface="Arial" panose="020B0604020202020204" pitchFamily="34" charset="0"/>
              </a:rPr>
              <a:t>, but especially by Mike </a:t>
            </a:r>
            <a:r>
              <a:rPr lang="en-US" sz="2400" dirty="0" err="1">
                <a:latin typeface="Arial" panose="020B0604020202020204" pitchFamily="34" charset="0"/>
                <a:cs typeface="Arial" panose="020B0604020202020204" pitchFamily="34" charset="0"/>
              </a:rPr>
              <a:t>Whitall</a:t>
            </a:r>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endParaRPr lang="en-US" sz="2400" dirty="0"/>
          </a:p>
        </p:txBody>
      </p:sp>
    </p:spTree>
    <p:extLst>
      <p:ext uri="{BB962C8B-B14F-4D97-AF65-F5344CB8AC3E}">
        <p14:creationId xmlns:p14="http://schemas.microsoft.com/office/powerpoint/2010/main" val="352367897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Autocorrelations</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29</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1057" name="TextBox 5">
            <a:extLst>
              <a:ext uri="{FF2B5EF4-FFF2-40B4-BE49-F238E27FC236}">
                <a16:creationId xmlns:a16="http://schemas.microsoft.com/office/drawing/2014/main" id="{9274F419-5042-A5A0-5882-23D3E02381B2}"/>
              </a:ext>
            </a:extLst>
          </p:cNvPr>
          <p:cNvSpPr txBox="1">
            <a:spLocks noChangeArrowheads="1"/>
          </p:cNvSpPr>
          <p:nvPr/>
        </p:nvSpPr>
        <p:spPr bwMode="auto">
          <a:xfrm>
            <a:off x="265499" y="5378406"/>
            <a:ext cx="8416650" cy="88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r>
              <a:rPr lang="en-GB" sz="2400" b="0" i="0" u="none" strike="noStrike" baseline="0" dirty="0">
                <a:solidFill>
                  <a:schemeClr val="tx2"/>
                </a:solidFill>
                <a:latin typeface="Arial" panose="020B0604020202020204" pitchFamily="34" charset="0"/>
                <a:cs typeface="Arial" panose="020B0604020202020204" pitchFamily="34" charset="0"/>
              </a:rPr>
              <a:t> P(</a:t>
            </a:r>
            <a:r>
              <a:rPr lang="en-GB" sz="2400" dirty="0" err="1">
                <a:solidFill>
                  <a:schemeClr val="tx2"/>
                </a:solidFill>
                <a:latin typeface="Arial" panose="020B0604020202020204" pitchFamily="34" charset="0"/>
                <a:cs typeface="Arial" panose="020B0604020202020204" pitchFamily="34" charset="0"/>
              </a:rPr>
              <a:t>precip</a:t>
            </a:r>
            <a:r>
              <a:rPr lang="en-GB" sz="2400" dirty="0">
                <a:solidFill>
                  <a:schemeClr val="tx2"/>
                </a:solidFill>
                <a:latin typeface="Arial" panose="020B0604020202020204" pitchFamily="34" charset="0"/>
                <a:cs typeface="Arial" panose="020B0604020202020204" pitchFamily="34" charset="0"/>
              </a:rPr>
              <a:t> rate at t+</a:t>
            </a:r>
            <a:r>
              <a:rPr lang="el-GR" sz="2400" dirty="0">
                <a:solidFill>
                  <a:schemeClr val="tx2"/>
                </a:solidFill>
                <a:latin typeface="Arial" panose="020B0604020202020204" pitchFamily="34" charset="0"/>
                <a:cs typeface="Arial" panose="020B0604020202020204" pitchFamily="34" charset="0"/>
              </a:rPr>
              <a:t>Δ</a:t>
            </a:r>
            <a:r>
              <a:rPr lang="en-GB" sz="2400" dirty="0">
                <a:solidFill>
                  <a:schemeClr val="tx2"/>
                </a:solidFill>
                <a:latin typeface="Arial" panose="020B0604020202020204" pitchFamily="34" charset="0"/>
                <a:cs typeface="Arial" panose="020B0604020202020204" pitchFamily="34" charset="0"/>
              </a:rPr>
              <a:t>t | </a:t>
            </a:r>
            <a:r>
              <a:rPr lang="en-GB" sz="2400" dirty="0" err="1">
                <a:solidFill>
                  <a:schemeClr val="tx2"/>
                </a:solidFill>
                <a:latin typeface="Arial" panose="020B0604020202020204" pitchFamily="34" charset="0"/>
                <a:cs typeface="Arial" panose="020B0604020202020204" pitchFamily="34" charset="0"/>
              </a:rPr>
              <a:t>precip</a:t>
            </a:r>
            <a:r>
              <a:rPr lang="en-GB" sz="2400" dirty="0">
                <a:solidFill>
                  <a:schemeClr val="tx2"/>
                </a:solidFill>
                <a:latin typeface="Arial" panose="020B0604020202020204" pitchFamily="34" charset="0"/>
                <a:cs typeface="Arial" panose="020B0604020202020204" pitchFamily="34" charset="0"/>
              </a:rPr>
              <a:t> rate at t) in </a:t>
            </a:r>
            <a:r>
              <a:rPr lang="en-GB" sz="2400" b="0" i="0" u="none" strike="noStrike" baseline="0" dirty="0">
                <a:solidFill>
                  <a:schemeClr val="tx2"/>
                </a:solidFill>
                <a:latin typeface="Arial" panose="020B0604020202020204" pitchFamily="34" charset="0"/>
                <a:cs typeface="Arial" panose="020B0604020202020204" pitchFamily="34" charset="0"/>
              </a:rPr>
              <a:t>N96 AMIP</a:t>
            </a:r>
          </a:p>
          <a:p>
            <a:pPr algn="l"/>
            <a:r>
              <a:rPr lang="en-GB" sz="2400" dirty="0">
                <a:solidFill>
                  <a:schemeClr val="tx2"/>
                </a:solidFill>
                <a:latin typeface="Arial" panose="020B0604020202020204" pitchFamily="34" charset="0"/>
                <a:cs typeface="Arial" panose="020B0604020202020204" pitchFamily="34" charset="0"/>
              </a:rPr>
              <a:t>High values along axes show 2</a:t>
            </a:r>
            <a:r>
              <a:rPr lang="el-GR" sz="2400" dirty="0">
                <a:solidFill>
                  <a:schemeClr val="tx2"/>
                </a:solidFill>
                <a:latin typeface="Arial" panose="020B0604020202020204" pitchFamily="34" charset="0"/>
                <a:cs typeface="Arial" panose="020B0604020202020204" pitchFamily="34" charset="0"/>
              </a:rPr>
              <a:t> Δ</a:t>
            </a:r>
            <a:r>
              <a:rPr lang="en-GB" sz="2400" dirty="0">
                <a:solidFill>
                  <a:schemeClr val="tx2"/>
                </a:solidFill>
                <a:latin typeface="Arial" panose="020B0604020202020204" pitchFamily="34" charset="0"/>
                <a:cs typeface="Arial" panose="020B0604020202020204" pitchFamily="34" charset="0"/>
              </a:rPr>
              <a:t>t noise</a:t>
            </a:r>
            <a:r>
              <a:rPr lang="en-GB" sz="2400" b="0" i="0" u="none" strike="noStrike" baseline="0" dirty="0">
                <a:solidFill>
                  <a:schemeClr val="tx2"/>
                </a:solidFill>
                <a:latin typeface="Arial" panose="020B0604020202020204" pitchFamily="34" charset="0"/>
                <a:cs typeface="Arial" panose="020B0604020202020204" pitchFamily="34" charset="0"/>
              </a:rPr>
              <a:t> </a:t>
            </a:r>
            <a:endParaRPr lang="en-GB" altLang="en-US" sz="2400" dirty="0">
              <a:solidFill>
                <a:schemeClr val="tx2"/>
              </a:solidFill>
              <a:latin typeface="Arial" panose="020B0604020202020204" pitchFamily="34" charset="0"/>
              <a:cs typeface="Arial" panose="020B0604020202020204" pitchFamily="34" charset="0"/>
            </a:endParaRPr>
          </a:p>
        </p:txBody>
      </p:sp>
      <p:sp>
        <p:nvSpPr>
          <p:cNvPr id="1060" name="TextBox 2">
            <a:extLst>
              <a:ext uri="{FF2B5EF4-FFF2-40B4-BE49-F238E27FC236}">
                <a16:creationId xmlns:a16="http://schemas.microsoft.com/office/drawing/2014/main" id="{0870E886-6978-126B-7A4B-72D2975BD6FA}"/>
              </a:ext>
            </a:extLst>
          </p:cNvPr>
          <p:cNvSpPr txBox="1">
            <a:spLocks noChangeArrowheads="1"/>
          </p:cNvSpPr>
          <p:nvPr/>
        </p:nvSpPr>
        <p:spPr bwMode="auto">
          <a:xfrm>
            <a:off x="6587304" y="6296409"/>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800" dirty="0">
                <a:solidFill>
                  <a:schemeClr val="tx2"/>
                </a:solidFill>
                <a:latin typeface="Arial" panose="020B0604020202020204" pitchFamily="34" charset="0"/>
                <a:cs typeface="Arial" panose="020B0604020202020204" pitchFamily="34" charset="0"/>
              </a:rPr>
              <a:t>Lock et al, 2024</a:t>
            </a:r>
          </a:p>
        </p:txBody>
      </p:sp>
      <p:pic>
        <p:nvPicPr>
          <p:cNvPr id="6" name="Picture 5">
            <a:extLst>
              <a:ext uri="{FF2B5EF4-FFF2-40B4-BE49-F238E27FC236}">
                <a16:creationId xmlns:a16="http://schemas.microsoft.com/office/drawing/2014/main" id="{7323690D-96BE-274F-4F27-CABE02C2056E}"/>
              </a:ext>
            </a:extLst>
          </p:cNvPr>
          <p:cNvPicPr>
            <a:picLocks noChangeAspect="1"/>
          </p:cNvPicPr>
          <p:nvPr/>
        </p:nvPicPr>
        <p:blipFill>
          <a:blip r:embed="rId3"/>
          <a:stretch>
            <a:fillRect/>
          </a:stretch>
        </p:blipFill>
        <p:spPr>
          <a:xfrm>
            <a:off x="0" y="1223314"/>
            <a:ext cx="9145853" cy="3883706"/>
          </a:xfrm>
          <a:prstGeom prst="rect">
            <a:avLst/>
          </a:prstGeom>
        </p:spPr>
      </p:pic>
    </p:spTree>
    <p:extLst>
      <p:ext uri="{BB962C8B-B14F-4D97-AF65-F5344CB8AC3E}">
        <p14:creationId xmlns:p14="http://schemas.microsoft.com/office/powerpoint/2010/main" val="38651907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152427"/>
            <a:ext cx="8280000" cy="828000"/>
          </a:xfrm>
        </p:spPr>
        <p:txBody>
          <a:bodyPr/>
          <a:lstStyle/>
          <a:p>
            <a:r>
              <a:rPr lang="en-GB" sz="3200" dirty="0">
                <a:solidFill>
                  <a:srgbClr val="7030A0"/>
                </a:solidFill>
              </a:rPr>
              <a:t>Mass flux approach</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a:t>
            </a:fld>
            <a:endParaRPr lang="en-GB" altLang="en-US" dirty="0"/>
          </a:p>
        </p:txBody>
      </p:sp>
      <p:sp>
        <p:nvSpPr>
          <p:cNvPr id="4" name="Content Placeholder 3"/>
          <p:cNvSpPr>
            <a:spLocks noGrp="1"/>
          </p:cNvSpPr>
          <p:nvPr>
            <p:ph idx="11"/>
          </p:nvPr>
        </p:nvSpPr>
        <p:spPr>
          <a:xfrm>
            <a:off x="432000" y="1124744"/>
            <a:ext cx="8280000" cy="3951304"/>
          </a:xfrm>
        </p:spPr>
        <p:txBody>
          <a:bodyPr/>
          <a:lstStyle/>
          <a:p>
            <a:pPr marL="0" indent="0">
              <a:buNone/>
            </a:pPr>
            <a:endParaRPr lang="en-GB" sz="2400" dirty="0"/>
          </a:p>
          <a:p>
            <a:r>
              <a:rPr lang="en-GB" dirty="0"/>
              <a:t>There are many convection parameterizations used</a:t>
            </a:r>
          </a:p>
          <a:p>
            <a:r>
              <a:rPr lang="en-GB" dirty="0"/>
              <a:t>The large majority take a mass flux approach (at least for “deep” precipitating convection)</a:t>
            </a:r>
          </a:p>
          <a:p>
            <a:endParaRPr lang="en-GB" dirty="0"/>
          </a:p>
          <a:p>
            <a:r>
              <a:rPr lang="en-GB" dirty="0"/>
              <a:t>I am not describing any particular scheme but will discuss the typical structure of a mass flux scheme</a:t>
            </a:r>
          </a:p>
          <a:p>
            <a:endParaRPr lang="en-GB" dirty="0"/>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endParaRPr lang="en-GB" dirty="0"/>
          </a:p>
          <a:p>
            <a:endParaRPr lang="en-GB" dirty="0"/>
          </a:p>
        </p:txBody>
      </p:sp>
    </p:spTree>
    <p:extLst>
      <p:ext uri="{BB962C8B-B14F-4D97-AF65-F5344CB8AC3E}">
        <p14:creationId xmlns:p14="http://schemas.microsoft.com/office/powerpoint/2010/main" val="35393945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D58AC1-AA19-DBA8-E411-ECE41CE600F4}"/>
              </a:ext>
            </a:extLst>
          </p:cNvPr>
          <p:cNvPicPr>
            <a:picLocks noChangeAspect="1"/>
          </p:cNvPicPr>
          <p:nvPr/>
        </p:nvPicPr>
        <p:blipFill>
          <a:blip r:embed="rId3"/>
          <a:stretch>
            <a:fillRect/>
          </a:stretch>
        </p:blipFill>
        <p:spPr>
          <a:xfrm>
            <a:off x="-36512" y="1000515"/>
            <a:ext cx="9144000" cy="3374823"/>
          </a:xfrm>
          <a:prstGeom prst="rect">
            <a:avLst/>
          </a:prstGeom>
        </p:spPr>
      </p:pic>
      <p:sp>
        <p:nvSpPr>
          <p:cNvPr id="2" name="Title 1"/>
          <p:cNvSpPr>
            <a:spLocks noGrp="1"/>
          </p:cNvSpPr>
          <p:nvPr>
            <p:ph type="title"/>
          </p:nvPr>
        </p:nvSpPr>
        <p:spPr>
          <a:xfrm>
            <a:off x="424800" y="71730"/>
            <a:ext cx="8280000" cy="828000"/>
          </a:xfrm>
        </p:spPr>
        <p:txBody>
          <a:bodyPr/>
          <a:lstStyle/>
          <a:p>
            <a:r>
              <a:rPr lang="en-GB" sz="3600" dirty="0" err="1">
                <a:solidFill>
                  <a:srgbClr val="7030A0"/>
                </a:solidFill>
              </a:rPr>
              <a:t>CoMorph</a:t>
            </a:r>
            <a:r>
              <a:rPr lang="en-GB" sz="3600" dirty="0">
                <a:solidFill>
                  <a:srgbClr val="7030A0"/>
                </a:solidFill>
              </a:rPr>
              <a:t>-A Tropical Waves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30</a:t>
            </a:fld>
            <a:endParaRPr lang="en-GB" altLang="en-US" dirty="0"/>
          </a:p>
        </p:txBody>
      </p:sp>
      <p:sp>
        <p:nvSpPr>
          <p:cNvPr id="4" name="Content Placeholder 3"/>
          <p:cNvSpPr>
            <a:spLocks noGrp="1"/>
          </p:cNvSpPr>
          <p:nvPr>
            <p:ph idx="11"/>
          </p:nvPr>
        </p:nvSpPr>
        <p:spPr>
          <a:xfrm>
            <a:off x="251520" y="4687385"/>
            <a:ext cx="8280000" cy="3951304"/>
          </a:xfrm>
        </p:spPr>
        <p:txBody>
          <a:bodyPr/>
          <a:lstStyle/>
          <a:p>
            <a:pPr marL="0" indent="0" eaLnBrk="0" hangingPunct="0">
              <a:spcBef>
                <a:spcPct val="0"/>
              </a:spcBef>
              <a:buClrTx/>
              <a:buNone/>
            </a:pPr>
            <a:r>
              <a:rPr kumimoji="0" lang="en-GB" altLang="en-US" i="0" u="none" strike="noStrike" cap="none" normalizeH="0" baseline="0" dirty="0">
                <a:ln>
                  <a:noFill/>
                </a:ln>
                <a:effectLst/>
                <a:latin typeface="Arial" panose="020B0604020202020204" pitchFamily="34" charset="0"/>
                <a:ea typeface="Arial" panose="020B0604020202020204" pitchFamily="34" charset="0"/>
              </a:rPr>
              <a:t> </a:t>
            </a:r>
            <a:endParaRPr lang="en-GB" altLang="en-US" dirty="0">
              <a:ea typeface="Arial" panose="020B0604020202020204" pitchFamily="34" charset="0"/>
            </a:endParaRPr>
          </a:p>
          <a:p>
            <a:pPr eaLnBrk="0" hangingPunct="0">
              <a:spcBef>
                <a:spcPct val="0"/>
              </a:spcBef>
              <a:buClrTx/>
            </a:pPr>
            <a:endParaRPr lang="en-GB" altLang="en-US" dirty="0">
              <a:ea typeface="Arial" panose="020B0604020202020204" pitchFamily="34" charset="0"/>
            </a:endParaRPr>
          </a:p>
          <a:p>
            <a:pPr eaLnBrk="0" hangingPunct="0">
              <a:spcBef>
                <a:spcPct val="0"/>
              </a:spcBef>
              <a:buClrTx/>
            </a:pPr>
            <a:r>
              <a:rPr lang="en-GB" altLang="en-US" dirty="0">
                <a:ea typeface="Arial" panose="020B0604020202020204" pitchFamily="34" charset="0"/>
              </a:rPr>
              <a:t>N96, atmosphere only. </a:t>
            </a:r>
          </a:p>
          <a:p>
            <a:pPr eaLnBrk="0" hangingPunct="0">
              <a:spcBef>
                <a:spcPct val="0"/>
              </a:spcBef>
              <a:buClrTx/>
            </a:pPr>
            <a:r>
              <a:rPr lang="en-GB" altLang="en-US" dirty="0">
                <a:ea typeface="Arial" panose="020B0604020202020204" pitchFamily="34" charset="0"/>
              </a:rPr>
              <a:t>I</a:t>
            </a:r>
            <a:r>
              <a:rPr kumimoji="0" lang="en-GB" altLang="en-US" i="0" u="none" strike="noStrike" cap="none" normalizeH="0" baseline="0" dirty="0">
                <a:ln>
                  <a:noFill/>
                </a:ln>
                <a:effectLst/>
                <a:latin typeface="Arial" panose="020B0604020202020204" pitchFamily="34" charset="0"/>
                <a:ea typeface="Arial" panose="020B0604020202020204" pitchFamily="34" charset="0"/>
              </a:rPr>
              <a:t>mproved coupling to lower tropospheric moisture has led to improvements in tropical waves and MJO</a:t>
            </a:r>
          </a:p>
          <a:p>
            <a:pPr eaLnBrk="0" hangingPunct="0">
              <a:spcBef>
                <a:spcPct val="0"/>
              </a:spcBef>
              <a:buClrTx/>
            </a:pPr>
            <a:endParaRPr lang="en-GB" altLang="en-US" dirty="0">
              <a:ea typeface="Arial" panose="020B0604020202020204" pitchFamily="34" charset="0"/>
            </a:endParaRPr>
          </a:p>
          <a:p>
            <a:endParaRPr kumimoji="0" lang="en-GB" altLang="en-US" i="0" u="none" strike="noStrike" cap="none" normalizeH="0" baseline="0" dirty="0">
              <a:ln>
                <a:noFill/>
              </a:ln>
              <a:effectLst/>
              <a:latin typeface="Arial" panose="020B0604020202020204" pitchFamily="34" charset="0"/>
              <a:ea typeface="Arial" panose="020B0604020202020204" pitchFamily="34" charset="0"/>
            </a:endParaRPr>
          </a:p>
          <a:p>
            <a:endParaRPr lang="en-GB" altLang="en-US" dirty="0">
              <a:ea typeface="Arial" panose="020B0604020202020204" pitchFamily="34" charset="0"/>
            </a:endParaRPr>
          </a:p>
          <a:p>
            <a:endParaRPr kumimoji="0" lang="en-GB" altLang="en-US" i="0" u="none" strike="noStrike" cap="none" normalizeH="0" baseline="0" dirty="0">
              <a:ln>
                <a:noFill/>
              </a:ln>
              <a:effectLst/>
              <a:latin typeface="Arial" panose="020B0604020202020204" pitchFamily="34" charset="0"/>
              <a:ea typeface="Arial" panose="020B0604020202020204" pitchFamily="34" charset="0"/>
            </a:endParaRPr>
          </a:p>
          <a:p>
            <a:endParaRPr lang="en-GB" altLang="en-US" dirty="0">
              <a:ea typeface="Arial" panose="020B0604020202020204" pitchFamily="34" charset="0"/>
            </a:endParaRPr>
          </a:p>
          <a:p>
            <a:endParaRPr kumimoji="0" lang="en-GB" altLang="en-US" i="0" u="none" strike="noStrike" cap="none" normalizeH="0" baseline="0" dirty="0">
              <a:ln>
                <a:noFill/>
              </a:ln>
              <a:effectLst/>
              <a:latin typeface="Arial" panose="020B0604020202020204" pitchFamily="34" charset="0"/>
              <a:ea typeface="Arial" panose="020B0604020202020204" pitchFamily="34" charset="0"/>
            </a:endParaRPr>
          </a:p>
          <a:p>
            <a:pPr marL="0" indent="0">
              <a:buNone/>
            </a:pPr>
            <a:endParaRPr lang="en-GB" altLang="en-US" dirty="0">
              <a:ea typeface="Arial" panose="020B0604020202020204" pitchFamily="34" charset="0"/>
            </a:endParaRPr>
          </a:p>
          <a:p>
            <a:r>
              <a:rPr lang="en-GB" altLang="en-US" dirty="0">
                <a:ea typeface="Arial" panose="020B0604020202020204" pitchFamily="34" charset="0"/>
              </a:rPr>
              <a:t>O</a:t>
            </a:r>
            <a:r>
              <a:rPr kumimoji="0" lang="en-GB" altLang="en-US" i="0" u="none" strike="noStrike" cap="none" normalizeH="0" baseline="0" dirty="0">
                <a:ln>
                  <a:noFill/>
                </a:ln>
                <a:effectLst/>
                <a:latin typeface="Arial" panose="020B0604020202020204" pitchFamily="34" charset="0"/>
                <a:ea typeface="Arial" panose="020B0604020202020204" pitchFamily="34" charset="0"/>
              </a:rPr>
              <a:t>bservations (left), current UM (centre), with </a:t>
            </a:r>
            <a:r>
              <a:rPr kumimoji="0" lang="en-GB" altLang="en-US" i="0" u="none" strike="noStrike" cap="none" normalizeH="0" baseline="0" dirty="0" err="1">
                <a:ln>
                  <a:noFill/>
                </a:ln>
                <a:effectLst/>
                <a:latin typeface="Arial" panose="020B0604020202020204" pitchFamily="34" charset="0"/>
                <a:ea typeface="Arial" panose="020B0604020202020204" pitchFamily="34" charset="0"/>
              </a:rPr>
              <a:t>CoMorph</a:t>
            </a:r>
            <a:r>
              <a:rPr kumimoji="0" lang="en-GB" altLang="en-US" i="0" u="none" strike="noStrike" cap="none" normalizeH="0" baseline="0" dirty="0">
                <a:ln>
                  <a:noFill/>
                </a:ln>
                <a:effectLst/>
                <a:latin typeface="Arial" panose="020B0604020202020204" pitchFamily="34" charset="0"/>
                <a:ea typeface="Arial" panose="020B0604020202020204" pitchFamily="34" charset="0"/>
              </a:rPr>
              <a:t> (right). </a:t>
            </a:r>
            <a:endParaRPr kumimoji="0" lang="en-GB" altLang="en-US" i="0" u="none" strike="noStrike" cap="none" normalizeH="0" baseline="0" dirty="0">
              <a:ln>
                <a:noFill/>
              </a:ln>
              <a:effectLst/>
              <a:latin typeface="Arial" panose="020B0604020202020204" pitchFamily="34" charset="0"/>
            </a:endParaRPr>
          </a:p>
          <a:p>
            <a:endParaRPr lang="en-GB" dirty="0"/>
          </a:p>
          <a:p>
            <a:endParaRPr lang="en-GB" dirty="0"/>
          </a:p>
        </p:txBody>
      </p:sp>
      <p:grpSp>
        <p:nvGrpSpPr>
          <p:cNvPr id="10" name="Group 9">
            <a:extLst>
              <a:ext uri="{FF2B5EF4-FFF2-40B4-BE49-F238E27FC236}">
                <a16:creationId xmlns:a16="http://schemas.microsoft.com/office/drawing/2014/main" id="{7D3CB7D0-B111-8DFB-1736-639A2BDA2CD7}"/>
              </a:ext>
            </a:extLst>
          </p:cNvPr>
          <p:cNvGrpSpPr/>
          <p:nvPr/>
        </p:nvGrpSpPr>
        <p:grpSpPr>
          <a:xfrm>
            <a:off x="4977309" y="3392960"/>
            <a:ext cx="2789108" cy="1934899"/>
            <a:chOff x="4855851" y="2354380"/>
            <a:chExt cx="3718810" cy="2579865"/>
          </a:xfrm>
        </p:grpSpPr>
        <p:cxnSp>
          <p:nvCxnSpPr>
            <p:cNvPr id="11" name="Straight Arrow Connector 10">
              <a:extLst>
                <a:ext uri="{FF2B5EF4-FFF2-40B4-BE49-F238E27FC236}">
                  <a16:creationId xmlns:a16="http://schemas.microsoft.com/office/drawing/2014/main" id="{E946077F-0CE2-516E-331E-BEB1DACBE703}"/>
                </a:ext>
              </a:extLst>
            </p:cNvPr>
            <p:cNvCxnSpPr>
              <a:cxnSpLocks/>
            </p:cNvCxnSpPr>
            <p:nvPr/>
          </p:nvCxnSpPr>
          <p:spPr>
            <a:xfrm flipH="1" flipV="1">
              <a:off x="5005228" y="2354380"/>
              <a:ext cx="846381" cy="17259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202A417C-C88F-1B6D-AAF6-CFAF6DB29857}"/>
                </a:ext>
              </a:extLst>
            </p:cNvPr>
            <p:cNvSpPr txBox="1"/>
            <p:nvPr/>
          </p:nvSpPr>
          <p:spPr>
            <a:xfrm>
              <a:off x="4855851" y="3990397"/>
              <a:ext cx="3718810" cy="943848"/>
            </a:xfrm>
            <a:prstGeom prst="rect">
              <a:avLst/>
            </a:prstGeom>
            <a:solidFill>
              <a:schemeClr val="bg2"/>
            </a:solidFill>
            <a:ln>
              <a:solidFill>
                <a:schemeClr val="tx1"/>
              </a:solidFill>
            </a:ln>
          </p:spPr>
          <p:txBody>
            <a:bodyPr wrap="square" rtlCol="0">
              <a:spAutoFit/>
            </a:bodyPr>
            <a:lstStyle/>
            <a:p>
              <a:pPr defTabSz="685783" fontAlgn="auto">
                <a:spcBef>
                  <a:spcPts val="0"/>
                </a:spcBef>
                <a:spcAft>
                  <a:spcPts val="0"/>
                </a:spcAft>
                <a:defRPr/>
              </a:pPr>
              <a:r>
                <a:rPr lang="en-GB" dirty="0">
                  <a:latin typeface="Arial"/>
                </a:rPr>
                <a:t>Improved Kelvin wave strength</a:t>
              </a:r>
            </a:p>
          </p:txBody>
        </p:sp>
      </p:grpSp>
      <p:grpSp>
        <p:nvGrpSpPr>
          <p:cNvPr id="17" name="Group 16">
            <a:extLst>
              <a:ext uri="{FF2B5EF4-FFF2-40B4-BE49-F238E27FC236}">
                <a16:creationId xmlns:a16="http://schemas.microsoft.com/office/drawing/2014/main" id="{27A01743-3BBB-7250-B8A0-42BCBAA070EB}"/>
              </a:ext>
            </a:extLst>
          </p:cNvPr>
          <p:cNvGrpSpPr/>
          <p:nvPr/>
        </p:nvGrpSpPr>
        <p:grpSpPr>
          <a:xfrm>
            <a:off x="1109563" y="3933057"/>
            <a:ext cx="3471741" cy="1329775"/>
            <a:chOff x="1595799" y="5120469"/>
            <a:chExt cx="4247274" cy="1661361"/>
          </a:xfrm>
        </p:grpSpPr>
        <p:cxnSp>
          <p:nvCxnSpPr>
            <p:cNvPr id="18" name="Straight Arrow Connector 17">
              <a:extLst>
                <a:ext uri="{FF2B5EF4-FFF2-40B4-BE49-F238E27FC236}">
                  <a16:creationId xmlns:a16="http://schemas.microsoft.com/office/drawing/2014/main" id="{D69A59EC-0A96-8498-C6B7-32F02B9AEC32}"/>
                </a:ext>
              </a:extLst>
            </p:cNvPr>
            <p:cNvCxnSpPr>
              <a:cxnSpLocks/>
            </p:cNvCxnSpPr>
            <p:nvPr/>
          </p:nvCxnSpPr>
          <p:spPr>
            <a:xfrm flipV="1">
              <a:off x="4129108" y="5120469"/>
              <a:ext cx="1713965" cy="7769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899C7C29-C106-7720-59AA-E7F8EEEF7867}"/>
                </a:ext>
              </a:extLst>
            </p:cNvPr>
            <p:cNvSpPr txBox="1"/>
            <p:nvPr/>
          </p:nvSpPr>
          <p:spPr>
            <a:xfrm>
              <a:off x="1595799" y="5897429"/>
              <a:ext cx="2533309" cy="884401"/>
            </a:xfrm>
            <a:prstGeom prst="rect">
              <a:avLst/>
            </a:prstGeom>
            <a:solidFill>
              <a:schemeClr val="bg2"/>
            </a:solidFill>
            <a:ln>
              <a:solidFill>
                <a:schemeClr val="tx1"/>
              </a:solidFill>
            </a:ln>
          </p:spPr>
          <p:txBody>
            <a:bodyPr wrap="square" rtlCol="0">
              <a:spAutoFit/>
            </a:bodyPr>
            <a:lstStyle/>
            <a:p>
              <a:pPr algn="ctr" defTabSz="685783" fontAlgn="auto">
                <a:spcBef>
                  <a:spcPts val="0"/>
                </a:spcBef>
                <a:spcAft>
                  <a:spcPts val="0"/>
                </a:spcAft>
                <a:defRPr/>
              </a:pPr>
              <a:r>
                <a:rPr lang="en-GB" dirty="0">
                  <a:latin typeface="Arial"/>
                </a:rPr>
                <a:t>Slightly stronger MJO</a:t>
              </a:r>
            </a:p>
          </p:txBody>
        </p:sp>
      </p:grpSp>
    </p:spTree>
    <p:extLst>
      <p:ext uri="{BB962C8B-B14F-4D97-AF65-F5344CB8AC3E}">
        <p14:creationId xmlns:p14="http://schemas.microsoft.com/office/powerpoint/2010/main" val="410867767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DABD9-D1F2-F627-49A2-E8D10192A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3915BE-14B8-7CC4-9BEE-569B1F4D1684}"/>
              </a:ext>
            </a:extLst>
          </p:cNvPr>
          <p:cNvSpPr>
            <a:spLocks noGrp="1"/>
          </p:cNvSpPr>
          <p:nvPr>
            <p:ph type="title"/>
          </p:nvPr>
        </p:nvSpPr>
        <p:spPr>
          <a:xfrm>
            <a:off x="402149" y="48443"/>
            <a:ext cx="8280000" cy="828000"/>
          </a:xfrm>
        </p:spPr>
        <p:txBody>
          <a:bodyPr/>
          <a:lstStyle/>
          <a:p>
            <a:r>
              <a:rPr lang="en-GB" altLang="en-US" sz="3600" dirty="0">
                <a:solidFill>
                  <a:srgbClr val="7030A0"/>
                </a:solidFill>
              </a:rPr>
              <a:t>More </a:t>
            </a:r>
            <a:r>
              <a:rPr lang="en-GB" altLang="en-US" sz="3600" dirty="0" err="1">
                <a:solidFill>
                  <a:srgbClr val="7030A0"/>
                </a:solidFill>
              </a:rPr>
              <a:t>CoMorph</a:t>
            </a:r>
            <a:endParaRPr lang="en-GB" sz="3600" dirty="0"/>
          </a:p>
        </p:txBody>
      </p:sp>
      <p:sp>
        <p:nvSpPr>
          <p:cNvPr id="3" name="Slide Number Placeholder 2">
            <a:extLst>
              <a:ext uri="{FF2B5EF4-FFF2-40B4-BE49-F238E27FC236}">
                <a16:creationId xmlns:a16="http://schemas.microsoft.com/office/drawing/2014/main" id="{5623EB7F-CC94-3D7C-C791-384325168541}"/>
              </a:ext>
            </a:extLst>
          </p:cNvPr>
          <p:cNvSpPr>
            <a:spLocks noGrp="1"/>
          </p:cNvSpPr>
          <p:nvPr>
            <p:ph type="sldNum" sz="quarter" idx="4"/>
          </p:nvPr>
        </p:nvSpPr>
        <p:spPr/>
        <p:txBody>
          <a:bodyPr/>
          <a:lstStyle/>
          <a:p>
            <a:fld id="{44C01B32-D1A0-401C-8867-70456BBB1E87}" type="slidenum">
              <a:rPr lang="en-GB" altLang="en-US" smtClean="0"/>
              <a:pPr/>
              <a:t>31</a:t>
            </a:fld>
            <a:endParaRPr lang="en-GB" altLang="en-US" dirty="0"/>
          </a:p>
        </p:txBody>
      </p:sp>
      <p:sp>
        <p:nvSpPr>
          <p:cNvPr id="4" name="Content Placeholder 3">
            <a:extLst>
              <a:ext uri="{FF2B5EF4-FFF2-40B4-BE49-F238E27FC236}">
                <a16:creationId xmlns:a16="http://schemas.microsoft.com/office/drawing/2014/main" id="{6503DD9F-932E-CFF3-C7A9-F9FDEC255377}"/>
              </a:ext>
            </a:extLst>
          </p:cNvPr>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1A39678E-67FD-E4C9-E4A7-CA830F467B43}"/>
              </a:ext>
            </a:extLst>
          </p:cNvPr>
          <p:cNvSpPr txBox="1"/>
          <p:nvPr/>
        </p:nvSpPr>
        <p:spPr>
          <a:xfrm>
            <a:off x="402148" y="1070180"/>
            <a:ext cx="7914267"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000000"/>
                </a:solidFill>
                <a:latin typeface="Arial" panose="020B0604020202020204" pitchFamily="34" charset="0"/>
                <a:cs typeface="Arial" panose="020B0604020202020204" pitchFamily="34" charset="0"/>
              </a:rPr>
              <a:t>Under development:</a:t>
            </a:r>
          </a:p>
          <a:p>
            <a:pPr marL="742950" lvl="1" indent="-285750">
              <a:buFont typeface="Arial" panose="020B0604020202020204" pitchFamily="34" charset="0"/>
              <a:buChar char="•"/>
            </a:pPr>
            <a:r>
              <a:rPr lang="en-GB" sz="2400" dirty="0" err="1">
                <a:solidFill>
                  <a:srgbClr val="000000"/>
                </a:solidFill>
                <a:latin typeface="Arial" panose="020B0604020202020204" pitchFamily="34" charset="0"/>
                <a:cs typeface="Arial" panose="020B0604020202020204" pitchFamily="34" charset="0"/>
              </a:rPr>
              <a:t>CoMorph</a:t>
            </a:r>
            <a:r>
              <a:rPr lang="en-GB" sz="2400" dirty="0">
                <a:solidFill>
                  <a:srgbClr val="000000"/>
                </a:solidFill>
                <a:latin typeface="Arial" panose="020B0604020202020204" pitchFamily="34" charset="0"/>
                <a:cs typeface="Arial" panose="020B0604020202020204" pitchFamily="34" charset="0"/>
              </a:rPr>
              <a:t>-B, 2 convection types, improved diurnal cycle, nearing completion</a:t>
            </a:r>
          </a:p>
          <a:p>
            <a:pPr marL="742950" lvl="1" indent="-285750">
              <a:buFont typeface="Arial" panose="020B0604020202020204" pitchFamily="34" charset="0"/>
              <a:buChar char="•"/>
            </a:pPr>
            <a:r>
              <a:rPr lang="en-GB" sz="2400" dirty="0" err="1">
                <a:solidFill>
                  <a:srgbClr val="000000"/>
                </a:solidFill>
                <a:latin typeface="Arial" panose="020B0604020202020204" pitchFamily="34" charset="0"/>
                <a:cs typeface="Arial" panose="020B0604020202020204" pitchFamily="34" charset="0"/>
              </a:rPr>
              <a:t>CoMorph</a:t>
            </a:r>
            <a:r>
              <a:rPr lang="en-GB" sz="2400" dirty="0">
                <a:solidFill>
                  <a:srgbClr val="000000"/>
                </a:solidFill>
                <a:latin typeface="Arial" panose="020B0604020202020204" pitchFamily="34" charset="0"/>
                <a:cs typeface="Arial" panose="020B0604020202020204" pitchFamily="34" charset="0"/>
              </a:rPr>
              <a:t>-C, adaptations for grey-zone including stochastic aspects</a:t>
            </a:r>
          </a:p>
          <a:p>
            <a:pPr marL="800100" lvl="1" indent="-342900">
              <a:buFont typeface="Arial" panose="020B0604020202020204" pitchFamily="34" charset="0"/>
              <a:buChar char="•"/>
              <a:defRPr/>
            </a:pPr>
            <a:endParaRPr lang="en-US" sz="2400" dirty="0"/>
          </a:p>
        </p:txBody>
      </p:sp>
    </p:spTree>
    <p:extLst>
      <p:ext uri="{BB962C8B-B14F-4D97-AF65-F5344CB8AC3E}">
        <p14:creationId xmlns:p14="http://schemas.microsoft.com/office/powerpoint/2010/main" val="156127474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6689"/>
            <a:ext cx="8280000" cy="828000"/>
          </a:xfrm>
        </p:spPr>
        <p:txBody>
          <a:bodyPr/>
          <a:lstStyle/>
          <a:p>
            <a:r>
              <a:rPr lang="en-GB" sz="3600" dirty="0">
                <a:solidFill>
                  <a:srgbClr val="7030A0"/>
                </a:solidFill>
              </a:rPr>
              <a:t>A few words on the grey zone</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32</a:t>
            </a:fld>
            <a:endParaRPr lang="en-GB" altLang="en-US" dirty="0"/>
          </a:p>
        </p:txBody>
      </p:sp>
      <p:sp>
        <p:nvSpPr>
          <p:cNvPr id="4" name="Content Placeholder 3"/>
          <p:cNvSpPr>
            <a:spLocks noGrp="1"/>
          </p:cNvSpPr>
          <p:nvPr>
            <p:ph idx="11"/>
          </p:nvPr>
        </p:nvSpPr>
        <p:spPr>
          <a:xfrm>
            <a:off x="4742012" y="2132135"/>
            <a:ext cx="4357602" cy="1670242"/>
          </a:xfrm>
        </p:spPr>
        <p:txBody>
          <a:bodyPr/>
          <a:lstStyle/>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latin typeface="Arial" charset="0"/>
                <a:cs typeface="+mn-cs"/>
              </a:rPr>
              <a:t>Assumptions for parameterization break down</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latin typeface="Arial" charset="0"/>
                <a:cs typeface="+mn-cs"/>
              </a:rPr>
              <a:t>But explicit convection is not well resolved</a:t>
            </a:r>
          </a:p>
          <a:p>
            <a:pPr marL="342900" indent="-342900">
              <a:spcAft>
                <a:spcPts val="600"/>
              </a:spcAft>
              <a:buClrTx/>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latin typeface="Arial" charset="0"/>
                <a:cs typeface="+mn-cs"/>
              </a:rPr>
              <a:t>Scheme-off and scheme-on are both problematic</a:t>
            </a:r>
            <a:endParaRPr lang="en-GB" sz="2400" dirty="0">
              <a:latin typeface="Arial" charset="0"/>
              <a:cs typeface="+mn-cs"/>
            </a:endParaRPr>
          </a:p>
          <a:p>
            <a:pPr marL="0" indent="0">
              <a:spcAft>
                <a:spcPts val="600"/>
              </a:spcAft>
              <a:buClr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p>
        </p:txBody>
      </p:sp>
      <p:grpSp>
        <p:nvGrpSpPr>
          <p:cNvPr id="92" name="Group 91">
            <a:extLst>
              <a:ext uri="{FF2B5EF4-FFF2-40B4-BE49-F238E27FC236}">
                <a16:creationId xmlns:a16="http://schemas.microsoft.com/office/drawing/2014/main" id="{6D18F257-B2E2-8F19-C74F-4DED3F984EFF}"/>
              </a:ext>
            </a:extLst>
          </p:cNvPr>
          <p:cNvGrpSpPr/>
          <p:nvPr/>
        </p:nvGrpSpPr>
        <p:grpSpPr>
          <a:xfrm>
            <a:off x="468589" y="980728"/>
            <a:ext cx="4031403" cy="5830583"/>
            <a:chOff x="468589" y="593086"/>
            <a:chExt cx="4345884" cy="6074385"/>
          </a:xfrm>
        </p:grpSpPr>
        <p:pic>
          <p:nvPicPr>
            <p:cNvPr id="91" name="Content Placeholder 3" descr="arakawa.png">
              <a:extLst>
                <a:ext uri="{FF2B5EF4-FFF2-40B4-BE49-F238E27FC236}">
                  <a16:creationId xmlns:a16="http://schemas.microsoft.com/office/drawing/2014/main" id="{F2175494-E311-6812-CFDC-34CF0912188F}"/>
                </a:ext>
              </a:extLst>
            </p:cNvPr>
            <p:cNvPicPr>
              <a:picLocks noChangeAspect="1"/>
            </p:cNvPicPr>
            <p:nvPr/>
          </p:nvPicPr>
          <p:blipFill>
            <a:blip r:embed="rId3">
              <a:extLst>
                <a:ext uri="{28A0092B-C50C-407E-A947-70E740481C1C}">
                  <a14:useLocalDpi xmlns:a14="http://schemas.microsoft.com/office/drawing/2010/main" val="0"/>
                </a:ext>
              </a:extLst>
            </a:blip>
            <a:srcRect b="24660"/>
            <a:stretch>
              <a:fillRect/>
            </a:stretch>
          </p:blipFill>
          <p:spPr bwMode="auto">
            <a:xfrm>
              <a:off x="468589" y="593086"/>
              <a:ext cx="4313758" cy="19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Content Placeholder 3" descr="arakawa.png">
              <a:extLst>
                <a:ext uri="{FF2B5EF4-FFF2-40B4-BE49-F238E27FC236}">
                  <a16:creationId xmlns:a16="http://schemas.microsoft.com/office/drawing/2014/main" id="{ED2A7E8A-2410-9A3D-26D2-3CEEDD229A26}"/>
                </a:ext>
              </a:extLst>
            </p:cNvPr>
            <p:cNvPicPr>
              <a:picLocks noChangeAspect="1"/>
            </p:cNvPicPr>
            <p:nvPr/>
          </p:nvPicPr>
          <p:blipFill>
            <a:blip r:embed="rId3">
              <a:extLst>
                <a:ext uri="{28A0092B-C50C-407E-A947-70E740481C1C}">
                  <a14:useLocalDpi xmlns:a14="http://schemas.microsoft.com/office/drawing/2010/main" val="0"/>
                </a:ext>
              </a:extLst>
            </a:blip>
            <a:srcRect b="24660"/>
            <a:stretch>
              <a:fillRect/>
            </a:stretch>
          </p:blipFill>
          <p:spPr bwMode="auto">
            <a:xfrm>
              <a:off x="568719" y="4687243"/>
              <a:ext cx="4177751" cy="198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621E48AA-8E80-C4F5-AC3D-ECA6F33D3E3A}"/>
                </a:ext>
              </a:extLst>
            </p:cNvPr>
            <p:cNvGrpSpPr/>
            <p:nvPr/>
          </p:nvGrpSpPr>
          <p:grpSpPr>
            <a:xfrm>
              <a:off x="500715" y="907002"/>
              <a:ext cx="4313758" cy="5689377"/>
              <a:chOff x="1703388" y="2060575"/>
              <a:chExt cx="3509962" cy="4681538"/>
            </a:xfrm>
          </p:grpSpPr>
          <p:pic>
            <p:nvPicPr>
              <p:cNvPr id="18" name="Content Placeholder 3" descr="arakawa.png">
                <a:extLst>
                  <a:ext uri="{FF2B5EF4-FFF2-40B4-BE49-F238E27FC236}">
                    <a16:creationId xmlns:a16="http://schemas.microsoft.com/office/drawing/2014/main" id="{DE6E8203-C04C-4F99-1EE3-8DC62F21876A}"/>
                  </a:ext>
                </a:extLst>
              </p:cNvPr>
              <p:cNvPicPr>
                <a:picLocks noChangeAspect="1"/>
              </p:cNvPicPr>
              <p:nvPr/>
            </p:nvPicPr>
            <p:blipFill>
              <a:blip r:embed="rId3">
                <a:extLst>
                  <a:ext uri="{28A0092B-C50C-407E-A947-70E740481C1C}">
                    <a14:useLocalDpi xmlns:a14="http://schemas.microsoft.com/office/drawing/2010/main" val="0"/>
                  </a:ext>
                </a:extLst>
              </a:blip>
              <a:srcRect b="24660"/>
              <a:stretch>
                <a:fillRect/>
              </a:stretch>
            </p:blipFill>
            <p:spPr bwMode="auto">
              <a:xfrm>
                <a:off x="1703388" y="3429000"/>
                <a:ext cx="350996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2C76F01F-9200-9836-FD74-08F8DE1E015F}"/>
                  </a:ext>
                </a:extLst>
              </p:cNvPr>
              <p:cNvCxnSpPr/>
              <p:nvPr/>
            </p:nvCxnSpPr>
            <p:spPr>
              <a:xfrm flipH="1">
                <a:off x="1774825"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0AF45-2A05-966B-FB15-8651BC7F7EFA}"/>
                  </a:ext>
                </a:extLst>
              </p:cNvPr>
              <p:cNvCxnSpPr/>
              <p:nvPr/>
            </p:nvCxnSpPr>
            <p:spPr>
              <a:xfrm flipH="1">
                <a:off x="1847850"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5D785F-293E-6A53-E7B8-8C93DC44C060}"/>
                  </a:ext>
                </a:extLst>
              </p:cNvPr>
              <p:cNvCxnSpPr/>
              <p:nvPr/>
            </p:nvCxnSpPr>
            <p:spPr>
              <a:xfrm flipH="1">
                <a:off x="19192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AD9308-18C6-76C6-F7E5-FC6FCB4C1AD4}"/>
                  </a:ext>
                </a:extLst>
              </p:cNvPr>
              <p:cNvCxnSpPr/>
              <p:nvPr/>
            </p:nvCxnSpPr>
            <p:spPr>
              <a:xfrm flipH="1">
                <a:off x="19923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15769F8-DB64-1329-0EE9-F8B6FEE7F1F8}"/>
                  </a:ext>
                </a:extLst>
              </p:cNvPr>
              <p:cNvCxnSpPr/>
              <p:nvPr/>
            </p:nvCxnSpPr>
            <p:spPr>
              <a:xfrm flipH="1">
                <a:off x="2063750"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EDE36F-113C-5E5C-3F23-C7E02E5D4862}"/>
                  </a:ext>
                </a:extLst>
              </p:cNvPr>
              <p:cNvCxnSpPr/>
              <p:nvPr/>
            </p:nvCxnSpPr>
            <p:spPr>
              <a:xfrm flipH="1">
                <a:off x="21351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5BEC04-3275-6F80-01E9-ABB2D3B311E1}"/>
                  </a:ext>
                </a:extLst>
              </p:cNvPr>
              <p:cNvCxnSpPr/>
              <p:nvPr/>
            </p:nvCxnSpPr>
            <p:spPr>
              <a:xfrm flipH="1">
                <a:off x="22082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42CE3C-43F4-A874-ACCA-2CA3A6CD941F}"/>
                  </a:ext>
                </a:extLst>
              </p:cNvPr>
              <p:cNvCxnSpPr/>
              <p:nvPr/>
            </p:nvCxnSpPr>
            <p:spPr>
              <a:xfrm flipH="1">
                <a:off x="22796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A60874-D920-834D-A327-0E8E565CD8F9}"/>
                  </a:ext>
                </a:extLst>
              </p:cNvPr>
              <p:cNvCxnSpPr/>
              <p:nvPr/>
            </p:nvCxnSpPr>
            <p:spPr>
              <a:xfrm flipH="1">
                <a:off x="23510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AECF4BC-7BDD-0052-35C7-A8A8DE6A8495}"/>
                  </a:ext>
                </a:extLst>
              </p:cNvPr>
              <p:cNvCxnSpPr/>
              <p:nvPr/>
            </p:nvCxnSpPr>
            <p:spPr>
              <a:xfrm flipH="1">
                <a:off x="24241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DEFA929-2995-43E5-DAA7-3A4FA4A20E18}"/>
                  </a:ext>
                </a:extLst>
              </p:cNvPr>
              <p:cNvCxnSpPr/>
              <p:nvPr/>
            </p:nvCxnSpPr>
            <p:spPr>
              <a:xfrm flipH="1">
                <a:off x="24955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0640141-AEDE-A5FC-E375-74B2ECCFEF67}"/>
                  </a:ext>
                </a:extLst>
              </p:cNvPr>
              <p:cNvCxnSpPr/>
              <p:nvPr/>
            </p:nvCxnSpPr>
            <p:spPr>
              <a:xfrm flipH="1">
                <a:off x="25669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AE15DEA-2C14-AE0E-4C84-06D3688103DA}"/>
                  </a:ext>
                </a:extLst>
              </p:cNvPr>
              <p:cNvCxnSpPr/>
              <p:nvPr/>
            </p:nvCxnSpPr>
            <p:spPr>
              <a:xfrm flipH="1">
                <a:off x="26400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3856E4-5469-5373-C4ED-BC0E7B42CC7D}"/>
                  </a:ext>
                </a:extLst>
              </p:cNvPr>
              <p:cNvCxnSpPr/>
              <p:nvPr/>
            </p:nvCxnSpPr>
            <p:spPr>
              <a:xfrm flipH="1">
                <a:off x="27114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C14ADF-F54F-E86E-3596-081F9FCDCCF6}"/>
                  </a:ext>
                </a:extLst>
              </p:cNvPr>
              <p:cNvCxnSpPr/>
              <p:nvPr/>
            </p:nvCxnSpPr>
            <p:spPr>
              <a:xfrm flipH="1">
                <a:off x="2782888"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0B21AC-4695-80D6-C39C-E8270515A2C4}"/>
                  </a:ext>
                </a:extLst>
              </p:cNvPr>
              <p:cNvCxnSpPr/>
              <p:nvPr/>
            </p:nvCxnSpPr>
            <p:spPr>
              <a:xfrm flipH="1">
                <a:off x="2855913"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2B7A903-7935-11B2-0767-EB1CC0BC9713}"/>
                  </a:ext>
                </a:extLst>
              </p:cNvPr>
              <p:cNvCxnSpPr/>
              <p:nvPr/>
            </p:nvCxnSpPr>
            <p:spPr>
              <a:xfrm flipH="1">
                <a:off x="29273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F529356-E216-97B1-F4EB-F0AE2D12D577}"/>
                  </a:ext>
                </a:extLst>
              </p:cNvPr>
              <p:cNvCxnSpPr/>
              <p:nvPr/>
            </p:nvCxnSpPr>
            <p:spPr>
              <a:xfrm flipH="1">
                <a:off x="30003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CB5F70-F761-3241-9C16-761F652F1156}"/>
                  </a:ext>
                </a:extLst>
              </p:cNvPr>
              <p:cNvCxnSpPr/>
              <p:nvPr/>
            </p:nvCxnSpPr>
            <p:spPr>
              <a:xfrm flipH="1">
                <a:off x="30718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BD1B27F-7886-48E7-DBAD-003E398AB672}"/>
                  </a:ext>
                </a:extLst>
              </p:cNvPr>
              <p:cNvCxnSpPr/>
              <p:nvPr/>
            </p:nvCxnSpPr>
            <p:spPr>
              <a:xfrm flipH="1">
                <a:off x="31432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1C2DFB-786B-F6A9-943C-51AD90CE429A}"/>
                  </a:ext>
                </a:extLst>
              </p:cNvPr>
              <p:cNvCxnSpPr/>
              <p:nvPr/>
            </p:nvCxnSpPr>
            <p:spPr>
              <a:xfrm flipH="1">
                <a:off x="32162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4FCDC1-9B38-4893-BAD7-C5F40AF184A7}"/>
                  </a:ext>
                </a:extLst>
              </p:cNvPr>
              <p:cNvCxnSpPr/>
              <p:nvPr/>
            </p:nvCxnSpPr>
            <p:spPr>
              <a:xfrm flipH="1">
                <a:off x="32877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5E5D25-6CF7-3F4F-6216-59A5209A7CDB}"/>
                  </a:ext>
                </a:extLst>
              </p:cNvPr>
              <p:cNvCxnSpPr/>
              <p:nvPr/>
            </p:nvCxnSpPr>
            <p:spPr>
              <a:xfrm flipH="1">
                <a:off x="33591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CF85699-6632-86BE-DB31-C95D2554C0E8}"/>
                  </a:ext>
                </a:extLst>
              </p:cNvPr>
              <p:cNvCxnSpPr/>
              <p:nvPr/>
            </p:nvCxnSpPr>
            <p:spPr>
              <a:xfrm flipH="1">
                <a:off x="34321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4F94495-B3B5-5841-6565-A529DD138A25}"/>
                  </a:ext>
                </a:extLst>
              </p:cNvPr>
              <p:cNvCxnSpPr/>
              <p:nvPr/>
            </p:nvCxnSpPr>
            <p:spPr>
              <a:xfrm flipH="1">
                <a:off x="35036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C560BF1-F128-BFFF-088C-4B6EAD09799A}"/>
                  </a:ext>
                </a:extLst>
              </p:cNvPr>
              <p:cNvCxnSpPr/>
              <p:nvPr/>
            </p:nvCxnSpPr>
            <p:spPr>
              <a:xfrm flipH="1">
                <a:off x="3575050"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BF9913-12F3-C829-99AF-231647DC60C1}"/>
                  </a:ext>
                </a:extLst>
              </p:cNvPr>
              <p:cNvCxnSpPr/>
              <p:nvPr/>
            </p:nvCxnSpPr>
            <p:spPr>
              <a:xfrm flipH="1">
                <a:off x="36480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F06FF2B-BD71-2D1C-2D6E-CEF319E6F951}"/>
                  </a:ext>
                </a:extLst>
              </p:cNvPr>
              <p:cNvCxnSpPr/>
              <p:nvPr/>
            </p:nvCxnSpPr>
            <p:spPr>
              <a:xfrm flipH="1">
                <a:off x="37195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C2D20CC-E3E7-F852-1E1C-D96A2EDAB225}"/>
                  </a:ext>
                </a:extLst>
              </p:cNvPr>
              <p:cNvCxnSpPr/>
              <p:nvPr/>
            </p:nvCxnSpPr>
            <p:spPr>
              <a:xfrm flipH="1">
                <a:off x="3792538"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714B24B-B864-7910-6ABE-CA8798DE91D2}"/>
                  </a:ext>
                </a:extLst>
              </p:cNvPr>
              <p:cNvCxnSpPr/>
              <p:nvPr/>
            </p:nvCxnSpPr>
            <p:spPr>
              <a:xfrm flipH="1">
                <a:off x="3863975" y="3716338"/>
                <a:ext cx="719138"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F459302-BFBA-EEEF-B080-EDECFA2B3AB1}"/>
                  </a:ext>
                </a:extLst>
              </p:cNvPr>
              <p:cNvCxnSpPr/>
              <p:nvPr/>
            </p:nvCxnSpPr>
            <p:spPr>
              <a:xfrm flipH="1">
                <a:off x="39354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428168-B1CB-5876-E0BB-DE12F0FD138E}"/>
                  </a:ext>
                </a:extLst>
              </p:cNvPr>
              <p:cNvCxnSpPr/>
              <p:nvPr/>
            </p:nvCxnSpPr>
            <p:spPr>
              <a:xfrm flipH="1">
                <a:off x="4008438"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17A33F3-9B4E-A70A-A48A-FBB40CD3BE04}"/>
                  </a:ext>
                </a:extLst>
              </p:cNvPr>
              <p:cNvCxnSpPr/>
              <p:nvPr/>
            </p:nvCxnSpPr>
            <p:spPr>
              <a:xfrm flipH="1">
                <a:off x="4079875"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86EB066-AA98-947C-6200-D8D058973C68}"/>
                  </a:ext>
                </a:extLst>
              </p:cNvPr>
              <p:cNvCxnSpPr/>
              <p:nvPr/>
            </p:nvCxnSpPr>
            <p:spPr>
              <a:xfrm flipH="1">
                <a:off x="41513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AAF1123-C607-1326-BFC8-44D7D3426548}"/>
                  </a:ext>
                </a:extLst>
              </p:cNvPr>
              <p:cNvCxnSpPr/>
              <p:nvPr/>
            </p:nvCxnSpPr>
            <p:spPr>
              <a:xfrm flipH="1">
                <a:off x="4224338" y="3716338"/>
                <a:ext cx="719137"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495836C-7E48-0DA2-7164-E8D4ED93521B}"/>
                  </a:ext>
                </a:extLst>
              </p:cNvPr>
              <p:cNvCxnSpPr/>
              <p:nvPr/>
            </p:nvCxnSpPr>
            <p:spPr>
              <a:xfrm flipH="1">
                <a:off x="4295775"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5B65328-1EA1-3797-7BCC-1E4E0778FF33}"/>
                  </a:ext>
                </a:extLst>
              </p:cNvPr>
              <p:cNvCxnSpPr/>
              <p:nvPr/>
            </p:nvCxnSpPr>
            <p:spPr>
              <a:xfrm flipH="1">
                <a:off x="4367213" y="3716338"/>
                <a:ext cx="720725" cy="12969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D3A5F0-DEBD-8E0A-5763-F5344B84BA8A}"/>
                  </a:ext>
                </a:extLst>
              </p:cNvPr>
              <p:cNvCxnSpPr/>
              <p:nvPr/>
            </p:nvCxnSpPr>
            <p:spPr>
              <a:xfrm>
                <a:off x="2495550" y="371633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6D237E5-57AE-70ED-3886-455B81210E5D}"/>
                  </a:ext>
                </a:extLst>
              </p:cNvPr>
              <p:cNvCxnSpPr/>
              <p:nvPr/>
            </p:nvCxnSpPr>
            <p:spPr>
              <a:xfrm>
                <a:off x="2424113" y="37893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36F5FE-7C54-17C1-7AB3-9A32BB160DE3}"/>
                  </a:ext>
                </a:extLst>
              </p:cNvPr>
              <p:cNvCxnSpPr/>
              <p:nvPr/>
            </p:nvCxnSpPr>
            <p:spPr>
              <a:xfrm>
                <a:off x="2424113" y="386873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2B2B7FC-D4A9-C5DD-C3C6-E848764DCB22}"/>
                  </a:ext>
                </a:extLst>
              </p:cNvPr>
              <p:cNvCxnSpPr/>
              <p:nvPr/>
            </p:nvCxnSpPr>
            <p:spPr>
              <a:xfrm>
                <a:off x="2351088" y="3941763"/>
                <a:ext cx="26654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9A0BD71-CB4B-24E8-4428-5475D418FBB3}"/>
                  </a:ext>
                </a:extLst>
              </p:cNvPr>
              <p:cNvCxnSpPr/>
              <p:nvPr/>
            </p:nvCxnSpPr>
            <p:spPr>
              <a:xfrm>
                <a:off x="2424113" y="386873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443DB6-2559-9381-C9E9-0B9774CE836C}"/>
                  </a:ext>
                </a:extLst>
              </p:cNvPr>
              <p:cNvCxnSpPr/>
              <p:nvPr/>
            </p:nvCxnSpPr>
            <p:spPr>
              <a:xfrm>
                <a:off x="2351088" y="4021138"/>
                <a:ext cx="26654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4C84C0-A6C3-DC76-2705-0B138071E042}"/>
                  </a:ext>
                </a:extLst>
              </p:cNvPr>
              <p:cNvCxnSpPr/>
              <p:nvPr/>
            </p:nvCxnSpPr>
            <p:spPr>
              <a:xfrm>
                <a:off x="2279650" y="40894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78FBFF3-12F3-B657-3D02-E98BB7F7EC5E}"/>
                  </a:ext>
                </a:extLst>
              </p:cNvPr>
              <p:cNvCxnSpPr/>
              <p:nvPr/>
            </p:nvCxnSpPr>
            <p:spPr>
              <a:xfrm>
                <a:off x="2208213" y="4149725"/>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6A27F78-982D-8DA4-14CB-ADAF19EA5853}"/>
                  </a:ext>
                </a:extLst>
              </p:cNvPr>
              <p:cNvCxnSpPr/>
              <p:nvPr/>
            </p:nvCxnSpPr>
            <p:spPr>
              <a:xfrm>
                <a:off x="2208213" y="42211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53E08B2-0748-0759-5637-CA03FB87490F}"/>
                  </a:ext>
                </a:extLst>
              </p:cNvPr>
              <p:cNvCxnSpPr/>
              <p:nvPr/>
            </p:nvCxnSpPr>
            <p:spPr>
              <a:xfrm>
                <a:off x="2208213" y="42926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489A21F-A40E-D65E-75C0-B1829BE9188F}"/>
                  </a:ext>
                </a:extLst>
              </p:cNvPr>
              <p:cNvCxnSpPr/>
              <p:nvPr/>
            </p:nvCxnSpPr>
            <p:spPr>
              <a:xfrm>
                <a:off x="2135188" y="4365625"/>
                <a:ext cx="26654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16A10D7-7A97-CE4D-41EA-38A2EBFEFFCE}"/>
                  </a:ext>
                </a:extLst>
              </p:cNvPr>
              <p:cNvCxnSpPr/>
              <p:nvPr/>
            </p:nvCxnSpPr>
            <p:spPr>
              <a:xfrm>
                <a:off x="2063750" y="44370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02E82B-65EF-1705-F9FA-72241B7115A3}"/>
                  </a:ext>
                </a:extLst>
              </p:cNvPr>
              <p:cNvCxnSpPr/>
              <p:nvPr/>
            </p:nvCxnSpPr>
            <p:spPr>
              <a:xfrm>
                <a:off x="1847850" y="494188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25E9558-EC8C-1B76-02E6-5D6305797B71}"/>
                  </a:ext>
                </a:extLst>
              </p:cNvPr>
              <p:cNvCxnSpPr/>
              <p:nvPr/>
            </p:nvCxnSpPr>
            <p:spPr>
              <a:xfrm>
                <a:off x="1847850" y="48688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2DB1D7-02D4-91DC-8538-C4DDCA84E8B7}"/>
                  </a:ext>
                </a:extLst>
              </p:cNvPr>
              <p:cNvCxnSpPr/>
              <p:nvPr/>
            </p:nvCxnSpPr>
            <p:spPr>
              <a:xfrm>
                <a:off x="1919288" y="4797425"/>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2C92440-381C-4A40-C990-A20316711A1C}"/>
                  </a:ext>
                </a:extLst>
              </p:cNvPr>
              <p:cNvCxnSpPr/>
              <p:nvPr/>
            </p:nvCxnSpPr>
            <p:spPr>
              <a:xfrm>
                <a:off x="1919288" y="47244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5BC62E3-098C-3165-F6B1-BC2C9574035F}"/>
                  </a:ext>
                </a:extLst>
              </p:cNvPr>
              <p:cNvCxnSpPr/>
              <p:nvPr/>
            </p:nvCxnSpPr>
            <p:spPr>
              <a:xfrm>
                <a:off x="1992313" y="4581525"/>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F40F454-37AB-8D35-CBD5-806EDF6F2B28}"/>
                  </a:ext>
                </a:extLst>
              </p:cNvPr>
              <p:cNvCxnSpPr/>
              <p:nvPr/>
            </p:nvCxnSpPr>
            <p:spPr>
              <a:xfrm>
                <a:off x="1992313" y="4652963"/>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7D0C383-8235-80EE-BF8D-DE5DECAD29DE}"/>
                  </a:ext>
                </a:extLst>
              </p:cNvPr>
              <p:cNvCxnSpPr/>
              <p:nvPr/>
            </p:nvCxnSpPr>
            <p:spPr>
              <a:xfrm>
                <a:off x="2063750" y="45085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02C2943-AD04-1DDC-FA71-33AED49E2237}"/>
                  </a:ext>
                </a:extLst>
              </p:cNvPr>
              <p:cNvCxnSpPr/>
              <p:nvPr/>
            </p:nvCxnSpPr>
            <p:spPr>
              <a:xfrm>
                <a:off x="2493963" y="550545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EBC3A20-DBFA-52F9-6AE9-650437FFFD56}"/>
                  </a:ext>
                </a:extLst>
              </p:cNvPr>
              <p:cNvCxnSpPr/>
              <p:nvPr/>
            </p:nvCxnSpPr>
            <p:spPr>
              <a:xfrm>
                <a:off x="2351088" y="5732463"/>
                <a:ext cx="26654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E607D20-A298-C98F-2BEB-73568F9E49A6}"/>
                  </a:ext>
                </a:extLst>
              </p:cNvPr>
              <p:cNvCxnSpPr/>
              <p:nvPr/>
            </p:nvCxnSpPr>
            <p:spPr>
              <a:xfrm>
                <a:off x="2208213" y="6021388"/>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87D8583-CD2F-14DE-7930-0FDC33AFCAAF}"/>
                  </a:ext>
                </a:extLst>
              </p:cNvPr>
              <p:cNvCxnSpPr/>
              <p:nvPr/>
            </p:nvCxnSpPr>
            <p:spPr>
              <a:xfrm>
                <a:off x="1992313" y="6308725"/>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D670C96-E3D2-0AAD-8090-D1F1F488B564}"/>
                  </a:ext>
                </a:extLst>
              </p:cNvPr>
              <p:cNvCxnSpPr/>
              <p:nvPr/>
            </p:nvCxnSpPr>
            <p:spPr>
              <a:xfrm>
                <a:off x="1774825" y="6742113"/>
                <a:ext cx="26654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3114E10-F523-4E6C-BC08-2C195A7ADDFF}"/>
                  </a:ext>
                </a:extLst>
              </p:cNvPr>
              <p:cNvCxnSpPr/>
              <p:nvPr/>
            </p:nvCxnSpPr>
            <p:spPr>
              <a:xfrm flipH="1">
                <a:off x="1774825" y="5445125"/>
                <a:ext cx="720725"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B2078CB-C143-2056-C430-AF33BAFA749F}"/>
                  </a:ext>
                </a:extLst>
              </p:cNvPr>
              <p:cNvCxnSpPr/>
              <p:nvPr/>
            </p:nvCxnSpPr>
            <p:spPr>
              <a:xfrm flipH="1">
                <a:off x="2351088" y="5445125"/>
                <a:ext cx="720725"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0B7676C-46A1-3F74-3C5B-E5ACC2A81E3B}"/>
                  </a:ext>
                </a:extLst>
              </p:cNvPr>
              <p:cNvCxnSpPr/>
              <p:nvPr/>
            </p:nvCxnSpPr>
            <p:spPr>
              <a:xfrm flipH="1">
                <a:off x="3000375" y="5445125"/>
                <a:ext cx="719138"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CE1D53B-17E4-5ECE-93A9-FAD7523F61E4}"/>
                  </a:ext>
                </a:extLst>
              </p:cNvPr>
              <p:cNvCxnSpPr/>
              <p:nvPr/>
            </p:nvCxnSpPr>
            <p:spPr>
              <a:xfrm flipH="1">
                <a:off x="3648075" y="5445125"/>
                <a:ext cx="719138"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97EB213-DD8B-72A0-D56D-A28D606EDE22}"/>
                  </a:ext>
                </a:extLst>
              </p:cNvPr>
              <p:cNvCxnSpPr/>
              <p:nvPr/>
            </p:nvCxnSpPr>
            <p:spPr>
              <a:xfrm flipH="1">
                <a:off x="4392613" y="5445125"/>
                <a:ext cx="720725"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5F5E062C-1C5B-86DC-D935-AEC1D0C25DED}"/>
                  </a:ext>
                </a:extLst>
              </p:cNvPr>
              <p:cNvGrpSpPr/>
              <p:nvPr/>
            </p:nvGrpSpPr>
            <p:grpSpPr>
              <a:xfrm>
                <a:off x="1774825" y="2060575"/>
                <a:ext cx="3313113" cy="1368425"/>
                <a:chOff x="1774825" y="2060575"/>
                <a:chExt cx="3313113" cy="1368425"/>
              </a:xfrm>
            </p:grpSpPr>
            <p:cxnSp>
              <p:nvCxnSpPr>
                <p:cNvPr id="86" name="Straight Connector 85">
                  <a:extLst>
                    <a:ext uri="{FF2B5EF4-FFF2-40B4-BE49-F238E27FC236}">
                      <a16:creationId xmlns:a16="http://schemas.microsoft.com/office/drawing/2014/main" id="{5A1E71DE-C325-C52B-8129-E9FF5B3A6567}"/>
                    </a:ext>
                  </a:extLst>
                </p:cNvPr>
                <p:cNvCxnSpPr/>
                <p:nvPr/>
              </p:nvCxnSpPr>
              <p:spPr>
                <a:xfrm flipH="1">
                  <a:off x="1774825" y="2060575"/>
                  <a:ext cx="720725" cy="12969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2E5EC02-6143-E36F-5D4E-483F135F1501}"/>
                    </a:ext>
                  </a:extLst>
                </p:cNvPr>
                <p:cNvCxnSpPr/>
                <p:nvPr/>
              </p:nvCxnSpPr>
              <p:spPr>
                <a:xfrm flipH="1">
                  <a:off x="4367213" y="2133600"/>
                  <a:ext cx="720725" cy="1295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66F050F-411A-2AEE-0386-A12D1930632B}"/>
                    </a:ext>
                  </a:extLst>
                </p:cNvPr>
                <p:cNvCxnSpPr/>
                <p:nvPr/>
              </p:nvCxnSpPr>
              <p:spPr>
                <a:xfrm>
                  <a:off x="2424113" y="2133600"/>
                  <a:ext cx="26638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D30FB36-D48A-B537-25A8-308868498012}"/>
                    </a:ext>
                  </a:extLst>
                </p:cNvPr>
                <p:cNvCxnSpPr/>
                <p:nvPr/>
              </p:nvCxnSpPr>
              <p:spPr>
                <a:xfrm>
                  <a:off x="1774825" y="3357563"/>
                  <a:ext cx="26654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1432376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a:extLst>
              <a:ext uri="{FF2B5EF4-FFF2-40B4-BE49-F238E27FC236}">
                <a16:creationId xmlns:a16="http://schemas.microsoft.com/office/drawing/2014/main" id="{6D2109AF-FFAB-D232-8CF0-DCB486A5C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990"/>
            <a:ext cx="5101960" cy="4938487"/>
          </a:xfrm>
          <a:prstGeom prst="rect">
            <a:avLst/>
          </a:prstGeom>
        </p:spPr>
      </p:pic>
      <p:sp>
        <p:nvSpPr>
          <p:cNvPr id="2" name="Title 1"/>
          <p:cNvSpPr>
            <a:spLocks noGrp="1"/>
          </p:cNvSpPr>
          <p:nvPr>
            <p:ph type="title"/>
          </p:nvPr>
        </p:nvSpPr>
        <p:spPr>
          <a:xfrm>
            <a:off x="86662" y="0"/>
            <a:ext cx="8280000" cy="828000"/>
          </a:xfrm>
        </p:spPr>
        <p:txBody>
          <a:bodyPr/>
          <a:lstStyle/>
          <a:p>
            <a:r>
              <a:rPr lang="en-GB" sz="3200" dirty="0">
                <a:solidFill>
                  <a:srgbClr val="7030A0"/>
                </a:solidFill>
              </a:rPr>
              <a:t>Retain modified parameterization?</a:t>
            </a:r>
            <a:endParaRPr lang="en-GB" sz="3200" dirty="0"/>
          </a:p>
        </p:txBody>
      </p:sp>
      <p:sp>
        <p:nvSpPr>
          <p:cNvPr id="3" name="Slide Number Placeholder 2"/>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C01B32-D1A0-401C-8867-70456BBB1E87}" type="slidenum">
              <a:rPr kumimoji="0" lang="en-GB" altLang="en-US" sz="1200" b="0" i="0" u="none" strike="noStrike" kern="1200" cap="none" spc="0" normalizeH="0" baseline="0" noProof="0" smtClean="0">
                <a:ln>
                  <a:noFill/>
                </a:ln>
                <a:solidFill>
                  <a:srgbClr val="50535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dirty="0">
              <a:ln>
                <a:noFill/>
              </a:ln>
              <a:solidFill>
                <a:srgbClr val="50535A"/>
              </a:solidFill>
              <a:effectLst/>
              <a:uLnTx/>
              <a:uFillTx/>
              <a:latin typeface="Arial" panose="020B0604020202020204" pitchFamily="34" charset="0"/>
              <a:ea typeface="+mn-ea"/>
              <a:cs typeface="Arial" panose="020B0604020202020204" pitchFamily="34" charset="0"/>
            </a:endParaRPr>
          </a:p>
        </p:txBody>
      </p:sp>
      <p:sp>
        <p:nvSpPr>
          <p:cNvPr id="4" name="Content Placeholder 3"/>
          <p:cNvSpPr>
            <a:spLocks noGrp="1"/>
          </p:cNvSpPr>
          <p:nvPr>
            <p:ph idx="11"/>
          </p:nvPr>
        </p:nvSpPr>
        <p:spPr>
          <a:xfrm>
            <a:off x="5220072" y="1136063"/>
            <a:ext cx="3599479" cy="4732528"/>
          </a:xfrm>
        </p:spPr>
        <p:txBody>
          <a:bodyPr/>
          <a:lstStyle/>
          <a:p>
            <a:r>
              <a:rPr lang="en-GB" dirty="0">
                <a:ea typeface="ＭＳ Ｐゴシック" pitchFamily="-105" charset="-128"/>
              </a:rPr>
              <a:t>Example from ECMWF</a:t>
            </a:r>
          </a:p>
          <a:p>
            <a:r>
              <a:rPr lang="en-GB" dirty="0">
                <a:ea typeface="ＭＳ Ｐゴシック" pitchFamily="-105" charset="-128"/>
              </a:rPr>
              <a:t>Convection scheme </a:t>
            </a:r>
            <a:r>
              <a:rPr lang="en-GB" dirty="0">
                <a:solidFill>
                  <a:srgbClr val="00B0F0"/>
                </a:solidFill>
                <a:ea typeface="ＭＳ Ｐゴシック" pitchFamily="-105" charset="-128"/>
              </a:rPr>
              <a:t>ON</a:t>
            </a:r>
            <a:r>
              <a:rPr lang="en-GB" dirty="0">
                <a:ea typeface="ＭＳ Ｐゴシック" pitchFamily="-105" charset="-128"/>
              </a:rPr>
              <a:t> or </a:t>
            </a:r>
            <a:r>
              <a:rPr lang="en-GB" dirty="0">
                <a:solidFill>
                  <a:srgbClr val="FF0000"/>
                </a:solidFill>
                <a:ea typeface="ＭＳ Ｐゴシック" pitchFamily="-105" charset="-128"/>
              </a:rPr>
              <a:t>OFF</a:t>
            </a:r>
            <a:r>
              <a:rPr lang="en-GB" dirty="0">
                <a:ea typeface="ＭＳ Ｐゴシック" pitchFamily="-105" charset="-128"/>
              </a:rPr>
              <a:t> problematic at km scales</a:t>
            </a:r>
          </a:p>
          <a:p>
            <a:r>
              <a:rPr lang="en-GB" dirty="0">
                <a:solidFill>
                  <a:srgbClr val="7030A0"/>
                </a:solidFill>
                <a:ea typeface="ＭＳ Ｐゴシック" pitchFamily="-105" charset="-128"/>
              </a:rPr>
              <a:t>Goldilocks solution</a:t>
            </a:r>
            <a:r>
              <a:rPr lang="en-GB" dirty="0">
                <a:ea typeface="ＭＳ Ｐゴシック" pitchFamily="-105" charset="-128"/>
              </a:rPr>
              <a:t> with it partially active</a:t>
            </a:r>
          </a:p>
          <a:p>
            <a:endParaRPr lang="en-GB" dirty="0">
              <a:ea typeface="ＭＳ Ｐゴシック" pitchFamily="-105" charset="-128"/>
            </a:endParaRPr>
          </a:p>
          <a:p>
            <a:r>
              <a:rPr lang="en-GB" dirty="0">
                <a:ea typeface="ＭＳ Ｐゴシック" pitchFamily="-105" charset="-128"/>
              </a:rPr>
              <a:t>We propose to damp </a:t>
            </a:r>
            <a:r>
              <a:rPr lang="en-GB" dirty="0" err="1">
                <a:ea typeface="ＭＳ Ｐゴシック" pitchFamily="-105" charset="-128"/>
              </a:rPr>
              <a:t>CoMorph</a:t>
            </a:r>
            <a:r>
              <a:rPr lang="en-GB" dirty="0">
                <a:ea typeface="ＭＳ Ｐゴシック" pitchFamily="-105" charset="-128"/>
              </a:rPr>
              <a:t> depending on cloud spacing / </a:t>
            </a:r>
            <a:r>
              <a:rPr lang="el-GR" dirty="0">
                <a:ea typeface="ＭＳ Ｐゴシック" pitchFamily="-105" charset="-128"/>
              </a:rPr>
              <a:t>Δ</a:t>
            </a:r>
            <a:r>
              <a:rPr lang="en-GB" dirty="0">
                <a:ea typeface="ＭＳ Ｐゴシック" pitchFamily="-105" charset="-128"/>
              </a:rPr>
              <a:t>x and cloud size / </a:t>
            </a:r>
            <a:r>
              <a:rPr lang="el-GR" dirty="0">
                <a:ea typeface="ＭＳ Ｐゴシック" pitchFamily="-105" charset="-128"/>
              </a:rPr>
              <a:t>Δ</a:t>
            </a:r>
            <a:r>
              <a:rPr lang="en-GB" dirty="0">
                <a:ea typeface="ＭＳ Ｐゴシック" pitchFamily="-105" charset="-128"/>
              </a:rPr>
              <a:t>x </a:t>
            </a:r>
          </a:p>
          <a:p>
            <a:endParaRPr lang="en-GB" dirty="0">
              <a:ea typeface="ＭＳ Ｐゴシック" pitchFamily="-105" charset="-128"/>
            </a:endParaRPr>
          </a:p>
        </p:txBody>
      </p:sp>
      <p:sp>
        <p:nvSpPr>
          <p:cNvPr id="5" name="TextBox 4">
            <a:extLst>
              <a:ext uri="{FF2B5EF4-FFF2-40B4-BE49-F238E27FC236}">
                <a16:creationId xmlns:a16="http://schemas.microsoft.com/office/drawing/2014/main" id="{31320A40-7495-E339-8C89-B9313291BD1A}"/>
              </a:ext>
            </a:extLst>
          </p:cNvPr>
          <p:cNvSpPr txBox="1"/>
          <p:nvPr/>
        </p:nvSpPr>
        <p:spPr>
          <a:xfrm>
            <a:off x="104111" y="6149004"/>
            <a:ext cx="5220072" cy="892552"/>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Plot courtesy Becker, 2022, WGNE workshop on systematic errors</a:t>
            </a:r>
          </a:p>
          <a:p>
            <a:endParaRPr lang="en-GB" dirty="0">
              <a:solidFill>
                <a:schemeClr val="tx2"/>
              </a:solidFill>
              <a:latin typeface="+mn-lt"/>
            </a:endParaRPr>
          </a:p>
        </p:txBody>
      </p:sp>
      <p:sp>
        <p:nvSpPr>
          <p:cNvPr id="9" name="Oval 8">
            <a:extLst>
              <a:ext uri="{FF2B5EF4-FFF2-40B4-BE49-F238E27FC236}">
                <a16:creationId xmlns:a16="http://schemas.microsoft.com/office/drawing/2014/main" id="{8CAC7D48-E20B-3B0B-C196-715F937F64E3}"/>
              </a:ext>
            </a:extLst>
          </p:cNvPr>
          <p:cNvSpPr/>
          <p:nvPr/>
        </p:nvSpPr>
        <p:spPr>
          <a:xfrm>
            <a:off x="3419872" y="2363984"/>
            <a:ext cx="431223" cy="5878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9C1740F-5A09-A37A-C385-BCB48EF5A08A}"/>
              </a:ext>
            </a:extLst>
          </p:cNvPr>
          <p:cNvSpPr/>
          <p:nvPr/>
        </p:nvSpPr>
        <p:spPr>
          <a:xfrm>
            <a:off x="3537046" y="3261832"/>
            <a:ext cx="431223" cy="5878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9435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73" y="63101"/>
            <a:ext cx="8280000" cy="828000"/>
          </a:xfrm>
        </p:spPr>
        <p:txBody>
          <a:bodyPr/>
          <a:lstStyle/>
          <a:p>
            <a:r>
              <a:rPr lang="en-GB" sz="3600" dirty="0">
                <a:solidFill>
                  <a:srgbClr val="7030A0"/>
                </a:solidFill>
              </a:rPr>
              <a:t>MCS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34</a:t>
            </a:fld>
            <a:endParaRPr lang="en-GB" altLang="en-US" dirty="0"/>
          </a:p>
        </p:txBody>
      </p:sp>
      <p:sp>
        <p:nvSpPr>
          <p:cNvPr id="4" name="Content Placeholder 3"/>
          <p:cNvSpPr>
            <a:spLocks noGrp="1"/>
          </p:cNvSpPr>
          <p:nvPr>
            <p:ph idx="11"/>
          </p:nvPr>
        </p:nvSpPr>
        <p:spPr>
          <a:xfrm>
            <a:off x="410129" y="949292"/>
            <a:ext cx="8280000" cy="3951304"/>
          </a:xfrm>
        </p:spPr>
        <p:txBody>
          <a:bodyPr/>
          <a:lstStyle/>
          <a:p>
            <a:r>
              <a:rPr lang="en-US" sz="2400" dirty="0">
                <a:solidFill>
                  <a:srgbClr val="000000"/>
                </a:solidFill>
                <a:latin typeface="Arial" panose="020B0604020202020204" pitchFamily="34" charset="0"/>
                <a:cs typeface="Arial" panose="020B0604020202020204" pitchFamily="34" charset="0"/>
                <a:sym typeface="Times New Roman"/>
              </a:rPr>
              <a:t>Stratiform component has h</a:t>
            </a:r>
            <a:r>
              <a:rPr lang="en-GB" sz="2400" dirty="0">
                <a:solidFill>
                  <a:srgbClr val="000000"/>
                </a:solidFill>
                <a:latin typeface="Arial" panose="020B0604020202020204" pitchFamily="34" charset="0"/>
                <a:cs typeface="Arial" panose="020B0604020202020204" pitchFamily="34" charset="0"/>
              </a:rPr>
              <a:t>eating aloft (deposition of vapour onto ice)</a:t>
            </a:r>
          </a:p>
          <a:p>
            <a:r>
              <a:rPr lang="en-GB" dirty="0">
                <a:solidFill>
                  <a:srgbClr val="000000"/>
                </a:solidFill>
              </a:rPr>
              <a:t>And</a:t>
            </a:r>
            <a:r>
              <a:rPr lang="en-GB" sz="2400" dirty="0">
                <a:solidFill>
                  <a:srgbClr val="000000"/>
                </a:solidFill>
                <a:latin typeface="Arial" panose="020B0604020202020204" pitchFamily="34" charset="0"/>
                <a:cs typeface="Arial" panose="020B0604020202020204" pitchFamily="34" charset="0"/>
              </a:rPr>
              <a:t> cooling in lower troposphere, where melting and evaporation occur</a:t>
            </a:r>
          </a:p>
          <a:p>
            <a:endParaRPr lang="en-GB" dirty="0"/>
          </a:p>
          <a:p>
            <a:endParaRPr lang="en-GB" sz="2400" dirty="0"/>
          </a:p>
          <a:p>
            <a:endParaRPr lang="en-GB" dirty="0"/>
          </a:p>
          <a:p>
            <a:endParaRPr lang="en-GB" sz="2400" dirty="0"/>
          </a:p>
          <a:p>
            <a:endParaRPr lang="en-GB" dirty="0"/>
          </a:p>
          <a:p>
            <a:endParaRPr lang="en-GB" dirty="0"/>
          </a:p>
        </p:txBody>
      </p:sp>
      <p:sp>
        <p:nvSpPr>
          <p:cNvPr id="13" name="TextBox 12">
            <a:extLst>
              <a:ext uri="{FF2B5EF4-FFF2-40B4-BE49-F238E27FC236}">
                <a16:creationId xmlns:a16="http://schemas.microsoft.com/office/drawing/2014/main" id="{03C738E6-B42D-6E88-6D09-7638CDF29CCF}"/>
              </a:ext>
            </a:extLst>
          </p:cNvPr>
          <p:cNvSpPr txBox="1"/>
          <p:nvPr/>
        </p:nvSpPr>
        <p:spPr>
          <a:xfrm>
            <a:off x="6223929" y="3401424"/>
            <a:ext cx="2157074" cy="187743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Net effect is a top-heavy heating profile</a:t>
            </a:r>
          </a:p>
          <a:p>
            <a:endParaRPr lang="en-GB" dirty="0">
              <a:solidFill>
                <a:schemeClr val="tx2"/>
              </a:solidFill>
              <a:latin typeface="+mn-lt"/>
            </a:endParaRPr>
          </a:p>
        </p:txBody>
      </p:sp>
      <p:pic>
        <p:nvPicPr>
          <p:cNvPr id="14" name="Picture 13">
            <a:extLst>
              <a:ext uri="{FF2B5EF4-FFF2-40B4-BE49-F238E27FC236}">
                <a16:creationId xmlns:a16="http://schemas.microsoft.com/office/drawing/2014/main" id="{068A68C9-31C5-D6DC-D06C-C5B44BE2A1AF}"/>
              </a:ext>
            </a:extLst>
          </p:cNvPr>
          <p:cNvPicPr>
            <a:picLocks noChangeAspect="1"/>
          </p:cNvPicPr>
          <p:nvPr/>
        </p:nvPicPr>
        <p:blipFill>
          <a:blip r:embed="rId3"/>
          <a:stretch>
            <a:fillRect/>
          </a:stretch>
        </p:blipFill>
        <p:spPr>
          <a:xfrm>
            <a:off x="0" y="2651380"/>
            <a:ext cx="5982535" cy="3943900"/>
          </a:xfrm>
          <a:prstGeom prst="rect">
            <a:avLst/>
          </a:prstGeom>
        </p:spPr>
      </p:pic>
    </p:spTree>
    <p:extLst>
      <p:ext uri="{BB962C8B-B14F-4D97-AF65-F5344CB8AC3E}">
        <p14:creationId xmlns:p14="http://schemas.microsoft.com/office/powerpoint/2010/main" val="411453189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6689"/>
            <a:ext cx="8280000" cy="828000"/>
          </a:xfrm>
        </p:spPr>
        <p:txBody>
          <a:bodyPr/>
          <a:lstStyle/>
          <a:p>
            <a:r>
              <a:rPr lang="en-GB" sz="3600" dirty="0">
                <a:solidFill>
                  <a:srgbClr val="7030A0"/>
                </a:solidFill>
              </a:rPr>
              <a:t>MCSP scheme</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35</a:t>
            </a:fld>
            <a:endParaRPr lang="en-GB" altLang="en-US" dirty="0"/>
          </a:p>
        </p:txBody>
      </p:sp>
      <p:sp>
        <p:nvSpPr>
          <p:cNvPr id="4" name="Content Placeholder 3"/>
          <p:cNvSpPr>
            <a:spLocks noGrp="1"/>
          </p:cNvSpPr>
          <p:nvPr>
            <p:ph idx="11"/>
          </p:nvPr>
        </p:nvSpPr>
        <p:spPr>
          <a:xfrm>
            <a:off x="306137" y="1098999"/>
            <a:ext cx="8568952" cy="3951304"/>
          </a:xfrm>
        </p:spPr>
        <p:txBody>
          <a:bodyPr/>
          <a:lstStyle/>
          <a:p>
            <a:r>
              <a:rPr lang="en-GB" dirty="0"/>
              <a:t>Multiscale Coherent Structure Parameterization (Moncrieff et al 2017) makes heating profile more top-heavy and provides additional momentum transports</a:t>
            </a:r>
          </a:p>
          <a:p>
            <a:r>
              <a:rPr lang="en-GB" altLang="en-US" dirty="0">
                <a:ea typeface="Arial" panose="020B0604020202020204" pitchFamily="34" charset="0"/>
              </a:rPr>
              <a:t>Idealization of slantwise overturning MCS model</a:t>
            </a:r>
          </a:p>
          <a:p>
            <a:r>
              <a:rPr lang="en-GB" sz="2400" dirty="0">
                <a:solidFill>
                  <a:schemeClr val="tx2"/>
                </a:solidFill>
                <a:latin typeface="Arial" panose="020B0604020202020204" pitchFamily="34" charset="0"/>
                <a:cs typeface="Arial" panose="020B0604020202020204" pitchFamily="34" charset="0"/>
              </a:rPr>
              <a:t>Scaled by integrated heating from convection scheme</a:t>
            </a:r>
          </a:p>
          <a:p>
            <a:endParaRPr lang="en-GB" altLang="en-US" dirty="0">
              <a:ea typeface="Arial" panose="020B0604020202020204" pitchFamily="34" charset="0"/>
            </a:endParaRPr>
          </a:p>
          <a:p>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endParaRPr>
          </a:p>
          <a:p>
            <a:endParaRPr lang="en-GB" dirty="0"/>
          </a:p>
          <a:p>
            <a:endParaRPr lang="en-GB" dirty="0"/>
          </a:p>
        </p:txBody>
      </p:sp>
      <p:grpSp>
        <p:nvGrpSpPr>
          <p:cNvPr id="5" name="Google Shape;128;g25931354dfa_27_0">
            <a:extLst>
              <a:ext uri="{FF2B5EF4-FFF2-40B4-BE49-F238E27FC236}">
                <a16:creationId xmlns:a16="http://schemas.microsoft.com/office/drawing/2014/main" id="{3996C7C9-47D7-5BAB-D7BE-B5B6CD75C63D}"/>
              </a:ext>
            </a:extLst>
          </p:cNvPr>
          <p:cNvGrpSpPr/>
          <p:nvPr/>
        </p:nvGrpSpPr>
        <p:grpSpPr>
          <a:xfrm>
            <a:off x="-21117" y="3284006"/>
            <a:ext cx="4282943" cy="3562352"/>
            <a:chOff x="-3606912" y="3492244"/>
            <a:chExt cx="5714589" cy="4816827"/>
          </a:xfrm>
        </p:grpSpPr>
        <p:pic>
          <p:nvPicPr>
            <p:cNvPr id="9" name="Google Shape;129;g25931354dfa_27_0" descr="02a-profiles-conv+sf_B">
              <a:extLst>
                <a:ext uri="{FF2B5EF4-FFF2-40B4-BE49-F238E27FC236}">
                  <a16:creationId xmlns:a16="http://schemas.microsoft.com/office/drawing/2014/main" id="{937570D5-CAB2-2E41-EA78-BD5F0358FD7B}"/>
                </a:ext>
              </a:extLst>
            </p:cNvPr>
            <p:cNvPicPr preferRelativeResize="0"/>
            <p:nvPr/>
          </p:nvPicPr>
          <p:blipFill rotWithShape="1">
            <a:blip r:embed="rId3">
              <a:alphaModFix/>
            </a:blip>
            <a:srcRect/>
            <a:stretch/>
          </p:blipFill>
          <p:spPr>
            <a:xfrm>
              <a:off x="-3606912" y="3492244"/>
              <a:ext cx="5509819" cy="4816827"/>
            </a:xfrm>
            <a:prstGeom prst="rect">
              <a:avLst/>
            </a:prstGeom>
            <a:noFill/>
            <a:ln>
              <a:noFill/>
            </a:ln>
          </p:spPr>
        </p:pic>
        <p:sp>
          <p:nvSpPr>
            <p:cNvPr id="10" name="Google Shape;130;g25931354dfa_27_0">
              <a:extLst>
                <a:ext uri="{FF2B5EF4-FFF2-40B4-BE49-F238E27FC236}">
                  <a16:creationId xmlns:a16="http://schemas.microsoft.com/office/drawing/2014/main" id="{DF41C03D-A153-AE00-61F6-4BF9C1DC7D7E}"/>
                </a:ext>
              </a:extLst>
            </p:cNvPr>
            <p:cNvSpPr txBox="1"/>
            <p:nvPr/>
          </p:nvSpPr>
          <p:spPr>
            <a:xfrm>
              <a:off x="-721322" y="6351190"/>
              <a:ext cx="2740004" cy="508288"/>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800" b="1" dirty="0">
                  <a:solidFill>
                    <a:srgbClr val="FF0000"/>
                  </a:solidFill>
                  <a:latin typeface="Times New Roman"/>
                  <a:ea typeface="Times New Roman"/>
                  <a:cs typeface="Times New Roman"/>
                  <a:sym typeface="Times New Roman"/>
                </a:rPr>
                <a:t>Convective</a:t>
              </a:r>
              <a:endParaRPr sz="1500" b="1" dirty="0">
                <a:solidFill>
                  <a:srgbClr val="FF0000"/>
                </a:solidFill>
              </a:endParaRPr>
            </a:p>
          </p:txBody>
        </p:sp>
        <p:sp>
          <p:nvSpPr>
            <p:cNvPr id="11" name="Google Shape;131;g25931354dfa_27_0">
              <a:extLst>
                <a:ext uri="{FF2B5EF4-FFF2-40B4-BE49-F238E27FC236}">
                  <a16:creationId xmlns:a16="http://schemas.microsoft.com/office/drawing/2014/main" id="{B66DED8A-129F-6573-FDF5-DDFF544E314B}"/>
                </a:ext>
              </a:extLst>
            </p:cNvPr>
            <p:cNvSpPr txBox="1"/>
            <p:nvPr/>
          </p:nvSpPr>
          <p:spPr>
            <a:xfrm>
              <a:off x="-7374" y="4408149"/>
              <a:ext cx="2115051" cy="508288"/>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800" b="1" dirty="0">
                  <a:solidFill>
                    <a:srgbClr val="0070C0"/>
                  </a:solidFill>
                  <a:latin typeface="Times New Roman"/>
                  <a:ea typeface="Times New Roman"/>
                  <a:cs typeface="Times New Roman"/>
                  <a:sym typeface="Times New Roman"/>
                </a:rPr>
                <a:t>Stratiform</a:t>
              </a:r>
              <a:endParaRPr sz="1500" b="1" dirty="0">
                <a:solidFill>
                  <a:srgbClr val="0070C0"/>
                </a:solidFill>
              </a:endParaRPr>
            </a:p>
          </p:txBody>
        </p:sp>
        <p:sp>
          <p:nvSpPr>
            <p:cNvPr id="12" name="Google Shape;132;g25931354dfa_27_0">
              <a:extLst>
                <a:ext uri="{FF2B5EF4-FFF2-40B4-BE49-F238E27FC236}">
                  <a16:creationId xmlns:a16="http://schemas.microsoft.com/office/drawing/2014/main" id="{7F922542-1418-DA25-10E8-5296304AEC11}"/>
                </a:ext>
              </a:extLst>
            </p:cNvPr>
            <p:cNvSpPr txBox="1"/>
            <p:nvPr/>
          </p:nvSpPr>
          <p:spPr>
            <a:xfrm>
              <a:off x="-1566385" y="7800783"/>
              <a:ext cx="2215067" cy="508288"/>
            </a:xfrm>
            <a:prstGeom prst="rect">
              <a:avLst/>
            </a:prstGeom>
            <a:solidFill>
              <a:schemeClr val="lt1"/>
            </a:solidFill>
            <a:ln>
              <a:noFill/>
            </a:ln>
          </p:spPr>
          <p:txBody>
            <a:bodyPr spcFirstLastPara="1" wrap="square" lIns="68569" tIns="34275" rIns="68569" bIns="34275" anchor="t" anchorCtr="0">
              <a:spAutoFit/>
            </a:bodyPr>
            <a:lstStyle/>
            <a:p>
              <a:pPr>
                <a:spcBef>
                  <a:spcPts val="0"/>
                </a:spcBef>
                <a:spcAft>
                  <a:spcPts val="0"/>
                </a:spcAft>
              </a:pPr>
              <a:r>
                <a:rPr lang="en-US" sz="1800" dirty="0">
                  <a:solidFill>
                    <a:srgbClr val="000000"/>
                  </a:solidFill>
                  <a:latin typeface="Times New Roman"/>
                  <a:ea typeface="Times New Roman"/>
                  <a:cs typeface="Times New Roman"/>
                  <a:sym typeface="Times New Roman"/>
                </a:rPr>
                <a:t>Heating</a:t>
              </a:r>
              <a:endParaRPr sz="1500" dirty="0"/>
            </a:p>
          </p:txBody>
        </p:sp>
        <p:sp>
          <p:nvSpPr>
            <p:cNvPr id="13" name="Google Shape;133;g25931354dfa_27_0">
              <a:extLst>
                <a:ext uri="{FF2B5EF4-FFF2-40B4-BE49-F238E27FC236}">
                  <a16:creationId xmlns:a16="http://schemas.microsoft.com/office/drawing/2014/main" id="{AC033E05-DE76-86FB-AA3A-E7FAF846A48F}"/>
                </a:ext>
              </a:extLst>
            </p:cNvPr>
            <p:cNvSpPr txBox="1"/>
            <p:nvPr/>
          </p:nvSpPr>
          <p:spPr>
            <a:xfrm rot="16200000">
              <a:off x="-4503075" y="5304313"/>
              <a:ext cx="2300616" cy="508288"/>
            </a:xfrm>
            <a:prstGeom prst="rect">
              <a:avLst/>
            </a:prstGeom>
            <a:solidFill>
              <a:schemeClr val="lt1"/>
            </a:solidFill>
            <a:ln>
              <a:noFill/>
            </a:ln>
          </p:spPr>
          <p:txBody>
            <a:bodyPr spcFirstLastPara="1" wrap="square" lIns="68569" tIns="34275" rIns="68569" bIns="34275" anchor="t" anchorCtr="0">
              <a:spAutoFit/>
            </a:bodyPr>
            <a:lstStyle/>
            <a:p>
              <a:pPr>
                <a:spcBef>
                  <a:spcPts val="0"/>
                </a:spcBef>
                <a:spcAft>
                  <a:spcPts val="0"/>
                </a:spcAft>
              </a:pPr>
              <a:r>
                <a:rPr lang="en-US" sz="1800" dirty="0">
                  <a:solidFill>
                    <a:srgbClr val="000000"/>
                  </a:solidFill>
                  <a:latin typeface="Times New Roman"/>
                  <a:ea typeface="Times New Roman"/>
                  <a:cs typeface="Times New Roman"/>
                  <a:sym typeface="Times New Roman"/>
                </a:rPr>
                <a:t>Height</a:t>
              </a:r>
              <a:endParaRPr sz="1500" dirty="0"/>
            </a:p>
          </p:txBody>
        </p:sp>
      </p:grpSp>
      <p:sp>
        <p:nvSpPr>
          <p:cNvPr id="14" name="TextBox 13">
            <a:extLst>
              <a:ext uri="{FF2B5EF4-FFF2-40B4-BE49-F238E27FC236}">
                <a16:creationId xmlns:a16="http://schemas.microsoft.com/office/drawing/2014/main" id="{80CE5666-9880-0FBB-A07B-4CE7950FAC71}"/>
              </a:ext>
            </a:extLst>
          </p:cNvPr>
          <p:cNvSpPr txBox="1"/>
          <p:nvPr/>
        </p:nvSpPr>
        <p:spPr>
          <a:xfrm>
            <a:off x="4720" y="6586514"/>
            <a:ext cx="2160240" cy="338554"/>
          </a:xfrm>
          <a:prstGeom prst="rect">
            <a:avLst/>
          </a:prstGeom>
          <a:noFill/>
        </p:spPr>
        <p:txBody>
          <a:bodyPr wrap="square" rtlCol="0">
            <a:spAutoFit/>
          </a:bodyPr>
          <a:lstStyle/>
          <a:p>
            <a:r>
              <a:rPr lang="en-GB" sz="1600" dirty="0" err="1">
                <a:solidFill>
                  <a:schemeClr val="tx2"/>
                </a:solidFill>
                <a:latin typeface="Arial" panose="020B0604020202020204" pitchFamily="34" charset="0"/>
                <a:cs typeface="Arial" panose="020B0604020202020204" pitchFamily="34" charset="0"/>
              </a:rPr>
              <a:t>Houze</a:t>
            </a:r>
            <a:r>
              <a:rPr lang="en-GB" sz="1600" dirty="0">
                <a:solidFill>
                  <a:schemeClr val="tx2"/>
                </a:solidFill>
                <a:latin typeface="Arial" panose="020B0604020202020204" pitchFamily="34" charset="0"/>
                <a:cs typeface="Arial" panose="020B0604020202020204" pitchFamily="34" charset="0"/>
              </a:rPr>
              <a:t> (2004)</a:t>
            </a:r>
          </a:p>
        </p:txBody>
      </p:sp>
      <p:pic>
        <p:nvPicPr>
          <p:cNvPr id="21" name="Picture 20" descr="A diagram of a red curve&#10;&#10;Description automatically generated with medium confidence">
            <a:extLst>
              <a:ext uri="{FF2B5EF4-FFF2-40B4-BE49-F238E27FC236}">
                <a16:creationId xmlns:a16="http://schemas.microsoft.com/office/drawing/2014/main" id="{BEE89847-F3C7-F109-ECC1-CB63709AEE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8356" y="3731008"/>
            <a:ext cx="5092494" cy="2445143"/>
          </a:xfrm>
          <a:prstGeom prst="rect">
            <a:avLst/>
          </a:prstGeom>
        </p:spPr>
      </p:pic>
    </p:spTree>
    <p:extLst>
      <p:ext uri="{BB962C8B-B14F-4D97-AF65-F5344CB8AC3E}">
        <p14:creationId xmlns:p14="http://schemas.microsoft.com/office/powerpoint/2010/main" val="632866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sz="3600" dirty="0">
                <a:solidFill>
                  <a:srgbClr val="7030A0"/>
                </a:solidFill>
              </a:rPr>
              <a:t>Additional stratiform tendency</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36</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406" name="Google Shape;406;p41"/>
          <p:cNvSpPr txBox="1"/>
          <p:nvPr/>
        </p:nvSpPr>
        <p:spPr>
          <a:xfrm>
            <a:off x="772994" y="968281"/>
            <a:ext cx="3093554" cy="684773"/>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rgbClr val="000000"/>
              </a:buClr>
              <a:buSzPts val="2800"/>
            </a:pPr>
            <a:r>
              <a:rPr lang="en-US" dirty="0">
                <a:latin typeface="Arial" panose="020B0604020202020204" pitchFamily="34" charset="0"/>
                <a:ea typeface="Times New Roman"/>
                <a:cs typeface="Arial" panose="020B0604020202020204" pitchFamily="34" charset="0"/>
                <a:sym typeface="Times New Roman"/>
              </a:rPr>
              <a:t>Example convection scheme output</a:t>
            </a:r>
            <a:endParaRPr dirty="0">
              <a:latin typeface="Arial" panose="020B0604020202020204" pitchFamily="34" charset="0"/>
              <a:ea typeface="Arial"/>
              <a:cs typeface="Arial" panose="020B0604020202020204" pitchFamily="34" charset="0"/>
              <a:sym typeface="Arial"/>
            </a:endParaRPr>
          </a:p>
        </p:txBody>
      </p:sp>
      <p:sp>
        <p:nvSpPr>
          <p:cNvPr id="407" name="Google Shape;407;p41"/>
          <p:cNvSpPr txBox="1"/>
          <p:nvPr/>
        </p:nvSpPr>
        <p:spPr>
          <a:xfrm>
            <a:off x="5492519" y="1154643"/>
            <a:ext cx="2489146" cy="376996"/>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rgbClr val="000000"/>
              </a:buClr>
              <a:buSzPts val="2800"/>
            </a:pPr>
            <a:r>
              <a:rPr lang="en-US" dirty="0">
                <a:latin typeface="Arial" panose="020B0604020202020204" pitchFamily="34" charset="0"/>
                <a:ea typeface="Times New Roman"/>
                <a:cs typeface="Arial" panose="020B0604020202020204" pitchFamily="34" charset="0"/>
                <a:sym typeface="Times New Roman"/>
              </a:rPr>
              <a:t>Emulated stratiform</a:t>
            </a:r>
            <a:endParaRPr dirty="0">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3E506D-3D64-9520-3603-BFAB5F0578D3}"/>
                  </a:ext>
                </a:extLst>
              </p:cNvPr>
              <p:cNvSpPr txBox="1"/>
              <p:nvPr/>
            </p:nvSpPr>
            <p:spPr>
              <a:xfrm>
                <a:off x="167658" y="4952032"/>
                <a:ext cx="8280000" cy="840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rPr>
                            <m:t>𝑄</m:t>
                          </m:r>
                        </m:e>
                        <m:sub>
                          <m:r>
                            <m:rPr>
                              <m:sty m:val="p"/>
                            </m:rPr>
                            <a:rPr lang="en-GB" sz="2400" b="0" i="0" smtClean="0">
                              <a:solidFill>
                                <a:schemeClr val="tx2"/>
                              </a:solidFill>
                              <a:latin typeface="Cambria Math" panose="02040503050406030204" pitchFamily="18" charset="0"/>
                            </a:rPr>
                            <m:t>strat</m:t>
                          </m:r>
                        </m:sub>
                      </m:sSub>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rPr>
                        <m:t>𝑝</m:t>
                      </m:r>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𝛼</m:t>
                      </m:r>
                      <m:acc>
                        <m:accPr>
                          <m:chr m:val="̅"/>
                          <m:ctrlPr>
                            <a:rPr lang="en-GB" sz="2400" b="0" i="1" smtClean="0">
                              <a:solidFill>
                                <a:schemeClr val="tx2"/>
                              </a:solidFill>
                              <a:latin typeface="Cambria Math" panose="02040503050406030204" pitchFamily="18" charset="0"/>
                            </a:rPr>
                          </m:ctrlPr>
                        </m:accPr>
                        <m:e>
                          <m:sSub>
                            <m:sSubPr>
                              <m:ctrlPr>
                                <a:rPr lang="en-GB" sz="2400" b="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rPr>
                                <m:t>𝑄</m:t>
                              </m:r>
                            </m:e>
                            <m:sub>
                              <m:r>
                                <m:rPr>
                                  <m:sty m:val="p"/>
                                </m:rPr>
                                <a:rPr lang="en-GB" sz="2400" b="0" i="0" smtClean="0">
                                  <a:solidFill>
                                    <a:schemeClr val="tx2"/>
                                  </a:solidFill>
                                  <a:latin typeface="Cambria Math" panose="02040503050406030204" pitchFamily="18" charset="0"/>
                                </a:rPr>
                                <m:t>conv</m:t>
                              </m:r>
                            </m:sub>
                          </m:sSub>
                        </m:e>
                      </m:acc>
                      <m:func>
                        <m:funcPr>
                          <m:ctrlPr>
                            <a:rPr lang="en-GB" sz="2400" i="1" smtClean="0">
                              <a:solidFill>
                                <a:schemeClr val="tx2"/>
                              </a:solidFill>
                              <a:latin typeface="Cambria Math" panose="02040503050406030204" pitchFamily="18" charset="0"/>
                            </a:rPr>
                          </m:ctrlPr>
                        </m:funcPr>
                        <m:fName>
                          <m:r>
                            <m:rPr>
                              <m:sty m:val="p"/>
                            </m:rPr>
                            <a:rPr lang="en-GB" sz="2400" i="0" smtClean="0">
                              <a:solidFill>
                                <a:schemeClr val="tx2"/>
                              </a:solidFill>
                              <a:latin typeface="Cambria Math" panose="02040503050406030204" pitchFamily="18" charset="0"/>
                            </a:rPr>
                            <m:t>sin</m:t>
                          </m:r>
                        </m:fName>
                        <m:e>
                          <m:d>
                            <m:dPr>
                              <m:ctrlPr>
                                <a:rPr lang="en-GB" sz="240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2</m:t>
                              </m:r>
                              <m:r>
                                <a:rPr lang="en-GB" sz="2400" b="0" i="1" smtClean="0">
                                  <a:solidFill>
                                    <a:schemeClr val="tx2"/>
                                  </a:solidFill>
                                  <a:latin typeface="Cambria Math" panose="02040503050406030204" pitchFamily="18" charset="0"/>
                                  <a:ea typeface="Cambria Math" panose="02040503050406030204" pitchFamily="18" charset="0"/>
                                </a:rPr>
                                <m:t>𝜋</m:t>
                              </m:r>
                              <m:f>
                                <m:fPr>
                                  <m:ctrlPr>
                                    <a:rPr lang="en-GB" sz="2400" b="0" i="1" smtClean="0">
                                      <a:solidFill>
                                        <a:schemeClr val="tx2"/>
                                      </a:solidFill>
                                      <a:latin typeface="Cambria Math" panose="02040503050406030204" pitchFamily="18" charset="0"/>
                                      <a:ea typeface="Cambria Math" panose="02040503050406030204" pitchFamily="18" charset="0"/>
                                    </a:rPr>
                                  </m:ctrlPr>
                                </m:fPr>
                                <m:num>
                                  <m:sSub>
                                    <m:sSubPr>
                                      <m:ctrlPr>
                                        <a:rPr lang="en-GB" sz="2400" b="0" i="1" smtClean="0">
                                          <a:solidFill>
                                            <a:schemeClr val="tx2"/>
                                          </a:solidFill>
                                          <a:latin typeface="Cambria Math" panose="02040503050406030204" pitchFamily="18" charset="0"/>
                                          <a:ea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𝑝</m:t>
                                      </m:r>
                                    </m:e>
                                    <m:sub>
                                      <m:r>
                                        <m:rPr>
                                          <m:sty m:val="p"/>
                                        </m:rPr>
                                        <a:rPr lang="en-GB" sz="2400" b="0" i="0" smtClean="0">
                                          <a:solidFill>
                                            <a:schemeClr val="tx2"/>
                                          </a:solidFill>
                                          <a:latin typeface="Cambria Math" panose="02040503050406030204" pitchFamily="18" charset="0"/>
                                          <a:ea typeface="Cambria Math" panose="02040503050406030204" pitchFamily="18" charset="0"/>
                                        </a:rPr>
                                        <m:t>top</m:t>
                                      </m:r>
                                    </m:sub>
                                  </m:sSub>
                                  <m:r>
                                    <a:rPr lang="en-GB" sz="2400" b="0" i="1" smtClean="0">
                                      <a:solidFill>
                                        <a:schemeClr val="tx2"/>
                                      </a:solidFill>
                                      <a:latin typeface="Cambria Math" panose="02040503050406030204" pitchFamily="18" charset="0"/>
                                      <a:ea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𝑝</m:t>
                                  </m:r>
                                </m:num>
                                <m:den>
                                  <m:sSub>
                                    <m:sSubPr>
                                      <m:ctrlPr>
                                        <a:rPr lang="en-GB" sz="2400" b="0" i="1" smtClean="0">
                                          <a:solidFill>
                                            <a:schemeClr val="tx2"/>
                                          </a:solidFill>
                                          <a:latin typeface="Cambria Math" panose="02040503050406030204" pitchFamily="18" charset="0"/>
                                          <a:ea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𝑝</m:t>
                                      </m:r>
                                    </m:e>
                                    <m:sub>
                                      <m:r>
                                        <m:rPr>
                                          <m:sty m:val="p"/>
                                        </m:rPr>
                                        <a:rPr lang="en-GB" sz="2400" b="0" i="0" smtClean="0">
                                          <a:solidFill>
                                            <a:schemeClr val="tx2"/>
                                          </a:solidFill>
                                          <a:latin typeface="Cambria Math" panose="02040503050406030204" pitchFamily="18" charset="0"/>
                                          <a:ea typeface="Cambria Math" panose="02040503050406030204" pitchFamily="18" charset="0"/>
                                        </a:rPr>
                                        <m:t>top</m:t>
                                      </m:r>
                                    </m:sub>
                                  </m:sSub>
                                  <m:r>
                                    <a:rPr lang="en-GB" sz="2400" b="0" i="1" smtClean="0">
                                      <a:solidFill>
                                        <a:schemeClr val="tx2"/>
                                      </a:solidFill>
                                      <a:latin typeface="Cambria Math" panose="02040503050406030204" pitchFamily="18" charset="0"/>
                                      <a:ea typeface="Cambria Math" panose="02040503050406030204" pitchFamily="18" charset="0"/>
                                    </a:rPr>
                                    <m:t>−</m:t>
                                  </m:r>
                                  <m:sSub>
                                    <m:sSubPr>
                                      <m:ctrlPr>
                                        <a:rPr lang="en-GB" sz="2400" b="0" i="1" smtClean="0">
                                          <a:solidFill>
                                            <a:schemeClr val="tx2"/>
                                          </a:solidFill>
                                          <a:latin typeface="Cambria Math" panose="02040503050406030204" pitchFamily="18" charset="0"/>
                                          <a:ea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𝑝</m:t>
                                      </m:r>
                                    </m:e>
                                    <m:sub>
                                      <m:r>
                                        <m:rPr>
                                          <m:sty m:val="p"/>
                                        </m:rPr>
                                        <a:rPr lang="en-GB" sz="2400" b="0" i="0" smtClean="0">
                                          <a:solidFill>
                                            <a:schemeClr val="tx2"/>
                                          </a:solidFill>
                                          <a:latin typeface="Cambria Math" panose="02040503050406030204" pitchFamily="18" charset="0"/>
                                          <a:ea typeface="Cambria Math" panose="02040503050406030204" pitchFamily="18" charset="0"/>
                                        </a:rPr>
                                        <m:t>surf</m:t>
                                      </m:r>
                                    </m:sub>
                                  </m:sSub>
                                </m:den>
                              </m:f>
                            </m:e>
                          </m:d>
                        </m:e>
                      </m:func>
                    </m:oMath>
                  </m:oMathPara>
                </a14:m>
                <a:endParaRPr lang="en-GB" sz="2400" dirty="0">
                  <a:solidFill>
                    <a:schemeClr val="tx2"/>
                  </a:solidFill>
                </a:endParaRPr>
              </a:p>
            </p:txBody>
          </p:sp>
        </mc:Choice>
        <mc:Fallback xmlns="">
          <p:sp>
            <p:nvSpPr>
              <p:cNvPr id="5" name="TextBox 4">
                <a:extLst>
                  <a:ext uri="{FF2B5EF4-FFF2-40B4-BE49-F238E27FC236}">
                    <a16:creationId xmlns:a16="http://schemas.microsoft.com/office/drawing/2014/main" id="{C33E506D-3D64-9520-3603-BFAB5F0578D3}"/>
                  </a:ext>
                </a:extLst>
              </p:cNvPr>
              <p:cNvSpPr txBox="1">
                <a:spLocks noRot="1" noChangeAspect="1" noMove="1" noResize="1" noEditPoints="1" noAdjustHandles="1" noChangeArrowheads="1" noChangeShapeType="1" noTextEdit="1"/>
              </p:cNvSpPr>
              <p:nvPr/>
            </p:nvSpPr>
            <p:spPr>
              <a:xfrm>
                <a:off x="167658" y="4952032"/>
                <a:ext cx="8280000" cy="84099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C9E63FA-0A28-A8E5-FF92-8BE34D395CCA}"/>
                  </a:ext>
                </a:extLst>
              </p:cNvPr>
              <p:cNvSpPr txBox="1"/>
              <p:nvPr/>
            </p:nvSpPr>
            <p:spPr>
              <a:xfrm>
                <a:off x="167658" y="6006846"/>
                <a:ext cx="8364782" cy="462434"/>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a:t>
                </a:r>
                <a:r>
                  <a:rPr lang="en-GB" sz="2400" dirty="0">
                    <a:solidFill>
                      <a:schemeClr val="tx2"/>
                    </a:solidFill>
                    <a:latin typeface="Arial" panose="020B0604020202020204" pitchFamily="34" charset="0"/>
                    <a:cs typeface="Arial" panose="020B0604020202020204" pitchFamily="34" charset="0"/>
                  </a:rPr>
                  <a:t>here </a:t>
                </a:r>
                <a14:m>
                  <m:oMath xmlns:m="http://schemas.openxmlformats.org/officeDocument/2006/math">
                    <m:acc>
                      <m:accPr>
                        <m:chr m:val="̅"/>
                        <m:ctrlPr>
                          <a:rPr lang="en-GB" sz="2400" b="0" i="1" smtClean="0">
                            <a:solidFill>
                              <a:schemeClr val="tx2"/>
                            </a:solidFill>
                            <a:latin typeface="Cambria Math" panose="02040503050406030204" pitchFamily="18" charset="0"/>
                          </a:rPr>
                        </m:ctrlPr>
                      </m:accPr>
                      <m:e>
                        <m:sSub>
                          <m:sSubPr>
                            <m:ctrlPr>
                              <a:rPr lang="en-GB" sz="2400" b="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rPr>
                              <m:t>𝑄</m:t>
                            </m:r>
                          </m:e>
                          <m:sub>
                            <m:r>
                              <m:rPr>
                                <m:sty m:val="p"/>
                              </m:rPr>
                              <a:rPr lang="en-GB" sz="2400" b="0" i="0" smtClean="0">
                                <a:solidFill>
                                  <a:schemeClr val="tx2"/>
                                </a:solidFill>
                                <a:latin typeface="Cambria Math" panose="02040503050406030204" pitchFamily="18" charset="0"/>
                              </a:rPr>
                              <m:t>conv</m:t>
                            </m:r>
                          </m:sub>
                        </m:sSub>
                      </m:e>
                    </m:acc>
                    <m:r>
                      <a:rPr lang="en-GB" sz="2400" b="0" i="1" smtClean="0">
                        <a:solidFill>
                          <a:schemeClr val="tx2"/>
                        </a:solidFill>
                        <a:latin typeface="Cambria Math" panose="02040503050406030204" pitchFamily="18" charset="0"/>
                      </a:rPr>
                      <m:t> </m:t>
                    </m:r>
                  </m:oMath>
                </a14:m>
                <a:r>
                  <a:rPr lang="en-GB" sz="2400" dirty="0">
                    <a:solidFill>
                      <a:schemeClr val="tx2"/>
                    </a:solidFill>
                    <a:latin typeface="Arial" panose="020B0604020202020204" pitchFamily="34" charset="0"/>
                    <a:cs typeface="Arial" panose="020B0604020202020204" pitchFamily="34" charset="0"/>
                  </a:rPr>
                  <a:t> is vertically integrated heating, </a:t>
                </a:r>
                <a14:m>
                  <m:oMath xmlns:m="http://schemas.openxmlformats.org/officeDocument/2006/math">
                    <m:r>
                      <a:rPr lang="en-GB" sz="2400" i="1">
                        <a:latin typeface="Cambria Math" panose="02040503050406030204" pitchFamily="18" charset="0"/>
                        <a:ea typeface="Cambria Math" panose="02040503050406030204" pitchFamily="18" charset="0"/>
                      </a:rPr>
                      <m:t>𝛼</m:t>
                    </m:r>
                  </m:oMath>
                </a14:m>
                <a:r>
                  <a:rPr lang="en-GB" sz="2400" dirty="0">
                    <a:solidFill>
                      <a:schemeClr val="tx2"/>
                    </a:solidFill>
                    <a:latin typeface="Arial" panose="020B0604020202020204" pitchFamily="34" charset="0"/>
                    <a:cs typeface="Arial" panose="020B0604020202020204" pitchFamily="34" charset="0"/>
                  </a:rPr>
                  <a:t>=0.5 or </a:t>
                </a:r>
                <a:r>
                  <a:rPr lang="en-GB" sz="2400" i="1" dirty="0">
                    <a:solidFill>
                      <a:schemeClr val="tx2"/>
                    </a:solidFill>
                    <a:latin typeface="Arial" panose="020B0604020202020204" pitchFamily="34" charset="0"/>
                    <a:cs typeface="Arial" panose="020B0604020202020204" pitchFamily="34" charset="0"/>
                  </a:rPr>
                  <a:t>f</a:t>
                </a:r>
                <a:r>
                  <a:rPr lang="en-GB" sz="2400" dirty="0">
                    <a:solidFill>
                      <a:schemeClr val="tx2"/>
                    </a:solidFill>
                    <a:latin typeface="Arial" panose="020B0604020202020204" pitchFamily="34" charset="0"/>
                    <a:cs typeface="Arial" panose="020B0604020202020204" pitchFamily="34" charset="0"/>
                  </a:rPr>
                  <a:t>(</a:t>
                </a:r>
                <a:r>
                  <a:rPr lang="en-GB" sz="2400" i="1" dirty="0" err="1">
                    <a:latin typeface="Arial" panose="020B0604020202020204" pitchFamily="34" charset="0"/>
                    <a:cs typeface="Arial" panose="020B0604020202020204" pitchFamily="34" charset="0"/>
                  </a:rPr>
                  <a:t>T</a:t>
                </a:r>
                <a:r>
                  <a:rPr lang="en-GB" sz="2400" i="1" baseline="-25000" dirty="0" err="1">
                    <a:solidFill>
                      <a:schemeClr val="tx2"/>
                    </a:solidFill>
                    <a:latin typeface="Arial" panose="020B0604020202020204" pitchFamily="34" charset="0"/>
                    <a:cs typeface="Arial" panose="020B0604020202020204" pitchFamily="34" charset="0"/>
                  </a:rPr>
                  <a:t>top</a:t>
                </a:r>
                <a:r>
                  <a:rPr lang="en-GB" sz="2400" dirty="0">
                    <a:latin typeface="Arial" panose="020B0604020202020204" pitchFamily="34" charset="0"/>
                    <a:cs typeface="Arial" panose="020B0604020202020204" pitchFamily="34" charset="0"/>
                  </a:rPr>
                  <a:t>)</a:t>
                </a:r>
                <a:endParaRPr lang="en-GB" sz="2400" dirty="0">
                  <a:solidFill>
                    <a:schemeClr val="tx2"/>
                  </a:solidFill>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EC9E63FA-0A28-A8E5-FF92-8BE34D395CCA}"/>
                  </a:ext>
                </a:extLst>
              </p:cNvPr>
              <p:cNvSpPr txBox="1">
                <a:spLocks noRot="1" noChangeAspect="1" noMove="1" noResize="1" noEditPoints="1" noAdjustHandles="1" noChangeArrowheads="1" noChangeShapeType="1" noTextEdit="1"/>
              </p:cNvSpPr>
              <p:nvPr/>
            </p:nvSpPr>
            <p:spPr>
              <a:xfrm>
                <a:off x="167658" y="6006846"/>
                <a:ext cx="8364782" cy="462434"/>
              </a:xfrm>
              <a:prstGeom prst="rect">
                <a:avLst/>
              </a:prstGeom>
              <a:blipFill>
                <a:blip r:embed="rId4"/>
                <a:stretch>
                  <a:fillRect l="-1166" t="-9211" b="-30263"/>
                </a:stretch>
              </a:blipFill>
            </p:spPr>
            <p:txBody>
              <a:bodyPr/>
              <a:lstStyle/>
              <a:p>
                <a:r>
                  <a:rPr lang="en-GB">
                    <a:noFill/>
                  </a:rPr>
                  <a:t> </a:t>
                </a:r>
              </a:p>
            </p:txBody>
          </p:sp>
        </mc:Fallback>
      </mc:AlternateContent>
      <p:pic>
        <p:nvPicPr>
          <p:cNvPr id="7" name="Picture 6" descr="A graph of a heat exchanger&#10;&#10;Description automatically generated with medium confidence">
            <a:extLst>
              <a:ext uri="{FF2B5EF4-FFF2-40B4-BE49-F238E27FC236}">
                <a16:creationId xmlns:a16="http://schemas.microsoft.com/office/drawing/2014/main" id="{E5E9F6FF-5830-8A7F-B98A-7C79B9B2B3DD}"/>
              </a:ext>
            </a:extLst>
          </p:cNvPr>
          <p:cNvPicPr>
            <a:picLocks noChangeAspect="1"/>
          </p:cNvPicPr>
          <p:nvPr/>
        </p:nvPicPr>
        <p:blipFill>
          <a:blip r:embed="rId5"/>
          <a:stretch>
            <a:fillRect/>
          </a:stretch>
        </p:blipFill>
        <p:spPr>
          <a:xfrm>
            <a:off x="0" y="1653054"/>
            <a:ext cx="4608513" cy="3026853"/>
          </a:xfrm>
          <a:prstGeom prst="rect">
            <a:avLst/>
          </a:prstGeom>
        </p:spPr>
      </p:pic>
      <p:pic>
        <p:nvPicPr>
          <p:cNvPr id="8" name="Picture 7" descr="A graph of a heat diagram&#10;&#10;Description automatically generated with medium confidence">
            <a:extLst>
              <a:ext uri="{FF2B5EF4-FFF2-40B4-BE49-F238E27FC236}">
                <a16:creationId xmlns:a16="http://schemas.microsoft.com/office/drawing/2014/main" id="{B22624DA-B310-CA77-8A7E-7E672E2D47ED}"/>
              </a:ext>
            </a:extLst>
          </p:cNvPr>
          <p:cNvPicPr>
            <a:picLocks noChangeAspect="1"/>
          </p:cNvPicPr>
          <p:nvPr/>
        </p:nvPicPr>
        <p:blipFill>
          <a:blip r:embed="rId6"/>
          <a:stretch>
            <a:fillRect/>
          </a:stretch>
        </p:blipFill>
        <p:spPr>
          <a:xfrm>
            <a:off x="4535487" y="1653054"/>
            <a:ext cx="4608513" cy="3026853"/>
          </a:xfrm>
          <a:prstGeom prst="rect">
            <a:avLst/>
          </a:prstGeom>
        </p:spPr>
      </p:pic>
    </p:spTree>
    <p:extLst>
      <p:ext uri="{BB962C8B-B14F-4D97-AF65-F5344CB8AC3E}">
        <p14:creationId xmlns:p14="http://schemas.microsoft.com/office/powerpoint/2010/main" val="48220596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21" y="-26479"/>
            <a:ext cx="8280000" cy="828000"/>
          </a:xfrm>
        </p:spPr>
        <p:txBody>
          <a:bodyPr/>
          <a:lstStyle/>
          <a:p>
            <a:r>
              <a:rPr lang="en-GB" sz="3600" dirty="0">
                <a:solidFill>
                  <a:srgbClr val="7030A0"/>
                </a:solidFill>
              </a:rPr>
              <a:t>Indian monsoon</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37</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258132" y="4793353"/>
            <a:ext cx="8346316" cy="2369880"/>
          </a:xfrm>
          <a:prstGeom prst="rect">
            <a:avLst/>
          </a:prstGeom>
          <a:noFill/>
        </p:spPr>
        <p:txBody>
          <a:bodyPr wrap="square" rtlCol="0">
            <a:spAutoFit/>
          </a:bodyPr>
          <a:lstStyle/>
          <a:p>
            <a:pPr marL="342900" indent="-342900">
              <a:buFont typeface="Arial" panose="020B0604020202020204" pitchFamily="34" charset="0"/>
              <a:buChar char="•"/>
              <a:defRPr/>
            </a:pPr>
            <a:r>
              <a:rPr lang="en-GB" dirty="0">
                <a:solidFill>
                  <a:schemeClr val="tx1"/>
                </a:solidFill>
                <a:latin typeface="Arial" panose="020B0604020202020204" pitchFamily="34" charset="0"/>
                <a:cs typeface="Arial" panose="020B0604020202020204" pitchFamily="34" charset="0"/>
              </a:rPr>
              <a:t>Grey = GPCP </a:t>
            </a:r>
            <a:r>
              <a:rPr lang="en-GB" dirty="0" err="1">
                <a:solidFill>
                  <a:schemeClr val="tx1"/>
                </a:solidFill>
                <a:latin typeface="Arial" panose="020B0604020202020204" pitchFamily="34" charset="0"/>
                <a:cs typeface="Arial" panose="020B0604020202020204" pitchFamily="34" charset="0"/>
              </a:rPr>
              <a:t>obs</a:t>
            </a:r>
            <a:endParaRPr lang="en-GB"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dirty="0">
                <a:solidFill>
                  <a:srgbClr val="FF0000"/>
                </a:solidFill>
                <a:latin typeface="Arial" panose="020B0604020202020204" pitchFamily="34" charset="0"/>
                <a:cs typeface="Arial" panose="020B0604020202020204" pitchFamily="34" charset="0"/>
              </a:rPr>
              <a:t>Red = model</a:t>
            </a:r>
          </a:p>
          <a:p>
            <a:pPr marL="342900" indent="-342900">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dirty="0">
                <a:latin typeface="Arial" panose="020B0604020202020204" pitchFamily="34" charset="0"/>
                <a:cs typeface="Arial" panose="020B0604020202020204" pitchFamily="34" charset="0"/>
              </a:rPr>
              <a:t>Enhanced monsoon amplitude (a longstanding UM issue)</a:t>
            </a:r>
          </a:p>
          <a:p>
            <a:pPr marL="342900" indent="-342900">
              <a:buFont typeface="Arial" panose="020B0604020202020204" pitchFamily="34" charset="0"/>
              <a:buChar char="•"/>
              <a:defRPr/>
            </a:pPr>
            <a:r>
              <a:rPr lang="en-GB" dirty="0">
                <a:latin typeface="Arial" panose="020B0604020202020204" pitchFamily="34" charset="0"/>
                <a:cs typeface="Arial" panose="020B0604020202020204" pitchFamily="34" charset="0"/>
              </a:rPr>
              <a:t>And improved MJO</a:t>
            </a:r>
          </a:p>
          <a:p>
            <a:pPr marL="342900" indent="-342900">
              <a:buFont typeface="Arial" panose="020B0604020202020204" pitchFamily="34" charset="0"/>
              <a:buChar char="•"/>
              <a:defRPr/>
            </a:pPr>
            <a:r>
              <a:rPr lang="en-GB" dirty="0">
                <a:latin typeface="Arial" panose="020B0604020202020204" pitchFamily="34" charset="0"/>
                <a:cs typeface="Arial" panose="020B0604020202020204" pitchFamily="34" charset="0"/>
              </a:rPr>
              <a:t>But West Pacific was worse!</a:t>
            </a:r>
          </a:p>
          <a:p>
            <a:pPr>
              <a:defRPr/>
            </a:pPr>
            <a:endParaRPr lang="en-GB" sz="2400"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972E9BA-48B9-2093-8DC4-E5F0E6F0184F}"/>
              </a:ext>
            </a:extLst>
          </p:cNvPr>
          <p:cNvPicPr>
            <a:picLocks noChangeAspect="1"/>
          </p:cNvPicPr>
          <p:nvPr/>
        </p:nvPicPr>
        <p:blipFill>
          <a:blip r:embed="rId3"/>
          <a:stretch>
            <a:fillRect/>
          </a:stretch>
        </p:blipFill>
        <p:spPr>
          <a:xfrm>
            <a:off x="3230" y="1766097"/>
            <a:ext cx="9144000" cy="3027256"/>
          </a:xfrm>
          <a:prstGeom prst="rect">
            <a:avLst/>
          </a:prstGeom>
        </p:spPr>
      </p:pic>
      <p:sp>
        <p:nvSpPr>
          <p:cNvPr id="5" name="TextBox 4">
            <a:extLst>
              <a:ext uri="{FF2B5EF4-FFF2-40B4-BE49-F238E27FC236}">
                <a16:creationId xmlns:a16="http://schemas.microsoft.com/office/drawing/2014/main" id="{0ADA856A-223B-C338-CB75-D6CFA7F58BBB}"/>
              </a:ext>
            </a:extLst>
          </p:cNvPr>
          <p:cNvSpPr txBox="1"/>
          <p:nvPr/>
        </p:nvSpPr>
        <p:spPr>
          <a:xfrm>
            <a:off x="322063" y="891751"/>
            <a:ext cx="8465251"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In the UM climate model, </a:t>
            </a:r>
            <a:r>
              <a:rPr lang="en-GB" sz="2400" dirty="0" err="1">
                <a:solidFill>
                  <a:schemeClr val="tx2"/>
                </a:solidFill>
                <a:latin typeface="Arial" panose="020B0604020202020204" pitchFamily="34" charset="0"/>
                <a:cs typeface="Arial" panose="020B0604020202020204" pitchFamily="34" charset="0"/>
              </a:rPr>
              <a:t>CoMorph</a:t>
            </a:r>
            <a:r>
              <a:rPr lang="en-GB" sz="2400" dirty="0">
                <a:solidFill>
                  <a:schemeClr val="tx2"/>
                </a:solidFill>
                <a:latin typeface="Arial" panose="020B0604020202020204" pitchFamily="34" charset="0"/>
                <a:cs typeface="Arial" panose="020B0604020202020204" pitchFamily="34" charset="0"/>
              </a:rPr>
              <a:t> with extra MCS-like tendencies</a:t>
            </a:r>
          </a:p>
        </p:txBody>
      </p:sp>
    </p:spTree>
    <p:extLst>
      <p:ext uri="{BB962C8B-B14F-4D97-AF65-F5344CB8AC3E}">
        <p14:creationId xmlns:p14="http://schemas.microsoft.com/office/powerpoint/2010/main" val="355737263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94165D-0AE9-2C52-2201-9FA81F3547DE}"/>
              </a:ext>
            </a:extLst>
          </p:cNvPr>
          <p:cNvSpPr/>
          <p:nvPr/>
        </p:nvSpPr>
        <p:spPr>
          <a:xfrm>
            <a:off x="179512" y="2765913"/>
            <a:ext cx="5702114" cy="1958151"/>
          </a:xfrm>
          <a:prstGeom prst="rect">
            <a:avLst/>
          </a:prstGeom>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solidFill>
                <a:schemeClr val="tx2"/>
              </a:solidFill>
              <a:latin typeface="+mn-lt"/>
            </a:endParaRPr>
          </a:p>
        </p:txBody>
      </p:sp>
      <p:sp>
        <p:nvSpPr>
          <p:cNvPr id="2" name="Title 1"/>
          <p:cNvSpPr>
            <a:spLocks noGrp="1"/>
          </p:cNvSpPr>
          <p:nvPr>
            <p:ph type="title"/>
          </p:nvPr>
        </p:nvSpPr>
        <p:spPr>
          <a:xfrm>
            <a:off x="424800" y="0"/>
            <a:ext cx="8280000" cy="828000"/>
          </a:xfrm>
        </p:spPr>
        <p:txBody>
          <a:bodyPr/>
          <a:lstStyle/>
          <a:p>
            <a:r>
              <a:rPr lang="en-GB" altLang="en-US" sz="3600" dirty="0">
                <a:solidFill>
                  <a:srgbClr val="7030A0"/>
                </a:solidFill>
              </a:rPr>
              <a:t>MCS scheme developed</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38</a:t>
            </a:fld>
            <a:endParaRPr lang="en-GB" altLang="en-US" dirty="0"/>
          </a:p>
        </p:txBody>
      </p:sp>
      <p:sp>
        <p:nvSpPr>
          <p:cNvPr id="5" name="Rectangle 4">
            <a:extLst>
              <a:ext uri="{FF2B5EF4-FFF2-40B4-BE49-F238E27FC236}">
                <a16:creationId xmlns:a16="http://schemas.microsoft.com/office/drawing/2014/main" id="{E3477ED1-7546-14FE-BC10-A430DCAEAFAB}"/>
              </a:ext>
            </a:extLst>
          </p:cNvPr>
          <p:cNvSpPr/>
          <p:nvPr/>
        </p:nvSpPr>
        <p:spPr>
          <a:xfrm>
            <a:off x="422839" y="1066517"/>
            <a:ext cx="3024335" cy="707886"/>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dirty="0">
                <a:solidFill>
                  <a:schemeClr val="tx2"/>
                </a:solidFill>
                <a:latin typeface="Arial" panose="020B0604020202020204" pitchFamily="34" charset="0"/>
                <a:cs typeface="Arial" panose="020B0604020202020204" pitchFamily="34" charset="0"/>
              </a:rPr>
              <a:t>Call existing convection parameterization</a:t>
            </a:r>
          </a:p>
        </p:txBody>
      </p:sp>
      <p:sp>
        <p:nvSpPr>
          <p:cNvPr id="7" name="Rectangle 6">
            <a:extLst>
              <a:ext uri="{FF2B5EF4-FFF2-40B4-BE49-F238E27FC236}">
                <a16:creationId xmlns:a16="http://schemas.microsoft.com/office/drawing/2014/main" id="{AFFD0574-2A0E-B59B-FBCC-F135E38AED5E}"/>
              </a:ext>
            </a:extLst>
          </p:cNvPr>
          <p:cNvSpPr/>
          <p:nvPr/>
        </p:nvSpPr>
        <p:spPr>
          <a:xfrm>
            <a:off x="422839" y="3172919"/>
            <a:ext cx="3093977" cy="707886"/>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dirty="0">
                <a:solidFill>
                  <a:schemeClr val="tx2"/>
                </a:solidFill>
                <a:latin typeface="Arial" panose="020B0604020202020204" pitchFamily="34" charset="0"/>
                <a:cs typeface="Arial" panose="020B0604020202020204" pitchFamily="34" charset="0"/>
              </a:rPr>
              <a:t>Test for conducive environmental conditions</a:t>
            </a:r>
          </a:p>
        </p:txBody>
      </p:sp>
      <p:sp>
        <p:nvSpPr>
          <p:cNvPr id="9" name="Rectangle 8">
            <a:extLst>
              <a:ext uri="{FF2B5EF4-FFF2-40B4-BE49-F238E27FC236}">
                <a16:creationId xmlns:a16="http://schemas.microsoft.com/office/drawing/2014/main" id="{F1781167-6F9D-79A2-8DCE-AC08CBEA8082}"/>
              </a:ext>
            </a:extLst>
          </p:cNvPr>
          <p:cNvSpPr/>
          <p:nvPr/>
        </p:nvSpPr>
        <p:spPr>
          <a:xfrm>
            <a:off x="467544" y="5286414"/>
            <a:ext cx="3049272" cy="400110"/>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dirty="0">
                <a:solidFill>
                  <a:schemeClr val="tx2"/>
                </a:solidFill>
                <a:latin typeface="Arial" panose="020B0604020202020204" pitchFamily="34" charset="0"/>
                <a:cs typeface="Arial" panose="020B0604020202020204" pitchFamily="34" charset="0"/>
              </a:rPr>
              <a:t>Call MCS scheme</a:t>
            </a:r>
          </a:p>
        </p:txBody>
      </p:sp>
      <p:sp>
        <p:nvSpPr>
          <p:cNvPr id="10" name="Rectangle 9">
            <a:extLst>
              <a:ext uri="{FF2B5EF4-FFF2-40B4-BE49-F238E27FC236}">
                <a16:creationId xmlns:a16="http://schemas.microsoft.com/office/drawing/2014/main" id="{0B6EC4DE-80CB-72AA-080E-D5F418C1AF2E}"/>
              </a:ext>
            </a:extLst>
          </p:cNvPr>
          <p:cNvSpPr/>
          <p:nvPr/>
        </p:nvSpPr>
        <p:spPr>
          <a:xfrm>
            <a:off x="4389874" y="5207742"/>
            <a:ext cx="3093977" cy="1323439"/>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dirty="0">
                <a:solidFill>
                  <a:schemeClr val="tx2"/>
                </a:solidFill>
                <a:latin typeface="Arial" panose="020B0604020202020204" pitchFamily="34" charset="0"/>
                <a:cs typeface="Arial" panose="020B0604020202020204" pitchFamily="34" charset="0"/>
              </a:rPr>
              <a:t>Final convection tendency sum of output from convection scheme and </a:t>
            </a:r>
            <a:r>
              <a:rPr lang="en-GB" dirty="0">
                <a:solidFill>
                  <a:srgbClr val="0070C0"/>
                </a:solidFill>
                <a:latin typeface="Arial" panose="020B0604020202020204" pitchFamily="34" charset="0"/>
                <a:cs typeface="Arial" panose="020B0604020202020204" pitchFamily="34" charset="0"/>
              </a:rPr>
              <a:t> MCS scheme</a:t>
            </a:r>
          </a:p>
        </p:txBody>
      </p:sp>
      <p:sp>
        <p:nvSpPr>
          <p:cNvPr id="12" name="Rectangle 11">
            <a:extLst>
              <a:ext uri="{FF2B5EF4-FFF2-40B4-BE49-F238E27FC236}">
                <a16:creationId xmlns:a16="http://schemas.microsoft.com/office/drawing/2014/main" id="{614AD2C0-6CF3-D310-0C5E-54C344B78039}"/>
              </a:ext>
            </a:extLst>
          </p:cNvPr>
          <p:cNvSpPr/>
          <p:nvPr/>
        </p:nvSpPr>
        <p:spPr>
          <a:xfrm>
            <a:off x="4283968" y="1220405"/>
            <a:ext cx="1808508"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dirty="0">
                <a:solidFill>
                  <a:schemeClr val="tx2"/>
                </a:solidFill>
                <a:latin typeface="Arial" panose="020B0604020202020204" pitchFamily="34" charset="0"/>
                <a:cs typeface="Arial" panose="020B0604020202020204" pitchFamily="34" charset="0"/>
              </a:rPr>
              <a:t>No convection</a:t>
            </a:r>
          </a:p>
        </p:txBody>
      </p:sp>
      <p:sp>
        <p:nvSpPr>
          <p:cNvPr id="13" name="Rectangle 12">
            <a:extLst>
              <a:ext uri="{FF2B5EF4-FFF2-40B4-BE49-F238E27FC236}">
                <a16:creationId xmlns:a16="http://schemas.microsoft.com/office/drawing/2014/main" id="{1E312CF4-5EAE-D99D-E067-EB6647736498}"/>
              </a:ext>
            </a:extLst>
          </p:cNvPr>
          <p:cNvSpPr/>
          <p:nvPr/>
        </p:nvSpPr>
        <p:spPr>
          <a:xfrm>
            <a:off x="4354727" y="3323986"/>
            <a:ext cx="1154483"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dirty="0">
                <a:solidFill>
                  <a:schemeClr val="tx2"/>
                </a:solidFill>
                <a:latin typeface="Arial" panose="020B0604020202020204" pitchFamily="34" charset="0"/>
                <a:cs typeface="Arial" panose="020B0604020202020204" pitchFamily="34" charset="0"/>
              </a:rPr>
              <a:t>No MCS</a:t>
            </a:r>
          </a:p>
        </p:txBody>
      </p:sp>
      <p:sp>
        <p:nvSpPr>
          <p:cNvPr id="14" name="Rectangle 13">
            <a:extLst>
              <a:ext uri="{FF2B5EF4-FFF2-40B4-BE49-F238E27FC236}">
                <a16:creationId xmlns:a16="http://schemas.microsoft.com/office/drawing/2014/main" id="{7C007347-D79F-14F0-2306-AE73B3577C12}"/>
              </a:ext>
            </a:extLst>
          </p:cNvPr>
          <p:cNvSpPr/>
          <p:nvPr/>
        </p:nvSpPr>
        <p:spPr>
          <a:xfrm>
            <a:off x="1386020" y="4221088"/>
            <a:ext cx="755335"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dirty="0">
                <a:solidFill>
                  <a:schemeClr val="tx2"/>
                </a:solidFill>
                <a:latin typeface="Arial" panose="020B0604020202020204" pitchFamily="34" charset="0"/>
                <a:cs typeface="Arial" panose="020B0604020202020204" pitchFamily="34" charset="0"/>
              </a:rPr>
              <a:t>MCS</a:t>
            </a:r>
          </a:p>
        </p:txBody>
      </p:sp>
      <p:sp>
        <p:nvSpPr>
          <p:cNvPr id="16" name="TextBox 15">
            <a:extLst>
              <a:ext uri="{FF2B5EF4-FFF2-40B4-BE49-F238E27FC236}">
                <a16:creationId xmlns:a16="http://schemas.microsoft.com/office/drawing/2014/main" id="{251187D4-C91C-69CD-2997-CDD792091751}"/>
              </a:ext>
            </a:extLst>
          </p:cNvPr>
          <p:cNvSpPr txBox="1"/>
          <p:nvPr/>
        </p:nvSpPr>
        <p:spPr>
          <a:xfrm>
            <a:off x="6732240" y="1874804"/>
            <a:ext cx="2114066" cy="1323439"/>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New part, informed by observational</a:t>
            </a:r>
          </a:p>
          <a:p>
            <a:r>
              <a:rPr lang="en-GB" dirty="0">
                <a:solidFill>
                  <a:srgbClr val="0070C0"/>
                </a:solidFill>
                <a:latin typeface="Arial" panose="020B0604020202020204" pitchFamily="34" charset="0"/>
                <a:cs typeface="Arial" panose="020B0604020202020204" pitchFamily="34" charset="0"/>
              </a:rPr>
              <a:t>dataset</a:t>
            </a:r>
          </a:p>
        </p:txBody>
      </p:sp>
      <p:sp>
        <p:nvSpPr>
          <p:cNvPr id="17" name="TextBox 16">
            <a:extLst>
              <a:ext uri="{FF2B5EF4-FFF2-40B4-BE49-F238E27FC236}">
                <a16:creationId xmlns:a16="http://schemas.microsoft.com/office/drawing/2014/main" id="{2E2B0902-CBF4-D65A-E6BB-E71FF2D18F70}"/>
              </a:ext>
            </a:extLst>
          </p:cNvPr>
          <p:cNvSpPr txBox="1"/>
          <p:nvPr/>
        </p:nvSpPr>
        <p:spPr>
          <a:xfrm>
            <a:off x="7182048" y="3913311"/>
            <a:ext cx="2114066" cy="1015663"/>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Modified, informed by DA system</a:t>
            </a:r>
          </a:p>
        </p:txBody>
      </p:sp>
      <p:sp>
        <p:nvSpPr>
          <p:cNvPr id="11" name="Rectangle 10">
            <a:extLst>
              <a:ext uri="{FF2B5EF4-FFF2-40B4-BE49-F238E27FC236}">
                <a16:creationId xmlns:a16="http://schemas.microsoft.com/office/drawing/2014/main" id="{9F560D61-D0E7-1202-AC9A-6597E165E6CA}"/>
              </a:ext>
            </a:extLst>
          </p:cNvPr>
          <p:cNvSpPr/>
          <p:nvPr/>
        </p:nvSpPr>
        <p:spPr>
          <a:xfrm>
            <a:off x="1023740" y="2200791"/>
            <a:ext cx="1479893"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dirty="0">
                <a:solidFill>
                  <a:schemeClr val="tx2"/>
                </a:solidFill>
                <a:latin typeface="Arial" panose="020B0604020202020204" pitchFamily="34" charset="0"/>
                <a:cs typeface="Arial" panose="020B0604020202020204" pitchFamily="34" charset="0"/>
              </a:rPr>
              <a:t>Convection</a:t>
            </a:r>
          </a:p>
        </p:txBody>
      </p:sp>
      <p:sp>
        <p:nvSpPr>
          <p:cNvPr id="21" name="Arrow: Down 20">
            <a:extLst>
              <a:ext uri="{FF2B5EF4-FFF2-40B4-BE49-F238E27FC236}">
                <a16:creationId xmlns:a16="http://schemas.microsoft.com/office/drawing/2014/main" id="{5BE19E1C-AC6F-1D15-E2FF-D4FDBF297D87}"/>
              </a:ext>
            </a:extLst>
          </p:cNvPr>
          <p:cNvSpPr/>
          <p:nvPr/>
        </p:nvSpPr>
        <p:spPr>
          <a:xfrm>
            <a:off x="1587639" y="1794158"/>
            <a:ext cx="281322" cy="423835"/>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2" name="Arrow: Down 21">
            <a:extLst>
              <a:ext uri="{FF2B5EF4-FFF2-40B4-BE49-F238E27FC236}">
                <a16:creationId xmlns:a16="http://schemas.microsoft.com/office/drawing/2014/main" id="{2FC2EE7E-866B-0D90-E80A-FCE4D5E32B1E}"/>
              </a:ext>
            </a:extLst>
          </p:cNvPr>
          <p:cNvSpPr/>
          <p:nvPr/>
        </p:nvSpPr>
        <p:spPr>
          <a:xfrm>
            <a:off x="1587639" y="2613834"/>
            <a:ext cx="282417" cy="572018"/>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3" name="Arrow: Down 22">
            <a:extLst>
              <a:ext uri="{FF2B5EF4-FFF2-40B4-BE49-F238E27FC236}">
                <a16:creationId xmlns:a16="http://schemas.microsoft.com/office/drawing/2014/main" id="{4BDB6B82-B720-BB5E-3EFA-8D9039A206E1}"/>
              </a:ext>
            </a:extLst>
          </p:cNvPr>
          <p:cNvSpPr/>
          <p:nvPr/>
        </p:nvSpPr>
        <p:spPr>
          <a:xfrm>
            <a:off x="1637364" y="3910718"/>
            <a:ext cx="252644" cy="340283"/>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4" name="Arrow: Down 23">
            <a:extLst>
              <a:ext uri="{FF2B5EF4-FFF2-40B4-BE49-F238E27FC236}">
                <a16:creationId xmlns:a16="http://schemas.microsoft.com/office/drawing/2014/main" id="{A53937F5-4CE0-C55D-0E37-8F58607EF3C8}"/>
              </a:ext>
            </a:extLst>
          </p:cNvPr>
          <p:cNvSpPr/>
          <p:nvPr/>
        </p:nvSpPr>
        <p:spPr>
          <a:xfrm>
            <a:off x="1613916" y="4635020"/>
            <a:ext cx="276091" cy="651393"/>
          </a:xfrm>
          <a:prstGeom prst="down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25" name="Arrow: Right 24">
            <a:extLst>
              <a:ext uri="{FF2B5EF4-FFF2-40B4-BE49-F238E27FC236}">
                <a16:creationId xmlns:a16="http://schemas.microsoft.com/office/drawing/2014/main" id="{AC7F9968-92C7-7069-E06C-BEA3152DC21E}"/>
              </a:ext>
            </a:extLst>
          </p:cNvPr>
          <p:cNvSpPr/>
          <p:nvPr/>
        </p:nvSpPr>
        <p:spPr>
          <a:xfrm>
            <a:off x="3447174" y="1296173"/>
            <a:ext cx="836794" cy="229968"/>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6" name="Arrow: Right 25">
            <a:extLst>
              <a:ext uri="{FF2B5EF4-FFF2-40B4-BE49-F238E27FC236}">
                <a16:creationId xmlns:a16="http://schemas.microsoft.com/office/drawing/2014/main" id="{62462990-D50F-B545-3833-7D19359ACCDA}"/>
              </a:ext>
            </a:extLst>
          </p:cNvPr>
          <p:cNvSpPr/>
          <p:nvPr/>
        </p:nvSpPr>
        <p:spPr>
          <a:xfrm>
            <a:off x="3530504" y="3382895"/>
            <a:ext cx="836794" cy="229968"/>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7" name="Arrow: Right 26">
            <a:extLst>
              <a:ext uri="{FF2B5EF4-FFF2-40B4-BE49-F238E27FC236}">
                <a16:creationId xmlns:a16="http://schemas.microsoft.com/office/drawing/2014/main" id="{CF1BD0FA-A5F7-8521-3F37-865360D352C7}"/>
              </a:ext>
            </a:extLst>
          </p:cNvPr>
          <p:cNvSpPr/>
          <p:nvPr/>
        </p:nvSpPr>
        <p:spPr>
          <a:xfrm>
            <a:off x="3553080" y="5371485"/>
            <a:ext cx="836794" cy="229968"/>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mc:AlternateContent xmlns:mc="http://schemas.openxmlformats.org/markup-compatibility/2006" xmlns:p14="http://schemas.microsoft.com/office/powerpoint/2010/main">
        <mc:Choice Requires="p14">
          <p:contentPart p14:bwMode="auto" r:id="rId2">
            <p14:nvContentPartPr>
              <p14:cNvPr id="41" name="Ink 40">
                <a:extLst>
                  <a:ext uri="{FF2B5EF4-FFF2-40B4-BE49-F238E27FC236}">
                    <a16:creationId xmlns:a16="http://schemas.microsoft.com/office/drawing/2014/main" id="{4477658E-2536-40B6-4CFC-8739E6BC2E5C}"/>
                  </a:ext>
                </a:extLst>
              </p14:cNvPr>
              <p14:cNvContentPartPr/>
              <p14:nvPr/>
            </p14:nvContentPartPr>
            <p14:xfrm>
              <a:off x="6393877" y="3271773"/>
              <a:ext cx="360" cy="360"/>
            </p14:xfrm>
          </p:contentPart>
        </mc:Choice>
        <mc:Fallback xmlns="">
          <p:pic>
            <p:nvPicPr>
              <p:cNvPr id="41" name="Ink 40">
                <a:extLst>
                  <a:ext uri="{FF2B5EF4-FFF2-40B4-BE49-F238E27FC236}">
                    <a16:creationId xmlns:a16="http://schemas.microsoft.com/office/drawing/2014/main" id="{4477658E-2536-40B6-4CFC-8739E6BC2E5C}"/>
                  </a:ext>
                </a:extLst>
              </p:cNvPr>
              <p:cNvPicPr/>
              <p:nvPr/>
            </p:nvPicPr>
            <p:blipFill>
              <a:blip r:embed="rId3"/>
              <a:stretch>
                <a:fillRect/>
              </a:stretch>
            </p:blipFill>
            <p:spPr>
              <a:xfrm>
                <a:off x="6385237" y="3262773"/>
                <a:ext cx="18000" cy="18000"/>
              </a:xfrm>
              <a:prstGeom prst="rect">
                <a:avLst/>
              </a:prstGeom>
            </p:spPr>
          </p:pic>
        </mc:Fallback>
      </mc:AlternateContent>
      <p:cxnSp>
        <p:nvCxnSpPr>
          <p:cNvPr id="43" name="Connector: Curved 42">
            <a:extLst>
              <a:ext uri="{FF2B5EF4-FFF2-40B4-BE49-F238E27FC236}">
                <a16:creationId xmlns:a16="http://schemas.microsoft.com/office/drawing/2014/main" id="{F937024E-0B5C-1BEA-1C2C-0DAC59CB9614}"/>
              </a:ext>
            </a:extLst>
          </p:cNvPr>
          <p:cNvCxnSpPr>
            <a:cxnSpLocks/>
            <a:stCxn id="15" idx="3"/>
            <a:endCxn id="16" idx="1"/>
          </p:cNvCxnSpPr>
          <p:nvPr/>
        </p:nvCxnSpPr>
        <p:spPr bwMode="auto">
          <a:xfrm flipV="1">
            <a:off x="5881626" y="2536524"/>
            <a:ext cx="850614" cy="1208465"/>
          </a:xfrm>
          <a:prstGeom prst="curvedConnector3">
            <a:avLst/>
          </a:prstGeom>
          <a:noFill/>
          <a:ln w="38100" cap="flat" cmpd="sng" algn="ctr">
            <a:solidFill>
              <a:srgbClr val="0070C0"/>
            </a:solidFill>
            <a:prstDash val="solid"/>
            <a:round/>
            <a:headEnd type="none" w="sm"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6" name="Arrow: Down 45">
            <a:extLst>
              <a:ext uri="{FF2B5EF4-FFF2-40B4-BE49-F238E27FC236}">
                <a16:creationId xmlns:a16="http://schemas.microsoft.com/office/drawing/2014/main" id="{D988C12A-B823-A129-1690-8E2098AAF410}"/>
              </a:ext>
            </a:extLst>
          </p:cNvPr>
          <p:cNvSpPr/>
          <p:nvPr/>
        </p:nvSpPr>
        <p:spPr>
          <a:xfrm>
            <a:off x="4823411" y="3724095"/>
            <a:ext cx="324653" cy="1336764"/>
          </a:xfrm>
          <a:prstGeom prst="down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cxnSp>
        <p:nvCxnSpPr>
          <p:cNvPr id="55" name="Connector: Curved 54">
            <a:extLst>
              <a:ext uri="{FF2B5EF4-FFF2-40B4-BE49-F238E27FC236}">
                <a16:creationId xmlns:a16="http://schemas.microsoft.com/office/drawing/2014/main" id="{A37E55B8-509D-3EC9-07C1-52C441560E98}"/>
              </a:ext>
            </a:extLst>
          </p:cNvPr>
          <p:cNvCxnSpPr/>
          <p:nvPr/>
        </p:nvCxnSpPr>
        <p:spPr bwMode="auto">
          <a:xfrm rot="5400000" flipH="1" flipV="1">
            <a:off x="7116246" y="4859144"/>
            <a:ext cx="1672128" cy="1296144"/>
          </a:xfrm>
          <a:prstGeom prst="curvedConnector3">
            <a:avLst/>
          </a:prstGeom>
          <a:noFill/>
          <a:ln w="38100" cap="flat" cmpd="sng" algn="ctr">
            <a:solidFill>
              <a:srgbClr val="0070C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29213136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61" y="-75701"/>
            <a:ext cx="8280000" cy="828000"/>
          </a:xfrm>
        </p:spPr>
        <p:txBody>
          <a:bodyPr/>
          <a:lstStyle/>
          <a:p>
            <a:r>
              <a:rPr lang="en-GB" sz="3000" dirty="0">
                <a:solidFill>
                  <a:srgbClr val="7030A0"/>
                </a:solidFill>
              </a:rPr>
              <a:t>P (MCS | deep convection, variable)</a:t>
            </a:r>
            <a:endParaRPr lang="en-GB" sz="30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39</a:t>
            </a:fld>
            <a:endParaRPr lang="en-GB" altLang="en-US" dirty="0"/>
          </a:p>
        </p:txBody>
      </p:sp>
      <p:sp>
        <p:nvSpPr>
          <p:cNvPr id="4" name="Content Placeholder 3"/>
          <p:cNvSpPr>
            <a:spLocks noGrp="1"/>
          </p:cNvSpPr>
          <p:nvPr>
            <p:ph idx="11"/>
          </p:nvPr>
        </p:nvSpPr>
        <p:spPr>
          <a:xfrm>
            <a:off x="539552" y="63813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19F07054-6CB0-A4E1-A5D6-809B39EBE8D3}"/>
              </a:ext>
            </a:extLst>
          </p:cNvPr>
          <p:cNvSpPr txBox="1"/>
          <p:nvPr/>
        </p:nvSpPr>
        <p:spPr>
          <a:xfrm>
            <a:off x="-252536" y="4357844"/>
            <a:ext cx="9140209" cy="2246769"/>
          </a:xfrm>
          <a:prstGeom prst="rect">
            <a:avLst/>
          </a:prstGeom>
          <a:noFill/>
        </p:spPr>
        <p:txBody>
          <a:bodyPr wrap="square">
            <a:spAutoFit/>
          </a:bodyPr>
          <a:lstStyle/>
          <a:p>
            <a:pPr lvl="1"/>
            <a:endParaRPr lang="en-GB"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b="0" i="0" u="none" strike="noStrike" baseline="0" dirty="0">
                <a:solidFill>
                  <a:srgbClr val="000000"/>
                </a:solidFill>
                <a:latin typeface="Arial" panose="020B0604020202020204" pitchFamily="34" charset="0"/>
                <a:cs typeface="Arial" panose="020B0604020202020204" pitchFamily="34" charset="0"/>
              </a:rPr>
              <a:t>Analysis of large observational MCS database (Feng et al 2021)</a:t>
            </a:r>
          </a:p>
          <a:p>
            <a:pPr marL="800100" lvl="1" indent="-342900">
              <a:buFont typeface="Arial" panose="020B0604020202020204" pitchFamily="34" charset="0"/>
              <a:buChar char="•"/>
            </a:pPr>
            <a:r>
              <a:rPr lang="en-GB" b="0" i="0" u="none" strike="noStrike" baseline="0" dirty="0">
                <a:solidFill>
                  <a:srgbClr val="000000"/>
                </a:solidFill>
                <a:latin typeface="Arial" panose="020B0604020202020204" pitchFamily="34" charset="0"/>
                <a:cs typeface="Arial" panose="020B0604020202020204" pitchFamily="34" charset="0"/>
              </a:rPr>
              <a:t>Top: the conditional probability</a:t>
            </a:r>
          </a:p>
          <a:p>
            <a:pPr marL="800100" lvl="1" indent="-34290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Bottom: the pdf of the variable</a:t>
            </a:r>
            <a:endParaRPr lang="en-GB" b="0" i="0" u="none" strike="noStrike" baseline="0" dirty="0">
              <a:solidFill>
                <a:srgbClr val="00000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b="0" i="0" u="none" strike="noStrike" baseline="0" dirty="0">
                <a:solidFill>
                  <a:srgbClr val="000000"/>
                </a:solidFill>
                <a:latin typeface="Arial" panose="020B0604020202020204" pitchFamily="34" charset="0"/>
                <a:cs typeface="Arial" panose="020B0604020202020204" pitchFamily="34" charset="0"/>
              </a:rPr>
              <a:t>TCWV and </a:t>
            </a:r>
            <a:r>
              <a:rPr lang="en-GB" b="0" i="0" u="none" strike="noStrike" baseline="0" dirty="0" err="1">
                <a:solidFill>
                  <a:srgbClr val="000000"/>
                </a:solidFill>
                <a:latin typeface="Arial" panose="020B0604020202020204" pitchFamily="34" charset="0"/>
                <a:cs typeface="Arial" panose="020B0604020202020204" pitchFamily="34" charset="0"/>
              </a:rPr>
              <a:t>RHmid</a:t>
            </a:r>
            <a:r>
              <a:rPr lang="en-GB" b="0" i="0" u="none" strike="noStrike" baseline="0" dirty="0">
                <a:solidFill>
                  <a:srgbClr val="000000"/>
                </a:solidFill>
                <a:latin typeface="Arial" panose="020B0604020202020204" pitchFamily="34" charset="0"/>
                <a:cs typeface="Arial" panose="020B0604020202020204" pitchFamily="34" charset="0"/>
              </a:rPr>
              <a:t> were the most </a:t>
            </a:r>
            <a:r>
              <a:rPr lang="en-GB" dirty="0">
                <a:solidFill>
                  <a:srgbClr val="000000"/>
                </a:solidFill>
                <a:latin typeface="Arial" panose="020B0604020202020204" pitchFamily="34" charset="0"/>
                <a:cs typeface="Arial" panose="020B0604020202020204" pitchFamily="34" charset="0"/>
              </a:rPr>
              <a:t>promising</a:t>
            </a:r>
            <a:r>
              <a:rPr lang="en-GB" b="0" i="0" u="none" strike="noStrike" baseline="0" dirty="0">
                <a:solidFill>
                  <a:srgbClr val="000000"/>
                </a:solidFill>
                <a:latin typeface="Arial" panose="020B0604020202020204" pitchFamily="34" charset="0"/>
                <a:cs typeface="Arial" panose="020B0604020202020204" pitchFamily="34" charset="0"/>
              </a:rPr>
              <a:t> at dist</a:t>
            </a:r>
            <a:r>
              <a:rPr lang="en-GB" dirty="0">
                <a:solidFill>
                  <a:srgbClr val="000000"/>
                </a:solidFill>
                <a:latin typeface="Arial" panose="020B0604020202020204" pitchFamily="34" charset="0"/>
                <a:cs typeface="Arial" panose="020B0604020202020204" pitchFamily="34" charset="0"/>
              </a:rPr>
              <a:t>inguishing MCS from non-MCS deep convection</a:t>
            </a:r>
            <a:r>
              <a:rPr lang="en-GB" b="0" i="0" u="none" strike="noStrike" baseline="0" dirty="0">
                <a:solidFill>
                  <a:srgbClr val="000000"/>
                </a:solidFill>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Use for</a:t>
            </a:r>
            <a:r>
              <a:rPr lang="en-GB" b="0" i="0" u="none" strike="noStrike" baseline="0" dirty="0">
                <a:solidFill>
                  <a:srgbClr val="000000"/>
                </a:solidFill>
                <a:latin typeface="Arial" panose="020B0604020202020204" pitchFamily="34" charset="0"/>
                <a:cs typeface="Arial" panose="020B0604020202020204" pitchFamily="34" charset="0"/>
              </a:rPr>
              <a:t> stochastic</a:t>
            </a:r>
            <a:r>
              <a:rPr lang="en-GB" dirty="0">
                <a:solidFill>
                  <a:srgbClr val="000000"/>
                </a:solidFill>
                <a:latin typeface="Arial" panose="020B0604020202020204" pitchFamily="34" charset="0"/>
                <a:cs typeface="Arial" panose="020B0604020202020204" pitchFamily="34" charset="0"/>
              </a:rPr>
              <a:t> trigger of the</a:t>
            </a:r>
            <a:r>
              <a:rPr lang="en-GB" b="0" i="0" u="none" strike="noStrike" baseline="0" dirty="0">
                <a:solidFill>
                  <a:srgbClr val="000000"/>
                </a:solidFill>
                <a:latin typeface="Arial" panose="020B0604020202020204" pitchFamily="34" charset="0"/>
                <a:cs typeface="Arial" panose="020B0604020202020204" pitchFamily="34" charset="0"/>
              </a:rPr>
              <a:t> MCS parametrization</a:t>
            </a:r>
            <a:endParaRPr lang="en-GB" sz="1600" b="0" i="0" u="none" strike="noStrike" baseline="0" dirty="0">
              <a:solidFill>
                <a:srgbClr val="000000"/>
              </a:solidFill>
              <a:latin typeface="Arial" panose="020B0604020202020204" pitchFamily="34" charset="0"/>
            </a:endParaRPr>
          </a:p>
        </p:txBody>
      </p:sp>
      <p:pic>
        <p:nvPicPr>
          <p:cNvPr id="10" name="Picture 9">
            <a:extLst>
              <a:ext uri="{FF2B5EF4-FFF2-40B4-BE49-F238E27FC236}">
                <a16:creationId xmlns:a16="http://schemas.microsoft.com/office/drawing/2014/main" id="{5B6B7C57-27A5-EB44-63EB-ABDA7B31AC19}"/>
              </a:ext>
            </a:extLst>
          </p:cNvPr>
          <p:cNvPicPr>
            <a:picLocks noChangeAspect="1"/>
          </p:cNvPicPr>
          <p:nvPr/>
        </p:nvPicPr>
        <p:blipFill>
          <a:blip r:embed="rId3"/>
          <a:stretch>
            <a:fillRect/>
          </a:stretch>
        </p:blipFill>
        <p:spPr>
          <a:xfrm>
            <a:off x="0" y="949785"/>
            <a:ext cx="9144000" cy="3631343"/>
          </a:xfrm>
          <a:prstGeom prst="rect">
            <a:avLst/>
          </a:prstGeom>
        </p:spPr>
      </p:pic>
    </p:spTree>
    <p:extLst>
      <p:ext uri="{BB962C8B-B14F-4D97-AF65-F5344CB8AC3E}">
        <p14:creationId xmlns:p14="http://schemas.microsoft.com/office/powerpoint/2010/main" val="17672962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01" y="451190"/>
            <a:ext cx="8280000" cy="828000"/>
          </a:xfrm>
        </p:spPr>
        <p:txBody>
          <a:bodyPr/>
          <a:lstStyle/>
          <a:p>
            <a:r>
              <a:rPr lang="en-GB" sz="3200" dirty="0">
                <a:solidFill>
                  <a:srgbClr val="7030A0"/>
                </a:solidFill>
              </a:rPr>
              <a:t>How parameterization enters the equations</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a:t>
            </a:fld>
            <a:endParaRPr lang="en-GB" alt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1"/>
              </p:nvPr>
            </p:nvSpPr>
            <p:spPr>
              <a:xfrm>
                <a:off x="323528" y="1279190"/>
                <a:ext cx="8381272" cy="3951304"/>
              </a:xfrm>
            </p:spPr>
            <p:txBody>
              <a:bodyPr/>
              <a:lstStyle/>
              <a:p>
                <a:pPr marL="0" indent="0">
                  <a:buNone/>
                </a:pPr>
                <a:endParaRPr lang="en-GB" sz="2400" dirty="0"/>
              </a:p>
              <a:p>
                <a:r>
                  <a:rPr lang="en-GB" b="1" dirty="0">
                    <a:solidFill>
                      <a:srgbClr val="FF0000"/>
                    </a:solidFill>
                  </a:rPr>
                  <a:t>All</a:t>
                </a:r>
                <a:r>
                  <a:rPr lang="en-GB" dirty="0"/>
                  <a:t> numerical models are based on a filter, </a:t>
                </a:r>
                <a14:m>
                  <m:oMath xmlns:m="http://schemas.openxmlformats.org/officeDocument/2006/math">
                    <m:r>
                      <a:rPr lang="en-GB" i="1" smtClean="0">
                        <a:latin typeface="Cambria Math" panose="02040503050406030204" pitchFamily="18" charset="0"/>
                        <a:ea typeface="Cambria Math" panose="02040503050406030204" pitchFamily="18" charset="0"/>
                      </a:rPr>
                      <m:t>𝜃</m:t>
                    </m:r>
                    <m:r>
                      <a:rPr lang="en-GB" b="0" i="1" smtClean="0">
                        <a:latin typeface="Cambria Math" panose="02040503050406030204" pitchFamily="18" charset="0"/>
                        <a:ea typeface="Cambria Math" panose="02040503050406030204" pitchFamily="18" charset="0"/>
                      </a:rPr>
                      <m:t> → </m:t>
                    </m:r>
                    <m:acc>
                      <m:accPr>
                        <m:chr m:val="̅"/>
                        <m:ctrlPr>
                          <a:rPr lang="en-GB" b="0" i="1" smtClean="0">
                            <a:latin typeface="Cambria Math" panose="02040503050406030204" pitchFamily="18" charset="0"/>
                            <a:ea typeface="Cambria Math" panose="02040503050406030204" pitchFamily="18" charset="0"/>
                          </a:rPr>
                        </m:ctrlPr>
                      </m:accPr>
                      <m:e>
                        <m:r>
                          <a:rPr lang="en-GB" b="0" i="1" smtClean="0">
                            <a:latin typeface="Cambria Math" panose="02040503050406030204" pitchFamily="18" charset="0"/>
                            <a:ea typeface="Cambria Math" panose="02040503050406030204" pitchFamily="18" charset="0"/>
                          </a:rPr>
                          <m:t>𝜃</m:t>
                        </m:r>
                      </m:e>
                    </m:acc>
                  </m:oMath>
                </a14:m>
                <a:endParaRPr lang="en-GB" dirty="0"/>
              </a:p>
              <a:p>
                <a:r>
                  <a:rPr lang="en-GB" dirty="0"/>
                  <a:t>After filtering, the thermodynamic equation becomes</a:t>
                </a:r>
              </a:p>
              <a:p>
                <a:endParaRPr lang="en-GB" dirty="0"/>
              </a:p>
              <a:p>
                <a:pPr marL="457200" marR="0" lvl="1" indent="0" algn="l" defTabSz="914400" rtl="0" eaLnBrk="1" fontAlgn="base" latinLnBrk="0" hangingPunct="1">
                  <a:lnSpc>
                    <a:spcPct val="100000"/>
                  </a:lnSpc>
                  <a:spcBef>
                    <a:spcPct val="0"/>
                  </a:spcBef>
                  <a:spcAft>
                    <a:spcPts val="60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f>
                        <m:fPr>
                          <m:ctrlP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ctrlPr>
                        </m:fPr>
                        <m:num>
                          <m: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Cambria Math" panose="02040503050406030204" pitchFamily="18" charset="0"/>
                              <a:cs typeface="+mn-cs"/>
                            </a:rPr>
                            <m:t>𝜕</m:t>
                          </m:r>
                          <m:acc>
                            <m:accPr>
                              <m:chr m:val="̅"/>
                              <m:ctrlP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ctrlPr>
                            </m:accPr>
                            <m:e>
                              <m:r>
                                <a:rPr kumimoji="0" lang="en-GB" sz="2400" b="0" i="1" u="none" strike="noStrike" kern="1200" cap="none" spc="0" normalizeH="0" baseline="0" noProof="0">
                                  <a:ln>
                                    <a:noFill/>
                                  </a:ln>
                                  <a:solidFill>
                                    <a:schemeClr val="tx2"/>
                                  </a:solidFill>
                                  <a:effectLst/>
                                  <a:uLnTx/>
                                  <a:uFillTx/>
                                  <a:latin typeface="Cambria Math" panose="02040503050406030204" pitchFamily="18" charset="0"/>
                                  <a:ea typeface="Cambria Math" panose="02040503050406030204" pitchFamily="18" charset="0"/>
                                  <a:cs typeface="+mn-cs"/>
                                </a:rPr>
                                <m:t>𝜃</m:t>
                              </m:r>
                            </m:e>
                          </m:acc>
                        </m:num>
                        <m:den>
                          <m: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t>𝑡</m:t>
                          </m:r>
                        </m:den>
                      </m:f>
                      <m: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t>+</m:t>
                      </m:r>
                      <m:acc>
                        <m:accPr>
                          <m:chr m:val="̅"/>
                          <m:ctrlP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ctrlPr>
                        </m:accPr>
                        <m:e>
                          <m:r>
                            <a:rPr kumimoji="0" lang="en-GB" sz="2400" b="1" i="1" u="none" strike="noStrike" kern="1200" cap="none" spc="0" normalizeH="0" baseline="0" noProof="0">
                              <a:ln>
                                <a:noFill/>
                              </a:ln>
                              <a:solidFill>
                                <a:schemeClr val="tx2"/>
                              </a:solidFill>
                              <a:effectLst/>
                              <a:uLnTx/>
                              <a:uFillTx/>
                              <a:latin typeface="Cambria Math" panose="02040503050406030204" pitchFamily="18" charset="0"/>
                              <a:ea typeface="+mn-ea"/>
                              <a:cs typeface="+mn-cs"/>
                            </a:rPr>
                            <m:t>𝒖</m:t>
                          </m:r>
                        </m:e>
                      </m:acc>
                      <m:r>
                        <a:rPr kumimoji="0" lang="en-GB" sz="2400" b="1"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t>.</m:t>
                      </m:r>
                      <m:r>
                        <a:rPr kumimoji="0" lang="en-GB" sz="2400" b="1" i="1" u="none" strike="noStrike" kern="1200" cap="none" spc="0" normalizeH="0" baseline="0" noProof="0" smtClean="0">
                          <a:ln>
                            <a:noFill/>
                          </a:ln>
                          <a:solidFill>
                            <a:schemeClr val="tx2"/>
                          </a:solidFill>
                          <a:effectLst/>
                          <a:uLnTx/>
                          <a:uFillTx/>
                          <a:latin typeface="Cambria Math" panose="02040503050406030204" pitchFamily="18" charset="0"/>
                          <a:ea typeface="Cambria Math" panose="02040503050406030204" pitchFamily="18" charset="0"/>
                          <a:cs typeface="+mn-cs"/>
                        </a:rPr>
                        <m:t>𝛁</m:t>
                      </m:r>
                      <m:acc>
                        <m:accPr>
                          <m:chr m:val="̅"/>
                          <m:ctrlPr>
                            <a:rPr kumimoji="0" lang="en-GB" sz="2400" b="1" i="1" u="none" strike="noStrike" kern="1200" cap="none" spc="0" normalizeH="0" baseline="0" noProof="0" smtClean="0">
                              <a:ln>
                                <a:noFill/>
                              </a:ln>
                              <a:solidFill>
                                <a:schemeClr val="tx2"/>
                              </a:solidFill>
                              <a:effectLst/>
                              <a:uLnTx/>
                              <a:uFillTx/>
                              <a:latin typeface="Cambria Math" panose="02040503050406030204" pitchFamily="18" charset="0"/>
                              <a:ea typeface="Cambria Math" panose="02040503050406030204" pitchFamily="18" charset="0"/>
                              <a:cs typeface="+mn-cs"/>
                            </a:rPr>
                          </m:ctrlPr>
                        </m:accPr>
                        <m:e>
                          <m:r>
                            <a:rPr kumimoji="0" lang="en-GB" sz="2400" b="1" i="1" u="none" strike="noStrike" kern="1200" cap="none" spc="0" normalizeH="0" baseline="0" noProof="0" smtClean="0">
                              <a:ln>
                                <a:noFill/>
                              </a:ln>
                              <a:solidFill>
                                <a:schemeClr val="tx2"/>
                              </a:solidFill>
                              <a:effectLst/>
                              <a:uLnTx/>
                              <a:uFillTx/>
                              <a:latin typeface="Cambria Math" panose="02040503050406030204" pitchFamily="18" charset="0"/>
                              <a:ea typeface="Cambria Math" panose="02040503050406030204" pitchFamily="18" charset="0"/>
                              <a:cs typeface="+mn-cs"/>
                            </a:rPr>
                            <m:t>𝜃</m:t>
                          </m:r>
                        </m:e>
                      </m:acc>
                      <m: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t>=</m:t>
                      </m:r>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num>
                        <m:den>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𝜌</m:t>
                          </m:r>
                        </m:den>
                      </m:f>
                      <m:r>
                        <a:rPr kumimoji="0" lang="en-GB"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GB"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acc>
                        <m:accPr>
                          <m:chr m:val="̅"/>
                          <m:ctrlPr>
                            <a:rPr kumimoji="0" lang="en-GB"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accPr>
                        <m:e>
                          <m:sSup>
                            <m:sSupPr>
                              <m:ctrlPr>
                                <a:rPr kumimoji="0" lang="en-GB"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𝜌</m:t>
                              </m:r>
                              <m:r>
                                <a:rPr kumimoji="0" lang="en-GB"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𝒖</m:t>
                              </m:r>
                            </m:e>
                            <m:sup>
                              <m:r>
                                <a:rPr kumimoji="0" lang="en-GB"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up>
                          </m:sSup>
                          <m:sSup>
                            <m:sSupPr>
                              <m:ctrlP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ctrlPr>
                            </m:sSupPr>
                            <m:e>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𝜃</m:t>
                              </m:r>
                            </m:e>
                            <m:sup>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sup>
                          </m:sSup>
                        </m:e>
                      </m:acc>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𝐿</m:t>
                          </m:r>
                          <m:r>
                            <m:rPr>
                              <m:sty m:val="p"/>
                            </m:rPr>
                            <a:rPr kumimoji="0" lang="el-GR" sz="24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Π</m:t>
                          </m:r>
                        </m:num>
                        <m:den>
                          <m:sSub>
                            <m:sSubPr>
                              <m:ctrlP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𝑐</m:t>
                              </m:r>
                            </m:e>
                            <m:sub>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m:t>
                              </m:r>
                            </m:sub>
                          </m:sSub>
                        </m:den>
                      </m:f>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acc>
                        <m:accPr>
                          <m:chr m:val="̅"/>
                          <m:ctrlP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accPr>
                        <m:e>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𝑐</m:t>
                          </m:r>
                        </m:e>
                      </m:acc>
                      <m:r>
                        <a:rPr kumimoji="0" lang="en-GB" sz="2400" b="0" i="0"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t>−</m:t>
                      </m:r>
                      <m:acc>
                        <m:accPr>
                          <m:chr m:val="̅"/>
                          <m:ctrlP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ctrlPr>
                        </m:accPr>
                        <m:e>
                          <m: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t>𝑒</m:t>
                          </m:r>
                        </m:e>
                      </m:acc>
                      <m: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t>)+</m:t>
                      </m:r>
                      <m:sSub>
                        <m:sSubPr>
                          <m:ctrlP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ctrlPr>
                        </m:sSubPr>
                        <m:e>
                          <m: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t>𝑄</m:t>
                          </m:r>
                        </m:e>
                        <m:sub>
                          <m:r>
                            <a:rPr kumimoji="0" lang="en-GB" sz="2400" b="0" i="1" u="none" strike="noStrike" kern="1200" cap="none" spc="0" normalizeH="0" baseline="0" noProof="0" smtClean="0">
                              <a:ln>
                                <a:noFill/>
                              </a:ln>
                              <a:solidFill>
                                <a:schemeClr val="tx2"/>
                              </a:solidFill>
                              <a:effectLst/>
                              <a:uLnTx/>
                              <a:uFillTx/>
                              <a:latin typeface="Cambria Math" panose="02040503050406030204" pitchFamily="18" charset="0"/>
                              <a:ea typeface="+mn-ea"/>
                              <a:cs typeface="+mn-cs"/>
                            </a:rPr>
                            <m:t>𝑅</m:t>
                          </m:r>
                        </m:sub>
                      </m:sSub>
                    </m:oMath>
                  </m:oMathPara>
                </a14:m>
                <a:endParaRPr lang="en-GB" kern="1200" dirty="0">
                  <a:latin typeface="Arial" charset="0"/>
                  <a:ea typeface="+mn-ea"/>
                  <a:cs typeface="+mn-cs"/>
                </a:endParaRPr>
              </a:p>
              <a:p>
                <a:pPr marL="457200" marR="0" lvl="1" indent="0" algn="l" defTabSz="914400" rtl="0" eaLnBrk="1" fontAlgn="base" latinLnBrk="0" hangingPunct="1">
                  <a:lnSpc>
                    <a:spcPct val="100000"/>
                  </a:lnSpc>
                  <a:spcBef>
                    <a:spcPct val="0"/>
                  </a:spcBef>
                  <a:spcAft>
                    <a:spcPts val="60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p>
              <a:p>
                <a:r>
                  <a:rPr lang="en-GB" dirty="0"/>
                  <a:t> Convection parameterization needs to</a:t>
                </a:r>
              </a:p>
              <a:p>
                <a:pPr marL="817200" lvl="1" indent="-457200">
                  <a:buFont typeface="+mj-lt"/>
                  <a:buAutoNum type="arabicPeriod"/>
                </a:pPr>
                <a:r>
                  <a:rPr lang="en-GB" dirty="0"/>
                  <a:t> represent the effects of sub-filter-scale convection on the filtered flow (first term on RHS) </a:t>
                </a:r>
              </a:p>
              <a:p>
                <a:pPr marL="817200" lvl="1" indent="-457200">
                  <a:buFont typeface="+mj-lt"/>
                  <a:buAutoNum type="arabicPeriod"/>
                </a:pPr>
                <a:r>
                  <a:rPr lang="en-GB" dirty="0"/>
                  <a:t>produce precipitation (second term)</a:t>
                </a:r>
              </a:p>
              <a:p>
                <a:pPr marL="817200" lvl="1" indent="-457200">
                  <a:buFont typeface="+mj-lt"/>
                  <a:buAutoNum type="arabicPeriod"/>
                </a:pPr>
                <a:r>
                  <a:rPr lang="en-GB" dirty="0"/>
                  <a:t>and clouds (input to third term)</a:t>
                </a:r>
              </a:p>
              <a:p>
                <a:pPr marL="0" indent="0">
                  <a:buNone/>
                </a:pPr>
                <a:endParaRPr lang="en-GB" dirty="0"/>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endParaRPr lang="en-GB" dirty="0"/>
              </a:p>
              <a:p>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idx="11"/>
              </p:nvPr>
            </p:nvSpPr>
            <p:spPr>
              <a:xfrm>
                <a:off x="323528" y="1279190"/>
                <a:ext cx="8381272" cy="3951304"/>
              </a:xfrm>
              <a:blipFill>
                <a:blip r:embed="rId3"/>
                <a:stretch>
                  <a:fillRect l="-2036" b="-35494"/>
                </a:stretch>
              </a:blipFill>
            </p:spPr>
            <p:txBody>
              <a:bodyPr/>
              <a:lstStyle/>
              <a:p>
                <a:r>
                  <a:rPr lang="en-GB">
                    <a:noFill/>
                  </a:rPr>
                  <a:t> </a:t>
                </a:r>
              </a:p>
            </p:txBody>
          </p:sp>
        </mc:Fallback>
      </mc:AlternateContent>
    </p:spTree>
    <p:extLst>
      <p:ext uri="{BB962C8B-B14F-4D97-AF65-F5344CB8AC3E}">
        <p14:creationId xmlns:p14="http://schemas.microsoft.com/office/powerpoint/2010/main" val="363237849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C43A-F85B-2417-1571-1F2ABE8CA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AFDF-E6B4-872B-C268-0D9CAF4BFF14}"/>
              </a:ext>
            </a:extLst>
          </p:cNvPr>
          <p:cNvSpPr>
            <a:spLocks noGrp="1"/>
          </p:cNvSpPr>
          <p:nvPr>
            <p:ph type="title"/>
          </p:nvPr>
        </p:nvSpPr>
        <p:spPr>
          <a:xfrm>
            <a:off x="251520" y="116632"/>
            <a:ext cx="8280000" cy="759584"/>
          </a:xfrm>
        </p:spPr>
        <p:txBody>
          <a:bodyPr/>
          <a:lstStyle/>
          <a:p>
            <a:r>
              <a:rPr lang="en-GB" sz="3200" dirty="0">
                <a:solidFill>
                  <a:srgbClr val="7030A0"/>
                </a:solidFill>
              </a:rPr>
              <a:t>What MCS tendencies?</a:t>
            </a:r>
            <a:endParaRPr lang="en-GB" sz="3200" dirty="0"/>
          </a:p>
        </p:txBody>
      </p:sp>
      <p:sp>
        <p:nvSpPr>
          <p:cNvPr id="3" name="Slide Number Placeholder 2">
            <a:extLst>
              <a:ext uri="{FF2B5EF4-FFF2-40B4-BE49-F238E27FC236}">
                <a16:creationId xmlns:a16="http://schemas.microsoft.com/office/drawing/2014/main" id="{F3200A08-B5E3-531D-54AE-D65FCC750613}"/>
              </a:ext>
            </a:extLst>
          </p:cNvPr>
          <p:cNvSpPr>
            <a:spLocks noGrp="1"/>
          </p:cNvSpPr>
          <p:nvPr>
            <p:ph type="sldNum" sz="quarter" idx="4"/>
          </p:nvPr>
        </p:nvSpPr>
        <p:spPr/>
        <p:txBody>
          <a:bodyPr/>
          <a:lstStyle/>
          <a:p>
            <a:fld id="{44C01B32-D1A0-401C-8867-70456BBB1E87}" type="slidenum">
              <a:rPr lang="en-GB" altLang="en-US" smtClean="0"/>
              <a:pPr/>
              <a:t>40</a:t>
            </a:fld>
            <a:endParaRPr lang="en-GB" altLang="en-US" dirty="0"/>
          </a:p>
        </p:txBody>
      </p:sp>
      <p:sp>
        <p:nvSpPr>
          <p:cNvPr id="5" name="TextBox 4">
            <a:extLst>
              <a:ext uri="{FF2B5EF4-FFF2-40B4-BE49-F238E27FC236}">
                <a16:creationId xmlns:a16="http://schemas.microsoft.com/office/drawing/2014/main" id="{D1E9AD30-85E1-8D54-8DB1-14F939D932BF}"/>
              </a:ext>
            </a:extLst>
          </p:cNvPr>
          <p:cNvSpPr txBox="1"/>
          <p:nvPr/>
        </p:nvSpPr>
        <p:spPr>
          <a:xfrm>
            <a:off x="611560" y="1340768"/>
            <a:ext cx="8168907" cy="4509632"/>
          </a:xfrm>
          <a:prstGeom prst="rect">
            <a:avLst/>
          </a:prstGeom>
          <a:noFill/>
        </p:spPr>
        <p:txBody>
          <a:bodyPr wrap="square" rtlCol="0">
            <a:spAutoFit/>
          </a:bodyPr>
          <a:lstStyle/>
          <a:p>
            <a:pPr marL="342900" indent="-342900" eaLnBrk="0" hangingPunct="0">
              <a:spcBef>
                <a:spcPct val="0"/>
              </a:spcBef>
              <a:buClrTx/>
              <a:buFont typeface="Arial" panose="020B0604020202020204" pitchFamily="34" charset="0"/>
              <a:buChar char="•"/>
            </a:pPr>
            <a:r>
              <a:rPr lang="en-GB" sz="2400" kern="0" dirty="0">
                <a:solidFill>
                  <a:srgbClr val="000000"/>
                </a:solidFill>
                <a:effectLst/>
                <a:latin typeface="Arial" panose="020B0604020202020204" pitchFamily="34" charset="0"/>
                <a:ea typeface="Aptos" panose="020B0004020202020204" pitchFamily="34" charset="0"/>
                <a:cs typeface="Arial" panose="020B0604020202020204" pitchFamily="34" charset="0"/>
              </a:rPr>
              <a:t>The missing heating anomalies associated with MCS are available in the </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operational archive of analysis increments </a:t>
            </a:r>
          </a:p>
          <a:p>
            <a:pPr marL="342900" indent="-342900" eaLnBrk="0" hangingPunct="0">
              <a:spcBef>
                <a:spcPct val="0"/>
              </a:spcBef>
              <a:buClrTx/>
              <a:buFont typeface="Arial" panose="020B0604020202020204" pitchFamily="34" charset="0"/>
              <a:buChar char="•"/>
            </a:pPr>
            <a:endParaRPr lang="en-GB" altLang="en-US" sz="2400" dirty="0">
              <a:latin typeface="Arial" panose="020B0604020202020204" pitchFamily="34" charset="0"/>
              <a:ea typeface="Arial" panose="020B0604020202020204" pitchFamily="34" charset="0"/>
              <a:cs typeface="Arial" panose="020B0604020202020204" pitchFamily="34" charset="0"/>
            </a:endParaRPr>
          </a:p>
          <a:p>
            <a:pPr marL="342900" indent="-342900" eaLnBrk="0" hangingPunct="0">
              <a:spcBef>
                <a:spcPct val="0"/>
              </a:spcBef>
              <a:buClrTx/>
              <a:buFont typeface="Arial" panose="020B0604020202020204" pitchFamily="34" charset="0"/>
              <a:buChar char="•"/>
            </a:pPr>
            <a:r>
              <a:rPr lang="en-GB" altLang="en-US" sz="2400" dirty="0">
                <a:latin typeface="Arial" panose="020B0604020202020204" pitchFamily="34" charset="0"/>
                <a:ea typeface="Arial" panose="020B0604020202020204" pitchFamily="34" charset="0"/>
                <a:cs typeface="Arial" panose="020B0604020202020204" pitchFamily="34" charset="0"/>
              </a:rPr>
              <a:t>How do</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 such increments compare with MCSP?</a:t>
            </a:r>
          </a:p>
          <a:p>
            <a:pPr marL="342900" indent="-342900" eaLnBrk="0" hangingPunct="0">
              <a:spcBef>
                <a:spcPct val="0"/>
              </a:spcBef>
              <a:buClrTx/>
              <a:buFont typeface="Arial" panose="020B0604020202020204" pitchFamily="34" charset="0"/>
              <a:buChar char="•"/>
            </a:pPr>
            <a:endParaRPr lang="en-GB" altLang="en-US" sz="2400" dirty="0">
              <a:latin typeface="Arial" panose="020B0604020202020204" pitchFamily="34" charset="0"/>
              <a:ea typeface="Arial" panose="020B0604020202020204" pitchFamily="34" charset="0"/>
              <a:cs typeface="Arial" panose="020B0604020202020204" pitchFamily="34" charset="0"/>
            </a:endParaRPr>
          </a:p>
          <a:p>
            <a:pPr marL="342900" indent="-342900" eaLnBrk="0" hangingPunct="0">
              <a:spcBef>
                <a:spcPct val="0"/>
              </a:spcBef>
              <a:buClrTx/>
              <a:buFont typeface="Arial" panose="020B0604020202020204" pitchFamily="34" charset="0"/>
              <a:buChar char="•"/>
            </a:pP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Can we improve on the characterization of systematic errors and/or introduce probabilistic dependency of the MCS-associated tendencies on </a:t>
            </a:r>
            <a:r>
              <a:rPr lang="en-GB" altLang="en-US" sz="2400" dirty="0">
                <a:latin typeface="Arial" panose="020B0604020202020204" pitchFamily="34" charset="0"/>
                <a:ea typeface="Arial" panose="020B0604020202020204" pitchFamily="34" charset="0"/>
                <a:cs typeface="Arial" panose="020B0604020202020204" pitchFamily="34" charset="0"/>
              </a:rPr>
              <a:t>e.g. wind shear, TCWV?</a:t>
            </a:r>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endParaRPr>
          </a:p>
          <a:p>
            <a:pPr marL="342900" indent="-342900" eaLnBrk="0" hangingPunct="0">
              <a:spcBef>
                <a:spcPct val="0"/>
              </a:spcBef>
              <a:buClrTx/>
              <a:buFont typeface="Arial" panose="020B0604020202020204" pitchFamily="34" charset="0"/>
              <a:buChar char="•"/>
            </a:pPr>
            <a:endParaRPr lang="en-GB" altLang="en-US" sz="2400" dirty="0">
              <a:latin typeface="Arial" panose="020B0604020202020204" pitchFamily="34" charset="0"/>
              <a:ea typeface="Arial" panose="020B0604020202020204" pitchFamily="34" charset="0"/>
              <a:cs typeface="Arial" panose="020B0604020202020204" pitchFamily="34" charset="0"/>
            </a:endParaRPr>
          </a:p>
          <a:p>
            <a:pPr>
              <a:lnSpc>
                <a:spcPct val="115000"/>
              </a:lnSpc>
              <a:spcAft>
                <a:spcPts val="800"/>
              </a:spcAft>
            </a:pPr>
            <a:r>
              <a:rPr lang="en-GB" sz="1800" kern="0" dirty="0">
                <a:solidFill>
                  <a:srgbClr val="000000"/>
                </a:solidFill>
                <a:effectLst/>
                <a:latin typeface="ArialMT"/>
                <a:ea typeface="Aptos" panose="020B0004020202020204" pitchFamily="34" charset="0"/>
                <a:cs typeface="ArialMT"/>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07176047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1857F-343C-DE8B-0F1B-4B42FF846B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21406-106D-19DC-CFAC-E59B2C39DD0F}"/>
              </a:ext>
            </a:extLst>
          </p:cNvPr>
          <p:cNvSpPr>
            <a:spLocks noGrp="1"/>
          </p:cNvSpPr>
          <p:nvPr>
            <p:ph type="title"/>
          </p:nvPr>
        </p:nvSpPr>
        <p:spPr>
          <a:xfrm>
            <a:off x="251520" y="116632"/>
            <a:ext cx="8280000" cy="759584"/>
          </a:xfrm>
        </p:spPr>
        <p:txBody>
          <a:bodyPr/>
          <a:lstStyle/>
          <a:p>
            <a:r>
              <a:rPr lang="en-US" sz="3200" b="1" dirty="0">
                <a:solidFill>
                  <a:srgbClr val="7030A0"/>
                </a:solidFill>
                <a:latin typeface="Arial" panose="020B0604020202020204" pitchFamily="34" charset="0"/>
                <a:cs typeface="Arial" panose="020B0604020202020204" pitchFamily="34" charset="0"/>
              </a:rPr>
              <a:t>Select MCS Analysis Increments</a:t>
            </a:r>
            <a:endParaRPr lang="en-GB" sz="3200" dirty="0">
              <a:solidFill>
                <a:srgbClr val="7030A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91D2675-461A-C969-F497-FFA5CA87115E}"/>
              </a:ext>
            </a:extLst>
          </p:cNvPr>
          <p:cNvSpPr>
            <a:spLocks noGrp="1"/>
          </p:cNvSpPr>
          <p:nvPr>
            <p:ph type="sldNum" sz="quarter" idx="4"/>
          </p:nvPr>
        </p:nvSpPr>
        <p:spPr/>
        <p:txBody>
          <a:bodyPr/>
          <a:lstStyle/>
          <a:p>
            <a:fld id="{44C01B32-D1A0-401C-8867-70456BBB1E87}" type="slidenum">
              <a:rPr lang="en-GB" altLang="en-US" smtClean="0"/>
              <a:pPr/>
              <a:t>41</a:t>
            </a:fld>
            <a:endParaRPr lang="en-GB" altLang="en-US" dirty="0"/>
          </a:p>
        </p:txBody>
      </p:sp>
      <p:grpSp>
        <p:nvGrpSpPr>
          <p:cNvPr id="9" name="Group 8">
            <a:extLst>
              <a:ext uri="{FF2B5EF4-FFF2-40B4-BE49-F238E27FC236}">
                <a16:creationId xmlns:a16="http://schemas.microsoft.com/office/drawing/2014/main" id="{3BA54BF4-136F-F671-D297-AF5E8B827FDC}"/>
              </a:ext>
            </a:extLst>
          </p:cNvPr>
          <p:cNvGrpSpPr/>
          <p:nvPr/>
        </p:nvGrpSpPr>
        <p:grpSpPr>
          <a:xfrm>
            <a:off x="35496" y="980728"/>
            <a:ext cx="10801200" cy="5760640"/>
            <a:chOff x="376649" y="870738"/>
            <a:chExt cx="13544557" cy="5771832"/>
          </a:xfrm>
        </p:grpSpPr>
        <p:grpSp>
          <p:nvGrpSpPr>
            <p:cNvPr id="4" name="Group 3">
              <a:extLst>
                <a:ext uri="{FF2B5EF4-FFF2-40B4-BE49-F238E27FC236}">
                  <a16:creationId xmlns:a16="http://schemas.microsoft.com/office/drawing/2014/main" id="{FAEFD6A3-A8DC-D465-1DA4-8E1678A965F9}"/>
                </a:ext>
              </a:extLst>
            </p:cNvPr>
            <p:cNvGrpSpPr/>
            <p:nvPr/>
          </p:nvGrpSpPr>
          <p:grpSpPr>
            <a:xfrm>
              <a:off x="376649" y="870738"/>
              <a:ext cx="13544557" cy="5771832"/>
              <a:chOff x="376649" y="870738"/>
              <a:chExt cx="13544557" cy="5771832"/>
            </a:xfrm>
          </p:grpSpPr>
          <p:pic>
            <p:nvPicPr>
              <p:cNvPr id="139" name="Picture 2">
                <a:extLst>
                  <a:ext uri="{FF2B5EF4-FFF2-40B4-BE49-F238E27FC236}">
                    <a16:creationId xmlns:a16="http://schemas.microsoft.com/office/drawing/2014/main" id="{B06C4577-9087-54E0-ABAD-CF933C440A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0095" y="3449429"/>
                <a:ext cx="5034972" cy="302098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37B816C-F6D2-4864-D7DE-A530758ACEC0}"/>
                  </a:ext>
                </a:extLst>
              </p:cNvPr>
              <p:cNvGrpSpPr/>
              <p:nvPr/>
            </p:nvGrpSpPr>
            <p:grpSpPr>
              <a:xfrm>
                <a:off x="376649" y="870738"/>
                <a:ext cx="13544557" cy="5771832"/>
                <a:chOff x="376649" y="870738"/>
                <a:chExt cx="13544557" cy="5771832"/>
              </a:xfrm>
            </p:grpSpPr>
            <p:grpSp>
              <p:nvGrpSpPr>
                <p:cNvPr id="159" name="Group 158">
                  <a:extLst>
                    <a:ext uri="{FF2B5EF4-FFF2-40B4-BE49-F238E27FC236}">
                      <a16:creationId xmlns:a16="http://schemas.microsoft.com/office/drawing/2014/main" id="{47CA5859-BB02-C7F6-1A6C-96D8CFF29BD2}"/>
                    </a:ext>
                  </a:extLst>
                </p:cNvPr>
                <p:cNvGrpSpPr/>
                <p:nvPr/>
              </p:nvGrpSpPr>
              <p:grpSpPr>
                <a:xfrm>
                  <a:off x="376649" y="879140"/>
                  <a:ext cx="12105090" cy="2491344"/>
                  <a:chOff x="613265" y="1218170"/>
                  <a:chExt cx="5818079" cy="2491344"/>
                </a:xfrm>
              </p:grpSpPr>
              <p:cxnSp>
                <p:nvCxnSpPr>
                  <p:cNvPr id="123" name="Straight Connector 122">
                    <a:extLst>
                      <a:ext uri="{FF2B5EF4-FFF2-40B4-BE49-F238E27FC236}">
                        <a16:creationId xmlns:a16="http://schemas.microsoft.com/office/drawing/2014/main" id="{4A995100-43AB-FC9D-10E6-AFEA76C79F83}"/>
                      </a:ext>
                    </a:extLst>
                  </p:cNvPr>
                  <p:cNvCxnSpPr>
                    <a:cxnSpLocks/>
                  </p:cNvCxnSpPr>
                  <p:nvPr/>
                </p:nvCxnSpPr>
                <p:spPr>
                  <a:xfrm>
                    <a:off x="3442041" y="1218170"/>
                    <a:ext cx="0" cy="24605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Freeform 74">
                    <a:extLst>
                      <a:ext uri="{FF2B5EF4-FFF2-40B4-BE49-F238E27FC236}">
                        <a16:creationId xmlns:a16="http://schemas.microsoft.com/office/drawing/2014/main" id="{86FE1DEB-5BF3-550E-6DA3-DBFD9C7D2447}"/>
                      </a:ext>
                    </a:extLst>
                  </p:cNvPr>
                  <p:cNvSpPr/>
                  <p:nvPr/>
                </p:nvSpPr>
                <p:spPr>
                  <a:xfrm>
                    <a:off x="3461080" y="1533996"/>
                    <a:ext cx="2634921" cy="1159862"/>
                  </a:xfrm>
                  <a:custGeom>
                    <a:avLst/>
                    <a:gdLst>
                      <a:gd name="connsiteX0" fmla="*/ 0 w 2992581"/>
                      <a:gd name="connsiteY0" fmla="*/ 609600 h 609600"/>
                      <a:gd name="connsiteX1" fmla="*/ 1898072 w 2992581"/>
                      <a:gd name="connsiteY1" fmla="*/ 387928 h 609600"/>
                      <a:gd name="connsiteX2" fmla="*/ 2992581 w 2992581"/>
                      <a:gd name="connsiteY2" fmla="*/ 0 h 609600"/>
                    </a:gdLst>
                    <a:ahLst/>
                    <a:cxnLst>
                      <a:cxn ang="0">
                        <a:pos x="connsiteX0" y="connsiteY0"/>
                      </a:cxn>
                      <a:cxn ang="0">
                        <a:pos x="connsiteX1" y="connsiteY1"/>
                      </a:cxn>
                      <a:cxn ang="0">
                        <a:pos x="connsiteX2" y="connsiteY2"/>
                      </a:cxn>
                    </a:cxnLst>
                    <a:rect l="l" t="t" r="r" b="b"/>
                    <a:pathLst>
                      <a:path w="2992581" h="609600">
                        <a:moveTo>
                          <a:pt x="0" y="609600"/>
                        </a:moveTo>
                        <a:cubicBezTo>
                          <a:pt x="699654" y="549564"/>
                          <a:pt x="1399309" y="489528"/>
                          <a:pt x="1898072" y="387928"/>
                        </a:cubicBezTo>
                        <a:cubicBezTo>
                          <a:pt x="2396835" y="286328"/>
                          <a:pt x="2798617" y="71582"/>
                          <a:pt x="2992581" y="0"/>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Oval 32">
                    <a:extLst>
                      <a:ext uri="{FF2B5EF4-FFF2-40B4-BE49-F238E27FC236}">
                        <a16:creationId xmlns:a16="http://schemas.microsoft.com/office/drawing/2014/main" id="{2AFC46A3-8151-9E08-DE77-5CD10607ED6D}"/>
                      </a:ext>
                    </a:extLst>
                  </p:cNvPr>
                  <p:cNvSpPr/>
                  <p:nvPr/>
                </p:nvSpPr>
                <p:spPr>
                  <a:xfrm>
                    <a:off x="3382314" y="1602657"/>
                    <a:ext cx="103882" cy="2148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500"/>
                  </a:p>
                </p:txBody>
              </p:sp>
              <p:sp>
                <p:nvSpPr>
                  <p:cNvPr id="43" name="TextBox 42">
                    <a:extLst>
                      <a:ext uri="{FF2B5EF4-FFF2-40B4-BE49-F238E27FC236}">
                        <a16:creationId xmlns:a16="http://schemas.microsoft.com/office/drawing/2014/main" id="{93855CBE-AEE7-3ED4-D08D-47A07E8EEEAB}"/>
                      </a:ext>
                    </a:extLst>
                  </p:cNvPr>
                  <p:cNvSpPr txBox="1"/>
                  <p:nvPr/>
                </p:nvSpPr>
                <p:spPr>
                  <a:xfrm>
                    <a:off x="2849521" y="1222767"/>
                    <a:ext cx="614830" cy="492443"/>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Forecast</a:t>
                    </a:r>
                  </a:p>
                </p:txBody>
              </p:sp>
              <p:sp>
                <p:nvSpPr>
                  <p:cNvPr id="52" name="TextBox 51">
                    <a:extLst>
                      <a:ext uri="{FF2B5EF4-FFF2-40B4-BE49-F238E27FC236}">
                        <a16:creationId xmlns:a16="http://schemas.microsoft.com/office/drawing/2014/main" id="{B77DB9D0-7170-0033-3C5F-D3DED667D133}"/>
                      </a:ext>
                    </a:extLst>
                  </p:cNvPr>
                  <p:cNvSpPr txBox="1"/>
                  <p:nvPr/>
                </p:nvSpPr>
                <p:spPr>
                  <a:xfrm>
                    <a:off x="3420291" y="2960698"/>
                    <a:ext cx="841540" cy="492443"/>
                  </a:xfrm>
                  <a:prstGeom prst="rect">
                    <a:avLst/>
                  </a:prstGeom>
                  <a:noFill/>
                </p:spPr>
                <p:txBody>
                  <a:bodyPr wrap="none" rtlCol="0">
                    <a:spAutoFit/>
                  </a:bodyPr>
                  <a:lstStyle/>
                  <a:p>
                    <a:r>
                      <a:rPr lang="en-US" sz="1800" dirty="0">
                        <a:solidFill>
                          <a:srgbClr val="0070C0"/>
                        </a:solidFill>
                        <a:latin typeface="Times New Roman" panose="02020603050405020304" pitchFamily="18" charset="0"/>
                        <a:cs typeface="Times New Roman" panose="02020603050405020304" pitchFamily="18" charset="0"/>
                      </a:rPr>
                      <a:t>Observation</a:t>
                    </a:r>
                  </a:p>
                </p:txBody>
              </p:sp>
              <p:sp>
                <p:nvSpPr>
                  <p:cNvPr id="53" name="TextBox 52">
                    <a:extLst>
                      <a:ext uri="{FF2B5EF4-FFF2-40B4-BE49-F238E27FC236}">
                        <a16:creationId xmlns:a16="http://schemas.microsoft.com/office/drawing/2014/main" id="{7F971C41-3EBC-1A49-A5AF-F4EFF8AE9EF7}"/>
                      </a:ext>
                    </a:extLst>
                  </p:cNvPr>
                  <p:cNvSpPr txBox="1"/>
                  <p:nvPr/>
                </p:nvSpPr>
                <p:spPr>
                  <a:xfrm>
                    <a:off x="3464119" y="1933951"/>
                    <a:ext cx="1361509" cy="492443"/>
                  </a:xfrm>
                  <a:prstGeom prst="rect">
                    <a:avLst/>
                  </a:prstGeom>
                  <a:noFill/>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Analysis Increment</a:t>
                    </a:r>
                  </a:p>
                </p:txBody>
              </p:sp>
              <p:sp>
                <p:nvSpPr>
                  <p:cNvPr id="35" name="Oval 34">
                    <a:extLst>
                      <a:ext uri="{FF2B5EF4-FFF2-40B4-BE49-F238E27FC236}">
                        <a16:creationId xmlns:a16="http://schemas.microsoft.com/office/drawing/2014/main" id="{49F5B4E1-294A-AA99-1CA9-3DF841FA2DBC}"/>
                      </a:ext>
                    </a:extLst>
                  </p:cNvPr>
                  <p:cNvSpPr/>
                  <p:nvPr/>
                </p:nvSpPr>
                <p:spPr>
                  <a:xfrm>
                    <a:off x="3384559" y="2578758"/>
                    <a:ext cx="108296" cy="214884"/>
                  </a:xfrm>
                  <a:prstGeom prst="ellipse">
                    <a:avLst/>
                  </a:prstGeom>
                  <a:solidFill>
                    <a:srgbClr val="FF0000"/>
                  </a:solidFill>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500"/>
                  </a:p>
                </p:txBody>
              </p:sp>
              <p:sp>
                <p:nvSpPr>
                  <p:cNvPr id="70" name="Freeform 69">
                    <a:extLst>
                      <a:ext uri="{FF2B5EF4-FFF2-40B4-BE49-F238E27FC236}">
                        <a16:creationId xmlns:a16="http://schemas.microsoft.com/office/drawing/2014/main" id="{39EE7B15-5BBE-1C45-D766-DBC1C4C1C140}"/>
                      </a:ext>
                    </a:extLst>
                  </p:cNvPr>
                  <p:cNvSpPr/>
                  <p:nvPr/>
                </p:nvSpPr>
                <p:spPr>
                  <a:xfrm>
                    <a:off x="625704" y="1704099"/>
                    <a:ext cx="2797298" cy="1947855"/>
                  </a:xfrm>
                  <a:custGeom>
                    <a:avLst/>
                    <a:gdLst>
                      <a:gd name="connsiteX0" fmla="*/ 0 w 2992581"/>
                      <a:gd name="connsiteY0" fmla="*/ 609600 h 609600"/>
                      <a:gd name="connsiteX1" fmla="*/ 1898072 w 2992581"/>
                      <a:gd name="connsiteY1" fmla="*/ 387928 h 609600"/>
                      <a:gd name="connsiteX2" fmla="*/ 2992581 w 2992581"/>
                      <a:gd name="connsiteY2" fmla="*/ 0 h 609600"/>
                    </a:gdLst>
                    <a:ahLst/>
                    <a:cxnLst>
                      <a:cxn ang="0">
                        <a:pos x="connsiteX0" y="connsiteY0"/>
                      </a:cxn>
                      <a:cxn ang="0">
                        <a:pos x="connsiteX1" y="connsiteY1"/>
                      </a:cxn>
                      <a:cxn ang="0">
                        <a:pos x="connsiteX2" y="connsiteY2"/>
                      </a:cxn>
                    </a:cxnLst>
                    <a:rect l="l" t="t" r="r" b="b"/>
                    <a:pathLst>
                      <a:path w="2992581" h="609600">
                        <a:moveTo>
                          <a:pt x="0" y="609600"/>
                        </a:moveTo>
                        <a:cubicBezTo>
                          <a:pt x="699654" y="549564"/>
                          <a:pt x="1399309" y="489528"/>
                          <a:pt x="1898072" y="387928"/>
                        </a:cubicBezTo>
                        <a:cubicBezTo>
                          <a:pt x="2396835" y="286328"/>
                          <a:pt x="2798617" y="71582"/>
                          <a:pt x="2992581" y="0"/>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79" name="Straight Arrow Connector 78">
                    <a:extLst>
                      <a:ext uri="{FF2B5EF4-FFF2-40B4-BE49-F238E27FC236}">
                        <a16:creationId xmlns:a16="http://schemas.microsoft.com/office/drawing/2014/main" id="{CB3B56B5-A01A-9254-9547-812F6D469652}"/>
                      </a:ext>
                    </a:extLst>
                  </p:cNvPr>
                  <p:cNvCxnSpPr>
                    <a:cxnSpLocks/>
                  </p:cNvCxnSpPr>
                  <p:nvPr/>
                </p:nvCxnSpPr>
                <p:spPr>
                  <a:xfrm>
                    <a:off x="3434255" y="1803686"/>
                    <a:ext cx="5169" cy="7612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90866C96-524A-63CF-2939-04C9E72A7D16}"/>
                      </a:ext>
                    </a:extLst>
                  </p:cNvPr>
                  <p:cNvSpPr txBox="1"/>
                  <p:nvPr/>
                </p:nvSpPr>
                <p:spPr>
                  <a:xfrm>
                    <a:off x="628321" y="3195113"/>
                    <a:ext cx="1889605" cy="492443"/>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3Z </a:t>
                    </a:r>
                  </a:p>
                </p:txBody>
              </p:sp>
              <p:sp>
                <p:nvSpPr>
                  <p:cNvPr id="99" name="TextBox 98">
                    <a:extLst>
                      <a:ext uri="{FF2B5EF4-FFF2-40B4-BE49-F238E27FC236}">
                        <a16:creationId xmlns:a16="http://schemas.microsoft.com/office/drawing/2014/main" id="{6216A52D-E1B7-BB92-1E61-DEEE372A63B4}"/>
                      </a:ext>
                    </a:extLst>
                  </p:cNvPr>
                  <p:cNvSpPr txBox="1"/>
                  <p:nvPr/>
                </p:nvSpPr>
                <p:spPr>
                  <a:xfrm>
                    <a:off x="3187860" y="3195113"/>
                    <a:ext cx="676594" cy="492443"/>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9Z</a:t>
                    </a:r>
                  </a:p>
                </p:txBody>
              </p:sp>
              <p:sp>
                <p:nvSpPr>
                  <p:cNvPr id="101" name="TextBox 100">
                    <a:extLst>
                      <a:ext uri="{FF2B5EF4-FFF2-40B4-BE49-F238E27FC236}">
                        <a16:creationId xmlns:a16="http://schemas.microsoft.com/office/drawing/2014/main" id="{BD672197-BBAE-8C99-FF61-2424D11D3109}"/>
                      </a:ext>
                    </a:extLst>
                  </p:cNvPr>
                  <p:cNvSpPr txBox="1"/>
                  <p:nvPr/>
                </p:nvSpPr>
                <p:spPr>
                  <a:xfrm>
                    <a:off x="5754750" y="3217071"/>
                    <a:ext cx="676594" cy="492443"/>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15Z</a:t>
                    </a:r>
                  </a:p>
                </p:txBody>
              </p:sp>
              <p:sp>
                <p:nvSpPr>
                  <p:cNvPr id="121" name="Rectangle 120">
                    <a:extLst>
                      <a:ext uri="{FF2B5EF4-FFF2-40B4-BE49-F238E27FC236}">
                        <a16:creationId xmlns:a16="http://schemas.microsoft.com/office/drawing/2014/main" id="{A7EB076C-90B1-4E34-3254-7F6FABF139BF}"/>
                      </a:ext>
                    </a:extLst>
                  </p:cNvPr>
                  <p:cNvSpPr/>
                  <p:nvPr/>
                </p:nvSpPr>
                <p:spPr>
                  <a:xfrm>
                    <a:off x="613265" y="1218170"/>
                    <a:ext cx="5482736" cy="2460566"/>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pic>
              <p:nvPicPr>
                <p:cNvPr id="134" name="Picture 6">
                  <a:extLst>
                    <a:ext uri="{FF2B5EF4-FFF2-40B4-BE49-F238E27FC236}">
                      <a16:creationId xmlns:a16="http://schemas.microsoft.com/office/drawing/2014/main" id="{B4D66224-D6B6-D758-BCC3-13BB80F1A8A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10" t="20114" r="8256" b="10319"/>
                <a:stretch/>
              </p:blipFill>
              <p:spPr bwMode="auto">
                <a:xfrm>
                  <a:off x="376649" y="4219563"/>
                  <a:ext cx="5931967" cy="2370675"/>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AEC3ECDE-477E-E4A3-434C-C30806470C16}"/>
                    </a:ext>
                  </a:extLst>
                </p:cNvPr>
                <p:cNvSpPr txBox="1"/>
                <p:nvPr/>
              </p:nvSpPr>
              <p:spPr>
                <a:xfrm>
                  <a:off x="3676508" y="3864498"/>
                  <a:ext cx="2100375" cy="492443"/>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Forecast</a:t>
                  </a:r>
                </a:p>
              </p:txBody>
            </p:sp>
            <p:sp>
              <p:nvSpPr>
                <p:cNvPr id="136" name="TextBox 135">
                  <a:extLst>
                    <a:ext uri="{FF2B5EF4-FFF2-40B4-BE49-F238E27FC236}">
                      <a16:creationId xmlns:a16="http://schemas.microsoft.com/office/drawing/2014/main" id="{C4A3283A-8B4E-0A6E-0338-775AE1BFCB10}"/>
                    </a:ext>
                  </a:extLst>
                </p:cNvPr>
                <p:cNvSpPr txBox="1"/>
                <p:nvPr/>
              </p:nvSpPr>
              <p:spPr>
                <a:xfrm>
                  <a:off x="808344" y="3870733"/>
                  <a:ext cx="1750907" cy="492443"/>
                </a:xfrm>
                <a:prstGeom prst="rect">
                  <a:avLst/>
                </a:prstGeom>
                <a:noFill/>
              </p:spPr>
              <p:txBody>
                <a:bodyPr wrap="none" rtlCol="0">
                  <a:spAutoFit/>
                </a:bodyPr>
                <a:lstStyle/>
                <a:p>
                  <a:r>
                    <a:rPr lang="en-US" sz="1800" dirty="0">
                      <a:solidFill>
                        <a:srgbClr val="0070C0"/>
                      </a:solidFill>
                      <a:latin typeface="Times New Roman" panose="02020603050405020304" pitchFamily="18" charset="0"/>
                      <a:cs typeface="Times New Roman" panose="02020603050405020304" pitchFamily="18" charset="0"/>
                    </a:rPr>
                    <a:t>Observation</a:t>
                  </a:r>
                </a:p>
              </p:txBody>
            </p:sp>
            <p:cxnSp>
              <p:nvCxnSpPr>
                <p:cNvPr id="141" name="Straight Connector 140">
                  <a:extLst>
                    <a:ext uri="{FF2B5EF4-FFF2-40B4-BE49-F238E27FC236}">
                      <a16:creationId xmlns:a16="http://schemas.microsoft.com/office/drawing/2014/main" id="{D1D61239-1625-63F0-ABE8-285C98596DAE}"/>
                    </a:ext>
                  </a:extLst>
                </p:cNvPr>
                <p:cNvCxnSpPr>
                  <a:cxnSpLocks/>
                </p:cNvCxnSpPr>
                <p:nvPr/>
              </p:nvCxnSpPr>
              <p:spPr>
                <a:xfrm flipV="1">
                  <a:off x="4987113" y="3864498"/>
                  <a:ext cx="1623672" cy="9792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A06F60-C9AA-12B0-9436-3F0A880F606D}"/>
                    </a:ext>
                  </a:extLst>
                </p:cNvPr>
                <p:cNvCxnSpPr>
                  <a:cxnSpLocks/>
                </p:cNvCxnSpPr>
                <p:nvPr/>
              </p:nvCxnSpPr>
              <p:spPr>
                <a:xfrm>
                  <a:off x="4987113" y="4843746"/>
                  <a:ext cx="1623672" cy="12244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Cube 151">
                  <a:extLst>
                    <a:ext uri="{FF2B5EF4-FFF2-40B4-BE49-F238E27FC236}">
                      <a16:creationId xmlns:a16="http://schemas.microsoft.com/office/drawing/2014/main" id="{F616CAAB-D02B-C931-4A5C-D47C10DDA294}"/>
                    </a:ext>
                  </a:extLst>
                </p:cNvPr>
                <p:cNvSpPr/>
                <p:nvPr/>
              </p:nvSpPr>
              <p:spPr>
                <a:xfrm>
                  <a:off x="6610785" y="3780440"/>
                  <a:ext cx="296732" cy="2287781"/>
                </a:xfrm>
                <a:prstGeom prst="cub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66" name="TextBox 165">
                  <a:extLst>
                    <a:ext uri="{FF2B5EF4-FFF2-40B4-BE49-F238E27FC236}">
                      <a16:creationId xmlns:a16="http://schemas.microsoft.com/office/drawing/2014/main" id="{325DA3EE-6E2F-BEC1-1097-B7D9F1FADC14}"/>
                    </a:ext>
                  </a:extLst>
                </p:cNvPr>
                <p:cNvSpPr txBox="1"/>
                <p:nvPr/>
              </p:nvSpPr>
              <p:spPr>
                <a:xfrm>
                  <a:off x="407976" y="886127"/>
                  <a:ext cx="3232215" cy="800219"/>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(a) Operational Forecasts</a:t>
                  </a:r>
                </a:p>
              </p:txBody>
            </p:sp>
            <p:sp>
              <p:nvSpPr>
                <p:cNvPr id="167" name="TextBox 166">
                  <a:extLst>
                    <a:ext uri="{FF2B5EF4-FFF2-40B4-BE49-F238E27FC236}">
                      <a16:creationId xmlns:a16="http://schemas.microsoft.com/office/drawing/2014/main" id="{11B355BB-CE58-7716-8012-FE5595EB1C6B}"/>
                    </a:ext>
                  </a:extLst>
                </p:cNvPr>
                <p:cNvSpPr txBox="1"/>
                <p:nvPr/>
              </p:nvSpPr>
              <p:spPr>
                <a:xfrm>
                  <a:off x="407976" y="3353538"/>
                  <a:ext cx="6448487" cy="461665"/>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(b) Example of storm captured by the forecast</a:t>
                  </a:r>
                </a:p>
              </p:txBody>
            </p:sp>
            <p:sp>
              <p:nvSpPr>
                <p:cNvPr id="170" name="Rectangle 169">
                  <a:extLst>
                    <a:ext uri="{FF2B5EF4-FFF2-40B4-BE49-F238E27FC236}">
                      <a16:creationId xmlns:a16="http://schemas.microsoft.com/office/drawing/2014/main" id="{C79BDB24-BF45-FA00-3AB1-323D68CE05B1}"/>
                    </a:ext>
                  </a:extLst>
                </p:cNvPr>
                <p:cNvSpPr/>
                <p:nvPr/>
              </p:nvSpPr>
              <p:spPr>
                <a:xfrm>
                  <a:off x="376649" y="3326756"/>
                  <a:ext cx="11406487" cy="3315814"/>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2898EB2E-B3DD-1400-A771-7A9E551DBCED}"/>
                        </a:ext>
                      </a:extLst>
                    </p:cNvPr>
                    <p:cNvSpPr txBox="1"/>
                    <p:nvPr/>
                  </p:nvSpPr>
                  <p:spPr>
                    <a:xfrm>
                      <a:off x="7472719" y="3324687"/>
                      <a:ext cx="6448487" cy="461665"/>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(c) Selected </a:t>
                      </a:r>
                      <a14:m>
                        <m:oMath xmlns:m="http://schemas.openxmlformats.org/officeDocument/2006/math">
                          <m:r>
                            <a:rPr lang="en-US" sz="1650" i="1">
                              <a:solidFill>
                                <a:schemeClr val="tx1"/>
                              </a:solidFill>
                              <a:latin typeface="Cambria Math" panose="02040503050406030204" pitchFamily="18" charset="0"/>
                              <a:ea typeface="Cambria Math" panose="02040503050406030204" pitchFamily="18" charset="0"/>
                            </a:rPr>
                            <m:t>𝜃</m:t>
                          </m:r>
                          <m:r>
                            <a:rPr lang="en-GB" sz="1650" b="1">
                              <a:solidFill>
                                <a:schemeClr val="tx1"/>
                              </a:solidFill>
                              <a:latin typeface="Cambria Math" panose="02040503050406030204" pitchFamily="18" charset="0"/>
                              <a:ea typeface="Cambria Math" panose="02040503050406030204" pitchFamily="18" charset="0"/>
                            </a:rPr>
                            <m:t> </m:t>
                          </m:r>
                        </m:oMath>
                      </a14:m>
                      <a:r>
                        <a:rPr lang="en-US" sz="1650" b="1" dirty="0">
                          <a:latin typeface="Times New Roman" panose="02020603050405020304" pitchFamily="18" charset="0"/>
                          <a:cs typeface="Times New Roman" panose="02020603050405020304" pitchFamily="18" charset="0"/>
                        </a:rPr>
                        <a:t>vertical profile</a:t>
                      </a:r>
                    </a:p>
                  </p:txBody>
                </p:sp>
              </mc:Choice>
              <mc:Fallback xmlns="">
                <p:sp>
                  <p:nvSpPr>
                    <p:cNvPr id="176" name="TextBox 175">
                      <a:extLst>
                        <a:ext uri="{FF2B5EF4-FFF2-40B4-BE49-F238E27FC236}">
                          <a16:creationId xmlns:a16="http://schemas.microsoft.com/office/drawing/2014/main" id="{2898EB2E-B3DD-1400-A771-7A9E551DBCED}"/>
                        </a:ext>
                      </a:extLst>
                    </p:cNvPr>
                    <p:cNvSpPr txBox="1">
                      <a:spLocks noRot="1" noChangeAspect="1" noMove="1" noResize="1" noEditPoints="1" noAdjustHandles="1" noChangeArrowheads="1" noChangeShapeType="1" noTextEdit="1"/>
                    </p:cNvSpPr>
                    <p:nvPr/>
                  </p:nvSpPr>
                  <p:spPr>
                    <a:xfrm>
                      <a:off x="7472719" y="3324687"/>
                      <a:ext cx="6448487" cy="461665"/>
                    </a:xfrm>
                    <a:prstGeom prst="rect">
                      <a:avLst/>
                    </a:prstGeom>
                    <a:blipFill>
                      <a:blip r:embed="rId5"/>
                      <a:stretch>
                        <a:fillRect l="-711" t="-5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2892849F-9B2B-B2AB-96C7-904AFDBA385F}"/>
                        </a:ext>
                      </a:extLst>
                    </p:cNvPr>
                    <p:cNvSpPr txBox="1"/>
                    <p:nvPr/>
                  </p:nvSpPr>
                  <p:spPr>
                    <a:xfrm>
                      <a:off x="7757775" y="4495325"/>
                      <a:ext cx="2738956" cy="338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650" i="1">
                                <a:solidFill>
                                  <a:schemeClr val="tx1"/>
                                </a:solidFill>
                                <a:latin typeface="Cambria Math" panose="02040503050406030204" pitchFamily="18" charset="0"/>
                                <a:ea typeface="Cambria Math" panose="02040503050406030204" pitchFamily="18" charset="0"/>
                              </a:rPr>
                              <m:t>∆</m:t>
                            </m:r>
                            <m:r>
                              <a:rPr lang="en-US" sz="1650" i="1">
                                <a:latin typeface="Cambria Math" panose="02040503050406030204" pitchFamily="18" charset="0"/>
                                <a:ea typeface="Cambria Math" panose="02040503050406030204" pitchFamily="18" charset="0"/>
                              </a:rPr>
                              <m:t>𝜃</m:t>
                            </m:r>
                            <m:r>
                              <a:rPr lang="en-GB" sz="1650" i="1">
                                <a:solidFill>
                                  <a:schemeClr val="tx1"/>
                                </a:solidFill>
                                <a:latin typeface="Cambria Math" panose="02040503050406030204" pitchFamily="18" charset="0"/>
                                <a:ea typeface="Cambria Math" panose="02040503050406030204" pitchFamily="18" charset="0"/>
                              </a:rPr>
                              <m:t>(</m:t>
                            </m:r>
                            <m:r>
                              <a:rPr lang="en-GB" sz="1650" i="1">
                                <a:solidFill>
                                  <a:schemeClr val="tx1"/>
                                </a:solidFill>
                                <a:latin typeface="Cambria Math" panose="02040503050406030204" pitchFamily="18" charset="0"/>
                                <a:ea typeface="Cambria Math" panose="02040503050406030204" pitchFamily="18" charset="0"/>
                              </a:rPr>
                              <m:t>𝑝</m:t>
                            </m:r>
                            <m:r>
                              <a:rPr lang="en-GB" sz="1650" i="1">
                                <a:solidFill>
                                  <a:schemeClr val="tx1"/>
                                </a:solidFill>
                                <a:latin typeface="Cambria Math" panose="02040503050406030204" pitchFamily="18" charset="0"/>
                                <a:ea typeface="Cambria Math" panose="02040503050406030204" pitchFamily="18" charset="0"/>
                              </a:rPr>
                              <m:t>)</m:t>
                            </m:r>
                            <m:r>
                              <a:rPr lang="en-GB" sz="1650">
                                <a:solidFill>
                                  <a:schemeClr val="tx1"/>
                                </a:solidFill>
                                <a:latin typeface="Cambria Math" panose="02040503050406030204" pitchFamily="18" charset="0"/>
                                <a:ea typeface="Cambria Math" panose="02040503050406030204" pitchFamily="18" charset="0"/>
                              </a:rPr>
                              <m:t>=</m:t>
                            </m:r>
                            <m:r>
                              <m:rPr>
                                <m:sty m:val="p"/>
                              </m:rPr>
                              <a:rPr lang="en-GB" sz="1650">
                                <a:solidFill>
                                  <a:srgbClr val="FF0000"/>
                                </a:solidFill>
                                <a:latin typeface="Cambria Math" panose="02040503050406030204" pitchFamily="18" charset="0"/>
                                <a:ea typeface="Cambria Math" panose="02040503050406030204" pitchFamily="18" charset="0"/>
                              </a:rPr>
                              <m:t>A</m:t>
                            </m:r>
                            <m:r>
                              <m:rPr>
                                <m:sty m:val="p"/>
                              </m:rPr>
                              <a:rPr lang="en-GB" sz="1650">
                                <a:solidFill>
                                  <a:schemeClr val="tx1"/>
                                </a:solidFill>
                                <a:latin typeface="Cambria Math" panose="02040503050406030204" pitchFamily="18" charset="0"/>
                                <a:ea typeface="Cambria Math" panose="02040503050406030204" pitchFamily="18" charset="0"/>
                              </a:rPr>
                              <m:t>sin</m:t>
                            </m:r>
                            <m:r>
                              <a:rPr lang="en-GB" sz="1650">
                                <a:solidFill>
                                  <a:schemeClr val="tx1"/>
                                </a:solidFill>
                                <a:latin typeface="Cambria Math" panose="02040503050406030204" pitchFamily="18" charset="0"/>
                                <a:ea typeface="Cambria Math" panose="02040503050406030204" pitchFamily="18" charset="0"/>
                              </a:rPr>
                              <m:t>(</m:t>
                            </m:r>
                            <m:r>
                              <m:rPr>
                                <m:sty m:val="p"/>
                              </m:rPr>
                              <a:rPr lang="en-GB" sz="1650">
                                <a:solidFill>
                                  <a:schemeClr val="tx1"/>
                                </a:solidFill>
                                <a:latin typeface="Cambria Math" panose="02040503050406030204" pitchFamily="18" charset="0"/>
                                <a:ea typeface="Cambria Math" panose="02040503050406030204" pitchFamily="18" charset="0"/>
                              </a:rPr>
                              <m:t>kp</m:t>
                            </m:r>
                            <m:r>
                              <a:rPr lang="en-GB" sz="1650">
                                <a:solidFill>
                                  <a:schemeClr val="tx1"/>
                                </a:solidFill>
                                <a:latin typeface="Cambria Math" panose="02040503050406030204" pitchFamily="18" charset="0"/>
                                <a:ea typeface="Cambria Math" panose="02040503050406030204" pitchFamily="18" charset="0"/>
                              </a:rPr>
                              <m:t>+</m:t>
                            </m:r>
                            <m:r>
                              <a:rPr lang="en-GB" sz="1650" i="1">
                                <a:solidFill>
                                  <a:srgbClr val="FF0000"/>
                                </a:solidFill>
                                <a:latin typeface="Cambria Math" panose="02040503050406030204" pitchFamily="18" charset="0"/>
                                <a:ea typeface="Cambria Math" panose="02040503050406030204" pitchFamily="18" charset="0"/>
                              </a:rPr>
                              <m:t>∅</m:t>
                            </m:r>
                            <m:r>
                              <a:rPr lang="en-GB" sz="1650">
                                <a:solidFill>
                                  <a:schemeClr val="tx1"/>
                                </a:solidFill>
                                <a:latin typeface="Cambria Math" panose="02040503050406030204" pitchFamily="18" charset="0"/>
                                <a:ea typeface="Cambria Math" panose="02040503050406030204" pitchFamily="18" charset="0"/>
                              </a:rPr>
                              <m:t>)</m:t>
                            </m:r>
                          </m:oMath>
                        </m:oMathPara>
                      </a14:m>
                      <a:endParaRPr lang="en-US" sz="1650" dirty="0">
                        <a:solidFill>
                          <a:schemeClr val="tx1"/>
                        </a:solidFill>
                      </a:endParaRPr>
                    </a:p>
                  </p:txBody>
                </p:sp>
              </mc:Choice>
              <mc:Fallback xmlns="">
                <p:sp>
                  <p:nvSpPr>
                    <p:cNvPr id="189" name="TextBox 188">
                      <a:extLst>
                        <a:ext uri="{FF2B5EF4-FFF2-40B4-BE49-F238E27FC236}">
                          <a16:creationId xmlns:a16="http://schemas.microsoft.com/office/drawing/2014/main" id="{2892849F-9B2B-B2AB-96C7-904AFDBA385F}"/>
                        </a:ext>
                      </a:extLst>
                    </p:cNvPr>
                    <p:cNvSpPr txBox="1">
                      <a:spLocks noRot="1" noChangeAspect="1" noMove="1" noResize="1" noEditPoints="1" noAdjustHandles="1" noChangeArrowheads="1" noChangeShapeType="1" noTextEdit="1"/>
                    </p:cNvSpPr>
                    <p:nvPr/>
                  </p:nvSpPr>
                  <p:spPr>
                    <a:xfrm>
                      <a:off x="7757775" y="4495325"/>
                      <a:ext cx="2738956" cy="338555"/>
                    </a:xfrm>
                    <a:prstGeom prst="rect">
                      <a:avLst/>
                    </a:prstGeom>
                    <a:blipFill>
                      <a:blip r:embed="rId6"/>
                      <a:stretch>
                        <a:fillRect b="-3571"/>
                      </a:stretch>
                    </a:blipFill>
                  </p:spPr>
                  <p:txBody>
                    <a:bodyPr/>
                    <a:lstStyle/>
                    <a:p>
                      <a:r>
                        <a:rPr lang="en-GB">
                          <a:noFill/>
                        </a:rPr>
                        <a:t> </a:t>
                      </a:r>
                    </a:p>
                  </p:txBody>
                </p:sp>
              </mc:Fallback>
            </mc:AlternateContent>
            <p:sp>
              <p:nvSpPr>
                <p:cNvPr id="190" name="TextBox 189">
                  <a:extLst>
                    <a:ext uri="{FF2B5EF4-FFF2-40B4-BE49-F238E27FC236}">
                      <a16:creationId xmlns:a16="http://schemas.microsoft.com/office/drawing/2014/main" id="{0B0899ED-9BC7-A5D0-9ACA-9DAABB2B8E40}"/>
                    </a:ext>
                  </a:extLst>
                </p:cNvPr>
                <p:cNvSpPr txBox="1"/>
                <p:nvPr/>
              </p:nvSpPr>
              <p:spPr>
                <a:xfrm>
                  <a:off x="5074462" y="6103249"/>
                  <a:ext cx="2347224" cy="430887"/>
                </a:xfrm>
                <a:prstGeom prst="rect">
                  <a:avLst/>
                </a:prstGeom>
                <a:noFill/>
              </p:spPr>
              <p:txBody>
                <a:bodyPr wrap="none" rtlCol="0">
                  <a:spAutoFit/>
                </a:bodyPr>
                <a:lstStyle/>
                <a:p>
                  <a:r>
                    <a:rPr lang="en-US" sz="1500" dirty="0">
                      <a:latin typeface="Times New Roman" panose="02020603050405020304" pitchFamily="18" charset="0"/>
                      <a:cs typeface="Times New Roman" panose="02020603050405020304" pitchFamily="18" charset="0"/>
                    </a:rPr>
                    <a:t>Overlap ratio &gt; 50%</a:t>
                  </a:r>
                </a:p>
              </p:txBody>
            </p:sp>
            <p:sp>
              <p:nvSpPr>
                <p:cNvPr id="191" name="TextBox 190">
                  <a:extLst>
                    <a:ext uri="{FF2B5EF4-FFF2-40B4-BE49-F238E27FC236}">
                      <a16:creationId xmlns:a16="http://schemas.microsoft.com/office/drawing/2014/main" id="{D1518984-1E93-E5C0-EC8A-C8350A8FFC54}"/>
                    </a:ext>
                  </a:extLst>
                </p:cNvPr>
                <p:cNvSpPr txBox="1"/>
                <p:nvPr/>
              </p:nvSpPr>
              <p:spPr>
                <a:xfrm>
                  <a:off x="9781311" y="870738"/>
                  <a:ext cx="1923231" cy="492443"/>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Next forecast</a:t>
                  </a:r>
                </a:p>
              </p:txBody>
            </p:sp>
          </p:grpSp>
        </p:grpSp>
        <p:sp>
          <p:nvSpPr>
            <p:cNvPr id="6" name="Freeform 4">
              <a:extLst>
                <a:ext uri="{FF2B5EF4-FFF2-40B4-BE49-F238E27FC236}">
                  <a16:creationId xmlns:a16="http://schemas.microsoft.com/office/drawing/2014/main" id="{69E96EA9-6CE2-3CA0-4C33-84579AC94B5F}"/>
                </a:ext>
              </a:extLst>
            </p:cNvPr>
            <p:cNvSpPr/>
            <p:nvPr/>
          </p:nvSpPr>
          <p:spPr>
            <a:xfrm>
              <a:off x="6290273" y="1495746"/>
              <a:ext cx="5482214" cy="1159862"/>
            </a:xfrm>
            <a:custGeom>
              <a:avLst/>
              <a:gdLst>
                <a:gd name="connsiteX0" fmla="*/ 0 w 2992581"/>
                <a:gd name="connsiteY0" fmla="*/ 609600 h 609600"/>
                <a:gd name="connsiteX1" fmla="*/ 1898072 w 2992581"/>
                <a:gd name="connsiteY1" fmla="*/ 387928 h 609600"/>
                <a:gd name="connsiteX2" fmla="*/ 2992581 w 2992581"/>
                <a:gd name="connsiteY2" fmla="*/ 0 h 609600"/>
              </a:gdLst>
              <a:ahLst/>
              <a:cxnLst>
                <a:cxn ang="0">
                  <a:pos x="connsiteX0" y="connsiteY0"/>
                </a:cxn>
                <a:cxn ang="0">
                  <a:pos x="connsiteX1" y="connsiteY1"/>
                </a:cxn>
                <a:cxn ang="0">
                  <a:pos x="connsiteX2" y="connsiteY2"/>
                </a:cxn>
              </a:cxnLst>
              <a:rect l="l" t="t" r="r" b="b"/>
              <a:pathLst>
                <a:path w="2992581" h="609600">
                  <a:moveTo>
                    <a:pt x="0" y="609600"/>
                  </a:moveTo>
                  <a:cubicBezTo>
                    <a:pt x="699654" y="549564"/>
                    <a:pt x="1399309" y="489528"/>
                    <a:pt x="1898072" y="387928"/>
                  </a:cubicBezTo>
                  <a:cubicBezTo>
                    <a:pt x="2396835" y="286328"/>
                    <a:pt x="2798617" y="71582"/>
                    <a:pt x="2992581" y="0"/>
                  </a:cubicBezTo>
                </a:path>
              </a:pathLst>
            </a:custGeom>
            <a:noFill/>
            <a:ln w="571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8" name="Oval 7">
            <a:extLst>
              <a:ext uri="{FF2B5EF4-FFF2-40B4-BE49-F238E27FC236}">
                <a16:creationId xmlns:a16="http://schemas.microsoft.com/office/drawing/2014/main" id="{8CDEA090-5178-3D2C-8CFB-354F69E21FC5}"/>
              </a:ext>
            </a:extLst>
          </p:cNvPr>
          <p:cNvSpPr/>
          <p:nvPr/>
        </p:nvSpPr>
        <p:spPr>
          <a:xfrm>
            <a:off x="4633989" y="2685957"/>
            <a:ext cx="168991" cy="161163"/>
          </a:xfrm>
          <a:prstGeom prst="ellipse">
            <a:avLst/>
          </a:prstGeom>
          <a:solidFill>
            <a:srgbClr val="0070C0"/>
          </a:solidFill>
          <a:ln>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25190933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55634-EDBF-EC2C-3A0C-E85D2EC77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2124EC-29BF-9FE3-FD6D-4AEB3F476138}"/>
              </a:ext>
            </a:extLst>
          </p:cNvPr>
          <p:cNvSpPr>
            <a:spLocks noGrp="1"/>
          </p:cNvSpPr>
          <p:nvPr>
            <p:ph type="title"/>
          </p:nvPr>
        </p:nvSpPr>
        <p:spPr>
          <a:xfrm>
            <a:off x="251520" y="116632"/>
            <a:ext cx="8280000" cy="759584"/>
          </a:xfrm>
        </p:spPr>
        <p:txBody>
          <a:bodyPr/>
          <a:lstStyle/>
          <a:p>
            <a:r>
              <a:rPr lang="en-US" sz="3200" b="1" dirty="0">
                <a:solidFill>
                  <a:srgbClr val="7030A0"/>
                </a:solidFill>
                <a:latin typeface="Arial" panose="020B0604020202020204" pitchFamily="34" charset="0"/>
                <a:cs typeface="Arial" panose="020B0604020202020204" pitchFamily="34" charset="0"/>
              </a:rPr>
              <a:t>Clustering MCS Analysis Increments</a:t>
            </a:r>
            <a:endParaRPr lang="en-GB" sz="3200" dirty="0">
              <a:solidFill>
                <a:srgbClr val="7030A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FF5AD92-E1EB-5841-01B3-CA2C6A831774}"/>
              </a:ext>
            </a:extLst>
          </p:cNvPr>
          <p:cNvSpPr>
            <a:spLocks noGrp="1"/>
          </p:cNvSpPr>
          <p:nvPr>
            <p:ph type="sldNum" sz="quarter" idx="4"/>
          </p:nvPr>
        </p:nvSpPr>
        <p:spPr/>
        <p:txBody>
          <a:bodyPr/>
          <a:lstStyle/>
          <a:p>
            <a:fld id="{44C01B32-D1A0-401C-8867-70456BBB1E87}" type="slidenum">
              <a:rPr lang="en-GB" altLang="en-US" smtClean="0"/>
              <a:pPr/>
              <a:t>42</a:t>
            </a:fld>
            <a:endParaRPr lang="en-GB" altLang="en-US" dirty="0"/>
          </a:p>
        </p:txBody>
      </p:sp>
      <p:grpSp>
        <p:nvGrpSpPr>
          <p:cNvPr id="5" name="Group 4">
            <a:extLst>
              <a:ext uri="{FF2B5EF4-FFF2-40B4-BE49-F238E27FC236}">
                <a16:creationId xmlns:a16="http://schemas.microsoft.com/office/drawing/2014/main" id="{141C799A-B45C-B3B3-31EE-A153DF4C9C2A}"/>
              </a:ext>
            </a:extLst>
          </p:cNvPr>
          <p:cNvGrpSpPr/>
          <p:nvPr/>
        </p:nvGrpSpPr>
        <p:grpSpPr>
          <a:xfrm>
            <a:off x="18271" y="1052736"/>
            <a:ext cx="6120680" cy="5688632"/>
            <a:chOff x="833644" y="1049164"/>
            <a:chExt cx="7967456" cy="5552431"/>
          </a:xfrm>
        </p:grpSpPr>
        <p:pic>
          <p:nvPicPr>
            <p:cNvPr id="10" name="Picture 9" descr="A diagram of a number of different colored circles&#10;&#10;AI-generated content may be incorrect.">
              <a:extLst>
                <a:ext uri="{FF2B5EF4-FFF2-40B4-BE49-F238E27FC236}">
                  <a16:creationId xmlns:a16="http://schemas.microsoft.com/office/drawing/2014/main" id="{577750A0-3BA3-E3FE-CB85-0CEDABC01B6E}"/>
                </a:ext>
              </a:extLst>
            </p:cNvPr>
            <p:cNvPicPr>
              <a:picLocks noChangeAspect="1"/>
            </p:cNvPicPr>
            <p:nvPr/>
          </p:nvPicPr>
          <p:blipFill>
            <a:blip r:embed="rId3"/>
            <a:stretch>
              <a:fillRect/>
            </a:stretch>
          </p:blipFill>
          <p:spPr>
            <a:xfrm>
              <a:off x="925751" y="1049164"/>
              <a:ext cx="5858629" cy="5427383"/>
            </a:xfrm>
            <a:prstGeom prst="rect">
              <a:avLst/>
            </a:prstGeom>
          </p:spPr>
        </p:pic>
        <p:pic>
          <p:nvPicPr>
            <p:cNvPr id="11" name="Picture 10" descr="A red line on a white background&#10;&#10;AI-generated content may be incorrect.">
              <a:extLst>
                <a:ext uri="{FF2B5EF4-FFF2-40B4-BE49-F238E27FC236}">
                  <a16:creationId xmlns:a16="http://schemas.microsoft.com/office/drawing/2014/main" id="{D8D62168-6B71-CF8E-CE88-F0F48DC719EE}"/>
                </a:ext>
              </a:extLst>
            </p:cNvPr>
            <p:cNvPicPr>
              <a:picLocks noChangeAspect="1"/>
            </p:cNvPicPr>
            <p:nvPr/>
          </p:nvPicPr>
          <p:blipFill>
            <a:blip r:embed="rId4"/>
            <a:stretch>
              <a:fillRect/>
            </a:stretch>
          </p:blipFill>
          <p:spPr>
            <a:xfrm>
              <a:off x="6966436" y="1049164"/>
              <a:ext cx="1834664" cy="5552431"/>
            </a:xfrm>
            <a:prstGeom prst="rect">
              <a:avLst/>
            </a:prstGeom>
          </p:spPr>
        </p:pic>
        <p:sp>
          <p:nvSpPr>
            <p:cNvPr id="12" name="TextBox 11">
              <a:extLst>
                <a:ext uri="{FF2B5EF4-FFF2-40B4-BE49-F238E27FC236}">
                  <a16:creationId xmlns:a16="http://schemas.microsoft.com/office/drawing/2014/main" id="{BB289E7C-0223-2258-5D9B-9ACDCB9228E7}"/>
                </a:ext>
              </a:extLst>
            </p:cNvPr>
            <p:cNvSpPr txBox="1"/>
            <p:nvPr/>
          </p:nvSpPr>
          <p:spPr>
            <a:xfrm>
              <a:off x="833644" y="1112997"/>
              <a:ext cx="3232215" cy="461665"/>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(a)</a:t>
              </a:r>
            </a:p>
          </p:txBody>
        </p:sp>
        <p:sp>
          <p:nvSpPr>
            <p:cNvPr id="13" name="TextBox 12">
              <a:extLst>
                <a:ext uri="{FF2B5EF4-FFF2-40B4-BE49-F238E27FC236}">
                  <a16:creationId xmlns:a16="http://schemas.microsoft.com/office/drawing/2014/main" id="{E1AB68BD-AAD3-6704-2FCD-ED2D126C6FA8}"/>
                </a:ext>
              </a:extLst>
            </p:cNvPr>
            <p:cNvSpPr txBox="1"/>
            <p:nvPr/>
          </p:nvSpPr>
          <p:spPr>
            <a:xfrm>
              <a:off x="7318555" y="1112997"/>
              <a:ext cx="565215" cy="800219"/>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(b)</a:t>
              </a:r>
            </a:p>
          </p:txBody>
        </p:sp>
        <p:sp>
          <p:nvSpPr>
            <p:cNvPr id="14" name="TextBox 13">
              <a:extLst>
                <a:ext uri="{FF2B5EF4-FFF2-40B4-BE49-F238E27FC236}">
                  <a16:creationId xmlns:a16="http://schemas.microsoft.com/office/drawing/2014/main" id="{0989EDCF-E449-D288-DDA3-363FB417F752}"/>
                </a:ext>
              </a:extLst>
            </p:cNvPr>
            <p:cNvSpPr txBox="1"/>
            <p:nvPr/>
          </p:nvSpPr>
          <p:spPr>
            <a:xfrm>
              <a:off x="7318555" y="2898495"/>
              <a:ext cx="565215" cy="461665"/>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(c)</a:t>
              </a:r>
            </a:p>
          </p:txBody>
        </p:sp>
        <p:sp>
          <p:nvSpPr>
            <p:cNvPr id="15" name="TextBox 14">
              <a:extLst>
                <a:ext uri="{FF2B5EF4-FFF2-40B4-BE49-F238E27FC236}">
                  <a16:creationId xmlns:a16="http://schemas.microsoft.com/office/drawing/2014/main" id="{EF93A55E-C85E-2799-6B5F-2467812A2A7A}"/>
                </a:ext>
              </a:extLst>
            </p:cNvPr>
            <p:cNvSpPr txBox="1"/>
            <p:nvPr/>
          </p:nvSpPr>
          <p:spPr>
            <a:xfrm>
              <a:off x="7302225" y="4676566"/>
              <a:ext cx="565215" cy="800219"/>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(d)</a:t>
              </a:r>
            </a:p>
          </p:txBody>
        </p:sp>
      </p:grpSp>
      <p:grpSp>
        <p:nvGrpSpPr>
          <p:cNvPr id="16" name="Group 15">
            <a:extLst>
              <a:ext uri="{FF2B5EF4-FFF2-40B4-BE49-F238E27FC236}">
                <a16:creationId xmlns:a16="http://schemas.microsoft.com/office/drawing/2014/main" id="{25145C94-8A53-B12E-5FF3-5E56C795CB3A}"/>
              </a:ext>
            </a:extLst>
          </p:cNvPr>
          <p:cNvGrpSpPr/>
          <p:nvPr/>
        </p:nvGrpSpPr>
        <p:grpSpPr>
          <a:xfrm>
            <a:off x="6156177" y="1484784"/>
            <a:ext cx="4104456" cy="4405858"/>
            <a:chOff x="89982" y="983523"/>
            <a:chExt cx="8738886" cy="5874477"/>
          </a:xfrm>
        </p:grpSpPr>
        <p:pic>
          <p:nvPicPr>
            <p:cNvPr id="19" name="Picture 18" descr="A screenshot of a graph&#10;&#10;AI-generated content may be incorrect.">
              <a:extLst>
                <a:ext uri="{FF2B5EF4-FFF2-40B4-BE49-F238E27FC236}">
                  <a16:creationId xmlns:a16="http://schemas.microsoft.com/office/drawing/2014/main" id="{23355E31-5645-E0E1-CA86-45DC360BFC76}"/>
                </a:ext>
              </a:extLst>
            </p:cNvPr>
            <p:cNvPicPr>
              <a:picLocks noChangeAspect="1"/>
            </p:cNvPicPr>
            <p:nvPr/>
          </p:nvPicPr>
          <p:blipFill>
            <a:blip r:embed="rId5"/>
            <a:stretch>
              <a:fillRect/>
            </a:stretch>
          </p:blipFill>
          <p:spPr>
            <a:xfrm>
              <a:off x="89982" y="1010515"/>
              <a:ext cx="6354736" cy="5847485"/>
            </a:xfrm>
            <a:prstGeom prst="rect">
              <a:avLst/>
            </a:prstGeom>
          </p:spPr>
        </p:pic>
        <p:pic>
          <p:nvPicPr>
            <p:cNvPr id="21" name="Picture 20" descr="A white square with multicolored spots&#10;&#10;AI-generated content may be incorrect.">
              <a:extLst>
                <a:ext uri="{FF2B5EF4-FFF2-40B4-BE49-F238E27FC236}">
                  <a16:creationId xmlns:a16="http://schemas.microsoft.com/office/drawing/2014/main" id="{2383E280-1027-8CFD-0458-C164F4F01979}"/>
                </a:ext>
              </a:extLst>
            </p:cNvPr>
            <p:cNvPicPr>
              <a:picLocks noChangeAspect="1"/>
            </p:cNvPicPr>
            <p:nvPr/>
          </p:nvPicPr>
          <p:blipFill>
            <a:blip r:embed="rId6"/>
            <a:srcRect l="66497" r="11415" b="9988"/>
            <a:stretch/>
          </p:blipFill>
          <p:spPr>
            <a:xfrm>
              <a:off x="6687740" y="1057303"/>
              <a:ext cx="2141128" cy="1954254"/>
            </a:xfrm>
            <a:prstGeom prst="rect">
              <a:avLst/>
            </a:prstGeom>
          </p:spPr>
        </p:pic>
        <p:pic>
          <p:nvPicPr>
            <p:cNvPr id="23" name="Picture 22" descr="A rainbow colored splatter on a white background&#10;&#10;AI-generated content may be incorrect.">
              <a:extLst>
                <a:ext uri="{FF2B5EF4-FFF2-40B4-BE49-F238E27FC236}">
                  <a16:creationId xmlns:a16="http://schemas.microsoft.com/office/drawing/2014/main" id="{E2120FCA-9CC7-4289-C237-81D66A523463}"/>
                </a:ext>
              </a:extLst>
            </p:cNvPr>
            <p:cNvPicPr>
              <a:picLocks noChangeAspect="1"/>
            </p:cNvPicPr>
            <p:nvPr/>
          </p:nvPicPr>
          <p:blipFill>
            <a:blip r:embed="rId7"/>
            <a:srcRect l="65859" r="11717" b="9517"/>
            <a:stretch/>
          </p:blipFill>
          <p:spPr>
            <a:xfrm>
              <a:off x="6729462" y="2872576"/>
              <a:ext cx="2092773" cy="1881484"/>
            </a:xfrm>
            <a:prstGeom prst="rect">
              <a:avLst/>
            </a:prstGeom>
          </p:spPr>
        </p:pic>
        <p:pic>
          <p:nvPicPr>
            <p:cNvPr id="25" name="Picture 24" descr="A colorful dots in a square&#10;&#10;AI-generated content may be incorrect.">
              <a:extLst>
                <a:ext uri="{FF2B5EF4-FFF2-40B4-BE49-F238E27FC236}">
                  <a16:creationId xmlns:a16="http://schemas.microsoft.com/office/drawing/2014/main" id="{1AFD2843-4000-B2B7-4F75-A2E580D17576}"/>
                </a:ext>
              </a:extLst>
            </p:cNvPr>
            <p:cNvPicPr>
              <a:picLocks noChangeAspect="1"/>
            </p:cNvPicPr>
            <p:nvPr/>
          </p:nvPicPr>
          <p:blipFill>
            <a:blip r:embed="rId8"/>
            <a:srcRect l="65859" r="11822"/>
            <a:stretch/>
          </p:blipFill>
          <p:spPr>
            <a:xfrm>
              <a:off x="6722827" y="4586835"/>
              <a:ext cx="2106041" cy="2102406"/>
            </a:xfrm>
            <a:prstGeom prst="rect">
              <a:avLst/>
            </a:prstGeom>
          </p:spPr>
        </p:pic>
        <p:sp>
          <p:nvSpPr>
            <p:cNvPr id="26" name="TextBox 25">
              <a:extLst>
                <a:ext uri="{FF2B5EF4-FFF2-40B4-BE49-F238E27FC236}">
                  <a16:creationId xmlns:a16="http://schemas.microsoft.com/office/drawing/2014/main" id="{CE9150D9-2138-1D3C-435A-55DC8E3298B1}"/>
                </a:ext>
              </a:extLst>
            </p:cNvPr>
            <p:cNvSpPr txBox="1"/>
            <p:nvPr/>
          </p:nvSpPr>
          <p:spPr>
            <a:xfrm>
              <a:off x="7411292" y="1010516"/>
              <a:ext cx="1324855" cy="430887"/>
            </a:xfrm>
            <a:prstGeom prst="rect">
              <a:avLst/>
            </a:prstGeom>
            <a:solidFill>
              <a:schemeClr val="bg1"/>
            </a:solidFill>
          </p:spPr>
          <p:txBody>
            <a:bodyPr wrap="square" rtlCol="0">
              <a:spAutoFit/>
            </a:bodyPr>
            <a:lstStyle/>
            <a:p>
              <a:r>
                <a:rPr lang="en-US" sz="1500" dirty="0"/>
                <a:t>0701 15Z </a:t>
              </a:r>
            </a:p>
          </p:txBody>
        </p:sp>
        <p:sp>
          <p:nvSpPr>
            <p:cNvPr id="27" name="TextBox 26">
              <a:extLst>
                <a:ext uri="{FF2B5EF4-FFF2-40B4-BE49-F238E27FC236}">
                  <a16:creationId xmlns:a16="http://schemas.microsoft.com/office/drawing/2014/main" id="{BAE6D11E-4AF3-E592-1CA5-6EEF9924CEFB}"/>
                </a:ext>
              </a:extLst>
            </p:cNvPr>
            <p:cNvSpPr txBox="1"/>
            <p:nvPr/>
          </p:nvSpPr>
          <p:spPr>
            <a:xfrm>
              <a:off x="7425148" y="2819458"/>
              <a:ext cx="1324855" cy="430887"/>
            </a:xfrm>
            <a:prstGeom prst="rect">
              <a:avLst/>
            </a:prstGeom>
            <a:solidFill>
              <a:schemeClr val="bg1"/>
            </a:solidFill>
          </p:spPr>
          <p:txBody>
            <a:bodyPr wrap="square" rtlCol="0">
              <a:spAutoFit/>
            </a:bodyPr>
            <a:lstStyle/>
            <a:p>
              <a:r>
                <a:rPr lang="en-US" sz="1500" dirty="0"/>
                <a:t>0702 3Z </a:t>
              </a:r>
            </a:p>
          </p:txBody>
        </p:sp>
        <p:sp>
          <p:nvSpPr>
            <p:cNvPr id="28" name="TextBox 27">
              <a:extLst>
                <a:ext uri="{FF2B5EF4-FFF2-40B4-BE49-F238E27FC236}">
                  <a16:creationId xmlns:a16="http://schemas.microsoft.com/office/drawing/2014/main" id="{A195A1E1-124C-B94F-58C3-6D48AF608ECC}"/>
                </a:ext>
              </a:extLst>
            </p:cNvPr>
            <p:cNvSpPr txBox="1"/>
            <p:nvPr/>
          </p:nvSpPr>
          <p:spPr>
            <a:xfrm>
              <a:off x="7425145" y="4533563"/>
              <a:ext cx="1324855" cy="430887"/>
            </a:xfrm>
            <a:prstGeom prst="rect">
              <a:avLst/>
            </a:prstGeom>
            <a:solidFill>
              <a:schemeClr val="bg1"/>
            </a:solidFill>
          </p:spPr>
          <p:txBody>
            <a:bodyPr wrap="square" rtlCol="0">
              <a:spAutoFit/>
            </a:bodyPr>
            <a:lstStyle/>
            <a:p>
              <a:r>
                <a:rPr lang="en-US" sz="1500" dirty="0"/>
                <a:t>0702 9Z </a:t>
              </a:r>
            </a:p>
          </p:txBody>
        </p:sp>
        <p:sp>
          <p:nvSpPr>
            <p:cNvPr id="17" name="TextBox 16">
              <a:extLst>
                <a:ext uri="{FF2B5EF4-FFF2-40B4-BE49-F238E27FC236}">
                  <a16:creationId xmlns:a16="http://schemas.microsoft.com/office/drawing/2014/main" id="{F544EB0A-A189-C79F-D9A5-B44657DDC5E5}"/>
                </a:ext>
              </a:extLst>
            </p:cNvPr>
            <p:cNvSpPr txBox="1"/>
            <p:nvPr/>
          </p:nvSpPr>
          <p:spPr>
            <a:xfrm>
              <a:off x="821287" y="1102850"/>
              <a:ext cx="3232214" cy="461665"/>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(a)</a:t>
              </a:r>
            </a:p>
          </p:txBody>
        </p:sp>
        <p:sp>
          <p:nvSpPr>
            <p:cNvPr id="18" name="TextBox 17">
              <a:extLst>
                <a:ext uri="{FF2B5EF4-FFF2-40B4-BE49-F238E27FC236}">
                  <a16:creationId xmlns:a16="http://schemas.microsoft.com/office/drawing/2014/main" id="{4A84AD57-6538-09DF-4CF9-858EA17BD63B}"/>
                </a:ext>
              </a:extLst>
            </p:cNvPr>
            <p:cNvSpPr txBox="1"/>
            <p:nvPr/>
          </p:nvSpPr>
          <p:spPr>
            <a:xfrm>
              <a:off x="6788860" y="983523"/>
              <a:ext cx="565215" cy="800219"/>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(b)</a:t>
              </a:r>
            </a:p>
          </p:txBody>
        </p:sp>
        <p:sp>
          <p:nvSpPr>
            <p:cNvPr id="20" name="TextBox 19">
              <a:extLst>
                <a:ext uri="{FF2B5EF4-FFF2-40B4-BE49-F238E27FC236}">
                  <a16:creationId xmlns:a16="http://schemas.microsoft.com/office/drawing/2014/main" id="{A35F567F-8204-F97B-3546-7A8D291DB6A6}"/>
                </a:ext>
              </a:extLst>
            </p:cNvPr>
            <p:cNvSpPr txBox="1"/>
            <p:nvPr/>
          </p:nvSpPr>
          <p:spPr>
            <a:xfrm>
              <a:off x="6846237" y="2856070"/>
              <a:ext cx="565215" cy="461665"/>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(c)</a:t>
              </a:r>
            </a:p>
          </p:txBody>
        </p:sp>
        <p:sp>
          <p:nvSpPr>
            <p:cNvPr id="22" name="TextBox 21">
              <a:extLst>
                <a:ext uri="{FF2B5EF4-FFF2-40B4-BE49-F238E27FC236}">
                  <a16:creationId xmlns:a16="http://schemas.microsoft.com/office/drawing/2014/main" id="{55478839-61FE-5FA8-9EFB-163D67EDB714}"/>
                </a:ext>
              </a:extLst>
            </p:cNvPr>
            <p:cNvSpPr txBox="1"/>
            <p:nvPr/>
          </p:nvSpPr>
          <p:spPr>
            <a:xfrm>
              <a:off x="6864429" y="4609289"/>
              <a:ext cx="565215" cy="800219"/>
            </a:xfrm>
            <a:prstGeom prst="rect">
              <a:avLst/>
            </a:prstGeom>
            <a:noFill/>
          </p:spPr>
          <p:txBody>
            <a:bodyPr wrap="square" rtlCol="0">
              <a:spAutoFit/>
            </a:bodyPr>
            <a:lstStyle/>
            <a:p>
              <a:r>
                <a:rPr lang="en-US" sz="1650" b="1" dirty="0">
                  <a:latin typeface="Times New Roman" panose="02020603050405020304" pitchFamily="18" charset="0"/>
                  <a:cs typeface="Times New Roman" panose="02020603050405020304" pitchFamily="18" charset="0"/>
                </a:rPr>
                <a:t>(d)</a:t>
              </a:r>
            </a:p>
          </p:txBody>
        </p:sp>
      </p:grpSp>
    </p:spTree>
    <p:extLst>
      <p:ext uri="{BB962C8B-B14F-4D97-AF65-F5344CB8AC3E}">
        <p14:creationId xmlns:p14="http://schemas.microsoft.com/office/powerpoint/2010/main" val="57829348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F119-70A2-2D64-805B-1B831B42B5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28195-C58D-0979-5FC5-808564AD1FCA}"/>
              </a:ext>
            </a:extLst>
          </p:cNvPr>
          <p:cNvSpPr>
            <a:spLocks noGrp="1"/>
          </p:cNvSpPr>
          <p:nvPr>
            <p:ph type="title"/>
          </p:nvPr>
        </p:nvSpPr>
        <p:spPr>
          <a:xfrm>
            <a:off x="424800" y="0"/>
            <a:ext cx="8280000" cy="828000"/>
          </a:xfrm>
        </p:spPr>
        <p:txBody>
          <a:bodyPr/>
          <a:lstStyle/>
          <a:p>
            <a:r>
              <a:rPr lang="en-GB" altLang="en-US" sz="3600" dirty="0">
                <a:solidFill>
                  <a:srgbClr val="7030A0"/>
                </a:solidFill>
              </a:rPr>
              <a:t>MCS scheme developed</a:t>
            </a:r>
            <a:endParaRPr lang="en-GB" sz="3600" dirty="0"/>
          </a:p>
        </p:txBody>
      </p:sp>
      <p:sp>
        <p:nvSpPr>
          <p:cNvPr id="3" name="Slide Number Placeholder 2">
            <a:extLst>
              <a:ext uri="{FF2B5EF4-FFF2-40B4-BE49-F238E27FC236}">
                <a16:creationId xmlns:a16="http://schemas.microsoft.com/office/drawing/2014/main" id="{543ADEB0-A723-4F90-28E5-EDCD9763E286}"/>
              </a:ext>
            </a:extLst>
          </p:cNvPr>
          <p:cNvSpPr>
            <a:spLocks noGrp="1"/>
          </p:cNvSpPr>
          <p:nvPr>
            <p:ph type="sldNum" sz="quarter" idx="4"/>
          </p:nvPr>
        </p:nvSpPr>
        <p:spPr/>
        <p:txBody>
          <a:bodyPr/>
          <a:lstStyle/>
          <a:p>
            <a:fld id="{44C01B32-D1A0-401C-8867-70456BBB1E87}" type="slidenum">
              <a:rPr lang="en-GB" altLang="en-US" smtClean="0"/>
              <a:pPr/>
              <a:t>43</a:t>
            </a:fld>
            <a:endParaRPr lang="en-GB" altLang="en-US" dirty="0"/>
          </a:p>
        </p:txBody>
      </p:sp>
      <mc:AlternateContent xmlns:mc="http://schemas.openxmlformats.org/markup-compatibility/2006" xmlns:p14="http://schemas.microsoft.com/office/powerpoint/2010/main">
        <mc:Choice Requires="p14">
          <p:contentPart p14:bwMode="auto" r:id="rId2">
            <p14:nvContentPartPr>
              <p14:cNvPr id="41" name="Ink 40">
                <a:extLst>
                  <a:ext uri="{FF2B5EF4-FFF2-40B4-BE49-F238E27FC236}">
                    <a16:creationId xmlns:a16="http://schemas.microsoft.com/office/drawing/2014/main" id="{AEAE22CD-D1ED-83D6-5963-8FFBFC31A3B0}"/>
                  </a:ext>
                </a:extLst>
              </p14:cNvPr>
              <p14:cNvContentPartPr/>
              <p14:nvPr/>
            </p14:nvContentPartPr>
            <p14:xfrm>
              <a:off x="6393877" y="3271773"/>
              <a:ext cx="360" cy="360"/>
            </p14:xfrm>
          </p:contentPart>
        </mc:Choice>
        <mc:Fallback xmlns="">
          <p:pic>
            <p:nvPicPr>
              <p:cNvPr id="41" name="Ink 40">
                <a:extLst>
                  <a:ext uri="{FF2B5EF4-FFF2-40B4-BE49-F238E27FC236}">
                    <a16:creationId xmlns:a16="http://schemas.microsoft.com/office/drawing/2014/main" id="{4477658E-2536-40B6-4CFC-8739E6BC2E5C}"/>
                  </a:ext>
                </a:extLst>
              </p:cNvPr>
              <p:cNvPicPr/>
              <p:nvPr/>
            </p:nvPicPr>
            <p:blipFill>
              <a:blip r:embed="rId3"/>
              <a:stretch>
                <a:fillRect/>
              </a:stretch>
            </p:blipFill>
            <p:spPr>
              <a:xfrm>
                <a:off x="6385237" y="3262773"/>
                <a:ext cx="18000" cy="18000"/>
              </a:xfrm>
              <a:prstGeom prst="rect">
                <a:avLst/>
              </a:prstGeom>
            </p:spPr>
          </p:pic>
        </mc:Fallback>
      </mc:AlternateContent>
      <p:pic>
        <p:nvPicPr>
          <p:cNvPr id="19" name="Picture 18" descr="A diagram of a process&#10;&#10;AI-generated content may be incorrect.">
            <a:extLst>
              <a:ext uri="{FF2B5EF4-FFF2-40B4-BE49-F238E27FC236}">
                <a16:creationId xmlns:a16="http://schemas.microsoft.com/office/drawing/2014/main" id="{9A5A2319-A261-A5AB-5582-385A69199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223331"/>
            <a:ext cx="6768752" cy="3732258"/>
          </a:xfrm>
          <a:prstGeom prst="rect">
            <a:avLst/>
          </a:prstGeom>
        </p:spPr>
      </p:pic>
      <p:sp>
        <p:nvSpPr>
          <p:cNvPr id="20" name="TextBox 19">
            <a:extLst>
              <a:ext uri="{FF2B5EF4-FFF2-40B4-BE49-F238E27FC236}">
                <a16:creationId xmlns:a16="http://schemas.microsoft.com/office/drawing/2014/main" id="{DC71C996-5DF9-62EF-D9F5-3CE5588D0548}"/>
              </a:ext>
            </a:extLst>
          </p:cNvPr>
          <p:cNvSpPr txBox="1"/>
          <p:nvPr/>
        </p:nvSpPr>
        <p:spPr>
          <a:xfrm>
            <a:off x="323528" y="4998785"/>
            <a:ext cx="8280000"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Does it work?</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We have just completed a 3 month trial of it with the global ensemble system</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Keen to analyse the results…</a:t>
            </a:r>
          </a:p>
        </p:txBody>
      </p:sp>
    </p:spTree>
    <p:extLst>
      <p:ext uri="{BB962C8B-B14F-4D97-AF65-F5344CB8AC3E}">
        <p14:creationId xmlns:p14="http://schemas.microsoft.com/office/powerpoint/2010/main" val="422125291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5AFF1-E15B-EBBA-F4C8-55D1E2296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1AB7B-5932-5E85-2457-9F7AB37AC93A}"/>
              </a:ext>
            </a:extLst>
          </p:cNvPr>
          <p:cNvSpPr>
            <a:spLocks noGrp="1"/>
          </p:cNvSpPr>
          <p:nvPr>
            <p:ph type="title"/>
          </p:nvPr>
        </p:nvSpPr>
        <p:spPr>
          <a:xfrm>
            <a:off x="424800" y="0"/>
            <a:ext cx="8280000" cy="828000"/>
          </a:xfrm>
        </p:spPr>
        <p:txBody>
          <a:bodyPr/>
          <a:lstStyle/>
          <a:p>
            <a:r>
              <a:rPr lang="en-GB" sz="3600" dirty="0">
                <a:solidFill>
                  <a:srgbClr val="7030A0"/>
                </a:solidFill>
              </a:rPr>
              <a:t>An early hint</a:t>
            </a:r>
            <a:endParaRPr lang="en-GB" sz="3600" dirty="0"/>
          </a:p>
        </p:txBody>
      </p:sp>
      <p:sp>
        <p:nvSpPr>
          <p:cNvPr id="3" name="Slide Number Placeholder 2">
            <a:extLst>
              <a:ext uri="{FF2B5EF4-FFF2-40B4-BE49-F238E27FC236}">
                <a16:creationId xmlns:a16="http://schemas.microsoft.com/office/drawing/2014/main" id="{8CE591DC-8DE4-681C-9E82-0EAE74AA0ACC}"/>
              </a:ext>
            </a:extLst>
          </p:cNvPr>
          <p:cNvSpPr>
            <a:spLocks noGrp="1"/>
          </p:cNvSpPr>
          <p:nvPr>
            <p:ph type="sldNum" sz="quarter" idx="4"/>
          </p:nvPr>
        </p:nvSpPr>
        <p:spPr/>
        <p:txBody>
          <a:bodyPr/>
          <a:lstStyle/>
          <a:p>
            <a:fld id="{44C01B32-D1A0-401C-8867-70456BBB1E87}" type="slidenum">
              <a:rPr lang="en-GB" altLang="en-US" smtClean="0"/>
              <a:pPr/>
              <a:t>44</a:t>
            </a:fld>
            <a:endParaRPr lang="en-GB" altLang="en-US" dirty="0"/>
          </a:p>
        </p:txBody>
      </p:sp>
      <mc:AlternateContent xmlns:mc="http://schemas.openxmlformats.org/markup-compatibility/2006" xmlns:p14="http://schemas.microsoft.com/office/powerpoint/2010/main">
        <mc:Choice Requires="p14">
          <p:contentPart p14:bwMode="auto" r:id="rId2">
            <p14:nvContentPartPr>
              <p14:cNvPr id="41" name="Ink 40">
                <a:extLst>
                  <a:ext uri="{FF2B5EF4-FFF2-40B4-BE49-F238E27FC236}">
                    <a16:creationId xmlns:a16="http://schemas.microsoft.com/office/drawing/2014/main" id="{0E4A450C-843A-8463-EF6E-0DA7DC01F310}"/>
                  </a:ext>
                </a:extLst>
              </p14:cNvPr>
              <p14:cNvContentPartPr/>
              <p14:nvPr/>
            </p14:nvContentPartPr>
            <p14:xfrm>
              <a:off x="6393877" y="3271773"/>
              <a:ext cx="360" cy="360"/>
            </p14:xfrm>
          </p:contentPart>
        </mc:Choice>
        <mc:Fallback xmlns="">
          <p:pic>
            <p:nvPicPr>
              <p:cNvPr id="41" name="Ink 40">
                <a:extLst>
                  <a:ext uri="{FF2B5EF4-FFF2-40B4-BE49-F238E27FC236}">
                    <a16:creationId xmlns:a16="http://schemas.microsoft.com/office/drawing/2014/main" id="{4477658E-2536-40B6-4CFC-8739E6BC2E5C}"/>
                  </a:ext>
                </a:extLst>
              </p:cNvPr>
              <p:cNvPicPr/>
              <p:nvPr/>
            </p:nvPicPr>
            <p:blipFill>
              <a:blip r:embed="rId3"/>
              <a:stretch>
                <a:fillRect/>
              </a:stretch>
            </p:blipFill>
            <p:spPr>
              <a:xfrm>
                <a:off x="6385237" y="3262773"/>
                <a:ext cx="18000" cy="18000"/>
              </a:xfrm>
              <a:prstGeom prst="rect">
                <a:avLst/>
              </a:prstGeom>
            </p:spPr>
          </p:pic>
        </mc:Fallback>
      </mc:AlternateContent>
      <p:sp>
        <p:nvSpPr>
          <p:cNvPr id="20" name="TextBox 19">
            <a:extLst>
              <a:ext uri="{FF2B5EF4-FFF2-40B4-BE49-F238E27FC236}">
                <a16:creationId xmlns:a16="http://schemas.microsoft.com/office/drawing/2014/main" id="{A7B281D4-5883-6735-B7C3-DCFC541940BF}"/>
              </a:ext>
            </a:extLst>
          </p:cNvPr>
          <p:cNvSpPr txBox="1"/>
          <p:nvPr/>
        </p:nvSpPr>
        <p:spPr>
          <a:xfrm>
            <a:off x="323528" y="4941168"/>
            <a:ext cx="8280000"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Error</a:t>
            </a:r>
            <a:r>
              <a:rPr lang="en-GB" sz="2400" dirty="0">
                <a:solidFill>
                  <a:schemeClr val="tx2"/>
                </a:solidFill>
                <a:latin typeface="Arial" panose="020B0604020202020204" pitchFamily="34" charset="0"/>
                <a:cs typeface="Arial" panose="020B0604020202020204" pitchFamily="34" charset="0"/>
              </a:rPr>
              <a:t> (solid) and spread (dashed) of tropical rainfall</a:t>
            </a:r>
          </a:p>
          <a:p>
            <a:pPr marL="342900" indent="-342900">
              <a:buFont typeface="Arial" panose="020B0604020202020204" pitchFamily="34" charset="0"/>
              <a:buChar char="•"/>
            </a:pPr>
            <a:r>
              <a:rPr lang="en-GB" sz="2400" dirty="0">
                <a:solidFill>
                  <a:srgbClr val="0070C0"/>
                </a:solidFill>
                <a:latin typeface="Arial" panose="020B0604020202020204" pitchFamily="34" charset="0"/>
                <a:cs typeface="Arial" panose="020B0604020202020204" pitchFamily="34" charset="0"/>
              </a:rPr>
              <a:t>Control</a:t>
            </a:r>
            <a:r>
              <a:rPr lang="en-GB" sz="2400" dirty="0">
                <a:latin typeface="Arial" panose="020B0604020202020204" pitchFamily="34" charset="0"/>
                <a:cs typeface="Arial" panose="020B0604020202020204" pitchFamily="34" charset="0"/>
              </a:rPr>
              <a:t>, </a:t>
            </a:r>
            <a:r>
              <a:rPr lang="en-GB" sz="2400" dirty="0">
                <a:solidFill>
                  <a:schemeClr val="accent2"/>
                </a:solidFill>
                <a:latin typeface="Arial" panose="020B0604020202020204" pitchFamily="34" charset="0"/>
                <a:cs typeface="Arial" panose="020B0604020202020204" pitchFamily="34" charset="0"/>
              </a:rPr>
              <a:t>original MCSP</a:t>
            </a:r>
            <a:r>
              <a:rPr lang="en-GB" sz="2400" dirty="0">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stochastic trigger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New trigger improves spread without degrading error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It treats 1/3 of convection as MCS-like </a:t>
            </a:r>
          </a:p>
        </p:txBody>
      </p:sp>
      <p:pic>
        <p:nvPicPr>
          <p:cNvPr id="7" name="Picture 6" descr="A graph with different colored lines&#10;&#10;AI-generated content may be incorrect.">
            <a:extLst>
              <a:ext uri="{FF2B5EF4-FFF2-40B4-BE49-F238E27FC236}">
                <a16:creationId xmlns:a16="http://schemas.microsoft.com/office/drawing/2014/main" id="{5BE45871-FD2F-C231-C0F1-4F4500C4D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04482"/>
            <a:ext cx="9144000" cy="3299924"/>
          </a:xfrm>
          <a:prstGeom prst="rect">
            <a:avLst/>
          </a:prstGeom>
        </p:spPr>
      </p:pic>
    </p:spTree>
    <p:extLst>
      <p:ext uri="{BB962C8B-B14F-4D97-AF65-F5344CB8AC3E}">
        <p14:creationId xmlns:p14="http://schemas.microsoft.com/office/powerpoint/2010/main" val="176422910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176133"/>
            <a:ext cx="8280000" cy="828000"/>
          </a:xfrm>
        </p:spPr>
        <p:txBody>
          <a:bodyPr/>
          <a:lstStyle/>
          <a:p>
            <a:r>
              <a:rPr lang="en-GB" sz="2800" dirty="0">
                <a:solidFill>
                  <a:srgbClr val="7030A0"/>
                </a:solidFill>
              </a:rPr>
              <a:t>Summary</a:t>
            </a:r>
            <a:endParaRPr lang="en-GB" sz="28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45</a:t>
            </a:fld>
            <a:endParaRPr lang="en-GB" altLang="en-US" dirty="0"/>
          </a:p>
        </p:txBody>
      </p:sp>
      <p:sp>
        <p:nvSpPr>
          <p:cNvPr id="4" name="Content Placeholder 3"/>
          <p:cNvSpPr>
            <a:spLocks noGrp="1"/>
          </p:cNvSpPr>
          <p:nvPr>
            <p:ph idx="11"/>
          </p:nvPr>
        </p:nvSpPr>
        <p:spPr>
          <a:xfrm>
            <a:off x="323528" y="548680"/>
            <a:ext cx="8280000" cy="4732528"/>
          </a:xfrm>
        </p:spPr>
        <p:txBody>
          <a:bodyPr/>
          <a:lstStyle/>
          <a:p>
            <a:pPr marL="0" indent="0">
              <a:buNone/>
              <a:defRPr/>
            </a:pPr>
            <a:endParaRPr lang="en-GB" dirty="0"/>
          </a:p>
          <a:p>
            <a:pPr marL="257175" indent="-257175">
              <a:buFont typeface="Arial" panose="020B0604020202020204" pitchFamily="34" charset="0"/>
              <a:buChar char="•"/>
            </a:pPr>
            <a:r>
              <a:rPr lang="en-GB" dirty="0"/>
              <a:t>Most convection parameterizations are based on mass flux, assuming a representative plume ascent</a:t>
            </a:r>
          </a:p>
          <a:p>
            <a:pPr marL="257175" indent="-257175">
              <a:buFont typeface="Arial" panose="020B0604020202020204" pitchFamily="34" charset="0"/>
              <a:buChar char="•"/>
            </a:pPr>
            <a:r>
              <a:rPr lang="en-GB" dirty="0"/>
              <a:t>Setting the entrainment is a key issue, as this controls the depth of convection and shape of the heating profile</a:t>
            </a:r>
          </a:p>
          <a:p>
            <a:pPr marL="257175" indent="-257175">
              <a:buFont typeface="Arial" panose="020B0604020202020204" pitchFamily="34" charset="0"/>
              <a:buChar char="•"/>
            </a:pPr>
            <a:r>
              <a:rPr lang="en-GB" dirty="0"/>
              <a:t>Climate models are sensitive to this</a:t>
            </a:r>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r>
              <a:rPr lang="en-GB" dirty="0"/>
              <a:t>The framework has some major limitations but progress can still be made within it</a:t>
            </a:r>
          </a:p>
          <a:p>
            <a:pPr marL="257175" indent="-257175">
              <a:buFont typeface="Arial" panose="020B0604020202020204" pitchFamily="34" charset="0"/>
              <a:buChar char="•"/>
            </a:pPr>
            <a:r>
              <a:rPr lang="en-GB" dirty="0"/>
              <a:t>Challenges include:</a:t>
            </a:r>
          </a:p>
          <a:p>
            <a:pPr marL="617175" lvl="1" indent="-257175">
              <a:buFont typeface="Arial" panose="020B0604020202020204" pitchFamily="34" charset="0"/>
              <a:buChar char="•"/>
            </a:pPr>
            <a:r>
              <a:rPr lang="en-GB" dirty="0"/>
              <a:t>Grey zone</a:t>
            </a:r>
          </a:p>
          <a:p>
            <a:pPr marL="617175" lvl="1" indent="-257175">
              <a:buFont typeface="Arial" panose="020B0604020202020204" pitchFamily="34" charset="0"/>
              <a:buChar char="•"/>
            </a:pPr>
            <a:r>
              <a:rPr lang="en-GB" dirty="0"/>
              <a:t>Organized convection</a:t>
            </a:r>
          </a:p>
          <a:p>
            <a:pPr marL="617175" lvl="1" indent="-257175">
              <a:buFont typeface="Arial" panose="020B0604020202020204" pitchFamily="34" charset="0"/>
              <a:buChar char="•"/>
            </a:pPr>
            <a:r>
              <a:rPr lang="en-GB" dirty="0"/>
              <a:t>Microphysics (consistency with other parts of the model)</a:t>
            </a:r>
          </a:p>
          <a:p>
            <a:pPr marL="617175" lvl="1" indent="-257175">
              <a:buFont typeface="Arial" panose="020B0604020202020204" pitchFamily="34" charset="0"/>
              <a:buChar char="•"/>
            </a:pPr>
            <a:r>
              <a:rPr lang="en-GB"/>
              <a:t>Momentum transports….</a:t>
            </a:r>
            <a:endParaRPr lang="en-GB" dirty="0"/>
          </a:p>
          <a:p>
            <a:pPr marL="257175" indent="-257175">
              <a:buFont typeface="Arial" panose="020B0604020202020204" pitchFamily="34" charset="0"/>
              <a:buChar char="•"/>
            </a:pPr>
            <a:endParaRPr lang="en-GB" dirty="0">
              <a:solidFill>
                <a:srgbClr val="FF0000"/>
              </a:solidFill>
            </a:endParaRPr>
          </a:p>
          <a:p>
            <a:pPr marL="342900" lvl="1" indent="0">
              <a:buNone/>
            </a:pPr>
            <a:endParaRPr lang="en-GB" sz="1500" dirty="0"/>
          </a:p>
        </p:txBody>
      </p:sp>
    </p:spTree>
    <p:extLst>
      <p:ext uri="{BB962C8B-B14F-4D97-AF65-F5344CB8AC3E}">
        <p14:creationId xmlns:p14="http://schemas.microsoft.com/office/powerpoint/2010/main" val="28583012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F1245-8A6C-6A4E-AE9E-4A1290C6E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1B949-0CEE-4025-9524-01ED3853DA7B}"/>
              </a:ext>
            </a:extLst>
          </p:cNvPr>
          <p:cNvSpPr>
            <a:spLocks noGrp="1"/>
          </p:cNvSpPr>
          <p:nvPr>
            <p:ph type="title"/>
          </p:nvPr>
        </p:nvSpPr>
        <p:spPr>
          <a:xfrm>
            <a:off x="208447" y="-170664"/>
            <a:ext cx="8280000" cy="828000"/>
          </a:xfrm>
        </p:spPr>
        <p:txBody>
          <a:bodyPr/>
          <a:lstStyle/>
          <a:p>
            <a:r>
              <a:rPr lang="en-GB" sz="3200" dirty="0">
                <a:solidFill>
                  <a:srgbClr val="7030A0"/>
                </a:solidFill>
              </a:rPr>
              <a:t>Fluxes in LES of maritime clouds</a:t>
            </a:r>
            <a:endParaRPr lang="en-GB" sz="3200" dirty="0"/>
          </a:p>
        </p:txBody>
      </p:sp>
      <p:sp>
        <p:nvSpPr>
          <p:cNvPr id="3" name="Slide Number Placeholder 2">
            <a:extLst>
              <a:ext uri="{FF2B5EF4-FFF2-40B4-BE49-F238E27FC236}">
                <a16:creationId xmlns:a16="http://schemas.microsoft.com/office/drawing/2014/main" id="{59C124BC-FE1C-7D37-D781-C45E715D838F}"/>
              </a:ext>
            </a:extLst>
          </p:cNvPr>
          <p:cNvSpPr>
            <a:spLocks noGrp="1"/>
          </p:cNvSpPr>
          <p:nvPr>
            <p:ph type="sldNum" sz="quarter" idx="4"/>
          </p:nvPr>
        </p:nvSpPr>
        <p:spPr/>
        <p:txBody>
          <a:bodyPr/>
          <a:lstStyle/>
          <a:p>
            <a:fld id="{44C01B32-D1A0-401C-8867-70456BBB1E87}" type="slidenum">
              <a:rPr lang="en-GB" altLang="en-US" smtClean="0"/>
              <a:pPr/>
              <a:t>5</a:t>
            </a:fld>
            <a:endParaRPr lang="en-GB" altLang="en-US" dirty="0"/>
          </a:p>
        </p:txBody>
      </p:sp>
      <p:sp>
        <p:nvSpPr>
          <p:cNvPr id="4" name="Content Placeholder 3">
            <a:extLst>
              <a:ext uri="{FF2B5EF4-FFF2-40B4-BE49-F238E27FC236}">
                <a16:creationId xmlns:a16="http://schemas.microsoft.com/office/drawing/2014/main" id="{284E4F74-EB55-2F2D-8D99-D9108936F6CD}"/>
              </a:ext>
            </a:extLst>
          </p:cNvPr>
          <p:cNvSpPr>
            <a:spLocks noGrp="1"/>
          </p:cNvSpPr>
          <p:nvPr>
            <p:ph idx="11"/>
          </p:nvPr>
        </p:nvSpPr>
        <p:spPr>
          <a:xfrm>
            <a:off x="439200" y="5705763"/>
            <a:ext cx="8526294" cy="3951304"/>
          </a:xfrm>
        </p:spPr>
        <p:txBody>
          <a:bodyPr/>
          <a:lstStyle/>
          <a:p>
            <a:pPr marL="0" indent="0">
              <a:buNone/>
            </a:pPr>
            <a:endParaRPr lang="en-GB" sz="2400" dirty="0"/>
          </a:p>
          <a:p>
            <a:r>
              <a:rPr lang="en-GB" sz="2000" dirty="0"/>
              <a:t>Useful to have a physical picture of cloud development to describe how changes with height </a:t>
            </a:r>
          </a:p>
          <a:p>
            <a:endParaRPr lang="en-GB" dirty="0"/>
          </a:p>
          <a:p>
            <a:pPr marL="457200" marR="0" lvl="1" indent="0" algn="l" defTabSz="914400" rtl="0" eaLnBrk="1" fontAlgn="base" latinLnBrk="0" hangingPunct="1">
              <a:lnSpc>
                <a:spcPct val="100000"/>
              </a:lnSpc>
              <a:spcBef>
                <a:spcPct val="0"/>
              </a:spcBef>
              <a:spcAft>
                <a:spcPts val="60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kern="1200" dirty="0">
              <a:latin typeface="Arial" charset="0"/>
              <a:ea typeface="+mn-ea"/>
              <a:cs typeface="+mn-cs"/>
            </a:endParaRPr>
          </a:p>
          <a:p>
            <a:pPr marL="0" indent="0">
              <a:buNone/>
            </a:pPr>
            <a:endParaRPr lang="en-GB" dirty="0"/>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endParaRPr lang="en-GB" dirty="0"/>
          </a:p>
          <a:p>
            <a:endParaRPr lang="en-GB" dirty="0"/>
          </a:p>
        </p:txBody>
      </p:sp>
      <p:grpSp>
        <p:nvGrpSpPr>
          <p:cNvPr id="8" name="Group 7">
            <a:extLst>
              <a:ext uri="{FF2B5EF4-FFF2-40B4-BE49-F238E27FC236}">
                <a16:creationId xmlns:a16="http://schemas.microsoft.com/office/drawing/2014/main" id="{C465F2E3-E94E-1C2C-22FB-5F7BB26C1C61}"/>
              </a:ext>
            </a:extLst>
          </p:cNvPr>
          <p:cNvGrpSpPr/>
          <p:nvPr/>
        </p:nvGrpSpPr>
        <p:grpSpPr>
          <a:xfrm>
            <a:off x="728605" y="657336"/>
            <a:ext cx="3273295" cy="2693390"/>
            <a:chOff x="712113" y="828000"/>
            <a:chExt cx="2888696" cy="269339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113" y="828000"/>
              <a:ext cx="2888696" cy="2693390"/>
            </a:xfrm>
            <a:prstGeom prst="rect">
              <a:avLst/>
            </a:prstGeom>
          </p:spPr>
        </p:pic>
        <p:cxnSp>
          <p:nvCxnSpPr>
            <p:cNvPr id="7" name="Straight Connector 6"/>
            <p:cNvCxnSpPr/>
            <p:nvPr/>
          </p:nvCxnSpPr>
          <p:spPr>
            <a:xfrm flipV="1">
              <a:off x="1142310" y="2602923"/>
              <a:ext cx="1866418" cy="8681"/>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967008" y="1404947"/>
              <a:ext cx="8680" cy="1740089"/>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8A8B2D9-B92D-B5EB-70D9-9C15849D545F}"/>
              </a:ext>
            </a:extLst>
          </p:cNvPr>
          <p:cNvGrpSpPr/>
          <p:nvPr/>
        </p:nvGrpSpPr>
        <p:grpSpPr>
          <a:xfrm>
            <a:off x="5142100" y="668951"/>
            <a:ext cx="3346347" cy="2693390"/>
            <a:chOff x="4348447" y="828001"/>
            <a:chExt cx="2886425" cy="269339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8447" y="828001"/>
              <a:ext cx="2886425" cy="2693390"/>
            </a:xfrm>
            <a:prstGeom prst="rect">
              <a:avLst/>
            </a:prstGeom>
          </p:spPr>
        </p:pic>
        <p:grpSp>
          <p:nvGrpSpPr>
            <p:cNvPr id="11" name="Group 10">
              <a:extLst>
                <a:ext uri="{FF2B5EF4-FFF2-40B4-BE49-F238E27FC236}">
                  <a16:creationId xmlns:a16="http://schemas.microsoft.com/office/drawing/2014/main" id="{C72044DE-1A97-890B-A986-FA3B2DC17263}"/>
                </a:ext>
              </a:extLst>
            </p:cNvPr>
            <p:cNvGrpSpPr/>
            <p:nvPr/>
          </p:nvGrpSpPr>
          <p:grpSpPr>
            <a:xfrm>
              <a:off x="4796813" y="1395689"/>
              <a:ext cx="1866418" cy="1740089"/>
              <a:chOff x="4796813" y="1395689"/>
              <a:chExt cx="1866418" cy="1740089"/>
            </a:xfrm>
          </p:grpSpPr>
          <p:cxnSp>
            <p:nvCxnSpPr>
              <p:cNvPr id="14" name="Straight Connector 13"/>
              <p:cNvCxnSpPr/>
              <p:nvPr/>
            </p:nvCxnSpPr>
            <p:spPr>
              <a:xfrm flipV="1">
                <a:off x="4796813" y="2594243"/>
                <a:ext cx="1866418" cy="8681"/>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5482815" y="1395689"/>
                <a:ext cx="8680" cy="1740089"/>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71A65BC9-A67C-3684-5D2A-5204D920E07C}"/>
              </a:ext>
            </a:extLst>
          </p:cNvPr>
          <p:cNvGrpSpPr/>
          <p:nvPr/>
        </p:nvGrpSpPr>
        <p:grpSpPr>
          <a:xfrm>
            <a:off x="735260" y="3265377"/>
            <a:ext cx="3273294" cy="2693390"/>
            <a:chOff x="735260" y="3521390"/>
            <a:chExt cx="2882042" cy="269339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260" y="3521390"/>
              <a:ext cx="2882042" cy="2693390"/>
            </a:xfrm>
            <a:prstGeom prst="rect">
              <a:avLst/>
            </a:prstGeom>
          </p:spPr>
        </p:pic>
        <p:cxnSp>
          <p:nvCxnSpPr>
            <p:cNvPr id="15" name="Straight Connector 14"/>
            <p:cNvCxnSpPr/>
            <p:nvPr/>
          </p:nvCxnSpPr>
          <p:spPr>
            <a:xfrm flipV="1">
              <a:off x="1142310" y="5148269"/>
              <a:ext cx="1866418" cy="8681"/>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1925049" y="4016848"/>
              <a:ext cx="8680" cy="1740089"/>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F7C1590-8071-6977-BFE3-999C266CBEC7}"/>
              </a:ext>
            </a:extLst>
          </p:cNvPr>
          <p:cNvGrpSpPr/>
          <p:nvPr/>
        </p:nvGrpSpPr>
        <p:grpSpPr>
          <a:xfrm>
            <a:off x="5150346" y="3265377"/>
            <a:ext cx="3346346" cy="2693391"/>
            <a:chOff x="4364940" y="3437466"/>
            <a:chExt cx="2869932" cy="2693391"/>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4940" y="3437466"/>
              <a:ext cx="2869932" cy="2693391"/>
            </a:xfrm>
            <a:prstGeom prst="rect">
              <a:avLst/>
            </a:prstGeom>
          </p:spPr>
        </p:pic>
        <p:cxnSp>
          <p:nvCxnSpPr>
            <p:cNvPr id="16" name="Straight Connector 15"/>
            <p:cNvCxnSpPr/>
            <p:nvPr/>
          </p:nvCxnSpPr>
          <p:spPr>
            <a:xfrm flipV="1">
              <a:off x="4796812" y="5071949"/>
              <a:ext cx="1866418" cy="8681"/>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6013399" y="4021412"/>
              <a:ext cx="8680" cy="1740089"/>
            </a:xfrm>
            <a:prstGeom prst="line">
              <a:avLst/>
            </a:prstGeom>
            <a:ln>
              <a:solidFill>
                <a:schemeClr val="tx1"/>
              </a:solidFill>
              <a:prstDash val="sysDash"/>
            </a:ln>
            <a:effectLst/>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342948" y="5014109"/>
              <a:ext cx="303835" cy="308897"/>
            </a:xfrm>
            <a:prstGeom prst="ellipse">
              <a:avLst/>
            </a:prstGeom>
            <a:solidFill>
              <a:schemeClr val="accent1">
                <a:alpha val="41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sp>
          <p:nvSpPr>
            <p:cNvPr id="18" name="Oval 17"/>
            <p:cNvSpPr/>
            <p:nvPr/>
          </p:nvSpPr>
          <p:spPr>
            <a:xfrm>
              <a:off x="5711687" y="4748616"/>
              <a:ext cx="303835" cy="308897"/>
            </a:xfrm>
            <a:prstGeom prst="ellipse">
              <a:avLst/>
            </a:prstGeom>
            <a:solidFill>
              <a:schemeClr val="accent1">
                <a:alpha val="41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a:p>
          </p:txBody>
        </p:sp>
      </p:grpSp>
      <p:cxnSp>
        <p:nvCxnSpPr>
          <p:cNvPr id="26" name="Straight Connector 25">
            <a:extLst>
              <a:ext uri="{FF2B5EF4-FFF2-40B4-BE49-F238E27FC236}">
                <a16:creationId xmlns:a16="http://schemas.microsoft.com/office/drawing/2014/main" id="{BA95036F-20A6-75FC-8E33-6E92E794AB5A}"/>
              </a:ext>
            </a:extLst>
          </p:cNvPr>
          <p:cNvCxnSpPr/>
          <p:nvPr/>
        </p:nvCxnSpPr>
        <p:spPr bwMode="auto">
          <a:xfrm>
            <a:off x="4283968" y="1556792"/>
            <a:ext cx="0" cy="1008112"/>
          </a:xfrm>
          <a:prstGeom prst="line">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CBB13B0-4DD2-14F9-7308-82617C555E01}"/>
              </a:ext>
            </a:extLst>
          </p:cNvPr>
          <p:cNvCxnSpPr/>
          <p:nvPr/>
        </p:nvCxnSpPr>
        <p:spPr bwMode="auto">
          <a:xfrm>
            <a:off x="4283968" y="2564904"/>
            <a:ext cx="866378" cy="0"/>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813E738-1E45-E412-7C4A-2EEFE3A1A5F4}"/>
                  </a:ext>
                </a:extLst>
              </p:cNvPr>
              <p:cNvSpPr txBox="1"/>
              <p:nvPr/>
            </p:nvSpPr>
            <p:spPr>
              <a:xfrm>
                <a:off x="4637677" y="2602579"/>
                <a:ext cx="51989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chemeClr val="tx2"/>
                              </a:solidFill>
                              <a:latin typeface="Cambria Math" panose="02040503050406030204" pitchFamily="18" charset="0"/>
                            </a:rPr>
                          </m:ctrlPr>
                        </m:sSubPr>
                        <m:e>
                          <m:r>
                            <a:rPr lang="en-GB" b="0" i="1" smtClean="0">
                              <a:solidFill>
                                <a:schemeClr val="tx2"/>
                              </a:solidFill>
                              <a:latin typeface="Cambria Math" panose="02040503050406030204" pitchFamily="18" charset="0"/>
                            </a:rPr>
                            <m:t>𝜃</m:t>
                          </m:r>
                        </m:e>
                        <m:sub>
                          <m:r>
                            <a:rPr lang="en-GB" b="0" i="1" smtClean="0">
                              <a:solidFill>
                                <a:schemeClr val="tx2"/>
                              </a:solidFill>
                              <a:latin typeface="Cambria Math" panose="02040503050406030204" pitchFamily="18" charset="0"/>
                            </a:rPr>
                            <m:t>𝑣</m:t>
                          </m:r>
                        </m:sub>
                      </m:sSub>
                      <m:r>
                        <a:rPr lang="en-GB" b="0" i="1" smtClean="0">
                          <a:solidFill>
                            <a:schemeClr val="tx2"/>
                          </a:solidFill>
                          <a:latin typeface="Cambria Math" panose="02040503050406030204" pitchFamily="18" charset="0"/>
                        </a:rPr>
                        <m:t>′</m:t>
                      </m:r>
                    </m:oMath>
                  </m:oMathPara>
                </a14:m>
                <a:endParaRPr lang="en-GB" dirty="0">
                  <a:solidFill>
                    <a:schemeClr val="tx2"/>
                  </a:solidFill>
                  <a:latin typeface="+mn-lt"/>
                </a:endParaRPr>
              </a:p>
            </p:txBody>
          </p:sp>
        </mc:Choice>
        <mc:Fallback xmlns="">
          <p:sp>
            <p:nvSpPr>
              <p:cNvPr id="29" name="TextBox 28">
                <a:extLst>
                  <a:ext uri="{FF2B5EF4-FFF2-40B4-BE49-F238E27FC236}">
                    <a16:creationId xmlns:a16="http://schemas.microsoft.com/office/drawing/2014/main" id="{9813E738-1E45-E412-7C4A-2EEFE3A1A5F4}"/>
                  </a:ext>
                </a:extLst>
              </p:cNvPr>
              <p:cNvSpPr txBox="1">
                <a:spLocks noRot="1" noChangeAspect="1" noMove="1" noResize="1" noEditPoints="1" noAdjustHandles="1" noChangeArrowheads="1" noChangeShapeType="1" noTextEdit="1"/>
              </p:cNvSpPr>
              <p:nvPr/>
            </p:nvSpPr>
            <p:spPr>
              <a:xfrm>
                <a:off x="4637677" y="2602579"/>
                <a:ext cx="519895" cy="40011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CD455F7-2B5D-0D29-EDB1-52E9BFDE36FB}"/>
                  </a:ext>
                </a:extLst>
              </p:cNvPr>
              <p:cNvSpPr txBox="1"/>
              <p:nvPr/>
            </p:nvSpPr>
            <p:spPr>
              <a:xfrm>
                <a:off x="4193678" y="1211010"/>
                <a:ext cx="36040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2"/>
                          </a:solidFill>
                          <a:latin typeface="Cambria Math" panose="02040503050406030204" pitchFamily="18" charset="0"/>
                        </a:rPr>
                        <m:t>𝑤</m:t>
                      </m:r>
                      <m:r>
                        <a:rPr lang="en-GB" b="0" i="1" smtClean="0">
                          <a:solidFill>
                            <a:schemeClr val="tx2"/>
                          </a:solidFill>
                          <a:latin typeface="Cambria Math" panose="02040503050406030204" pitchFamily="18" charset="0"/>
                        </a:rPr>
                        <m:t>′</m:t>
                      </m:r>
                    </m:oMath>
                  </m:oMathPara>
                </a14:m>
                <a:endParaRPr lang="en-GB" dirty="0">
                  <a:solidFill>
                    <a:schemeClr val="tx2"/>
                  </a:solidFill>
                  <a:latin typeface="+mn-lt"/>
                </a:endParaRPr>
              </a:p>
            </p:txBody>
          </p:sp>
        </mc:Choice>
        <mc:Fallback xmlns="">
          <p:sp>
            <p:nvSpPr>
              <p:cNvPr id="30" name="TextBox 29">
                <a:extLst>
                  <a:ext uri="{FF2B5EF4-FFF2-40B4-BE49-F238E27FC236}">
                    <a16:creationId xmlns:a16="http://schemas.microsoft.com/office/drawing/2014/main" id="{DCD455F7-2B5D-0D29-EDB1-52E9BFDE36FB}"/>
                  </a:ext>
                </a:extLst>
              </p:cNvPr>
              <p:cNvSpPr txBox="1">
                <a:spLocks noRot="1" noChangeAspect="1" noMove="1" noResize="1" noEditPoints="1" noAdjustHandles="1" noChangeArrowheads="1" noChangeShapeType="1" noTextEdit="1"/>
              </p:cNvSpPr>
              <p:nvPr/>
            </p:nvSpPr>
            <p:spPr>
              <a:xfrm>
                <a:off x="4193678" y="1211010"/>
                <a:ext cx="360403" cy="400110"/>
              </a:xfrm>
              <a:prstGeom prst="rect">
                <a:avLst/>
              </a:prstGeom>
              <a:blipFill>
                <a:blip r:embed="rId8"/>
                <a:stretch>
                  <a:fillRect l="-3390" r="-23729"/>
                </a:stretch>
              </a:blipFill>
            </p:spPr>
            <p:txBody>
              <a:bodyPr/>
              <a:lstStyle/>
              <a:p>
                <a:r>
                  <a:rPr lang="en-GB">
                    <a:noFill/>
                  </a:rPr>
                  <a:t> </a:t>
                </a:r>
              </a:p>
            </p:txBody>
          </p:sp>
        </mc:Fallback>
      </mc:AlternateContent>
      <p:sp>
        <p:nvSpPr>
          <p:cNvPr id="31" name="TextBox 30">
            <a:extLst>
              <a:ext uri="{FF2B5EF4-FFF2-40B4-BE49-F238E27FC236}">
                <a16:creationId xmlns:a16="http://schemas.microsoft.com/office/drawing/2014/main" id="{538D94E9-4920-061B-97FE-A8625E9DE776}"/>
              </a:ext>
            </a:extLst>
          </p:cNvPr>
          <p:cNvSpPr txBox="1"/>
          <p:nvPr/>
        </p:nvSpPr>
        <p:spPr>
          <a:xfrm>
            <a:off x="208446" y="1611120"/>
            <a:ext cx="1411225" cy="1015663"/>
          </a:xfrm>
          <a:prstGeom prst="rect">
            <a:avLst/>
          </a:prstGeom>
          <a:noFill/>
        </p:spPr>
        <p:txBody>
          <a:bodyPr wrap="square" rtlCol="0">
            <a:spAutoFit/>
          </a:bodyPr>
          <a:lstStyle/>
          <a:p>
            <a:r>
              <a:rPr lang="en-GB" dirty="0">
                <a:solidFill>
                  <a:schemeClr val="tx2"/>
                </a:solidFill>
                <a:latin typeface="+mn-lt"/>
              </a:rPr>
              <a:t>Cloud base, 500m</a:t>
            </a:r>
          </a:p>
        </p:txBody>
      </p:sp>
      <p:sp>
        <p:nvSpPr>
          <p:cNvPr id="32" name="TextBox 31">
            <a:extLst>
              <a:ext uri="{FF2B5EF4-FFF2-40B4-BE49-F238E27FC236}">
                <a16:creationId xmlns:a16="http://schemas.microsoft.com/office/drawing/2014/main" id="{E6732285-9BCE-9848-A854-405899B0D493}"/>
              </a:ext>
            </a:extLst>
          </p:cNvPr>
          <p:cNvSpPr txBox="1"/>
          <p:nvPr/>
        </p:nvSpPr>
        <p:spPr>
          <a:xfrm>
            <a:off x="7909931" y="1296145"/>
            <a:ext cx="1109834" cy="1015663"/>
          </a:xfrm>
          <a:prstGeom prst="rect">
            <a:avLst/>
          </a:prstGeom>
          <a:noFill/>
        </p:spPr>
        <p:txBody>
          <a:bodyPr wrap="square" rtlCol="0">
            <a:spAutoFit/>
          </a:bodyPr>
          <a:lstStyle/>
          <a:p>
            <a:r>
              <a:rPr lang="en-GB" dirty="0">
                <a:solidFill>
                  <a:schemeClr val="tx2"/>
                </a:solidFill>
                <a:latin typeface="+mn-lt"/>
              </a:rPr>
              <a:t>In cloud layer, 1000m</a:t>
            </a:r>
          </a:p>
        </p:txBody>
      </p:sp>
      <p:sp>
        <p:nvSpPr>
          <p:cNvPr id="33" name="TextBox 32">
            <a:extLst>
              <a:ext uri="{FF2B5EF4-FFF2-40B4-BE49-F238E27FC236}">
                <a16:creationId xmlns:a16="http://schemas.microsoft.com/office/drawing/2014/main" id="{7DB85352-E985-EA13-AE46-3FC865ADF99F}"/>
              </a:ext>
            </a:extLst>
          </p:cNvPr>
          <p:cNvSpPr txBox="1"/>
          <p:nvPr/>
        </p:nvSpPr>
        <p:spPr>
          <a:xfrm>
            <a:off x="172697" y="4288582"/>
            <a:ext cx="1109834" cy="1015663"/>
          </a:xfrm>
          <a:prstGeom prst="rect">
            <a:avLst/>
          </a:prstGeom>
          <a:noFill/>
        </p:spPr>
        <p:txBody>
          <a:bodyPr wrap="square" rtlCol="0">
            <a:spAutoFit/>
          </a:bodyPr>
          <a:lstStyle/>
          <a:p>
            <a:r>
              <a:rPr lang="en-GB" dirty="0">
                <a:solidFill>
                  <a:schemeClr val="tx2"/>
                </a:solidFill>
                <a:latin typeface="+mn-lt"/>
              </a:rPr>
              <a:t>In cloud layer, 1500m</a:t>
            </a:r>
          </a:p>
        </p:txBody>
      </p:sp>
      <p:sp>
        <p:nvSpPr>
          <p:cNvPr id="34" name="TextBox 33">
            <a:extLst>
              <a:ext uri="{FF2B5EF4-FFF2-40B4-BE49-F238E27FC236}">
                <a16:creationId xmlns:a16="http://schemas.microsoft.com/office/drawing/2014/main" id="{88A7FC49-E267-D4D4-FEFF-F420BEB22172}"/>
              </a:ext>
            </a:extLst>
          </p:cNvPr>
          <p:cNvSpPr txBox="1"/>
          <p:nvPr/>
        </p:nvSpPr>
        <p:spPr>
          <a:xfrm>
            <a:off x="8064071" y="3888051"/>
            <a:ext cx="955693" cy="1015663"/>
          </a:xfrm>
          <a:prstGeom prst="rect">
            <a:avLst/>
          </a:prstGeom>
          <a:noFill/>
        </p:spPr>
        <p:txBody>
          <a:bodyPr wrap="square" rtlCol="0">
            <a:spAutoFit/>
          </a:bodyPr>
          <a:lstStyle/>
          <a:p>
            <a:r>
              <a:rPr lang="en-GB" dirty="0">
                <a:solidFill>
                  <a:schemeClr val="tx2"/>
                </a:solidFill>
                <a:latin typeface="+mn-lt"/>
              </a:rPr>
              <a:t>Cloud top, </a:t>
            </a:r>
            <a:r>
              <a:rPr lang="en-GB" dirty="0"/>
              <a:t>20</a:t>
            </a:r>
            <a:r>
              <a:rPr lang="en-GB" dirty="0">
                <a:solidFill>
                  <a:schemeClr val="tx2"/>
                </a:solidFill>
                <a:latin typeface="+mn-lt"/>
              </a:rPr>
              <a:t>00m</a:t>
            </a:r>
          </a:p>
        </p:txBody>
      </p:sp>
    </p:spTree>
    <p:extLst>
      <p:ext uri="{BB962C8B-B14F-4D97-AF65-F5344CB8AC3E}">
        <p14:creationId xmlns:p14="http://schemas.microsoft.com/office/powerpoint/2010/main" val="4326222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E067-8DB0-BEB5-148F-F2ECF60AC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715C5-BE17-189B-0603-4F4DE7A4853C}"/>
              </a:ext>
            </a:extLst>
          </p:cNvPr>
          <p:cNvSpPr>
            <a:spLocks noGrp="1"/>
          </p:cNvSpPr>
          <p:nvPr>
            <p:ph type="title"/>
          </p:nvPr>
        </p:nvSpPr>
        <p:spPr>
          <a:xfrm>
            <a:off x="323528" y="46689"/>
            <a:ext cx="8280000" cy="828000"/>
          </a:xfrm>
        </p:spPr>
        <p:txBody>
          <a:bodyPr/>
          <a:lstStyle/>
          <a:p>
            <a:r>
              <a:rPr lang="en-GB" sz="3200" dirty="0">
                <a:solidFill>
                  <a:srgbClr val="7030A0"/>
                </a:solidFill>
              </a:rPr>
              <a:t>Convection Parameterization</a:t>
            </a:r>
            <a:endParaRPr lang="en-GB" sz="3200" dirty="0"/>
          </a:p>
        </p:txBody>
      </p:sp>
      <p:sp>
        <p:nvSpPr>
          <p:cNvPr id="3" name="Slide Number Placeholder 2">
            <a:extLst>
              <a:ext uri="{FF2B5EF4-FFF2-40B4-BE49-F238E27FC236}">
                <a16:creationId xmlns:a16="http://schemas.microsoft.com/office/drawing/2014/main" id="{1EC49D4E-F5E3-2ED0-9D59-25AE3D60A9F7}"/>
              </a:ext>
            </a:extLst>
          </p:cNvPr>
          <p:cNvSpPr>
            <a:spLocks noGrp="1"/>
          </p:cNvSpPr>
          <p:nvPr>
            <p:ph type="sldNum" sz="quarter" idx="4"/>
          </p:nvPr>
        </p:nvSpPr>
        <p:spPr/>
        <p:txBody>
          <a:bodyPr/>
          <a:lstStyle/>
          <a:p>
            <a:fld id="{44C01B32-D1A0-401C-8867-70456BBB1E87}" type="slidenum">
              <a:rPr lang="en-GB" altLang="en-US" smtClean="0"/>
              <a:pPr/>
              <a:t>6</a:t>
            </a:fld>
            <a:endParaRPr lang="en-GB" altLang="en-US" dirty="0"/>
          </a:p>
        </p:txBody>
      </p:sp>
      <p:sp>
        <p:nvSpPr>
          <p:cNvPr id="7" name="TextBox 6">
            <a:extLst>
              <a:ext uri="{FF2B5EF4-FFF2-40B4-BE49-F238E27FC236}">
                <a16:creationId xmlns:a16="http://schemas.microsoft.com/office/drawing/2014/main" id="{5992C579-A8F2-A929-2BCA-4D8ED7FA76A6}"/>
              </a:ext>
            </a:extLst>
          </p:cNvPr>
          <p:cNvSpPr txBox="1"/>
          <p:nvPr/>
        </p:nvSpPr>
        <p:spPr>
          <a:xfrm>
            <a:off x="544891" y="1519436"/>
            <a:ext cx="3847170" cy="2246769"/>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Purpose is to feedback the effects of the unresolved flow on the resolved flow</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Based on a simplified physical picture of multiple convective clouds within each grid cell</a:t>
            </a:r>
          </a:p>
        </p:txBody>
      </p:sp>
      <p:pic>
        <p:nvPicPr>
          <p:cNvPr id="34819" name="Picture 1">
            <a:extLst>
              <a:ext uri="{FF2B5EF4-FFF2-40B4-BE49-F238E27FC236}">
                <a16:creationId xmlns:a16="http://schemas.microsoft.com/office/drawing/2014/main" id="{3330D375-D5E7-6859-8A31-8738C8EA2F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196801"/>
            <a:ext cx="3777854" cy="33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51E5C6F7-67D8-E58C-7AC1-110CE2B8F3C0}"/>
              </a:ext>
            </a:extLst>
          </p:cNvPr>
          <p:cNvSpPr txBox="1">
            <a:spLocks/>
          </p:cNvSpPr>
          <p:nvPr/>
        </p:nvSpPr>
        <p:spPr>
          <a:xfrm>
            <a:off x="544891" y="4149080"/>
            <a:ext cx="7886700" cy="3263504"/>
          </a:xfrm>
          <a:prstGeom prst="rect">
            <a:avLst/>
          </a:prstGeom>
        </p:spPr>
        <p:txBody>
          <a:bodyPr rtlCol="0">
            <a:normAutofit/>
          </a:bodyPr>
          <a:lst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fontAlgn="auto">
              <a:spcAft>
                <a:spcPts val="0"/>
              </a:spcAft>
              <a:defRPr/>
            </a:pPr>
            <a:endParaRPr lang="en-GB" kern="0" dirty="0"/>
          </a:p>
          <a:p>
            <a:pPr fontAlgn="auto">
              <a:spcAft>
                <a:spcPts val="0"/>
              </a:spcAft>
              <a:defRPr/>
            </a:pPr>
            <a:r>
              <a:rPr lang="en-GB" sz="2000" kern="0" dirty="0"/>
              <a:t>Real atmospheric convection is 3+1 dimensional (space + time varying)</a:t>
            </a:r>
          </a:p>
          <a:p>
            <a:pPr fontAlgn="auto">
              <a:spcAft>
                <a:spcPts val="0"/>
              </a:spcAft>
              <a:defRPr/>
            </a:pPr>
            <a:r>
              <a:rPr lang="en-GB" sz="2000" kern="0" dirty="0"/>
              <a:t>Parameterization thinking claims that there is an important regime with sufficient horizontal and time filtering to render the problem 1+0 dimensional (vertical + diagnostic)</a:t>
            </a:r>
          </a:p>
        </p:txBody>
      </p:sp>
    </p:spTree>
    <p:extLst>
      <p:ext uri="{BB962C8B-B14F-4D97-AF65-F5344CB8AC3E}">
        <p14:creationId xmlns:p14="http://schemas.microsoft.com/office/powerpoint/2010/main" val="331014912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152427"/>
            <a:ext cx="8280000" cy="828000"/>
          </a:xfrm>
        </p:spPr>
        <p:txBody>
          <a:bodyPr/>
          <a:lstStyle/>
          <a:p>
            <a:r>
              <a:rPr lang="en-GB" sz="3200" dirty="0">
                <a:solidFill>
                  <a:srgbClr val="7030A0"/>
                </a:solidFill>
              </a:rPr>
              <a:t>Traditional assumptions</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7</a:t>
            </a:fld>
            <a:endParaRPr lang="en-GB" alt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1"/>
              </p:nvPr>
            </p:nvSpPr>
            <p:spPr>
              <a:xfrm>
                <a:off x="185706" y="1124744"/>
                <a:ext cx="8526294" cy="3951304"/>
              </a:xfrm>
            </p:spPr>
            <p:txBody>
              <a:bodyPr/>
              <a:lstStyle/>
              <a:p>
                <a:pPr marL="0" indent="0">
                  <a:buNone/>
                </a:pPr>
                <a:endParaRPr lang="en-GB" sz="2400" dirty="0"/>
              </a:p>
              <a:p>
                <a:r>
                  <a:rPr lang="en-GB" dirty="0"/>
                  <a:t>Grid (filter) scale &gt;&gt; individual clouds (and their associated circulations) so the convective circulation is entirely within the grid-box</a:t>
                </a:r>
              </a:p>
              <a:p>
                <a:pPr lvl="1">
                  <a:buFont typeface="Arial" panose="020B0604020202020204" pitchFamily="34" charset="0"/>
                  <a:buChar char="•"/>
                </a:pPr>
                <a:r>
                  <a:rPr lang="en-GB" dirty="0"/>
                  <a:t>so scheme is 1D and we can neglect </a:t>
                </a:r>
                <a14:m>
                  <m:oMath xmlns:m="http://schemas.openxmlformats.org/officeDocument/2006/math">
                    <m:acc>
                      <m:accPr>
                        <m:chr m:val="̅"/>
                        <m:ctrlPr>
                          <a:rPr lang="en-GB" i="1" smtClean="0">
                            <a:latin typeface="Cambria Math" panose="02040503050406030204" pitchFamily="18" charset="0"/>
                          </a:rPr>
                        </m:ctrlPr>
                      </m:accPr>
                      <m:e>
                        <m:sSup>
                          <m:sSupPr>
                            <m:ctrlPr>
                              <a:rPr lang="en-GB" i="1" smtClean="0">
                                <a:latin typeface="Cambria Math" panose="02040503050406030204" pitchFamily="18" charset="0"/>
                              </a:rPr>
                            </m:ctrlPr>
                          </m:sSupPr>
                          <m:e>
                            <m:r>
                              <a:rPr lang="en-GB" b="0" i="1" smtClean="0">
                                <a:latin typeface="Cambria Math" panose="02040503050406030204" pitchFamily="18" charset="0"/>
                              </a:rPr>
                              <m:t>𝑢</m:t>
                            </m:r>
                          </m:e>
                          <m:sup>
                            <m:r>
                              <a:rPr lang="en-GB" b="0" i="1" smtClean="0">
                                <a:latin typeface="Cambria Math" panose="02040503050406030204" pitchFamily="18" charset="0"/>
                              </a:rPr>
                              <m:t>′</m:t>
                            </m:r>
                          </m:sup>
                        </m:sSup>
                        <m:r>
                          <a:rPr lang="el-GR" b="0" i="1" smtClean="0">
                            <a:latin typeface="Cambria Math" panose="02040503050406030204" pitchFamily="18" charset="0"/>
                          </a:rPr>
                          <m:t>𝜃</m:t>
                        </m:r>
                        <m:r>
                          <a:rPr lang="en-GB" b="0" i="1" smtClean="0">
                            <a:latin typeface="Cambria Math" panose="02040503050406030204" pitchFamily="18" charset="0"/>
                          </a:rPr>
                          <m:t>′</m:t>
                        </m:r>
                      </m:e>
                    </m:acc>
                    <m:r>
                      <a:rPr lang="en-GB" b="0" i="1" smtClean="0">
                        <a:latin typeface="Cambria Math" panose="02040503050406030204" pitchFamily="18" charset="0"/>
                      </a:rPr>
                      <m:t>,</m:t>
                    </m:r>
                  </m:oMath>
                </a14:m>
                <a:r>
                  <a:rPr lang="en-GB" dirty="0"/>
                  <a:t> </a:t>
                </a:r>
                <a14:m>
                  <m:oMath xmlns:m="http://schemas.openxmlformats.org/officeDocument/2006/math">
                    <m:acc>
                      <m:accPr>
                        <m:chr m:val="̅"/>
                        <m:ctrlPr>
                          <a:rPr lang="en-GB" i="1">
                            <a:latin typeface="Cambria Math" panose="02040503050406030204" pitchFamily="18" charset="0"/>
                          </a:rPr>
                        </m:ctrlPr>
                      </m:accPr>
                      <m:e>
                        <m:r>
                          <a:rPr lang="en-GB" b="0" i="1" smtClean="0">
                            <a:latin typeface="Cambria Math" panose="02040503050406030204" pitchFamily="18" charset="0"/>
                          </a:rPr>
                          <m:t>𝑣</m:t>
                        </m:r>
                        <m:r>
                          <a:rPr lang="en-GB" b="0" i="1" smtClean="0">
                            <a:latin typeface="Cambria Math" panose="02040503050406030204" pitchFamily="18" charset="0"/>
                          </a:rPr>
                          <m:t>′</m:t>
                        </m:r>
                        <m:r>
                          <a:rPr lang="el-GR" b="0" i="1" smtClean="0">
                            <a:latin typeface="Cambria Math" panose="02040503050406030204" pitchFamily="18" charset="0"/>
                          </a:rPr>
                          <m:t>𝜃</m:t>
                        </m:r>
                        <m:r>
                          <a:rPr lang="en-GB" b="0" i="1" smtClean="0">
                            <a:latin typeface="Cambria Math" panose="02040503050406030204" pitchFamily="18" charset="0"/>
                          </a:rPr>
                          <m:t>′</m:t>
                        </m:r>
                      </m:e>
                    </m:acc>
                  </m:oMath>
                </a14:m>
                <a:r>
                  <a:rPr lang="en-GB" dirty="0"/>
                  <a:t> </a:t>
                </a:r>
              </a:p>
              <a:p>
                <a:pPr lvl="1">
                  <a:buFont typeface="Arial" panose="020B0604020202020204" pitchFamily="34" charset="0"/>
                  <a:buChar char="•"/>
                </a:pPr>
                <a:endParaRPr lang="en-GB" dirty="0"/>
              </a:p>
              <a:p>
                <a:pPr>
                  <a:buFont typeface="Arial" panose="020B0604020202020204" pitchFamily="34" charset="0"/>
                  <a:buChar char="•"/>
                </a:pPr>
                <a:r>
                  <a:rPr lang="en-GB" dirty="0"/>
                  <a:t>Many clouds within a grid-box</a:t>
                </a:r>
              </a:p>
              <a:p>
                <a:pPr lvl="1">
                  <a:buFont typeface="Arial" panose="020B0604020202020204" pitchFamily="34" charset="0"/>
                  <a:buChar char="•"/>
                </a:pPr>
                <a:r>
                  <a:rPr lang="en-GB" dirty="0"/>
                  <a:t>so considering the average effect of all clouds present </a:t>
                </a:r>
              </a:p>
              <a:p>
                <a:pPr lvl="1">
                  <a:buFont typeface="Arial" panose="020B0604020202020204" pitchFamily="34" charset="0"/>
                  <a:buChar char="•"/>
                </a:pPr>
                <a:endParaRPr lang="en-GB" dirty="0"/>
              </a:p>
              <a:p>
                <a:r>
                  <a:rPr lang="en-GB" dirty="0"/>
                  <a:t>Convective response is f(current model state)</a:t>
                </a:r>
              </a:p>
              <a:p>
                <a:pPr marL="360000" lvl="1" indent="0">
                  <a:buNone/>
                </a:pPr>
                <a:r>
                  <a:rPr lang="en-GB" dirty="0"/>
                  <a:t>• so neglect memory and assuming an equilibrium between small and large scales</a:t>
                </a:r>
              </a:p>
              <a:p>
                <a:endParaRPr lang="en-GB" dirty="0"/>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endParaRPr lang="en-GB" dirty="0"/>
              </a:p>
              <a:p>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idx="11"/>
              </p:nvPr>
            </p:nvSpPr>
            <p:spPr>
              <a:xfrm>
                <a:off x="185706" y="1124744"/>
                <a:ext cx="8526294" cy="3951304"/>
              </a:xfrm>
              <a:blipFill>
                <a:blip r:embed="rId3"/>
                <a:stretch>
                  <a:fillRect l="-2001" r="-2287" b="-31481"/>
                </a:stretch>
              </a:blipFill>
            </p:spPr>
            <p:txBody>
              <a:bodyPr/>
              <a:lstStyle/>
              <a:p>
                <a:r>
                  <a:rPr lang="en-GB">
                    <a:noFill/>
                  </a:rPr>
                  <a:t> </a:t>
                </a:r>
              </a:p>
            </p:txBody>
          </p:sp>
        </mc:Fallback>
      </mc:AlternateContent>
    </p:spTree>
    <p:extLst>
      <p:ext uri="{BB962C8B-B14F-4D97-AF65-F5344CB8AC3E}">
        <p14:creationId xmlns:p14="http://schemas.microsoft.com/office/powerpoint/2010/main" val="411649395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The mass flux idea</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8</a:t>
            </a:fld>
            <a:endParaRPr lang="en-GB" alt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1"/>
              </p:nvPr>
            </p:nvSpPr>
            <p:spPr>
              <a:xfrm>
                <a:off x="207645" y="923075"/>
                <a:ext cx="4680520" cy="3951304"/>
              </a:xfrm>
            </p:spPr>
            <p:txBody>
              <a:bodyPr/>
              <a:lstStyle/>
              <a:p>
                <a:pPr marL="0" indent="0">
                  <a:buNone/>
                </a:pPr>
                <a:endParaRPr lang="en-GB" sz="2400" dirty="0"/>
              </a:p>
              <a:p>
                <a:r>
                  <a:rPr lang="en-GB" dirty="0"/>
                  <a:t>Is an idea about the </a:t>
                </a:r>
                <a:r>
                  <a:rPr lang="en-GB" dirty="0">
                    <a:solidFill>
                      <a:srgbClr val="FF0000"/>
                    </a:solidFill>
                  </a:rPr>
                  <a:t>geometry</a:t>
                </a:r>
              </a:p>
              <a:p>
                <a:r>
                  <a:rPr lang="en-GB" dirty="0"/>
                  <a:t>Divide grid box area into </a:t>
                </a:r>
                <a:r>
                  <a:rPr lang="en-GB" i="1" dirty="0"/>
                  <a:t>N</a:t>
                </a:r>
                <a:r>
                  <a:rPr lang="en-GB" dirty="0"/>
                  <a:t> non-interacting convective plumes and an environment with properties, 𝜑</a:t>
                </a:r>
                <a:r>
                  <a:rPr lang="en-GB" baseline="-25000" dirty="0"/>
                  <a:t>𝑒</a:t>
                </a:r>
                <a:r>
                  <a:rPr lang="en-GB" dirty="0"/>
                  <a:t> </a:t>
                </a:r>
              </a:p>
              <a:p>
                <a:r>
                  <a:rPr lang="en-GB" sz="2400" dirty="0">
                    <a:solidFill>
                      <a:schemeClr val="tx2"/>
                    </a:solidFill>
                  </a:rPr>
                  <a:t>Individual plumes characterised by their Mass Flux, </a:t>
                </a:r>
              </a:p>
              <a:p>
                <a:pPr marL="0" indent="0">
                  <a:spcAft>
                    <a:spcPts val="600"/>
                  </a:spcAft>
                  <a:buClr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14:m>
                  <m:oMathPara xmlns:m="http://schemas.openxmlformats.org/officeDocument/2006/math">
                    <m:oMathParaPr>
                      <m:jc m:val="centerGroup"/>
                    </m:oMathParaPr>
                    <m:oMath xmlns:m="http://schemas.openxmlformats.org/officeDocument/2006/math">
                      <m:sSub>
                        <m:sSubPr>
                          <m:ctrlPr>
                            <a:rPr lang="en-GB" sz="2800" i="1" smtClean="0">
                              <a:solidFill>
                                <a:srgbClr val="FF0000"/>
                              </a:solidFill>
                              <a:latin typeface="Cambria Math" panose="02040503050406030204" pitchFamily="18" charset="0"/>
                            </a:rPr>
                          </m:ctrlPr>
                        </m:sSubPr>
                        <m:e>
                          <m:r>
                            <a:rPr lang="en-GB" sz="2800" i="1">
                              <a:solidFill>
                                <a:srgbClr val="FF0000"/>
                              </a:solidFill>
                              <a:latin typeface="Cambria Math" panose="02040503050406030204" pitchFamily="18" charset="0"/>
                            </a:rPr>
                            <m:t>𝑀</m:t>
                          </m:r>
                        </m:e>
                        <m:sub>
                          <m:r>
                            <a:rPr lang="en-GB" sz="2800" i="1">
                              <a:solidFill>
                                <a:srgbClr val="FF0000"/>
                              </a:solidFill>
                              <a:latin typeface="Cambria Math" panose="02040503050406030204" pitchFamily="18" charset="0"/>
                            </a:rPr>
                            <m:t>𝑖</m:t>
                          </m:r>
                        </m:sub>
                      </m:sSub>
                      <m:r>
                        <a:rPr lang="en-GB" sz="2800" b="0" i="1" smtClean="0">
                          <a:solidFill>
                            <a:srgbClr val="FF0000"/>
                          </a:solidFill>
                          <a:latin typeface="Cambria Math" panose="02040503050406030204" pitchFamily="18" charset="0"/>
                        </a:rPr>
                        <m:t>= </m:t>
                      </m:r>
                      <m:r>
                        <a:rPr lang="en-GB" sz="2800" b="0" i="1" smtClean="0">
                          <a:solidFill>
                            <a:srgbClr val="FF0000"/>
                          </a:solidFill>
                          <a:latin typeface="Cambria Math" panose="02040503050406030204" pitchFamily="18" charset="0"/>
                          <a:ea typeface="Cambria Math" panose="02040503050406030204" pitchFamily="18" charset="0"/>
                        </a:rPr>
                        <m:t>𝜌</m:t>
                      </m:r>
                      <m:sSub>
                        <m:sSubPr>
                          <m:ctrlPr>
                            <a:rPr lang="en-GB" sz="2800" b="0" i="1" smtClean="0">
                              <a:solidFill>
                                <a:srgbClr val="FF0000"/>
                              </a:solidFill>
                              <a:latin typeface="Cambria Math" panose="02040503050406030204" pitchFamily="18" charset="0"/>
                              <a:ea typeface="Cambria Math" panose="02040503050406030204" pitchFamily="18" charset="0"/>
                            </a:rPr>
                          </m:ctrlPr>
                        </m:sSubPr>
                        <m:e>
                          <m:r>
                            <a:rPr lang="en-GB" sz="2800" b="0" i="1" smtClean="0">
                              <a:solidFill>
                                <a:srgbClr val="FF0000"/>
                              </a:solidFill>
                              <a:latin typeface="Cambria Math" panose="02040503050406030204" pitchFamily="18" charset="0"/>
                              <a:ea typeface="Cambria Math" panose="02040503050406030204" pitchFamily="18" charset="0"/>
                            </a:rPr>
                            <m:t>𝜎</m:t>
                          </m:r>
                        </m:e>
                        <m:sub>
                          <m:r>
                            <a:rPr lang="en-GB" sz="2800" b="0" i="1" smtClean="0">
                              <a:solidFill>
                                <a:srgbClr val="FF0000"/>
                              </a:solidFill>
                              <a:latin typeface="Cambria Math" panose="02040503050406030204" pitchFamily="18" charset="0"/>
                              <a:ea typeface="Cambria Math" panose="02040503050406030204" pitchFamily="18" charset="0"/>
                            </a:rPr>
                            <m:t>𝑖</m:t>
                          </m:r>
                        </m:sub>
                      </m:sSub>
                      <m:sSub>
                        <m:sSubPr>
                          <m:ctrlPr>
                            <a:rPr lang="en-GB" sz="2800" b="0" i="1" smtClean="0">
                              <a:solidFill>
                                <a:srgbClr val="FF0000"/>
                              </a:solidFill>
                              <a:latin typeface="Cambria Math" panose="02040503050406030204" pitchFamily="18" charset="0"/>
                              <a:ea typeface="Cambria Math" panose="02040503050406030204" pitchFamily="18" charset="0"/>
                            </a:rPr>
                          </m:ctrlPr>
                        </m:sSubPr>
                        <m:e>
                          <m:r>
                            <a:rPr lang="en-GB" sz="2800" b="0" i="1" smtClean="0">
                              <a:solidFill>
                                <a:srgbClr val="FF0000"/>
                              </a:solidFill>
                              <a:latin typeface="Cambria Math" panose="02040503050406030204" pitchFamily="18" charset="0"/>
                              <a:ea typeface="Cambria Math" panose="02040503050406030204" pitchFamily="18" charset="0"/>
                            </a:rPr>
                            <m:t>𝑤</m:t>
                          </m:r>
                        </m:e>
                        <m:sub>
                          <m:r>
                            <a:rPr lang="en-GB" sz="2800" b="0" i="1" smtClean="0">
                              <a:solidFill>
                                <a:srgbClr val="FF0000"/>
                              </a:solidFill>
                              <a:latin typeface="Cambria Math" panose="02040503050406030204" pitchFamily="18" charset="0"/>
                              <a:ea typeface="Cambria Math" panose="02040503050406030204" pitchFamily="18" charset="0"/>
                            </a:rPr>
                            <m:t>𝑖</m:t>
                          </m:r>
                        </m:sub>
                      </m:sSub>
                    </m:oMath>
                  </m:oMathPara>
                </a14:m>
                <a:endParaRPr lang="en-GB" dirty="0">
                  <a:solidFill>
                    <a:schemeClr val="tx2"/>
                  </a:solidFill>
                  <a:ea typeface="Cambria Math" panose="02040503050406030204" pitchFamily="18" charset="0"/>
                </a:endParaRPr>
              </a:p>
              <a:p>
                <a:pPr marL="3420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chemeClr val="tx2"/>
                    </a:solidFill>
                    <a:ea typeface="Cambria Math" panose="02040503050406030204" pitchFamily="18" charset="0"/>
                  </a:rPr>
                  <a:t>w</a:t>
                </a:r>
                <a:r>
                  <a:rPr lang="en-GB" sz="2400" dirty="0">
                    <a:solidFill>
                      <a:schemeClr val="tx2"/>
                    </a:solidFill>
                    <a:ea typeface="Cambria Math" panose="02040503050406030204" pitchFamily="18" charset="0"/>
                  </a:rPr>
                  <a:t>here </a:t>
                </a:r>
                <a14:m>
                  <m:oMath xmlns:m="http://schemas.openxmlformats.org/officeDocument/2006/math">
                    <m:sSub>
                      <m:sSubPr>
                        <m:ctrlPr>
                          <a:rPr lang="en-GB" i="1" smtClean="0">
                            <a:solidFill>
                              <a:schemeClr val="tx2"/>
                            </a:solidFill>
                            <a:latin typeface="Cambria Math" panose="02040503050406030204" pitchFamily="18" charset="0"/>
                            <a:ea typeface="Cambria Math" panose="02040503050406030204" pitchFamily="18" charset="0"/>
                          </a:rPr>
                        </m:ctrlPr>
                      </m:sSubPr>
                      <m:e>
                        <m:r>
                          <a:rPr lang="en-GB" i="1">
                            <a:solidFill>
                              <a:schemeClr val="tx2"/>
                            </a:solidFill>
                            <a:latin typeface="Cambria Math" panose="02040503050406030204" pitchFamily="18" charset="0"/>
                            <a:ea typeface="Cambria Math" panose="02040503050406030204" pitchFamily="18" charset="0"/>
                          </a:rPr>
                          <m:t>𝜎</m:t>
                        </m:r>
                      </m:e>
                      <m:sub>
                        <m:r>
                          <a:rPr lang="en-GB" i="1">
                            <a:solidFill>
                              <a:schemeClr val="tx2"/>
                            </a:solidFill>
                            <a:latin typeface="Cambria Math" panose="02040503050406030204" pitchFamily="18" charset="0"/>
                            <a:ea typeface="Cambria Math" panose="02040503050406030204" pitchFamily="18" charset="0"/>
                          </a:rPr>
                          <m:t>𝑖</m:t>
                        </m:r>
                      </m:sub>
                    </m:sSub>
                    <m:r>
                      <a:rPr lang="en-GB" i="1">
                        <a:solidFill>
                          <a:schemeClr val="tx2"/>
                        </a:solidFill>
                        <a:latin typeface="Cambria Math" panose="02040503050406030204" pitchFamily="18" charset="0"/>
                        <a:ea typeface="Cambria Math" panose="02040503050406030204" pitchFamily="18" charset="0"/>
                      </a:rPr>
                      <m:t> </m:t>
                    </m:r>
                  </m:oMath>
                </a14:m>
                <a:r>
                  <a:rPr lang="en-GB" sz="2400" dirty="0">
                    <a:solidFill>
                      <a:schemeClr val="tx2"/>
                    </a:solidFill>
                    <a:ea typeface="Cambria Math" panose="02040503050406030204" pitchFamily="18" charset="0"/>
                  </a:rPr>
                  <a:t>is the fractional area occupied</a:t>
                </a:r>
                <a:endParaRPr lang="en-GB" dirty="0">
                  <a:ea typeface="Cambria Math" panose="02040503050406030204" pitchFamily="18" charset="0"/>
                </a:endParaRPr>
              </a:p>
              <a:p>
                <a:pPr marL="342000">
                  <a:spcAft>
                    <a:spcPts val="600"/>
                  </a:spcAft>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solidFill>
                      <a:schemeClr val="tx2"/>
                    </a:solidFill>
                    <a:ea typeface="Cambria Math" panose="02040503050406030204" pitchFamily="18" charset="0"/>
                  </a:rPr>
                  <a:t>and by properties, </a:t>
                </a:r>
                <a14:m>
                  <m:oMath xmlns:m="http://schemas.openxmlformats.org/officeDocument/2006/math">
                    <m:sSub>
                      <m:sSubPr>
                        <m:ctrlPr>
                          <a:rPr lang="en-GB" sz="2400" i="1">
                            <a:solidFill>
                              <a:schemeClr val="tx2"/>
                            </a:solidFill>
                            <a:latin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ea typeface="Cambria Math" panose="02040503050406030204" pitchFamily="18" charset="0"/>
                          </a:rPr>
                          <m:t>𝑖</m:t>
                        </m:r>
                      </m:sub>
                    </m:sSub>
                  </m:oMath>
                </a14:m>
                <a:endParaRPr lang="en-GB" sz="2400" b="0" dirty="0">
                  <a:solidFill>
                    <a:schemeClr val="tx1"/>
                  </a:solidFill>
                  <a:ea typeface="Cambria Math" panose="02040503050406030204" pitchFamily="18" charset="0"/>
                </a:endParaRPr>
              </a:p>
              <a:p>
                <a:endParaRPr lang="en-GB" dirty="0"/>
              </a:p>
              <a:p>
                <a:endParaRPr lang="en-GB" dirty="0"/>
              </a:p>
              <a:p>
                <a:endParaRPr lang="en-GB" dirty="0"/>
              </a:p>
              <a:p>
                <a:endParaRPr lang="en-GB" dirty="0"/>
              </a:p>
              <a:p>
                <a:endParaRPr lang="en-GB" dirty="0"/>
              </a:p>
              <a:p>
                <a:endParaRPr lang="en-GB" dirty="0"/>
              </a:p>
              <a:p>
                <a:endParaRPr lang="en-GB" sz="2400" dirty="0"/>
              </a:p>
              <a:p>
                <a:endParaRPr lang="en-GB" dirty="0"/>
              </a:p>
              <a:p>
                <a:endParaRPr lang="en-GB" sz="2400" dirty="0"/>
              </a:p>
              <a:p>
                <a:endParaRPr lang="en-GB" dirty="0"/>
              </a:p>
              <a:p>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idx="11"/>
              </p:nvPr>
            </p:nvSpPr>
            <p:spPr>
              <a:xfrm>
                <a:off x="207645" y="923075"/>
                <a:ext cx="4680520" cy="3951304"/>
              </a:xfrm>
              <a:blipFill>
                <a:blip r:embed="rId3"/>
                <a:stretch>
                  <a:fillRect l="-3646" r="-911" b="-30508"/>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B5304F49-CE9E-234A-CD55-2CDC3D1AEAB6}"/>
              </a:ext>
            </a:extLst>
          </p:cNvPr>
          <p:cNvPicPr>
            <a:picLocks noChangeAspect="1"/>
          </p:cNvPicPr>
          <p:nvPr/>
        </p:nvPicPr>
        <p:blipFill>
          <a:blip r:embed="rId4"/>
          <a:stretch>
            <a:fillRect/>
          </a:stretch>
        </p:blipFill>
        <p:spPr>
          <a:xfrm>
            <a:off x="5016262" y="1916832"/>
            <a:ext cx="4156613" cy="2880320"/>
          </a:xfrm>
          <a:prstGeom prst="rect">
            <a:avLst/>
          </a:prstGeom>
        </p:spPr>
      </p:pic>
      <p:sp>
        <p:nvSpPr>
          <p:cNvPr id="6" name="TextBox 5">
            <a:extLst>
              <a:ext uri="{FF2B5EF4-FFF2-40B4-BE49-F238E27FC236}">
                <a16:creationId xmlns:a16="http://schemas.microsoft.com/office/drawing/2014/main" id="{F4AE673C-CEA0-C6E0-592C-063BFF6AD082}"/>
              </a:ext>
            </a:extLst>
          </p:cNvPr>
          <p:cNvSpPr txBox="1"/>
          <p:nvPr/>
        </p:nvSpPr>
        <p:spPr>
          <a:xfrm>
            <a:off x="5940152" y="4874379"/>
            <a:ext cx="3347864" cy="307777"/>
          </a:xfrm>
          <a:prstGeom prst="rect">
            <a:avLst/>
          </a:prstGeom>
          <a:noFill/>
        </p:spPr>
        <p:txBody>
          <a:bodyPr wrap="square" rtlCol="0">
            <a:spAutoFit/>
          </a:bodyPr>
          <a:lstStyle/>
          <a:p>
            <a:r>
              <a:rPr lang="en-GB" sz="1400" dirty="0">
                <a:solidFill>
                  <a:schemeClr val="tx2"/>
                </a:solidFill>
                <a:latin typeface="Arial" panose="020B0604020202020204" pitchFamily="34" charset="0"/>
                <a:cs typeface="Arial" panose="020B0604020202020204" pitchFamily="34" charset="0"/>
              </a:rPr>
              <a:t>e.g. Arakawa and Schubert, 1974</a:t>
            </a:r>
          </a:p>
        </p:txBody>
      </p:sp>
    </p:spTree>
    <p:extLst>
      <p:ext uri="{BB962C8B-B14F-4D97-AF65-F5344CB8AC3E}">
        <p14:creationId xmlns:p14="http://schemas.microsoft.com/office/powerpoint/2010/main" val="217881379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7128"/>
            <a:ext cx="8280000" cy="828000"/>
          </a:xfrm>
        </p:spPr>
        <p:txBody>
          <a:bodyPr/>
          <a:lstStyle/>
          <a:p>
            <a:r>
              <a:rPr lang="en-GB" sz="3200" dirty="0">
                <a:solidFill>
                  <a:srgbClr val="7030A0"/>
                </a:solidFill>
              </a:rPr>
              <a:t>Example, using one element only</a:t>
            </a:r>
            <a:endParaRPr lang="en-GB" sz="32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9</a:t>
            </a:fld>
            <a:endParaRPr lang="en-GB" altLang="en-US" dirty="0"/>
          </a:p>
        </p:txBody>
      </p:sp>
      <p:pic>
        <p:nvPicPr>
          <p:cNvPr id="7" name="Picture 2">
            <a:extLst>
              <a:ext uri="{FF2B5EF4-FFF2-40B4-BE49-F238E27FC236}">
                <a16:creationId xmlns:a16="http://schemas.microsoft.com/office/drawing/2014/main" id="{927C2114-76D3-22F8-0735-ED557A3D69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42" y="1186954"/>
            <a:ext cx="5417969" cy="30607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9FAF2DA-29A2-0073-9D71-D76505AAFE06}"/>
                  </a:ext>
                </a:extLst>
              </p:cNvPr>
              <p:cNvSpPr txBox="1"/>
              <p:nvPr/>
            </p:nvSpPr>
            <p:spPr>
              <a:xfrm>
                <a:off x="5913153" y="1398641"/>
                <a:ext cx="18989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tx2"/>
                              </a:solidFill>
                              <a:latin typeface="Cambria Math" panose="02040503050406030204" pitchFamily="18" charset="0"/>
                            </a:rPr>
                          </m:ctrlPr>
                        </m:sSubPr>
                        <m:e>
                          <m:r>
                            <a:rPr lang="en-GB" sz="240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rPr>
                            <m:t>𝑢</m:t>
                          </m:r>
                        </m:sub>
                      </m:sSub>
                      <m:r>
                        <a:rPr lang="en-GB" sz="2400" b="0" i="1" smtClean="0">
                          <a:solidFill>
                            <a:schemeClr val="tx2"/>
                          </a:solidFill>
                          <a:latin typeface="Cambria Math" panose="02040503050406030204" pitchFamily="18" charset="0"/>
                        </a:rPr>
                        <m:t>=</m:t>
                      </m:r>
                      <m:acc>
                        <m:accPr>
                          <m:chr m:val="̅"/>
                          <m:ctrlPr>
                            <a:rPr lang="en-GB" sz="2400" b="0" i="1" smtClean="0">
                              <a:solidFill>
                                <a:schemeClr val="tx2"/>
                              </a:solidFill>
                              <a:latin typeface="Cambria Math" panose="02040503050406030204" pitchFamily="18" charset="0"/>
                            </a:rPr>
                          </m:ctrlPr>
                        </m:accPr>
                        <m:e>
                          <m:sSub>
                            <m:sSubPr>
                              <m:ctrlPr>
                                <a:rPr lang="en-GB" sz="2400" b="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rPr>
                                <m:t>𝑢</m:t>
                              </m:r>
                            </m:sub>
                          </m:sSub>
                        </m:e>
                      </m:acc>
                      <m:r>
                        <a:rPr lang="en-GB" sz="2400" b="0" i="1" smtClean="0">
                          <a:solidFill>
                            <a:schemeClr val="tx2"/>
                          </a:solidFill>
                          <a:latin typeface="Cambria Math" panose="02040503050406030204" pitchFamily="18" charset="0"/>
                        </a:rPr>
                        <m:t>+</m:t>
                      </m:r>
                      <m:sSubSup>
                        <m:sSubSupPr>
                          <m:ctrlPr>
                            <a:rPr lang="en-GB" sz="2400" b="0" i="1" smtClean="0">
                              <a:solidFill>
                                <a:schemeClr val="tx2"/>
                              </a:solidFill>
                              <a:latin typeface="Cambria Math" panose="02040503050406030204" pitchFamily="18" charset="0"/>
                            </a:rPr>
                          </m:ctrlPr>
                        </m:sSubSupPr>
                        <m:e>
                          <m:r>
                            <a:rPr lang="en-GB" sz="2400" b="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rPr>
                            <m:t>𝑢</m:t>
                          </m:r>
                        </m:sub>
                        <m:sup>
                          <m:r>
                            <a:rPr lang="en-GB" sz="2400" b="0" i="1" smtClean="0">
                              <a:solidFill>
                                <a:schemeClr val="tx2"/>
                              </a:solidFill>
                              <a:latin typeface="Cambria Math" panose="02040503050406030204" pitchFamily="18" charset="0"/>
                            </a:rPr>
                            <m:t>′</m:t>
                          </m:r>
                        </m:sup>
                      </m:sSubSup>
                    </m:oMath>
                  </m:oMathPara>
                </a14:m>
                <a:endParaRPr lang="en-GB" sz="2400" dirty="0">
                  <a:solidFill>
                    <a:schemeClr val="tx2"/>
                  </a:solidFill>
                </a:endParaRPr>
              </a:p>
            </p:txBody>
          </p:sp>
        </mc:Choice>
        <mc:Fallback xmlns="">
          <p:sp>
            <p:nvSpPr>
              <p:cNvPr id="11" name="TextBox 10">
                <a:extLst>
                  <a:ext uri="{FF2B5EF4-FFF2-40B4-BE49-F238E27FC236}">
                    <a16:creationId xmlns:a16="http://schemas.microsoft.com/office/drawing/2014/main" id="{B9FAF2DA-29A2-0073-9D71-D76505AAFE06}"/>
                  </a:ext>
                </a:extLst>
              </p:cNvPr>
              <p:cNvSpPr txBox="1">
                <a:spLocks noRot="1" noChangeAspect="1" noMove="1" noResize="1" noEditPoints="1" noAdjustHandles="1" noChangeArrowheads="1" noChangeShapeType="1" noTextEdit="1"/>
              </p:cNvSpPr>
              <p:nvPr/>
            </p:nvSpPr>
            <p:spPr>
              <a:xfrm>
                <a:off x="5913153" y="1398641"/>
                <a:ext cx="1898981" cy="369332"/>
              </a:xfrm>
              <a:prstGeom prst="rect">
                <a:avLst/>
              </a:prstGeom>
              <a:blipFill>
                <a:blip r:embed="rId4"/>
                <a:stretch>
                  <a:fillRect l="-3846" r="-321" b="-262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06C475A-30E7-F182-3DC9-56CD6792BC92}"/>
                  </a:ext>
                </a:extLst>
              </p:cNvPr>
              <p:cNvSpPr txBox="1"/>
              <p:nvPr/>
            </p:nvSpPr>
            <p:spPr>
              <a:xfrm>
                <a:off x="5913153" y="1957892"/>
                <a:ext cx="18356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tx2"/>
                              </a:solidFill>
                              <a:latin typeface="Cambria Math" panose="02040503050406030204" pitchFamily="18" charset="0"/>
                            </a:rPr>
                          </m:ctrlPr>
                        </m:sSubPr>
                        <m:e>
                          <m:r>
                            <a:rPr lang="en-GB" sz="240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rPr>
                            <m:t>𝑒</m:t>
                          </m:r>
                        </m:sub>
                      </m:sSub>
                      <m:r>
                        <a:rPr lang="en-GB" sz="2400" b="0" i="1" smtClean="0">
                          <a:solidFill>
                            <a:schemeClr val="tx2"/>
                          </a:solidFill>
                          <a:latin typeface="Cambria Math" panose="02040503050406030204" pitchFamily="18" charset="0"/>
                        </a:rPr>
                        <m:t>=</m:t>
                      </m:r>
                      <m:acc>
                        <m:accPr>
                          <m:chr m:val="̅"/>
                          <m:ctrlPr>
                            <a:rPr lang="en-GB" sz="2400" b="0" i="1" smtClean="0">
                              <a:solidFill>
                                <a:schemeClr val="tx2"/>
                              </a:solidFill>
                              <a:latin typeface="Cambria Math" panose="02040503050406030204" pitchFamily="18" charset="0"/>
                            </a:rPr>
                          </m:ctrlPr>
                        </m:accPr>
                        <m:e>
                          <m:sSub>
                            <m:sSubPr>
                              <m:ctrlPr>
                                <a:rPr lang="en-GB" sz="2400" b="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rPr>
                                <m:t>𝑒</m:t>
                              </m:r>
                            </m:sub>
                          </m:sSub>
                        </m:e>
                      </m:acc>
                      <m:r>
                        <a:rPr lang="en-GB" sz="2400" b="0" i="1" smtClean="0">
                          <a:solidFill>
                            <a:schemeClr val="tx2"/>
                          </a:solidFill>
                          <a:latin typeface="Cambria Math" panose="02040503050406030204" pitchFamily="18" charset="0"/>
                        </a:rPr>
                        <m:t>+</m:t>
                      </m:r>
                      <m:sSubSup>
                        <m:sSubSupPr>
                          <m:ctrlPr>
                            <a:rPr lang="en-GB" sz="2400" b="0" i="1" smtClean="0">
                              <a:solidFill>
                                <a:schemeClr val="tx2"/>
                              </a:solidFill>
                              <a:latin typeface="Cambria Math" panose="02040503050406030204" pitchFamily="18" charset="0"/>
                            </a:rPr>
                          </m:ctrlPr>
                        </m:sSubSupPr>
                        <m:e>
                          <m:r>
                            <a:rPr lang="en-GB" sz="2400" b="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rPr>
                            <m:t>𝑒</m:t>
                          </m:r>
                        </m:sub>
                        <m:sup>
                          <m:r>
                            <a:rPr lang="en-GB" sz="2400" b="0" i="1" smtClean="0">
                              <a:solidFill>
                                <a:schemeClr val="tx2"/>
                              </a:solidFill>
                              <a:latin typeface="Cambria Math" panose="02040503050406030204" pitchFamily="18" charset="0"/>
                            </a:rPr>
                            <m:t>′</m:t>
                          </m:r>
                        </m:sup>
                      </m:sSubSup>
                    </m:oMath>
                  </m:oMathPara>
                </a14:m>
                <a:endParaRPr lang="en-GB" sz="2400" dirty="0">
                  <a:solidFill>
                    <a:schemeClr val="tx2"/>
                  </a:solidFill>
                </a:endParaRPr>
              </a:p>
            </p:txBody>
          </p:sp>
        </mc:Choice>
        <mc:Fallback xmlns="">
          <p:sp>
            <p:nvSpPr>
              <p:cNvPr id="12" name="TextBox 11">
                <a:extLst>
                  <a:ext uri="{FF2B5EF4-FFF2-40B4-BE49-F238E27FC236}">
                    <a16:creationId xmlns:a16="http://schemas.microsoft.com/office/drawing/2014/main" id="{706C475A-30E7-F182-3DC9-56CD6792BC92}"/>
                  </a:ext>
                </a:extLst>
              </p:cNvPr>
              <p:cNvSpPr txBox="1">
                <a:spLocks noRot="1" noChangeAspect="1" noMove="1" noResize="1" noEditPoints="1" noAdjustHandles="1" noChangeArrowheads="1" noChangeShapeType="1" noTextEdit="1"/>
              </p:cNvSpPr>
              <p:nvPr/>
            </p:nvSpPr>
            <p:spPr>
              <a:xfrm>
                <a:off x="5913153" y="1957892"/>
                <a:ext cx="1835695" cy="369332"/>
              </a:xfrm>
              <a:prstGeom prst="rect">
                <a:avLst/>
              </a:prstGeom>
              <a:blipFill>
                <a:blip r:embed="rId5"/>
                <a:stretch>
                  <a:fillRect l="-3987" r="-332" b="-262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1C98787-E750-AC85-F59F-06AEF56F506E}"/>
                  </a:ext>
                </a:extLst>
              </p:cNvPr>
              <p:cNvSpPr txBox="1"/>
              <p:nvPr/>
            </p:nvSpPr>
            <p:spPr>
              <a:xfrm>
                <a:off x="5871684" y="2632595"/>
                <a:ext cx="29005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2400" i="1" smtClean="0">
                              <a:solidFill>
                                <a:schemeClr val="tx2"/>
                              </a:solidFill>
                              <a:latin typeface="Cambria Math" panose="02040503050406030204" pitchFamily="18" charset="0"/>
                            </a:rPr>
                          </m:ctrlPr>
                        </m:accPr>
                        <m:e>
                          <m:r>
                            <a:rPr lang="en-GB" sz="2400" i="1" smtClean="0">
                              <a:solidFill>
                                <a:schemeClr val="tx2"/>
                              </a:solidFill>
                              <a:latin typeface="Cambria Math" panose="02040503050406030204" pitchFamily="18" charset="0"/>
                              <a:ea typeface="Cambria Math" panose="02040503050406030204" pitchFamily="18" charset="0"/>
                            </a:rPr>
                            <m:t>𝜑</m:t>
                          </m:r>
                        </m:e>
                      </m:acc>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𝜎</m:t>
                      </m:r>
                      <m:acc>
                        <m:accPr>
                          <m:chr m:val="̅"/>
                          <m:ctrlPr>
                            <a:rPr lang="en-GB" sz="2400" b="0" i="1" smtClean="0">
                              <a:solidFill>
                                <a:schemeClr val="tx2"/>
                              </a:solidFill>
                              <a:latin typeface="Cambria Math" panose="02040503050406030204" pitchFamily="18" charset="0"/>
                              <a:ea typeface="Cambria Math" panose="02040503050406030204" pitchFamily="18" charset="0"/>
                            </a:rPr>
                          </m:ctrlPr>
                        </m:accPr>
                        <m:e>
                          <m:sSub>
                            <m:sSubPr>
                              <m:ctrlPr>
                                <a:rPr lang="en-GB" sz="2400" b="0" i="1" smtClean="0">
                                  <a:solidFill>
                                    <a:schemeClr val="tx2"/>
                                  </a:solidFill>
                                  <a:latin typeface="Cambria Math" panose="02040503050406030204" pitchFamily="18" charset="0"/>
                                  <a:ea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ea typeface="Cambria Math" panose="02040503050406030204" pitchFamily="18" charset="0"/>
                                </a:rPr>
                                <m:t>𝑢</m:t>
                              </m:r>
                            </m:sub>
                          </m:sSub>
                        </m:e>
                      </m:acc>
                      <m:r>
                        <a:rPr lang="en-GB" sz="2400" b="0" i="1" smtClean="0">
                          <a:solidFill>
                            <a:schemeClr val="tx2"/>
                          </a:solidFill>
                          <a:latin typeface="Cambria Math" panose="02040503050406030204" pitchFamily="18" charset="0"/>
                        </a:rPr>
                        <m:t>+(1−</m:t>
                      </m:r>
                      <m:r>
                        <a:rPr lang="en-GB" sz="2400" b="0" i="1" smtClean="0">
                          <a:solidFill>
                            <a:schemeClr val="tx2"/>
                          </a:solidFill>
                          <a:latin typeface="Cambria Math" panose="02040503050406030204" pitchFamily="18" charset="0"/>
                          <a:ea typeface="Cambria Math" panose="02040503050406030204" pitchFamily="18" charset="0"/>
                        </a:rPr>
                        <m:t>𝜎</m:t>
                      </m:r>
                      <m:r>
                        <a:rPr lang="en-GB" sz="2400" b="0" i="1" smtClean="0">
                          <a:solidFill>
                            <a:schemeClr val="tx2"/>
                          </a:solidFill>
                          <a:latin typeface="Cambria Math" panose="02040503050406030204" pitchFamily="18" charset="0"/>
                        </a:rPr>
                        <m:t>)</m:t>
                      </m:r>
                      <m:acc>
                        <m:accPr>
                          <m:chr m:val="̅"/>
                          <m:ctrlPr>
                            <a:rPr lang="en-GB" sz="2400" b="0" i="1" smtClean="0">
                              <a:solidFill>
                                <a:schemeClr val="tx2"/>
                              </a:solidFill>
                              <a:latin typeface="Cambria Math" panose="02040503050406030204" pitchFamily="18" charset="0"/>
                            </a:rPr>
                          </m:ctrlPr>
                        </m:accPr>
                        <m:e>
                          <m:sSub>
                            <m:sSubPr>
                              <m:ctrlPr>
                                <a:rPr lang="en-GB" sz="2400" b="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rPr>
                                <m:t>𝑒</m:t>
                              </m:r>
                            </m:sub>
                          </m:sSub>
                        </m:e>
                      </m:acc>
                    </m:oMath>
                  </m:oMathPara>
                </a14:m>
                <a:endParaRPr lang="en-GB" sz="2400" dirty="0">
                  <a:solidFill>
                    <a:schemeClr val="tx2"/>
                  </a:solidFill>
                </a:endParaRPr>
              </a:p>
            </p:txBody>
          </p:sp>
        </mc:Choice>
        <mc:Fallback xmlns="">
          <p:sp>
            <p:nvSpPr>
              <p:cNvPr id="14" name="TextBox 13">
                <a:extLst>
                  <a:ext uri="{FF2B5EF4-FFF2-40B4-BE49-F238E27FC236}">
                    <a16:creationId xmlns:a16="http://schemas.microsoft.com/office/drawing/2014/main" id="{B1C98787-E750-AC85-F59F-06AEF56F506E}"/>
                  </a:ext>
                </a:extLst>
              </p:cNvPr>
              <p:cNvSpPr txBox="1">
                <a:spLocks noRot="1" noChangeAspect="1" noMove="1" noResize="1" noEditPoints="1" noAdjustHandles="1" noChangeArrowheads="1" noChangeShapeType="1" noTextEdit="1"/>
              </p:cNvSpPr>
              <p:nvPr/>
            </p:nvSpPr>
            <p:spPr>
              <a:xfrm>
                <a:off x="5871684" y="2632595"/>
                <a:ext cx="2900538" cy="369332"/>
              </a:xfrm>
              <a:prstGeom prst="rect">
                <a:avLst/>
              </a:prstGeom>
              <a:blipFill>
                <a:blip r:embed="rId6"/>
                <a:stretch>
                  <a:fillRect l="-2311" b="-3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9EDD6A6-E372-721D-F2E8-F21CE482529C}"/>
                  </a:ext>
                </a:extLst>
              </p:cNvPr>
              <p:cNvSpPr txBox="1"/>
              <p:nvPr/>
            </p:nvSpPr>
            <p:spPr>
              <a:xfrm>
                <a:off x="916832" y="5056910"/>
                <a:ext cx="7310336" cy="486159"/>
              </a:xfrm>
              <a:prstGeom prst="rect">
                <a:avLst/>
              </a:prstGeom>
              <a:noFill/>
            </p:spPr>
            <p:txBody>
              <a:bodyPr wrap="square">
                <a:spAutoFit/>
              </a:bodyPr>
              <a:lstStyle/>
              <a:p>
                <a:pPr marL="0" indent="0">
                  <a:buNone/>
                </a:pPr>
                <a14:m>
                  <m:oMath xmlns:m="http://schemas.openxmlformats.org/officeDocument/2006/math">
                    <m:r>
                      <a:rPr lang="en-GB" sz="2400" i="1" smtClean="0">
                        <a:solidFill>
                          <a:schemeClr val="tx2"/>
                        </a:solidFill>
                        <a:latin typeface="Cambria Math" panose="02040503050406030204" pitchFamily="18" charset="0"/>
                        <a:ea typeface="Cambria Math" panose="02040503050406030204" pitchFamily="18" charset="0"/>
                      </a:rPr>
                      <m:t>𝜌</m:t>
                    </m:r>
                    <m:acc>
                      <m:accPr>
                        <m:chr m:val="̅"/>
                        <m:ctrlPr>
                          <a:rPr lang="en-GB" sz="2400" i="1" smtClean="0">
                            <a:solidFill>
                              <a:schemeClr val="tx2"/>
                            </a:solidFill>
                            <a:latin typeface="Cambria Math" panose="02040503050406030204" pitchFamily="18" charset="0"/>
                          </a:rPr>
                        </m:ctrlPr>
                      </m:accPr>
                      <m:e>
                        <m:sSup>
                          <m:sSupPr>
                            <m:ctrlPr>
                              <a:rPr lang="en-GB" sz="2400" b="0" i="1" smtClean="0">
                                <a:solidFill>
                                  <a:schemeClr val="tx2"/>
                                </a:solidFill>
                                <a:latin typeface="Cambria Math" panose="02040503050406030204" pitchFamily="18" charset="0"/>
                              </a:rPr>
                            </m:ctrlPr>
                          </m:sSupPr>
                          <m:e>
                            <m:r>
                              <a:rPr lang="en-GB" sz="2400" b="0" i="1" smtClean="0">
                                <a:solidFill>
                                  <a:schemeClr val="tx2"/>
                                </a:solidFill>
                                <a:latin typeface="Cambria Math" panose="02040503050406030204" pitchFamily="18" charset="0"/>
                              </a:rPr>
                              <m:t>𝑤</m:t>
                            </m:r>
                          </m:e>
                          <m:sup>
                            <m:r>
                              <a:rPr lang="en-GB" sz="2400" b="0" i="1" smtClean="0">
                                <a:solidFill>
                                  <a:schemeClr val="tx2"/>
                                </a:solidFill>
                                <a:latin typeface="Cambria Math" panose="02040503050406030204" pitchFamily="18" charset="0"/>
                              </a:rPr>
                              <m:t>′</m:t>
                            </m:r>
                          </m:sup>
                        </m:sSup>
                        <m:sSup>
                          <m:sSupPr>
                            <m:ctrlPr>
                              <a:rPr lang="en-GB" sz="2400" b="0" i="1" smtClean="0">
                                <a:solidFill>
                                  <a:schemeClr val="tx2"/>
                                </a:solidFill>
                                <a:latin typeface="Cambria Math" panose="02040503050406030204" pitchFamily="18" charset="0"/>
                                <a:ea typeface="Cambria Math" panose="02040503050406030204" pitchFamily="18" charset="0"/>
                              </a:rPr>
                            </m:ctrlPr>
                          </m:sSupPr>
                          <m:e>
                            <m:r>
                              <a:rPr lang="en-GB" sz="2400" b="0" i="1" smtClean="0">
                                <a:solidFill>
                                  <a:schemeClr val="tx2"/>
                                </a:solidFill>
                                <a:latin typeface="Cambria Math" panose="02040503050406030204" pitchFamily="18" charset="0"/>
                                <a:ea typeface="Cambria Math" panose="02040503050406030204" pitchFamily="18" charset="0"/>
                              </a:rPr>
                              <m:t>𝜑</m:t>
                            </m:r>
                          </m:e>
                          <m:sup>
                            <m:r>
                              <a:rPr lang="en-GB" sz="2400" b="0" i="1" smtClean="0">
                                <a:solidFill>
                                  <a:schemeClr val="tx2"/>
                                </a:solidFill>
                                <a:latin typeface="Cambria Math" panose="02040503050406030204" pitchFamily="18" charset="0"/>
                                <a:ea typeface="Cambria Math" panose="02040503050406030204" pitchFamily="18" charset="0"/>
                              </a:rPr>
                              <m:t>′</m:t>
                            </m:r>
                          </m:sup>
                        </m:sSup>
                      </m:e>
                    </m:acc>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𝜌𝜎</m:t>
                    </m:r>
                    <m:acc>
                      <m:accPr>
                        <m:chr m:val="̅"/>
                        <m:ctrlPr>
                          <a:rPr lang="en-GB" sz="2400" b="0" i="1" smtClean="0">
                            <a:solidFill>
                              <a:schemeClr val="tx2"/>
                            </a:solidFill>
                            <a:latin typeface="Cambria Math" panose="02040503050406030204" pitchFamily="18" charset="0"/>
                            <a:ea typeface="Cambria Math" panose="02040503050406030204" pitchFamily="18" charset="0"/>
                          </a:rPr>
                        </m:ctrlPr>
                      </m:accPr>
                      <m:e>
                        <m:sSubSup>
                          <m:sSubSupPr>
                            <m:ctrlPr>
                              <a:rPr lang="en-GB" sz="2400" b="0" i="1" smtClean="0">
                                <a:solidFill>
                                  <a:schemeClr val="tx2"/>
                                </a:solidFill>
                                <a:latin typeface="Cambria Math" panose="02040503050406030204" pitchFamily="18" charset="0"/>
                                <a:ea typeface="Cambria Math" panose="02040503050406030204" pitchFamily="18" charset="0"/>
                              </a:rPr>
                            </m:ctrlPr>
                          </m:sSubSupPr>
                          <m:e>
                            <m:r>
                              <a:rPr lang="en-GB" sz="2400" b="0" i="1" smtClean="0">
                                <a:solidFill>
                                  <a:schemeClr val="tx2"/>
                                </a:solidFill>
                                <a:latin typeface="Cambria Math" panose="02040503050406030204" pitchFamily="18" charset="0"/>
                                <a:ea typeface="Cambria Math" panose="02040503050406030204" pitchFamily="18" charset="0"/>
                              </a:rPr>
                              <m:t>𝑤</m:t>
                            </m:r>
                          </m:e>
                          <m:sub>
                            <m:r>
                              <a:rPr lang="en-GB" sz="2400" b="0" i="1" smtClean="0">
                                <a:solidFill>
                                  <a:schemeClr val="tx2"/>
                                </a:solidFill>
                                <a:latin typeface="Cambria Math" panose="02040503050406030204" pitchFamily="18" charset="0"/>
                                <a:ea typeface="Cambria Math" panose="02040503050406030204" pitchFamily="18" charset="0"/>
                              </a:rPr>
                              <m:t>𝑢</m:t>
                            </m:r>
                          </m:sub>
                          <m:sup>
                            <m:r>
                              <a:rPr lang="en-GB" sz="2400" b="0" i="1" smtClean="0">
                                <a:solidFill>
                                  <a:schemeClr val="tx2"/>
                                </a:solidFill>
                                <a:latin typeface="Cambria Math" panose="02040503050406030204" pitchFamily="18" charset="0"/>
                                <a:ea typeface="Cambria Math" panose="02040503050406030204" pitchFamily="18" charset="0"/>
                              </a:rPr>
                              <m:t>′</m:t>
                            </m:r>
                          </m:sup>
                        </m:sSubSup>
                        <m:sSubSup>
                          <m:sSubSupPr>
                            <m:ctrlPr>
                              <a:rPr lang="en-GB" sz="2400" b="0" i="1" smtClean="0">
                                <a:solidFill>
                                  <a:schemeClr val="tx2"/>
                                </a:solidFill>
                                <a:latin typeface="Cambria Math" panose="02040503050406030204" pitchFamily="18" charset="0"/>
                                <a:ea typeface="Cambria Math" panose="02040503050406030204" pitchFamily="18" charset="0"/>
                              </a:rPr>
                            </m:ctrlPr>
                          </m:sSubSupPr>
                          <m:e>
                            <m:r>
                              <a:rPr lang="en-GB" sz="2400" b="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ea typeface="Cambria Math" panose="02040503050406030204" pitchFamily="18" charset="0"/>
                              </a:rPr>
                              <m:t>𝑢</m:t>
                            </m:r>
                          </m:sub>
                          <m:sup>
                            <m:r>
                              <a:rPr lang="en-GB" sz="2400" b="0" i="1" smtClean="0">
                                <a:solidFill>
                                  <a:schemeClr val="tx2"/>
                                </a:solidFill>
                                <a:latin typeface="Cambria Math" panose="02040503050406030204" pitchFamily="18" charset="0"/>
                                <a:ea typeface="Cambria Math" panose="02040503050406030204" pitchFamily="18" charset="0"/>
                              </a:rPr>
                              <m:t>′</m:t>
                            </m:r>
                          </m:sup>
                        </m:sSubSup>
                      </m:e>
                    </m:acc>
                    <m:r>
                      <a:rPr lang="en-GB" sz="2400" b="0" i="1" smtClean="0">
                        <a:solidFill>
                          <a:schemeClr val="tx2"/>
                        </a:solidFill>
                        <a:latin typeface="Cambria Math" panose="02040503050406030204" pitchFamily="18" charset="0"/>
                        <a:ea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𝜌</m:t>
                    </m:r>
                    <m:d>
                      <m:dPr>
                        <m:ctrlPr>
                          <a:rPr lang="en-GB" sz="2400" b="0" i="1" smtClean="0">
                            <a:solidFill>
                              <a:schemeClr val="tx2"/>
                            </a:solidFill>
                            <a:latin typeface="Cambria Math" panose="02040503050406030204" pitchFamily="18" charset="0"/>
                            <a:ea typeface="Cambria Math" panose="02040503050406030204" pitchFamily="18" charset="0"/>
                          </a:rPr>
                        </m:ctrlPr>
                      </m:dPr>
                      <m:e>
                        <m:r>
                          <a:rPr lang="en-GB" sz="2400" b="0" i="1" smtClean="0">
                            <a:solidFill>
                              <a:schemeClr val="tx2"/>
                            </a:solidFill>
                            <a:latin typeface="Cambria Math" panose="02040503050406030204" pitchFamily="18" charset="0"/>
                            <a:ea typeface="Cambria Math" panose="02040503050406030204" pitchFamily="18" charset="0"/>
                          </a:rPr>
                          <m:t>1−</m:t>
                        </m:r>
                        <m:r>
                          <a:rPr lang="en-GB" sz="2400" b="0" i="1" smtClean="0">
                            <a:solidFill>
                              <a:schemeClr val="tx2"/>
                            </a:solidFill>
                            <a:latin typeface="Cambria Math" panose="02040503050406030204" pitchFamily="18" charset="0"/>
                            <a:ea typeface="Cambria Math" panose="02040503050406030204" pitchFamily="18" charset="0"/>
                          </a:rPr>
                          <m:t>𝜎</m:t>
                        </m:r>
                      </m:e>
                    </m:d>
                    <m:acc>
                      <m:accPr>
                        <m:chr m:val="̅"/>
                        <m:ctrlPr>
                          <a:rPr lang="en-GB" sz="2400" b="0" i="1" smtClean="0">
                            <a:solidFill>
                              <a:schemeClr val="tx2"/>
                            </a:solidFill>
                            <a:latin typeface="Cambria Math" panose="02040503050406030204" pitchFamily="18" charset="0"/>
                            <a:ea typeface="Cambria Math" panose="02040503050406030204" pitchFamily="18" charset="0"/>
                          </a:rPr>
                        </m:ctrlPr>
                      </m:accPr>
                      <m:e>
                        <m:sSubSup>
                          <m:sSubSupPr>
                            <m:ctrlPr>
                              <a:rPr lang="en-GB" sz="2400" b="0" i="1" smtClean="0">
                                <a:solidFill>
                                  <a:schemeClr val="tx2"/>
                                </a:solidFill>
                                <a:latin typeface="Cambria Math" panose="02040503050406030204" pitchFamily="18" charset="0"/>
                                <a:ea typeface="Cambria Math" panose="02040503050406030204" pitchFamily="18" charset="0"/>
                              </a:rPr>
                            </m:ctrlPr>
                          </m:sSubSupPr>
                          <m:e>
                            <m:r>
                              <a:rPr lang="en-GB" sz="2400" b="0" i="1" smtClean="0">
                                <a:solidFill>
                                  <a:schemeClr val="tx2"/>
                                </a:solidFill>
                                <a:latin typeface="Cambria Math" panose="02040503050406030204" pitchFamily="18" charset="0"/>
                                <a:ea typeface="Cambria Math" panose="02040503050406030204" pitchFamily="18" charset="0"/>
                              </a:rPr>
                              <m:t>𝑤</m:t>
                            </m:r>
                          </m:e>
                          <m:sub>
                            <m:r>
                              <a:rPr lang="en-GB" sz="2400" b="0" i="1" smtClean="0">
                                <a:solidFill>
                                  <a:schemeClr val="tx2"/>
                                </a:solidFill>
                                <a:latin typeface="Cambria Math" panose="02040503050406030204" pitchFamily="18" charset="0"/>
                                <a:ea typeface="Cambria Math" panose="02040503050406030204" pitchFamily="18" charset="0"/>
                              </a:rPr>
                              <m:t>𝑒</m:t>
                            </m:r>
                          </m:sub>
                          <m:sup>
                            <m:r>
                              <a:rPr lang="en-GB" sz="2400" b="0" i="1" smtClean="0">
                                <a:solidFill>
                                  <a:schemeClr val="tx2"/>
                                </a:solidFill>
                                <a:latin typeface="Cambria Math" panose="02040503050406030204" pitchFamily="18" charset="0"/>
                                <a:ea typeface="Cambria Math" panose="02040503050406030204" pitchFamily="18" charset="0"/>
                              </a:rPr>
                              <m:t>′</m:t>
                            </m:r>
                          </m:sup>
                        </m:sSubSup>
                        <m:sSubSup>
                          <m:sSubSupPr>
                            <m:ctrlPr>
                              <a:rPr lang="en-GB" sz="2400" b="0" i="1" smtClean="0">
                                <a:solidFill>
                                  <a:schemeClr val="tx2"/>
                                </a:solidFill>
                                <a:latin typeface="Cambria Math" panose="02040503050406030204" pitchFamily="18" charset="0"/>
                                <a:ea typeface="Cambria Math" panose="02040503050406030204" pitchFamily="18" charset="0"/>
                              </a:rPr>
                            </m:ctrlPr>
                          </m:sSubSupPr>
                          <m:e>
                            <m:r>
                              <a:rPr lang="en-GB" sz="2400" b="0" i="1" smtClean="0">
                                <a:solidFill>
                                  <a:schemeClr val="tx2"/>
                                </a:solidFill>
                                <a:latin typeface="Cambria Math" panose="02040503050406030204" pitchFamily="18" charset="0"/>
                                <a:ea typeface="Cambria Math" panose="02040503050406030204" pitchFamily="18" charset="0"/>
                              </a:rPr>
                              <m:t>𝜑</m:t>
                            </m:r>
                          </m:e>
                          <m:sub>
                            <m:r>
                              <a:rPr lang="en-GB" sz="2400" b="0" i="1" smtClean="0">
                                <a:solidFill>
                                  <a:schemeClr val="tx2"/>
                                </a:solidFill>
                                <a:latin typeface="Cambria Math" panose="02040503050406030204" pitchFamily="18" charset="0"/>
                                <a:ea typeface="Cambria Math" panose="02040503050406030204" pitchFamily="18" charset="0"/>
                              </a:rPr>
                              <m:t>𝑒</m:t>
                            </m:r>
                          </m:sub>
                          <m:sup>
                            <m:r>
                              <a:rPr lang="en-GB" sz="2400" b="0" i="1" smtClean="0">
                                <a:solidFill>
                                  <a:schemeClr val="tx2"/>
                                </a:solidFill>
                                <a:latin typeface="Cambria Math" panose="02040503050406030204" pitchFamily="18" charset="0"/>
                                <a:ea typeface="Cambria Math" panose="02040503050406030204" pitchFamily="18" charset="0"/>
                              </a:rPr>
                              <m:t>′</m:t>
                            </m:r>
                          </m:sup>
                        </m:sSubSup>
                      </m:e>
                    </m:acc>
                    <m:r>
                      <a:rPr lang="en-GB" sz="2400" b="0" i="1" smtClean="0">
                        <a:solidFill>
                          <a:schemeClr val="tx2"/>
                        </a:solidFill>
                        <a:latin typeface="Cambria Math" panose="02040503050406030204" pitchFamily="18" charset="0"/>
                        <a:ea typeface="Cambria Math" panose="02040503050406030204" pitchFamily="18" charset="0"/>
                      </a:rPr>
                      <m:t>+</m:t>
                    </m:r>
                    <m:r>
                      <a:rPr lang="en-GB" sz="2400" b="0" i="1" smtClean="0">
                        <a:solidFill>
                          <a:srgbClr val="FF0000"/>
                        </a:solidFill>
                        <a:latin typeface="Cambria Math" panose="02040503050406030204" pitchFamily="18" charset="0"/>
                        <a:ea typeface="Cambria Math" panose="02040503050406030204" pitchFamily="18" charset="0"/>
                      </a:rPr>
                      <m:t>𝜌𝜎</m:t>
                    </m:r>
                    <m:acc>
                      <m:accPr>
                        <m:chr m:val="̅"/>
                        <m:ctrlPr>
                          <a:rPr lang="en-GB" sz="2400" b="0" i="1" smtClean="0">
                            <a:solidFill>
                              <a:srgbClr val="FF0000"/>
                            </a:solidFill>
                            <a:latin typeface="Cambria Math" panose="02040503050406030204" pitchFamily="18" charset="0"/>
                            <a:ea typeface="Cambria Math" panose="02040503050406030204" pitchFamily="18" charset="0"/>
                          </a:rPr>
                        </m:ctrlPr>
                      </m:accPr>
                      <m:e>
                        <m:sSub>
                          <m:sSubPr>
                            <m:ctrlPr>
                              <a:rPr lang="en-GB" sz="2400" b="0" i="1" smtClean="0">
                                <a:solidFill>
                                  <a:srgbClr val="FF0000"/>
                                </a:solidFill>
                                <a:latin typeface="Cambria Math" panose="02040503050406030204" pitchFamily="18" charset="0"/>
                                <a:ea typeface="Cambria Math" panose="02040503050406030204" pitchFamily="18" charset="0"/>
                              </a:rPr>
                            </m:ctrlPr>
                          </m:sSubPr>
                          <m:e>
                            <m:r>
                              <a:rPr lang="en-GB" sz="2400" b="0" i="1" smtClean="0">
                                <a:solidFill>
                                  <a:srgbClr val="FF0000"/>
                                </a:solidFill>
                                <a:latin typeface="Cambria Math" panose="02040503050406030204" pitchFamily="18" charset="0"/>
                                <a:ea typeface="Cambria Math" panose="02040503050406030204" pitchFamily="18" charset="0"/>
                              </a:rPr>
                              <m:t>𝑤</m:t>
                            </m:r>
                          </m:e>
                          <m:sub>
                            <m:r>
                              <a:rPr lang="en-GB" sz="2400" b="0" i="1" smtClean="0">
                                <a:solidFill>
                                  <a:srgbClr val="FF0000"/>
                                </a:solidFill>
                                <a:latin typeface="Cambria Math" panose="02040503050406030204" pitchFamily="18" charset="0"/>
                                <a:ea typeface="Cambria Math" panose="02040503050406030204" pitchFamily="18" charset="0"/>
                              </a:rPr>
                              <m:t>𝑢</m:t>
                            </m:r>
                          </m:sub>
                        </m:sSub>
                      </m:e>
                    </m:acc>
                    <m:r>
                      <a:rPr lang="en-GB" sz="2400" i="1">
                        <a:solidFill>
                          <a:schemeClr val="tx2"/>
                        </a:solidFill>
                        <a:latin typeface="Cambria Math" panose="02040503050406030204" pitchFamily="18" charset="0"/>
                        <a:ea typeface="Cambria Math" panose="02040503050406030204" pitchFamily="18" charset="0"/>
                      </a:rPr>
                      <m:t>(</m:t>
                    </m:r>
                    <m:acc>
                      <m:accPr>
                        <m:chr m:val="̅"/>
                        <m:ctrlPr>
                          <a:rPr lang="en-GB" sz="2400" i="1">
                            <a:solidFill>
                              <a:schemeClr val="tx2"/>
                            </a:solidFill>
                            <a:latin typeface="Cambria Math" panose="02040503050406030204" pitchFamily="18" charset="0"/>
                            <a:ea typeface="Cambria Math" panose="02040503050406030204" pitchFamily="18" charset="0"/>
                          </a:rPr>
                        </m:ctrlPr>
                      </m:accPr>
                      <m:e>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𝜑</m:t>
                            </m:r>
                          </m:e>
                          <m:sub>
                            <m:r>
                              <a:rPr lang="en-GB" sz="2400" i="1">
                                <a:solidFill>
                                  <a:schemeClr val="tx2"/>
                                </a:solidFill>
                                <a:latin typeface="Cambria Math" panose="02040503050406030204" pitchFamily="18" charset="0"/>
                                <a:ea typeface="Cambria Math" panose="02040503050406030204" pitchFamily="18" charset="0"/>
                              </a:rPr>
                              <m:t>𝑢</m:t>
                            </m:r>
                          </m:sub>
                        </m:sSub>
                      </m:e>
                    </m:acc>
                    <m:r>
                      <a:rPr lang="en-GB" sz="2400" i="1">
                        <a:solidFill>
                          <a:schemeClr val="tx2"/>
                        </a:solidFill>
                        <a:latin typeface="Cambria Math" panose="02040503050406030204" pitchFamily="18" charset="0"/>
                        <a:ea typeface="Cambria Math" panose="02040503050406030204" pitchFamily="18" charset="0"/>
                      </a:rPr>
                      <m:t>−</m:t>
                    </m:r>
                    <m:acc>
                      <m:accPr>
                        <m:chr m:val="̅"/>
                        <m:ctrlPr>
                          <a:rPr lang="en-GB" sz="2400" i="1">
                            <a:solidFill>
                              <a:schemeClr val="tx2"/>
                            </a:solidFill>
                            <a:latin typeface="Cambria Math" panose="02040503050406030204" pitchFamily="18" charset="0"/>
                            <a:ea typeface="Cambria Math" panose="02040503050406030204" pitchFamily="18" charset="0"/>
                          </a:rPr>
                        </m:ctrlPr>
                      </m:accPr>
                      <m:e>
                        <m:sSub>
                          <m:sSubPr>
                            <m:ctrlPr>
                              <a:rPr lang="en-GB" sz="2400" i="1">
                                <a:solidFill>
                                  <a:schemeClr val="tx2"/>
                                </a:solidFill>
                                <a:latin typeface="Cambria Math" panose="02040503050406030204" pitchFamily="18" charset="0"/>
                                <a:ea typeface="Cambria Math" panose="02040503050406030204" pitchFamily="18" charset="0"/>
                              </a:rPr>
                            </m:ctrlPr>
                          </m:sSubPr>
                          <m:e>
                            <m:r>
                              <a:rPr lang="en-GB" sz="2400" i="1">
                                <a:solidFill>
                                  <a:schemeClr val="tx2"/>
                                </a:solidFill>
                                <a:latin typeface="Cambria Math" panose="02040503050406030204" pitchFamily="18" charset="0"/>
                                <a:ea typeface="Cambria Math" panose="02040503050406030204" pitchFamily="18" charset="0"/>
                              </a:rPr>
                              <m:t>𝜑</m:t>
                            </m:r>
                          </m:e>
                          <m:sub>
                            <m:r>
                              <a:rPr lang="en-GB" sz="2400" i="1">
                                <a:solidFill>
                                  <a:schemeClr val="tx2"/>
                                </a:solidFill>
                                <a:latin typeface="Cambria Math" panose="02040503050406030204" pitchFamily="18" charset="0"/>
                                <a:ea typeface="Cambria Math" panose="02040503050406030204" pitchFamily="18" charset="0"/>
                              </a:rPr>
                              <m:t>𝑒</m:t>
                            </m:r>
                          </m:sub>
                        </m:sSub>
                      </m:e>
                    </m:acc>
                  </m:oMath>
                </a14:m>
                <a:r>
                  <a:rPr lang="en-GB" sz="2400" dirty="0">
                    <a:solidFill>
                      <a:schemeClr val="tx2"/>
                    </a:solidFill>
                    <a:latin typeface="Cambria" panose="02040503050406030204" pitchFamily="18" charset="0"/>
                    <a:ea typeface="Cambria" panose="02040503050406030204" pitchFamily="18" charset="0"/>
                  </a:rPr>
                  <a:t>)</a:t>
                </a:r>
              </a:p>
            </p:txBody>
          </p:sp>
        </mc:Choice>
        <mc:Fallback xmlns="">
          <p:sp>
            <p:nvSpPr>
              <p:cNvPr id="17" name="TextBox 16">
                <a:extLst>
                  <a:ext uri="{FF2B5EF4-FFF2-40B4-BE49-F238E27FC236}">
                    <a16:creationId xmlns:a16="http://schemas.microsoft.com/office/drawing/2014/main" id="{C9EDD6A6-E372-721D-F2E8-F21CE482529C}"/>
                  </a:ext>
                </a:extLst>
              </p:cNvPr>
              <p:cNvSpPr txBox="1">
                <a:spLocks noRot="1" noChangeAspect="1" noMove="1" noResize="1" noEditPoints="1" noAdjustHandles="1" noChangeArrowheads="1" noChangeShapeType="1" noTextEdit="1"/>
              </p:cNvSpPr>
              <p:nvPr/>
            </p:nvSpPr>
            <p:spPr>
              <a:xfrm>
                <a:off x="916832" y="5056910"/>
                <a:ext cx="7310336" cy="486159"/>
              </a:xfrm>
              <a:prstGeom prst="rect">
                <a:avLst/>
              </a:prstGeom>
              <a:blipFill>
                <a:blip r:embed="rId7"/>
                <a:stretch>
                  <a:fillRect t="-5063" b="-29114"/>
                </a:stretch>
              </a:blipFill>
            </p:spPr>
            <p:txBody>
              <a:bodyPr/>
              <a:lstStyle/>
              <a:p>
                <a:r>
                  <a:rPr lang="en-GB">
                    <a:noFill/>
                  </a:rPr>
                  <a:t> </a:t>
                </a:r>
              </a:p>
            </p:txBody>
          </p:sp>
        </mc:Fallback>
      </mc:AlternateContent>
      <p:sp>
        <p:nvSpPr>
          <p:cNvPr id="18" name="TextBox 17">
            <a:extLst>
              <a:ext uri="{FF2B5EF4-FFF2-40B4-BE49-F238E27FC236}">
                <a16:creationId xmlns:a16="http://schemas.microsoft.com/office/drawing/2014/main" id="{14A7AE9E-2367-54FF-CA1F-952D1ED28A09}"/>
              </a:ext>
            </a:extLst>
          </p:cNvPr>
          <p:cNvSpPr txBox="1"/>
          <p:nvPr/>
        </p:nvSpPr>
        <p:spPr>
          <a:xfrm>
            <a:off x="5777944" y="3792244"/>
            <a:ext cx="2900538" cy="1015663"/>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Partition the flow into an updraught and its environment</a:t>
            </a:r>
          </a:p>
        </p:txBody>
      </p:sp>
      <p:sp>
        <p:nvSpPr>
          <p:cNvPr id="20" name="TextBox 19">
            <a:extLst>
              <a:ext uri="{FF2B5EF4-FFF2-40B4-BE49-F238E27FC236}">
                <a16:creationId xmlns:a16="http://schemas.microsoft.com/office/drawing/2014/main" id="{949169E2-DB49-B2F5-5B6E-06D33DB6478F}"/>
              </a:ext>
            </a:extLst>
          </p:cNvPr>
          <p:cNvSpPr txBox="1"/>
          <p:nvPr/>
        </p:nvSpPr>
        <p:spPr>
          <a:xfrm>
            <a:off x="578372" y="4509120"/>
            <a:ext cx="4392488" cy="40011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After algebra (try it!)</a:t>
            </a:r>
            <a:r>
              <a:rPr lang="en-GB" dirty="0">
                <a:solidFill>
                  <a:schemeClr val="tx2"/>
                </a:solidFill>
                <a:latin typeface="Arial" panose="020B0604020202020204" pitchFamily="34" charset="0"/>
                <a:cs typeface="Arial" panose="020B0604020202020204" pitchFamily="34" charset="0"/>
              </a:rPr>
              <a:t> total flux is:</a:t>
            </a:r>
          </a:p>
        </p:txBody>
      </p:sp>
      <p:sp>
        <p:nvSpPr>
          <p:cNvPr id="21" name="TextBox 20">
            <a:extLst>
              <a:ext uri="{FF2B5EF4-FFF2-40B4-BE49-F238E27FC236}">
                <a16:creationId xmlns:a16="http://schemas.microsoft.com/office/drawing/2014/main" id="{BA3D2B2F-9A2D-CF49-4700-BCE74A2475AA}"/>
              </a:ext>
            </a:extLst>
          </p:cNvPr>
          <p:cNvSpPr txBox="1"/>
          <p:nvPr/>
        </p:nvSpPr>
        <p:spPr>
          <a:xfrm>
            <a:off x="766520" y="5792072"/>
            <a:ext cx="7450153" cy="70788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First 2 terms due to variability within updraught and environment – ignore!</a:t>
            </a:r>
            <a:endParaRPr lang="en-GB"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7DBB9C1-8C30-9904-97CF-19F0394795CD}"/>
                  </a:ext>
                </a:extLst>
              </p:cNvPr>
              <p:cNvSpPr txBox="1"/>
              <p:nvPr/>
            </p:nvSpPr>
            <p:spPr>
              <a:xfrm>
                <a:off x="5638573" y="3191846"/>
                <a:ext cx="3272315"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GB" sz="2200" i="1" smtClean="0">
                              <a:solidFill>
                                <a:schemeClr val="tx2"/>
                              </a:solidFill>
                              <a:latin typeface="Cambria Math" panose="02040503050406030204" pitchFamily="18" charset="0"/>
                            </a:rPr>
                          </m:ctrlPr>
                        </m:accPr>
                        <m:e>
                          <m:r>
                            <a:rPr lang="en-GB" sz="2200" b="0" i="1" smtClean="0">
                              <a:solidFill>
                                <a:schemeClr val="tx2"/>
                              </a:solidFill>
                              <a:latin typeface="Cambria Math" panose="02040503050406030204" pitchFamily="18" charset="0"/>
                            </a:rPr>
                            <m:t>𝑤</m:t>
                          </m:r>
                        </m:e>
                      </m:acc>
                      <m:r>
                        <a:rPr lang="en-GB" sz="2200" b="0" i="1" smtClean="0">
                          <a:solidFill>
                            <a:schemeClr val="tx2"/>
                          </a:solidFill>
                          <a:latin typeface="Cambria Math" panose="02040503050406030204" pitchFamily="18" charset="0"/>
                          <a:ea typeface="Cambria Math" panose="02040503050406030204" pitchFamily="18" charset="0"/>
                        </a:rPr>
                        <m:t>=</m:t>
                      </m:r>
                      <m:r>
                        <a:rPr lang="en-GB" sz="2200" b="0" i="1" smtClean="0">
                          <a:solidFill>
                            <a:schemeClr val="tx2"/>
                          </a:solidFill>
                          <a:latin typeface="Cambria Math" panose="02040503050406030204" pitchFamily="18" charset="0"/>
                          <a:ea typeface="Cambria Math" panose="02040503050406030204" pitchFamily="18" charset="0"/>
                        </a:rPr>
                        <m:t>𝜎</m:t>
                      </m:r>
                      <m:acc>
                        <m:accPr>
                          <m:chr m:val="̅"/>
                          <m:ctrlPr>
                            <a:rPr lang="en-GB" sz="2200" b="0" i="1" smtClean="0">
                              <a:solidFill>
                                <a:schemeClr val="tx2"/>
                              </a:solidFill>
                              <a:latin typeface="Cambria Math" panose="02040503050406030204" pitchFamily="18" charset="0"/>
                              <a:ea typeface="Cambria Math" panose="02040503050406030204" pitchFamily="18" charset="0"/>
                            </a:rPr>
                          </m:ctrlPr>
                        </m:accPr>
                        <m:e>
                          <m:sSub>
                            <m:sSubPr>
                              <m:ctrlPr>
                                <a:rPr lang="en-GB" sz="2200" b="0" i="1" smtClean="0">
                                  <a:solidFill>
                                    <a:schemeClr val="tx2"/>
                                  </a:solidFill>
                                  <a:latin typeface="Cambria Math" panose="02040503050406030204" pitchFamily="18" charset="0"/>
                                  <a:ea typeface="Cambria Math" panose="02040503050406030204" pitchFamily="18" charset="0"/>
                                </a:rPr>
                              </m:ctrlPr>
                            </m:sSubPr>
                            <m:e>
                              <m:r>
                                <a:rPr lang="en-GB" sz="2200" b="0" i="1" smtClean="0">
                                  <a:solidFill>
                                    <a:schemeClr val="tx2"/>
                                  </a:solidFill>
                                  <a:latin typeface="Cambria Math" panose="02040503050406030204" pitchFamily="18" charset="0"/>
                                  <a:ea typeface="Cambria Math" panose="02040503050406030204" pitchFamily="18" charset="0"/>
                                </a:rPr>
                                <m:t>𝑤</m:t>
                              </m:r>
                            </m:e>
                            <m:sub>
                              <m:r>
                                <a:rPr lang="en-GB" sz="2200" b="0" i="1" smtClean="0">
                                  <a:solidFill>
                                    <a:schemeClr val="tx2"/>
                                  </a:solidFill>
                                  <a:latin typeface="Cambria Math" panose="02040503050406030204" pitchFamily="18" charset="0"/>
                                  <a:ea typeface="Cambria Math" panose="02040503050406030204" pitchFamily="18" charset="0"/>
                                </a:rPr>
                                <m:t>𝑢</m:t>
                              </m:r>
                            </m:sub>
                          </m:sSub>
                        </m:e>
                      </m:acc>
                      <m:r>
                        <a:rPr lang="en-GB" sz="2200" b="0" i="1" smtClean="0">
                          <a:solidFill>
                            <a:schemeClr val="tx2"/>
                          </a:solidFill>
                          <a:latin typeface="Cambria Math" panose="02040503050406030204" pitchFamily="18" charset="0"/>
                        </a:rPr>
                        <m:t>+</m:t>
                      </m:r>
                      <m:d>
                        <m:dPr>
                          <m:ctrlPr>
                            <a:rPr lang="en-GB" sz="2200" b="0" i="1" smtClean="0">
                              <a:solidFill>
                                <a:schemeClr val="tx2"/>
                              </a:solidFill>
                              <a:latin typeface="Cambria Math" panose="02040503050406030204" pitchFamily="18" charset="0"/>
                            </a:rPr>
                          </m:ctrlPr>
                        </m:dPr>
                        <m:e>
                          <m:r>
                            <a:rPr lang="en-GB" sz="2200" b="0" i="1" smtClean="0">
                              <a:solidFill>
                                <a:schemeClr val="tx2"/>
                              </a:solidFill>
                              <a:latin typeface="Cambria Math" panose="02040503050406030204" pitchFamily="18" charset="0"/>
                            </a:rPr>
                            <m:t>1−</m:t>
                          </m:r>
                          <m:r>
                            <a:rPr lang="en-GB" sz="2200" b="0" i="1" smtClean="0">
                              <a:solidFill>
                                <a:schemeClr val="tx2"/>
                              </a:solidFill>
                              <a:latin typeface="Cambria Math" panose="02040503050406030204" pitchFamily="18" charset="0"/>
                              <a:ea typeface="Cambria Math" panose="02040503050406030204" pitchFamily="18" charset="0"/>
                            </a:rPr>
                            <m:t>𝜎</m:t>
                          </m:r>
                        </m:e>
                      </m:d>
                      <m:acc>
                        <m:accPr>
                          <m:chr m:val="̅"/>
                          <m:ctrlPr>
                            <a:rPr lang="en-GB" sz="2200" b="0" i="1" smtClean="0">
                              <a:solidFill>
                                <a:schemeClr val="tx2"/>
                              </a:solidFill>
                              <a:latin typeface="Cambria Math" panose="02040503050406030204" pitchFamily="18" charset="0"/>
                            </a:rPr>
                          </m:ctrlPr>
                        </m:accPr>
                        <m:e>
                          <m:sSub>
                            <m:sSubPr>
                              <m:ctrlPr>
                                <a:rPr lang="en-GB" sz="2200" b="0" i="1" smtClean="0">
                                  <a:solidFill>
                                    <a:schemeClr val="tx2"/>
                                  </a:solidFill>
                                  <a:latin typeface="Cambria Math" panose="02040503050406030204" pitchFamily="18" charset="0"/>
                                </a:rPr>
                              </m:ctrlPr>
                            </m:sSubPr>
                            <m:e>
                              <m:r>
                                <a:rPr lang="en-GB" sz="2200" b="0" i="1" smtClean="0">
                                  <a:solidFill>
                                    <a:schemeClr val="tx2"/>
                                  </a:solidFill>
                                  <a:latin typeface="Cambria Math" panose="02040503050406030204" pitchFamily="18" charset="0"/>
                                </a:rPr>
                                <m:t>𝑤</m:t>
                              </m:r>
                            </m:e>
                            <m:sub>
                              <m:r>
                                <a:rPr lang="en-GB" sz="2200" b="0" i="1" smtClean="0">
                                  <a:solidFill>
                                    <a:schemeClr val="tx2"/>
                                  </a:solidFill>
                                  <a:latin typeface="Cambria Math" panose="02040503050406030204" pitchFamily="18" charset="0"/>
                                </a:rPr>
                                <m:t>𝑒</m:t>
                              </m:r>
                            </m:sub>
                          </m:sSub>
                        </m:e>
                      </m:acc>
                      <m:r>
                        <a:rPr lang="en-GB" sz="2200" b="0" i="1" smtClean="0">
                          <a:solidFill>
                            <a:schemeClr val="tx2"/>
                          </a:solidFill>
                          <a:latin typeface="Cambria Math" panose="02040503050406030204" pitchFamily="18" charset="0"/>
                        </a:rPr>
                        <m:t>=0</m:t>
                      </m:r>
                    </m:oMath>
                  </m:oMathPara>
                </a14:m>
                <a:endParaRPr lang="en-GB" sz="2200" dirty="0">
                  <a:solidFill>
                    <a:schemeClr val="tx2"/>
                  </a:solidFill>
                </a:endParaRPr>
              </a:p>
            </p:txBody>
          </p:sp>
        </mc:Choice>
        <mc:Fallback xmlns="">
          <p:sp>
            <p:nvSpPr>
              <p:cNvPr id="4" name="TextBox 3">
                <a:extLst>
                  <a:ext uri="{FF2B5EF4-FFF2-40B4-BE49-F238E27FC236}">
                    <a16:creationId xmlns:a16="http://schemas.microsoft.com/office/drawing/2014/main" id="{D7DBB9C1-8C30-9904-97CF-19F0394795CD}"/>
                  </a:ext>
                </a:extLst>
              </p:cNvPr>
              <p:cNvSpPr txBox="1">
                <a:spLocks noRot="1" noChangeAspect="1" noMove="1" noResize="1" noEditPoints="1" noAdjustHandles="1" noChangeArrowheads="1" noChangeShapeType="1" noTextEdit="1"/>
              </p:cNvSpPr>
              <p:nvPr/>
            </p:nvSpPr>
            <p:spPr>
              <a:xfrm>
                <a:off x="5638573" y="3191846"/>
                <a:ext cx="3272315" cy="338554"/>
              </a:xfrm>
              <a:prstGeom prst="rect">
                <a:avLst/>
              </a:prstGeom>
              <a:blipFill>
                <a:blip r:embed="rId8"/>
                <a:stretch>
                  <a:fillRect l="-186" r="-931" b="-10909"/>
                </a:stretch>
              </a:blipFill>
            </p:spPr>
            <p:txBody>
              <a:bodyPr/>
              <a:lstStyle/>
              <a:p>
                <a:r>
                  <a:rPr lang="en-GB">
                    <a:noFill/>
                  </a:rPr>
                  <a:t> </a:t>
                </a:r>
              </a:p>
            </p:txBody>
          </p:sp>
        </mc:Fallback>
      </mc:AlternateContent>
    </p:spTree>
    <p:extLst>
      <p:ext uri="{BB962C8B-B14F-4D97-AF65-F5344CB8AC3E}">
        <p14:creationId xmlns:p14="http://schemas.microsoft.com/office/powerpoint/2010/main" val="2697641323"/>
      </p:ext>
    </p:extLst>
  </p:cSld>
  <p:clrMapOvr>
    <a:masterClrMapping/>
  </p:clrMapOvr>
  <p:transition>
    <p:fade/>
  </p:transition>
</p:sld>
</file>

<file path=ppt/theme/theme1.xml><?xml version="1.0" encoding="utf-8"?>
<a:theme xmlns:a="http://schemas.openxmlformats.org/drawingml/2006/main" name="UoR Theme">
  <a:themeElements>
    <a:clrScheme name="Custom 1">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22848 UOR PPT standard HT v6.potx" id="{CEFEA074-D3AB-4F5D-847D-E410D972E27D}" vid="{B30DEDDB-CD2F-4B41-B102-188A90ADC8C4}"/>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22848 UOR PPT standard HT v6.potx" id="{CEFEA074-D3AB-4F5D-847D-E410D972E27D}" vid="{C9DC04A4-0CAC-4C88-9061-C3D883DD65D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ListForm</Display>
  <Edit>ListForm</Edit>
  <New>ListForm</New>
</FormTemplates>
</file>

<file path=customXml/item3.xml><?xml version="1.0" encoding="utf-8"?>
<ct:contentTypeSchema xmlns:ct="http://schemas.microsoft.com/office/2006/metadata/contentType" xmlns:ma="http://schemas.microsoft.com/office/2006/metadata/properties/metaAttributes" ct:_="" ma:_="" ma:contentTypeName="Folder" ma:contentTypeID="0x012000A2BE6C65A2CF0E429F18DAE0E8FC3958" ma:contentTypeVersion="0" ma:contentTypeDescription="Create a new folder." ma:contentTypeScope="" ma:versionID="820dfa3058d0f2ee2ba9a1c1f86a9164">
  <xsd:schema xmlns:xsd="http://www.w3.org/2001/XMLSchema" xmlns:xs="http://www.w3.org/2001/XMLSchema" xmlns:p="http://schemas.microsoft.com/office/2006/metadata/properties" xmlns:ns1="http://schemas.microsoft.com/sharepoint/v3" targetNamespace="http://schemas.microsoft.com/office/2006/metadata/properties" ma:root="true" ma:fieldsID="51014dae61cc99f9ffdb2503fba242f8" ns1:_="">
    <xsd:import namespace="http://schemas.microsoft.com/sharepoint/v3"/>
    <xsd:element name="properties">
      <xsd:complexType>
        <xsd:sequence>
          <xsd:element name="documentManagement">
            <xsd:complexType>
              <xsd:all>
                <xsd:element ref="ns1:ItemChildCount" minOccurs="0"/>
                <xsd:element ref="ns1:FolderChild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temChildCount" ma:index="3" nillable="true" ma:displayName="Item Child Count" ma:hidden="true" ma:list="Docs" ma:internalName="ItemChildCount" ma:readOnly="true" ma:showField="ItemChildCount">
      <xsd:simpleType>
        <xsd:restriction base="dms:Lookup"/>
      </xsd:simpleType>
    </xsd:element>
    <xsd:element name="FolderChildCount" ma:index="4" nillable="true" ma:displayName="Folder Child Count" ma:hidden="true" ma:list="Docs" ma:internalName="FolderChildCount" ma:readOnly="true" ma:showField="FolderChildCount">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FC51EF-D4F8-46E6-B006-3E822DB1204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2B5188C-7478-4456-B403-7239EDBE7437}">
  <ds:schemaRefs>
    <ds:schemaRef ds:uri="http://schemas.microsoft.com/sharepoint/v3/contenttype/forms"/>
  </ds:schemaRefs>
</ds:datastoreItem>
</file>

<file path=customXml/itemProps3.xml><?xml version="1.0" encoding="utf-8"?>
<ds:datastoreItem xmlns:ds="http://schemas.openxmlformats.org/officeDocument/2006/customXml" ds:itemID="{717BF39C-F811-45C9-9D94-D03B2F1979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rdg-accessible-ppt-standard-19</Template>
  <TotalTime>108272</TotalTime>
  <Words>2887</Words>
  <Application>Microsoft Office PowerPoint</Application>
  <PresentationFormat>On-screen Show (4:3)</PresentationFormat>
  <Paragraphs>580</Paragraphs>
  <Slides>45</Slides>
  <Notes>39</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62" baseType="lpstr">
      <vt:lpstr>MS PGothic</vt:lpstr>
      <vt:lpstr>Effra</vt:lpstr>
      <vt:lpstr>Lato-Regular</vt:lpstr>
      <vt:lpstr>Times New Roman</vt:lpstr>
      <vt:lpstr>Cambria</vt:lpstr>
      <vt:lpstr>Wingdings</vt:lpstr>
      <vt:lpstr>Cambria Math</vt:lpstr>
      <vt:lpstr>Times</vt:lpstr>
      <vt:lpstr>Arial Bold</vt:lpstr>
      <vt:lpstr>Calibri</vt:lpstr>
      <vt:lpstr>ArialMT</vt:lpstr>
      <vt:lpstr>TimesNewRomanPSMT</vt:lpstr>
      <vt:lpstr>Aptos</vt:lpstr>
      <vt:lpstr>Arial</vt:lpstr>
      <vt:lpstr>UoR Theme</vt:lpstr>
      <vt:lpstr>1_UoR Theme off-white background</vt:lpstr>
      <vt:lpstr>Equation</vt:lpstr>
      <vt:lpstr>Deep convection in models:  parameterized modelling </vt:lpstr>
      <vt:lpstr>Scales of modelling</vt:lpstr>
      <vt:lpstr>Mass flux approach</vt:lpstr>
      <vt:lpstr>How parameterization enters the equations</vt:lpstr>
      <vt:lpstr>Fluxes in LES of maritime clouds</vt:lpstr>
      <vt:lpstr>Convection Parameterization</vt:lpstr>
      <vt:lpstr>Traditional assumptions</vt:lpstr>
      <vt:lpstr>The mass flux idea</vt:lpstr>
      <vt:lpstr>Example, using one element only</vt:lpstr>
      <vt:lpstr>More generally</vt:lpstr>
      <vt:lpstr>The composite “bulk” plume</vt:lpstr>
      <vt:lpstr>How well does it work?</vt:lpstr>
      <vt:lpstr>Overestimation of liquid water</vt:lpstr>
      <vt:lpstr>Components of mass flux scheme</vt:lpstr>
      <vt:lpstr>The Plume Model</vt:lpstr>
      <vt:lpstr>The Plume Model</vt:lpstr>
      <vt:lpstr>The Plume Model</vt:lpstr>
      <vt:lpstr>Impact on Environment: Interpretation</vt:lpstr>
      <vt:lpstr>Sensitivity to Entrainment I</vt:lpstr>
      <vt:lpstr>Sensitivity to Entrainment II</vt:lpstr>
      <vt:lpstr>Entrainment and detrainment</vt:lpstr>
      <vt:lpstr>Entrainment and detrainment</vt:lpstr>
      <vt:lpstr>PowerPoint Presentation</vt:lpstr>
      <vt:lpstr>Closure</vt:lpstr>
      <vt:lpstr>Equilibrium Closures</vt:lpstr>
      <vt:lpstr>Limitations</vt:lpstr>
      <vt:lpstr>Closure</vt:lpstr>
      <vt:lpstr>CoMorph-A Convection Scheme</vt:lpstr>
      <vt:lpstr>Autocorrelations</vt:lpstr>
      <vt:lpstr>CoMorph-A Tropical Waves</vt:lpstr>
      <vt:lpstr>More CoMorph</vt:lpstr>
      <vt:lpstr>A few words on the grey zone</vt:lpstr>
      <vt:lpstr>Retain modified parameterization?</vt:lpstr>
      <vt:lpstr>MCS</vt:lpstr>
      <vt:lpstr>MCSP scheme</vt:lpstr>
      <vt:lpstr>Additional stratiform tendency</vt:lpstr>
      <vt:lpstr>Indian monsoon</vt:lpstr>
      <vt:lpstr>MCS scheme developed</vt:lpstr>
      <vt:lpstr>P (MCS | deep convection, variable)</vt:lpstr>
      <vt:lpstr>What MCS tendencies?</vt:lpstr>
      <vt:lpstr>Select MCS Analysis Increments</vt:lpstr>
      <vt:lpstr>Clustering MCS Analysis Increments</vt:lpstr>
      <vt:lpstr>MCS scheme developed</vt:lpstr>
      <vt:lpstr>An early hint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Plant</dc:creator>
  <cp:lastModifiedBy>Bob Plant</cp:lastModifiedBy>
  <cp:revision>338</cp:revision>
  <cp:lastPrinted>2006-09-19T14:59:33Z</cp:lastPrinted>
  <dcterms:created xsi:type="dcterms:W3CDTF">2022-05-06T07:40:56Z</dcterms:created>
  <dcterms:modified xsi:type="dcterms:W3CDTF">2025-07-30T09:27:24Z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0x012000A2BE6C65A2CF0E429F18DAE0E8FC3958</vt:lpwstr>
  </property>
</Properties>
</file>