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4"/>
    <p:sldMasterId id="2147483723" r:id="rId5"/>
  </p:sldMasterIdLst>
  <p:notesMasterIdLst>
    <p:notesMasterId r:id="rId53"/>
  </p:notesMasterIdLst>
  <p:handoutMasterIdLst>
    <p:handoutMasterId r:id="rId54"/>
  </p:handoutMasterIdLst>
  <p:sldIdLst>
    <p:sldId id="265" r:id="rId6"/>
    <p:sldId id="897" r:id="rId7"/>
    <p:sldId id="1012" r:id="rId8"/>
    <p:sldId id="1017" r:id="rId9"/>
    <p:sldId id="899" r:id="rId10"/>
    <p:sldId id="987" r:id="rId11"/>
    <p:sldId id="900" r:id="rId12"/>
    <p:sldId id="988" r:id="rId13"/>
    <p:sldId id="893" r:id="rId14"/>
    <p:sldId id="989" r:id="rId15"/>
    <p:sldId id="990" r:id="rId16"/>
    <p:sldId id="905" r:id="rId17"/>
    <p:sldId id="1002" r:id="rId18"/>
    <p:sldId id="895" r:id="rId19"/>
    <p:sldId id="1004" r:id="rId20"/>
    <p:sldId id="1005" r:id="rId21"/>
    <p:sldId id="901" r:id="rId22"/>
    <p:sldId id="1018" r:id="rId23"/>
    <p:sldId id="991" r:id="rId24"/>
    <p:sldId id="992" r:id="rId25"/>
    <p:sldId id="993" r:id="rId26"/>
    <p:sldId id="994" r:id="rId27"/>
    <p:sldId id="995" r:id="rId28"/>
    <p:sldId id="996" r:id="rId29"/>
    <p:sldId id="806" r:id="rId30"/>
    <p:sldId id="267" r:id="rId31"/>
    <p:sldId id="1011" r:id="rId32"/>
    <p:sldId id="998" r:id="rId33"/>
    <p:sldId id="1008" r:id="rId34"/>
    <p:sldId id="1010" r:id="rId35"/>
    <p:sldId id="1009" r:id="rId36"/>
    <p:sldId id="999" r:id="rId37"/>
    <p:sldId id="1001" r:id="rId38"/>
    <p:sldId id="1000" r:id="rId39"/>
    <p:sldId id="1006" r:id="rId40"/>
    <p:sldId id="896" r:id="rId41"/>
    <p:sldId id="411" r:id="rId42"/>
    <p:sldId id="430" r:id="rId43"/>
    <p:sldId id="431" r:id="rId44"/>
    <p:sldId id="443" r:id="rId45"/>
    <p:sldId id="444" r:id="rId46"/>
    <p:sldId id="1007" r:id="rId47"/>
    <p:sldId id="904" r:id="rId48"/>
    <p:sldId id="1016" r:id="rId49"/>
    <p:sldId id="313" r:id="rId50"/>
    <p:sldId id="1015" r:id="rId51"/>
    <p:sldId id="847" r:id="rId52"/>
  </p:sldIdLst>
  <p:sldSz cx="9144000" cy="6858000" type="screen4x3"/>
  <p:notesSz cx="6718300" cy="9867900"/>
  <p:embeddedFontLst>
    <p:embeddedFont>
      <p:font typeface="Arial Bold" panose="020B0704020202020204"/>
      <p:bold r:id="rId55"/>
    </p:embeddedFont>
    <p:embeddedFont>
      <p:font typeface="Cambria Math" panose="02040503050406030204" pitchFamily="18" charset="0"/>
      <p:regular r:id="rId56"/>
    </p:embeddedFont>
    <p:embeddedFont>
      <p:font typeface="Effra" panose="020B0604020202020204" charset="0"/>
      <p:regular r:id="rId57"/>
      <p:bold r:id="rId58"/>
      <p:italic r:id="rId59"/>
      <p:boldItalic r:id="rId60"/>
    </p:embeddedFont>
    <p:embeddedFont>
      <p:font typeface="MS PGothic" panose="020B0600070205080204" pitchFamily="34" charset="-128"/>
      <p:regular r:id="rId61"/>
    </p:embeddedFont>
    <p:embeddedFont>
      <p:font typeface="Times" panose="02020603050405020304" pitchFamily="18" charset="0"/>
      <p:regular r:id="rId62"/>
      <p:bold r:id="rId63"/>
      <p:italic r:id="rId64"/>
      <p:boldItalic r:id="rId65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58CF79-FF0C-6998-DECC-CD3EB194185E}" name="Bob Plant" initials="BP" userId="S::sws00rsp@reading.ac.uk::73f5e716-5597-4834-9939-d10562d551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E6AB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4" autoAdjust="0"/>
    <p:restoredTop sz="89334" autoAdjust="0"/>
  </p:normalViewPr>
  <p:slideViewPr>
    <p:cSldViewPr showGuides="1">
      <p:cViewPr varScale="1">
        <p:scale>
          <a:sx n="80" d="100"/>
          <a:sy n="80" d="100"/>
        </p:scale>
        <p:origin x="1044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2688" y="60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9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0 2507,'2'0,"0"0,0 0,4-3,2 2,20-6,1 0,0-2,-1-1,44-25,-34 14,54-43,26-42,-20 0,-69 72,31-49,20-49,-79 128,83-154,-12-6,-68 156,22-53,-4 0,18-67,19-137,-29 105,-7-2,7-190,-30 124,-5 155,-1 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70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1428 2359,'-1'0,"0"-1,-1 1,2-1,-2 1,0 0,-3-2,-123-30,13 3,-16-13,96 27,-56-30,53 21,0-1,-50-45,39 23,0-3,4-3,-60-86,27 9,7-8,-16-71,14-9,44 124,-20-120,7-84,19 134,5 45,1 10,1 18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71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0 590,'7'-6,"1"-4,-1 1,0-2,7-16,10-24,13-60,-8-4,-5-9,-7 32,-16 84,1 1,3-9,-5 16,0 0,0 0,0 0,0 0,0-1,0 1,0 0,1-1,-1 1,0 0,0 0,0 0,0 0,0 0,0 0,0 0,1 0,-1 0,0 0,0-1,0 1,0 1,0-1,0 0,1 0,-1 0,0 0,1 0,-1 0,0 0,0 0,0 1,0-1,0 1,0-1,0 0,0 0,0 0,0 1,0-1,0 0,1 7,2 13,-3-14,8 117,7 63,-12-163,1-1,6 25,-5-34,-2 0,3 0,-1-1,12 20,-6-15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72"/>
    </inkml:context>
    <inkml:brush xml:id="br0">
      <inkml:brushProperty name="width" value="0.2" units="cm"/>
      <inkml:brushProperty name="height" value="0.2" units="cm"/>
      <inkml:brushProperty name="color" value="#FF0000"/>
      <inkml:brushProperty name="ignorePressure" value="1"/>
    </inkml:brush>
  </inkml:definitions>
  <inkml:trace contextRef="#ctx0" brushRef="#br0">0 617,'4'-5,"-1"1,0-1,0 0,0 0,3-7,-5 9,11-21,-1-3,-2 1,15-53,-13 25,6-57,-9 7,-7 72,-3-40,1 58,-2-21,6 46,0 1,2-1,7 17,-9-20,1-1,50 118,-34-75,13 35,3-3,-15-39,-3-10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5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0 0,'1'1,"1"-1,-1 0,1 1,-1 0,2-1,1 1,69 11,21 4,-64-9,33 12,20 20,-2 7,-47-23,53 43,-38-21,55 61,-102-103,68 80,-3 7,-10 0,-20-30,54 93,-6 24,-12 7,-46-101,-18-55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6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0 247,'0'2,"1"0,-1 0,0-1,0 1,1-1,-1 1,0 0,1 0,0 0,0-2,-1 2,3 2,0 1,0-1,6 6,-6-5,53 63,11 19,-22-32,-30-34,0 0,-1 1,-1 1,14 31,-25-48,0-1,6 8,-8-12,0-2,0-1,5-53,-4 35,35-452,-29 382,-5 59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7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1086 1,'-16'11,"3"-1,-69 43,-74 53,-14 37,122-95,-56 72,-28 67,12 10,35-38,11 6,14-15,35-90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29T10:45:48.868"/>
    </inkml:context>
    <inkml:brush xml:id="br0">
      <inkml:brushProperty name="width" value="0.2" units="cm"/>
      <inkml:brushProperty name="height" value="0.2" units="cm"/>
      <inkml:brushProperty name="color" value="#3366CC"/>
      <inkml:brushProperty name="ignorePressure" value="1"/>
    </inkml:brush>
  </inkml:definitions>
  <inkml:trace contextRef="#ctx0" brushRef="#br0">0 65,'3'20,"-1"1,1 29,-3-39,2 184,-3-49,1-140,2 58,-1-54,0 2,1-1,5 17,-7-25,1 0,1-1,-2 1,2 0,1 3,-2-5,-1-1,0 1,0-1,1 1,0 0,-1-1,1 0,-1 1,0 0,2-1,-2 0,1 1,-1-1,1 0,0 0,0 1,-1-1,1 0,0 0,0 0,-1 0,0 0,2 0,-2 0,2 0,0-1,0 0,-1 1,1-1,-1 0,2 0,0-2,2-1,5-5,-2 0,-1 0,7-11,11-21,-10 15,150-231,-16 36,-109 159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8984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9C01D-258A-AEEC-7A86-70D47248E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9D490-E199-1B28-AF2D-EE2E40056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B86D9-CFA1-278B-B014-175ED8158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00497-8B06-4B3C-5202-90A88B2E2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8311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25F8F-1D26-1E9B-482A-E59E5A670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B9DB6-F156-1A02-97AF-7EFD269F8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61548-AE03-524A-9EF4-82A631957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84720-8202-E140-1511-1260C26D3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25729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20665-1E74-3FA6-3FBF-076EB497C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F9D29-C243-9501-8C76-8A5DC2851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6F6D2-6D44-DEE9-FCA7-A355BC0D9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E942B-D228-49A2-591B-4AE20D389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37545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4C2B3-FEE2-3038-6785-2120896B9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2395B-B283-616B-2D6A-ED9AE33FA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88E9A-BCD3-B7CE-652B-B6E0A95D9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37BB-D5D4-D4BA-B207-8AD6B5D94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39384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C429D-A94C-C9D9-8C4C-8B18FAA73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35B58-E4E9-E11F-7207-8B9964588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3CBA12-B7AD-1C77-726B-FDB7C32F3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09128-E906-2824-5D71-8B5E4599B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52061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3F2DB-CFEF-349E-19A2-9F14BC8C7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F6ED2-9CE1-C697-8F0D-4B54671B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6357C-B646-3E16-7820-48EF89C92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4C881-7806-4754-F701-CF8E6A3F7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32386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00FC-D02D-703F-427A-826D1C506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B234F-342E-DA20-9934-D019E3BB0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80AAD-A94B-1C60-E706-C26D3BCDE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08730-AF11-6E2B-771F-8421E85A3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8944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63A96-01C3-35C6-7B6D-22CF512BE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75C1C-1046-5DAC-BCC5-1A09C8C65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A07B8-846C-7F73-E5B5-161BA1045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C746B-7DBA-800E-7356-6CC11AE0D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46650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B54BC-A89B-7D67-42FE-C6E6B471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BA4C9-1945-65EA-37FA-001718213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2CDAB9-9FD0-4D36-AE93-F6061CEFE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CC473-A523-280E-2921-D3FEBA424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149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5A75-8865-A2DE-E244-49D47E4D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EDFD3-4442-4792-86A0-AA27DBFDB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AA78A-14C0-32D1-1481-B4270B37A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77CB-6578-3880-7E10-3DDD2A81F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6784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EE3A-453B-01A4-E1AB-FA04ABEB3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F38B5-FEF4-A561-C7DD-6C89562AB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E6F16-0898-8EE2-BE0F-37EA1BFD1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E57BF-2553-740C-17A8-68CA847F2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2282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1053-0F9B-A9F0-D714-FF2FB9BD6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E4C16B-7555-D2F6-10AF-B0F2A6D7B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3B14A-48F5-BB7C-AC30-93D95FCCD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E5ECE-8D49-8245-2624-A0C48C50A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01368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D07C9-E526-45C0-0500-CCE0826EC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AE3E6-9819-624B-0688-8079E38EB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336D4-BB90-57E7-6ABA-7FF28678F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88A8-05A4-8621-390C-03F7386B9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8056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440AE-9227-BBA1-3B5B-12CF7D8E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CADFB0-6F41-52FA-3408-5E80385EDA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CE4E4-55E3-9304-A695-CAC8DBB86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72ABE-F7A0-0CAA-27BA-E569500DD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20988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DFDFA-4867-C4E6-B36E-53C86A569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6CDC4A-73AF-5E55-08AB-88A2AE9C5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DEA417-FC4D-93A1-C6EC-A649867DA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52897-F59B-6220-C938-C30823E14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6590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3B06-205F-C628-536E-A274EBF2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2F649-42DF-1116-AD2E-F949C6B68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11303-2513-A8E6-8E19-F59EF0B78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35D19-AE42-8539-B85C-A3CC06F25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70964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94088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82985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Black is the environmental sounding. Red shows warning caused by convection, which would drive the sounding towards a parcel ascent (not shown). So the CAPE is reduced. Blue shows the large-scale cooling the surroundings, driving the sounding towards the left of the </a:t>
            </a:r>
            <a:r>
              <a:rPr lang="en-GB" dirty="0" err="1"/>
              <a:t>tephigram</a:t>
            </a:r>
            <a:r>
              <a:rPr lang="en-GB" dirty="0"/>
              <a:t> and so increasing the CAPE.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08435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7552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4E2E8-09CE-842E-DE17-65F6EBAAB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82CD3-2B9C-951C-60F6-F8A0CAF67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A8C02-ADDB-876D-8E26-1CBF39BCA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/>
              <a:t>NAWDEX, 30/09/11</a:t>
            </a:r>
          </a:p>
          <a:p>
            <a:r>
              <a:rPr lang="en-GB" altLang="en-US" sz="1200" dirty="0"/>
              <a:t>Martinez-Alvarado and Plant, 2014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E1DC4-AAD7-3295-10DA-BD8488B91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0549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F5EA3-3680-59CA-543F-5E8F7361D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595733-0BCB-EA2C-3C02-7A0A5D516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58B6B-B4BE-3B2E-06CE-69C368A4C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C6F59-7DBD-47ED-1036-52DEB2824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9989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147C-3853-E0F7-2D9B-E7ABB026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14451-A080-106E-63DB-3EA604A3F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C5268-7AA8-92C3-EC48-2E26ECBDB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>
                <a:sym typeface="Wingdings" panose="05000000000000000000" pitchFamily="2" charset="2"/>
              </a:rPr>
              <a:t>FASTEX IOP18, 22/02/97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/>
              <a:t>Ahmadi-Givi et al, 2004</a:t>
            </a:r>
            <a:endParaRPr lang="en-GB" altLang="en-US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CCDF3-B1A1-7CE5-3314-63FF53124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36770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4373D-08AC-ED49-256C-E09EFA3E1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9E617-49D4-3C4A-15A2-B2CA26C48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6B7AC-65D1-6848-FDF6-B2C9AE0E8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dirty="0"/>
              <a:t>Blunn et al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128B8-2C10-A51D-CEE8-1B7457680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18191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D988B-4827-E454-01C8-A8DBC929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49A3B-801F-429D-61A3-E2D4B70B9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F9DF1-A3CD-A184-8C4A-CF227FC47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693A6-FF66-C1D3-2977-9B160FCA6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59340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Image credit: Brian Morganti  www.stormeffects.com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Schematic from The kinematics of multicell and supercell Alberta hailstorms, Chisholm and Renick, Alberta Hail Studies, 1972.</a:t>
            </a:r>
            <a:endParaRPr lang="en-GB" sz="1600" dirty="0"/>
          </a:p>
          <a:p>
            <a:endParaRPr lang="en-GB" dirty="0"/>
          </a:p>
          <a:p>
            <a:r>
              <a:rPr lang="en-GB" dirty="0"/>
              <a:t>Latent heat release warms air in cloud – it rises moist adiabatically. </a:t>
            </a:r>
          </a:p>
          <a:p>
            <a:r>
              <a:rPr lang="en-GB" dirty="0"/>
              <a:t>Cloud edges sharp and distinct (because water droplets, no ice yet)</a:t>
            </a:r>
          </a:p>
          <a:p>
            <a:r>
              <a:rPr lang="en-GB" dirty="0"/>
              <a:t>No lightning or thunder</a:t>
            </a:r>
            <a:r>
              <a:rPr lang="en-US" dirty="0">
                <a:ea typeface="ＭＳ Ｐゴシック" pitchFamily="-105" charset="-128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69557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05" charset="-128"/>
              </a:rPr>
              <a:t>Stronger updraft allows more mass (moisture) to enter the cloud, which can convert into more cloud drops, forming into larger rain drops.</a:t>
            </a:r>
          </a:p>
          <a:p>
            <a:r>
              <a:rPr lang="en-US" dirty="0">
                <a:ea typeface="ＭＳ Ｐゴシック" pitchFamily="-105" charset="-128"/>
              </a:rPr>
              <a:t>Along the cloud edges, but also in the precipitation region, droplets can evaporate leading to cooling.</a:t>
            </a:r>
          </a:p>
          <a:p>
            <a:r>
              <a:rPr lang="en-US" dirty="0">
                <a:ea typeface="ＭＳ Ｐゴシック" pitchFamily="-105" charset="-128"/>
              </a:rPr>
              <a:t>Colder air sinks and a downdraft is established, sometimes spreading out at the surface as a “cold pool”.</a:t>
            </a:r>
          </a:p>
          <a:p>
            <a:pPr defTabSz="921990">
              <a:defRPr/>
            </a:pPr>
            <a:r>
              <a:rPr lang="en-US" dirty="0">
                <a:ea typeface="ＭＳ Ｐゴシック" pitchFamily="-105" charset="-128"/>
              </a:rPr>
              <a:t>Rising air will reach tropopause and stop rising, must spread out into anvil.</a:t>
            </a:r>
          </a:p>
          <a:p>
            <a:endParaRPr lang="en-US" dirty="0">
              <a:ea typeface="ＭＳ Ｐゴシック" pitchFamily="-105" charset="-128"/>
            </a:endParaRPr>
          </a:p>
          <a:p>
            <a:r>
              <a:rPr lang="en-US" dirty="0">
                <a:ea typeface="ＭＳ Ｐゴシック" pitchFamily="-105" charset="-128"/>
              </a:rPr>
              <a:t>Deepening of cloud means larger residence time for hydrometeors, and ice processes become important: hydrometeors grow in size, riming and melting, possibly leading to hail.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9763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05" charset="-128"/>
              </a:rPr>
              <a:t>. Low-level inflow may be disrupted through interference with nearby clouds and storms.</a:t>
            </a:r>
          </a:p>
          <a:p>
            <a:r>
              <a:rPr lang="en-US" dirty="0">
                <a:ea typeface="ＭＳ Ｐゴシック" pitchFamily="-105" charset="-128"/>
              </a:rPr>
              <a:t>Alternatively, the downdraft can interfere with its own updraft and disrupt the flow.</a:t>
            </a:r>
          </a:p>
          <a:p>
            <a:r>
              <a:rPr lang="en-US" dirty="0">
                <a:ea typeface="ＭＳ Ｐゴシック" pitchFamily="-105" charset="-128"/>
              </a:rPr>
              <a:t>Storm will stop if inflow is air is interrupted.</a:t>
            </a:r>
          </a:p>
          <a:p>
            <a:endParaRPr lang="en-US" dirty="0">
              <a:ea typeface="ＭＳ Ｐゴシック" pitchFamily="-105" charset="-128"/>
            </a:endParaRPr>
          </a:p>
          <a:p>
            <a:r>
              <a:rPr lang="en-GB" dirty="0"/>
              <a:t>Cloud becomes largely glaciated, no further latent heat release.</a:t>
            </a:r>
          </a:p>
          <a:p>
            <a:r>
              <a:rPr lang="en-GB" dirty="0"/>
              <a:t>Light precipitation falls from the cloud and the lower level cloud particles evaporate rapidly</a:t>
            </a:r>
            <a:endParaRPr lang="en-US" dirty="0">
              <a:ea typeface="ＭＳ Ｐゴシック" pitchFamily="-105" charset="-128"/>
            </a:endParaRPr>
          </a:p>
          <a:p>
            <a:r>
              <a:rPr lang="en-US" dirty="0">
                <a:ea typeface="ＭＳ Ｐゴシック" pitchFamily="-105" charset="-128"/>
              </a:rPr>
              <a:t>Sometimes leaves a “ghost” of a cloud in mid or upper troposphere.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422272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05334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72860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72360-7C8C-BD8C-C1F2-B0E785DBF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56F23-480E-BBBE-F9E8-3ADADE562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DC585-F94A-545F-D7C0-EE9D1F07D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874DA-93C1-68FC-A53D-A657C6CA5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677160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E0DBD-84B1-FCBB-F591-C87C8E3C6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66625-1B21-6E2E-A0C6-F7DFCB354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FA929-0EA7-718C-C407-7AF3B2ED0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F546A-9ECB-8911-11FA-DFD76377F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3280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A94BA-210F-3128-2449-79846EB7B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DC1E7-61AD-9DBF-29FC-BB55B07AD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099677-5D64-1F22-48E6-60E337E6C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48B6F-021E-28DD-DC2B-662959C1C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2233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1601E-F409-5629-AC18-8FAA821D9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89039-9B84-9D16-8680-5224CAEFE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CBC86-DD7B-91A5-C98A-A5404F495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Tao and Moncrieff 2009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41076-80D7-94EA-C82A-AC530647F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52114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69C48-7DFD-5678-0D31-3D80F9CEE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A7BBE-0BAF-F85B-7A5E-CB79D345D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4B536-16B1-05DA-4855-26AC360D5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F2465-E89E-758C-6BF6-DFBFB33BF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072241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07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7D0DF-2F79-732E-E7F8-1F13F950F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7A238-3C44-E0C3-BABE-DCA35B6C4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8FF20-80B9-2A53-B810-89F9C4771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F0C64-8FD8-2CB4-2A13-B4CC980F5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2238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DDD54-78FF-E712-BFA4-C3E55FFEF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AD11B2-02A5-5209-6DC8-A2377982F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7043A-444E-EF8B-84C1-F2E677C6E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F0810-D2FA-0A9E-DF25-25D777E9C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7475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8C0E-C0FB-42FC-086B-9E9994679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AF133-8F1A-576C-70D4-35305BD1A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553E8-DEE1-4D69-4362-E73D1F450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6C026-3463-0CD9-BCBB-A1B06E787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98650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93858-81CD-BB11-1910-DDAC4E50A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683A27-5255-ACF8-7409-32B1A0800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01C41-DFCD-07A2-3AFB-E36414766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9BBF8-A79A-8479-18ED-788C6477F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87503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B105E-02FD-0DC9-3D82-0FE0DB87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6ABAD-4973-4787-F8E9-B5341E80E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39EB7-1A6B-CD61-54CB-29F3E3A14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554C0-F1DE-E60A-BF35-EFD2DDE6D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9037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2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89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0768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3280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19968"/>
            <a:ext cx="828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794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Grey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rgbClr val="FDE6AB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ysClr val="windowText" lastClr="000000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21" name="Picture 53" descr="Device-blac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7188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4497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ubtitle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64096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255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idebar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847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522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E028AD-CF4D-E809-0CE6-63906C12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571BE-76B1-4E42-8891-E90A316800B5}" type="datetimeFigureOut">
              <a:rPr lang="en-GB"/>
              <a:pPr>
                <a:defRPr/>
              </a:pPr>
              <a:t>30/07/2025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37D4F32-EDC1-2148-53B5-6A262012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094160-E7FB-6464-E3AE-5B8691CC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E2A79-6B9F-4FE8-ABF7-E5ABA30729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717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221088"/>
            <a:ext cx="9144000" cy="2636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-9252"/>
            <a:ext cx="9144000" cy="14847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8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55" descr="Colour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4284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2204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8" r:id="rId3"/>
    <p:sldLayoutId id="2147483700" r:id="rId4"/>
    <p:sldLayoutId id="2147483705" r:id="rId5"/>
    <p:sldLayoutId id="2147483696" r:id="rId6"/>
    <p:sldLayoutId id="2147483701" r:id="rId7"/>
    <p:sldLayoutId id="2147483702" r:id="rId8"/>
    <p:sldLayoutId id="2147483708" r:id="rId9"/>
    <p:sldLayoutId id="2147483713" r:id="rId10"/>
    <p:sldLayoutId id="2147483709" r:id="rId11"/>
    <p:sldLayoutId id="2147483710" r:id="rId12"/>
    <p:sldLayoutId id="2147483711" r:id="rId13"/>
    <p:sldLayoutId id="2147483712" r:id="rId14"/>
    <p:sldLayoutId id="2147483714" r:id="rId15"/>
    <p:sldLayoutId id="2147483715" r:id="rId16"/>
    <p:sldLayoutId id="2147483716" r:id="rId1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7012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4932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0" r:id="rId3"/>
    <p:sldLayoutId id="2147483732" r:id="rId4"/>
    <p:sldLayoutId id="2147483738" r:id="rId5"/>
    <p:sldLayoutId id="2147483742" r:id="rId6"/>
    <p:sldLayoutId id="2147483745" r:id="rId7"/>
    <p:sldLayoutId id="2147483747" r:id="rId8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customXml" Target="../ink/ink5.xml"/><Relationship Id="rId18" Type="http://schemas.openxmlformats.org/officeDocument/2006/relationships/image" Target="../media/image120.png"/><Relationship Id="rId3" Type="http://schemas.openxmlformats.org/officeDocument/2006/relationships/image" Target="../media/image11.png"/><Relationship Id="rId21" Type="http://schemas.openxmlformats.org/officeDocument/2006/relationships/image" Target="../media/image18.png"/><Relationship Id="rId7" Type="http://schemas.openxmlformats.org/officeDocument/2006/relationships/customXml" Target="../ink/ink2.xml"/><Relationship Id="rId12" Type="http://schemas.openxmlformats.org/officeDocument/2006/relationships/image" Target="../media/image910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4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11" Type="http://schemas.openxmlformats.org/officeDocument/2006/relationships/customXml" Target="../ink/ink4.xml"/><Relationship Id="rId24" Type="http://schemas.openxmlformats.org/officeDocument/2006/relationships/image" Target="../media/image21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image" Target="../media/image20.png"/><Relationship Id="rId10" Type="http://schemas.openxmlformats.org/officeDocument/2006/relationships/image" Target="../media/image810.png"/><Relationship Id="rId19" Type="http://schemas.openxmlformats.org/officeDocument/2006/relationships/customXml" Target="../ink/ink8.xml"/><Relationship Id="rId4" Type="http://schemas.openxmlformats.org/officeDocument/2006/relationships/image" Target="../media/image12.png"/><Relationship Id="rId9" Type="http://schemas.openxmlformats.org/officeDocument/2006/relationships/customXml" Target="../ink/ink3.xml"/><Relationship Id="rId14" Type="http://schemas.openxmlformats.org/officeDocument/2006/relationships/image" Target="../media/image1010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6C52CD-8E30-483A-94A0-A47BB6F46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603593"/>
            <a:ext cx="8280000" cy="919800"/>
          </a:xfrm>
        </p:spPr>
        <p:txBody>
          <a:bodyPr/>
          <a:lstStyle/>
          <a:p>
            <a:r>
              <a:rPr lang="en-GB" altLang="en-US" sz="3200" dirty="0"/>
              <a:t>Some fundamentals of convection</a:t>
            </a:r>
            <a:br>
              <a:rPr lang="en-GB" altLang="en-US" sz="3200" dirty="0"/>
            </a:br>
            <a:endParaRPr lang="en-GB" sz="3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4413674-061C-49AA-928B-9DC95B92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52" y="3397105"/>
            <a:ext cx="8280000" cy="925512"/>
          </a:xfrm>
        </p:spPr>
        <p:txBody>
          <a:bodyPr/>
          <a:lstStyle/>
          <a:p>
            <a:pPr algn="ctr">
              <a:spcBef>
                <a:spcPct val="0"/>
              </a:spcBef>
            </a:pPr>
            <a:endParaRPr lang="en-GB" altLang="en-US" sz="2400" dirty="0"/>
          </a:p>
          <a:p>
            <a:pPr algn="ctr">
              <a:spcBef>
                <a:spcPct val="0"/>
              </a:spcBef>
            </a:pPr>
            <a:endParaRPr lang="en-GB" altLang="en-US" sz="2000" dirty="0"/>
          </a:p>
          <a:p>
            <a:pPr algn="ctr">
              <a:spcBef>
                <a:spcPct val="0"/>
              </a:spcBef>
            </a:pPr>
            <a:endParaRPr lang="en-GB" altLang="en-US" sz="2000" dirty="0"/>
          </a:p>
          <a:p>
            <a:pPr algn="ctr">
              <a:spcBef>
                <a:spcPct val="0"/>
              </a:spcBef>
            </a:pPr>
            <a:r>
              <a:rPr lang="en-GB" dirty="0">
                <a:ea typeface="Calibri" panose="020F0502020204030204" pitchFamily="34" charset="0"/>
              </a:rPr>
              <a:t>Bob</a:t>
            </a:r>
            <a:r>
              <a:rPr lang="en-GB" dirty="0">
                <a:effectLst/>
                <a:ea typeface="Calibri" panose="020F0502020204030204" pitchFamily="34" charset="0"/>
              </a:rPr>
              <a:t> Plant, with thanks to many others!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Summer School on Atmospheric Convection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Nanjing University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21-25 July 2025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27253" y="6179341"/>
            <a:ext cx="676275" cy="252000"/>
          </a:xfrm>
        </p:spPr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pic>
        <p:nvPicPr>
          <p:cNvPr id="3" name="Picture Placeholder 16">
            <a:extLst>
              <a:ext uri="{FF2B5EF4-FFF2-40B4-BE49-F238E27FC236}">
                <a16:creationId xmlns:a16="http://schemas.microsoft.com/office/drawing/2014/main" id="{69BE1E37-07CA-8139-A2A9-257AD1407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" r="247"/>
          <a:stretch/>
        </p:blipFill>
        <p:spPr bwMode="auto">
          <a:xfrm>
            <a:off x="0" y="1412776"/>
            <a:ext cx="9144000" cy="2880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E309D-DB85-4EC3-91C3-E67310F37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FA8BD-AA29-D383-6268-DFCF34D4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Rayleigh-Bernard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98904-9CFB-7C38-6A1C-911F961D2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32BE7-DEAB-B37D-3454-3C92892AF95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09EF8-81E1-C28F-702D-2B0E2852CDB9}"/>
              </a:ext>
            </a:extLst>
          </p:cNvPr>
          <p:cNvSpPr txBox="1"/>
          <p:nvPr/>
        </p:nvSpPr>
        <p:spPr>
          <a:xfrm>
            <a:off x="-247300" y="937299"/>
            <a:ext cx="89644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 low Ra, heat diffuses, with no motions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Above critical Ra = 27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/4 convection occurs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Ra increases, steady rolls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intermittent  turbulent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734C48-5DB8-48FC-9B06-B751CB57A2F3}"/>
              </a:ext>
            </a:extLst>
          </p:cNvPr>
          <p:cNvGrpSpPr/>
          <p:nvPr/>
        </p:nvGrpSpPr>
        <p:grpSpPr>
          <a:xfrm>
            <a:off x="1547664" y="2778818"/>
            <a:ext cx="5544616" cy="3951304"/>
            <a:chOff x="630047" y="1163189"/>
            <a:chExt cx="6393279" cy="3551822"/>
          </a:xfrm>
        </p:grpSpPr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F303F5B-48F8-4CBD-9AAC-7DC4F9230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47" y="1163189"/>
              <a:ext cx="6393279" cy="3551822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30A5F6B-3523-4D51-936A-03F74EFAB033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803" t="12255" r="9651" b="11508"/>
            <a:stretch/>
          </p:blipFill>
          <p:spPr>
            <a:xfrm>
              <a:off x="1544748" y="1412713"/>
              <a:ext cx="5116071" cy="2535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590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64678-D807-5BE1-737C-0383E55C8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DC55-DDDE-349B-5C8B-B3D1EDFB2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Dry convective boundary layer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D1259B-E9D5-0136-BF48-DE198FC11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EB3CA-95EC-6A85-D4E4-FA24F758315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17472-B27B-CAAA-78AD-D9033396ADFD}"/>
              </a:ext>
            </a:extLst>
          </p:cNvPr>
          <p:cNvSpPr txBox="1"/>
          <p:nvPr/>
        </p:nvSpPr>
        <p:spPr>
          <a:xfrm>
            <a:off x="183492" y="811386"/>
            <a:ext cx="83812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Daytime boundary layer over land is somewhat similar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Main differences: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Surface temperature not constant!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t = h/w* is around 10 min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Top of BL is not fixed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Though it may have a strong inversion layer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215245-70F7-5AF8-666C-6535925B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6202"/>
            <a:ext cx="9189448" cy="306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392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7F5CE-2F60-408C-B7A5-A99E33D5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B85CB-F0DB-F2F8-B2BA-642B368E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Convective structures: plumes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36873-0C69-6F77-3A66-432939935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8FB16-A757-457D-86DD-A5B26E155C5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48145-5E6E-84FC-F5B1-4D1B88D21ACC}"/>
              </a:ext>
            </a:extLst>
          </p:cNvPr>
          <p:cNvSpPr txBox="1"/>
          <p:nvPr/>
        </p:nvSpPr>
        <p:spPr>
          <a:xfrm>
            <a:off x="3923928" y="1294937"/>
            <a:ext cx="535329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Buoyant, ascending air may form a “plume” structure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Simple atmospheric models often formulated this way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may not be the best idea…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30235-0744-25C1-26FB-258473773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235220"/>
            <a:ext cx="2929529" cy="3616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8504B9-1B12-99F3-5554-9F9D006F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90" y="1645522"/>
            <a:ext cx="4096322" cy="27721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6EDA91-B12C-283F-DAD5-FFB8C7FE0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89955"/>
            <a:ext cx="4067743" cy="2457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EA9A2-C02B-1D85-F08B-344611B1AA40}"/>
              </a:ext>
            </a:extLst>
          </p:cNvPr>
          <p:cNvSpPr txBox="1"/>
          <p:nvPr/>
        </p:nvSpPr>
        <p:spPr>
          <a:xfrm>
            <a:off x="4067743" y="5504791"/>
            <a:ext cx="1115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Laboratory plumes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D648C-85AA-C271-D932-63E0A1C85B62}"/>
              </a:ext>
            </a:extLst>
          </p:cNvPr>
          <p:cNvSpPr txBox="1"/>
          <p:nvPr/>
        </p:nvSpPr>
        <p:spPr>
          <a:xfrm>
            <a:off x="107504" y="1108098"/>
            <a:ext cx="409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Plume	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       Starting plume</a:t>
            </a:r>
          </a:p>
        </p:txBody>
      </p:sp>
    </p:spTree>
    <p:extLst>
      <p:ext uri="{BB962C8B-B14F-4D97-AF65-F5344CB8AC3E}">
        <p14:creationId xmlns:p14="http://schemas.microsoft.com/office/powerpoint/2010/main" val="6105648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2F902-243F-8AA7-F2AB-E5CA95895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EA91-5FDE-0DB7-CD1F-51A79D88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Convective structures: thermals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F50C3-2B1E-003B-0DA4-CF943AC9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C99B5-B5A7-0977-7DB9-9E88CDEC542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101072-4A29-22D9-118D-8125C2B46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48" y="1669478"/>
            <a:ext cx="5074252" cy="274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425022-2EDF-FFAF-33C9-0BBCF3752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" y="4335382"/>
            <a:ext cx="6615337" cy="2515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31AC7-C474-16D0-242B-776EAE9DB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90" y="1645522"/>
            <a:ext cx="4096322" cy="2772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FCB767-F9CB-AA88-E1EF-6453672AE793}"/>
              </a:ext>
            </a:extLst>
          </p:cNvPr>
          <p:cNvSpPr txBox="1"/>
          <p:nvPr/>
        </p:nvSpPr>
        <p:spPr>
          <a:xfrm>
            <a:off x="107504" y="1108098"/>
            <a:ext cx="409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Plume	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       Starting plume</a:t>
            </a:r>
          </a:p>
        </p:txBody>
      </p:sp>
    </p:spTree>
    <p:extLst>
      <p:ext uri="{BB962C8B-B14F-4D97-AF65-F5344CB8AC3E}">
        <p14:creationId xmlns:p14="http://schemas.microsoft.com/office/powerpoint/2010/main" val="268319762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844FA-50F1-0687-FEC2-282851EC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1C6D-000E-E78E-CE3A-72BFAF75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Rising warm bubble: a thermal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540974-BE72-F961-9572-15D350A7E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D741D-249C-BA87-C408-D93EEDB499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8767B2-CA1F-AAD0-E4CA-02E6E78F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0" y="891301"/>
            <a:ext cx="4582850" cy="3113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A41BE9-E083-7683-09EE-34133A9AB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185" y="891301"/>
            <a:ext cx="4586815" cy="31137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130BFC-30DE-6444-29EF-BECC89E1D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5064"/>
            <a:ext cx="4572000" cy="2871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61367-7BF6-158D-30E7-35021D47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590" y="3998419"/>
            <a:ext cx="4600409" cy="2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632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DF36F-BABA-F726-CA16-5351D755E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0CB3-4E9B-F046-42F3-DA24A641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Rising warm bubble: a thermal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5D14D-9C3D-EBB8-BA3E-AD0C77A16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D2D90-CC04-054C-20AD-14090C64E4E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7FA1DAA-69A6-2211-64ED-D327C1FE4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6663"/>
            <a:ext cx="4644008" cy="31150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CCD71C-1677-1FDC-E628-9C0C7669A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896663"/>
            <a:ext cx="4543590" cy="3104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8729A0-FF7E-8AE8-E355-83337CA78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0145"/>
            <a:ext cx="4600408" cy="2863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4AD283-CC2B-28B8-B508-D403D3545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408" y="3979989"/>
            <a:ext cx="4543592" cy="28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120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B7CF4-7434-BC3D-21C7-24FC4C9A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371C-5472-4BC1-3D54-7FFF60FF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" y="-18336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Thermals within atmospheric convection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7D79F-47C6-56E8-C032-752E58997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A43C8-C986-57B2-881B-5506C0B9AE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883F6-D024-DD7F-DB64-469CE879E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980728"/>
            <a:ext cx="4148254" cy="5877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735CF3-DE01-4200-AE0C-22653D26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81" y="980728"/>
            <a:ext cx="2475571" cy="5877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A00155-106B-1E1D-1789-263D7EFB5966}"/>
              </a:ext>
            </a:extLst>
          </p:cNvPr>
          <p:cNvSpPr txBox="1"/>
          <p:nvPr/>
        </p:nvSpPr>
        <p:spPr>
          <a:xfrm>
            <a:off x="4396102" y="5501969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Hernandez-Deckers and Sherwood, JAS,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03D5D-3488-5182-4DF0-DCBC4A678A3E}"/>
              </a:ext>
            </a:extLst>
          </p:cNvPr>
          <p:cNvSpPr txBox="1"/>
          <p:nvPr/>
        </p:nvSpPr>
        <p:spPr>
          <a:xfrm>
            <a:off x="4060682" y="1046180"/>
            <a:ext cx="24755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thermals in simulations of developing convection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composite in thermal-relative frame on the right</a:t>
            </a:r>
          </a:p>
        </p:txBody>
      </p:sp>
    </p:spTree>
    <p:extLst>
      <p:ext uri="{BB962C8B-B14F-4D97-AF65-F5344CB8AC3E}">
        <p14:creationId xmlns:p14="http://schemas.microsoft.com/office/powerpoint/2010/main" val="406874457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59D80-2F39-77F9-7C0A-3698375B1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E390-F2F1-F739-653B-E3A5B88D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Moist Buoyancy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5CB06-ABA9-8537-DC28-6F8DC0C00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C4F5E-B860-1660-33B0-EA02412D14B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564C73-F696-CC73-1114-1472140BD0C5}"/>
                  </a:ext>
                </a:extLst>
              </p:cNvPr>
              <p:cNvSpPr txBox="1"/>
              <p:nvPr/>
            </p:nvSpPr>
            <p:spPr>
              <a:xfrm>
                <a:off x="-71910" y="1009377"/>
                <a:ext cx="8964488" cy="7003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buoyancy needs to be generalized to a </a:t>
                </a:r>
                <a:r>
                  <a:rPr lang="en-GB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temperature perturbation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with</a:t>
                </a: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≈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(1+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𝛿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−1≈0.608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depends on the gas constants for dry and moist air,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mixing ratio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for water vapour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water</a:t>
                </a:r>
              </a:p>
              <a:p>
                <a:pPr marL="815400" lvl="1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water (or ice) part of the buoyancy is known as the condensate loading</a:t>
                </a:r>
              </a:p>
              <a:p>
                <a:pPr marL="815400" lvl="1" indent="-342900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15400" lvl="1" indent="-342900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564C73-F696-CC73-1114-1472140BD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1910" y="1009377"/>
                <a:ext cx="8964488" cy="7003649"/>
              </a:xfrm>
              <a:prstGeom prst="rect">
                <a:avLst/>
              </a:prstGeom>
              <a:blipFill>
                <a:blip r:embed="rId3"/>
                <a:stretch>
                  <a:fillRect r="-8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02779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72EEA-6A50-45B3-9FFD-535B87CDE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C28E-5664-0A9E-776D-28940101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Moist Buoyancy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7FCA2-2391-C3A9-4135-667485CAE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5A000-303E-5574-0CA2-6D677140825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7B780-48C4-8901-1426-5EC16D6C4561}"/>
              </a:ext>
            </a:extLst>
          </p:cNvPr>
          <p:cNvSpPr txBox="1"/>
          <p:nvPr/>
        </p:nvSpPr>
        <p:spPr>
          <a:xfrm>
            <a:off x="-71910" y="1009377"/>
            <a:ext cx="8964488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500"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2500" lvl="1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Which of these produces the largest buoyancy effect?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2500" lvl="1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9700" lvl="1" indent="-457200">
              <a:buAutoNum type="alphaUcPeriod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 difference of 0.5 K in temperature</a:t>
            </a:r>
          </a:p>
          <a:p>
            <a:pPr marL="929700" lvl="1" indent="-457200">
              <a:buAutoNum type="alphaUcPeriod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9700" lvl="1" indent="-457200">
              <a:buAutoNum type="alphaUcPeriod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 difference of 5 g/kg in water vapour</a:t>
            </a:r>
          </a:p>
          <a:p>
            <a:pPr marL="929700" lvl="1" indent="-457200">
              <a:buAutoNum type="alphaUcPeriod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9700" lvl="1" indent="-457200">
              <a:buAutoNum type="alphaUcPeriod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 difference of 2 g/kg in liquid water</a:t>
            </a:r>
          </a:p>
          <a:p>
            <a:pPr marL="472500"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5400" lvl="1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145771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7C42F-682C-4035-0878-27903B28C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C0A4-CC63-775A-79DE-E2CFB568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76" y="333602"/>
            <a:ext cx="8280000" cy="828000"/>
          </a:xfrm>
        </p:spPr>
        <p:txBody>
          <a:bodyPr/>
          <a:lstStyle/>
          <a:p>
            <a: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Radiosonde launch, 07Z summer day </a:t>
            </a:r>
            <a:b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</a:br>
            <a: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in Reading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32F02-A8C5-EB74-F985-96944A6E6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D0597-B306-29CA-037F-327EE811F4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7626"/>
            <a:ext cx="9144000" cy="421161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3851920" y="2020761"/>
            <a:ext cx="40143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Balloon descending</a:t>
            </a:r>
            <a:endParaRPr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4355976" y="2492896"/>
            <a:ext cx="1331100" cy="209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A3867-013C-0F1B-1B29-94122FE23BE1}"/>
              </a:ext>
            </a:extLst>
          </p:cNvPr>
          <p:cNvSpPr txBox="1"/>
          <p:nvPr/>
        </p:nvSpPr>
        <p:spPr>
          <a:xfrm>
            <a:off x="668215" y="5805264"/>
            <a:ext cx="757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Black = height	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= RH	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= red</a:t>
            </a:r>
          </a:p>
        </p:txBody>
      </p:sp>
    </p:spTree>
    <p:extLst>
      <p:ext uri="{BB962C8B-B14F-4D97-AF65-F5344CB8AC3E}">
        <p14:creationId xmlns:p14="http://schemas.microsoft.com/office/powerpoint/2010/main" val="3506356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6664-1B4C-5EE5-0A18-C2D1073B6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588C-6374-CFA3-C71C-33F19686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This session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9A282-A070-E27A-0F23-9F3316EDE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A8E61-2029-D111-D1C3-D6E02EAACAC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04EE5-1441-6AE7-AFF5-0114577634BC}"/>
              </a:ext>
            </a:extLst>
          </p:cNvPr>
          <p:cNvSpPr txBox="1"/>
          <p:nvPr/>
        </p:nvSpPr>
        <p:spPr>
          <a:xfrm>
            <a:off x="89756" y="1472200"/>
            <a:ext cx="89644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What is convection?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Convective structures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Importance of moisture / microphysics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Why is convection important?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Interactions with dynamics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Types of atmospheric convection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Dry, shallow, deep, organization on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meso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and large scales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Simulations of convection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71858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5CDCF-AEC4-7D97-4F3F-4F209C232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DFD5-4DFE-C353-209A-6565ED10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49107"/>
            <a:ext cx="8280000" cy="828000"/>
          </a:xfrm>
        </p:spPr>
        <p:txBody>
          <a:bodyPr/>
          <a:lstStyle/>
          <a:p>
            <a: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Oscillations continue…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EF21F-2614-B561-7029-1998130B0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2446-DFA4-FB9A-4525-64CFFBB9DEB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CD3F46-521A-8CE5-C779-5EC1836AAE97}"/>
              </a:ext>
            </a:extLst>
          </p:cNvPr>
          <p:cNvSpPr txBox="1"/>
          <p:nvPr/>
        </p:nvSpPr>
        <p:spPr>
          <a:xfrm>
            <a:off x="668215" y="5805264"/>
            <a:ext cx="757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Black = height	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= RH	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= red</a:t>
            </a:r>
          </a:p>
        </p:txBody>
      </p:sp>
      <p:pic>
        <p:nvPicPr>
          <p:cNvPr id="6" name="Picture 5" descr="A graph of a wave&#10;&#10;AI-generated content may be incorrect.">
            <a:extLst>
              <a:ext uri="{FF2B5EF4-FFF2-40B4-BE49-F238E27FC236}">
                <a16:creationId xmlns:a16="http://schemas.microsoft.com/office/drawing/2014/main" id="{B9470C53-605D-53A9-F65F-70C6B318C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4" y="1212555"/>
            <a:ext cx="9179343" cy="44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761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6238B-74CA-86D2-F039-2B862DC8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B946-182F-DE50-4593-F8F0DEE8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9572"/>
            <a:ext cx="8280000" cy="828000"/>
          </a:xfrm>
        </p:spPr>
        <p:txBody>
          <a:bodyPr/>
          <a:lstStyle/>
          <a:p>
            <a: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Condensate loading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F9CF5-3862-CBB4-4FC2-D200098A2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C3315-1DB4-51F6-CAEC-15F37E1434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pic>
        <p:nvPicPr>
          <p:cNvPr id="88" name="Google Shape;88;p16">
            <a:extLst>
              <a:ext uri="{FF2B5EF4-FFF2-40B4-BE49-F238E27FC236}">
                <a16:creationId xmlns:a16="http://schemas.microsoft.com/office/drawing/2014/main" id="{D6AF4CDC-D887-7F6F-A591-CD85F54AA6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520" y="1711011"/>
            <a:ext cx="9252520" cy="42116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59734-9747-C2AA-1D83-7F49F532A25C}"/>
              </a:ext>
            </a:extLst>
          </p:cNvPr>
          <p:cNvSpPr txBox="1"/>
          <p:nvPr/>
        </p:nvSpPr>
        <p:spPr>
          <a:xfrm>
            <a:off x="427307" y="1016537"/>
            <a:ext cx="773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Radar imagery shows balloon passing through cloud</a:t>
            </a:r>
          </a:p>
        </p:txBody>
      </p:sp>
      <p:sp>
        <p:nvSpPr>
          <p:cNvPr id="101" name="Google Shape;101;p17"/>
          <p:cNvSpPr txBox="1"/>
          <p:nvPr/>
        </p:nvSpPr>
        <p:spPr>
          <a:xfrm>
            <a:off x="3131840" y="2226368"/>
            <a:ext cx="40143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Snow and ice settle on balloon </a:t>
            </a:r>
            <a:b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= loss of buoyancy</a:t>
            </a:r>
            <a:endParaRPr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5172332" y="5639734"/>
            <a:ext cx="2729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Melting snow/ice  </a:t>
            </a:r>
            <a:b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= regain buoyancy</a:t>
            </a:r>
            <a:endParaRPr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0E6274-92A7-1233-2CF0-7D986291439E}"/>
              </a:ext>
            </a:extLst>
          </p:cNvPr>
          <p:cNvGrpSpPr/>
          <p:nvPr/>
        </p:nvGrpSpPr>
        <p:grpSpPr>
          <a:xfrm>
            <a:off x="1979712" y="2981573"/>
            <a:ext cx="4323310" cy="2517902"/>
            <a:chOff x="1979712" y="2981573"/>
            <a:chExt cx="4323310" cy="2517902"/>
          </a:xfrm>
        </p:grpSpPr>
        <p:sp>
          <p:nvSpPr>
            <p:cNvPr id="98" name="Google Shape;98;p17"/>
            <p:cNvSpPr txBox="1"/>
            <p:nvPr/>
          </p:nvSpPr>
          <p:spPr>
            <a:xfrm>
              <a:off x="2288722" y="2981573"/>
              <a:ext cx="40143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GB" i="1" dirty="0"/>
                <a:t>RH 100%</a:t>
              </a:r>
              <a:endParaRPr i="1" dirty="0"/>
            </a:p>
          </p:txBody>
        </p:sp>
        <p:sp>
          <p:nvSpPr>
            <p:cNvPr id="100" name="Google Shape;100;p17"/>
            <p:cNvSpPr txBox="1"/>
            <p:nvPr/>
          </p:nvSpPr>
          <p:spPr>
            <a:xfrm>
              <a:off x="1979712" y="5007063"/>
              <a:ext cx="40143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GB" i="1" dirty="0">
                  <a:latin typeface="Arial" panose="020B0604020202020204" pitchFamily="34" charset="0"/>
                  <a:cs typeface="Arial" panose="020B0604020202020204" pitchFamily="34" charset="0"/>
                </a:rPr>
                <a:t>T 0°C</a:t>
              </a:r>
              <a:endParaRPr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7" name="Google Shape;97;p17"/>
          <p:cNvCxnSpPr/>
          <p:nvPr/>
        </p:nvCxnSpPr>
        <p:spPr>
          <a:xfrm rot="10800000">
            <a:off x="2159896" y="3440036"/>
            <a:ext cx="2634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17"/>
          <p:cNvCxnSpPr/>
          <p:nvPr/>
        </p:nvCxnSpPr>
        <p:spPr>
          <a:xfrm rot="10800000">
            <a:off x="2828420" y="5253269"/>
            <a:ext cx="2104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27A9FA-E24E-A33A-3AAF-8A7FDF1A1F7D}"/>
              </a:ext>
            </a:extLst>
          </p:cNvPr>
          <p:cNvCxnSpPr/>
          <p:nvPr/>
        </p:nvCxnSpPr>
        <p:spPr bwMode="auto">
          <a:xfrm flipH="1">
            <a:off x="4517740" y="2929241"/>
            <a:ext cx="415480" cy="54474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2891A0-7275-7140-7EA5-4C1040023BE4}"/>
              </a:ext>
            </a:extLst>
          </p:cNvPr>
          <p:cNvCxnSpPr/>
          <p:nvPr/>
        </p:nvCxnSpPr>
        <p:spPr bwMode="auto">
          <a:xfrm flipH="1" flipV="1">
            <a:off x="5724128" y="4941168"/>
            <a:ext cx="504056" cy="72008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2935018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2A754-9458-4504-E63B-23414971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CB03-77CB-8FEF-1BCC-E40A8C24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9572"/>
            <a:ext cx="8280000" cy="828000"/>
          </a:xfrm>
        </p:spPr>
        <p:txBody>
          <a:bodyPr/>
          <a:lstStyle/>
          <a:p>
            <a: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Condensate loading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0B1B5-C55F-8C92-707C-24EB8A1A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CF9F9-5F82-4ABC-D8A4-0D59FBBAE6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268BE-225E-734B-F941-EB62F37221F7}"/>
              </a:ext>
            </a:extLst>
          </p:cNvPr>
          <p:cNvSpPr txBox="1"/>
          <p:nvPr/>
        </p:nvSpPr>
        <p:spPr>
          <a:xfrm>
            <a:off x="427307" y="1016537"/>
            <a:ext cx="7737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Estimated ascent/descent rate and mass of snow/ice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44824"/>
            <a:ext cx="9144000" cy="41912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9894E-6077-1D5A-3E9C-59D174DF9EFA}"/>
              </a:ext>
            </a:extLst>
          </p:cNvPr>
          <p:cNvSpPr txBox="1"/>
          <p:nvPr/>
        </p:nvSpPr>
        <p:spPr>
          <a:xfrm>
            <a:off x="575558" y="617075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3" indent="-342900"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Liu et al (2023) MWR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~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0.2% of soundings do this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89327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69BF4-6029-73BF-C2EE-AE987E2E6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3">
            <a:extLst>
              <a:ext uri="{FF2B5EF4-FFF2-40B4-BE49-F238E27FC236}">
                <a16:creationId xmlns:a16="http://schemas.microsoft.com/office/drawing/2014/main" id="{6AD56454-2131-616B-C70C-FFE0D975BF4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 l="4214" t="23148" r="3612" b="12038"/>
          <a:stretch>
            <a:fillRect/>
          </a:stretch>
        </p:blipFill>
        <p:spPr bwMode="auto">
          <a:xfrm>
            <a:off x="427575" y="1011342"/>
            <a:ext cx="8716425" cy="483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88418-56D5-287C-F3DB-8AF56F8D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5680"/>
            <a:ext cx="8280000" cy="828000"/>
          </a:xfrm>
        </p:spPr>
        <p:txBody>
          <a:bodyPr/>
          <a:lstStyle/>
          <a:p>
            <a: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Assessment of vertical structure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09ACF-B619-3F39-3925-C5ED331ED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AD92-DDB7-3467-A4C7-37A160B9FD1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43065-2686-8AFB-9DC5-68D44B08163D}"/>
              </a:ext>
            </a:extLst>
          </p:cNvPr>
          <p:cNvSpPr txBox="1"/>
          <p:nvPr/>
        </p:nvSpPr>
        <p:spPr>
          <a:xfrm>
            <a:off x="51259" y="5869115"/>
            <a:ext cx="9041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Pseudo-adiabatic ascent indicates buoyancy available if it lies to the right of the atmospheric sounding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70A0D-EF36-C5F6-9758-50C68CF26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98070"/>
            <a:ext cx="4788023" cy="485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830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E4D71-8DA3-2A28-43BA-14B7EAC2D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0FC3-A258-6A9B-78E5-C6B86054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5680"/>
            <a:ext cx="8280000" cy="828000"/>
          </a:xfrm>
        </p:spPr>
        <p:txBody>
          <a:bodyPr/>
          <a:lstStyle/>
          <a:p>
            <a:r>
              <a:rPr lang="en-GB" sz="32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Assessment of vertical structure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289F46-4B5E-EC1E-E0C2-1AF2B6716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31290-8868-4418-E082-8CDB1C729FA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3693E-3692-6CD4-4AC9-FA3810A5E3BC}"/>
              </a:ext>
            </a:extLst>
          </p:cNvPr>
          <p:cNvSpPr txBox="1"/>
          <p:nvPr/>
        </p:nvSpPr>
        <p:spPr>
          <a:xfrm>
            <a:off x="195277" y="5324401"/>
            <a:ext cx="8711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If parcel ascends to reach LFC it will be accelerated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Buoyancy reduced by mixing with environment (and loading)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“Entrainment” and “microphysics” are important!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A4068-E62B-A8FB-B7D1-99D1A9028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5"/>
            <a:ext cx="6156176" cy="417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98DA9-D3D5-F2B7-7170-0B3F91560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52736"/>
            <a:ext cx="464400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3485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2244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Convection in the atmosphere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51520" y="1030185"/>
            <a:ext cx="4032448" cy="3951304"/>
          </a:xfrm>
        </p:spPr>
        <p:txBody>
          <a:bodyPr/>
          <a:lstStyle/>
          <a:p>
            <a:r>
              <a:rPr lang="en-GB" b="0" i="0" u="none" strike="noStrike" baseline="0" dirty="0">
                <a:solidFill>
                  <a:srgbClr val="FF0000"/>
                </a:solidFill>
              </a:rPr>
              <a:t>Convection is important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It plays a leading role in planetary budgets of heat, moisture and momentum</a:t>
            </a:r>
          </a:p>
          <a:p>
            <a:r>
              <a:rPr lang="en-GB" dirty="0">
                <a:solidFill>
                  <a:srgbClr val="000000"/>
                </a:solidFill>
              </a:rPr>
              <a:t>Associated warming patterns drive tropical circulations: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e.g., monsoons, the Walker circulation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synoptic features, e.g. tropical cyclones</a:t>
            </a:r>
          </a:p>
          <a:p>
            <a:r>
              <a:rPr lang="en-GB" dirty="0">
                <a:solidFill>
                  <a:srgbClr val="000000"/>
                </a:solidFill>
              </a:rPr>
              <a:t>Production of extreme events, e.g. floods 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endParaRPr lang="en-GB" b="0" i="0" u="none" strike="noStrike" baseline="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8A1B7-1EDA-0FAB-10CB-BDC5F5E8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80089"/>
            <a:ext cx="464400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027539-7963-F662-7218-457DAF79F896}"/>
              </a:ext>
            </a:extLst>
          </p:cNvPr>
          <p:cNvSpPr/>
          <p:nvPr/>
        </p:nvSpPr>
        <p:spPr>
          <a:xfrm>
            <a:off x="2942191" y="6207670"/>
            <a:ext cx="5727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Full-disk infrared METEOSAT Zero-Degree images from EUMETSAT http://oiswww.eumetsat.org/IPPS/html/MSG/IMAGERY/UMETSAT</a:t>
            </a:r>
          </a:p>
        </p:txBody>
      </p:sp>
    </p:spTree>
    <p:extLst>
      <p:ext uri="{BB962C8B-B14F-4D97-AF65-F5344CB8AC3E}">
        <p14:creationId xmlns:p14="http://schemas.microsoft.com/office/powerpoint/2010/main" val="329150287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04" y="94548"/>
            <a:ext cx="313184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Global rainfall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26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02081" y="1116539"/>
            <a:ext cx="3330170" cy="39513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Around 2.8mm/day globally, but higher in tropics</a:t>
            </a:r>
          </a:p>
          <a:p>
            <a:endParaRPr lang="en-GB" dirty="0"/>
          </a:p>
          <a:p>
            <a:r>
              <a:rPr lang="en-GB" dirty="0"/>
              <a:t>60% of global </a:t>
            </a:r>
            <a:r>
              <a:rPr lang="en-GB" dirty="0" err="1"/>
              <a:t>precip</a:t>
            </a:r>
            <a:r>
              <a:rPr lang="en-GB" dirty="0"/>
              <a:t> from convection parameterization</a:t>
            </a:r>
          </a:p>
          <a:p>
            <a:endParaRPr lang="en-GB" dirty="0"/>
          </a:p>
          <a:p>
            <a:r>
              <a:rPr lang="en-GB" dirty="0"/>
              <a:t>75% in tropics (and much of the rest from associated anvil cloud)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" name="Picture 19" descr="A graph of a map of the world&#10;&#10;Description automatically generated">
            <a:extLst>
              <a:ext uri="{FF2B5EF4-FFF2-40B4-BE49-F238E27FC236}">
                <a16:creationId xmlns:a16="http://schemas.microsoft.com/office/drawing/2014/main" id="{830E666F-11D8-2D31-C9FC-610135149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04" y="0"/>
            <a:ext cx="3851416" cy="68715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D8D7EA-DE00-280D-DB28-4DAFB8F93983}"/>
              </a:ext>
            </a:extLst>
          </p:cNvPr>
          <p:cNvSpPr txBox="1"/>
          <p:nvPr/>
        </p:nvSpPr>
        <p:spPr>
          <a:xfrm>
            <a:off x="7464726" y="114719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C3D319-0BED-00E1-3381-4B57DF30EB2D}"/>
              </a:ext>
            </a:extLst>
          </p:cNvPr>
          <p:cNvSpPr txBox="1"/>
          <p:nvPr/>
        </p:nvSpPr>
        <p:spPr>
          <a:xfrm>
            <a:off x="7540818" y="508518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ECMWF, convective </a:t>
            </a:r>
            <a:r>
              <a:rPr lang="en-GB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A85D42-F38B-1C32-6B46-1D0CFAD2E70E}"/>
              </a:ext>
            </a:extLst>
          </p:cNvPr>
          <p:cNvSpPr txBox="1"/>
          <p:nvPr/>
        </p:nvSpPr>
        <p:spPr>
          <a:xfrm>
            <a:off x="7617126" y="29249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ECMWF, 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456440-F6FE-74F0-CE91-FC41325F9A61}"/>
              </a:ext>
            </a:extLst>
          </p:cNvPr>
          <p:cNvSpPr txBox="1"/>
          <p:nvPr/>
        </p:nvSpPr>
        <p:spPr>
          <a:xfrm>
            <a:off x="2187076" y="6455675"/>
            <a:ext cx="1818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Bechtold, 2015</a:t>
            </a:r>
          </a:p>
        </p:txBody>
      </p:sp>
    </p:spTree>
    <p:extLst>
      <p:ext uri="{BB962C8B-B14F-4D97-AF65-F5344CB8AC3E}">
        <p14:creationId xmlns:p14="http://schemas.microsoft.com/office/powerpoint/2010/main" val="102144598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2AF5-5A95-B309-C4D7-EEF4D932A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730F-2515-D53A-0E11-ECD7B2E6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540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Tropical heat and moisture budgets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B5026-BA93-941E-8896-F92EE4B70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757FF85-D4FD-53EF-844B-48B4B7920CB3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424800" y="1124744"/>
                <a:ext cx="8280000" cy="3951304"/>
              </a:xfrm>
            </p:spPr>
            <p:txBody>
              <a:bodyPr/>
              <a:lstStyle/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The leading order balance on large scales is</a:t>
                </a:r>
              </a:p>
              <a:p>
                <a:pPr lvl="1" indent="0">
                  <a:spcAft>
                    <a:spcPts val="600"/>
                  </a:spcAft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  <a:p>
                <a:pPr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</a:rPr>
                  <a:t>is the heating and includes radiation and condensation and evaporation associated with convection 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Convection is critical in determining the circulation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And the circulation is critical in setting the location and strength of convection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e.g. advection by the circulation can supply moisture which supports (or limits) the convection and hence the possibility for positive or negative feedbacks</a:t>
                </a:r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757FF85-D4FD-53EF-844B-48B4B7920C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1124744"/>
                <a:ext cx="8280000" cy="3951304"/>
              </a:xfrm>
              <a:blipFill>
                <a:blip r:embed="rId2"/>
                <a:stretch>
                  <a:fillRect l="-2135" t="-2315" r="-3166" b="-23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462117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D4BB4-0B0D-22AC-41FE-9CE2FF666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BCF9-AE0D-6A5E-0D32-40BBAD83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2" y="0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Tropical heat and moisture budgets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06D08-1120-D0B1-819B-132272DD0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AE62CF6-D53B-1681-9980-96A503CA3E5C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432000" y="4221088"/>
                <a:ext cx="8280000" cy="3951304"/>
              </a:xfrm>
            </p:spPr>
            <p:txBody>
              <a:bodyPr/>
              <a:lstStyle/>
              <a:p>
                <a:r>
                  <a:rPr lang="en-GB" dirty="0"/>
                  <a:t>Above BL, T balance is </a:t>
                </a:r>
              </a:p>
              <a:p>
                <a:pPr marL="360000" lvl="1" indent="0">
                  <a:buNone/>
                </a:pPr>
                <a:r>
                  <a:rPr lang="en-GB" dirty="0"/>
                  <a:t>		</a:t>
                </a:r>
                <a:r>
                  <a:rPr lang="en-GB" dirty="0">
                    <a:solidFill>
                      <a:schemeClr val="accent5"/>
                    </a:solidFill>
                  </a:rPr>
                  <a:t>Radiation cooling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Convective heating</a:t>
                </a:r>
              </a:p>
              <a:p>
                <a:r>
                  <a:rPr lang="en-GB" dirty="0"/>
                  <a:t>Dynamics is important – because of its interactions with the convection! </a:t>
                </a:r>
              </a:p>
              <a:p>
                <a:r>
                  <a:rPr lang="en-GB" dirty="0"/>
                  <a:t>Within BL, evaporative moistening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dirty="0"/>
                  <a:t>removal by convection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AE62CF6-D53B-1681-9980-96A503CA3E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32000" y="4221088"/>
                <a:ext cx="8280000" cy="3951304"/>
              </a:xfrm>
              <a:blipFill>
                <a:blip r:embed="rId3"/>
                <a:stretch>
                  <a:fillRect l="-2135" t="-2157" r="-2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D31B7AD-E7A6-DC32-A900-49A58C6CB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53" y="954374"/>
            <a:ext cx="8840894" cy="313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873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65FCF-7EFF-DDB3-5638-D01ADD06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C582-4319-0821-CD74-D460F31B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Simple heating estimates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8760B9-6E2E-8129-3E22-8F20BF6FE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29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1637BE3-1AEB-0AA7-62A3-B358DAC9E0D8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424800" y="1229762"/>
                <a:ext cx="8280000" cy="3951304"/>
              </a:xfrm>
            </p:spPr>
            <p:txBody>
              <a:bodyPr/>
              <a:lstStyle/>
              <a:p>
                <a:r>
                  <a:rPr lang="en-GB" dirty="0"/>
                  <a:t>The rainfall needed to match a radiation cooling of about </a:t>
                </a:r>
                <a:r>
                  <a:rPr lang="en-GB" dirty="0">
                    <a:solidFill>
                      <a:srgbClr val="C00000"/>
                    </a:solidFill>
                  </a:rPr>
                  <a:t>1.5 K/day </a:t>
                </a:r>
                <a:r>
                  <a:rPr lang="en-GB" dirty="0"/>
                  <a:t>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nary>
                        <m:nary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200</m:t>
                          </m:r>
                        </m:sub>
                        <m:sup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𝑠𝑢𝑟𝑓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=1000</m:t>
                          </m:r>
                        </m:sup>
                        <m:e>
                          <m:f>
                            <m:f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About </a:t>
                </a:r>
                <a:r>
                  <a:rPr lang="en-GB" dirty="0">
                    <a:solidFill>
                      <a:srgbClr val="C00000"/>
                    </a:solidFill>
                  </a:rPr>
                  <a:t>5 mm/day </a:t>
                </a:r>
                <a:r>
                  <a:rPr lang="en-GB" dirty="0"/>
                  <a:t>(try it!)</a:t>
                </a:r>
              </a:p>
              <a:p>
                <a:r>
                  <a:rPr lang="en-GB" dirty="0"/>
                  <a:t>The cooling can alternatively be balanced in regions of subsidence</a:t>
                </a:r>
              </a:p>
              <a:p>
                <a:pPr marL="360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With a descent of around </a:t>
                </a:r>
                <a:r>
                  <a:rPr lang="en-GB" dirty="0">
                    <a:solidFill>
                      <a:srgbClr val="C00000"/>
                    </a:solidFill>
                  </a:rPr>
                  <a:t>0.4 cm/s </a:t>
                </a:r>
                <a:r>
                  <a:rPr lang="en-GB" dirty="0"/>
                  <a:t>(try it!)</a:t>
                </a:r>
              </a:p>
              <a:p>
                <a:r>
                  <a:rPr lang="en-GB" dirty="0"/>
                  <a:t>To obtain a strong precipitation rate, of say 100 mm/day would need an ascent of 8 cm/s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1637BE3-1AEB-0AA7-62A3-B358DAC9E0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1229762"/>
                <a:ext cx="8280000" cy="3951304"/>
              </a:xfrm>
              <a:blipFill>
                <a:blip r:embed="rId2"/>
                <a:stretch>
                  <a:fillRect l="-2135" t="-2315" b="-308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57361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2B585-4FBF-08F1-43F4-1663815E8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B949-3E49-2EC3-FC22-4F2F61D6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What is convection?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FD286-86A5-4317-6750-E7A9FC026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7E877-F20B-5AE1-36FE-EAA1939A7D4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B0A03-C622-F237-7E0B-15B74AD19F4C}"/>
              </a:ext>
            </a:extLst>
          </p:cNvPr>
          <p:cNvSpPr txBox="1"/>
          <p:nvPr/>
        </p:nvSpPr>
        <p:spPr>
          <a:xfrm>
            <a:off x="89756" y="1287244"/>
            <a:ext cx="89644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 the geophysical sciences…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2500"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2500"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 that is driven by the action of buoyancy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2500"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Okay, but then….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513795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9A430-CEE8-3C81-BC89-22A2C1020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230A-A83F-6C4E-FF65-DF49F205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89" y="152089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Convective Equilibrium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5EE3B-F44C-B1D4-F8D7-674035977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23485D-95DB-D911-4631-78124FEC63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23528" y="1268760"/>
            <a:ext cx="4413330" cy="3951304"/>
          </a:xfrm>
        </p:spPr>
        <p:txBody>
          <a:bodyPr/>
          <a:lstStyle/>
          <a:p>
            <a:r>
              <a:rPr lang="en-GB" altLang="en-US" dirty="0"/>
              <a:t>In equilibrium, convection balances large-scale forcing</a:t>
            </a:r>
          </a:p>
          <a:p>
            <a:pPr lvl="1"/>
            <a:r>
              <a:rPr lang="en-GB" altLang="en-US" dirty="0"/>
              <a:t>A good approximation over large areas / long times</a:t>
            </a:r>
          </a:p>
          <a:p>
            <a:pPr lvl="1"/>
            <a:r>
              <a:rPr lang="en-GB" altLang="en-US" dirty="0"/>
              <a:t>May work on smaller scales too</a:t>
            </a:r>
          </a:p>
          <a:p>
            <a:pPr lvl="1"/>
            <a:endParaRPr lang="en-GB" altLang="en-US" dirty="0"/>
          </a:p>
          <a:p>
            <a:r>
              <a:rPr lang="en-GB" altLang="en-US" dirty="0"/>
              <a:t>In other cases, a CAPE build up may be hard to release</a:t>
            </a:r>
          </a:p>
          <a:p>
            <a:pPr lvl="1"/>
            <a:r>
              <a:rPr lang="en-GB" altLang="en-US" dirty="0"/>
              <a:t>A key factor is to overcome CIN (possibly large uncertainty in occurrence)</a:t>
            </a:r>
          </a:p>
          <a:p>
            <a:pPr lvl="1"/>
            <a:endParaRPr lang="en-GB" altLang="en-US" dirty="0"/>
          </a:p>
          <a:p>
            <a:pPr lvl="1"/>
            <a:endParaRPr lang="en-GB" altLang="en-US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22C87-7C7F-39FC-48AC-78B5F4B4D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94443"/>
            <a:ext cx="4139952" cy="43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7320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4278D-5E11-8B09-7C93-A1C0D67BA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84A2-DDE2-4D62-647C-8BEAF6E5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Measuring Equilibrium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B59A58-2AF4-FBF3-29BA-2665E7AE4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31</a:t>
            </a:fld>
            <a:endParaRPr lang="en-GB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52E249-0C59-2ADD-CC3A-A364EFBE6C2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83568" y="1196752"/>
            <a:ext cx="7847952" cy="3951304"/>
          </a:xfrm>
        </p:spPr>
        <p:txBody>
          <a:bodyPr/>
          <a:lstStyle/>
          <a:p>
            <a:pPr lvl="1"/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Use the timescale, </a:t>
            </a:r>
          </a:p>
          <a:p>
            <a:pPr marL="720000" lvl="2" indent="0">
              <a:buNone/>
            </a:pPr>
            <a:endParaRPr lang="en-GB" altLang="en-US" dirty="0"/>
          </a:p>
          <a:p>
            <a:pPr marL="720000" lvl="2" indent="0">
              <a:buNone/>
            </a:pPr>
            <a:r>
              <a:rPr lang="en-GB" altLang="en-US" dirty="0"/>
              <a:t>T = CAPE / (</a:t>
            </a:r>
            <a:r>
              <a:rPr lang="en-GB" altLang="en-US" dirty="0" err="1"/>
              <a:t>dCAPE</a:t>
            </a:r>
            <a:r>
              <a:rPr lang="en-GB" altLang="en-US" dirty="0"/>
              <a:t>/dt due to convection)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An estimate of time needed for convection to adjust the atmosphere towards a neutral profile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Expected to be small in equilibrium conditions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Over Europe it is &lt; 3 h for around 70% of convective events (Zimmer et al 2010; Flack et al 2016)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61121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51B9-5557-DF85-23D7-C133CD064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F6EF9-C2B9-48B0-EEBB-15102A866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Numerical weather prediction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40552-4A7C-CBC6-EEDC-E03C8E07F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865DA3-9EAF-0187-FBA2-6C2FFED5FF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23528" y="1196752"/>
            <a:ext cx="4536504" cy="3951304"/>
          </a:xfrm>
        </p:spPr>
        <p:txBody>
          <a:bodyPr/>
          <a:lstStyle/>
          <a:p>
            <a:r>
              <a:rPr lang="en-GB" dirty="0"/>
              <a:t>Localized flash floods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GB" dirty="0"/>
              <a:t>Flooding from organized systems dominated by convection: MCS, tropical cyclones</a:t>
            </a:r>
          </a:p>
          <a:p>
            <a:pPr lvl="1"/>
            <a:r>
              <a:rPr lang="en-GB" dirty="0"/>
              <a:t>Ding et al 2024, 90% of Asian monsoon floods related to MCS</a:t>
            </a:r>
          </a:p>
          <a:p>
            <a:r>
              <a:rPr lang="en-GB" dirty="0"/>
              <a:t>Downstream effects: m</a:t>
            </a:r>
            <a:r>
              <a:rPr lang="en-GB" altLang="en-US" dirty="0"/>
              <a:t>isrepresentation of US MCS can lead to “forecast busts” over Europe in 5-6 day forecasts </a:t>
            </a:r>
            <a:endParaRPr lang="en-GB" dirty="0"/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E9B2734A-E6A0-EA0C-77B4-DDC8F9C8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3680"/>
          <a:stretch>
            <a:fillRect/>
          </a:stretch>
        </p:blipFill>
        <p:spPr bwMode="auto">
          <a:xfrm>
            <a:off x="5057701" y="982033"/>
            <a:ext cx="4055205" cy="281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CAB6A-9D10-F18A-73D3-C46E085E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795941"/>
            <a:ext cx="4167081" cy="254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796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F98AE-E89B-9570-9DE2-7CF179A37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C1BB-B51B-134B-E24E-AAF7C3F4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Downstream effects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801C1-45D4-A3DD-39AD-70EF0CF14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33</a:t>
            </a:fld>
            <a:endParaRPr lang="en-GB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02975C-40F6-6EDB-52DE-EEDB413182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7584" y="5929220"/>
            <a:ext cx="7776864" cy="1080120"/>
          </a:xfrm>
        </p:spPr>
        <p:txBody>
          <a:bodyPr/>
          <a:lstStyle/>
          <a:p>
            <a:r>
              <a:rPr lang="en-GB" altLang="en-US" dirty="0"/>
              <a:t>Accumulate heating terms in model over 42h and </a:t>
            </a:r>
            <a:r>
              <a:rPr lang="en-GB" altLang="en-US" dirty="0" err="1"/>
              <a:t>advect</a:t>
            </a:r>
            <a:r>
              <a:rPr lang="en-GB" altLang="en-US" dirty="0"/>
              <a:t> these along with the flow</a:t>
            </a:r>
          </a:p>
          <a:p>
            <a:endParaRPr lang="en-GB" dirty="0"/>
          </a:p>
        </p:txBody>
      </p:sp>
      <p:pic>
        <p:nvPicPr>
          <p:cNvPr id="25604" name="Picture 1">
            <a:extLst>
              <a:ext uri="{FF2B5EF4-FFF2-40B4-BE49-F238E27FC236}">
                <a16:creationId xmlns:a16="http://schemas.microsoft.com/office/drawing/2014/main" id="{299F337B-B6B7-F240-BF58-D398DE921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9" y="872624"/>
            <a:ext cx="7683742" cy="498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14851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A1117-0D24-1838-69B4-DAA941766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4225-0A40-405F-AC4E-1A067BBD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Explosive extratropical cyclone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DBCE7-0A14-D14C-6453-B54B90081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A6811C-E4EE-4413-0D28-9F4EABE3EB9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7223" y="5421713"/>
            <a:ext cx="7776864" cy="1080120"/>
          </a:xfrm>
        </p:spPr>
        <p:txBody>
          <a:bodyPr/>
          <a:lstStyle/>
          <a:p>
            <a:r>
              <a:rPr lang="en-GB" altLang="en-US" dirty="0"/>
              <a:t>Upper level feature </a:t>
            </a:r>
            <a:r>
              <a:rPr lang="en-GB" altLang="en-US" dirty="0">
                <a:sym typeface="Wingdings" panose="05000000000000000000" pitchFamily="2" charset="2"/>
              </a:rPr>
              <a:t> ascent  convection</a:t>
            </a:r>
          </a:p>
          <a:p>
            <a:r>
              <a:rPr lang="en-GB" altLang="en-US" dirty="0">
                <a:sym typeface="Wingdings" panose="05000000000000000000" pitchFamily="2" charset="2"/>
              </a:rPr>
              <a:t>Convection  mid-level PV structure that interacts to drive explosive </a:t>
            </a:r>
            <a:r>
              <a:rPr lang="en-GB" altLang="en-US" dirty="0" err="1">
                <a:sym typeface="Wingdings" panose="05000000000000000000" pitchFamily="2" charset="2"/>
              </a:rPr>
              <a:t>cyclognesis</a:t>
            </a:r>
            <a:endParaRPr lang="en-GB" altLang="en-US" dirty="0">
              <a:sym typeface="Wingdings" panose="05000000000000000000" pitchFamily="2" charset="2"/>
            </a:endParaRPr>
          </a:p>
          <a:p>
            <a:endParaRPr lang="en-GB" altLang="en-US" dirty="0"/>
          </a:p>
          <a:p>
            <a:endParaRPr lang="en-GB" dirty="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FC1D98F5-6EDE-7855-3367-281DD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" y="1124744"/>
            <a:ext cx="467201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31FF8032-302C-B168-A880-F3EA2A251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6825"/>
            <a:ext cx="4572001" cy="413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3604D4-F0E9-8A31-7240-F6043D72D768}"/>
              </a:ext>
            </a:extLst>
          </p:cNvPr>
          <p:cNvSpPr txBox="1"/>
          <p:nvPr/>
        </p:nvSpPr>
        <p:spPr>
          <a:xfrm>
            <a:off x="3491880" y="1412776"/>
            <a:ext cx="1512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accent5"/>
                </a:solidFill>
              </a:rPr>
              <a:t>Disable convection, 10mb in 24h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082A6B0-CE30-E2E7-4C81-2410C3C61B39}"/>
              </a:ext>
            </a:extLst>
          </p:cNvPr>
          <p:cNvSpPr/>
          <p:nvPr/>
        </p:nvSpPr>
        <p:spPr>
          <a:xfrm>
            <a:off x="1475656" y="1874441"/>
            <a:ext cx="1821656" cy="829866"/>
          </a:xfrm>
          <a:custGeom>
            <a:avLst/>
            <a:gdLst>
              <a:gd name="connsiteX0" fmla="*/ 0 w 2428875"/>
              <a:gd name="connsiteY0" fmla="*/ 0 h 1105964"/>
              <a:gd name="connsiteX1" fmla="*/ 695325 w 2428875"/>
              <a:gd name="connsiteY1" fmla="*/ 704850 h 1105964"/>
              <a:gd name="connsiteX2" fmla="*/ 1371600 w 2428875"/>
              <a:gd name="connsiteY2" fmla="*/ 1047750 h 1105964"/>
              <a:gd name="connsiteX3" fmla="*/ 1876425 w 2428875"/>
              <a:gd name="connsiteY3" fmla="*/ 1095375 h 1105964"/>
              <a:gd name="connsiteX4" fmla="*/ 2114550 w 2428875"/>
              <a:gd name="connsiteY4" fmla="*/ 933450 h 1105964"/>
              <a:gd name="connsiteX5" fmla="*/ 2428875 w 2428875"/>
              <a:gd name="connsiteY5" fmla="*/ 962025 h 1105964"/>
              <a:gd name="connsiteX6" fmla="*/ 2428875 w 2428875"/>
              <a:gd name="connsiteY6" fmla="*/ 962025 h 110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875" h="1105964">
                <a:moveTo>
                  <a:pt x="0" y="0"/>
                </a:moveTo>
                <a:cubicBezTo>
                  <a:pt x="233362" y="265112"/>
                  <a:pt x="466725" y="530225"/>
                  <a:pt x="695325" y="704850"/>
                </a:cubicBezTo>
                <a:cubicBezTo>
                  <a:pt x="923925" y="879475"/>
                  <a:pt x="1174750" y="982663"/>
                  <a:pt x="1371600" y="1047750"/>
                </a:cubicBezTo>
                <a:cubicBezTo>
                  <a:pt x="1568450" y="1112838"/>
                  <a:pt x="1752600" y="1114425"/>
                  <a:pt x="1876425" y="1095375"/>
                </a:cubicBezTo>
                <a:cubicBezTo>
                  <a:pt x="2000250" y="1076325"/>
                  <a:pt x="2022475" y="955675"/>
                  <a:pt x="2114550" y="933450"/>
                </a:cubicBezTo>
                <a:cubicBezTo>
                  <a:pt x="2206625" y="911225"/>
                  <a:pt x="2428875" y="962025"/>
                  <a:pt x="2428875" y="962025"/>
                </a:cubicBezTo>
                <a:lnTo>
                  <a:pt x="2428875" y="962025"/>
                </a:lnTo>
              </a:path>
            </a:pathLst>
          </a:cu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15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C58E131-C94D-7048-5DC0-4D8FA5369022}"/>
              </a:ext>
            </a:extLst>
          </p:cNvPr>
          <p:cNvSpPr/>
          <p:nvPr/>
        </p:nvSpPr>
        <p:spPr>
          <a:xfrm>
            <a:off x="1475656" y="1857317"/>
            <a:ext cx="1872208" cy="2147747"/>
          </a:xfrm>
          <a:custGeom>
            <a:avLst/>
            <a:gdLst>
              <a:gd name="connsiteX0" fmla="*/ 2400300 w 2400300"/>
              <a:gd name="connsiteY0" fmla="*/ 2876550 h 2876550"/>
              <a:gd name="connsiteX1" fmla="*/ 2095500 w 2400300"/>
              <a:gd name="connsiteY1" fmla="*/ 2657475 h 2876550"/>
              <a:gd name="connsiteX2" fmla="*/ 1466850 w 2400300"/>
              <a:gd name="connsiteY2" fmla="*/ 2447925 h 2876550"/>
              <a:gd name="connsiteX3" fmla="*/ 723900 w 2400300"/>
              <a:gd name="connsiteY3" fmla="*/ 1352550 h 2876550"/>
              <a:gd name="connsiteX4" fmla="*/ 276225 w 2400300"/>
              <a:gd name="connsiteY4" fmla="*/ 361950 h 2876550"/>
              <a:gd name="connsiteX5" fmla="*/ 276225 w 2400300"/>
              <a:gd name="connsiteY5" fmla="*/ 361950 h 2876550"/>
              <a:gd name="connsiteX6" fmla="*/ 0 w 2400300"/>
              <a:gd name="connsiteY6" fmla="*/ 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0300" h="2876550">
                <a:moveTo>
                  <a:pt x="2400300" y="2876550"/>
                </a:moveTo>
                <a:cubicBezTo>
                  <a:pt x="2325687" y="2802731"/>
                  <a:pt x="2251075" y="2728912"/>
                  <a:pt x="2095500" y="2657475"/>
                </a:cubicBezTo>
                <a:cubicBezTo>
                  <a:pt x="1939925" y="2586038"/>
                  <a:pt x="1695450" y="2665412"/>
                  <a:pt x="1466850" y="2447925"/>
                </a:cubicBezTo>
                <a:cubicBezTo>
                  <a:pt x="1238250" y="2230438"/>
                  <a:pt x="922337" y="1700212"/>
                  <a:pt x="723900" y="1352550"/>
                </a:cubicBezTo>
                <a:cubicBezTo>
                  <a:pt x="525462" y="1004887"/>
                  <a:pt x="276225" y="361950"/>
                  <a:pt x="276225" y="361950"/>
                </a:cubicBezTo>
                <a:lnTo>
                  <a:pt x="276225" y="361950"/>
                </a:lnTo>
                <a:lnTo>
                  <a:pt x="0" y="0"/>
                </a:lnTo>
              </a:path>
            </a:pathLst>
          </a:cu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15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C22A6-841C-62F5-EC63-814646FC9692}"/>
              </a:ext>
            </a:extLst>
          </p:cNvPr>
          <p:cNvSpPr txBox="1"/>
          <p:nvPr/>
        </p:nvSpPr>
        <p:spPr>
          <a:xfrm>
            <a:off x="3388469" y="3176972"/>
            <a:ext cx="1327547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b="1" dirty="0">
                <a:solidFill>
                  <a:schemeClr val="accent6"/>
                </a:solidFill>
              </a:rPr>
              <a:t>Control simulation, 30mb in 24h</a:t>
            </a:r>
          </a:p>
        </p:txBody>
      </p:sp>
    </p:spTree>
    <p:extLst>
      <p:ext uri="{BB962C8B-B14F-4D97-AF65-F5344CB8AC3E}">
        <p14:creationId xmlns:p14="http://schemas.microsoft.com/office/powerpoint/2010/main" val="359858412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57EFD-950A-D3F8-9BF3-9A8533B1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87D7-15FD-6DDE-D5A9-10A7103F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654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Types of atmospheric convection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05E22-1B3F-B34A-677C-91698E979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15CAA-A8A8-979C-81BB-DAACA426AB54}"/>
              </a:ext>
            </a:extLst>
          </p:cNvPr>
          <p:cNvSpPr txBox="1"/>
          <p:nvPr/>
        </p:nvSpPr>
        <p:spPr>
          <a:xfrm>
            <a:off x="-108520" y="1185468"/>
            <a:ext cx="5781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“Dry” i.e. no condensation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 heated from below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Warm air rises to top of BL without reaching LCL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434FA7-F5D9-9902-EF7C-221B5CB5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5773"/>
            <a:ext cx="6012160" cy="3638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4CB1A6-197D-BED0-74CA-BE6B5F3FB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93" y="844544"/>
            <a:ext cx="2300607" cy="6020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D7BA4F-2E15-8808-D1B3-1F8A23519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326" y="844543"/>
            <a:ext cx="1072037" cy="6033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0081BB-372B-6BD7-93A8-F3E6E7BC3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-6768"/>
            <a:ext cx="2499224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902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4F2C5-A229-8286-2F7E-3147C8337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2053-9BE3-F6B2-71E7-313389A7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10" y="13276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Shallow cumulus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8C4AC6-A2C3-975B-9485-D124CBD18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36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00D06-981E-B0FF-35C0-ECC31A099F0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2000" y="1262370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CCF45-4314-C9FC-DA7B-A22DA0FE36D9}"/>
              </a:ext>
            </a:extLst>
          </p:cNvPr>
          <p:cNvSpPr txBox="1"/>
          <p:nvPr/>
        </p:nvSpPr>
        <p:spPr>
          <a:xfrm>
            <a:off x="-255799" y="1056410"/>
            <a:ext cx="54058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Convection reaches LCL but limited by a low-level inversion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Typically no ice formation, so no or weak rainfall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Clouds in the sky&#10;&#10;AI-generated content may be incorrect.">
            <a:extLst>
              <a:ext uri="{FF2B5EF4-FFF2-40B4-BE49-F238E27FC236}">
                <a16:creationId xmlns:a16="http://schemas.microsoft.com/office/drawing/2014/main" id="{03D2F89F-7BB7-12CF-FFCE-F8AA07F59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" y="3097218"/>
            <a:ext cx="5472610" cy="3726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39F74-C0B1-F7B4-00DC-AC9E0E207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78" y="1"/>
            <a:ext cx="3696421" cy="3212976"/>
          </a:xfrm>
          <a:prstGeom prst="rect">
            <a:avLst/>
          </a:prstGeom>
        </p:spPr>
      </p:pic>
      <p:pic>
        <p:nvPicPr>
          <p:cNvPr id="10" name="Picture 9" descr="A picture containing outdoor, flying, nature, air&#10;&#10;Description automatically generated">
            <a:extLst>
              <a:ext uri="{FF2B5EF4-FFF2-40B4-BE49-F238E27FC236}">
                <a16:creationId xmlns:a16="http://schemas.microsoft.com/office/drawing/2014/main" id="{3FC69A1A-37B2-5B7C-FC4F-81632C5CC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8684" y="3139864"/>
            <a:ext cx="3660963" cy="366317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154902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Deep cumulus – initial stage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07505" y="6042183"/>
            <a:ext cx="8597296" cy="1106194"/>
          </a:xfrm>
        </p:spPr>
        <p:txBody>
          <a:bodyPr/>
          <a:lstStyle/>
          <a:p>
            <a:r>
              <a:rPr lang="en-GB" dirty="0"/>
              <a:t>Key point is not the depth per se but that rainfall feeds back on the dynamics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>
              <a:ea typeface="ＭＳ Ｐゴシック" pitchFamily="-105" charset="-128"/>
            </a:endParaRPr>
          </a:p>
          <a:p>
            <a:endParaRPr lang="en-GB" sz="2000" dirty="0">
              <a:ea typeface="ＭＳ Ｐゴシック" pitchFamily="-105" charset="-128"/>
            </a:endParaRPr>
          </a:p>
          <a:p>
            <a:endParaRPr lang="en-GB" dirty="0">
              <a:ea typeface="ＭＳ Ｐゴシック" pitchFamily="-105" charset="-128"/>
            </a:endParaRPr>
          </a:p>
          <a:p>
            <a:endParaRPr lang="en-GB" sz="2000" dirty="0">
              <a:ea typeface="ＭＳ Ｐゴシック" pitchFamily="-105" charset="-128"/>
            </a:endParaRPr>
          </a:p>
          <a:p>
            <a:endParaRPr lang="en-GB" dirty="0">
              <a:ea typeface="ＭＳ Ｐゴシック" pitchFamily="-105" charset="-128"/>
            </a:endParaRPr>
          </a:p>
          <a:p>
            <a:endParaRPr lang="en-GB" sz="2000" dirty="0">
              <a:ea typeface="ＭＳ Ｐゴシック" pitchFamily="-105" charset="-128"/>
            </a:endParaRPr>
          </a:p>
          <a:p>
            <a:endParaRPr lang="en-GB" dirty="0">
              <a:ea typeface="ＭＳ Ｐゴシック" pitchFamily="-105" charset="-128"/>
            </a:endParaRPr>
          </a:p>
          <a:p>
            <a:endParaRPr lang="en-GB" sz="2000" dirty="0">
              <a:solidFill>
                <a:schemeClr val="accent1"/>
              </a:solidFill>
              <a:ea typeface="ＭＳ Ｐゴシック" pitchFamily="-105" charset="-128"/>
            </a:endParaRPr>
          </a:p>
          <a:p>
            <a:pPr marL="0" indent="0">
              <a:buNone/>
            </a:pPr>
            <a:endParaRPr lang="en-GB" dirty="0">
              <a:ea typeface="ＭＳ Ｐゴシック" pitchFamily="-105" charset="-128"/>
            </a:endParaRPr>
          </a:p>
        </p:txBody>
      </p:sp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E91D7640-3051-7537-5D25-949F5A08C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b="22313"/>
          <a:stretch/>
        </p:blipFill>
        <p:spPr>
          <a:xfrm>
            <a:off x="-109380" y="1195004"/>
            <a:ext cx="9362759" cy="3853526"/>
          </a:xfrm>
          <a:prstGeom prst="rect">
            <a:avLst/>
          </a:pr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8D3A8D9D-138F-4F16-BC7E-35E89C8798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r="25379" b="14433"/>
          <a:stretch/>
        </p:blipFill>
        <p:spPr>
          <a:xfrm>
            <a:off x="3808083" y="1195004"/>
            <a:ext cx="5373416" cy="450772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0557972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727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Deep cumulus - mature stage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E91D7640-3051-7537-5D25-949F5A08C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b="22313"/>
          <a:stretch/>
        </p:blipFill>
        <p:spPr>
          <a:xfrm>
            <a:off x="-2772816" y="1424364"/>
            <a:ext cx="9362759" cy="3853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5D7BB-30A3-5CCD-FF32-E493C078D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55376"/>
            <a:ext cx="6588224" cy="443386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F3D7B4-20A0-72CD-EB97-F3EBA72FB70D}"/>
              </a:ext>
            </a:extLst>
          </p:cNvPr>
          <p:cNvSpPr txBox="1"/>
          <p:nvPr/>
        </p:nvSpPr>
        <p:spPr>
          <a:xfrm>
            <a:off x="323528" y="587727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 at edges and within precipitation area causes cooling and descent – cold pools</a:t>
            </a:r>
          </a:p>
        </p:txBody>
      </p:sp>
    </p:spTree>
    <p:extLst>
      <p:ext uri="{BB962C8B-B14F-4D97-AF65-F5344CB8AC3E}">
        <p14:creationId xmlns:p14="http://schemas.microsoft.com/office/powerpoint/2010/main" val="150110089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717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Deep cumulus - dissipating stage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E91D7640-3051-7537-5D25-949F5A08C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b="22313"/>
          <a:stretch/>
        </p:blipFill>
        <p:spPr>
          <a:xfrm>
            <a:off x="-5259319" y="1519743"/>
            <a:ext cx="9362759" cy="3853526"/>
          </a:xfrm>
          <a:prstGeom prst="rect">
            <a:avLst/>
          </a:prstGeom>
        </p:spPr>
      </p:pic>
      <p:pic>
        <p:nvPicPr>
          <p:cNvPr id="8" name="Picture 7" descr="single_cell_CB.jpg">
            <a:extLst>
              <a:ext uri="{FF2B5EF4-FFF2-40B4-BE49-F238E27FC236}">
                <a16:creationId xmlns:a16="http://schemas.microsoft.com/office/drawing/2014/main" id="{905FC96B-7385-52AC-41CC-9854A36137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7" y="1031174"/>
            <a:ext cx="6228184" cy="486583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B9B90D-8D35-D321-AFE7-BE1284CA479F}"/>
              </a:ext>
            </a:extLst>
          </p:cNvPr>
          <p:cNvSpPr txBox="1"/>
          <p:nvPr/>
        </p:nvSpPr>
        <p:spPr>
          <a:xfrm>
            <a:off x="359024" y="5990881"/>
            <a:ext cx="7957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Anvil at tropopause – may be orphaned from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updraft and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continue to affect radiation</a:t>
            </a:r>
          </a:p>
        </p:txBody>
      </p:sp>
    </p:spTree>
    <p:extLst>
      <p:ext uri="{BB962C8B-B14F-4D97-AF65-F5344CB8AC3E}">
        <p14:creationId xmlns:p14="http://schemas.microsoft.com/office/powerpoint/2010/main" val="197086839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429A2-582A-FAE2-38EC-0DCF56B8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F8876-6A4A-D2AF-8F72-CE722A0D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852936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What is buoyancy?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762DB-8FC3-F5FA-901B-9775CB24D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CBB00-DA78-D00C-98E9-4980A30B616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11415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0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Squall lines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17682" y="828000"/>
            <a:ext cx="4642834" cy="4752528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Some wind-shear environments can lead to convection forming in a linear arrangement</a:t>
            </a:r>
          </a:p>
          <a:p>
            <a:r>
              <a:rPr lang="en-GB" dirty="0"/>
              <a:t>Common in the tropics but also in mid-latitude summer</a:t>
            </a:r>
          </a:p>
          <a:p>
            <a:r>
              <a:rPr lang="en-GB" dirty="0"/>
              <a:t>Characterised by a strong wind-gust (squall) followed by brief heavy downpour then lighter rain for several hours</a:t>
            </a:r>
          </a:p>
          <a:p>
            <a:r>
              <a:rPr lang="en-GB" dirty="0"/>
              <a:t>These are one type of Mesoscale Convective System (MCS)</a:t>
            </a:r>
          </a:p>
          <a:p>
            <a:endParaRPr lang="en-GB" dirty="0"/>
          </a:p>
          <a:p>
            <a:endParaRPr lang="en-GB" dirty="0"/>
          </a:p>
          <a:p>
            <a:endParaRPr lang="en-GB" sz="2000" dirty="0"/>
          </a:p>
        </p:txBody>
      </p:sp>
      <p:pic>
        <p:nvPicPr>
          <p:cNvPr id="6" name="Picture 5" descr="SquallLine">
            <a:extLst>
              <a:ext uri="{FF2B5EF4-FFF2-40B4-BE49-F238E27FC236}">
                <a16:creationId xmlns:a16="http://schemas.microsoft.com/office/drawing/2014/main" id="{5C0700B4-598F-2F7D-73C3-8205C681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824" y="1556792"/>
            <a:ext cx="4335434" cy="377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020522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28251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Squall lines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34746F96-9317-ED6E-B74C-CF0905B3D0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4862" y="5337755"/>
            <a:ext cx="7131447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C884B90-BD75-FF73-05E8-4220E85E5B1F}"/>
              </a:ext>
            </a:extLst>
          </p:cNvPr>
          <p:cNvSpPr>
            <a:spLocks/>
          </p:cNvSpPr>
          <p:nvPr/>
        </p:nvSpPr>
        <p:spPr bwMode="auto">
          <a:xfrm>
            <a:off x="179512" y="1656230"/>
            <a:ext cx="7392959" cy="3574000"/>
          </a:xfrm>
          <a:custGeom>
            <a:avLst/>
            <a:gdLst>
              <a:gd name="T0" fmla="*/ 4200 w 4608"/>
              <a:gd name="T1" fmla="*/ 2016 h 2227"/>
              <a:gd name="T2" fmla="*/ 4152 w 4608"/>
              <a:gd name="T3" fmla="*/ 1944 h 2227"/>
              <a:gd name="T4" fmla="*/ 4048 w 4608"/>
              <a:gd name="T5" fmla="*/ 1792 h 2227"/>
              <a:gd name="T6" fmla="*/ 4008 w 4608"/>
              <a:gd name="T7" fmla="*/ 1752 h 2227"/>
              <a:gd name="T8" fmla="*/ 3944 w 4608"/>
              <a:gd name="T9" fmla="*/ 1664 h 2227"/>
              <a:gd name="T10" fmla="*/ 3840 w 4608"/>
              <a:gd name="T11" fmla="*/ 1424 h 2227"/>
              <a:gd name="T12" fmla="*/ 3776 w 4608"/>
              <a:gd name="T13" fmla="*/ 1336 h 2227"/>
              <a:gd name="T14" fmla="*/ 3696 w 4608"/>
              <a:gd name="T15" fmla="*/ 1224 h 2227"/>
              <a:gd name="T16" fmla="*/ 3744 w 4608"/>
              <a:gd name="T17" fmla="*/ 1048 h 2227"/>
              <a:gd name="T18" fmla="*/ 3832 w 4608"/>
              <a:gd name="T19" fmla="*/ 880 h 2227"/>
              <a:gd name="T20" fmla="*/ 3952 w 4608"/>
              <a:gd name="T21" fmla="*/ 832 h 2227"/>
              <a:gd name="T22" fmla="*/ 4008 w 4608"/>
              <a:gd name="T23" fmla="*/ 768 h 2227"/>
              <a:gd name="T24" fmla="*/ 4168 w 4608"/>
              <a:gd name="T25" fmla="*/ 640 h 2227"/>
              <a:gd name="T26" fmla="*/ 4208 w 4608"/>
              <a:gd name="T27" fmla="*/ 600 h 2227"/>
              <a:gd name="T28" fmla="*/ 4256 w 4608"/>
              <a:gd name="T29" fmla="*/ 536 h 2227"/>
              <a:gd name="T30" fmla="*/ 4344 w 4608"/>
              <a:gd name="T31" fmla="*/ 352 h 2227"/>
              <a:gd name="T32" fmla="*/ 4072 w 4608"/>
              <a:gd name="T33" fmla="*/ 88 h 2227"/>
              <a:gd name="T34" fmla="*/ 3296 w 4608"/>
              <a:gd name="T35" fmla="*/ 56 h 2227"/>
              <a:gd name="T36" fmla="*/ 1520 w 4608"/>
              <a:gd name="T37" fmla="*/ 0 h 2227"/>
              <a:gd name="T38" fmla="*/ 584 w 4608"/>
              <a:gd name="T39" fmla="*/ 48 h 2227"/>
              <a:gd name="T40" fmla="*/ 80 w 4608"/>
              <a:gd name="T41" fmla="*/ 32 h 2227"/>
              <a:gd name="T42" fmla="*/ 16 w 4608"/>
              <a:gd name="T43" fmla="*/ 72 h 2227"/>
              <a:gd name="T44" fmla="*/ 16 w 4608"/>
              <a:gd name="T45" fmla="*/ 144 h 2227"/>
              <a:gd name="T46" fmla="*/ 72 w 4608"/>
              <a:gd name="T47" fmla="*/ 192 h 2227"/>
              <a:gd name="T48" fmla="*/ 208 w 4608"/>
              <a:gd name="T49" fmla="*/ 280 h 2227"/>
              <a:gd name="T50" fmla="*/ 712 w 4608"/>
              <a:gd name="T51" fmla="*/ 448 h 2227"/>
              <a:gd name="T52" fmla="*/ 1248 w 4608"/>
              <a:gd name="T53" fmla="*/ 552 h 2227"/>
              <a:gd name="T54" fmla="*/ 1784 w 4608"/>
              <a:gd name="T55" fmla="*/ 704 h 2227"/>
              <a:gd name="T56" fmla="*/ 1992 w 4608"/>
              <a:gd name="T57" fmla="*/ 752 h 2227"/>
              <a:gd name="T58" fmla="*/ 2144 w 4608"/>
              <a:gd name="T59" fmla="*/ 824 h 2227"/>
              <a:gd name="T60" fmla="*/ 2416 w 4608"/>
              <a:gd name="T61" fmla="*/ 928 h 2227"/>
              <a:gd name="T62" fmla="*/ 2536 w 4608"/>
              <a:gd name="T63" fmla="*/ 1016 h 2227"/>
              <a:gd name="T64" fmla="*/ 2672 w 4608"/>
              <a:gd name="T65" fmla="*/ 1144 h 2227"/>
              <a:gd name="T66" fmla="*/ 2736 w 4608"/>
              <a:gd name="T67" fmla="*/ 1200 h 2227"/>
              <a:gd name="T68" fmla="*/ 2792 w 4608"/>
              <a:gd name="T69" fmla="*/ 1520 h 2227"/>
              <a:gd name="T70" fmla="*/ 2880 w 4608"/>
              <a:gd name="T71" fmla="*/ 1640 h 2227"/>
              <a:gd name="T72" fmla="*/ 2768 w 4608"/>
              <a:gd name="T73" fmla="*/ 1976 h 2227"/>
              <a:gd name="T74" fmla="*/ 2744 w 4608"/>
              <a:gd name="T75" fmla="*/ 2048 h 2227"/>
              <a:gd name="T76" fmla="*/ 2848 w 4608"/>
              <a:gd name="T77" fmla="*/ 2176 h 2227"/>
              <a:gd name="T78" fmla="*/ 3104 w 4608"/>
              <a:gd name="T79" fmla="*/ 2208 h 2227"/>
              <a:gd name="T80" fmla="*/ 4348 w 4608"/>
              <a:gd name="T81" fmla="*/ 2113 h 22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608"/>
              <a:gd name="T124" fmla="*/ 0 h 2227"/>
              <a:gd name="T125" fmla="*/ 4608 w 4608"/>
              <a:gd name="T126" fmla="*/ 2227 h 222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608" h="2227">
                <a:moveTo>
                  <a:pt x="4232" y="2056"/>
                </a:moveTo>
                <a:cubicBezTo>
                  <a:pt x="4214" y="2002"/>
                  <a:pt x="4239" y="2061"/>
                  <a:pt x="4200" y="2016"/>
                </a:cubicBezTo>
                <a:cubicBezTo>
                  <a:pt x="4187" y="2002"/>
                  <a:pt x="4179" y="1984"/>
                  <a:pt x="4168" y="1968"/>
                </a:cubicBezTo>
                <a:cubicBezTo>
                  <a:pt x="4163" y="1960"/>
                  <a:pt x="4152" y="1944"/>
                  <a:pt x="4152" y="1944"/>
                </a:cubicBezTo>
                <a:cubicBezTo>
                  <a:pt x="4142" y="1896"/>
                  <a:pt x="4137" y="1856"/>
                  <a:pt x="4096" y="1824"/>
                </a:cubicBezTo>
                <a:cubicBezTo>
                  <a:pt x="4081" y="1812"/>
                  <a:pt x="4064" y="1803"/>
                  <a:pt x="4048" y="1792"/>
                </a:cubicBezTo>
                <a:cubicBezTo>
                  <a:pt x="4040" y="1787"/>
                  <a:pt x="4024" y="1776"/>
                  <a:pt x="4024" y="1776"/>
                </a:cubicBezTo>
                <a:cubicBezTo>
                  <a:pt x="4019" y="1768"/>
                  <a:pt x="4015" y="1759"/>
                  <a:pt x="4008" y="1752"/>
                </a:cubicBezTo>
                <a:cubicBezTo>
                  <a:pt x="4001" y="1745"/>
                  <a:pt x="3990" y="1743"/>
                  <a:pt x="3984" y="1736"/>
                </a:cubicBezTo>
                <a:cubicBezTo>
                  <a:pt x="3909" y="1650"/>
                  <a:pt x="3975" y="1720"/>
                  <a:pt x="3944" y="1664"/>
                </a:cubicBezTo>
                <a:cubicBezTo>
                  <a:pt x="3944" y="1664"/>
                  <a:pt x="3904" y="1604"/>
                  <a:pt x="3896" y="1592"/>
                </a:cubicBezTo>
                <a:cubicBezTo>
                  <a:pt x="3877" y="1564"/>
                  <a:pt x="3853" y="1462"/>
                  <a:pt x="3840" y="1424"/>
                </a:cubicBezTo>
                <a:cubicBezTo>
                  <a:pt x="3835" y="1408"/>
                  <a:pt x="3838" y="1385"/>
                  <a:pt x="3824" y="1376"/>
                </a:cubicBezTo>
                <a:cubicBezTo>
                  <a:pt x="3800" y="1360"/>
                  <a:pt x="3795" y="1359"/>
                  <a:pt x="3776" y="1336"/>
                </a:cubicBezTo>
                <a:cubicBezTo>
                  <a:pt x="3748" y="1303"/>
                  <a:pt x="3775" y="1317"/>
                  <a:pt x="3736" y="1304"/>
                </a:cubicBezTo>
                <a:cubicBezTo>
                  <a:pt x="3698" y="1247"/>
                  <a:pt x="3709" y="1275"/>
                  <a:pt x="3696" y="1224"/>
                </a:cubicBezTo>
                <a:cubicBezTo>
                  <a:pt x="3699" y="1189"/>
                  <a:pt x="3700" y="1155"/>
                  <a:pt x="3704" y="1120"/>
                </a:cubicBezTo>
                <a:cubicBezTo>
                  <a:pt x="3707" y="1094"/>
                  <a:pt x="3732" y="1066"/>
                  <a:pt x="3744" y="1048"/>
                </a:cubicBezTo>
                <a:cubicBezTo>
                  <a:pt x="3764" y="1018"/>
                  <a:pt x="3778" y="984"/>
                  <a:pt x="3792" y="952"/>
                </a:cubicBezTo>
                <a:cubicBezTo>
                  <a:pt x="3805" y="923"/>
                  <a:pt x="3801" y="896"/>
                  <a:pt x="3832" y="880"/>
                </a:cubicBezTo>
                <a:cubicBezTo>
                  <a:pt x="3854" y="869"/>
                  <a:pt x="3880" y="870"/>
                  <a:pt x="3904" y="864"/>
                </a:cubicBezTo>
                <a:cubicBezTo>
                  <a:pt x="3920" y="853"/>
                  <a:pt x="3936" y="843"/>
                  <a:pt x="3952" y="832"/>
                </a:cubicBezTo>
                <a:cubicBezTo>
                  <a:pt x="3968" y="821"/>
                  <a:pt x="3973" y="800"/>
                  <a:pt x="3984" y="784"/>
                </a:cubicBezTo>
                <a:cubicBezTo>
                  <a:pt x="3989" y="776"/>
                  <a:pt x="4000" y="773"/>
                  <a:pt x="4008" y="768"/>
                </a:cubicBezTo>
                <a:cubicBezTo>
                  <a:pt x="4023" y="723"/>
                  <a:pt x="4073" y="724"/>
                  <a:pt x="4112" y="704"/>
                </a:cubicBezTo>
                <a:cubicBezTo>
                  <a:pt x="4149" y="648"/>
                  <a:pt x="4128" y="667"/>
                  <a:pt x="4168" y="640"/>
                </a:cubicBezTo>
                <a:cubicBezTo>
                  <a:pt x="4173" y="632"/>
                  <a:pt x="4177" y="623"/>
                  <a:pt x="4184" y="616"/>
                </a:cubicBezTo>
                <a:cubicBezTo>
                  <a:pt x="4191" y="609"/>
                  <a:pt x="4202" y="608"/>
                  <a:pt x="4208" y="600"/>
                </a:cubicBezTo>
                <a:cubicBezTo>
                  <a:pt x="4213" y="593"/>
                  <a:pt x="4212" y="584"/>
                  <a:pt x="4216" y="576"/>
                </a:cubicBezTo>
                <a:cubicBezTo>
                  <a:pt x="4229" y="549"/>
                  <a:pt x="4232" y="552"/>
                  <a:pt x="4256" y="536"/>
                </a:cubicBezTo>
                <a:cubicBezTo>
                  <a:pt x="4273" y="511"/>
                  <a:pt x="4300" y="500"/>
                  <a:pt x="4312" y="472"/>
                </a:cubicBezTo>
                <a:cubicBezTo>
                  <a:pt x="4330" y="433"/>
                  <a:pt x="4337" y="394"/>
                  <a:pt x="4344" y="352"/>
                </a:cubicBezTo>
                <a:cubicBezTo>
                  <a:pt x="4337" y="272"/>
                  <a:pt x="4331" y="221"/>
                  <a:pt x="4264" y="176"/>
                </a:cubicBezTo>
                <a:cubicBezTo>
                  <a:pt x="4215" y="102"/>
                  <a:pt x="4151" y="102"/>
                  <a:pt x="4072" y="88"/>
                </a:cubicBezTo>
                <a:cubicBezTo>
                  <a:pt x="3999" y="75"/>
                  <a:pt x="3937" y="63"/>
                  <a:pt x="3864" y="56"/>
                </a:cubicBezTo>
                <a:cubicBezTo>
                  <a:pt x="3648" y="13"/>
                  <a:pt x="3879" y="56"/>
                  <a:pt x="3296" y="56"/>
                </a:cubicBezTo>
                <a:cubicBezTo>
                  <a:pt x="2981" y="56"/>
                  <a:pt x="2667" y="51"/>
                  <a:pt x="2352" y="48"/>
                </a:cubicBezTo>
                <a:cubicBezTo>
                  <a:pt x="2070" y="42"/>
                  <a:pt x="1800" y="19"/>
                  <a:pt x="1520" y="0"/>
                </a:cubicBezTo>
                <a:cubicBezTo>
                  <a:pt x="1331" y="3"/>
                  <a:pt x="1141" y="1"/>
                  <a:pt x="952" y="8"/>
                </a:cubicBezTo>
                <a:cubicBezTo>
                  <a:pt x="832" y="12"/>
                  <a:pt x="704" y="37"/>
                  <a:pt x="584" y="48"/>
                </a:cubicBezTo>
                <a:cubicBezTo>
                  <a:pt x="440" y="44"/>
                  <a:pt x="307" y="47"/>
                  <a:pt x="168" y="24"/>
                </a:cubicBezTo>
                <a:cubicBezTo>
                  <a:pt x="139" y="27"/>
                  <a:pt x="109" y="27"/>
                  <a:pt x="80" y="32"/>
                </a:cubicBezTo>
                <a:cubicBezTo>
                  <a:pt x="63" y="35"/>
                  <a:pt x="32" y="48"/>
                  <a:pt x="32" y="48"/>
                </a:cubicBezTo>
                <a:cubicBezTo>
                  <a:pt x="27" y="56"/>
                  <a:pt x="20" y="63"/>
                  <a:pt x="16" y="72"/>
                </a:cubicBezTo>
                <a:cubicBezTo>
                  <a:pt x="9" y="87"/>
                  <a:pt x="0" y="120"/>
                  <a:pt x="0" y="120"/>
                </a:cubicBezTo>
                <a:cubicBezTo>
                  <a:pt x="5" y="128"/>
                  <a:pt x="9" y="137"/>
                  <a:pt x="16" y="144"/>
                </a:cubicBezTo>
                <a:cubicBezTo>
                  <a:pt x="23" y="151"/>
                  <a:pt x="34" y="152"/>
                  <a:pt x="40" y="160"/>
                </a:cubicBezTo>
                <a:cubicBezTo>
                  <a:pt x="71" y="199"/>
                  <a:pt x="20" y="175"/>
                  <a:pt x="72" y="192"/>
                </a:cubicBezTo>
                <a:cubicBezTo>
                  <a:pt x="83" y="208"/>
                  <a:pt x="93" y="224"/>
                  <a:pt x="104" y="240"/>
                </a:cubicBezTo>
                <a:cubicBezTo>
                  <a:pt x="123" y="268"/>
                  <a:pt x="177" y="271"/>
                  <a:pt x="208" y="280"/>
                </a:cubicBezTo>
                <a:cubicBezTo>
                  <a:pt x="305" y="308"/>
                  <a:pt x="393" y="320"/>
                  <a:pt x="496" y="328"/>
                </a:cubicBezTo>
                <a:cubicBezTo>
                  <a:pt x="575" y="348"/>
                  <a:pt x="634" y="419"/>
                  <a:pt x="712" y="448"/>
                </a:cubicBezTo>
                <a:cubicBezTo>
                  <a:pt x="843" y="497"/>
                  <a:pt x="983" y="500"/>
                  <a:pt x="1120" y="520"/>
                </a:cubicBezTo>
                <a:cubicBezTo>
                  <a:pt x="1164" y="526"/>
                  <a:pt x="1205" y="541"/>
                  <a:pt x="1248" y="552"/>
                </a:cubicBezTo>
                <a:cubicBezTo>
                  <a:pt x="1283" y="587"/>
                  <a:pt x="1332" y="602"/>
                  <a:pt x="1376" y="624"/>
                </a:cubicBezTo>
                <a:cubicBezTo>
                  <a:pt x="1516" y="694"/>
                  <a:pt x="1616" y="692"/>
                  <a:pt x="1784" y="704"/>
                </a:cubicBezTo>
                <a:cubicBezTo>
                  <a:pt x="1821" y="707"/>
                  <a:pt x="1896" y="712"/>
                  <a:pt x="1896" y="712"/>
                </a:cubicBezTo>
                <a:cubicBezTo>
                  <a:pt x="1932" y="730"/>
                  <a:pt x="1952" y="744"/>
                  <a:pt x="1992" y="752"/>
                </a:cubicBezTo>
                <a:cubicBezTo>
                  <a:pt x="2030" y="777"/>
                  <a:pt x="2007" y="765"/>
                  <a:pt x="2064" y="784"/>
                </a:cubicBezTo>
                <a:cubicBezTo>
                  <a:pt x="2092" y="793"/>
                  <a:pt x="2116" y="815"/>
                  <a:pt x="2144" y="824"/>
                </a:cubicBezTo>
                <a:cubicBezTo>
                  <a:pt x="2202" y="843"/>
                  <a:pt x="2262" y="861"/>
                  <a:pt x="2320" y="880"/>
                </a:cubicBezTo>
                <a:cubicBezTo>
                  <a:pt x="2363" y="894"/>
                  <a:pt x="2376" y="901"/>
                  <a:pt x="2416" y="928"/>
                </a:cubicBezTo>
                <a:cubicBezTo>
                  <a:pt x="2432" y="939"/>
                  <a:pt x="2464" y="960"/>
                  <a:pt x="2464" y="960"/>
                </a:cubicBezTo>
                <a:cubicBezTo>
                  <a:pt x="2484" y="989"/>
                  <a:pt x="2502" y="1005"/>
                  <a:pt x="2536" y="1016"/>
                </a:cubicBezTo>
                <a:cubicBezTo>
                  <a:pt x="2554" y="1030"/>
                  <a:pt x="2576" y="1040"/>
                  <a:pt x="2592" y="1056"/>
                </a:cubicBezTo>
                <a:cubicBezTo>
                  <a:pt x="2621" y="1085"/>
                  <a:pt x="2637" y="1121"/>
                  <a:pt x="2672" y="1144"/>
                </a:cubicBezTo>
                <a:cubicBezTo>
                  <a:pt x="2677" y="1152"/>
                  <a:pt x="2681" y="1162"/>
                  <a:pt x="2688" y="1168"/>
                </a:cubicBezTo>
                <a:cubicBezTo>
                  <a:pt x="2702" y="1181"/>
                  <a:pt x="2736" y="1200"/>
                  <a:pt x="2736" y="1200"/>
                </a:cubicBezTo>
                <a:cubicBezTo>
                  <a:pt x="2754" y="1288"/>
                  <a:pt x="2740" y="1397"/>
                  <a:pt x="2768" y="1472"/>
                </a:cubicBezTo>
                <a:cubicBezTo>
                  <a:pt x="2774" y="1489"/>
                  <a:pt x="2779" y="1507"/>
                  <a:pt x="2792" y="1520"/>
                </a:cubicBezTo>
                <a:cubicBezTo>
                  <a:pt x="2806" y="1534"/>
                  <a:pt x="2840" y="1552"/>
                  <a:pt x="2840" y="1552"/>
                </a:cubicBezTo>
                <a:cubicBezTo>
                  <a:pt x="2880" y="1611"/>
                  <a:pt x="2868" y="1581"/>
                  <a:pt x="2880" y="1640"/>
                </a:cubicBezTo>
                <a:cubicBezTo>
                  <a:pt x="2869" y="1740"/>
                  <a:pt x="2832" y="1833"/>
                  <a:pt x="2800" y="1928"/>
                </a:cubicBezTo>
                <a:cubicBezTo>
                  <a:pt x="2794" y="1946"/>
                  <a:pt x="2774" y="1958"/>
                  <a:pt x="2768" y="1976"/>
                </a:cubicBezTo>
                <a:cubicBezTo>
                  <a:pt x="2763" y="1992"/>
                  <a:pt x="2757" y="2008"/>
                  <a:pt x="2752" y="2024"/>
                </a:cubicBezTo>
                <a:cubicBezTo>
                  <a:pt x="2749" y="2032"/>
                  <a:pt x="2744" y="2048"/>
                  <a:pt x="2744" y="2048"/>
                </a:cubicBezTo>
                <a:cubicBezTo>
                  <a:pt x="2812" y="2071"/>
                  <a:pt x="2715" y="2030"/>
                  <a:pt x="2776" y="2152"/>
                </a:cubicBezTo>
                <a:cubicBezTo>
                  <a:pt x="2787" y="2175"/>
                  <a:pt x="2824" y="2168"/>
                  <a:pt x="2848" y="2176"/>
                </a:cubicBezTo>
                <a:cubicBezTo>
                  <a:pt x="2857" y="2179"/>
                  <a:pt x="2863" y="2188"/>
                  <a:pt x="2872" y="2192"/>
                </a:cubicBezTo>
                <a:cubicBezTo>
                  <a:pt x="2941" y="2227"/>
                  <a:pt x="3027" y="2205"/>
                  <a:pt x="3104" y="2208"/>
                </a:cubicBezTo>
                <a:cubicBezTo>
                  <a:pt x="4128" y="2198"/>
                  <a:pt x="3627" y="2200"/>
                  <a:pt x="4608" y="2200"/>
                </a:cubicBezTo>
                <a:lnTo>
                  <a:pt x="4348" y="2113"/>
                </a:lnTo>
                <a:lnTo>
                  <a:pt x="4232" y="205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AA9BFC28-E3D1-D9AD-1431-94C6F7349D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8417" y="3153555"/>
            <a:ext cx="580783" cy="2111982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6355769D-2CDA-09B7-A0A1-C2607674C9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6612" y="3227378"/>
            <a:ext cx="580783" cy="2111982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FE33D9B1-399D-AC46-EFF1-0FB7D7C473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07003" y="3227378"/>
            <a:ext cx="580783" cy="2111982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08D543B6-F33E-D3AF-99AA-657765AA41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41" y="3009118"/>
            <a:ext cx="580783" cy="2111982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828F5C8D-8B9B-DC25-FD98-D0FA3D15D4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24032" y="3081337"/>
            <a:ext cx="580783" cy="2111982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E136203B-D727-DFD4-B1DE-B1BA6142C9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6029" y="3081337"/>
            <a:ext cx="580783" cy="2111982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B9FB98C3-20ED-264A-03A8-415779B02B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6421" y="3153555"/>
            <a:ext cx="580783" cy="2111982"/>
          </a:xfrm>
          <a:prstGeom prst="line">
            <a:avLst/>
          </a:prstGeom>
          <a:noFill/>
          <a:ln w="38100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182CCE4B-4CF5-40A9-17AD-BC5D132DB21F}"/>
              </a:ext>
            </a:extLst>
          </p:cNvPr>
          <p:cNvSpPr>
            <a:spLocks/>
          </p:cNvSpPr>
          <p:nvPr/>
        </p:nvSpPr>
        <p:spPr bwMode="auto">
          <a:xfrm rot="5400000">
            <a:off x="2860368" y="4684872"/>
            <a:ext cx="364301" cy="1963754"/>
          </a:xfrm>
          <a:prstGeom prst="rightBrace">
            <a:avLst>
              <a:gd name="adj1" fmla="val 44934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19">
            <a:extLst>
              <a:ext uri="{FF2B5EF4-FFF2-40B4-BE49-F238E27FC236}">
                <a16:creationId xmlns:a16="http://schemas.microsoft.com/office/drawing/2014/main" id="{2FCA517D-776F-C525-BE07-E844F60E1054}"/>
              </a:ext>
            </a:extLst>
          </p:cNvPr>
          <p:cNvSpPr>
            <a:spLocks/>
          </p:cNvSpPr>
          <p:nvPr/>
        </p:nvSpPr>
        <p:spPr bwMode="auto">
          <a:xfrm rot="5400000">
            <a:off x="5589410" y="5084361"/>
            <a:ext cx="364301" cy="1164777"/>
          </a:xfrm>
          <a:prstGeom prst="rightBrace">
            <a:avLst>
              <a:gd name="adj1" fmla="val 2665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21">
            <a:extLst>
              <a:ext uri="{FF2B5EF4-FFF2-40B4-BE49-F238E27FC236}">
                <a16:creationId xmlns:a16="http://schemas.microsoft.com/office/drawing/2014/main" id="{5B298BBC-5F02-6E0C-ABC3-CB851C41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31" y="3445637"/>
            <a:ext cx="1164777" cy="582561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99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04BCA638-8A38-4598-32E9-CE3862CAC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644" y="5774275"/>
            <a:ext cx="2692141" cy="42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Stratiform rain</a:t>
            </a:r>
            <a:endParaRPr lang="en-US" sz="2000" dirty="0">
              <a:latin typeface="+mn-lt"/>
            </a:endParaRP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44F7378F-20F1-5FD7-A193-C8840DBB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93" y="5774275"/>
            <a:ext cx="2692141" cy="75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latin typeface="+mn-lt"/>
              </a:rPr>
              <a:t>Intense convective</a:t>
            </a:r>
            <a:r>
              <a:rPr lang="en-GB" sz="2000" dirty="0"/>
              <a:t> </a:t>
            </a:r>
            <a:r>
              <a:rPr lang="en-GB" sz="2000" dirty="0">
                <a:latin typeface="+mn-lt"/>
              </a:rPr>
              <a:t>showers</a:t>
            </a:r>
            <a:endParaRPr lang="en-US" sz="2000" dirty="0">
              <a:latin typeface="+mn-lt"/>
            </a:endParaRP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118986BB-ACBA-7AA6-18F6-67B159647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334" y="2880731"/>
            <a:ext cx="1455168" cy="75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j-lt"/>
              </a:rPr>
              <a:t>Storm motion</a:t>
            </a:r>
            <a:endParaRPr lang="en-US" sz="2000" dirty="0">
              <a:latin typeface="+mj-lt"/>
            </a:endParaRP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0D3D5131-AE09-D483-6E0A-0E519939E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168" y="1333655"/>
            <a:ext cx="2765942" cy="42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Front-to-rear updraft</a:t>
            </a:r>
            <a:endParaRPr lang="en-US" sz="2000" dirty="0">
              <a:latin typeface="+mn-lt"/>
            </a:endParaRPr>
          </a:p>
        </p:txBody>
      </p:sp>
      <p:sp>
        <p:nvSpPr>
          <p:cNvPr id="35" name="Line 26">
            <a:extLst>
              <a:ext uri="{FF2B5EF4-FFF2-40B4-BE49-F238E27FC236}">
                <a16:creationId xmlns:a16="http://schemas.microsoft.com/office/drawing/2014/main" id="{6DF36D86-E214-E703-0F09-2F7C5E6401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7979" y="1625739"/>
            <a:ext cx="656189" cy="873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id="{60518D4B-B57C-EE80-A93D-7B7C9E33F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85" y="2845002"/>
            <a:ext cx="2111358" cy="75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Descending rear inflow</a:t>
            </a:r>
            <a:endParaRPr lang="en-US" sz="2000" dirty="0">
              <a:latin typeface="+mn-lt"/>
            </a:endParaRPr>
          </a:p>
        </p:txBody>
      </p:sp>
      <p:sp>
        <p:nvSpPr>
          <p:cNvPr id="37" name="Line 28">
            <a:extLst>
              <a:ext uri="{FF2B5EF4-FFF2-40B4-BE49-F238E27FC236}">
                <a16:creationId xmlns:a16="http://schemas.microsoft.com/office/drawing/2014/main" id="{655776DF-ABF9-A7E0-55C0-1F52CFC22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278" y="1281536"/>
            <a:ext cx="75678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Box 29">
            <a:extLst>
              <a:ext uri="{FF2B5EF4-FFF2-40B4-BE49-F238E27FC236}">
                <a16:creationId xmlns:a16="http://schemas.microsoft.com/office/drawing/2014/main" id="{C3AC9EDC-D78A-0317-E3A7-5D0F0F052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349" y="856251"/>
            <a:ext cx="2327948" cy="42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~100 km</a:t>
            </a:r>
            <a:endParaRPr lang="en-US" sz="2000" dirty="0">
              <a:latin typeface="+mn-lt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2B3E8236-920D-91E7-B469-F1D73222E63D}"/>
              </a:ext>
            </a:extLst>
          </p:cNvPr>
          <p:cNvSpPr>
            <a:spLocks/>
          </p:cNvSpPr>
          <p:nvPr/>
        </p:nvSpPr>
        <p:spPr bwMode="auto">
          <a:xfrm>
            <a:off x="1904804" y="1668918"/>
            <a:ext cx="5894473" cy="3214513"/>
          </a:xfrm>
          <a:custGeom>
            <a:avLst/>
            <a:gdLst>
              <a:gd name="T0" fmla="*/ 3674 w 3674"/>
              <a:gd name="T1" fmla="*/ 1950 h 2003"/>
              <a:gd name="T2" fmla="*/ 2812 w 3674"/>
              <a:gd name="T3" fmla="*/ 1814 h 2003"/>
              <a:gd name="T4" fmla="*/ 2222 w 3674"/>
              <a:gd name="T5" fmla="*/ 816 h 2003"/>
              <a:gd name="T6" fmla="*/ 1451 w 3674"/>
              <a:gd name="T7" fmla="*/ 226 h 2003"/>
              <a:gd name="T8" fmla="*/ 0 w 3674"/>
              <a:gd name="T9" fmla="*/ 0 h 20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74"/>
              <a:gd name="T16" fmla="*/ 0 h 2003"/>
              <a:gd name="T17" fmla="*/ 3674 w 3674"/>
              <a:gd name="T18" fmla="*/ 2003 h 20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74" h="2003">
                <a:moveTo>
                  <a:pt x="3674" y="1950"/>
                </a:moveTo>
                <a:cubicBezTo>
                  <a:pt x="3364" y="1976"/>
                  <a:pt x="3054" y="2003"/>
                  <a:pt x="2812" y="1814"/>
                </a:cubicBezTo>
                <a:cubicBezTo>
                  <a:pt x="2570" y="1625"/>
                  <a:pt x="2449" y="1081"/>
                  <a:pt x="2222" y="816"/>
                </a:cubicBezTo>
                <a:cubicBezTo>
                  <a:pt x="1995" y="551"/>
                  <a:pt x="1821" y="362"/>
                  <a:pt x="1451" y="226"/>
                </a:cubicBezTo>
                <a:cubicBezTo>
                  <a:pt x="1081" y="90"/>
                  <a:pt x="540" y="45"/>
                  <a:pt x="0" y="0"/>
                </a:cubicBezTo>
              </a:path>
            </a:pathLst>
          </a:custGeom>
          <a:noFill/>
          <a:ln w="1270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4E7781-0936-A402-1F6E-BB961DCC803B}"/>
              </a:ext>
            </a:extLst>
          </p:cNvPr>
          <p:cNvGrpSpPr/>
          <p:nvPr/>
        </p:nvGrpSpPr>
        <p:grpSpPr>
          <a:xfrm>
            <a:off x="5184537" y="4829449"/>
            <a:ext cx="1195310" cy="462517"/>
            <a:chOff x="5508104" y="404664"/>
            <a:chExt cx="1152128" cy="432048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7F1D12E-09F0-BB35-7B4D-A4CFCD0B879E}"/>
                </a:ext>
              </a:extLst>
            </p:cNvPr>
            <p:cNvCxnSpPr/>
            <p:nvPr/>
          </p:nvCxnSpPr>
          <p:spPr bwMode="auto">
            <a:xfrm flipH="1">
              <a:off x="5652120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4544DAC-F46A-A2E9-8085-1890574CAC99}"/>
                </a:ext>
              </a:extLst>
            </p:cNvPr>
            <p:cNvCxnSpPr/>
            <p:nvPr/>
          </p:nvCxnSpPr>
          <p:spPr bwMode="auto">
            <a:xfrm flipH="1">
              <a:off x="5796136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2DF275D-638B-AFC5-7AEE-F1C708D39680}"/>
                </a:ext>
              </a:extLst>
            </p:cNvPr>
            <p:cNvCxnSpPr/>
            <p:nvPr/>
          </p:nvCxnSpPr>
          <p:spPr bwMode="auto">
            <a:xfrm flipH="1">
              <a:off x="5940152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D4357A-5971-09A0-18FF-D328B7E37FE8}"/>
                </a:ext>
              </a:extLst>
            </p:cNvPr>
            <p:cNvCxnSpPr/>
            <p:nvPr/>
          </p:nvCxnSpPr>
          <p:spPr bwMode="auto">
            <a:xfrm flipH="1">
              <a:off x="6084168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1290EF4-C2DD-39C6-3FA7-219675EB1D9A}"/>
                </a:ext>
              </a:extLst>
            </p:cNvPr>
            <p:cNvCxnSpPr/>
            <p:nvPr/>
          </p:nvCxnSpPr>
          <p:spPr bwMode="auto">
            <a:xfrm flipH="1">
              <a:off x="6228184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2A091DE-53B8-8E5C-C34A-5EEE41EFF653}"/>
                </a:ext>
              </a:extLst>
            </p:cNvPr>
            <p:cNvCxnSpPr/>
            <p:nvPr/>
          </p:nvCxnSpPr>
          <p:spPr bwMode="auto">
            <a:xfrm flipH="1">
              <a:off x="6372200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E7B1655-F627-A7E1-BC84-76898D66D788}"/>
                </a:ext>
              </a:extLst>
            </p:cNvPr>
            <p:cNvCxnSpPr/>
            <p:nvPr/>
          </p:nvCxnSpPr>
          <p:spPr bwMode="auto">
            <a:xfrm flipH="1">
              <a:off x="6516216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57A92C-0CB3-F38F-F602-276C4A89FF0B}"/>
                </a:ext>
              </a:extLst>
            </p:cNvPr>
            <p:cNvCxnSpPr/>
            <p:nvPr/>
          </p:nvCxnSpPr>
          <p:spPr bwMode="auto">
            <a:xfrm flipH="1">
              <a:off x="5508104" y="404664"/>
              <a:ext cx="144016" cy="432048"/>
            </a:xfrm>
            <a:prstGeom prst="line">
              <a:avLst/>
            </a:prstGeom>
            <a:noFill/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Freeform 8">
            <a:extLst>
              <a:ext uri="{FF2B5EF4-FFF2-40B4-BE49-F238E27FC236}">
                <a16:creationId xmlns:a16="http://schemas.microsoft.com/office/drawing/2014/main" id="{A0320210-0A88-D63D-5FDF-F473FD393794}"/>
              </a:ext>
            </a:extLst>
          </p:cNvPr>
          <p:cNvSpPr>
            <a:spLocks/>
          </p:cNvSpPr>
          <p:nvPr/>
        </p:nvSpPr>
        <p:spPr bwMode="auto">
          <a:xfrm>
            <a:off x="1075660" y="2516866"/>
            <a:ext cx="6200668" cy="2543842"/>
          </a:xfrm>
          <a:custGeom>
            <a:avLst/>
            <a:gdLst>
              <a:gd name="T0" fmla="*/ 0 w 2994"/>
              <a:gd name="T1" fmla="*/ 0 h 1724"/>
              <a:gd name="T2" fmla="*/ 1225 w 2994"/>
              <a:gd name="T3" fmla="*/ 363 h 1724"/>
              <a:gd name="T4" fmla="*/ 1815 w 2994"/>
              <a:gd name="T5" fmla="*/ 817 h 1724"/>
              <a:gd name="T6" fmla="*/ 2087 w 2994"/>
              <a:gd name="T7" fmla="*/ 1542 h 1724"/>
              <a:gd name="T8" fmla="*/ 2586 w 2994"/>
              <a:gd name="T9" fmla="*/ 1678 h 1724"/>
              <a:gd name="T10" fmla="*/ 2994 w 2994"/>
              <a:gd name="T11" fmla="*/ 1724 h 17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94"/>
              <a:gd name="T19" fmla="*/ 0 h 1724"/>
              <a:gd name="T20" fmla="*/ 2994 w 2994"/>
              <a:gd name="T21" fmla="*/ 1724 h 17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94" h="1724">
                <a:moveTo>
                  <a:pt x="0" y="0"/>
                </a:moveTo>
                <a:cubicBezTo>
                  <a:pt x="461" y="113"/>
                  <a:pt x="923" y="227"/>
                  <a:pt x="1225" y="363"/>
                </a:cubicBezTo>
                <a:cubicBezTo>
                  <a:pt x="1527" y="499"/>
                  <a:pt x="1671" y="621"/>
                  <a:pt x="1815" y="817"/>
                </a:cubicBezTo>
                <a:cubicBezTo>
                  <a:pt x="1959" y="1013"/>
                  <a:pt x="1959" y="1399"/>
                  <a:pt x="2087" y="1542"/>
                </a:cubicBezTo>
                <a:cubicBezTo>
                  <a:pt x="2215" y="1685"/>
                  <a:pt x="2435" y="1648"/>
                  <a:pt x="2586" y="1678"/>
                </a:cubicBezTo>
                <a:cubicBezTo>
                  <a:pt x="2737" y="1708"/>
                  <a:pt x="2865" y="1716"/>
                  <a:pt x="2994" y="1724"/>
                </a:cubicBezTo>
              </a:path>
            </a:pathLst>
          </a:custGeom>
          <a:noFill/>
          <a:ln w="127000">
            <a:solidFill>
              <a:srgbClr val="66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5641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730E5-AA10-29F5-4209-56AF7E368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BABA7-3084-1B58-048E-4E9F4044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69" y="394431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Simulations with different wind shear</a:t>
            </a:r>
            <a:br>
              <a:rPr lang="en-GB" sz="3200" dirty="0">
                <a:solidFill>
                  <a:srgbClr val="7030A0"/>
                </a:solidFill>
              </a:rPr>
            </a:br>
            <a:r>
              <a:rPr lang="en-GB" sz="3200" dirty="0">
                <a:solidFill>
                  <a:srgbClr val="7030A0"/>
                </a:solidFill>
              </a:rPr>
              <a:t>profiles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14278-468E-0EE7-BE51-711E45E62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11" y="1268760"/>
            <a:ext cx="6701989" cy="37201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6512" y="1268760"/>
            <a:ext cx="3024336" cy="3720172"/>
            <a:chOff x="839416" y="1548531"/>
            <a:chExt cx="6474125" cy="49602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6" y="1548531"/>
              <a:ext cx="6474125" cy="49602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33" t="41332" r="6020" b="56154"/>
            <a:stretch/>
          </p:blipFill>
          <p:spPr>
            <a:xfrm>
              <a:off x="6785124" y="3919972"/>
              <a:ext cx="145473" cy="12469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8859BD-39B9-83A9-050B-61E63F985FB2}"/>
              </a:ext>
            </a:extLst>
          </p:cNvPr>
          <p:cNvSpPr txBox="1"/>
          <p:nvPr/>
        </p:nvSpPr>
        <p:spPr>
          <a:xfrm>
            <a:off x="282769" y="5229200"/>
            <a:ext cx="8578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different background wind profiles from clustering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Simulations identical apart from the winds</a:t>
            </a: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7287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DFC6F-2963-351F-C9B9-8FA626784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5E58-DB69-B5ED-EC4E-236AF83D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Heating Profile in MCS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1C135-9AE8-A87A-1662-4C672992D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43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748C4-63D3-22D7-4652-A3A384B4ED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F87DC4-62EC-E587-B698-38584CF96C61}"/>
              </a:ext>
            </a:extLst>
          </p:cNvPr>
          <p:cNvSpPr txBox="1"/>
          <p:nvPr/>
        </p:nvSpPr>
        <p:spPr>
          <a:xfrm>
            <a:off x="-57834" y="1410948"/>
            <a:ext cx="47427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MCS associated with large stratiform area as well as the strong convective updrafts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ice grows by deposition releasing latent heat 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falls out, melt into rain drops and evaporating to give lower tropospheric cooling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Heating profile becomes relatively “top heavy”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B864D-587C-C609-1D14-CF2977A98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64" y="1410948"/>
            <a:ext cx="4221736" cy="4230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688FD-5DAB-CB16-B0B1-82071534B41E}"/>
              </a:ext>
            </a:extLst>
          </p:cNvPr>
          <p:cNvSpPr txBox="1"/>
          <p:nvPr/>
        </p:nvSpPr>
        <p:spPr>
          <a:xfrm>
            <a:off x="5796137" y="6165304"/>
            <a:ext cx="311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Yanai and Johnson, 1997</a:t>
            </a:r>
          </a:p>
        </p:txBody>
      </p:sp>
    </p:spTree>
    <p:extLst>
      <p:ext uri="{BB962C8B-B14F-4D97-AF65-F5344CB8AC3E}">
        <p14:creationId xmlns:p14="http://schemas.microsoft.com/office/powerpoint/2010/main" val="195677513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99480-F50B-8538-A98E-0261C4F2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27C1-EF72-E1DA-6ABA-2EF8B5C3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30" y="381499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Contributions of MCS to precipitation</a:t>
            </a:r>
            <a:br>
              <a:rPr lang="en-GB" sz="3200" dirty="0">
                <a:solidFill>
                  <a:srgbClr val="7030A0"/>
                </a:solidFill>
              </a:rPr>
            </a:b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A385D-B9DE-A677-9D85-BA2C4334F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44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66778-181F-9987-CC0B-70142ED3E30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4DA35-4701-1B01-EC38-0FD1B47B94AE}"/>
              </a:ext>
            </a:extLst>
          </p:cNvPr>
          <p:cNvSpPr txBox="1"/>
          <p:nvPr/>
        </p:nvSpPr>
        <p:spPr>
          <a:xfrm>
            <a:off x="573817" y="4368616"/>
            <a:ext cx="89644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data shows:</a:t>
            </a:r>
          </a:p>
          <a:p>
            <a:pPr marL="0" indent="0">
              <a:buFont typeface="Arial" charset="0"/>
              <a:buNone/>
            </a:pP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MCS provide  &gt; 50% of tropical precipitation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70% some places  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29" y="1066571"/>
            <a:ext cx="7467601" cy="3164263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11179" y="4572000"/>
            <a:ext cx="8488378" cy="1683544"/>
          </a:xfrm>
          <a:prstGeom prst="rect">
            <a:avLst/>
          </a:prstGeo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b="1" kern="0" dirty="0">
              <a:solidFill>
                <a:srgbClr val="2851A2"/>
              </a:solidFill>
            </a:endParaRPr>
          </a:p>
          <a:p>
            <a:endParaRPr lang="en-US" sz="1200" b="1" kern="0" dirty="0">
              <a:solidFill>
                <a:srgbClr val="2851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3870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" descr="M:\current_wx\09051800_ir.jpg"/>
          <p:cNvPicPr/>
          <p:nvPr/>
        </p:nvPicPr>
        <p:blipFill>
          <a:blip r:embed="rId2"/>
          <a:stretch/>
        </p:blipFill>
        <p:spPr>
          <a:xfrm>
            <a:off x="-1380960" y="-2523960"/>
            <a:ext cx="11905560" cy="119055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61CE7-7C39-872F-109E-A27B639B7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6793-08C8-B4ED-D721-A947BDA0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A look ahead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DE05B-BF0D-128D-3E24-E0D5F6A72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46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39180-9AD7-4DAE-8169-27E51F6BAB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34DC4-2005-64FB-05FC-8769DBBC5FF9}"/>
              </a:ext>
            </a:extLst>
          </p:cNvPr>
          <p:cNvSpPr txBox="1"/>
          <p:nvPr/>
        </p:nvSpPr>
        <p:spPr>
          <a:xfrm>
            <a:off x="157445" y="1196752"/>
            <a:ext cx="896448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What is convection?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Buoyancy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Convective structures (Fu)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Importance of moisture / microphysics (Satoh, Romps)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Why convection is important?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Interactions with dynamics (Sherwood)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Types of convection</a:t>
            </a:r>
          </a:p>
          <a:p>
            <a:pPr marL="1186875" lvl="2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Dry, shallow (de Roode), deep (Plant), organization on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meso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and large scales (Holloway, Tompkins, Haerter)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Simulations of convection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853773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1922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Summary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45782" y="1062736"/>
            <a:ext cx="7920880" cy="4732528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ＭＳ Ｐゴシック" pitchFamily="-105" charset="-128"/>
              </a:rPr>
              <a:t>Convection is a flow driven by buoyancy </a:t>
            </a:r>
          </a:p>
          <a:p>
            <a:pPr lvl="1"/>
            <a:r>
              <a:rPr lang="en-GB" dirty="0">
                <a:solidFill>
                  <a:srgbClr val="000000"/>
                </a:solidFill>
                <a:ea typeface="ＭＳ Ｐゴシック" pitchFamily="-105" charset="-128"/>
              </a:rPr>
              <a:t>Vertical motions caused by horizontal density differences</a:t>
            </a:r>
          </a:p>
          <a:p>
            <a:r>
              <a:rPr lang="en-GB" dirty="0">
                <a:solidFill>
                  <a:srgbClr val="000000"/>
                </a:solidFill>
                <a:ea typeface="ＭＳ Ｐゴシック" pitchFamily="-105" charset="-128"/>
              </a:rPr>
              <a:t>Moisture and clouds are important in producing the density differences</a:t>
            </a:r>
          </a:p>
          <a:p>
            <a:r>
              <a:rPr lang="en-GB" dirty="0">
                <a:solidFill>
                  <a:srgbClr val="000000"/>
                </a:solidFill>
                <a:ea typeface="ＭＳ Ｐゴシック" pitchFamily="-105" charset="-128"/>
              </a:rPr>
              <a:t>It is a key component of the Earth’s atmosphere for both weather and climate</a:t>
            </a:r>
          </a:p>
          <a:p>
            <a:r>
              <a:rPr lang="en-GB" dirty="0">
                <a:solidFill>
                  <a:srgbClr val="000000"/>
                </a:solidFill>
                <a:ea typeface="ＭＳ Ｐゴシック" pitchFamily="-105" charset="-128"/>
              </a:rPr>
              <a:t>It is a major challenge to understand due to the large range of scales involved </a:t>
            </a:r>
          </a:p>
          <a:p>
            <a:r>
              <a:rPr lang="en-GB" dirty="0">
                <a:solidFill>
                  <a:srgbClr val="000000"/>
                </a:solidFill>
                <a:ea typeface="ＭＳ Ｐゴシック" pitchFamily="-105" charset="-128"/>
              </a:rPr>
              <a:t>And the close interactions with dynamics, microphysics and radiation</a:t>
            </a:r>
          </a:p>
          <a:p>
            <a:r>
              <a:rPr lang="en-GB" dirty="0">
                <a:solidFill>
                  <a:srgbClr val="000000"/>
                </a:solidFill>
                <a:ea typeface="ＭＳ Ｐゴシック" pitchFamily="-105" charset="-128"/>
              </a:rPr>
              <a:t>These produce a rich morphology of turbulent systems, from the individual thermal or plume to MCS to the MJO</a:t>
            </a:r>
          </a:p>
        </p:txBody>
      </p:sp>
    </p:spTree>
    <p:extLst>
      <p:ext uri="{BB962C8B-B14F-4D97-AF65-F5344CB8AC3E}">
        <p14:creationId xmlns:p14="http://schemas.microsoft.com/office/powerpoint/2010/main" val="296169637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1B316-22F0-B605-2FD6-5BB2022F7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9DD90-02F7-8B5E-91BE-5D653CB6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Buoyancy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96D477-6A36-3F86-EBFF-9268C1972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0BE6D-9055-3CE2-A841-C4C17A74EC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07D03D-9777-7BDC-D018-8E8A892D9601}"/>
                  </a:ext>
                </a:extLst>
              </p:cNvPr>
              <p:cNvSpPr txBox="1"/>
              <p:nvPr/>
            </p:nvSpPr>
            <p:spPr>
              <a:xfrm>
                <a:off x="439199" y="706620"/>
                <a:ext cx="8280001" cy="6353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Navier-Stokes equations are…</a:t>
                </a:r>
              </a:p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𝒖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𝐷𝑡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GB" sz="2400" b="1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𝒈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den>
                      </m:f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𝜵</m:t>
                      </m:r>
                      <m:r>
                        <a:rPr lang="en-GB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r>
                        <a:rPr lang="en-GB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𝜈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𝜵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sz="24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𝒖</m:t>
                      </m:r>
                    </m:oMath>
                  </m:oMathPara>
                </a14:m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 a fluid parcel with a slightly different density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</m:acc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 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comparison to its surroundings</a:t>
                </a:r>
              </a:p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vertical and neglecting molecular diffusion</a:t>
                </a: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𝐷𝑤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𝐷𝑡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2400" b="1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GB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GB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 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GB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07D03D-9777-7BDC-D018-8E8A892D9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99" y="706620"/>
                <a:ext cx="8280001" cy="6353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710961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2524C-998B-B086-38E0-E76EEF1BC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9740-7CED-49DA-BD80-D9090FEB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Buoyancy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C8F282-AC64-1948-FAA3-5EF867353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A6F3F-3933-2370-D78C-893448BEAB5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B5AEF-6EB5-641B-2790-8967E0DAC668}"/>
                  </a:ext>
                </a:extLst>
              </p:cNvPr>
              <p:cNvSpPr txBox="1"/>
              <p:nvPr/>
            </p:nvSpPr>
            <p:spPr>
              <a:xfrm>
                <a:off x="490187" y="188640"/>
                <a:ext cx="8280001" cy="7686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Make a Taylor expansion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GB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GB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472500" lvl="1"/>
                <a:endParaRPr lang="en-GB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472500" lvl="1"/>
                <a:r>
                  <a:rPr lang="en-GB" sz="240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𝐷𝑤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𝐷𝑡</m:t>
                        </m:r>
                      </m:den>
                    </m:f>
                    <m:r>
                      <a:rPr lang="en-GB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GB" sz="32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GB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GB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 </m:t>
                    </m:r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GB" sz="3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den>
                    </m:f>
                    <m:r>
                      <a:rPr lang="en-GB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3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GB" sz="3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GB" sz="32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GB" sz="3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p>
                            <m:r>
                              <a:rPr lang="en-GB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+…</m:t>
                    </m:r>
                  </m:oMath>
                </a14:m>
                <a:r>
                  <a:rPr lang="en-GB" sz="3200" dirty="0">
                    <a:cs typeface="Arial" panose="020B0604020202020204" pitchFamily="34" charset="0"/>
                  </a:rPr>
                  <a:t> </a:t>
                </a:r>
              </a:p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15400" lvl="1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first two terms vanish if the surrounding air is in hydrostatic balance </a:t>
                </a:r>
              </a:p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𝐷𝑤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𝐷𝑡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≈</m:t>
                      </m:r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GB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GB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</m:acc>
                        </m:den>
                      </m:f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den>
                      </m:f>
                      <m:r>
                        <a:rPr lang="en-GB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</m:acc>
                        </m:den>
                      </m:f>
                      <m:r>
                        <a:rPr lang="en-GB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:endParaRPr lang="en-GB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:r>
                  <a:rPr lang="en-GB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Less dense fluid accelerates upwards relative to its surroundings</a:t>
                </a: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B5AEF-6EB5-641B-2790-8967E0DAC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87" y="188640"/>
                <a:ext cx="8280001" cy="76860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3382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3E429-7C8C-CA6C-E691-357785B54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6402-024B-57AE-D4C4-25736BA4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Buoyancy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2F4356-9381-C534-C378-EF4B70A53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853C0-6AB8-AE14-D9F5-5FA34647B2B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ECE54-792B-383E-92F3-1117DB7827FE}"/>
                  </a:ext>
                </a:extLst>
              </p:cNvPr>
              <p:cNvSpPr txBox="1"/>
              <p:nvPr/>
            </p:nvSpPr>
            <p:spPr>
              <a:xfrm>
                <a:off x="221510" y="1071912"/>
                <a:ext cx="8669308" cy="5747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Using the ideal gas equation and neglecting pressure fluctuations then the buoyancy may be rewritten as</a:t>
                </a: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7250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acc>
                            <m:accPr>
                              <m:chr m:val="̅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</m:acc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acc>
                            <m:accPr>
                              <m:chr m:val="̅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</m:acc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i.e., warm air rises.</a:t>
                </a:r>
              </a:p>
              <a:p>
                <a:pPr marL="472500" lvl="1"/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15400" lvl="1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To neglect pressure fluctuations, we need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≪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speed of sound</a:t>
                </a: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9675" lvl="1" indent="-257175">
                  <a:buFont typeface="Arial" panose="020B0604020202020204" pitchFamily="34" charset="0"/>
                  <a:buChar char="•"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ECE54-792B-383E-92F3-1117DB782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10" y="1071912"/>
                <a:ext cx="8669308" cy="57472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9041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99AE6-FC7E-817C-11D5-F66B1520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1229-29BC-7A07-4B19-F399C6B3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Rayleigh-Bernard convection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306396-99E8-16FA-C253-701E3A6AD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B6B92-825A-5DA8-8CB8-FF7DE68F92D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20638-C004-ADAC-D6C5-FA42A33EE9E8}"/>
              </a:ext>
            </a:extLst>
          </p:cNvPr>
          <p:cNvSpPr txBox="1"/>
          <p:nvPr/>
        </p:nvSpPr>
        <p:spPr>
          <a:xfrm>
            <a:off x="-57834" y="675584"/>
            <a:ext cx="89644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Two plates held at fixed temperatures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C337D-F566-8514-E6FD-D688815C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45" y="1614302"/>
            <a:ext cx="7792537" cy="2114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8A115-7087-AF05-D107-748B4ED26507}"/>
              </a:ext>
            </a:extLst>
          </p:cNvPr>
          <p:cNvSpPr txBox="1"/>
          <p:nvPr/>
        </p:nvSpPr>
        <p:spPr>
          <a:xfrm>
            <a:off x="683568" y="4149080"/>
            <a:ext cx="779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is described by two dimensionless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3F2ABAD-315F-4ABE-9732-183634F3B1FA}"/>
                  </a:ext>
                </a:extLst>
              </p:cNvPr>
              <p:cNvSpPr txBox="1"/>
              <p:nvPr/>
            </p:nvSpPr>
            <p:spPr>
              <a:xfrm>
                <a:off x="2267744" y="4969123"/>
                <a:ext cx="4032448" cy="764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smtClean="0">
                        <a:latin typeface="Cambria Math" panose="02040503050406030204" pitchFamily="18" charset="0"/>
                        <a:cs typeface="Calibri"/>
                      </a:rPr>
                      <m:t>Ra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GB" sz="2800" i="1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f>
                      <m:fPr>
                        <m:ctrlPr>
                          <a:rPr lang="en-GB" sz="2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800" dirty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8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GB" sz="2800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</a:rPr>
                          <m:t>κ</m:t>
                        </m:r>
                      </m:den>
                    </m:f>
                    <m:r>
                      <a:rPr lang="en-GB" sz="2800" dirty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GB" sz="2800" dirty="0">
                    <a:cs typeface="Calibri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dirty="0">
                        <a:latin typeface="Cambria Math" panose="02040503050406030204" pitchFamily="18" charset="0"/>
                        <a:cs typeface="Calibri"/>
                      </a:rPr>
                      <m:t>Pr</m:t>
                    </m:r>
                    <m:r>
                      <a:rPr lang="en-GB" sz="2800" b="0" i="1" dirty="0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</a:rPr>
                          <m:t>ν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</a:rPr>
                          <m:t>κ</m:t>
                        </m:r>
                      </m:den>
                    </m:f>
                  </m:oMath>
                </a14:m>
                <a:r>
                  <a:rPr lang="en-GB" sz="1800" dirty="0"/>
                  <a:t> </a:t>
                </a: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3F2ABAD-315F-4ABE-9732-183634F3B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4969123"/>
                <a:ext cx="4032448" cy="7641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583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61DBF-30CC-5FF1-D563-84045E98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5113-AA6F-FE49-F738-5C9044F4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76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Rayleigh-Bernard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DD8DF7-8AD1-BBAE-0518-4D47B86AD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9C98B-048E-300B-8132-E7A3E9595C4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DAFE1-1C94-6233-776D-9F645EAB6196}"/>
              </a:ext>
            </a:extLst>
          </p:cNvPr>
          <p:cNvSpPr txBox="1"/>
          <p:nvPr/>
        </p:nvSpPr>
        <p:spPr>
          <a:xfrm>
            <a:off x="-247300" y="937299"/>
            <a:ext cx="89644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 low Ra, heat diffuses, with no motions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Above critical Ra = 27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/4 convection occurs</a:t>
            </a:r>
          </a:p>
          <a:p>
            <a:pPr marL="729675" lvl="1" indent="-257175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Ra increases, steady rolls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intermittent  turbulent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9675" lvl="1" indent="-257175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260850-E950-D97B-8A50-F244E966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41" y="2572956"/>
            <a:ext cx="4244785" cy="1906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D179C9-8196-627E-4C0F-236933ADE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05" y="2590884"/>
            <a:ext cx="4929507" cy="2658549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06F69508-4F67-4555-8C21-8B036B91107A}"/>
              </a:ext>
            </a:extLst>
          </p:cNvPr>
          <p:cNvGrpSpPr/>
          <p:nvPr/>
        </p:nvGrpSpPr>
        <p:grpSpPr>
          <a:xfrm>
            <a:off x="582575" y="4593619"/>
            <a:ext cx="3668730" cy="2048002"/>
            <a:chOff x="1458674" y="1203467"/>
            <a:chExt cx="10724703" cy="5024039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91F1998-BE61-457C-9D41-4C5394A89620}"/>
                </a:ext>
              </a:extLst>
            </p:cNvPr>
            <p:cNvGrpSpPr/>
            <p:nvPr/>
          </p:nvGrpSpPr>
          <p:grpSpPr>
            <a:xfrm>
              <a:off x="1458674" y="1203467"/>
              <a:ext cx="10724703" cy="5024039"/>
              <a:chOff x="1244355" y="1203467"/>
              <a:chExt cx="10724703" cy="5024039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5AF64AC2-EBA5-4A5A-9CF5-18F4978AD12D}"/>
                  </a:ext>
                </a:extLst>
              </p:cNvPr>
              <p:cNvGrpSpPr/>
              <p:nvPr/>
            </p:nvGrpSpPr>
            <p:grpSpPr>
              <a:xfrm>
                <a:off x="1244355" y="1203467"/>
                <a:ext cx="10724703" cy="5024039"/>
                <a:chOff x="1065703" y="985042"/>
                <a:chExt cx="11604027" cy="5590494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1C230ABC-0F65-4548-BD90-DB85779B31FB}"/>
                    </a:ext>
                  </a:extLst>
                </p:cNvPr>
                <p:cNvCxnSpPr/>
                <p:nvPr/>
              </p:nvCxnSpPr>
              <p:spPr>
                <a:xfrm>
                  <a:off x="1065704" y="5955683"/>
                  <a:ext cx="10051821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A2BEE11E-F92F-4A70-8320-A40BDC0A4F38}"/>
                    </a:ext>
                  </a:extLst>
                </p:cNvPr>
                <p:cNvCxnSpPr/>
                <p:nvPr/>
              </p:nvCxnSpPr>
              <p:spPr>
                <a:xfrm>
                  <a:off x="1065703" y="1613957"/>
                  <a:ext cx="10051821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37253028-605A-4F27-B3BC-7DCE7B1D0E11}"/>
                    </a:ext>
                  </a:extLst>
                </p:cNvPr>
                <p:cNvGrpSpPr/>
                <p:nvPr/>
              </p:nvGrpSpPr>
              <p:grpSpPr>
                <a:xfrm>
                  <a:off x="4283855" y="2977977"/>
                  <a:ext cx="3709800" cy="2856600"/>
                  <a:chOff x="4283855" y="2133720"/>
                  <a:chExt cx="3709800" cy="28566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110" name="Ink 109">
                        <a:extLst>
                          <a:ext uri="{FF2B5EF4-FFF2-40B4-BE49-F238E27FC236}">
                            <a16:creationId xmlns:a16="http://schemas.microsoft.com/office/drawing/2014/main" id="{AE783039-0B2B-4D37-A5CB-293D50402FF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283855" y="2526840"/>
                      <a:ext cx="1266480" cy="2463480"/>
                    </p14:xfrm>
                  </p:contentPart>
                </mc:Choice>
                <mc:Fallback xmlns="">
                  <p:pic>
                    <p:nvPicPr>
                      <p:cNvPr id="110" name="Ink 109">
                        <a:extLst>
                          <a:ext uri="{FF2B5EF4-FFF2-40B4-BE49-F238E27FC236}">
                            <a16:creationId xmlns:a16="http://schemas.microsoft.com/office/drawing/2014/main" id="{AE783039-0B2B-4D37-A5CB-293D50402F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8513" y="2453127"/>
                        <a:ext cx="1436311" cy="261016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111" name="Ink 110">
                        <a:extLst>
                          <a:ext uri="{FF2B5EF4-FFF2-40B4-BE49-F238E27FC236}">
                            <a16:creationId xmlns:a16="http://schemas.microsoft.com/office/drawing/2014/main" id="{F873E5B1-7A48-40B4-AFC6-6635C0CEBA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367895" y="2602440"/>
                      <a:ext cx="1625760" cy="2318040"/>
                    </p14:xfrm>
                  </p:contentPart>
                </mc:Choice>
                <mc:Fallback xmlns="">
                  <p:pic>
                    <p:nvPicPr>
                      <p:cNvPr id="111" name="Ink 110">
                        <a:extLst>
                          <a:ext uri="{FF2B5EF4-FFF2-40B4-BE49-F238E27FC236}">
                            <a16:creationId xmlns:a16="http://schemas.microsoft.com/office/drawing/2014/main" id="{F873E5B1-7A48-40B4-AFC6-6635C0CEB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82553" y="2528758"/>
                        <a:ext cx="1795590" cy="24646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">
                    <p14:nvContentPartPr>
                      <p14:cNvPr id="112" name="Ink 111">
                        <a:extLst>
                          <a:ext uri="{FF2B5EF4-FFF2-40B4-BE49-F238E27FC236}">
                            <a16:creationId xmlns:a16="http://schemas.microsoft.com/office/drawing/2014/main" id="{CCF67CA3-D5CA-476B-B029-4C44EA7D8E9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31815" y="2133720"/>
                      <a:ext cx="315360" cy="580680"/>
                    </p14:xfrm>
                  </p:contentPart>
                </mc:Choice>
                <mc:Fallback xmlns="">
                  <p:pic>
                    <p:nvPicPr>
                      <p:cNvPr id="112" name="Ink 111">
                        <a:extLst>
                          <a:ext uri="{FF2B5EF4-FFF2-40B4-BE49-F238E27FC236}">
                            <a16:creationId xmlns:a16="http://schemas.microsoft.com/office/drawing/2014/main" id="{CCF67CA3-D5CA-476B-B029-4C44EA7D8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46583" y="2060030"/>
                        <a:ext cx="484973" cy="72732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113" name="Ink 112">
                        <a:extLst>
                          <a:ext uri="{FF2B5EF4-FFF2-40B4-BE49-F238E27FC236}">
                            <a16:creationId xmlns:a16="http://schemas.microsoft.com/office/drawing/2014/main" id="{EF935424-4F3E-4A40-894E-EECC73828F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75295" y="2293200"/>
                      <a:ext cx="367560" cy="605880"/>
                    </p14:xfrm>
                  </p:contentPart>
                </mc:Choice>
                <mc:Fallback xmlns="">
                  <p:pic>
                    <p:nvPicPr>
                      <p:cNvPr id="113" name="Ink 112">
                        <a:extLst>
                          <a:ext uri="{FF2B5EF4-FFF2-40B4-BE49-F238E27FC236}">
                            <a16:creationId xmlns:a16="http://schemas.microsoft.com/office/drawing/2014/main" id="{EF935424-4F3E-4A40-894E-EECC73828F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90014" y="2219582"/>
                        <a:ext cx="537269" cy="75238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C54CD615-8019-4A76-A465-F5D5DD3637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27985" y="1760052"/>
                    <a:ext cx="1400760" cy="1311480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C54CD615-8019-4A76-A465-F5D5DD363711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8642625" y="1686373"/>
                      <a:ext cx="1570627" cy="145810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93B6284E-884B-44B1-934E-B179C01666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809065" y="2559612"/>
                    <a:ext cx="388800" cy="65952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93B6284E-884B-44B1-934E-B179C016668C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9723802" y="2486005"/>
                      <a:ext cx="558474" cy="8059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784E0D70-180A-427A-9673-2929C0D55E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59270" y="1841412"/>
                    <a:ext cx="1236600" cy="138528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784E0D70-180A-427A-9673-2929C0D55EFC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2273869" y="1767727"/>
                      <a:ext cx="1406547" cy="15319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05" name="Ink 104">
                      <a:extLst>
                        <a:ext uri="{FF2B5EF4-FFF2-40B4-BE49-F238E27FC236}">
                          <a16:creationId xmlns:a16="http://schemas.microsoft.com/office/drawing/2014/main" id="{0B5F3C7A-2BBC-4043-A83A-FA4E1CA0F2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0660" y="2662482"/>
                    <a:ext cx="569160" cy="654840"/>
                  </p14:xfrm>
                </p:contentPart>
              </mc:Choice>
              <mc:Fallback xmlns="">
                <p:pic>
                  <p:nvPicPr>
                    <p:cNvPr id="105" name="Ink 104">
                      <a:extLst>
                        <a:ext uri="{FF2B5EF4-FFF2-40B4-BE49-F238E27FC236}">
                          <a16:creationId xmlns:a16="http://schemas.microsoft.com/office/drawing/2014/main" id="{0B5F3C7A-2BBC-4043-A83A-FA4E1CA0F241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2195329" y="2588822"/>
                      <a:ext cx="738969" cy="8014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תיבת טקסט 44">
                      <a:extLst>
                        <a:ext uri="{FF2B5EF4-FFF2-40B4-BE49-F238E27FC236}">
                          <a16:creationId xmlns:a16="http://schemas.microsoft.com/office/drawing/2014/main" id="{88230075-3C89-421A-AAFF-618D2CBB3F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66020" y="985042"/>
                      <a:ext cx="1496324" cy="11341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 anchorCtr="1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2100" i="1">
                                    <a:solidFill>
                                      <a:srgbClr val="3366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100" i="1">
                                    <a:solidFill>
                                      <a:srgbClr val="3366CC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GB" sz="2100" i="1">
                                    <a:solidFill>
                                      <a:srgbClr val="3366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100" dirty="0">
                        <a:solidFill>
                          <a:srgbClr val="3366C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8" name="תיבת טקסט 44">
                      <a:extLst>
                        <a:ext uri="{FF2B5EF4-FFF2-40B4-BE49-F238E27FC236}">
                          <a16:creationId xmlns:a16="http://schemas.microsoft.com/office/drawing/2014/main" id="{88230075-3C89-421A-AAFF-618D2CBB3F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066020" y="985042"/>
                      <a:ext cx="1496324" cy="1134198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1282" b="-14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056B6A9F-A565-407D-96C4-3FB1BE0C1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068" y="5441338"/>
                      <a:ext cx="1592662" cy="113419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GB"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1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056B6A9F-A565-407D-96C4-3FB1BE0C164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077068" y="5441338"/>
                      <a:ext cx="1592662" cy="1134198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1220" b="-29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7" name="Straight Connector 96">
                <a:extLst>
                  <a:ext uri="{FF2B5EF4-FFF2-40B4-BE49-F238E27FC236}">
                    <a16:creationId xmlns:a16="http://schemas.microsoft.com/office/drawing/2014/main" id="{B262BB9F-8D2F-490B-BE36-C08BA7868871}"/>
                  </a:ext>
                </a:extLst>
              </p:cNvPr>
              <p:cNvSpPr/>
              <p:nvPr/>
            </p:nvSpPr>
            <p:spPr>
              <a:xfrm rot="16200000">
                <a:off x="8671055" y="3727828"/>
                <a:ext cx="3918341" cy="0"/>
              </a:xfrm>
              <a:prstGeom prst="line">
                <a:avLst/>
              </a:prstGeom>
              <a:solidFill>
                <a:srgbClr val="000000">
                  <a:alpha val="5000"/>
                </a:srgbClr>
              </a:solidFill>
              <a:ln w="25400">
                <a:solidFill>
                  <a:srgbClr val="000000"/>
                </a:solidFill>
                <a:headEnd type="arrow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 anchorCtr="1"/>
              <a:lstStyle/>
              <a:p>
                <a:endParaRPr lang="en-US" sz="1500" dirty="0">
                  <a:solidFill>
                    <a:srgbClr val="0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46E6719-AD06-4763-BFE0-2A6CD658CBA5}"/>
                      </a:ext>
                    </a:extLst>
                  </p:cNvPr>
                  <p:cNvSpPr txBox="1"/>
                  <p:nvPr/>
                </p:nvSpPr>
                <p:spPr>
                  <a:xfrm>
                    <a:off x="9588814" y="3246843"/>
                    <a:ext cx="1095330" cy="10192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GB" sz="2100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F46E6719-AD06-4763-BFE0-2A6CD658CB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8814" y="3246843"/>
                    <a:ext cx="1095330" cy="1019275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639" r="-16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6FC3D3E2-8E8C-4899-A209-290F4A5E500A}"/>
                    </a:ext>
                  </a:extLst>
                </p:cNvPr>
                <p:cNvSpPr txBox="1"/>
                <p:nvPr/>
              </p:nvSpPr>
              <p:spPr>
                <a:xfrm>
                  <a:off x="1821815" y="3978235"/>
                  <a:ext cx="1227737" cy="7927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100" i="1">
                            <a:latin typeface="Cambria Math" panose="02040503050406030204" pitchFamily="18" charset="0"/>
                          </a:rPr>
                          <m:t>ν</m:t>
                        </m:r>
                        <m:r>
                          <a:rPr lang="en-GB" sz="21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100" i="1">
                            <a:latin typeface="Cambria Math" panose="02040503050406030204" pitchFamily="18" charset="0"/>
                          </a:rPr>
                          <m:t>κ</m:t>
                        </m:r>
                      </m:oMath>
                    </m:oMathPara>
                  </a14:m>
                  <a:endParaRPr lang="en-GB" sz="21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6FC3D3E2-8E8C-4899-A209-290F4A5E50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1815" y="3978235"/>
                  <a:ext cx="1227737" cy="792770"/>
                </a:xfrm>
                <a:prstGeom prst="rect">
                  <a:avLst/>
                </a:prstGeom>
                <a:blipFill>
                  <a:blip r:embed="rId24"/>
                  <a:stretch>
                    <a:fillRect l="-10145" r="-8696" b="-18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323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oR Theme">
  <a:themeElements>
    <a:clrScheme name="Custom 1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B30DEDDB-CD2F-4B41-B102-188A90ADC8C4}"/>
    </a:ext>
  </a:extLst>
</a:theme>
</file>

<file path=ppt/theme/theme2.xml><?xml version="1.0" encoding="utf-8"?>
<a:theme xmlns:a="http://schemas.openxmlformats.org/drawingml/2006/main" name="1_UoR Theme off-white background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C9DC04A4-0CAC-4C88-9061-C3D883DD65D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lder" ma:contentTypeID="0x012000A2BE6C65A2CF0E429F18DAE0E8FC3958" ma:contentTypeVersion="0" ma:contentTypeDescription="Create a new folder." ma:contentTypeScope="" ma:versionID="820dfa3058d0f2ee2ba9a1c1f86a916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1014dae61cc99f9ffdb2503fba242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temChildCount" minOccurs="0"/>
                <xsd:element ref="ns1:FolderChild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temChildCount" ma:index="3" nillable="true" ma:displayName="Item Child Count" ma:hidden="true" ma:list="Docs" ma:internalName="ItemChildCount" ma:readOnly="true" ma:showField="ItemChildCount">
      <xsd:simpleType>
        <xsd:restriction base="dms:Lookup"/>
      </xsd:simpleType>
    </xsd:element>
    <xsd:element name="FolderChildCount" ma:index="4" nillable="true" ma:displayName="Folder Child Count" ma:hidden="true" ma:list="Docs" ma:internalName="FolderChildCount" ma:readOnly="true" ma:showField="FolderChildCount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ListForm</Display>
  <Edit>ListForm</Edit>
  <New>ListForm</New>
</FormTemplates>
</file>

<file path=customXml/itemProps1.xml><?xml version="1.0" encoding="utf-8"?>
<ds:datastoreItem xmlns:ds="http://schemas.openxmlformats.org/officeDocument/2006/customXml" ds:itemID="{16FC51EF-D4F8-46E6-B006-3E822DB1204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17BF39C-F811-45C9-9D94-D03B2F1979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B5188C-7478-4456-B403-7239EDBE74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rdg-accessible-ppt-standard-19</Template>
  <TotalTime>106151</TotalTime>
  <Words>2121</Words>
  <Application>Microsoft Office PowerPoint</Application>
  <PresentationFormat>On-screen Show (4:3)</PresentationFormat>
  <Paragraphs>484</Paragraphs>
  <Slides>47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Effra</vt:lpstr>
      <vt:lpstr>Arial Bold</vt:lpstr>
      <vt:lpstr>Cambria Math</vt:lpstr>
      <vt:lpstr>Times</vt:lpstr>
      <vt:lpstr>Wingdings</vt:lpstr>
      <vt:lpstr>Calibri</vt:lpstr>
      <vt:lpstr>MS PGothic</vt:lpstr>
      <vt:lpstr>Arial</vt:lpstr>
      <vt:lpstr>Times New Roman</vt:lpstr>
      <vt:lpstr>UoR Theme</vt:lpstr>
      <vt:lpstr>1_UoR Theme off-white background</vt:lpstr>
      <vt:lpstr>Some fundamentals of convection </vt:lpstr>
      <vt:lpstr>This session</vt:lpstr>
      <vt:lpstr>What is convection?</vt:lpstr>
      <vt:lpstr>What is buoyancy?</vt:lpstr>
      <vt:lpstr>Buoyancy</vt:lpstr>
      <vt:lpstr>Buoyancy</vt:lpstr>
      <vt:lpstr>Buoyancy</vt:lpstr>
      <vt:lpstr>Rayleigh-Bernard convection</vt:lpstr>
      <vt:lpstr>Rayleigh-Bernard</vt:lpstr>
      <vt:lpstr>Rayleigh-Bernard</vt:lpstr>
      <vt:lpstr>Dry convective boundary layer</vt:lpstr>
      <vt:lpstr>Convective structures: plumes</vt:lpstr>
      <vt:lpstr>Convective structures: thermals</vt:lpstr>
      <vt:lpstr>Rising warm bubble: a thermal</vt:lpstr>
      <vt:lpstr>Rising warm bubble: a thermal</vt:lpstr>
      <vt:lpstr>Thermals within atmospheric convection</vt:lpstr>
      <vt:lpstr>Moist Buoyancy</vt:lpstr>
      <vt:lpstr>Moist Buoyancy</vt:lpstr>
      <vt:lpstr>Radiosonde launch, 07Z summer day  in Reading</vt:lpstr>
      <vt:lpstr>Oscillations continue…</vt:lpstr>
      <vt:lpstr>Condensate loading</vt:lpstr>
      <vt:lpstr>Condensate loading</vt:lpstr>
      <vt:lpstr>Assessment of vertical structure</vt:lpstr>
      <vt:lpstr>Assessment of vertical structure</vt:lpstr>
      <vt:lpstr>Convection in the atmosphere</vt:lpstr>
      <vt:lpstr>Global rainfall</vt:lpstr>
      <vt:lpstr>Tropical heat and moisture budgets</vt:lpstr>
      <vt:lpstr>Tropical heat and moisture budgets</vt:lpstr>
      <vt:lpstr>Simple heating estimates</vt:lpstr>
      <vt:lpstr>Convective Equilibrium</vt:lpstr>
      <vt:lpstr>Measuring Equilibrium</vt:lpstr>
      <vt:lpstr>Numerical weather prediction</vt:lpstr>
      <vt:lpstr>Downstream effects</vt:lpstr>
      <vt:lpstr>Explosive extratropical cyclone</vt:lpstr>
      <vt:lpstr>Types of atmospheric convection</vt:lpstr>
      <vt:lpstr>Shallow cumulus</vt:lpstr>
      <vt:lpstr>Deep cumulus – initial stage</vt:lpstr>
      <vt:lpstr>Deep cumulus - mature stage</vt:lpstr>
      <vt:lpstr>Deep cumulus - dissipating stage</vt:lpstr>
      <vt:lpstr>Squall lines</vt:lpstr>
      <vt:lpstr>Squall lines</vt:lpstr>
      <vt:lpstr>Simulations with different wind shear profiles</vt:lpstr>
      <vt:lpstr>Heating Profile in MCS</vt:lpstr>
      <vt:lpstr>Contributions of MCS to precipitation </vt:lpstr>
      <vt:lpstr>PowerPoint Presentation</vt:lpstr>
      <vt:lpstr>A look ahead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Plant</dc:creator>
  <cp:lastModifiedBy>Bob Plant</cp:lastModifiedBy>
  <cp:revision>387</cp:revision>
  <cp:lastPrinted>2006-09-19T14:59:33Z</cp:lastPrinted>
  <dcterms:created xsi:type="dcterms:W3CDTF">2022-05-06T07:40:56Z</dcterms:created>
  <dcterms:modified xsi:type="dcterms:W3CDTF">2025-07-30T10:13:11Z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0x012000A2BE6C65A2CF0E429F18DAE0E8FC3958</vt:lpwstr>
  </property>
</Properties>
</file>