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Lst>
  <p:notesMasterIdLst>
    <p:notesMasterId r:id="rId18"/>
  </p:notesMasterIdLst>
  <p:handoutMasterIdLst>
    <p:handoutMasterId r:id="rId19"/>
  </p:handoutMasterIdLst>
  <p:sldIdLst>
    <p:sldId id="265" r:id="rId3"/>
    <p:sldId id="980" r:id="rId4"/>
    <p:sldId id="983" r:id="rId5"/>
    <p:sldId id="994" r:id="rId6"/>
    <p:sldId id="992" r:id="rId7"/>
    <p:sldId id="996" r:id="rId8"/>
    <p:sldId id="981" r:id="rId9"/>
    <p:sldId id="975" r:id="rId10"/>
    <p:sldId id="982" r:id="rId11"/>
    <p:sldId id="985" r:id="rId12"/>
    <p:sldId id="991" r:id="rId13"/>
    <p:sldId id="988" r:id="rId14"/>
    <p:sldId id="987" r:id="rId15"/>
    <p:sldId id="993" r:id="rId16"/>
    <p:sldId id="818" r:id="rId17"/>
  </p:sldIdLst>
  <p:sldSz cx="9144000" cy="6858000" type="screen4x3"/>
  <p:notesSz cx="6718300" cy="9867900"/>
  <p:embeddedFontLst>
    <p:embeddedFont>
      <p:font typeface="Arial Bold" panose="020B0704020202020204" pitchFamily="34" charset="0"/>
      <p:bold r:id="rId20"/>
    </p:embeddedFont>
    <p:embeddedFont>
      <p:font typeface="Cambria Math" panose="02040503050406030204" pitchFamily="18" charset="0"/>
      <p:regular r:id="rId21"/>
    </p:embeddedFont>
    <p:embeddedFont>
      <p:font typeface="Effra" panose="020B0604020202020204" charset="0"/>
      <p:regular r:id="rId22"/>
      <p:bold r:id="rId23"/>
      <p:italic r:id="rId24"/>
      <p:boldItalic r:id="rId25"/>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AB"/>
    <a:srgbClr val="000000"/>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82799" autoAdjust="0"/>
  </p:normalViewPr>
  <p:slideViewPr>
    <p:cSldViewPr showGuides="1">
      <p:cViewPr varScale="1">
        <p:scale>
          <a:sx n="85" d="100"/>
          <a:sy n="85" d="100"/>
        </p:scale>
        <p:origin x="164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5" d="100"/>
          <a:sy n="65" d="100"/>
        </p:scale>
        <p:origin x="2688" y="60"/>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3122652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EB345-6512-3A5B-36AC-D6F397536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DAF7A-94A3-1C3C-52CB-1A546B05F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74FB4-4D91-8B27-F032-CE579921E93B}"/>
              </a:ext>
            </a:extLst>
          </p:cNvPr>
          <p:cNvSpPr>
            <a:spLocks noGrp="1"/>
          </p:cNvSpPr>
          <p:nvPr>
            <p:ph type="body" idx="1"/>
          </p:nvPr>
        </p:nvSpPr>
        <p:spPr/>
        <p:txBody>
          <a:bodyPr/>
          <a:lstStyle/>
          <a:p>
            <a:r>
              <a:rPr lang="en-GB" dirty="0"/>
              <a:t>2.8km high resolution, 28km parameterized</a:t>
            </a:r>
          </a:p>
          <a:p>
            <a:r>
              <a:rPr lang="en-GB" dirty="0"/>
              <a:t>60h simulation</a:t>
            </a:r>
          </a:p>
          <a:p>
            <a:endParaRPr lang="en-GB" dirty="0"/>
          </a:p>
          <a:p>
            <a:r>
              <a:rPr lang="en-GB" dirty="0"/>
              <a:t>Final (60 h) large-scale 500hPa geopotential perturbation of three different experiments. (left) Tiedtke, (middle) Plant-Craig, and (right) no convection scheme but high resolution, each perturbed 15 h after forecast start. The </a:t>
            </a:r>
            <a:r>
              <a:rPr lang="en-GB" dirty="0" err="1"/>
              <a:t>colored</a:t>
            </a:r>
            <a:r>
              <a:rPr lang="en-GB" dirty="0"/>
              <a:t> lines show the difference between the perturbation experiment and the corresponding control run (red positive and blue negative, line spacing 5m2 s−2). The black lines show the 500hPa geopotential of the control run (line spacing 250m2 s−2).</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400" dirty="0">
                <a:latin typeface="Arial" panose="020B0604020202020204" pitchFamily="34" charset="0"/>
                <a:cs typeface="Arial" panose="020B0604020202020204" pitchFamily="34" charset="0"/>
              </a:rPr>
              <a:t>COSMO </a:t>
            </a:r>
            <a:r>
              <a:rPr lang="en-GB" dirty="0"/>
              <a:t>domain enlarged to a size of about 7000 km by 4250 km, which covers several times the Rossby radius of deformation.</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819236B6-954B-1977-FD46-C39BBEAAA1CA}"/>
              </a:ext>
            </a:extLst>
          </p:cNvPr>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367986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B1560-774F-60D3-A575-4984CA12B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50743-C734-EFB7-192D-464FAEFC7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E57DB-5624-B374-72CF-332AEE3BAED8}"/>
              </a:ext>
            </a:extLst>
          </p:cNvPr>
          <p:cNvSpPr>
            <a:spLocks noGrp="1"/>
          </p:cNvSpPr>
          <p:nvPr>
            <p:ph type="body" idx="1"/>
          </p:nvPr>
        </p:nvSpPr>
        <p:spPr/>
        <p:txBody>
          <a:bodyPr/>
          <a:lstStyle/>
          <a:p>
            <a:r>
              <a:rPr lang="en-GB" dirty="0"/>
              <a:t>Time evolution of the anomaly (%) relative to the 50-member ensemble mean of the target-area accumulation estimated with (a) 5, (b) 8, and (c) 20 ensemble members randomly chosen from the full 50-member ensemble. Solid thick lines are anomalies averaged over 50 samplings from the full ensemble; thin solid lines are the error of the mean; dashed lines denote one standard deviation of those samples; dotted lines denote their range (see text for more details).</a:t>
            </a:r>
          </a:p>
          <a:p>
            <a:endParaRPr lang="en-GB" dirty="0"/>
          </a:p>
        </p:txBody>
      </p:sp>
      <p:sp>
        <p:nvSpPr>
          <p:cNvPr id="4" name="Slide Number Placeholder 3">
            <a:extLst>
              <a:ext uri="{FF2B5EF4-FFF2-40B4-BE49-F238E27FC236}">
                <a16:creationId xmlns:a16="http://schemas.microsoft.com/office/drawing/2014/main" id="{2EB2F279-0780-A92B-8E38-D85A02876002}"/>
              </a:ext>
            </a:extLst>
          </p:cNvPr>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3406840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A3B40-8684-3D0A-FF32-0DA121EB9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1B3E5-0905-A5CF-1F08-9DC210F86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9EFF1-6001-36CA-58C4-522F8B358991}"/>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Mean, standard deviation and 95th percentile of 500 </a:t>
            </a:r>
            <a:r>
              <a:rPr lang="en-GB" dirty="0" err="1"/>
              <a:t>hPa</a:t>
            </a:r>
            <a:r>
              <a:rPr lang="en-GB" dirty="0"/>
              <a:t> temperature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r>
              <a:rPr lang="en-GB" dirty="0"/>
              <a:t>The bands show the 95% confidence interval determined for the 10,000 bootstrapped samples (bounded by 2.5% and 97.5% quantiles), while the solid lines show the respective median values. The dashed white horizontal line indicates the median of the distribution computed using all 1000 members. Grid point: single grid point forecast, </a:t>
            </a:r>
            <a:r>
              <a:rPr lang="en-GB" dirty="0" err="1"/>
              <a:t>neighborhood</a:t>
            </a:r>
            <a:r>
              <a:rPr lang="en-GB" dirty="0"/>
              <a:t>: 45-km </a:t>
            </a:r>
            <a:r>
              <a:rPr lang="en-GB" dirty="0" err="1"/>
              <a:t>neighborhood</a:t>
            </a:r>
            <a:r>
              <a:rPr lang="en-GB" dirty="0"/>
              <a:t> forecast </a:t>
            </a:r>
          </a:p>
        </p:txBody>
      </p:sp>
      <p:sp>
        <p:nvSpPr>
          <p:cNvPr id="4" name="Slide Number Placeholder 3">
            <a:extLst>
              <a:ext uri="{FF2B5EF4-FFF2-40B4-BE49-F238E27FC236}">
                <a16:creationId xmlns:a16="http://schemas.microsoft.com/office/drawing/2014/main" id="{44F1364D-486E-08A9-37C2-16622C78443A}"/>
              </a:ext>
            </a:extLst>
          </p:cNvPr>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4201002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t>(a, c, e) cumulative precipitation in the ensemble simulations, and (b, d, f) the fraction of points with precipitation exceeding an hourly accumulation of 0.125 mm, for the STANDARD CDNC ensemble (solid lines). The dashed lines are for (a, b) the INCREASED CDNC ensemble, (c, d) the LAND CDNC ensemble and (e, f) the 2×LAND CDNC ensemble. The bold lines represent the ensemble mean and the thinner lines the extremes of the ensemble.</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14</a:t>
            </a:fld>
            <a:endParaRPr lang="en-GB" altLang="en-US" dirty="0"/>
          </a:p>
        </p:txBody>
      </p:sp>
    </p:spTree>
    <p:extLst>
      <p:ext uri="{BB962C8B-B14F-4D97-AF65-F5344CB8AC3E}">
        <p14:creationId xmlns:p14="http://schemas.microsoft.com/office/powerpoint/2010/main" val="143385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922E4-FB87-7FF0-8A6D-F26AAAD95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64D3C-407C-F472-B628-587FBDDE3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4F5E3-3E3D-34F3-A1B3-0E21EF7D0E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667A5B-4C4D-48DA-56BF-85143B33C2EA}"/>
              </a:ext>
            </a:extLst>
          </p:cNvPr>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329718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DF79-E620-F52D-7728-78F3A16BE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4B05B-037F-6C22-FA8E-0519CF70D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925CA-0181-67C8-0F0B-BFD18A584E91}"/>
              </a:ext>
            </a:extLst>
          </p:cNvPr>
          <p:cNvSpPr>
            <a:spLocks noGrp="1"/>
          </p:cNvSpPr>
          <p:nvPr>
            <p:ph type="body" idx="1"/>
          </p:nvPr>
        </p:nvSpPr>
        <p:spPr/>
        <p:txBody>
          <a:body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3.3km convection permitting</a:t>
            </a: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panose="020B0604020202020204" pitchFamily="34" charset="0"/>
                <a:cs typeface="Arial" panose="020B0604020202020204" pitchFamily="34" charset="0"/>
              </a:rPr>
              <a:t>Evolution of the domain-integrated DTE (m2 s−2) at three different characteristics scales (S: smaller-scale L &lt; 200 km; M: intermediate-scale 200 &lt; L &lt; 1000 km; and L: larger-scale L &gt; 1000 km), between CNTL-D3 and CNTL-D3P (solid curves) and between CNTLfd-D3 and CNTLfd-D3P (dotted curves)</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7A38F0AD-5ABA-3A09-F630-DB358D7B8160}"/>
              </a:ext>
            </a:extLst>
          </p:cNvPr>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199069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D8F4-0E67-103C-E6BF-A40B8B3E1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AC333-988B-0FBE-3663-9D78ED125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21C87-E8B1-0155-B01E-20C78B3FB36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66D1DA-E770-63EA-EC80-37A707223217}"/>
              </a:ext>
            </a:extLst>
          </p:cNvPr>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160389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A78F-2E6F-0D30-5A8C-5D7B6F667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DA42D-3555-3F95-6B46-A120C60BC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0BB81-7E9F-1838-FBED-6598647EFD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7C6DC1-8468-E1C2-730E-1D04406FFA8E}"/>
              </a:ext>
            </a:extLst>
          </p:cNvPr>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70806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0A8BF-2A3B-39E9-88D7-F93867DD1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CAA3A-AA62-AD9E-4E88-11D3A0D3E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763118-D66D-F714-1001-D3120B4B461B}"/>
              </a:ext>
            </a:extLst>
          </p:cNvPr>
          <p:cNvSpPr>
            <a:spLocks noGrp="1"/>
          </p:cNvSpPr>
          <p:nvPr>
            <p:ph type="body" idx="1"/>
          </p:nvPr>
        </p:nvSpPr>
        <p:spPr/>
        <p:txBody>
          <a:bodyPr/>
          <a:lstStyle/>
          <a:p>
            <a:endParaRPr lang="en-GB" sz="900" kern="1200" dirty="0">
              <a:solidFill>
                <a:schemeClr val="tx2"/>
              </a:solidFill>
              <a:latin typeface="Effra" panose="020B0603020203020204" pitchFamily="34" charset="0"/>
              <a:ea typeface="+mn-ea"/>
              <a:cs typeface="+mn-cs"/>
            </a:endParaRPr>
          </a:p>
          <a:p>
            <a:r>
              <a:rPr lang="en-GB" dirty="0"/>
              <a:t>Global 4km</a:t>
            </a:r>
          </a:p>
          <a:p>
            <a:endParaRPr lang="en-GB" dirty="0"/>
          </a:p>
        </p:txBody>
      </p:sp>
      <p:sp>
        <p:nvSpPr>
          <p:cNvPr id="4" name="Slide Number Placeholder 3">
            <a:extLst>
              <a:ext uri="{FF2B5EF4-FFF2-40B4-BE49-F238E27FC236}">
                <a16:creationId xmlns:a16="http://schemas.microsoft.com/office/drawing/2014/main" id="{4AEB2B70-75FB-A61E-F9DF-2076B285BB95}"/>
              </a:ext>
            </a:extLst>
          </p:cNvPr>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347737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0D0D-072F-606B-D02F-A44FD6033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07F40-814A-3636-A268-58A6EA153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04523-6B18-BA57-8A16-0C8B17ECD31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84D0329-67B2-2126-3143-3D5A352364BA}"/>
              </a:ext>
            </a:extLst>
          </p:cNvPr>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1138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A35B-62C7-0C7A-3E8B-45B8DD3CA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2B197-62C7-CAB1-BA8F-8D4DE3987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B3C10-A874-42E4-7CB6-06310D9A32AB}"/>
              </a:ext>
            </a:extLst>
          </p:cNvPr>
          <p:cNvSpPr>
            <a:spLocks noGrp="1"/>
          </p:cNvSpPr>
          <p:nvPr>
            <p:ph type="body" idx="1"/>
          </p:nvPr>
        </p:nvSpPr>
        <p:spPr/>
        <p:txBody>
          <a:bodyPr/>
          <a:lstStyle/>
          <a:p>
            <a:r>
              <a:rPr lang="en-GB" dirty="0"/>
              <a:t>T+42 h simulation, age of air in black domain at top, air of air in yellow domain at bottom</a:t>
            </a:r>
          </a:p>
          <a:p>
            <a:endParaRPr lang="en-GB" dirty="0"/>
          </a:p>
          <a:p>
            <a:endParaRPr lang="en-GB" dirty="0"/>
          </a:p>
        </p:txBody>
      </p:sp>
      <p:sp>
        <p:nvSpPr>
          <p:cNvPr id="4" name="Slide Number Placeholder 3">
            <a:extLst>
              <a:ext uri="{FF2B5EF4-FFF2-40B4-BE49-F238E27FC236}">
                <a16:creationId xmlns:a16="http://schemas.microsoft.com/office/drawing/2014/main" id="{4186F151-4B9C-D6F5-4E81-59D0680DA821}"/>
              </a:ext>
            </a:extLst>
          </p:cNvPr>
          <p:cNvSpPr>
            <a:spLocks noGrp="1"/>
          </p:cNvSpPr>
          <p:nvPr>
            <p:ph type="sldNum" sz="quarter" idx="5"/>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382844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0EDD7-8C22-3F21-5D04-E74310CF1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0564F-FE2F-C454-3398-091E0F6F9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25F99-DA99-44EA-ACC3-E6F5E9478C9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389388E-4560-F65E-8895-3942C838DAD4}"/>
              </a:ext>
            </a:extLst>
          </p:cNvPr>
          <p:cNvSpPr>
            <a:spLocks noGrp="1"/>
          </p:cNvSpPr>
          <p:nvPr>
            <p:ph type="sldNum" sz="quarter" idx="5"/>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78585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8028525" y="6345352"/>
            <a:ext cx="676275"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424800" y="2322040"/>
            <a:ext cx="3888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4581327" y="2322040"/>
            <a:ext cx="3888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6300192" y="2214000"/>
            <a:ext cx="2592288"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6300192" y="2214000"/>
            <a:ext cx="2592288"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6300192" y="2214000"/>
            <a:ext cx="2592288"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424800" y="2322040"/>
            <a:ext cx="3888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4581327" y="2322040"/>
            <a:ext cx="3888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8028525" y="634535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24800" y="1340768"/>
            <a:ext cx="828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8028525" y="6343280"/>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424800" y="2319968"/>
            <a:ext cx="828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24800" y="2322040"/>
            <a:ext cx="828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8028525" y="6345352"/>
            <a:ext cx="676275"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424800" y="4653136"/>
            <a:ext cx="828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417512" y="0"/>
            <a:ext cx="2858344"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424800" y="476672"/>
            <a:ext cx="828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64096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6095769"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6300192" y="2214000"/>
            <a:ext cx="2592288"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hasCustomPrompt="1"/>
          </p:nvPr>
        </p:nvSpPr>
        <p:spPr>
          <a:xfrm>
            <a:off x="424800" y="1342840"/>
            <a:ext cx="828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424800" y="2322040"/>
            <a:ext cx="828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8028525" y="6345352"/>
            <a:ext cx="676275"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hasCustomPrompt="1"/>
          </p:nvPr>
        </p:nvSpPr>
        <p:spPr>
          <a:xfrm>
            <a:off x="424800" y="1342840"/>
            <a:ext cx="828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8028525" y="6345352"/>
            <a:ext cx="676275"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424800" y="2322040"/>
            <a:ext cx="3888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4581327" y="2322040"/>
            <a:ext cx="3888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221088"/>
            <a:ext cx="9144000" cy="26369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9252"/>
            <a:ext cx="9144000" cy="1484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dirty="0"/>
          </a:p>
        </p:txBody>
      </p:sp>
      <p:sp>
        <p:nvSpPr>
          <p:cNvPr id="3083"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424800" y="4653136"/>
            <a:ext cx="828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3"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hasCustomPrompt="1"/>
          </p:nvPr>
        </p:nvSpPr>
        <p:spPr>
          <a:xfrm>
            <a:off x="424800" y="4653136"/>
            <a:ext cx="7920038"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hasCustomPrompt="1"/>
          </p:nvPr>
        </p:nvSpPr>
        <p:spPr>
          <a:xfrm>
            <a:off x="424800" y="476672"/>
            <a:ext cx="828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hasCustomPrompt="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424800" y="134284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424800" y="232204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8028525" y="634535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4800" y="137012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424800" y="234932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6C52CD-8E30-483A-94A0-A47BB6F460DE}"/>
              </a:ext>
            </a:extLst>
          </p:cNvPr>
          <p:cNvSpPr>
            <a:spLocks noGrp="1"/>
          </p:cNvSpPr>
          <p:nvPr>
            <p:ph type="ctrTitle"/>
          </p:nvPr>
        </p:nvSpPr>
        <p:spPr>
          <a:xfrm>
            <a:off x="323528" y="364807"/>
            <a:ext cx="8280000" cy="919800"/>
          </a:xfrm>
        </p:spPr>
        <p:txBody>
          <a:bodyPr/>
          <a:lstStyle/>
          <a:p>
            <a:r>
              <a:rPr lang="en-GB" altLang="en-US" sz="3200" dirty="0"/>
              <a:t>Error growth and parameterization</a:t>
            </a:r>
            <a:br>
              <a:rPr lang="en-GB" altLang="en-US" sz="3200" dirty="0"/>
            </a:br>
            <a:r>
              <a:rPr lang="en-GB" altLang="en-US" sz="3200" dirty="0"/>
              <a:t>assessment</a:t>
            </a:r>
            <a:endParaRPr lang="en-GB" sz="3200" dirty="0"/>
          </a:p>
        </p:txBody>
      </p:sp>
      <p:sp>
        <p:nvSpPr>
          <p:cNvPr id="8" name="Subtitle 7">
            <a:extLst>
              <a:ext uri="{FF2B5EF4-FFF2-40B4-BE49-F238E27FC236}">
                <a16:creationId xmlns:a16="http://schemas.microsoft.com/office/drawing/2014/main" id="{24413674-061C-49AA-928B-9DC95B92319E}"/>
              </a:ext>
            </a:extLst>
          </p:cNvPr>
          <p:cNvSpPr>
            <a:spLocks noGrp="1"/>
          </p:cNvSpPr>
          <p:nvPr>
            <p:ph type="subTitle" idx="1"/>
          </p:nvPr>
        </p:nvSpPr>
        <p:spPr>
          <a:xfrm>
            <a:off x="424800" y="4037835"/>
            <a:ext cx="8280000" cy="925512"/>
          </a:xfrm>
        </p:spPr>
        <p:txBody>
          <a:bodyPr/>
          <a:lstStyle/>
          <a:p>
            <a:pPr algn="ctr">
              <a:spcBef>
                <a:spcPct val="0"/>
              </a:spcBef>
            </a:pPr>
            <a:endParaRPr lang="en-GB" altLang="en-US" sz="2400" dirty="0"/>
          </a:p>
          <a:p>
            <a:pPr algn="ctr">
              <a:spcBef>
                <a:spcPct val="0"/>
              </a:spcBef>
            </a:pPr>
            <a:r>
              <a:rPr lang="en-GB" dirty="0">
                <a:ea typeface="Calibri" panose="020F0502020204030204" pitchFamily="34" charset="0"/>
              </a:rPr>
              <a:t>Bob</a:t>
            </a:r>
            <a:r>
              <a:rPr lang="en-GB" dirty="0">
                <a:effectLst/>
                <a:ea typeface="Calibri" panose="020F0502020204030204" pitchFamily="34" charset="0"/>
              </a:rPr>
              <a:t> Plant</a:t>
            </a:r>
            <a:endParaRPr lang="en-GB" baseline="30000" dirty="0">
              <a:effectLst/>
              <a:ea typeface="Calibri" panose="020F0502020204030204" pitchFamily="34" charset="0"/>
            </a:endParaRPr>
          </a:p>
          <a:p>
            <a:pPr algn="ctr">
              <a:spcBef>
                <a:spcPct val="0"/>
              </a:spcBef>
            </a:pPr>
            <a:r>
              <a:rPr lang="en-GB" sz="1800" dirty="0">
                <a:effectLst/>
                <a:ea typeface="Calibri" panose="020F0502020204030204" pitchFamily="34" charset="0"/>
              </a:rPr>
              <a:t>Department of Meteorology, University of Reading</a:t>
            </a:r>
          </a:p>
          <a:p>
            <a:pPr algn="ctr" eaLnBrk="1" hangingPunct="1">
              <a:lnSpc>
                <a:spcPct val="100000"/>
              </a:lnSpc>
              <a:spcBef>
                <a:spcPct val="0"/>
              </a:spcBef>
              <a:buFontTx/>
              <a:buNone/>
            </a:pPr>
            <a:endParaRPr lang="en-GB" altLang="en-US" dirty="0"/>
          </a:p>
          <a:p>
            <a:pPr algn="ctr" eaLnBrk="1" hangingPunct="1">
              <a:lnSpc>
                <a:spcPct val="100000"/>
              </a:lnSpc>
              <a:spcBef>
                <a:spcPct val="0"/>
              </a:spcBef>
              <a:buFontTx/>
              <a:buNone/>
            </a:pPr>
            <a:r>
              <a:rPr lang="en-GB" altLang="en-US" dirty="0" err="1"/>
              <a:t>ParaChute</a:t>
            </a:r>
            <a:r>
              <a:rPr lang="en-GB" altLang="en-US" dirty="0"/>
              <a:t> Mini-Workshop on Predictability</a:t>
            </a:r>
            <a:endParaRPr lang="en-GB" altLang="en-US" sz="2400" dirty="0"/>
          </a:p>
          <a:p>
            <a:pPr algn="ctr" eaLnBrk="1" hangingPunct="1">
              <a:lnSpc>
                <a:spcPct val="100000"/>
              </a:lnSpc>
              <a:spcBef>
                <a:spcPct val="0"/>
              </a:spcBef>
              <a:buFontTx/>
              <a:buNone/>
            </a:pPr>
            <a:r>
              <a:rPr lang="en-GB" altLang="en-US" dirty="0"/>
              <a:t>18</a:t>
            </a:r>
            <a:r>
              <a:rPr lang="en-GB" altLang="en-US" sz="2400" dirty="0"/>
              <a:t> September 2025</a:t>
            </a:r>
          </a:p>
          <a:p>
            <a:endParaRPr lang="en-GB" dirty="0"/>
          </a:p>
        </p:txBody>
      </p:sp>
      <p:sp>
        <p:nvSpPr>
          <p:cNvPr id="4" name="Slide Number Placeholder 3"/>
          <p:cNvSpPr>
            <a:spLocks noGrp="1"/>
          </p:cNvSpPr>
          <p:nvPr>
            <p:ph type="sldNum" sz="quarter" idx="4"/>
          </p:nvPr>
        </p:nvSpPr>
        <p:spPr>
          <a:xfrm>
            <a:off x="7927253" y="6179341"/>
            <a:ext cx="676275" cy="252000"/>
          </a:xfrm>
        </p:spPr>
        <p:txBody>
          <a:bodyPr/>
          <a:lstStyle/>
          <a:p>
            <a:fld id="{44C01B32-D1A0-401C-8867-70456BBB1E87}" type="slidenum">
              <a:rPr lang="en-GB" altLang="en-US" smtClean="0"/>
              <a:pPr/>
              <a:t>1</a:t>
            </a:fld>
            <a:endParaRPr lang="en-GB" altLang="en-US" dirty="0"/>
          </a:p>
        </p:txBody>
      </p:sp>
      <p:pic>
        <p:nvPicPr>
          <p:cNvPr id="5" name="Picture 4" descr="A map of the united kingdom&#10;&#10;AI-generated content may be incorrect.">
            <a:extLst>
              <a:ext uri="{FF2B5EF4-FFF2-40B4-BE49-F238E27FC236}">
                <a16:creationId xmlns:a16="http://schemas.microsoft.com/office/drawing/2014/main" id="{5AF74E6D-A574-0FD1-12EC-BB6C21420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1500733"/>
            <a:ext cx="3923928" cy="2699802"/>
          </a:xfrm>
          <a:prstGeom prst="rect">
            <a:avLst/>
          </a:prstGeom>
        </p:spPr>
      </p:pic>
      <p:pic>
        <p:nvPicPr>
          <p:cNvPr id="13" name="Picture 12" descr="A map of weather with blue and red dots&#10;&#10;AI-generated content may be incorrect.">
            <a:extLst>
              <a:ext uri="{FF2B5EF4-FFF2-40B4-BE49-F238E27FC236}">
                <a16:creationId xmlns:a16="http://schemas.microsoft.com/office/drawing/2014/main" id="{11CA4587-E734-7BA3-80A4-128B25D2C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795" y="1500733"/>
            <a:ext cx="3059689" cy="2646040"/>
          </a:xfrm>
          <a:prstGeom prst="rect">
            <a:avLst/>
          </a:prstGeom>
        </p:spPr>
      </p:pic>
      <p:pic>
        <p:nvPicPr>
          <p:cNvPr id="15" name="Picture 14" descr="A comic book cover with a group of superheroes&#10;&#10;AI-generated content may be incorrect.">
            <a:extLst>
              <a:ext uri="{FF2B5EF4-FFF2-40B4-BE49-F238E27FC236}">
                <a16:creationId xmlns:a16="http://schemas.microsoft.com/office/drawing/2014/main" id="{1CB8C88D-9F59-5A1A-182C-39B96057E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485" y="1395864"/>
            <a:ext cx="2629502" cy="2909540"/>
          </a:xfrm>
          <a:prstGeom prst="rect">
            <a:avLst/>
          </a:prstGeom>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363B-2640-721D-88B2-148FBA0F4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EEC2F9-130F-E9EC-4A8F-528CFFB068AD}"/>
              </a:ext>
            </a:extLst>
          </p:cNvPr>
          <p:cNvSpPr>
            <a:spLocks noGrp="1"/>
          </p:cNvSpPr>
          <p:nvPr>
            <p:ph type="title"/>
          </p:nvPr>
        </p:nvSpPr>
        <p:spPr>
          <a:xfrm>
            <a:off x="368084" y="58891"/>
            <a:ext cx="8280000" cy="828000"/>
          </a:xfrm>
        </p:spPr>
        <p:txBody>
          <a:bodyPr/>
          <a:lstStyle/>
          <a:p>
            <a:r>
              <a:rPr lang="en-GB" sz="2800" dirty="0">
                <a:solidFill>
                  <a:srgbClr val="7030A0"/>
                </a:solidFill>
              </a:rPr>
              <a:t>Do we capture phase 1?</a:t>
            </a:r>
            <a:endParaRPr lang="en-GB" sz="2800" dirty="0"/>
          </a:p>
        </p:txBody>
      </p:sp>
      <p:sp>
        <p:nvSpPr>
          <p:cNvPr id="3" name="Slide Number Placeholder 2">
            <a:extLst>
              <a:ext uri="{FF2B5EF4-FFF2-40B4-BE49-F238E27FC236}">
                <a16:creationId xmlns:a16="http://schemas.microsoft.com/office/drawing/2014/main" id="{2659A578-3ED9-D8D8-A9CB-FA346EC62357}"/>
              </a:ext>
            </a:extLst>
          </p:cNvPr>
          <p:cNvSpPr>
            <a:spLocks noGrp="1"/>
          </p:cNvSpPr>
          <p:nvPr>
            <p:ph type="sldNum" sz="quarter" idx="4"/>
          </p:nvPr>
        </p:nvSpPr>
        <p:spPr/>
        <p:txBody>
          <a:bodyPr/>
          <a:lstStyle/>
          <a:p>
            <a:fld id="{44C01B32-D1A0-401C-8867-70456BBB1E87}" type="slidenum">
              <a:rPr lang="en-GB" altLang="en-US" smtClean="0"/>
              <a:pPr/>
              <a:t>10</a:t>
            </a:fld>
            <a:endParaRPr lang="en-GB" altLang="en-US" dirty="0"/>
          </a:p>
        </p:txBody>
      </p:sp>
      <p:sp>
        <p:nvSpPr>
          <p:cNvPr id="4" name="TextBox 3">
            <a:extLst>
              <a:ext uri="{FF2B5EF4-FFF2-40B4-BE49-F238E27FC236}">
                <a16:creationId xmlns:a16="http://schemas.microsoft.com/office/drawing/2014/main" id="{EF0389D3-43E5-75B1-3C6D-A4688A2C8C22}"/>
              </a:ext>
            </a:extLst>
          </p:cNvPr>
          <p:cNvSpPr txBox="1"/>
          <p:nvPr/>
        </p:nvSpPr>
        <p:spPr>
          <a:xfrm>
            <a:off x="439200" y="952205"/>
            <a:ext cx="8217877" cy="4770537"/>
          </a:xfrm>
          <a:prstGeom prst="rect">
            <a:avLst/>
          </a:prstGeom>
          <a:noFill/>
        </p:spPr>
        <p:txBody>
          <a:bodyPr wrap="square" rtlCol="0">
            <a:spAutoFit/>
          </a:bodyPr>
          <a:lstStyle/>
          <a:p>
            <a:endParaRPr lang="en-GB" dirty="0"/>
          </a:p>
          <a:p>
            <a:pPr marL="342900" indent="-34290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Variability associated with individual convective cells is required</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Should be present if convection-resolving or convection-permitting</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But phase 1 error growth is much weaker with deterministic parameterized convection</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FF0000"/>
                </a:solidFill>
                <a:latin typeface="Arial" panose="020B0604020202020204" pitchFamily="34" charset="0"/>
                <a:cs typeface="Arial" panose="020B0604020202020204" pitchFamily="34" charset="0"/>
              </a:rPr>
              <a:t>Q:</a:t>
            </a:r>
            <a:r>
              <a:rPr lang="en-GB" sz="2400" dirty="0">
                <a:latin typeface="Arial" panose="020B0604020202020204" pitchFamily="34" charset="0"/>
                <a:cs typeface="Arial" panose="020B0604020202020204" pitchFamily="34" charset="0"/>
              </a:rPr>
              <a:t> can a stochastic representation of convection capture such variability and replicate phase 1 growth?</a:t>
            </a:r>
          </a:p>
          <a:p>
            <a:endParaRPr lang="en-GB" dirty="0"/>
          </a:p>
        </p:txBody>
      </p:sp>
    </p:spTree>
    <p:extLst>
      <p:ext uri="{BB962C8B-B14F-4D97-AF65-F5344CB8AC3E}">
        <p14:creationId xmlns:p14="http://schemas.microsoft.com/office/powerpoint/2010/main" val="25548641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2455A-08B0-CE76-D343-59688F0B5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DC7C6-60F6-FF6E-3FC1-B63D64D36B57}"/>
              </a:ext>
            </a:extLst>
          </p:cNvPr>
          <p:cNvSpPr>
            <a:spLocks noGrp="1"/>
          </p:cNvSpPr>
          <p:nvPr>
            <p:ph type="title"/>
          </p:nvPr>
        </p:nvSpPr>
        <p:spPr>
          <a:xfrm>
            <a:off x="221205" y="-85139"/>
            <a:ext cx="8280000" cy="828000"/>
          </a:xfrm>
        </p:spPr>
        <p:txBody>
          <a:bodyPr/>
          <a:lstStyle/>
          <a:p>
            <a:r>
              <a:rPr lang="en-GB" sz="2800" dirty="0">
                <a:solidFill>
                  <a:srgbClr val="7030A0"/>
                </a:solidFill>
              </a:rPr>
              <a:t>Capturing phase 1?</a:t>
            </a:r>
            <a:endParaRPr lang="en-GB" sz="2800" dirty="0"/>
          </a:p>
        </p:txBody>
      </p:sp>
      <p:sp>
        <p:nvSpPr>
          <p:cNvPr id="3" name="Slide Number Placeholder 2">
            <a:extLst>
              <a:ext uri="{FF2B5EF4-FFF2-40B4-BE49-F238E27FC236}">
                <a16:creationId xmlns:a16="http://schemas.microsoft.com/office/drawing/2014/main" id="{0CFB07F9-4A7A-2E54-EFAB-B630A2A24F08}"/>
              </a:ext>
            </a:extLst>
          </p:cNvPr>
          <p:cNvSpPr>
            <a:spLocks noGrp="1"/>
          </p:cNvSpPr>
          <p:nvPr>
            <p:ph type="sldNum" sz="quarter" idx="4"/>
          </p:nvPr>
        </p:nvSpPr>
        <p:spPr/>
        <p:txBody>
          <a:bodyPr/>
          <a:lstStyle/>
          <a:p>
            <a:fld id="{44C01B32-D1A0-401C-8867-70456BBB1E87}" type="slidenum">
              <a:rPr lang="en-GB" altLang="en-US" smtClean="0"/>
              <a:pPr/>
              <a:t>11</a:t>
            </a:fld>
            <a:endParaRPr lang="en-GB" altLang="en-US" dirty="0"/>
          </a:p>
        </p:txBody>
      </p:sp>
      <p:sp>
        <p:nvSpPr>
          <p:cNvPr id="13" name="TextBox 12">
            <a:extLst>
              <a:ext uri="{FF2B5EF4-FFF2-40B4-BE49-F238E27FC236}">
                <a16:creationId xmlns:a16="http://schemas.microsoft.com/office/drawing/2014/main" id="{F916DE77-BD04-77FF-CF95-47913B17C057}"/>
              </a:ext>
            </a:extLst>
          </p:cNvPr>
          <p:cNvSpPr txBox="1"/>
          <p:nvPr/>
        </p:nvSpPr>
        <p:spPr>
          <a:xfrm>
            <a:off x="221205" y="123164"/>
            <a:ext cx="4176464" cy="46378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solidFill>
                  <a:srgbClr val="FF0000"/>
                </a:solidFill>
                <a:latin typeface="Arial" panose="020B0604020202020204" pitchFamily="34" charset="0"/>
                <a:cs typeface="Arial" panose="020B0604020202020204" pitchFamily="34" charset="0"/>
              </a:rPr>
              <a:t>A: yes!</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l-GR" dirty="0">
                <a:latin typeface="Arial" panose="020B0604020202020204" pitchFamily="34" charset="0"/>
                <a:cs typeface="Arial" panose="020B0604020202020204" pitchFamily="34" charset="0"/>
              </a:rPr>
              <a:t>Δ</a:t>
            </a:r>
            <a:r>
              <a:rPr lang="en-GB" dirty="0">
                <a:latin typeface="Arial" panose="020B0604020202020204" pitchFamily="34" charset="0"/>
                <a:cs typeface="Arial" panose="020B0604020202020204" pitchFamily="34" charset="0"/>
              </a:rPr>
              <a:t>x=2.8km vs 28km with </a:t>
            </a:r>
            <a:r>
              <a:rPr lang="en-GB" dirty="0">
                <a:solidFill>
                  <a:srgbClr val="00B050"/>
                </a:solidFill>
                <a:latin typeface="Arial" panose="020B0604020202020204" pitchFamily="34" charset="0"/>
                <a:cs typeface="Arial" panose="020B0604020202020204" pitchFamily="34" charset="0"/>
              </a:rPr>
              <a:t>Tiedtke</a:t>
            </a:r>
            <a:r>
              <a:rPr lang="en-GB" dirty="0">
                <a:latin typeface="Arial" panose="020B0604020202020204" pitchFamily="34" charset="0"/>
                <a:cs typeface="Arial" panose="020B0604020202020204" pitchFamily="34" charset="0"/>
              </a:rPr>
              <a:t> or </a:t>
            </a:r>
            <a:r>
              <a:rPr lang="en-GB" dirty="0">
                <a:solidFill>
                  <a:srgbClr val="FF0000"/>
                </a:solidFill>
                <a:latin typeface="Arial" panose="020B0604020202020204" pitchFamily="34" charset="0"/>
                <a:cs typeface="Arial" panose="020B0604020202020204" pitchFamily="34" charset="0"/>
              </a:rPr>
              <a:t>Plant-Craig</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Plant-Craig reproduces 2.8km growth curve with a timing difference of a few hours because it imposes phase 1 differences directly rather than growing them from noise</a:t>
            </a:r>
          </a:p>
          <a:p>
            <a:endParaRPr lang="en-GB" sz="2400" dirty="0">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EA063507-D933-D4F6-54D2-196D29C7B6AE}"/>
              </a:ext>
            </a:extLst>
          </p:cNvPr>
          <p:cNvSpPr>
            <a:spLocks noChangeArrowheads="1"/>
          </p:cNvSpPr>
          <p:nvPr/>
        </p:nvSpPr>
        <p:spPr bwMode="auto">
          <a:xfrm>
            <a:off x="6804248" y="6539504"/>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solidFill>
                  <a:schemeClr val="tx2"/>
                </a:solidFill>
                <a:latin typeface="Arial" panose="020B0604020202020204" pitchFamily="34" charset="0"/>
                <a:cs typeface="Arial" panose="020B0604020202020204" pitchFamily="34" charset="0"/>
              </a:rPr>
              <a:t>Selz and Craig, 2015</a:t>
            </a:r>
          </a:p>
        </p:txBody>
      </p:sp>
      <p:pic>
        <p:nvPicPr>
          <p:cNvPr id="7" name="Picture 6">
            <a:extLst>
              <a:ext uri="{FF2B5EF4-FFF2-40B4-BE49-F238E27FC236}">
                <a16:creationId xmlns:a16="http://schemas.microsoft.com/office/drawing/2014/main" id="{3640B97F-E6CC-5FD5-0DB2-C71D8846E148}"/>
              </a:ext>
            </a:extLst>
          </p:cNvPr>
          <p:cNvPicPr>
            <a:picLocks noChangeAspect="1"/>
          </p:cNvPicPr>
          <p:nvPr/>
        </p:nvPicPr>
        <p:blipFill>
          <a:blip r:embed="rId3"/>
          <a:stretch>
            <a:fillRect/>
          </a:stretch>
        </p:blipFill>
        <p:spPr>
          <a:xfrm>
            <a:off x="0" y="4415932"/>
            <a:ext cx="9144000" cy="1948337"/>
          </a:xfrm>
          <a:prstGeom prst="rect">
            <a:avLst/>
          </a:prstGeom>
        </p:spPr>
      </p:pic>
      <p:pic>
        <p:nvPicPr>
          <p:cNvPr id="9" name="Picture 8">
            <a:extLst>
              <a:ext uri="{FF2B5EF4-FFF2-40B4-BE49-F238E27FC236}">
                <a16:creationId xmlns:a16="http://schemas.microsoft.com/office/drawing/2014/main" id="{75FB8A3D-F3D6-0946-41D7-812311C809D6}"/>
              </a:ext>
            </a:extLst>
          </p:cNvPr>
          <p:cNvPicPr>
            <a:picLocks noChangeAspect="1"/>
          </p:cNvPicPr>
          <p:nvPr/>
        </p:nvPicPr>
        <p:blipFill>
          <a:blip r:embed="rId4"/>
          <a:stretch>
            <a:fillRect/>
          </a:stretch>
        </p:blipFill>
        <p:spPr>
          <a:xfrm>
            <a:off x="4369595" y="902447"/>
            <a:ext cx="4789214" cy="3513485"/>
          </a:xfrm>
          <a:prstGeom prst="rect">
            <a:avLst/>
          </a:prstGeom>
        </p:spPr>
      </p:pic>
    </p:spTree>
    <p:extLst>
      <p:ext uri="{BB962C8B-B14F-4D97-AF65-F5344CB8AC3E}">
        <p14:creationId xmlns:p14="http://schemas.microsoft.com/office/powerpoint/2010/main" val="33185487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3D906-4423-6730-B10D-B202A58F78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C392E-8201-32EA-769D-0A5ACCD5F642}"/>
              </a:ext>
            </a:extLst>
          </p:cNvPr>
          <p:cNvSpPr>
            <a:spLocks noGrp="1"/>
          </p:cNvSpPr>
          <p:nvPr>
            <p:ph type="title"/>
          </p:nvPr>
        </p:nvSpPr>
        <p:spPr>
          <a:xfrm>
            <a:off x="294078" y="95659"/>
            <a:ext cx="8280000" cy="828000"/>
          </a:xfrm>
        </p:spPr>
        <p:txBody>
          <a:bodyPr/>
          <a:lstStyle/>
          <a:p>
            <a:r>
              <a:rPr lang="en-GB" sz="2800" dirty="0">
                <a:solidFill>
                  <a:srgbClr val="7030A0"/>
                </a:solidFill>
              </a:rPr>
              <a:t>How many members?</a:t>
            </a:r>
            <a:endParaRPr lang="en-GB" sz="2800" dirty="0"/>
          </a:p>
        </p:txBody>
      </p:sp>
      <p:sp>
        <p:nvSpPr>
          <p:cNvPr id="3" name="Slide Number Placeholder 2">
            <a:extLst>
              <a:ext uri="{FF2B5EF4-FFF2-40B4-BE49-F238E27FC236}">
                <a16:creationId xmlns:a16="http://schemas.microsoft.com/office/drawing/2014/main" id="{33EF7F3A-8A53-0CB2-B2C1-E6BF10105E7E}"/>
              </a:ext>
            </a:extLst>
          </p:cNvPr>
          <p:cNvSpPr>
            <a:spLocks noGrp="1"/>
          </p:cNvSpPr>
          <p:nvPr>
            <p:ph type="sldNum" sz="quarter" idx="4"/>
          </p:nvPr>
        </p:nvSpPr>
        <p:spPr/>
        <p:txBody>
          <a:bodyPr/>
          <a:lstStyle/>
          <a:p>
            <a:fld id="{44C01B32-D1A0-401C-8867-70456BBB1E87}" type="slidenum">
              <a:rPr lang="en-GB" altLang="en-US" smtClean="0"/>
              <a:pPr/>
              <a:t>12</a:t>
            </a:fld>
            <a:endParaRPr lang="en-GB" altLang="en-US" dirty="0"/>
          </a:p>
        </p:txBody>
      </p:sp>
      <p:sp>
        <p:nvSpPr>
          <p:cNvPr id="11" name="Rectangle 2">
            <a:extLst>
              <a:ext uri="{FF2B5EF4-FFF2-40B4-BE49-F238E27FC236}">
                <a16:creationId xmlns:a16="http://schemas.microsoft.com/office/drawing/2014/main" id="{D4909AF0-A948-2A98-F390-155FF1FCAEF0}"/>
              </a:ext>
            </a:extLst>
          </p:cNvPr>
          <p:cNvSpPr>
            <a:spLocks noChangeArrowheads="1"/>
          </p:cNvSpPr>
          <p:nvPr/>
        </p:nvSpPr>
        <p:spPr bwMode="auto">
          <a:xfrm>
            <a:off x="6804248" y="6539504"/>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solidFill>
                  <a:schemeClr val="tx2"/>
                </a:solidFill>
                <a:latin typeface="Arial" panose="020B0604020202020204" pitchFamily="34" charset="0"/>
                <a:cs typeface="Arial" panose="020B0604020202020204" pitchFamily="34" charset="0"/>
              </a:rPr>
              <a:t>Leoncini et al, 2012</a:t>
            </a:r>
          </a:p>
        </p:txBody>
      </p:sp>
      <p:pic>
        <p:nvPicPr>
          <p:cNvPr id="6" name="Picture 5" descr="A graph of a person's body&#10;&#10;AI-generated content may be incorrect.">
            <a:extLst>
              <a:ext uri="{FF2B5EF4-FFF2-40B4-BE49-F238E27FC236}">
                <a16:creationId xmlns:a16="http://schemas.microsoft.com/office/drawing/2014/main" id="{F335DC94-DB16-A2B7-7225-AE0C30AD5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424" y="2766270"/>
            <a:ext cx="7200941" cy="3170099"/>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8A33A54-F7BB-0E04-19A9-F262B092070D}"/>
                  </a:ext>
                </a:extLst>
              </p:cNvPr>
              <p:cNvSpPr txBox="1"/>
              <p:nvPr/>
            </p:nvSpPr>
            <p:spPr>
              <a:xfrm>
                <a:off x="280648" y="783624"/>
                <a:ext cx="8863352" cy="1968039"/>
              </a:xfrm>
              <a:prstGeom prst="rect">
                <a:avLst/>
              </a:prstGeom>
              <a:noFill/>
            </p:spPr>
            <p:txBody>
              <a:bodyPr wrap="square">
                <a:spAutoFit/>
              </a:bodyPr>
              <a:lstStyle/>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5-10 often considered acceptable for e.g. rainfall integrated over the Boscastle catchment</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Error in estimating space-time averaged ensemble mean </a:t>
                </a:r>
                <a14:m>
                  <m:oMath xmlns:m="http://schemas.openxmlformats.org/officeDocument/2006/math">
                    <m:r>
                      <a:rPr lang="en-GB" b="0" i="1" smtClean="0">
                        <a:latin typeface="Cambria Math" panose="02040503050406030204" pitchFamily="18" charset="0"/>
                        <a:cs typeface="Arial" panose="020B0604020202020204" pitchFamily="34" charset="0"/>
                      </a:rPr>
                      <m:t>∼1/</m:t>
                    </m:r>
                    <m:rad>
                      <m:radPr>
                        <m:degHide m:val="on"/>
                        <m:ctrlPr>
                          <a:rPr lang="en-GB" b="0" i="1" smtClean="0">
                            <a:latin typeface="Cambria Math" panose="02040503050406030204" pitchFamily="18" charset="0"/>
                            <a:cs typeface="Arial" panose="020B0604020202020204" pitchFamily="34" charset="0"/>
                          </a:rPr>
                        </m:ctrlPr>
                      </m:radPr>
                      <m:deg/>
                      <m:e>
                        <m:r>
                          <a:rPr lang="en-GB" b="0" i="1" smtClean="0">
                            <a:latin typeface="Cambria Math" panose="02040503050406030204" pitchFamily="18" charset="0"/>
                            <a:cs typeface="Arial" panose="020B0604020202020204" pitchFamily="34" charset="0"/>
                          </a:rPr>
                          <m:t>𝑁</m:t>
                        </m:r>
                      </m:e>
                    </m:rad>
                  </m:oMath>
                </a14:m>
                <a:r>
                  <a:rPr lang="en-GB" dirty="0">
                    <a:latin typeface="Arial" panose="020B0604020202020204" pitchFamily="34" charset="0"/>
                    <a:cs typeface="Arial" panose="020B0604020202020204" pitchFamily="34" charset="0"/>
                  </a:rPr>
                  <a:t> for smallish N</a:t>
                </a:r>
              </a:p>
            </p:txBody>
          </p:sp>
        </mc:Choice>
        <mc:Fallback>
          <p:sp>
            <p:nvSpPr>
              <p:cNvPr id="8" name="TextBox 7">
                <a:extLst>
                  <a:ext uri="{FF2B5EF4-FFF2-40B4-BE49-F238E27FC236}">
                    <a16:creationId xmlns:a16="http://schemas.microsoft.com/office/drawing/2014/main" id="{C8A33A54-F7BB-0E04-19A9-F262B092070D}"/>
                  </a:ext>
                </a:extLst>
              </p:cNvPr>
              <p:cNvSpPr txBox="1">
                <a:spLocks noRot="1" noChangeAspect="1" noMove="1" noResize="1" noEditPoints="1" noAdjustHandles="1" noChangeArrowheads="1" noChangeShapeType="1" noTextEdit="1"/>
              </p:cNvSpPr>
              <p:nvPr/>
            </p:nvSpPr>
            <p:spPr>
              <a:xfrm>
                <a:off x="280648" y="783624"/>
                <a:ext cx="8863352" cy="1968039"/>
              </a:xfrm>
              <a:prstGeom prst="rect">
                <a:avLst/>
              </a:prstGeom>
              <a:blipFill>
                <a:blip r:embed="rId4"/>
                <a:stretch>
                  <a:fillRect l="-619" b="-4969"/>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2003C1C0-F9ED-9393-22BA-44659889BD21}"/>
              </a:ext>
            </a:extLst>
          </p:cNvPr>
          <p:cNvSpPr txBox="1"/>
          <p:nvPr/>
        </p:nvSpPr>
        <p:spPr>
          <a:xfrm>
            <a:off x="445222" y="5825839"/>
            <a:ext cx="5395609" cy="707886"/>
          </a:xfrm>
          <a:prstGeom prst="rect">
            <a:avLst/>
          </a:prstGeom>
          <a:noFill/>
        </p:spPr>
        <p:txBody>
          <a:bodyPr wrap="square" rtlCol="0">
            <a:spAutoFit/>
          </a:bodyPr>
          <a:lstStyle/>
          <a:p>
            <a:endParaRPr lang="en-GB" dirty="0"/>
          </a:p>
          <a:p>
            <a:pPr marL="342900" indent="-34290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Bootstrap sampling of 50 member</a:t>
            </a:r>
            <a:r>
              <a:rPr lang="en-GB" dirty="0">
                <a:latin typeface="Arial" panose="020B0604020202020204" pitchFamily="34" charset="0"/>
                <a:cs typeface="Arial" panose="020B0604020202020204" pitchFamily="34" charset="0"/>
              </a:rPr>
              <a:t>s</a:t>
            </a:r>
            <a:endParaRPr lang="en-GB"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5520F3-F599-D2F8-B48B-47E7863DAF4B}"/>
              </a:ext>
            </a:extLst>
          </p:cNvPr>
          <p:cNvSpPr txBox="1"/>
          <p:nvPr/>
        </p:nvSpPr>
        <p:spPr>
          <a:xfrm>
            <a:off x="1403648" y="3050992"/>
            <a:ext cx="792088" cy="461665"/>
          </a:xfrm>
          <a:prstGeom prst="rect">
            <a:avLst/>
          </a:prstGeom>
          <a:noFill/>
        </p:spPr>
        <p:txBody>
          <a:bodyPr wrap="square" rtlCol="0">
            <a:spAutoFit/>
          </a:bodyPr>
          <a:lstStyle/>
          <a:p>
            <a:r>
              <a:rPr lang="en-GB" sz="2400" dirty="0">
                <a:solidFill>
                  <a:srgbClr val="FF0000"/>
                </a:solidFill>
                <a:latin typeface="+mn-lt"/>
              </a:rPr>
              <a:t>N=5</a:t>
            </a:r>
          </a:p>
        </p:txBody>
      </p:sp>
      <p:sp>
        <p:nvSpPr>
          <p:cNvPr id="7" name="TextBox 6">
            <a:extLst>
              <a:ext uri="{FF2B5EF4-FFF2-40B4-BE49-F238E27FC236}">
                <a16:creationId xmlns:a16="http://schemas.microsoft.com/office/drawing/2014/main" id="{D7A41C42-BFF9-AF96-1144-DADA20B2620A}"/>
              </a:ext>
            </a:extLst>
          </p:cNvPr>
          <p:cNvSpPr txBox="1"/>
          <p:nvPr/>
        </p:nvSpPr>
        <p:spPr>
          <a:xfrm>
            <a:off x="3637383" y="2987965"/>
            <a:ext cx="792088" cy="461665"/>
          </a:xfrm>
          <a:prstGeom prst="rect">
            <a:avLst/>
          </a:prstGeom>
          <a:noFill/>
        </p:spPr>
        <p:txBody>
          <a:bodyPr wrap="square" rtlCol="0">
            <a:spAutoFit/>
          </a:bodyPr>
          <a:lstStyle/>
          <a:p>
            <a:r>
              <a:rPr lang="en-GB" sz="2400" dirty="0">
                <a:solidFill>
                  <a:srgbClr val="FF0000"/>
                </a:solidFill>
                <a:latin typeface="+mn-lt"/>
              </a:rPr>
              <a:t>N=8</a:t>
            </a:r>
          </a:p>
        </p:txBody>
      </p:sp>
      <p:sp>
        <p:nvSpPr>
          <p:cNvPr id="9" name="TextBox 8">
            <a:extLst>
              <a:ext uri="{FF2B5EF4-FFF2-40B4-BE49-F238E27FC236}">
                <a16:creationId xmlns:a16="http://schemas.microsoft.com/office/drawing/2014/main" id="{E8D65B83-E34D-2E4A-56EF-6D3065045AE1}"/>
              </a:ext>
            </a:extLst>
          </p:cNvPr>
          <p:cNvSpPr txBox="1"/>
          <p:nvPr/>
        </p:nvSpPr>
        <p:spPr>
          <a:xfrm>
            <a:off x="6040428" y="2967335"/>
            <a:ext cx="1051851" cy="461665"/>
          </a:xfrm>
          <a:prstGeom prst="rect">
            <a:avLst/>
          </a:prstGeom>
          <a:noFill/>
        </p:spPr>
        <p:txBody>
          <a:bodyPr wrap="square" rtlCol="0">
            <a:spAutoFit/>
          </a:bodyPr>
          <a:lstStyle/>
          <a:p>
            <a:r>
              <a:rPr lang="en-GB" sz="2400" dirty="0">
                <a:solidFill>
                  <a:srgbClr val="FF0000"/>
                </a:solidFill>
                <a:latin typeface="+mn-lt"/>
              </a:rPr>
              <a:t>N=20</a:t>
            </a:r>
          </a:p>
        </p:txBody>
      </p:sp>
      <p:sp>
        <p:nvSpPr>
          <p:cNvPr id="10" name="TextBox 9">
            <a:extLst>
              <a:ext uri="{FF2B5EF4-FFF2-40B4-BE49-F238E27FC236}">
                <a16:creationId xmlns:a16="http://schemas.microsoft.com/office/drawing/2014/main" id="{A09F9FF3-BDB6-3B88-9CAA-007C778B2D02}"/>
              </a:ext>
            </a:extLst>
          </p:cNvPr>
          <p:cNvSpPr txBox="1"/>
          <p:nvPr/>
        </p:nvSpPr>
        <p:spPr>
          <a:xfrm>
            <a:off x="8272040" y="3451826"/>
            <a:ext cx="676275" cy="707886"/>
          </a:xfrm>
          <a:prstGeom prst="rect">
            <a:avLst/>
          </a:prstGeom>
          <a:noFill/>
        </p:spPr>
        <p:txBody>
          <a:bodyPr wrap="square" rtlCol="0">
            <a:spAutoFit/>
          </a:bodyPr>
          <a:lstStyle/>
          <a:p>
            <a:r>
              <a:rPr lang="en-GB" dirty="0">
                <a:solidFill>
                  <a:schemeClr val="tx2"/>
                </a:solidFill>
                <a:latin typeface="+mn-lt"/>
              </a:rPr>
              <a:t>Std dev</a:t>
            </a:r>
          </a:p>
        </p:txBody>
      </p:sp>
      <p:sp>
        <p:nvSpPr>
          <p:cNvPr id="12" name="TextBox 11">
            <a:extLst>
              <a:ext uri="{FF2B5EF4-FFF2-40B4-BE49-F238E27FC236}">
                <a16:creationId xmlns:a16="http://schemas.microsoft.com/office/drawing/2014/main" id="{C9FECF6D-AA54-4C97-5165-1B63D5B83E09}"/>
              </a:ext>
            </a:extLst>
          </p:cNvPr>
          <p:cNvSpPr txBox="1"/>
          <p:nvPr/>
        </p:nvSpPr>
        <p:spPr>
          <a:xfrm>
            <a:off x="8007010" y="5182794"/>
            <a:ext cx="1206333" cy="400110"/>
          </a:xfrm>
          <a:prstGeom prst="rect">
            <a:avLst/>
          </a:prstGeom>
          <a:noFill/>
        </p:spPr>
        <p:txBody>
          <a:bodyPr wrap="square" rtlCol="0">
            <a:spAutoFit/>
          </a:bodyPr>
          <a:lstStyle/>
          <a:p>
            <a:r>
              <a:rPr lang="en-GB" dirty="0"/>
              <a:t>Extreme</a:t>
            </a:r>
            <a:endParaRPr lang="en-GB" dirty="0">
              <a:solidFill>
                <a:schemeClr val="tx2"/>
              </a:solidFill>
              <a:latin typeface="+mn-lt"/>
            </a:endParaRPr>
          </a:p>
        </p:txBody>
      </p:sp>
      <p:cxnSp>
        <p:nvCxnSpPr>
          <p:cNvPr id="14" name="Straight Arrow Connector 13">
            <a:extLst>
              <a:ext uri="{FF2B5EF4-FFF2-40B4-BE49-F238E27FC236}">
                <a16:creationId xmlns:a16="http://schemas.microsoft.com/office/drawing/2014/main" id="{C6200F2D-F1CB-106C-4687-11B00CE09538}"/>
              </a:ext>
            </a:extLst>
          </p:cNvPr>
          <p:cNvCxnSpPr/>
          <p:nvPr/>
        </p:nvCxnSpPr>
        <p:spPr bwMode="auto">
          <a:xfrm flipH="1">
            <a:off x="7829405" y="3780700"/>
            <a:ext cx="531299" cy="174548"/>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Arrow Connector 16">
            <a:extLst>
              <a:ext uri="{FF2B5EF4-FFF2-40B4-BE49-F238E27FC236}">
                <a16:creationId xmlns:a16="http://schemas.microsoft.com/office/drawing/2014/main" id="{B212F019-C2C7-322B-CC67-989694A504FC}"/>
              </a:ext>
            </a:extLst>
          </p:cNvPr>
          <p:cNvCxnSpPr/>
          <p:nvPr/>
        </p:nvCxnSpPr>
        <p:spPr bwMode="auto">
          <a:xfrm flipH="1" flipV="1">
            <a:off x="7782463" y="5121782"/>
            <a:ext cx="449093" cy="154391"/>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2047637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2F659-4838-5788-62A3-A8F0B6E3C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8E047-C870-C84B-A3B1-2A82CAD6F1D7}"/>
              </a:ext>
            </a:extLst>
          </p:cNvPr>
          <p:cNvSpPr>
            <a:spLocks noGrp="1"/>
          </p:cNvSpPr>
          <p:nvPr>
            <p:ph type="title"/>
          </p:nvPr>
        </p:nvSpPr>
        <p:spPr>
          <a:xfrm>
            <a:off x="251520" y="0"/>
            <a:ext cx="8280000" cy="828000"/>
          </a:xfrm>
        </p:spPr>
        <p:txBody>
          <a:bodyPr/>
          <a:lstStyle/>
          <a:p>
            <a:r>
              <a:rPr lang="en-GB" sz="2800" dirty="0">
                <a:solidFill>
                  <a:srgbClr val="7030A0"/>
                </a:solidFill>
              </a:rPr>
              <a:t>How many members?</a:t>
            </a:r>
            <a:endParaRPr lang="en-GB" sz="2800" dirty="0"/>
          </a:p>
        </p:txBody>
      </p:sp>
      <p:sp>
        <p:nvSpPr>
          <p:cNvPr id="3" name="Slide Number Placeholder 2">
            <a:extLst>
              <a:ext uri="{FF2B5EF4-FFF2-40B4-BE49-F238E27FC236}">
                <a16:creationId xmlns:a16="http://schemas.microsoft.com/office/drawing/2014/main" id="{C64F9023-45E7-9BF0-A23E-0DF629EBF7FC}"/>
              </a:ext>
            </a:extLst>
          </p:cNvPr>
          <p:cNvSpPr>
            <a:spLocks noGrp="1"/>
          </p:cNvSpPr>
          <p:nvPr>
            <p:ph type="sldNum" sz="quarter" idx="4"/>
          </p:nvPr>
        </p:nvSpPr>
        <p:spPr/>
        <p:txBody>
          <a:bodyPr/>
          <a:lstStyle/>
          <a:p>
            <a:fld id="{44C01B32-D1A0-401C-8867-70456BBB1E87}" type="slidenum">
              <a:rPr lang="en-GB" altLang="en-US" smtClean="0"/>
              <a:pPr/>
              <a:t>13</a:t>
            </a:fld>
            <a:endParaRPr lang="en-GB" altLang="en-US" dirty="0"/>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25FEA4B3-316D-9EA9-A3FB-8CA92EEE7C9E}"/>
                  </a:ext>
                </a:extLst>
              </p:cNvPr>
              <p:cNvSpPr txBox="1"/>
              <p:nvPr/>
            </p:nvSpPr>
            <p:spPr>
              <a:xfrm>
                <a:off x="287849" y="981888"/>
                <a:ext cx="8568301" cy="5707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42900" indent="-342900">
                  <a:buFont typeface="Arial" panose="020B0604020202020204" pitchFamily="34" charset="0"/>
                  <a:buChar char="•"/>
                </a:pPr>
                <a:r>
                  <a:rPr lang="en-GB" dirty="0">
                    <a:solidFill>
                      <a:srgbClr val="2A2A2A"/>
                    </a:solidFill>
                    <a:latin typeface="Arial" panose="020B0604020202020204" pitchFamily="34" charset="0"/>
                    <a:cs typeface="Arial" panose="020B0604020202020204" pitchFamily="34" charset="0"/>
                    <a:sym typeface="Helvetica Light"/>
                  </a:rPr>
                  <a:t>But other metrics need more!</a:t>
                </a:r>
              </a:p>
              <a:p>
                <a:pPr marL="342900" indent="-342900">
                  <a:buFont typeface="Arial" panose="020B0604020202020204" pitchFamily="34" charset="0"/>
                  <a:buChar char="•"/>
                </a:pPr>
                <a:endParaRPr lang="en-GB" dirty="0">
                  <a:solidFill>
                    <a:srgbClr val="2A2A2A"/>
                  </a:solidFill>
                  <a:latin typeface="Arial" panose="020B0604020202020204" pitchFamily="34" charset="0"/>
                  <a:cs typeface="Arial" panose="020B0604020202020204" pitchFamily="34" charset="0"/>
                  <a:sym typeface="Helvetica Light"/>
                </a:endParaRPr>
              </a:p>
              <a:p>
                <a:pPr marL="342900" indent="-342900">
                  <a:buFont typeface="Arial" panose="020B0604020202020204" pitchFamily="34" charset="0"/>
                  <a:buChar char="•"/>
                </a:pPr>
                <a:r>
                  <a:rPr lang="en-GB" dirty="0">
                    <a:solidFill>
                      <a:srgbClr val="2A2A2A"/>
                    </a:solidFill>
                    <a:latin typeface="Arial" panose="020B0604020202020204" pitchFamily="34" charset="0"/>
                    <a:cs typeface="Arial" panose="020B0604020202020204" pitchFamily="34" charset="0"/>
                    <a:sym typeface="Helvetica Light"/>
                  </a:rPr>
                  <a:t>I recommend Craig et al 2022, “</a:t>
                </a:r>
                <a:r>
                  <a:rPr lang="en-GB" dirty="0">
                    <a:latin typeface="Arial" panose="020B0604020202020204" pitchFamily="34" charset="0"/>
                    <a:cs typeface="Arial" panose="020B0604020202020204" pitchFamily="34" charset="0"/>
                  </a:rPr>
                  <a:t>Distributions and convergence of forecast variables in a 1,000-member convection-permitting ensemble”</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For local </a:t>
                </a:r>
                <a:r>
                  <a:rPr lang="en-GB" dirty="0" err="1">
                    <a:latin typeface="Arial" panose="020B0604020202020204" pitchFamily="34" charset="0"/>
                    <a:cs typeface="Arial" panose="020B0604020202020204" pitchFamily="34" charset="0"/>
                  </a:rPr>
                  <a:t>ens</a:t>
                </a:r>
                <a:r>
                  <a:rPr lang="en-GB" dirty="0">
                    <a:latin typeface="Arial" panose="020B0604020202020204" pitchFamily="34" charset="0"/>
                    <a:cs typeface="Arial" panose="020B0604020202020204" pitchFamily="34" charset="0"/>
                  </a:rPr>
                  <a:t> mean, N </a:t>
                </a:r>
                <a:r>
                  <a:rPr lang="en-GB" dirty="0">
                    <a:latin typeface="Calibri" panose="020F0502020204030204" pitchFamily="34" charset="0"/>
                    <a:ea typeface="Calibri" panose="020F0502020204030204" pitchFamily="34" charset="0"/>
                    <a:cs typeface="Calibri" panose="020F0502020204030204" pitchFamily="34" charset="0"/>
                  </a:rPr>
                  <a:t>~ </a:t>
                </a:r>
                <a:r>
                  <a:rPr lang="en-GB" dirty="0">
                    <a:latin typeface="Arial" panose="020B0604020202020204" pitchFamily="34" charset="0"/>
                    <a:cs typeface="Arial" panose="020B0604020202020204" pitchFamily="34" charset="0"/>
                  </a:rPr>
                  <a:t>10 to see convergence, with </a:t>
                </a:r>
                <a14:m>
                  <m:oMath xmlns:m="http://schemas.openxmlformats.org/officeDocument/2006/math">
                    <m:r>
                      <a:rPr lang="en-GB" b="0" i="1" smtClean="0">
                        <a:latin typeface="Cambria Math" panose="02040503050406030204" pitchFamily="18" charset="0"/>
                        <a:cs typeface="Arial" panose="020B0604020202020204" pitchFamily="34" charset="0"/>
                      </a:rPr>
                      <m:t>1/√</m:t>
                    </m:r>
                    <m:r>
                      <a:rPr lang="en-GB" b="0" i="1" smtClean="0">
                        <a:latin typeface="Cambria Math" panose="02040503050406030204" pitchFamily="18" charset="0"/>
                        <a:cs typeface="Arial" panose="020B0604020202020204" pitchFamily="34" charset="0"/>
                      </a:rPr>
                      <m:t>𝑁</m:t>
                    </m:r>
                  </m:oMath>
                </a14:m>
                <a:r>
                  <a:rPr lang="en-GB" dirty="0">
                    <a:latin typeface="Arial" panose="020B0604020202020204" pitchFamily="34" charset="0"/>
                    <a:cs typeface="Arial" panose="020B0604020202020204" pitchFamily="34" charset="0"/>
                  </a:rPr>
                  <a:t> scaling</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For the std dev, need N </a:t>
                </a:r>
                <a:r>
                  <a:rPr lang="en-GB" dirty="0">
                    <a:latin typeface="Calibri" panose="020F0502020204030204" pitchFamily="34" charset="0"/>
                    <a:ea typeface="Calibri" panose="020F0502020204030204" pitchFamily="34" charset="0"/>
                    <a:cs typeface="Calibri" panose="020F0502020204030204" pitchFamily="34" charset="0"/>
                  </a:rPr>
                  <a:t>~</a:t>
                </a:r>
                <a:r>
                  <a:rPr lang="en-GB"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100</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For extrema, e.g. 95% percentile, need N&gt;1000</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Requirements reduced for neighbourhood stats or spatial averages</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95% confidence interval for 10,000 bootstrap samples</a:t>
                </a:r>
              </a:p>
            </p:txBody>
          </p:sp>
        </mc:Choice>
        <mc:Fallback>
          <p:sp>
            <p:nvSpPr>
              <p:cNvPr id="13" name="TextBox 12">
                <a:extLst>
                  <a:ext uri="{FF2B5EF4-FFF2-40B4-BE49-F238E27FC236}">
                    <a16:creationId xmlns:a16="http://schemas.microsoft.com/office/drawing/2014/main" id="{25FEA4B3-316D-9EA9-A3FB-8CA92EEE7C9E}"/>
                  </a:ext>
                </a:extLst>
              </p:cNvPr>
              <p:cNvSpPr txBox="1">
                <a:spLocks noRot="1" noChangeAspect="1" noMove="1" noResize="1" noEditPoints="1" noAdjustHandles="1" noChangeArrowheads="1" noChangeShapeType="1" noTextEdit="1"/>
              </p:cNvSpPr>
              <p:nvPr/>
            </p:nvSpPr>
            <p:spPr>
              <a:xfrm>
                <a:off x="287849" y="981888"/>
                <a:ext cx="8568301" cy="5707267"/>
              </a:xfrm>
              <a:prstGeom prst="rect">
                <a:avLst/>
              </a:prstGeom>
              <a:blipFill>
                <a:blip r:embed="rId3"/>
                <a:stretch>
                  <a:fillRect l="-853" b="-1068"/>
                </a:stretch>
              </a:blipFill>
              <a:ln w="12700" cap="flat">
                <a:noFill/>
                <a:miter lim="400000"/>
              </a:ln>
              <a:effectLst/>
            </p:spPr>
            <p:txBody>
              <a:bodyPr/>
              <a:lstStyle/>
              <a:p>
                <a:r>
                  <a:rPr lang="en-GB">
                    <a:noFill/>
                  </a:rPr>
                  <a:t> </a:t>
                </a:r>
              </a:p>
            </p:txBody>
          </p:sp>
        </mc:Fallback>
      </mc:AlternateContent>
      <p:pic>
        <p:nvPicPr>
          <p:cNvPr id="5" name="Picture 4">
            <a:extLst>
              <a:ext uri="{FF2B5EF4-FFF2-40B4-BE49-F238E27FC236}">
                <a16:creationId xmlns:a16="http://schemas.microsoft.com/office/drawing/2014/main" id="{3FAA0E5D-EB64-1C54-A17E-B9EFB8400E70}"/>
              </a:ext>
            </a:extLst>
          </p:cNvPr>
          <p:cNvPicPr>
            <a:picLocks noChangeAspect="1"/>
          </p:cNvPicPr>
          <p:nvPr/>
        </p:nvPicPr>
        <p:blipFill>
          <a:blip r:embed="rId4"/>
          <a:stretch>
            <a:fillRect/>
          </a:stretch>
        </p:blipFill>
        <p:spPr>
          <a:xfrm>
            <a:off x="511348" y="4218053"/>
            <a:ext cx="7622475" cy="1968304"/>
          </a:xfrm>
          <a:prstGeom prst="rect">
            <a:avLst/>
          </a:prstGeom>
        </p:spPr>
      </p:pic>
    </p:spTree>
    <p:extLst>
      <p:ext uri="{BB962C8B-B14F-4D97-AF65-F5344CB8AC3E}">
        <p14:creationId xmlns:p14="http://schemas.microsoft.com/office/powerpoint/2010/main" val="17839493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1DEA7-BF44-6EEF-3703-AFC4AA768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6A049-D487-934D-BDF1-0F8F81721B15}"/>
              </a:ext>
            </a:extLst>
          </p:cNvPr>
          <p:cNvSpPr>
            <a:spLocks noGrp="1"/>
          </p:cNvSpPr>
          <p:nvPr>
            <p:ph type="title"/>
          </p:nvPr>
        </p:nvSpPr>
        <p:spPr>
          <a:xfrm>
            <a:off x="95289" y="152089"/>
            <a:ext cx="8280000" cy="828000"/>
          </a:xfrm>
        </p:spPr>
        <p:txBody>
          <a:bodyPr/>
          <a:lstStyle/>
          <a:p>
            <a:r>
              <a:rPr lang="en-GB" sz="3600" dirty="0">
                <a:solidFill>
                  <a:srgbClr val="7030A0"/>
                </a:solidFill>
              </a:rPr>
              <a:t>For a straightforward example</a:t>
            </a:r>
            <a:endParaRPr lang="en-GB" dirty="0"/>
          </a:p>
        </p:txBody>
      </p:sp>
      <p:sp>
        <p:nvSpPr>
          <p:cNvPr id="3" name="Slide Number Placeholder 2">
            <a:extLst>
              <a:ext uri="{FF2B5EF4-FFF2-40B4-BE49-F238E27FC236}">
                <a16:creationId xmlns:a16="http://schemas.microsoft.com/office/drawing/2014/main" id="{E40D09D6-C80E-B6DD-4A23-5EFAC1099BA1}"/>
              </a:ext>
            </a:extLst>
          </p:cNvPr>
          <p:cNvSpPr>
            <a:spLocks noGrp="1"/>
          </p:cNvSpPr>
          <p:nvPr>
            <p:ph type="sldNum" sz="quarter" idx="4"/>
          </p:nvPr>
        </p:nvSpPr>
        <p:spPr/>
        <p:txBody>
          <a:bodyPr/>
          <a:lstStyle/>
          <a:p>
            <a:fld id="{44C01B32-D1A0-401C-8867-70456BBB1E87}" type="slidenum">
              <a:rPr lang="en-GB" altLang="en-US" smtClean="0"/>
              <a:pPr/>
              <a:t>14</a:t>
            </a:fld>
            <a:endParaRPr lang="en-GB" altLang="en-US" dirty="0"/>
          </a:p>
        </p:txBody>
      </p:sp>
      <p:sp>
        <p:nvSpPr>
          <p:cNvPr id="4" name="Content Placeholder 3">
            <a:extLst>
              <a:ext uri="{FF2B5EF4-FFF2-40B4-BE49-F238E27FC236}">
                <a16:creationId xmlns:a16="http://schemas.microsoft.com/office/drawing/2014/main" id="{935CBEFE-2F34-1CE5-CE3A-99CE0CC928D1}"/>
              </a:ext>
            </a:extLst>
          </p:cNvPr>
          <p:cNvSpPr>
            <a:spLocks noGrp="1"/>
          </p:cNvSpPr>
          <p:nvPr>
            <p:ph idx="11"/>
          </p:nvPr>
        </p:nvSpPr>
        <p:spPr>
          <a:xfrm>
            <a:off x="287705" y="1272643"/>
            <a:ext cx="4320651" cy="3951304"/>
          </a:xfrm>
        </p:spPr>
        <p:txBody>
          <a:bodyPr/>
          <a:lstStyle/>
          <a:p>
            <a:r>
              <a:rPr lang="en-GB" sz="2000" dirty="0"/>
              <a:t>Flack et al, 2019, </a:t>
            </a:r>
          </a:p>
          <a:p>
            <a:r>
              <a:rPr lang="en-GB" sz="2000" dirty="0"/>
              <a:t>Compares 7 member ensembles</a:t>
            </a:r>
          </a:p>
          <a:p>
            <a:r>
              <a:rPr lang="en-GB" sz="2000" dirty="0">
                <a:solidFill>
                  <a:srgbClr val="FF0000"/>
                </a:solidFill>
              </a:rPr>
              <a:t>Q:</a:t>
            </a:r>
            <a:r>
              <a:rPr lang="en-GB" sz="2000" dirty="0"/>
              <a:t> does a change to the aerosol treatment systematically affect rainfall in CSIP IOP8?</a:t>
            </a:r>
          </a:p>
          <a:p>
            <a:r>
              <a:rPr lang="en-GB" sz="2000" dirty="0">
                <a:solidFill>
                  <a:srgbClr val="FF0000"/>
                </a:solidFill>
              </a:rPr>
              <a:t>A:</a:t>
            </a:r>
            <a:r>
              <a:rPr lang="en-GB" sz="2000" dirty="0"/>
              <a:t> Yes, but marginally, with differences being &gt; than but ≈ range of ensemble</a:t>
            </a:r>
          </a:p>
          <a:p>
            <a:endParaRPr lang="en-GB" sz="2000" dirty="0"/>
          </a:p>
          <a:p>
            <a:r>
              <a:rPr lang="en-GB" sz="2000" dirty="0"/>
              <a:t>Also suggest Flack et al, 2021 for analysis of spatial scales of impact due to parameterization change</a:t>
            </a:r>
          </a:p>
        </p:txBody>
      </p:sp>
      <p:pic>
        <p:nvPicPr>
          <p:cNvPr id="6" name="Picture 5" descr="A collage of graphs&#10;&#10;AI-generated content may be incorrect.">
            <a:extLst>
              <a:ext uri="{FF2B5EF4-FFF2-40B4-BE49-F238E27FC236}">
                <a16:creationId xmlns:a16="http://schemas.microsoft.com/office/drawing/2014/main" id="{B0392E51-8591-0D2C-F1BD-910B1A5B1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529" y="980089"/>
            <a:ext cx="4320651" cy="4675968"/>
          </a:xfrm>
          <a:prstGeom prst="rect">
            <a:avLst/>
          </a:prstGeom>
        </p:spPr>
      </p:pic>
      <p:sp>
        <p:nvSpPr>
          <p:cNvPr id="5" name="TextBox 4">
            <a:extLst>
              <a:ext uri="{FF2B5EF4-FFF2-40B4-BE49-F238E27FC236}">
                <a16:creationId xmlns:a16="http://schemas.microsoft.com/office/drawing/2014/main" id="{B897E347-F43A-2B8C-A7D0-87B6D7421590}"/>
              </a:ext>
            </a:extLst>
          </p:cNvPr>
          <p:cNvSpPr txBox="1"/>
          <p:nvPr/>
        </p:nvSpPr>
        <p:spPr>
          <a:xfrm>
            <a:off x="5430319" y="5642444"/>
            <a:ext cx="1512168" cy="707886"/>
          </a:xfrm>
          <a:prstGeom prst="rect">
            <a:avLst/>
          </a:prstGeom>
          <a:noFill/>
        </p:spPr>
        <p:txBody>
          <a:bodyPr wrap="square" rtlCol="0">
            <a:spAutoFit/>
          </a:bodyPr>
          <a:lstStyle/>
          <a:p>
            <a:r>
              <a:rPr lang="en-GB" dirty="0">
                <a:solidFill>
                  <a:schemeClr val="tx2"/>
                </a:solidFill>
                <a:latin typeface="+mn-lt"/>
              </a:rPr>
              <a:t>Rain amount</a:t>
            </a:r>
          </a:p>
        </p:txBody>
      </p:sp>
      <p:sp>
        <p:nvSpPr>
          <p:cNvPr id="7" name="TextBox 6">
            <a:extLst>
              <a:ext uri="{FF2B5EF4-FFF2-40B4-BE49-F238E27FC236}">
                <a16:creationId xmlns:a16="http://schemas.microsoft.com/office/drawing/2014/main" id="{1E614CAA-9495-A1A8-4D7D-3A3C2935F7B5}"/>
              </a:ext>
            </a:extLst>
          </p:cNvPr>
          <p:cNvSpPr txBox="1"/>
          <p:nvPr/>
        </p:nvSpPr>
        <p:spPr>
          <a:xfrm>
            <a:off x="7577277" y="5656057"/>
            <a:ext cx="1512168" cy="707886"/>
          </a:xfrm>
          <a:prstGeom prst="rect">
            <a:avLst/>
          </a:prstGeom>
          <a:noFill/>
        </p:spPr>
        <p:txBody>
          <a:bodyPr wrap="square" rtlCol="0">
            <a:spAutoFit/>
          </a:bodyPr>
          <a:lstStyle/>
          <a:p>
            <a:r>
              <a:rPr lang="en-GB" dirty="0">
                <a:solidFill>
                  <a:schemeClr val="tx2"/>
                </a:solidFill>
                <a:latin typeface="+mn-lt"/>
              </a:rPr>
              <a:t>Rain fraction</a:t>
            </a:r>
          </a:p>
        </p:txBody>
      </p:sp>
    </p:spTree>
    <p:extLst>
      <p:ext uri="{BB962C8B-B14F-4D97-AF65-F5344CB8AC3E}">
        <p14:creationId xmlns:p14="http://schemas.microsoft.com/office/powerpoint/2010/main" val="41887936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961" y="404664"/>
            <a:ext cx="8280000" cy="828000"/>
          </a:xfrm>
        </p:spPr>
        <p:txBody>
          <a:bodyPr/>
          <a:lstStyle/>
          <a:p>
            <a:r>
              <a:rPr lang="en-GB" sz="3600" dirty="0">
                <a:solidFill>
                  <a:srgbClr val="7030A0"/>
                </a:solidFill>
              </a:rPr>
              <a:t>Considerations in assessing </a:t>
            </a:r>
            <a:br>
              <a:rPr lang="en-GB" sz="3600" dirty="0">
                <a:solidFill>
                  <a:srgbClr val="7030A0"/>
                </a:solidFill>
              </a:rPr>
            </a:br>
            <a:r>
              <a:rPr lang="en-GB" sz="3600" dirty="0">
                <a:solidFill>
                  <a:srgbClr val="7030A0"/>
                </a:solidFill>
              </a:rPr>
              <a:t>parameterization changes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15</a:t>
            </a:fld>
            <a:endParaRPr lang="en-GB" altLang="en-US" dirty="0"/>
          </a:p>
        </p:txBody>
      </p:sp>
      <p:sp>
        <p:nvSpPr>
          <p:cNvPr id="4" name="Content Placeholder 3"/>
          <p:cNvSpPr>
            <a:spLocks noGrp="1"/>
          </p:cNvSpPr>
          <p:nvPr>
            <p:ph idx="11"/>
          </p:nvPr>
        </p:nvSpPr>
        <p:spPr>
          <a:xfrm>
            <a:off x="395961" y="1453348"/>
            <a:ext cx="8064896" cy="3951304"/>
          </a:xfrm>
        </p:spPr>
        <p:txBody>
          <a:bodyPr/>
          <a:lstStyle/>
          <a:p>
            <a:r>
              <a:rPr lang="en-GB" dirty="0"/>
              <a:t>Is your newly parameterized simulation just like “another member of the ensemble” ? </a:t>
            </a:r>
          </a:p>
          <a:p>
            <a:r>
              <a:rPr lang="en-GB" dirty="0"/>
              <a:t>How do the simulation differences compare with those expected from upscale error growth?</a:t>
            </a:r>
          </a:p>
          <a:p>
            <a:r>
              <a:rPr lang="en-GB" dirty="0"/>
              <a:t>3 (5) stages of upscale error growth – which ones are / should be active in your simulations?</a:t>
            </a:r>
          </a:p>
          <a:p>
            <a:pPr lvl="1"/>
            <a:r>
              <a:rPr lang="en-GB" dirty="0"/>
              <a:t>Think about domain size</a:t>
            </a:r>
          </a:p>
          <a:p>
            <a:pPr lvl="1"/>
            <a:r>
              <a:rPr lang="en-GB" dirty="0"/>
              <a:t>Will you see phase 1, or are you trying to induce it?</a:t>
            </a:r>
          </a:p>
          <a:p>
            <a:r>
              <a:rPr lang="en-GB" dirty="0"/>
              <a:t>A small ensemble size may be ok, but that depends on your metrics</a:t>
            </a:r>
          </a:p>
          <a:p>
            <a:r>
              <a:rPr lang="en-GB" dirty="0"/>
              <a:t>Assuming a small number of cases, go for contrasting ones (</a:t>
            </a:r>
            <a:r>
              <a:rPr lang="en-GB"/>
              <a:t>esp. equilibrium </a:t>
            </a:r>
            <a:r>
              <a:rPr lang="en-GB" dirty="0"/>
              <a:t>vs non-equilibrium convection)</a:t>
            </a:r>
            <a:endParaRPr lang="en-GB" sz="2400" dirty="0"/>
          </a:p>
          <a:p>
            <a:endParaRPr lang="en-GB" dirty="0"/>
          </a:p>
          <a:p>
            <a:endParaRPr lang="en-GB" sz="2400" dirty="0"/>
          </a:p>
          <a:p>
            <a:endParaRPr lang="en-GB" dirty="0"/>
          </a:p>
          <a:p>
            <a:endParaRPr lang="en-GB" dirty="0"/>
          </a:p>
        </p:txBody>
      </p:sp>
    </p:spTree>
    <p:extLst>
      <p:ext uri="{BB962C8B-B14F-4D97-AF65-F5344CB8AC3E}">
        <p14:creationId xmlns:p14="http://schemas.microsoft.com/office/powerpoint/2010/main" val="23014625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DB92-E308-7094-D930-B60E1EE33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FD11D-CCA3-B48A-382E-ED6D69BA3B79}"/>
              </a:ext>
            </a:extLst>
          </p:cNvPr>
          <p:cNvSpPr>
            <a:spLocks noGrp="1"/>
          </p:cNvSpPr>
          <p:nvPr>
            <p:ph type="title"/>
          </p:nvPr>
        </p:nvSpPr>
        <p:spPr>
          <a:xfrm>
            <a:off x="86662" y="164851"/>
            <a:ext cx="8280000" cy="828000"/>
          </a:xfrm>
        </p:spPr>
        <p:txBody>
          <a:bodyPr/>
          <a:lstStyle/>
          <a:p>
            <a:r>
              <a:rPr lang="en-GB" sz="3600" dirty="0">
                <a:solidFill>
                  <a:srgbClr val="7030A0"/>
                </a:solidFill>
              </a:rPr>
              <a:t>Predictability vs systematic impact</a:t>
            </a:r>
            <a:endParaRPr lang="en-GB" dirty="0"/>
          </a:p>
        </p:txBody>
      </p:sp>
      <p:sp>
        <p:nvSpPr>
          <p:cNvPr id="3" name="Slide Number Placeholder 2">
            <a:extLst>
              <a:ext uri="{FF2B5EF4-FFF2-40B4-BE49-F238E27FC236}">
                <a16:creationId xmlns:a16="http://schemas.microsoft.com/office/drawing/2014/main" id="{00A07C5A-05EE-D5B9-C25D-29D58299A944}"/>
              </a:ext>
            </a:extLst>
          </p:cNvPr>
          <p:cNvSpPr>
            <a:spLocks noGrp="1"/>
          </p:cNvSpPr>
          <p:nvPr>
            <p:ph type="sldNum" sz="quarter" idx="4"/>
          </p:nvPr>
        </p:nvSpPr>
        <p:spPr/>
        <p:txBody>
          <a:bodyPr/>
          <a:lstStyle/>
          <a:p>
            <a:fld id="{44C01B32-D1A0-401C-8867-70456BBB1E87}" type="slidenum">
              <a:rPr lang="en-GB" altLang="en-US" smtClean="0"/>
              <a:pPr/>
              <a:t>2</a:t>
            </a:fld>
            <a:endParaRPr lang="en-GB" altLang="en-US" dirty="0"/>
          </a:p>
        </p:txBody>
      </p:sp>
      <p:sp>
        <p:nvSpPr>
          <p:cNvPr id="4" name="Content Placeholder 3">
            <a:extLst>
              <a:ext uri="{FF2B5EF4-FFF2-40B4-BE49-F238E27FC236}">
                <a16:creationId xmlns:a16="http://schemas.microsoft.com/office/drawing/2014/main" id="{C48F6D7D-F656-8EB3-04BA-5B856B7533D2}"/>
              </a:ext>
            </a:extLst>
          </p:cNvPr>
          <p:cNvSpPr>
            <a:spLocks noGrp="1"/>
          </p:cNvSpPr>
          <p:nvPr>
            <p:ph idx="11"/>
          </p:nvPr>
        </p:nvSpPr>
        <p:spPr>
          <a:xfrm>
            <a:off x="439200" y="1307699"/>
            <a:ext cx="8064896" cy="5256584"/>
          </a:xfrm>
        </p:spPr>
        <p:txBody>
          <a:bodyPr/>
          <a:lstStyle/>
          <a:p>
            <a:r>
              <a:rPr lang="en-GB" sz="2200" dirty="0"/>
              <a:t>Predictability literature looks at response to small perturbations through direct changes to model state </a:t>
            </a:r>
          </a:p>
          <a:p>
            <a:pPr lvl="2"/>
            <a:r>
              <a:rPr lang="en-GB" sz="2200" dirty="0"/>
              <a:t>initial state or periodic ( </a:t>
            </a:r>
            <a:r>
              <a:rPr lang="en-GB" sz="2200" dirty="0">
                <a:ea typeface="Calibri" panose="020F0502020204030204" pitchFamily="34" charset="0"/>
              </a:rPr>
              <a:t>~ </a:t>
            </a:r>
            <a:r>
              <a:rPr lang="en-GB" sz="2200" dirty="0"/>
              <a:t>h/w*) or continuous</a:t>
            </a:r>
          </a:p>
          <a:p>
            <a:pPr lvl="2"/>
            <a:r>
              <a:rPr lang="en-GB" sz="2200" dirty="0"/>
              <a:t>may be very small, e.g. 0.01K</a:t>
            </a:r>
          </a:p>
          <a:p>
            <a:pPr lvl="2"/>
            <a:r>
              <a:rPr lang="en-GB" sz="2200" dirty="0"/>
              <a:t>different levels tried</a:t>
            </a:r>
          </a:p>
          <a:p>
            <a:pPr lvl="2"/>
            <a:r>
              <a:rPr lang="en-GB" sz="2200" dirty="0"/>
              <a:t>different variables tried</a:t>
            </a:r>
          </a:p>
          <a:p>
            <a:pPr lvl="2"/>
            <a:r>
              <a:rPr lang="en-GB" sz="2200" dirty="0"/>
              <a:t>but BL buoyancy is what matters</a:t>
            </a:r>
          </a:p>
          <a:p>
            <a:pPr marL="0" indent="0">
              <a:buNone/>
            </a:pPr>
            <a:endParaRPr lang="en-GB" sz="2200" dirty="0"/>
          </a:p>
          <a:p>
            <a:pPr marL="457200" indent="-457200">
              <a:buFont typeface="+mj-lt"/>
              <a:buAutoNum type="arabicPeriod"/>
            </a:pPr>
            <a:r>
              <a:rPr lang="en-GB" sz="2200" dirty="0"/>
              <a:t>How does a model respond?</a:t>
            </a:r>
          </a:p>
          <a:p>
            <a:pPr marL="457200" indent="-457200">
              <a:buFont typeface="+mj-lt"/>
              <a:buAutoNum type="arabicPeriod"/>
            </a:pPr>
            <a:r>
              <a:rPr lang="en-GB" sz="2200" dirty="0"/>
              <a:t>If we change/add a parameterization, does it have systematic impact larger than the impact of small random perturbations? </a:t>
            </a:r>
          </a:p>
          <a:p>
            <a:pPr lvl="1"/>
            <a:r>
              <a:rPr lang="en-GB" sz="2200" dirty="0">
                <a:solidFill>
                  <a:srgbClr val="FF0000"/>
                </a:solidFill>
              </a:rPr>
              <a:t>Impossible to answer unless we have measured the latter!</a:t>
            </a:r>
          </a:p>
          <a:p>
            <a:pPr marL="457200" indent="-457200">
              <a:buFont typeface="+mj-lt"/>
              <a:buAutoNum type="arabicPeriod"/>
            </a:pPr>
            <a:endParaRPr lang="en-GB" sz="2000" dirty="0"/>
          </a:p>
          <a:p>
            <a:endParaRPr lang="en-GB" sz="2000" dirty="0"/>
          </a:p>
          <a:p>
            <a:endParaRPr lang="en-GB" sz="2000" dirty="0"/>
          </a:p>
          <a:p>
            <a:endParaRPr lang="en-GB" dirty="0"/>
          </a:p>
        </p:txBody>
      </p:sp>
    </p:spTree>
    <p:extLst>
      <p:ext uri="{BB962C8B-B14F-4D97-AF65-F5344CB8AC3E}">
        <p14:creationId xmlns:p14="http://schemas.microsoft.com/office/powerpoint/2010/main" val="33575964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A170B-F6E6-E13E-11D0-C567640B3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31943-4412-ACE4-0C7B-083ECB18F68E}"/>
              </a:ext>
            </a:extLst>
          </p:cNvPr>
          <p:cNvSpPr>
            <a:spLocks noGrp="1"/>
          </p:cNvSpPr>
          <p:nvPr>
            <p:ph type="title"/>
          </p:nvPr>
        </p:nvSpPr>
        <p:spPr>
          <a:xfrm>
            <a:off x="237084" y="-102177"/>
            <a:ext cx="8280000" cy="828000"/>
          </a:xfrm>
        </p:spPr>
        <p:txBody>
          <a:bodyPr/>
          <a:lstStyle/>
          <a:p>
            <a:r>
              <a:rPr lang="en-GB" sz="2800" dirty="0">
                <a:solidFill>
                  <a:srgbClr val="7030A0"/>
                </a:solidFill>
              </a:rPr>
              <a:t>The immediate response (stage 0)</a:t>
            </a:r>
            <a:endParaRPr lang="en-GB" sz="2800" dirty="0"/>
          </a:p>
        </p:txBody>
      </p:sp>
      <p:sp>
        <p:nvSpPr>
          <p:cNvPr id="3" name="Slide Number Placeholder 2">
            <a:extLst>
              <a:ext uri="{FF2B5EF4-FFF2-40B4-BE49-F238E27FC236}">
                <a16:creationId xmlns:a16="http://schemas.microsoft.com/office/drawing/2014/main" id="{80B1C985-2C5A-166C-13BC-9310AC43A6DC}"/>
              </a:ext>
            </a:extLst>
          </p:cNvPr>
          <p:cNvSpPr>
            <a:spLocks noGrp="1"/>
          </p:cNvSpPr>
          <p:nvPr>
            <p:ph type="sldNum" sz="quarter" idx="4"/>
          </p:nvPr>
        </p:nvSpPr>
        <p:spPr/>
        <p:txBody>
          <a:bodyPr/>
          <a:lstStyle/>
          <a:p>
            <a:fld id="{44C01B32-D1A0-401C-8867-70456BBB1E87}" type="slidenum">
              <a:rPr lang="en-GB" altLang="en-US" smtClean="0"/>
              <a:pPr/>
              <a:t>3</a:t>
            </a:fld>
            <a:endParaRPr lang="en-GB" altLang="en-US" dirty="0"/>
          </a:p>
        </p:txBody>
      </p:sp>
      <p:sp>
        <p:nvSpPr>
          <p:cNvPr id="4" name="TextBox 3">
            <a:extLst>
              <a:ext uri="{FF2B5EF4-FFF2-40B4-BE49-F238E27FC236}">
                <a16:creationId xmlns:a16="http://schemas.microsoft.com/office/drawing/2014/main" id="{5DAE481E-6D94-67B7-F82B-9535058F7C2F}"/>
              </a:ext>
            </a:extLst>
          </p:cNvPr>
          <p:cNvSpPr txBox="1"/>
          <p:nvPr/>
        </p:nvSpPr>
        <p:spPr>
          <a:xfrm>
            <a:off x="502230" y="980728"/>
            <a:ext cx="8014854" cy="2862322"/>
          </a:xfrm>
          <a:prstGeom prst="rect">
            <a:avLst/>
          </a:prstGeom>
          <a:noFill/>
        </p:spPr>
        <p:txBody>
          <a:bodyPr wrap="square" rtlCol="0">
            <a:spAutoFit/>
          </a:bodyPr>
          <a:lstStyle/>
          <a:p>
            <a:pPr marL="342900" indent="-34290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After one UM timestep</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For BL </a:t>
            </a:r>
            <a:r>
              <a:rPr lang="el-GR" dirty="0">
                <a:solidFill>
                  <a:schemeClr val="tx2"/>
                </a:solidFill>
                <a:latin typeface="Arial" panose="020B0604020202020204" pitchFamily="34" charset="0"/>
                <a:cs typeface="Arial" panose="020B0604020202020204" pitchFamily="34" charset="0"/>
              </a:rPr>
              <a:t>θ</a:t>
            </a:r>
            <a:r>
              <a:rPr lang="en-GB" dirty="0">
                <a:solidFill>
                  <a:schemeClr val="tx2"/>
                </a:solidFill>
                <a:latin typeface="Arial" panose="020B0604020202020204" pitchFamily="34" charset="0"/>
                <a:cs typeface="Arial" panose="020B0604020202020204" pitchFamily="34" charset="0"/>
              </a:rPr>
              <a:t> perturbations of  </a:t>
            </a:r>
            <a:r>
              <a:rPr lang="en-GB"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dirty="0">
                <a:solidFill>
                  <a:schemeClr val="tx2"/>
                </a:solidFill>
                <a:latin typeface="Arial" panose="020B0604020202020204" pitchFamily="34" charset="0"/>
                <a:cs typeface="Arial" panose="020B0604020202020204" pitchFamily="34" charset="0"/>
              </a:rPr>
              <a:t>0.1K (Leoncini et al, 2010)</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Can affect local CAPE by up to 1 J/kg, mainly by affecting LNB</a:t>
            </a:r>
          </a:p>
          <a:p>
            <a:pPr marL="342900" indent="-34290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Lock BL classification changes at up to 1% of points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Lamb (acoustic) wave responses in w and p, here the averaged response over points with </a:t>
            </a:r>
            <a:r>
              <a:rPr lang="el-GR" dirty="0">
                <a:latin typeface="Arial" panose="020B0604020202020204" pitchFamily="34" charset="0"/>
                <a:cs typeface="Arial" panose="020B0604020202020204" pitchFamily="34" charset="0"/>
              </a:rPr>
              <a:t>Δθ</a:t>
            </a:r>
            <a:r>
              <a:rPr lang="en-GB" dirty="0">
                <a:latin typeface="Arial" panose="020B0604020202020204" pitchFamily="34" charset="0"/>
                <a:cs typeface="Arial" panose="020B0604020202020204" pitchFamily="34" charset="0"/>
              </a:rPr>
              <a:t> &gt;0</a:t>
            </a:r>
          </a:p>
          <a:p>
            <a:endParaRPr lang="en-GB" dirty="0">
              <a:solidFill>
                <a:schemeClr val="tx2"/>
              </a:solidFill>
              <a:latin typeface="Arial" panose="020B0604020202020204" pitchFamily="34" charset="0"/>
              <a:cs typeface="Arial" panose="020B0604020202020204" pitchFamily="34" charset="0"/>
            </a:endParaRPr>
          </a:p>
          <a:p>
            <a:endParaRPr lang="en-GB" dirty="0">
              <a:solidFill>
                <a:schemeClr val="tx2"/>
              </a:solidFill>
              <a:latin typeface="+mn-lt"/>
            </a:endParaRPr>
          </a:p>
        </p:txBody>
      </p:sp>
      <p:pic>
        <p:nvPicPr>
          <p:cNvPr id="9" name="Picture 8">
            <a:extLst>
              <a:ext uri="{FF2B5EF4-FFF2-40B4-BE49-F238E27FC236}">
                <a16:creationId xmlns:a16="http://schemas.microsoft.com/office/drawing/2014/main" id="{70577190-EB9D-DE80-BE5B-9DC89F02ADE0}"/>
              </a:ext>
            </a:extLst>
          </p:cNvPr>
          <p:cNvPicPr>
            <a:picLocks noChangeAspect="1"/>
          </p:cNvPicPr>
          <p:nvPr/>
        </p:nvPicPr>
        <p:blipFill>
          <a:blip r:embed="rId3"/>
          <a:stretch>
            <a:fillRect/>
          </a:stretch>
        </p:blipFill>
        <p:spPr>
          <a:xfrm>
            <a:off x="0" y="3407094"/>
            <a:ext cx="7893366" cy="3334274"/>
          </a:xfrm>
          <a:prstGeom prst="rect">
            <a:avLst/>
          </a:prstGeom>
        </p:spPr>
      </p:pic>
      <p:pic>
        <p:nvPicPr>
          <p:cNvPr id="6" name="Picture 5">
            <a:extLst>
              <a:ext uri="{FF2B5EF4-FFF2-40B4-BE49-F238E27FC236}">
                <a16:creationId xmlns:a16="http://schemas.microsoft.com/office/drawing/2014/main" id="{AA2B05F9-20E3-A28E-8563-8818F3612CF0}"/>
              </a:ext>
            </a:extLst>
          </p:cNvPr>
          <p:cNvPicPr>
            <a:picLocks noChangeAspect="1"/>
          </p:cNvPicPr>
          <p:nvPr/>
        </p:nvPicPr>
        <p:blipFill>
          <a:blip r:embed="rId4"/>
          <a:stretch>
            <a:fillRect/>
          </a:stretch>
        </p:blipFill>
        <p:spPr>
          <a:xfrm>
            <a:off x="4283968" y="3407094"/>
            <a:ext cx="4860031" cy="3334274"/>
          </a:xfrm>
          <a:prstGeom prst="rect">
            <a:avLst/>
          </a:prstGeom>
        </p:spPr>
      </p:pic>
    </p:spTree>
    <p:extLst>
      <p:ext uri="{BB962C8B-B14F-4D97-AF65-F5344CB8AC3E}">
        <p14:creationId xmlns:p14="http://schemas.microsoft.com/office/powerpoint/2010/main" val="40602199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574A-DC3B-9661-19D9-5602C853B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A4512-A087-B2BE-490B-1251AA4C1030}"/>
              </a:ext>
            </a:extLst>
          </p:cNvPr>
          <p:cNvSpPr>
            <a:spLocks noGrp="1"/>
          </p:cNvSpPr>
          <p:nvPr>
            <p:ph type="title"/>
          </p:nvPr>
        </p:nvSpPr>
        <p:spPr>
          <a:xfrm>
            <a:off x="237084" y="-102177"/>
            <a:ext cx="8280000" cy="828000"/>
          </a:xfrm>
        </p:spPr>
        <p:txBody>
          <a:bodyPr/>
          <a:lstStyle/>
          <a:p>
            <a:r>
              <a:rPr lang="en-GB" sz="2800" dirty="0">
                <a:solidFill>
                  <a:srgbClr val="7030A0"/>
                </a:solidFill>
              </a:rPr>
              <a:t>Picture of 3 (Overlapping) Stages</a:t>
            </a:r>
            <a:endParaRPr lang="en-GB" sz="2800" dirty="0"/>
          </a:p>
        </p:txBody>
      </p:sp>
      <p:sp>
        <p:nvSpPr>
          <p:cNvPr id="3" name="Slide Number Placeholder 2">
            <a:extLst>
              <a:ext uri="{FF2B5EF4-FFF2-40B4-BE49-F238E27FC236}">
                <a16:creationId xmlns:a16="http://schemas.microsoft.com/office/drawing/2014/main" id="{10715FE5-C300-653C-1F74-B7AFFF01819B}"/>
              </a:ext>
            </a:extLst>
          </p:cNvPr>
          <p:cNvSpPr>
            <a:spLocks noGrp="1"/>
          </p:cNvSpPr>
          <p:nvPr>
            <p:ph type="sldNum" sz="quarter" idx="4"/>
          </p:nvPr>
        </p:nvSpPr>
        <p:spPr/>
        <p:txBody>
          <a:bodyPr/>
          <a:lstStyle/>
          <a:p>
            <a:fld id="{44C01B32-D1A0-401C-8867-70456BBB1E87}" type="slidenum">
              <a:rPr lang="en-GB" altLang="en-US" smtClean="0"/>
              <a:pPr/>
              <a:t>4</a:t>
            </a:fld>
            <a:endParaRPr lang="en-GB" altLang="en-US" dirty="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C763F57-6FD7-87C5-317E-00EA351F8A06}"/>
                  </a:ext>
                </a:extLst>
              </p:cNvPr>
              <p:cNvSpPr txBox="1"/>
              <p:nvPr/>
            </p:nvSpPr>
            <p:spPr>
              <a:xfrm>
                <a:off x="61713" y="656989"/>
                <a:ext cx="5674018" cy="7171194"/>
              </a:xfrm>
              <a:prstGeom prst="rect">
                <a:avLst/>
              </a:prstGeom>
              <a:noFill/>
            </p:spPr>
            <p:txBody>
              <a:bodyPr wrap="square" rtlCol="0">
                <a:spAutoFit/>
              </a:bodyPr>
              <a:lstStyle/>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mj-lt"/>
                  <a:buAutoNum type="arabicPeriod"/>
                </a:pPr>
                <a:r>
                  <a:rPr lang="en-GB" dirty="0">
                    <a:solidFill>
                      <a:srgbClr val="FF0000"/>
                    </a:solidFill>
                    <a:latin typeface="Arial" panose="020B0604020202020204" pitchFamily="34" charset="0"/>
                    <a:cs typeface="Arial" panose="020B0604020202020204" pitchFamily="34" charset="0"/>
                  </a:rPr>
                  <a:t>Convective instability</a:t>
                </a:r>
              </a:p>
              <a:p>
                <a:pPr marL="914400" lvl="1" indent="-457200">
                  <a:buFont typeface="Arial" panose="020B0604020202020204" pitchFamily="34" charset="0"/>
                  <a:buChar char="•"/>
                </a:pPr>
                <a:r>
                  <a:rPr lang="en-GB" dirty="0">
                    <a:latin typeface="Arial" panose="020B0604020202020204" pitchFamily="34" charset="0"/>
                    <a:cs typeface="Arial" panose="020B0604020202020204" pitchFamily="34" charset="0"/>
                  </a:rPr>
                  <a:t>Early growth confined to areas with moist processes, especially by displacing convective cells </a:t>
                </a:r>
              </a:p>
              <a:p>
                <a:pPr marL="914400" lvl="1" indent="-457200">
                  <a:buFont typeface="Arial" panose="020B0604020202020204" pitchFamily="34" charset="0"/>
                  <a:buChar char="•"/>
                </a:pPr>
                <a:r>
                  <a:rPr lang="en-GB" dirty="0">
                    <a:latin typeface="Arial" panose="020B0604020202020204" pitchFamily="34" charset="0"/>
                    <a:cs typeface="Arial" panose="020B0604020202020204" pitchFamily="34" charset="0"/>
                  </a:rPr>
                  <a:t>Small scale errors saturate after a few hours</a:t>
                </a:r>
              </a:p>
              <a:p>
                <a:pPr marL="914400" lvl="1" indent="-457200">
                  <a:buFont typeface="Arial" panose="020B0604020202020204" pitchFamily="34" charset="0"/>
                  <a:buChar char="•"/>
                </a:pPr>
                <a:r>
                  <a:rPr lang="en-GB" dirty="0">
                    <a:latin typeface="Arial" panose="020B0604020202020204" pitchFamily="34" charset="0"/>
                    <a:cs typeface="Arial" panose="020B0604020202020204" pitchFamily="34" charset="0"/>
                  </a:rPr>
                  <a:t>Not seen in dry simulations</a:t>
                </a:r>
              </a:p>
              <a:p>
                <a:pPr marL="457200" indent="-457200">
                  <a:buFont typeface="+mj-lt"/>
                  <a:buAutoNum type="arabicPeriod"/>
                </a:pPr>
                <a:r>
                  <a:rPr lang="en-GB" dirty="0">
                    <a:solidFill>
                      <a:srgbClr val="FF0000"/>
                    </a:solidFill>
                    <a:latin typeface="Arial" panose="020B0604020202020204" pitchFamily="34" charset="0"/>
                    <a:cs typeface="Arial" panose="020B0604020202020204" pitchFamily="34" charset="0"/>
                  </a:rPr>
                  <a:t>Transition and adjustment</a:t>
                </a:r>
              </a:p>
              <a:p>
                <a:pPr marL="914400" lvl="1" indent="-457200">
                  <a:buFont typeface="Arial" panose="020B0604020202020204" pitchFamily="34" charset="0"/>
                  <a:buChar char="•"/>
                </a:pPr>
                <a:r>
                  <a:rPr lang="en-GB" dirty="0">
                    <a:latin typeface="Arial" panose="020B0604020202020204" pitchFamily="34" charset="0"/>
                    <a:cs typeface="Arial" panose="020B0604020202020204" pitchFamily="34" charset="0"/>
                  </a:rPr>
                  <a:t>Gravity waves propagate errors away from </a:t>
                </a:r>
                <a:r>
                  <a:rPr lang="en-GB" dirty="0" err="1">
                    <a:latin typeface="Arial" panose="020B0604020202020204" pitchFamily="34" charset="0"/>
                    <a:cs typeface="Arial" panose="020B0604020202020204" pitchFamily="34" charset="0"/>
                  </a:rPr>
                  <a:t>convecting</a:t>
                </a:r>
                <a:r>
                  <a:rPr lang="en-GB" dirty="0">
                    <a:latin typeface="Arial" panose="020B0604020202020204" pitchFamily="34" charset="0"/>
                    <a:cs typeface="Arial" panose="020B0604020202020204" pitchFamily="34" charset="0"/>
                  </a:rPr>
                  <a:t> areas / upscale</a:t>
                </a:r>
              </a:p>
              <a:p>
                <a:pPr marL="914400" lvl="1" indent="-457200">
                  <a:buFont typeface="Arial" panose="020B0604020202020204" pitchFamily="34" charset="0"/>
                  <a:buChar char="•"/>
                </a:pPr>
                <a:r>
                  <a:rPr lang="en-GB" dirty="0">
                    <a:latin typeface="Arial" panose="020B0604020202020204" pitchFamily="34" charset="0"/>
                    <a:cs typeface="Arial" panose="020B0604020202020204" pitchFamily="34" charset="0"/>
                  </a:rPr>
                  <a:t>Coherent PV features emerge </a:t>
                </a:r>
                <a14:m>
                  <m:oMath xmlns:m="http://schemas.openxmlformats.org/officeDocument/2006/math">
                    <m:r>
                      <a:rPr lang="en-GB" i="1" smtClean="0">
                        <a:latin typeface="Cambria Math" panose="02040503050406030204" pitchFamily="18" charset="0"/>
                        <a:ea typeface="Cambria Math" panose="02040503050406030204" pitchFamily="18" charset="0"/>
                        <a:cs typeface="Arial" panose="020B0604020202020204" pitchFamily="34" charset="0"/>
                      </a:rPr>
                      <m:t>⇒</m:t>
                    </m:r>
                  </m:oMath>
                </a14:m>
                <a:r>
                  <a:rPr lang="en-GB" dirty="0">
                    <a:latin typeface="Arial" panose="020B0604020202020204" pitchFamily="34" charset="0"/>
                    <a:cs typeface="Arial" panose="020B0604020202020204" pitchFamily="34" charset="0"/>
                  </a:rPr>
                  <a:t> geostrophic adjustment with some projection onto balanced flow</a:t>
                </a:r>
              </a:p>
              <a:p>
                <a:pPr marL="914400" lvl="1" indent="-457200">
                  <a:buFont typeface="Arial" panose="020B0604020202020204" pitchFamily="34" charset="0"/>
                  <a:buChar char="•"/>
                </a:pPr>
                <a:r>
                  <a:rPr lang="en-GB" dirty="0">
                    <a:latin typeface="Arial" panose="020B0604020202020204" pitchFamily="34" charset="0"/>
                    <a:cs typeface="Arial" panose="020B0604020202020204" pitchFamily="34" charset="0"/>
                  </a:rPr>
                  <a:t>Mesoscale errors saturate after 10-20h</a:t>
                </a:r>
              </a:p>
              <a:p>
                <a:pPr marL="457200" indent="-457200">
                  <a:buFont typeface="+mj-lt"/>
                  <a:buAutoNum type="arabicPeriod"/>
                </a:pPr>
                <a:r>
                  <a:rPr lang="en-GB" dirty="0">
                    <a:solidFill>
                      <a:srgbClr val="FF0000"/>
                    </a:solidFill>
                    <a:latin typeface="Arial" panose="020B0604020202020204" pitchFamily="34" charset="0"/>
                    <a:cs typeface="Arial" panose="020B0604020202020204" pitchFamily="34" charset="0"/>
                  </a:rPr>
                  <a:t>Large-scale baroclinic growth from </a:t>
                </a:r>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GB" dirty="0">
                    <a:solidFill>
                      <a:srgbClr val="FF0000"/>
                    </a:solidFill>
                    <a:latin typeface="Arial" panose="020B0604020202020204" pitchFamily="34" charset="0"/>
                    <a:cs typeface="Arial" panose="020B0604020202020204" pitchFamily="34" charset="0"/>
                  </a:rPr>
                  <a:t>1 day</a:t>
                </a:r>
              </a:p>
              <a:p>
                <a:pPr marL="914400" lvl="1" indent="-457200">
                  <a:buFont typeface="Arial" panose="020B0604020202020204" pitchFamily="34" charset="0"/>
                  <a:buChar char="•"/>
                </a:pPr>
                <a:r>
                  <a:rPr lang="en-GB" dirty="0">
                    <a:latin typeface="Arial" panose="020B0604020202020204" pitchFamily="34" charset="0"/>
                    <a:cs typeface="Arial" panose="020B0604020202020204" pitchFamily="34" charset="0"/>
                  </a:rPr>
                  <a:t>Balanced components of the errors from the transitional stage subject to baroclinic instability </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solidFill>
                    <a:schemeClr val="tx2"/>
                  </a:solidFill>
                  <a:latin typeface="Arial" panose="020B0604020202020204" pitchFamily="34" charset="0"/>
                  <a:cs typeface="Arial" panose="020B0604020202020204" pitchFamily="34" charset="0"/>
                </a:endParaRPr>
              </a:p>
              <a:p>
                <a:endParaRPr lang="en-GB" dirty="0">
                  <a:solidFill>
                    <a:schemeClr val="tx2"/>
                  </a:solidFill>
                  <a:latin typeface="+mn-lt"/>
                </a:endParaRPr>
              </a:p>
            </p:txBody>
          </p:sp>
        </mc:Choice>
        <mc:Fallback>
          <p:sp>
            <p:nvSpPr>
              <p:cNvPr id="4" name="TextBox 3">
                <a:extLst>
                  <a:ext uri="{FF2B5EF4-FFF2-40B4-BE49-F238E27FC236}">
                    <a16:creationId xmlns:a16="http://schemas.microsoft.com/office/drawing/2014/main" id="{EC763F57-6FD7-87C5-317E-00EA351F8A06}"/>
                  </a:ext>
                </a:extLst>
              </p:cNvPr>
              <p:cNvSpPr txBox="1">
                <a:spLocks noRot="1" noChangeAspect="1" noMove="1" noResize="1" noEditPoints="1" noAdjustHandles="1" noChangeArrowheads="1" noChangeShapeType="1" noTextEdit="1"/>
              </p:cNvSpPr>
              <p:nvPr/>
            </p:nvSpPr>
            <p:spPr>
              <a:xfrm>
                <a:off x="61713" y="656989"/>
                <a:ext cx="5674018" cy="7171194"/>
              </a:xfrm>
              <a:prstGeom prst="rect">
                <a:avLst/>
              </a:prstGeom>
              <a:blipFill>
                <a:blip r:embed="rId3"/>
                <a:stretch>
                  <a:fillRect l="-967" r="-1504"/>
                </a:stretch>
              </a:blipFill>
            </p:spPr>
            <p:txBody>
              <a:bodyPr/>
              <a:lstStyle/>
              <a:p>
                <a:r>
                  <a:rPr lang="en-GB">
                    <a:noFill/>
                  </a:rPr>
                  <a:t> </a:t>
                </a:r>
              </a:p>
            </p:txBody>
          </p:sp>
        </mc:Fallback>
      </mc:AlternateContent>
      <p:pic>
        <p:nvPicPr>
          <p:cNvPr id="7" name="Picture 6" descr="A graph of a number of different types of data&#10;&#10;AI-generated content may be incorrect.">
            <a:extLst>
              <a:ext uri="{FF2B5EF4-FFF2-40B4-BE49-F238E27FC236}">
                <a16:creationId xmlns:a16="http://schemas.microsoft.com/office/drawing/2014/main" id="{12D95542-6C95-CBED-5708-14684F9EE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700808"/>
            <a:ext cx="3491880" cy="3312368"/>
          </a:xfrm>
          <a:prstGeom prst="rect">
            <a:avLst/>
          </a:prstGeom>
        </p:spPr>
      </p:pic>
      <p:sp>
        <p:nvSpPr>
          <p:cNvPr id="5" name="TextBox 4">
            <a:extLst>
              <a:ext uri="{FF2B5EF4-FFF2-40B4-BE49-F238E27FC236}">
                <a16:creationId xmlns:a16="http://schemas.microsoft.com/office/drawing/2014/main" id="{ADD6299C-F00A-052F-59D5-2D6C5D165C15}"/>
              </a:ext>
            </a:extLst>
          </p:cNvPr>
          <p:cNvSpPr txBox="1"/>
          <p:nvPr/>
        </p:nvSpPr>
        <p:spPr>
          <a:xfrm>
            <a:off x="6245279" y="5417840"/>
            <a:ext cx="2520280" cy="707886"/>
          </a:xfrm>
          <a:prstGeom prst="rect">
            <a:avLst/>
          </a:prstGeom>
          <a:noFill/>
        </p:spPr>
        <p:txBody>
          <a:bodyPr wrap="square" rtlCol="0">
            <a:spAutoFit/>
          </a:bodyPr>
          <a:lstStyle/>
          <a:p>
            <a:r>
              <a:rPr lang="en-GB" dirty="0">
                <a:solidFill>
                  <a:schemeClr val="tx2"/>
                </a:solidFill>
                <a:latin typeface="+mn-lt"/>
              </a:rPr>
              <a:t>Zhang et al, 2007 and others</a:t>
            </a:r>
          </a:p>
        </p:txBody>
      </p:sp>
    </p:spTree>
    <p:extLst>
      <p:ext uri="{BB962C8B-B14F-4D97-AF65-F5344CB8AC3E}">
        <p14:creationId xmlns:p14="http://schemas.microsoft.com/office/powerpoint/2010/main" val="36295426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EAF55-9B31-FA65-EA57-3341F540A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5AEB4-1AFF-B362-7B93-4A9ABC9A445E}"/>
              </a:ext>
            </a:extLst>
          </p:cNvPr>
          <p:cNvSpPr>
            <a:spLocks noGrp="1"/>
          </p:cNvSpPr>
          <p:nvPr>
            <p:ph type="title"/>
          </p:nvPr>
        </p:nvSpPr>
        <p:spPr>
          <a:xfrm>
            <a:off x="280648" y="80627"/>
            <a:ext cx="8280000" cy="828000"/>
          </a:xfrm>
        </p:spPr>
        <p:txBody>
          <a:bodyPr/>
          <a:lstStyle/>
          <a:p>
            <a:r>
              <a:rPr lang="en-GB" sz="2800" dirty="0">
                <a:solidFill>
                  <a:srgbClr val="7030A0"/>
                </a:solidFill>
              </a:rPr>
              <a:t>Phase 1</a:t>
            </a:r>
            <a:endParaRPr lang="en-GB" sz="2800" dirty="0"/>
          </a:p>
        </p:txBody>
      </p:sp>
      <p:sp>
        <p:nvSpPr>
          <p:cNvPr id="3" name="Slide Number Placeholder 2">
            <a:extLst>
              <a:ext uri="{FF2B5EF4-FFF2-40B4-BE49-F238E27FC236}">
                <a16:creationId xmlns:a16="http://schemas.microsoft.com/office/drawing/2014/main" id="{A173A03F-7225-D817-65A2-F57412B9E563}"/>
              </a:ext>
            </a:extLst>
          </p:cNvPr>
          <p:cNvSpPr>
            <a:spLocks noGrp="1"/>
          </p:cNvSpPr>
          <p:nvPr>
            <p:ph type="sldNum" sz="quarter" idx="4"/>
          </p:nvPr>
        </p:nvSpPr>
        <p:spPr/>
        <p:txBody>
          <a:bodyPr/>
          <a:lstStyle/>
          <a:p>
            <a:fld id="{44C01B32-D1A0-401C-8867-70456BBB1E87}" type="slidenum">
              <a:rPr lang="en-GB" altLang="en-US" smtClean="0"/>
              <a:pPr/>
              <a:t>5</a:t>
            </a:fld>
            <a:endParaRPr lang="en-GB" altLang="en-US" dirty="0"/>
          </a:p>
        </p:txBody>
      </p:sp>
      <p:sp>
        <p:nvSpPr>
          <p:cNvPr id="11" name="Rectangle 2">
            <a:extLst>
              <a:ext uri="{FF2B5EF4-FFF2-40B4-BE49-F238E27FC236}">
                <a16:creationId xmlns:a16="http://schemas.microsoft.com/office/drawing/2014/main" id="{D0CBA2B1-0FC5-4B28-2744-4EEDA6AE2C46}"/>
              </a:ext>
            </a:extLst>
          </p:cNvPr>
          <p:cNvSpPr>
            <a:spLocks noChangeArrowheads="1"/>
          </p:cNvSpPr>
          <p:nvPr/>
        </p:nvSpPr>
        <p:spPr bwMode="auto">
          <a:xfrm>
            <a:off x="7452320" y="3800202"/>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solidFill>
                  <a:schemeClr val="tx2"/>
                </a:solidFill>
                <a:latin typeface="Arial" panose="020B0604020202020204" pitchFamily="34" charset="0"/>
                <a:cs typeface="Arial" panose="020B0604020202020204" pitchFamily="34" charset="0"/>
              </a:rPr>
              <a:t>Leoncini et al, 2010</a:t>
            </a:r>
          </a:p>
        </p:txBody>
      </p:sp>
      <p:sp>
        <p:nvSpPr>
          <p:cNvPr id="14" name="TextBox 13">
            <a:extLst>
              <a:ext uri="{FF2B5EF4-FFF2-40B4-BE49-F238E27FC236}">
                <a16:creationId xmlns:a16="http://schemas.microsoft.com/office/drawing/2014/main" id="{AF029ABB-8D14-6809-9F5C-7DDF7F0A8D0E}"/>
              </a:ext>
            </a:extLst>
          </p:cNvPr>
          <p:cNvSpPr txBox="1"/>
          <p:nvPr/>
        </p:nvSpPr>
        <p:spPr>
          <a:xfrm>
            <a:off x="169917" y="701278"/>
            <a:ext cx="5122163"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6" fontAlgn="auto" hangingPunct="0">
              <a:spcBef>
                <a:spcPts val="0"/>
              </a:spcBef>
              <a:spcAft>
                <a:spcPts val="0"/>
              </a:spcAft>
              <a:defRPr/>
            </a:pPr>
            <a:endParaRPr lang="en-GB" sz="2400" dirty="0">
              <a:solidFill>
                <a:srgbClr val="2A2A2A"/>
              </a:solidFill>
              <a:latin typeface="Arial"/>
              <a:sym typeface="Helvetica Light"/>
            </a:endParaRPr>
          </a:p>
          <a:p>
            <a:pPr marL="342900" indent="-342900" defTabSz="584186" fontAlgn="auto" hangingPunct="0">
              <a:spcBef>
                <a:spcPts val="0"/>
              </a:spcBef>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Shift the location or timing of convective cells</a:t>
            </a:r>
          </a:p>
          <a:p>
            <a:pPr marL="342900" indent="-342900" defTabSz="584186" fontAlgn="auto" hangingPunct="0">
              <a:spcBef>
                <a:spcPts val="0"/>
              </a:spcBef>
              <a:spcAft>
                <a:spcPts val="0"/>
              </a:spcAft>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a:p>
            <a:pPr marL="342900" indent="-342900" defTabSz="584186" fontAlgn="auto" hangingPunct="0">
              <a:spcBef>
                <a:spcPts val="0"/>
              </a:spcBef>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CSIP IOP18, after 10h, 50% are different</a:t>
            </a:r>
          </a:p>
          <a:p>
            <a:pPr marL="342900" indent="-342900" defTabSz="584186" fontAlgn="auto" hangingPunct="0">
              <a:spcBef>
                <a:spcPts val="0"/>
              </a:spcBef>
              <a:spcAft>
                <a:spcPts val="0"/>
              </a:spcAft>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a:p>
            <a:pPr marL="342900" indent="-342900" defTabSz="584186" fontAlgn="auto" hangingPunct="0">
              <a:spcBef>
                <a:spcPts val="0"/>
              </a:spcBef>
              <a:spcAft>
                <a:spcPts val="0"/>
              </a:spcAft>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p:txBody>
      </p:sp>
      <p:pic>
        <p:nvPicPr>
          <p:cNvPr id="15" name="Picture 14" descr="A group of graphs showing different types of data&#10;&#10;AI-generated content may be incorrect.">
            <a:extLst>
              <a:ext uri="{FF2B5EF4-FFF2-40B4-BE49-F238E27FC236}">
                <a16:creationId xmlns:a16="http://schemas.microsoft.com/office/drawing/2014/main" id="{F2E67653-71BA-7677-7A01-F65719281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9797"/>
            <a:ext cx="4355976" cy="3458203"/>
          </a:xfrm>
          <a:prstGeom prst="rect">
            <a:avLst/>
          </a:prstGeom>
        </p:spPr>
      </p:pic>
      <p:pic>
        <p:nvPicPr>
          <p:cNvPr id="16" name="Picture 15">
            <a:extLst>
              <a:ext uri="{FF2B5EF4-FFF2-40B4-BE49-F238E27FC236}">
                <a16:creationId xmlns:a16="http://schemas.microsoft.com/office/drawing/2014/main" id="{489034C7-FCC6-F2A3-62BE-DFA7E7242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908627"/>
            <a:ext cx="4067944" cy="2911372"/>
          </a:xfrm>
          <a:prstGeom prst="rect">
            <a:avLst/>
          </a:prstGeom>
        </p:spPr>
      </p:pic>
      <p:sp>
        <p:nvSpPr>
          <p:cNvPr id="17" name="TextBox 16">
            <a:extLst>
              <a:ext uri="{FF2B5EF4-FFF2-40B4-BE49-F238E27FC236}">
                <a16:creationId xmlns:a16="http://schemas.microsoft.com/office/drawing/2014/main" id="{275FB84A-6ECA-74DF-2CAD-A2C57B8BCB9E}"/>
              </a:ext>
            </a:extLst>
          </p:cNvPr>
          <p:cNvSpPr txBox="1"/>
          <p:nvPr/>
        </p:nvSpPr>
        <p:spPr>
          <a:xfrm>
            <a:off x="4572000" y="4420853"/>
            <a:ext cx="4355976"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Fall off is faster and saturates at lower values when convection is more equilibrium like</a:t>
            </a:r>
          </a:p>
        </p:txBody>
      </p:sp>
      <p:sp>
        <p:nvSpPr>
          <p:cNvPr id="18" name="Rectangle 2">
            <a:extLst>
              <a:ext uri="{FF2B5EF4-FFF2-40B4-BE49-F238E27FC236}">
                <a16:creationId xmlns:a16="http://schemas.microsoft.com/office/drawing/2014/main" id="{2BD4F02F-2002-C384-2B21-3DF6210E4178}"/>
              </a:ext>
            </a:extLst>
          </p:cNvPr>
          <p:cNvSpPr>
            <a:spLocks noChangeArrowheads="1"/>
          </p:cNvSpPr>
          <p:nvPr/>
        </p:nvSpPr>
        <p:spPr bwMode="auto">
          <a:xfrm>
            <a:off x="4518810" y="6343280"/>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solidFill>
                  <a:schemeClr val="tx2"/>
                </a:solidFill>
                <a:latin typeface="Arial" panose="020B0604020202020204" pitchFamily="34" charset="0"/>
                <a:cs typeface="Arial" panose="020B0604020202020204" pitchFamily="34" charset="0"/>
              </a:rPr>
              <a:t>Flack et al, 2018</a:t>
            </a:r>
          </a:p>
        </p:txBody>
      </p:sp>
    </p:spTree>
    <p:extLst>
      <p:ext uri="{BB962C8B-B14F-4D97-AF65-F5344CB8AC3E}">
        <p14:creationId xmlns:p14="http://schemas.microsoft.com/office/powerpoint/2010/main" val="39751782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56CB-7B7C-29CA-CA9F-B89417223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3C2FF-B499-76B8-C927-CE8D131D98E2}"/>
              </a:ext>
            </a:extLst>
          </p:cNvPr>
          <p:cNvSpPr>
            <a:spLocks noGrp="1"/>
          </p:cNvSpPr>
          <p:nvPr>
            <p:ph type="title"/>
          </p:nvPr>
        </p:nvSpPr>
        <p:spPr>
          <a:xfrm>
            <a:off x="280648" y="80627"/>
            <a:ext cx="8280000" cy="828000"/>
          </a:xfrm>
        </p:spPr>
        <p:txBody>
          <a:bodyPr/>
          <a:lstStyle/>
          <a:p>
            <a:r>
              <a:rPr lang="en-GB" sz="2800" dirty="0">
                <a:solidFill>
                  <a:srgbClr val="7030A0"/>
                </a:solidFill>
              </a:rPr>
              <a:t>Phase 2 and towards 3</a:t>
            </a:r>
            <a:endParaRPr lang="en-GB" sz="2800" dirty="0"/>
          </a:p>
        </p:txBody>
      </p:sp>
      <p:sp>
        <p:nvSpPr>
          <p:cNvPr id="3" name="Slide Number Placeholder 2">
            <a:extLst>
              <a:ext uri="{FF2B5EF4-FFF2-40B4-BE49-F238E27FC236}">
                <a16:creationId xmlns:a16="http://schemas.microsoft.com/office/drawing/2014/main" id="{21D48A42-DDCC-21A1-EE16-04CDDFEBD32B}"/>
              </a:ext>
            </a:extLst>
          </p:cNvPr>
          <p:cNvSpPr>
            <a:spLocks noGrp="1"/>
          </p:cNvSpPr>
          <p:nvPr>
            <p:ph type="sldNum" sz="quarter" idx="4"/>
          </p:nvPr>
        </p:nvSpPr>
        <p:spPr/>
        <p:txBody>
          <a:bodyPr/>
          <a:lstStyle/>
          <a:p>
            <a:fld id="{44C01B32-D1A0-401C-8867-70456BBB1E87}" type="slidenum">
              <a:rPr lang="en-GB" altLang="en-US" smtClean="0"/>
              <a:pPr/>
              <a:t>6</a:t>
            </a:fld>
            <a:endParaRPr lang="en-GB" altLang="en-US" dirty="0"/>
          </a:p>
        </p:txBody>
      </p:sp>
      <p:sp>
        <p:nvSpPr>
          <p:cNvPr id="13" name="TextBox 12">
            <a:extLst>
              <a:ext uri="{FF2B5EF4-FFF2-40B4-BE49-F238E27FC236}">
                <a16:creationId xmlns:a16="http://schemas.microsoft.com/office/drawing/2014/main" id="{907D846C-DFBF-62D4-92EB-8804FE2696FC}"/>
              </a:ext>
            </a:extLst>
          </p:cNvPr>
          <p:cNvSpPr txBox="1"/>
          <p:nvPr/>
        </p:nvSpPr>
        <p:spPr>
          <a:xfrm>
            <a:off x="432574" y="4037008"/>
            <a:ext cx="8568301"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5D976CB9-AE4C-4B1A-0245-212E171E5E0E}"/>
              </a:ext>
            </a:extLst>
          </p:cNvPr>
          <p:cNvSpPr>
            <a:spLocks noChangeArrowheads="1"/>
          </p:cNvSpPr>
          <p:nvPr/>
        </p:nvSpPr>
        <p:spPr bwMode="auto">
          <a:xfrm>
            <a:off x="6804248" y="6539504"/>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solidFill>
                  <a:schemeClr val="tx2"/>
                </a:solidFill>
                <a:latin typeface="Arial" panose="020B0604020202020204" pitchFamily="34" charset="0"/>
                <a:cs typeface="Arial" panose="020B0604020202020204" pitchFamily="34" charset="0"/>
              </a:rPr>
              <a:t>Selz and Craig, 2015</a:t>
            </a:r>
          </a:p>
        </p:txBody>
      </p:sp>
      <p:pic>
        <p:nvPicPr>
          <p:cNvPr id="6" name="Video 4">
            <a:hlinkClick r:id="" action="ppaction://media"/>
            <a:extLst>
              <a:ext uri="{FF2B5EF4-FFF2-40B4-BE49-F238E27FC236}">
                <a16:creationId xmlns:a16="http://schemas.microsoft.com/office/drawing/2014/main" id="{EA127C47-C921-DC29-9AB9-16C2BD2CD5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3568" y="1104851"/>
            <a:ext cx="6825885" cy="4266178"/>
          </a:xfrm>
          <a:prstGeom prst="rect">
            <a:avLst/>
          </a:prstGeom>
        </p:spPr>
      </p:pic>
      <p:pic>
        <p:nvPicPr>
          <p:cNvPr id="12" name="Picture 11">
            <a:extLst>
              <a:ext uri="{FF2B5EF4-FFF2-40B4-BE49-F238E27FC236}">
                <a16:creationId xmlns:a16="http://schemas.microsoft.com/office/drawing/2014/main" id="{2A541E89-39F0-C58C-DCC2-D336A1B7F71F}"/>
              </a:ext>
            </a:extLst>
          </p:cNvPr>
          <p:cNvPicPr>
            <a:picLocks noChangeAspect="1"/>
          </p:cNvPicPr>
          <p:nvPr/>
        </p:nvPicPr>
        <p:blipFill>
          <a:blip r:embed="rId6"/>
          <a:stretch>
            <a:fillRect/>
          </a:stretch>
        </p:blipFill>
        <p:spPr>
          <a:xfrm>
            <a:off x="1129009" y="5949280"/>
            <a:ext cx="4191585" cy="932682"/>
          </a:xfrm>
          <a:prstGeom prst="rect">
            <a:avLst/>
          </a:prstGeom>
        </p:spPr>
      </p:pic>
    </p:spTree>
    <p:extLst>
      <p:ext uri="{BB962C8B-B14F-4D97-AF65-F5344CB8AC3E}">
        <p14:creationId xmlns:p14="http://schemas.microsoft.com/office/powerpoint/2010/main" val="4156287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9526-1E28-B209-2A13-7AAC0C266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E8EE9-9B3A-7506-AAB4-D1C39B8C722E}"/>
              </a:ext>
            </a:extLst>
          </p:cNvPr>
          <p:cNvSpPr>
            <a:spLocks noGrp="1"/>
          </p:cNvSpPr>
          <p:nvPr>
            <p:ph type="title"/>
          </p:nvPr>
        </p:nvSpPr>
        <p:spPr>
          <a:xfrm>
            <a:off x="334971" y="-3750"/>
            <a:ext cx="8280000" cy="828000"/>
          </a:xfrm>
        </p:spPr>
        <p:txBody>
          <a:bodyPr/>
          <a:lstStyle/>
          <a:p>
            <a:r>
              <a:rPr lang="en-GB" sz="2800" dirty="0">
                <a:solidFill>
                  <a:srgbClr val="7030A0"/>
                </a:solidFill>
              </a:rPr>
              <a:t>Ultimately to global saturation (stage 4)</a:t>
            </a:r>
            <a:endParaRPr lang="en-GB" sz="2800" dirty="0"/>
          </a:p>
        </p:txBody>
      </p:sp>
      <p:sp>
        <p:nvSpPr>
          <p:cNvPr id="3" name="Slide Number Placeholder 2">
            <a:extLst>
              <a:ext uri="{FF2B5EF4-FFF2-40B4-BE49-F238E27FC236}">
                <a16:creationId xmlns:a16="http://schemas.microsoft.com/office/drawing/2014/main" id="{3A2D9223-958F-EEAF-E50A-F212B1FD6071}"/>
              </a:ext>
            </a:extLst>
          </p:cNvPr>
          <p:cNvSpPr>
            <a:spLocks noGrp="1"/>
          </p:cNvSpPr>
          <p:nvPr>
            <p:ph type="sldNum" sz="quarter" idx="4"/>
          </p:nvPr>
        </p:nvSpPr>
        <p:spPr/>
        <p:txBody>
          <a:bodyPr/>
          <a:lstStyle/>
          <a:p>
            <a:fld id="{44C01B32-D1A0-401C-8867-70456BBB1E87}" type="slidenum">
              <a:rPr lang="en-GB" altLang="en-US" smtClean="0"/>
              <a:pPr/>
              <a:t>7</a:t>
            </a:fld>
            <a:endParaRPr lang="en-GB" altLang="en-US" dirty="0"/>
          </a:p>
        </p:txBody>
      </p:sp>
      <p:sp>
        <p:nvSpPr>
          <p:cNvPr id="4" name="TextBox 3">
            <a:extLst>
              <a:ext uri="{FF2B5EF4-FFF2-40B4-BE49-F238E27FC236}">
                <a16:creationId xmlns:a16="http://schemas.microsoft.com/office/drawing/2014/main" id="{0F104835-7EC7-E770-15A7-B570ED1F43F6}"/>
              </a:ext>
            </a:extLst>
          </p:cNvPr>
          <p:cNvSpPr txBox="1"/>
          <p:nvPr/>
        </p:nvSpPr>
        <p:spPr>
          <a:xfrm>
            <a:off x="334971" y="965030"/>
            <a:ext cx="3832585" cy="2554545"/>
          </a:xfrm>
          <a:prstGeom prst="rect">
            <a:avLst/>
          </a:prstGeom>
          <a:noFill/>
        </p:spPr>
        <p:txBody>
          <a:bodyPr wrap="square" rtlCol="0">
            <a:spAutoFit/>
          </a:bodyPr>
          <a:lstStyle/>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Global 4km model</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Initial burst, stages 1 and 2, with slope decreasing monotonically</a:t>
            </a:r>
            <a:endParaRPr lang="en-GB"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Quasi-exponential error growth, stage 3, to </a:t>
            </a:r>
            <a:r>
              <a:rPr lang="en-GB"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12 days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Saturated at day 17</a:t>
            </a:r>
          </a:p>
        </p:txBody>
      </p:sp>
      <p:pic>
        <p:nvPicPr>
          <p:cNvPr id="9" name="Picture 8">
            <a:extLst>
              <a:ext uri="{FF2B5EF4-FFF2-40B4-BE49-F238E27FC236}">
                <a16:creationId xmlns:a16="http://schemas.microsoft.com/office/drawing/2014/main" id="{71F01DCB-2A7A-3B13-65B6-0B7A98008184}"/>
              </a:ext>
            </a:extLst>
          </p:cNvPr>
          <p:cNvPicPr>
            <a:picLocks noChangeAspect="1"/>
          </p:cNvPicPr>
          <p:nvPr/>
        </p:nvPicPr>
        <p:blipFill>
          <a:blip r:embed="rId3"/>
          <a:stretch>
            <a:fillRect/>
          </a:stretch>
        </p:blipFill>
        <p:spPr>
          <a:xfrm>
            <a:off x="4588838" y="966648"/>
            <a:ext cx="4571052" cy="5267031"/>
          </a:xfrm>
          <a:prstGeom prst="rect">
            <a:avLst/>
          </a:prstGeom>
        </p:spPr>
      </p:pic>
      <p:pic>
        <p:nvPicPr>
          <p:cNvPr id="12" name="Picture 11">
            <a:extLst>
              <a:ext uri="{FF2B5EF4-FFF2-40B4-BE49-F238E27FC236}">
                <a16:creationId xmlns:a16="http://schemas.microsoft.com/office/drawing/2014/main" id="{06CB8262-229A-9280-F267-944D3087B903}"/>
              </a:ext>
            </a:extLst>
          </p:cNvPr>
          <p:cNvPicPr>
            <a:picLocks noChangeAspect="1"/>
          </p:cNvPicPr>
          <p:nvPr/>
        </p:nvPicPr>
        <p:blipFill>
          <a:blip r:embed="rId4"/>
          <a:stretch>
            <a:fillRect/>
          </a:stretch>
        </p:blipFill>
        <p:spPr>
          <a:xfrm>
            <a:off x="-51191" y="3933056"/>
            <a:ext cx="4640029" cy="2300623"/>
          </a:xfrm>
          <a:prstGeom prst="rect">
            <a:avLst/>
          </a:prstGeom>
        </p:spPr>
      </p:pic>
      <p:sp>
        <p:nvSpPr>
          <p:cNvPr id="5" name="Rectangle 2">
            <a:extLst>
              <a:ext uri="{FF2B5EF4-FFF2-40B4-BE49-F238E27FC236}">
                <a16:creationId xmlns:a16="http://schemas.microsoft.com/office/drawing/2014/main" id="{D776F5C2-67F4-4E6E-D76E-5F5DF89D5784}"/>
              </a:ext>
            </a:extLst>
          </p:cNvPr>
          <p:cNvSpPr>
            <a:spLocks noChangeArrowheads="1"/>
          </p:cNvSpPr>
          <p:nvPr/>
        </p:nvSpPr>
        <p:spPr bwMode="auto">
          <a:xfrm>
            <a:off x="7673685" y="6441391"/>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solidFill>
                  <a:schemeClr val="tx2"/>
                </a:solidFill>
                <a:latin typeface="Arial" panose="020B0604020202020204" pitchFamily="34" charset="0"/>
                <a:cs typeface="Arial" panose="020B0604020202020204" pitchFamily="34" charset="0"/>
              </a:rPr>
              <a:t>Judt, 2018</a:t>
            </a:r>
          </a:p>
        </p:txBody>
      </p:sp>
    </p:spTree>
    <p:extLst>
      <p:ext uri="{BB962C8B-B14F-4D97-AF65-F5344CB8AC3E}">
        <p14:creationId xmlns:p14="http://schemas.microsoft.com/office/powerpoint/2010/main" val="123446720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7FF2-464D-6FA5-8281-C6298E560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1202D-5F96-CB02-0851-6CF0C9487DFB}"/>
              </a:ext>
            </a:extLst>
          </p:cNvPr>
          <p:cNvSpPr>
            <a:spLocks noGrp="1"/>
          </p:cNvSpPr>
          <p:nvPr>
            <p:ph type="title"/>
          </p:nvPr>
        </p:nvSpPr>
        <p:spPr>
          <a:xfrm>
            <a:off x="266181" y="-23426"/>
            <a:ext cx="8280000" cy="828000"/>
          </a:xfrm>
        </p:spPr>
        <p:txBody>
          <a:bodyPr/>
          <a:lstStyle/>
          <a:p>
            <a:r>
              <a:rPr lang="en-GB" sz="2800" dirty="0">
                <a:solidFill>
                  <a:srgbClr val="7030A0"/>
                </a:solidFill>
              </a:rPr>
              <a:t>Do we capture phase 3 (or even 2)?</a:t>
            </a:r>
            <a:endParaRPr lang="en-GB" sz="2800" dirty="0"/>
          </a:p>
        </p:txBody>
      </p:sp>
      <p:sp>
        <p:nvSpPr>
          <p:cNvPr id="3" name="Slide Number Placeholder 2">
            <a:extLst>
              <a:ext uri="{FF2B5EF4-FFF2-40B4-BE49-F238E27FC236}">
                <a16:creationId xmlns:a16="http://schemas.microsoft.com/office/drawing/2014/main" id="{B3ABF2ED-D943-571F-3D90-4F7C1113A6FA}"/>
              </a:ext>
            </a:extLst>
          </p:cNvPr>
          <p:cNvSpPr>
            <a:spLocks noGrp="1"/>
          </p:cNvSpPr>
          <p:nvPr>
            <p:ph type="sldNum" sz="quarter" idx="4"/>
          </p:nvPr>
        </p:nvSpPr>
        <p:spPr/>
        <p:txBody>
          <a:bodyPr/>
          <a:lstStyle/>
          <a:p>
            <a:fld id="{44C01B32-D1A0-401C-8867-70456BBB1E87}" type="slidenum">
              <a:rPr lang="en-GB" altLang="en-US" smtClean="0"/>
              <a:pPr/>
              <a:t>8</a:t>
            </a:fld>
            <a:endParaRPr lang="en-GB" altLang="en-US" dirty="0"/>
          </a:p>
        </p:txBody>
      </p:sp>
      <p:sp>
        <p:nvSpPr>
          <p:cNvPr id="13" name="TextBox 12">
            <a:extLst>
              <a:ext uri="{FF2B5EF4-FFF2-40B4-BE49-F238E27FC236}">
                <a16:creationId xmlns:a16="http://schemas.microsoft.com/office/drawing/2014/main" id="{0E96EA90-F98C-5178-4B83-CF96BFFA7D74}"/>
              </a:ext>
            </a:extLst>
          </p:cNvPr>
          <p:cNvSpPr txBox="1"/>
          <p:nvPr/>
        </p:nvSpPr>
        <p:spPr>
          <a:xfrm>
            <a:off x="136499" y="686223"/>
            <a:ext cx="8568301" cy="27295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6" fontAlgn="auto" hangingPunct="0">
              <a:spcBef>
                <a:spcPts val="0"/>
              </a:spcBef>
              <a:spcAft>
                <a:spcPts val="0"/>
              </a:spcAft>
              <a:defRPr/>
            </a:pPr>
            <a:endParaRPr lang="en-GB" sz="2400" dirty="0">
              <a:solidFill>
                <a:srgbClr val="2A2A2A"/>
              </a:solidFill>
              <a:latin typeface="Arial" panose="020B0604020202020204" pitchFamily="34" charset="0"/>
              <a:cs typeface="Arial" panose="020B0604020202020204" pitchFamily="34" charset="0"/>
              <a:sym typeface="Helvetica Light"/>
            </a:endParaRPr>
          </a:p>
          <a:p>
            <a:pPr marL="342900" indent="-342900" defTabSz="584186" fontAlgn="auto" hangingPunct="0">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The air mass spends a time </a:t>
            </a:r>
            <a:r>
              <a:rPr lang="en-GB"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L/U in the domain</a:t>
            </a:r>
          </a:p>
          <a:p>
            <a:pPr marL="342900" indent="-342900" defTabSz="584186" fontAlgn="auto" hangingPunct="0">
              <a:spcBef>
                <a:spcPts val="0"/>
              </a:spcBef>
              <a:spcAft>
                <a:spcPts val="0"/>
              </a:spcAft>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342900" indent="-342900" defTabSz="584186" fontAlgn="auto" hangingPunct="0">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This limits growth of locally-induced perturbations</a:t>
            </a:r>
          </a:p>
          <a:p>
            <a:pPr marL="342900" indent="-342900" defTabSz="584186" fontAlgn="auto" hangingPunct="0">
              <a:spcBef>
                <a:spcPts val="0"/>
              </a:spcBef>
              <a:spcAft>
                <a:spcPts val="0"/>
              </a:spcAft>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342900" indent="-342900" defTabSz="584186" fontAlgn="auto" hangingPunct="0">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LBC differences will dominate at times ≥ this</a:t>
            </a:r>
          </a:p>
          <a:p>
            <a:pPr marL="342900" indent="-342900" defTabSz="584186" fontAlgn="auto" hangingPunct="0">
              <a:spcBef>
                <a:spcPts val="0"/>
              </a:spcBef>
              <a:spcAft>
                <a:spcPts val="0"/>
              </a:spcAft>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342900" indent="-342900" defTabSz="584186" fontAlgn="auto" hangingPunct="0">
              <a:spcBef>
                <a:spcPts val="0"/>
              </a:spcBef>
              <a:spcAft>
                <a:spcPts val="0"/>
              </a:spcAft>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73CD2E23-3347-99BE-E8FD-1BD80DC32322}"/>
              </a:ext>
            </a:extLst>
          </p:cNvPr>
          <p:cNvSpPr>
            <a:spLocks noChangeArrowheads="1"/>
          </p:cNvSpPr>
          <p:nvPr/>
        </p:nvSpPr>
        <p:spPr bwMode="auto">
          <a:xfrm>
            <a:off x="6804248" y="6539504"/>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err="1">
                <a:solidFill>
                  <a:schemeClr val="tx2"/>
                </a:solidFill>
                <a:latin typeface="Arial" panose="020B0604020202020204" pitchFamily="34" charset="0"/>
                <a:cs typeface="Arial" panose="020B0604020202020204" pitchFamily="34" charset="0"/>
              </a:rPr>
              <a:t>Gerbhardt</a:t>
            </a:r>
            <a:r>
              <a:rPr lang="en-GB" altLang="en-US" sz="1400" dirty="0">
                <a:solidFill>
                  <a:schemeClr val="tx2"/>
                </a:solidFill>
                <a:latin typeface="Arial" panose="020B0604020202020204" pitchFamily="34" charset="0"/>
                <a:cs typeface="Arial" panose="020B0604020202020204" pitchFamily="34" charset="0"/>
              </a:rPr>
              <a:t> et al, 2009</a:t>
            </a:r>
          </a:p>
        </p:txBody>
      </p:sp>
      <p:pic>
        <p:nvPicPr>
          <p:cNvPr id="10" name="Picture 9">
            <a:extLst>
              <a:ext uri="{FF2B5EF4-FFF2-40B4-BE49-F238E27FC236}">
                <a16:creationId xmlns:a16="http://schemas.microsoft.com/office/drawing/2014/main" id="{1FD9FDF4-60F1-AC9C-B373-721E4DE82582}"/>
              </a:ext>
            </a:extLst>
          </p:cNvPr>
          <p:cNvPicPr>
            <a:picLocks noChangeAspect="1"/>
          </p:cNvPicPr>
          <p:nvPr/>
        </p:nvPicPr>
        <p:blipFill>
          <a:blip r:embed="rId3"/>
          <a:stretch>
            <a:fillRect/>
          </a:stretch>
        </p:blipFill>
        <p:spPr>
          <a:xfrm>
            <a:off x="4211960" y="2713619"/>
            <a:ext cx="4932040" cy="3814932"/>
          </a:xfrm>
          <a:prstGeom prst="rect">
            <a:avLst/>
          </a:prstGeom>
        </p:spPr>
      </p:pic>
      <p:sp>
        <p:nvSpPr>
          <p:cNvPr id="12" name="TextBox 11">
            <a:extLst>
              <a:ext uri="{FF2B5EF4-FFF2-40B4-BE49-F238E27FC236}">
                <a16:creationId xmlns:a16="http://schemas.microsoft.com/office/drawing/2014/main" id="{05161402-E9CB-BF4E-17EF-2F3D66254A5C}"/>
              </a:ext>
            </a:extLst>
          </p:cNvPr>
          <p:cNvSpPr txBox="1"/>
          <p:nvPr/>
        </p:nvSpPr>
        <p:spPr>
          <a:xfrm>
            <a:off x="244689" y="3788735"/>
            <a:ext cx="3441723" cy="2554545"/>
          </a:xfrm>
          <a:prstGeom prst="rect">
            <a:avLst/>
          </a:prstGeom>
          <a:noFill/>
        </p:spPr>
        <p:txBody>
          <a:bodyPr wrap="square" rtlCol="0">
            <a:spAutoFit/>
          </a:bodyPr>
          <a:lstStyle/>
          <a:p>
            <a:pPr marL="342900" indent="-342900" defTabSz="584186" fontAlgn="auto" hangingPunct="0">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Physics dominates for 6h, LBC afterwards</a:t>
            </a:r>
          </a:p>
          <a:p>
            <a:pPr marL="342900" indent="-342900" defTabSz="584186" fontAlgn="auto" hangingPunct="0">
              <a:spcBef>
                <a:spcPts val="0"/>
              </a:spcBef>
              <a:spcAft>
                <a:spcPts val="0"/>
              </a:spcAft>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342900" indent="-342900" defTabSz="584186" fontAlgn="auto" hangingPunct="0">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CR = </a:t>
            </a:r>
            <a:r>
              <a:rPr lang="en-GB" i="1" dirty="0">
                <a:latin typeface="Arial" panose="020B0604020202020204" pitchFamily="34" charset="0"/>
                <a:cs typeface="Arial" panose="020B0604020202020204" pitchFamily="34" charset="0"/>
              </a:rPr>
              <a:t>N</a:t>
            </a:r>
            <a:r>
              <a:rPr lang="en-GB" dirty="0">
                <a:latin typeface="Arial" panose="020B0604020202020204" pitchFamily="34" charset="0"/>
                <a:cs typeface="Arial" panose="020B0604020202020204" pitchFamily="34" charset="0"/>
              </a:rPr>
              <a:t>(</a:t>
            </a:r>
            <a:r>
              <a:rPr lang="en-GB" i="1" dirty="0" err="1">
                <a:latin typeface="Arial" panose="020B0604020202020204" pitchFamily="34" charset="0"/>
                <a:cs typeface="Arial" panose="020B0604020202020204" pitchFamily="34" charset="0"/>
              </a:rPr>
              <a:t>GP</a:t>
            </a:r>
            <a:r>
              <a:rPr lang="en-GB" baseline="-25000" dirty="0" err="1">
                <a:latin typeface="Arial" panose="020B0604020202020204" pitchFamily="34" charset="0"/>
                <a:cs typeface="Arial" panose="020B0604020202020204" pitchFamily="34" charset="0"/>
              </a:rPr>
              <a:t>all</a:t>
            </a:r>
            <a:r>
              <a:rPr lang="en-GB" dirty="0">
                <a:latin typeface="Arial" panose="020B0604020202020204" pitchFamily="34" charset="0"/>
                <a:cs typeface="Arial" panose="020B0604020202020204" pitchFamily="34" charset="0"/>
              </a:rPr>
              <a:t>) / </a:t>
            </a:r>
            <a:r>
              <a:rPr lang="en-GB" i="1" dirty="0">
                <a:latin typeface="Arial" panose="020B0604020202020204" pitchFamily="34" charset="0"/>
                <a:cs typeface="Arial" panose="020B0604020202020204" pitchFamily="34" charset="0"/>
              </a:rPr>
              <a:t>N</a:t>
            </a:r>
            <a:r>
              <a:rPr lang="en-GB" dirty="0">
                <a:latin typeface="Arial" panose="020B0604020202020204" pitchFamily="34" charset="0"/>
                <a:cs typeface="Arial" panose="020B0604020202020204" pitchFamily="34" charset="0"/>
              </a:rPr>
              <a:t>(</a:t>
            </a:r>
            <a:r>
              <a:rPr lang="en-GB" i="1" dirty="0">
                <a:latin typeface="Arial" panose="020B0604020202020204" pitchFamily="34" charset="0"/>
                <a:cs typeface="Arial" panose="020B0604020202020204" pitchFamily="34" charset="0"/>
              </a:rPr>
              <a:t>GP</a:t>
            </a:r>
            <a:r>
              <a:rPr lang="en-GB" baseline="-25000" dirty="0">
                <a:latin typeface="Arial" panose="020B0604020202020204" pitchFamily="34" charset="0"/>
                <a:cs typeface="Arial" panose="020B0604020202020204" pitchFamily="34" charset="0"/>
              </a:rPr>
              <a:t>≥ 1</a:t>
            </a:r>
            <a:r>
              <a:rPr lang="en-GB" dirty="0">
                <a:latin typeface="Arial" panose="020B0604020202020204" pitchFamily="34" charset="0"/>
                <a:cs typeface="Arial" panose="020B0604020202020204" pitchFamily="34" charset="0"/>
              </a:rPr>
              <a:t>), numbers of grid points with rain in all / ≥ 1 member </a:t>
            </a:r>
          </a:p>
          <a:p>
            <a:endParaRPr lang="en-GB" dirty="0">
              <a:solidFill>
                <a:schemeClr val="tx2"/>
              </a:solidFill>
              <a:latin typeface="+mn-lt"/>
            </a:endParaRPr>
          </a:p>
        </p:txBody>
      </p:sp>
    </p:spTree>
    <p:extLst>
      <p:ext uri="{BB962C8B-B14F-4D97-AF65-F5344CB8AC3E}">
        <p14:creationId xmlns:p14="http://schemas.microsoft.com/office/powerpoint/2010/main" val="390840189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DD753-B4C4-44D8-9E46-4D7B44519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9279A-D1EF-5922-E8F7-DACC1305C61A}"/>
              </a:ext>
            </a:extLst>
          </p:cNvPr>
          <p:cNvSpPr>
            <a:spLocks noGrp="1"/>
          </p:cNvSpPr>
          <p:nvPr>
            <p:ph type="title"/>
          </p:nvPr>
        </p:nvSpPr>
        <p:spPr>
          <a:xfrm>
            <a:off x="280648" y="80627"/>
            <a:ext cx="8280000" cy="828000"/>
          </a:xfrm>
        </p:spPr>
        <p:txBody>
          <a:bodyPr/>
          <a:lstStyle/>
          <a:p>
            <a:r>
              <a:rPr lang="en-GB" sz="2800" dirty="0">
                <a:solidFill>
                  <a:srgbClr val="7030A0"/>
                </a:solidFill>
              </a:rPr>
              <a:t>Monitoring this issue</a:t>
            </a:r>
            <a:endParaRPr lang="en-GB" sz="2800" dirty="0"/>
          </a:p>
        </p:txBody>
      </p:sp>
      <p:sp>
        <p:nvSpPr>
          <p:cNvPr id="3" name="Slide Number Placeholder 2">
            <a:extLst>
              <a:ext uri="{FF2B5EF4-FFF2-40B4-BE49-F238E27FC236}">
                <a16:creationId xmlns:a16="http://schemas.microsoft.com/office/drawing/2014/main" id="{26D57614-A02C-EC43-3417-4549D84540FB}"/>
              </a:ext>
            </a:extLst>
          </p:cNvPr>
          <p:cNvSpPr>
            <a:spLocks noGrp="1"/>
          </p:cNvSpPr>
          <p:nvPr>
            <p:ph type="sldNum" sz="quarter" idx="4"/>
          </p:nvPr>
        </p:nvSpPr>
        <p:spPr/>
        <p:txBody>
          <a:bodyPr/>
          <a:lstStyle/>
          <a:p>
            <a:fld id="{44C01B32-D1A0-401C-8867-70456BBB1E87}" type="slidenum">
              <a:rPr lang="en-GB" altLang="en-US" smtClean="0"/>
              <a:pPr/>
              <a:t>9</a:t>
            </a:fld>
            <a:endParaRPr lang="en-GB" altLang="en-US" dirty="0"/>
          </a:p>
        </p:txBody>
      </p:sp>
      <p:sp>
        <p:nvSpPr>
          <p:cNvPr id="13" name="TextBox 12">
            <a:extLst>
              <a:ext uri="{FF2B5EF4-FFF2-40B4-BE49-F238E27FC236}">
                <a16:creationId xmlns:a16="http://schemas.microsoft.com/office/drawing/2014/main" id="{2B179E0D-A3B4-660E-138B-FBDF1ADEC7B3}"/>
              </a:ext>
            </a:extLst>
          </p:cNvPr>
          <p:cNvSpPr txBox="1"/>
          <p:nvPr/>
        </p:nvSpPr>
        <p:spPr>
          <a:xfrm>
            <a:off x="387219" y="723296"/>
            <a:ext cx="8568301"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6" fontAlgn="auto" hangingPunct="0">
              <a:spcBef>
                <a:spcPts val="0"/>
              </a:spcBef>
              <a:spcAft>
                <a:spcPts val="0"/>
              </a:spcAft>
              <a:defRPr/>
            </a:pPr>
            <a:endParaRPr lang="en-GB" sz="2400" dirty="0">
              <a:solidFill>
                <a:srgbClr val="2A2A2A"/>
              </a:solidFill>
              <a:latin typeface="Arial"/>
              <a:sym typeface="Helvetica Light"/>
            </a:endParaRPr>
          </a:p>
          <a:p>
            <a:pPr marL="342900" indent="-342900" defTabSz="584186" fontAlgn="auto" hangingPunct="0">
              <a:spcBef>
                <a:spcPts val="0"/>
              </a:spcBef>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Analysis includes LBC variations</a:t>
            </a:r>
          </a:p>
          <a:p>
            <a:pPr marL="342900" indent="-342900" defTabSz="584186" fontAlgn="auto" hangingPunct="0">
              <a:spcBef>
                <a:spcPts val="0"/>
              </a:spcBef>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Or can estimate L/U</a:t>
            </a:r>
          </a:p>
          <a:p>
            <a:pPr marL="342900" indent="-342900" defTabSz="584186" fontAlgn="auto" hangingPunct="0">
              <a:spcBef>
                <a:spcPts val="0"/>
              </a:spcBef>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Or use an age of air back trajectory</a:t>
            </a:r>
          </a:p>
          <a:p>
            <a:pPr marL="342900" indent="-342900" defTabSz="584186" fontAlgn="auto" hangingPunct="0">
              <a:spcBef>
                <a:spcPts val="0"/>
              </a:spcBef>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Or use tracers</a:t>
            </a:r>
          </a:p>
          <a:p>
            <a:pPr marL="342900" indent="-342900" defTabSz="584186" fontAlgn="auto" hangingPunct="0">
              <a:spcBef>
                <a:spcPts val="0"/>
              </a:spcBef>
              <a:spcAft>
                <a:spcPts val="0"/>
              </a:spcAft>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a:p>
            <a:pPr defTabSz="584186" fontAlgn="auto" hangingPunct="0">
              <a:spcBef>
                <a:spcPts val="0"/>
              </a:spcBef>
              <a:spcAft>
                <a:spcPts val="0"/>
              </a:spcAft>
              <a:defRPr/>
            </a:pPr>
            <a:endParaRPr lang="en-GB" sz="2400" dirty="0">
              <a:latin typeface="Arial" panose="020B0604020202020204" pitchFamily="34" charset="0"/>
              <a:cs typeface="Arial" panose="020B0604020202020204" pitchFamily="34" charset="0"/>
            </a:endParaRPr>
          </a:p>
          <a:p>
            <a:pPr marL="342900" indent="-342900" defTabSz="584186" fontAlgn="auto" hangingPunct="0">
              <a:spcBef>
                <a:spcPts val="0"/>
              </a:spcBef>
              <a:spcAft>
                <a:spcPts val="0"/>
              </a:spcAft>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11765BD-148B-7781-F859-E5C8ECA1300A}"/>
              </a:ext>
            </a:extLst>
          </p:cNvPr>
          <p:cNvSpPr>
            <a:spLocks noChangeArrowheads="1"/>
          </p:cNvSpPr>
          <p:nvPr/>
        </p:nvSpPr>
        <p:spPr bwMode="auto">
          <a:xfrm>
            <a:off x="6804248" y="6539504"/>
            <a:ext cx="20622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400" dirty="0">
                <a:solidFill>
                  <a:schemeClr val="tx2"/>
                </a:solidFill>
                <a:latin typeface="Arial" panose="020B0604020202020204" pitchFamily="34" charset="0"/>
                <a:cs typeface="Arial" panose="020B0604020202020204" pitchFamily="34" charset="0"/>
              </a:rPr>
              <a:t>Warner et al, 2025</a:t>
            </a:r>
          </a:p>
        </p:txBody>
      </p:sp>
      <p:pic>
        <p:nvPicPr>
          <p:cNvPr id="5" name="Picture 4">
            <a:extLst>
              <a:ext uri="{FF2B5EF4-FFF2-40B4-BE49-F238E27FC236}">
                <a16:creationId xmlns:a16="http://schemas.microsoft.com/office/drawing/2014/main" id="{9A0BC1E5-5DBF-3F96-1F18-58B37A75FF23}"/>
              </a:ext>
            </a:extLst>
          </p:cNvPr>
          <p:cNvPicPr>
            <a:picLocks noChangeAspect="1"/>
          </p:cNvPicPr>
          <p:nvPr/>
        </p:nvPicPr>
        <p:blipFill>
          <a:blip r:embed="rId3"/>
          <a:stretch>
            <a:fillRect/>
          </a:stretch>
        </p:blipFill>
        <p:spPr>
          <a:xfrm>
            <a:off x="0" y="2817722"/>
            <a:ext cx="4572000" cy="4029559"/>
          </a:xfrm>
          <a:prstGeom prst="rect">
            <a:avLst/>
          </a:prstGeom>
        </p:spPr>
      </p:pic>
      <p:pic>
        <p:nvPicPr>
          <p:cNvPr id="7" name="Picture 6">
            <a:extLst>
              <a:ext uri="{FF2B5EF4-FFF2-40B4-BE49-F238E27FC236}">
                <a16:creationId xmlns:a16="http://schemas.microsoft.com/office/drawing/2014/main" id="{521CC803-29D5-8538-0DD4-6F5037B791F2}"/>
              </a:ext>
            </a:extLst>
          </p:cNvPr>
          <p:cNvPicPr>
            <a:picLocks noChangeAspect="1"/>
          </p:cNvPicPr>
          <p:nvPr/>
        </p:nvPicPr>
        <p:blipFill>
          <a:blip r:embed="rId4"/>
          <a:stretch>
            <a:fillRect/>
          </a:stretch>
        </p:blipFill>
        <p:spPr>
          <a:xfrm>
            <a:off x="6098828" y="975297"/>
            <a:ext cx="2657953" cy="5127747"/>
          </a:xfrm>
          <a:prstGeom prst="rect">
            <a:avLst/>
          </a:prstGeom>
        </p:spPr>
      </p:pic>
    </p:spTree>
    <p:extLst>
      <p:ext uri="{BB962C8B-B14F-4D97-AF65-F5344CB8AC3E}">
        <p14:creationId xmlns:p14="http://schemas.microsoft.com/office/powerpoint/2010/main" val="2999188790"/>
      </p:ext>
    </p:extLst>
  </p:cSld>
  <p:clrMapOvr>
    <a:masterClrMapping/>
  </p:clrMapOvr>
  <p:transition>
    <p:fade/>
  </p:transition>
</p:sld>
</file>

<file path=ppt/theme/theme1.xml><?xml version="1.0" encoding="utf-8"?>
<a:theme xmlns:a="http://schemas.openxmlformats.org/drawingml/2006/main" name="UoR Theme">
  <a:themeElements>
    <a:clrScheme name="Custom 1">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B30DEDDB-CD2F-4B41-B102-188A90ADC8C4}"/>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C9DC04A4-0CAC-4C88-9061-C3D883DD65D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rdg-accessible-ppt-standard-19</Template>
  <TotalTime>43767</TotalTime>
  <Words>1399</Words>
  <Application>Microsoft Office PowerPoint</Application>
  <PresentationFormat>On-screen Show (4:3)</PresentationFormat>
  <Paragraphs>192</Paragraphs>
  <Slides>15</Slides>
  <Notes>13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Cambria Math</vt:lpstr>
      <vt:lpstr>Effra</vt:lpstr>
      <vt:lpstr>Arial Bold</vt:lpstr>
      <vt:lpstr>Calibri</vt:lpstr>
      <vt:lpstr>Arial</vt:lpstr>
      <vt:lpstr>UoR Theme</vt:lpstr>
      <vt:lpstr>1_UoR Theme off-white background</vt:lpstr>
      <vt:lpstr>Error growth and parameterization assessment</vt:lpstr>
      <vt:lpstr>Predictability vs systematic impact</vt:lpstr>
      <vt:lpstr>The immediate response (stage 0)</vt:lpstr>
      <vt:lpstr>Picture of 3 (Overlapping) Stages</vt:lpstr>
      <vt:lpstr>Phase 1</vt:lpstr>
      <vt:lpstr>Phase 2 and towards 3</vt:lpstr>
      <vt:lpstr>Ultimately to global saturation (stage 4)</vt:lpstr>
      <vt:lpstr>Do we capture phase 3 (or even 2)?</vt:lpstr>
      <vt:lpstr>Monitoring this issue</vt:lpstr>
      <vt:lpstr>Do we capture phase 1?</vt:lpstr>
      <vt:lpstr>Capturing phase 1?</vt:lpstr>
      <vt:lpstr>How many members?</vt:lpstr>
      <vt:lpstr>How many members?</vt:lpstr>
      <vt:lpstr>For a straightforward example</vt:lpstr>
      <vt:lpstr>Considerations in assessing  parameterization changes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Plant</dc:creator>
  <cp:lastModifiedBy>Bob Plant</cp:lastModifiedBy>
  <cp:revision>173</cp:revision>
  <cp:lastPrinted>2006-09-19T14:59:33Z</cp:lastPrinted>
  <dcterms:created xsi:type="dcterms:W3CDTF">2022-05-06T07:40:56Z</dcterms:created>
  <dcterms:modified xsi:type="dcterms:W3CDTF">2025-09-18T11:33:28Z</dcterms:modified>
</cp:coreProperties>
</file>