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23" r:id="rId2"/>
  </p:sldMasterIdLst>
  <p:notesMasterIdLst>
    <p:notesMasterId r:id="rId53"/>
  </p:notesMasterIdLst>
  <p:handoutMasterIdLst>
    <p:handoutMasterId r:id="rId54"/>
  </p:handoutMasterIdLst>
  <p:sldIdLst>
    <p:sldId id="265" r:id="rId3"/>
    <p:sldId id="816" r:id="rId4"/>
    <p:sldId id="806" r:id="rId5"/>
    <p:sldId id="818" r:id="rId6"/>
    <p:sldId id="988" r:id="rId7"/>
    <p:sldId id="998" r:id="rId8"/>
    <p:sldId id="1008" r:id="rId9"/>
    <p:sldId id="1011" r:id="rId10"/>
    <p:sldId id="1010" r:id="rId11"/>
    <p:sldId id="903" r:id="rId12"/>
    <p:sldId id="905" r:id="rId13"/>
    <p:sldId id="853" r:id="rId14"/>
    <p:sldId id="970" r:id="rId15"/>
    <p:sldId id="776" r:id="rId16"/>
    <p:sldId id="969" r:id="rId17"/>
    <p:sldId id="821" r:id="rId18"/>
    <p:sldId id="822" r:id="rId19"/>
    <p:sldId id="823" r:id="rId20"/>
    <p:sldId id="971" r:id="rId21"/>
    <p:sldId id="972" r:id="rId22"/>
    <p:sldId id="826" r:id="rId23"/>
    <p:sldId id="827" r:id="rId24"/>
    <p:sldId id="828" r:id="rId25"/>
    <p:sldId id="973" r:id="rId26"/>
    <p:sldId id="830" r:id="rId27"/>
    <p:sldId id="831" r:id="rId28"/>
    <p:sldId id="976" r:id="rId29"/>
    <p:sldId id="977" r:id="rId30"/>
    <p:sldId id="978" r:id="rId31"/>
    <p:sldId id="961" r:id="rId32"/>
    <p:sldId id="980" r:id="rId33"/>
    <p:sldId id="895" r:id="rId34"/>
    <p:sldId id="981" r:id="rId35"/>
    <p:sldId id="982" r:id="rId36"/>
    <p:sldId id="983" r:id="rId37"/>
    <p:sldId id="984" r:id="rId38"/>
    <p:sldId id="838" r:id="rId39"/>
    <p:sldId id="531" r:id="rId40"/>
    <p:sldId id="846" r:id="rId41"/>
    <p:sldId id="909" r:id="rId42"/>
    <p:sldId id="914" r:id="rId43"/>
    <p:sldId id="915" r:id="rId44"/>
    <p:sldId id="919" r:id="rId45"/>
    <p:sldId id="845" r:id="rId46"/>
    <p:sldId id="893" r:id="rId47"/>
    <p:sldId id="847" r:id="rId48"/>
    <p:sldId id="849" r:id="rId49"/>
    <p:sldId id="281" r:id="rId50"/>
    <p:sldId id="851" r:id="rId51"/>
    <p:sldId id="852" r:id="rId52"/>
  </p:sldIdLst>
  <p:sldSz cx="9144000" cy="6858000" type="screen4x3"/>
  <p:notesSz cx="6718300" cy="9867900"/>
  <p:embeddedFontLst>
    <p:embeddedFont>
      <p:font typeface="Arial Bold" panose="020B0704020202020204" pitchFamily="34" charset="0"/>
      <p:bold r:id="rId55"/>
    </p:embeddedFont>
    <p:embeddedFont>
      <p:font typeface="Cambria" panose="02040503050406030204" pitchFamily="18" charset="0"/>
      <p:regular r:id="rId56"/>
      <p:bold r:id="rId57"/>
      <p:italic r:id="rId58"/>
      <p:boldItalic r:id="rId59"/>
    </p:embeddedFont>
    <p:embeddedFont>
      <p:font typeface="Cambria Math" panose="02040503050406030204" pitchFamily="18" charset="0"/>
      <p:regular r:id="rId60"/>
    </p:embeddedFont>
    <p:embeddedFont>
      <p:font typeface="Effra" panose="020B0604020202020204" charset="0"/>
      <p:regular r:id="rId61"/>
      <p:bold r:id="rId62"/>
      <p:italic r:id="rId63"/>
      <p:boldItalic r:id="rId64"/>
    </p:embeddedFont>
    <p:embeddedFont>
      <p:font typeface="MS PGothic" panose="020B0600070205080204" pitchFamily="34" charset="-128"/>
      <p:regular r:id="rId65"/>
    </p:embeddedFont>
    <p:embeddedFont>
      <p:font typeface="Tahoma" panose="020B0604030504040204" pitchFamily="34" charset="0"/>
      <p:regular r:id="rId66"/>
      <p:bold r:id="rId67"/>
    </p:embeddedFont>
    <p:embeddedFont>
      <p:font typeface="Times" panose="02020603050405020304" pitchFamily="18" charset="0"/>
      <p:regular r:id="rId68"/>
      <p:bold r:id="rId69"/>
      <p:italic r:id="rId70"/>
      <p:boldItalic r:id="rId71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6AB"/>
    <a:srgbClr val="000000"/>
    <a:srgbClr val="D799A1"/>
    <a:srgbClr val="BF0071"/>
    <a:srgbClr val="7EAF35"/>
    <a:srgbClr val="F3F3F3"/>
    <a:srgbClr val="F0F0F0"/>
    <a:srgbClr val="EEEEEE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1" autoAdjust="0"/>
    <p:restoredTop sz="82799" autoAdjust="0"/>
  </p:normalViewPr>
  <p:slideViewPr>
    <p:cSldViewPr showGuides="1">
      <p:cViewPr varScale="1">
        <p:scale>
          <a:sx n="74" d="100"/>
          <a:sy n="74" d="100"/>
        </p:scale>
        <p:origin x="1182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2688" y="60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94088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67586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7959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304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80014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0234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99508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42933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20442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56986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3542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82985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08521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98727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29024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29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33284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69752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78541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5B1D-FF54-AA79-3D9F-4B811D9EA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AEA054-82B3-0302-2588-69E1748A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0F473A-AA0E-6AA0-8A5C-FE0FD90398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BD27-515D-FE40-1138-416CD83DF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86113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40721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63770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1CD39-A30D-E54B-EF47-D698CC2E8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CA3B4-411D-5B0F-E10D-8250C42C7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A30068-051F-7ECB-AE83-94A5A53F6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9717B-A387-FFEA-9BCB-35E24DF1D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47358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Black is the environmental sounding. Red shows warning caused by convection, which would drive the sounding towards a parcel ascent (not shown). So the CAPE is reduced. Blue shows the large-scale cooling the surroundings, driving the sounding towards the left of the </a:t>
            </a:r>
            <a:r>
              <a:rPr lang="en-GB" dirty="0" err="1"/>
              <a:t>tephigram</a:t>
            </a:r>
            <a:r>
              <a:rPr lang="en-GB" dirty="0"/>
              <a:t> and so increasing the CAPE.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084356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44242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55297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rgbClr val="2A2A2A"/>
                </a:solidFill>
                <a:latin typeface="Arial"/>
                <a:sym typeface="Helvetica Light"/>
              </a:rPr>
              <a:t>N96, atmosphere only.  Tropical wavenumber-frequency spectrum for precipitation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088327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AFESP ambition is for 1 month global forecasts at 1km to be achievable in 10-15 years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39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8558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988B8-2944-DC39-94FF-7CF6BF56E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65A35-9D37-2556-3A53-46F68E722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AB27F8-E432-F0C6-BE71-0FCD539F68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6DB90-CE45-039B-1ADA-F8FDBE70F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70485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62D0C-CB1F-932D-0574-3F11630A2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F3EE3-ACAA-A469-4C9B-C6F6C0CB8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76FBC-B7D5-BD52-9A64-BC86C153A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5B30D-8325-61F2-FD06-D56BFDCAA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1545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72524-66E5-9C3E-1DF5-BE0857F48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B8573-0388-B716-9606-1D5610603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2DE11-D5CE-65BA-597D-225AE0CE7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D3907-7DB1-8C11-4982-5FE93B58A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534345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F3507-C465-3043-1B79-69A24E0FA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D0FA66-D3BA-C8AF-67FD-2F63D840A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D6B269-3515-0672-99CA-EC869B854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3C70F-4B99-BFE6-F893-5D427BA4C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3788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885913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Times" pitchFamily="-105" charset="0"/>
              <a:buNone/>
              <a:tabLst/>
              <a:defRPr/>
            </a:pPr>
            <a:r>
              <a:rPr lang="en-GB" dirty="0"/>
              <a:t>Illustrate problems with an all-parameterized or all not-parameterized approach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Times" pitchFamily="-105" charset="0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Times" pitchFamily="-105" charset="0"/>
              <a:buNone/>
              <a:tabLst/>
              <a:defRPr/>
            </a:pPr>
            <a:r>
              <a:rPr lang="en-GB" dirty="0"/>
              <a:t>Scheme off is better for mesoscale organization and (usually) diurnal cycle. But often generates excessive </a:t>
            </a:r>
            <a:r>
              <a:rPr lang="en-GB" dirty="0" err="1"/>
              <a:t>precip</a:t>
            </a:r>
            <a:r>
              <a:rPr lang="en-GB" dirty="0"/>
              <a:t> locally and overall</a:t>
            </a:r>
          </a:p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81177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24EF5-0001-5DFC-97E3-456BF36F2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1D3B50-EC58-AE1A-CF23-430269DCF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07CCD2-3BF3-8ABA-082A-F3D481C7C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FC97B-2A5D-44DC-9B15-DE750C385E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10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649793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20758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Times" pitchFamily="-105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003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936BB-37F2-6858-CD6D-CCA37491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6B1FE-C3AC-91B5-61DC-6C0498A4A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50CCD-BFAF-0F36-9A8A-49BF0920B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67127-01FF-6087-2D1E-5E12BA4BC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1680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2315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EBA8F-8F11-ED52-8D23-54E51EA73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614F6-0A3B-5D4A-5BA1-99AC068B1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F623D9-365E-DA00-449C-3BB5C5E0B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B9141-4308-4FAA-8CD5-5DA0EEFD3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13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14430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Grey zone: some clouds may be close to being resolved; there are only a few or even 1 cloud in some boxes and each of these clouds is different; there may be no clouds in some boxes.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55034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1D904-12AB-C7D7-D650-598038177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DB0AB-8219-9375-91E8-65B1CB08C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5AE977-8298-A9E0-5762-A1766E89C6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319B4-8DAF-A7D1-E57F-6410AC9A1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15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8927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1304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2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889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0768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3280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" name="Picture 53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19968"/>
            <a:ext cx="8280000" cy="3951304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0794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Grey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pic>
        <p:nvPicPr>
          <p:cNvPr id="15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rgbClr val="FDE6AB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ysClr val="windowText" lastClr="000000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sp>
        <p:nvSpPr>
          <p:cNvPr id="1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21" name="Picture 53" descr="Device-blac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793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27188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tx2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64497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ubtitle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640960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62558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mage and sidebar (off-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>
            <a:lvl1pPr>
              <a:buClrTx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00192" y="2214000"/>
            <a:ext cx="2592288" cy="438335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9847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7522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4800" y="2322040"/>
            <a:ext cx="8280000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800" y="1342840"/>
            <a:ext cx="8280000" cy="828000"/>
          </a:xfrm>
        </p:spPr>
        <p:txBody>
          <a:bodyPr/>
          <a:lstStyle>
            <a:lvl1pPr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25" y="6345352"/>
            <a:ext cx="67627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4800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581327" y="2322040"/>
            <a:ext cx="3888000" cy="39550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221088"/>
            <a:ext cx="9144000" cy="26369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-9252"/>
            <a:ext cx="9144000" cy="14847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32" name="Picture 55" descr="White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subtitle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3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add title</a:t>
            </a:r>
            <a:endParaRPr lang="en-GB" alt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05551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8" name="Picture 55" descr="White version of the University of Reading's logo." title="University of Reading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Background image of spiralling trails of light." title="Swirling ligh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on up to two lines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55" descr="Colour version of the University of Reading's logo." title="University of Reading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4284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2204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34535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8" r:id="rId3"/>
    <p:sldLayoutId id="2147483700" r:id="rId4"/>
    <p:sldLayoutId id="2147483705" r:id="rId5"/>
    <p:sldLayoutId id="2147483696" r:id="rId6"/>
    <p:sldLayoutId id="2147483701" r:id="rId7"/>
    <p:sldLayoutId id="2147483702" r:id="rId8"/>
    <p:sldLayoutId id="2147483708" r:id="rId9"/>
    <p:sldLayoutId id="2147483713" r:id="rId10"/>
    <p:sldLayoutId id="2147483709" r:id="rId11"/>
    <p:sldLayoutId id="2147483710" r:id="rId12"/>
    <p:sldLayoutId id="2147483711" r:id="rId13"/>
    <p:sldLayoutId id="2147483712" r:id="rId14"/>
    <p:sldLayoutId id="2147483714" r:id="rId15"/>
    <p:sldLayoutId id="2147483715" r:id="rId16"/>
    <p:sldLayoutId id="2147483716" r:id="rId1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E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37012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title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34932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05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30" r:id="rId3"/>
    <p:sldLayoutId id="2147483732" r:id="rId4"/>
    <p:sldLayoutId id="2147483738" r:id="rId5"/>
    <p:sldLayoutId id="2147483742" r:id="rId6"/>
    <p:sldLayoutId id="2147483745" r:id="rId7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0" cap="none" baseline="0">
          <a:solidFill>
            <a:schemeClr val="tx2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4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4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20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A6C52CD-8E30-483A-94A0-A47BB6F46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-22015"/>
            <a:ext cx="8280000" cy="919800"/>
          </a:xfrm>
        </p:spPr>
        <p:txBody>
          <a:bodyPr/>
          <a:lstStyle/>
          <a:p>
            <a:r>
              <a:rPr lang="en-GB" altLang="en-US" sz="3200" dirty="0"/>
              <a:t>Convection and parameterization</a:t>
            </a:r>
            <a:endParaRPr lang="en-GB" sz="32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4413674-061C-49AA-928B-9DC95B92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00" y="4037835"/>
            <a:ext cx="8280000" cy="925512"/>
          </a:xfrm>
        </p:spPr>
        <p:txBody>
          <a:bodyPr/>
          <a:lstStyle/>
          <a:p>
            <a:pPr algn="ctr">
              <a:spcBef>
                <a:spcPct val="0"/>
              </a:spcBef>
            </a:pPr>
            <a:endParaRPr lang="en-GB" altLang="en-US" sz="2400" dirty="0"/>
          </a:p>
          <a:p>
            <a:pPr algn="ctr">
              <a:spcBef>
                <a:spcPct val="0"/>
              </a:spcBef>
            </a:pPr>
            <a:r>
              <a:rPr lang="en-GB" dirty="0">
                <a:ea typeface="Calibri" panose="020F0502020204030204" pitchFamily="34" charset="0"/>
              </a:rPr>
              <a:t>Bob</a:t>
            </a:r>
            <a:r>
              <a:rPr lang="en-GB" dirty="0">
                <a:effectLst/>
                <a:ea typeface="Calibri" panose="020F0502020204030204" pitchFamily="34" charset="0"/>
              </a:rPr>
              <a:t> Plant, with thanks to many others!</a:t>
            </a:r>
            <a:endParaRPr lang="en-GB" baseline="30000" dirty="0">
              <a:effectLst/>
              <a:ea typeface="Calibri" panose="020F050202020403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GB" sz="1800" dirty="0">
                <a:effectLst/>
                <a:ea typeface="Calibri" panose="020F0502020204030204" pitchFamily="34" charset="0"/>
              </a:rPr>
              <a:t>Department of Meteorology, University of Reading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/>
              <a:t>NCAS Climate Modelling Summer School,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Cambridge</a:t>
            </a:r>
            <a:endParaRPr lang="en-GB" altLang="en-US" sz="24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8 </a:t>
            </a:r>
            <a:r>
              <a:rPr lang="en-GB" altLang="en-US" sz="2400" dirty="0"/>
              <a:t>- </a:t>
            </a:r>
            <a:r>
              <a:rPr lang="en-GB" altLang="en-US" dirty="0"/>
              <a:t>19</a:t>
            </a:r>
            <a:r>
              <a:rPr lang="en-GB" altLang="en-US" sz="2400" dirty="0"/>
              <a:t> September 2025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27253" y="6179341"/>
            <a:ext cx="676275" cy="252000"/>
          </a:xfrm>
        </p:spPr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3CC28-28A8-6CF9-A664-FA61A8217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080" y="1432704"/>
            <a:ext cx="3131840" cy="2808312"/>
          </a:xfrm>
          <a:prstGeom prst="rect">
            <a:avLst/>
          </a:prstGeom>
        </p:spPr>
      </p:pic>
      <p:pic>
        <p:nvPicPr>
          <p:cNvPr id="9" name="Picture 8" descr="Clouds and sky with clouds&#10;&#10;Description automatically generated">
            <a:extLst>
              <a:ext uri="{FF2B5EF4-FFF2-40B4-BE49-F238E27FC236}">
                <a16:creationId xmlns:a16="http://schemas.microsoft.com/office/drawing/2014/main" id="{C5484596-0C2B-32AF-874D-7BCE2CD9F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8" y="1417125"/>
            <a:ext cx="3045432" cy="2808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C18C5-7B9C-4AAF-8451-4827A1DBD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45" y="1443935"/>
            <a:ext cx="3058984" cy="281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4294C-A8EA-59B6-F3B6-24626527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D5089-DF19-3FB6-A5B0-7798E894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2719"/>
            <a:ext cx="8280000" cy="514601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Filtering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741D79-8F26-DAC5-7446-6050965EE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5917DD-8D06-1BBB-A7C5-97BCE16E6E73}"/>
                  </a:ext>
                </a:extLst>
              </p:cNvPr>
              <p:cNvSpPr txBox="1"/>
              <p:nvPr/>
            </p:nvSpPr>
            <p:spPr>
              <a:xfrm>
                <a:off x="561405" y="1268760"/>
                <a:ext cx="8165248" cy="5787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7" tIns="71437" rIns="71437" bIns="71437" numCol="1" spcCol="38100" rtlCol="0" anchor="ctr">
                <a:spAutoFit/>
              </a:bodyPr>
              <a:lstStyle/>
              <a:p>
                <a:pPr defTabSz="584186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800" dirty="0">
                  <a:solidFill>
                    <a:srgbClr val="2A2A2A"/>
                  </a:solidFill>
                  <a:latin typeface="Arial"/>
                  <a:sym typeface="Helvetica Light"/>
                </a:endParaRPr>
              </a:p>
              <a:p>
                <a:pPr marL="342900" indent="-342900" defTabSz="584186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practice, our models are formally defined as a </a:t>
                </a:r>
                <a:r>
                  <a:rPr lang="en-GB" sz="28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filter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on the atmospheric flow </a:t>
                </a:r>
              </a:p>
              <a:p>
                <a:pPr marL="800100" lvl="1" indent="-342900" defTabSz="584186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defTabSz="584186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filter removes variations on scales smaller than some size that we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</m:oMath>
                </a14:m>
                <a:endParaRPr lang="en-GB" sz="2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defTabSz="584186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i.e. we want to model the atmosphere on scales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  <m:sSub>
                      <m:sSubPr>
                        <m:ctrlP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8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</m:oMath>
                </a14:m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defTabSz="584186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To do this we should use a grid length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around 5-10 smaller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Δ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342900" indent="-342900" defTabSz="584186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584186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defTabSz="584186" fontAlgn="auto" hangingPunct="0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584186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5917DD-8D06-1BBB-A7C5-97BCE16E6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05" y="1268760"/>
                <a:ext cx="8165248" cy="5787737"/>
              </a:xfrm>
              <a:prstGeom prst="rect">
                <a:avLst/>
              </a:prstGeom>
              <a:blipFill>
                <a:blip r:embed="rId3"/>
                <a:stretch>
                  <a:fillRect l="-1567" r="-201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75003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05015-C6ED-EAA5-38FB-B347AD275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961E2-4FCE-336E-B229-4F5C7D4B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7155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Parameterization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09561-2B53-A0CE-9BF7-856739DC2F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3B2EF-F593-724C-D10F-531B4F9D4960}"/>
              </a:ext>
            </a:extLst>
          </p:cNvPr>
          <p:cNvSpPr txBox="1"/>
          <p:nvPr/>
        </p:nvSpPr>
        <p:spPr>
          <a:xfrm>
            <a:off x="308896" y="400216"/>
            <a:ext cx="8165248" cy="20524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2A2A2A"/>
              </a:solidFill>
              <a:latin typeface="Arial"/>
              <a:sym typeface="Helvetica Light"/>
            </a:endParaRP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Successive averaging of w data from a high-resolution simulation of the dry CBL</a:t>
            </a:r>
          </a:p>
          <a:p>
            <a:pPr marL="800100" lvl="1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etails are in the caption following the image">
            <a:extLst>
              <a:ext uri="{FF2B5EF4-FFF2-40B4-BE49-F238E27FC236}">
                <a16:creationId xmlns:a16="http://schemas.microsoft.com/office/drawing/2014/main" id="{00D91DF8-6194-FD75-36AC-E588D0A18C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Details are in the caption following the image">
            <a:extLst>
              <a:ext uri="{FF2B5EF4-FFF2-40B4-BE49-F238E27FC236}">
                <a16:creationId xmlns:a16="http://schemas.microsoft.com/office/drawing/2014/main" id="{9BA4143F-71FA-0E4E-228B-FA4452FFB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99"/>
            <a:ext cx="9144000" cy="52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67825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401" y="451190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How parameterization enters the equations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323528" y="1279190"/>
                <a:ext cx="8381272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b="1" dirty="0">
                    <a:solidFill>
                      <a:srgbClr val="FF0000"/>
                    </a:solidFill>
                  </a:rPr>
                  <a:t>All</a:t>
                </a:r>
                <a:r>
                  <a:rPr lang="en-GB" dirty="0"/>
                  <a:t> numerical models are based on a filter,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acc>
                      <m:accPr>
                        <m:chr m:val="̅"/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endParaRPr lang="en-GB" dirty="0"/>
              </a:p>
              <a:p>
                <a:r>
                  <a:rPr lang="en-GB" dirty="0"/>
                  <a:t>After filtering, the thermodynamic equation becomes</a:t>
                </a:r>
              </a:p>
              <a:p>
                <a:endParaRPr lang="en-GB" dirty="0"/>
              </a:p>
              <a:p>
                <a:pPr marL="45720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2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𝜕</m:t>
                          </m:r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𝒖</m:t>
                          </m:r>
                        </m:e>
                      </m:acc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𝛁</m:t>
                      </m:r>
                      <m:acc>
                        <m:accPr>
                          <m:chr m:val="̅"/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</m:ac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den>
                      </m:f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𝛁</m:t>
                      </m:r>
                      <m:r>
                        <a:rPr kumimoji="0" lang="en-GB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.</m:t>
                      </m:r>
                      <m:acc>
                        <m:accPr>
                          <m:chr m:val="̅"/>
                          <m:ctrlPr>
                            <a:rPr kumimoji="0" lang="en-GB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kumimoji="0" lang="en-GB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  <m:r>
                                <a:rPr kumimoji="0" lang="en-GB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𝒖</m:t>
                              </m:r>
                            </m:e>
                            <m:sup>
                              <m:r>
                                <a:rPr kumimoji="0" lang="en-GB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𝜃</m:t>
                              </m:r>
                            </m:e>
                            <m:sup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GB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e>
                      </m:acc>
                      <m:r>
                        <a:rPr kumimoji="0" lang="en-GB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</m:acc>
                      <m:r>
                        <a:rPr kumimoji="0" lang="en-GB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)+</m:t>
                      </m:r>
                      <m:sSub>
                        <m:sSubPr>
                          <m:ctrlP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GB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GB" kern="1200" dirty="0">
                  <a:latin typeface="Arial" charset="0"/>
                  <a:ea typeface="+mn-ea"/>
                  <a:cs typeface="+mn-cs"/>
                </a:endParaRPr>
              </a:p>
              <a:p>
                <a:pPr marL="457200" marR="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dirty="0"/>
              </a:p>
              <a:p>
                <a:r>
                  <a:rPr lang="en-GB" dirty="0"/>
                  <a:t> Convection parameterization needs to</a:t>
                </a:r>
              </a:p>
              <a:p>
                <a:pPr marL="817200" lvl="1" indent="-457200">
                  <a:buFont typeface="+mj-lt"/>
                  <a:buAutoNum type="arabicPeriod"/>
                </a:pPr>
                <a:r>
                  <a:rPr lang="en-GB" dirty="0"/>
                  <a:t> represent the effects of sub-filter-scale convection on the filtered flow (first term on RHS) </a:t>
                </a:r>
              </a:p>
              <a:p>
                <a:pPr marL="817200" lvl="1" indent="-457200">
                  <a:buFont typeface="+mj-lt"/>
                  <a:buAutoNum type="arabicPeriod"/>
                </a:pPr>
                <a:r>
                  <a:rPr lang="en-GB" dirty="0"/>
                  <a:t>produce precipitation (second term)</a:t>
                </a:r>
              </a:p>
              <a:p>
                <a:pPr marL="817200" lvl="1" indent="-457200">
                  <a:buFont typeface="+mj-lt"/>
                  <a:buAutoNum type="arabicPeriod"/>
                </a:pPr>
                <a:r>
                  <a:rPr lang="en-GB" dirty="0"/>
                  <a:t>and clouds (input to third term)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323528" y="1279190"/>
                <a:ext cx="8381272" cy="3951304"/>
              </a:xfrm>
              <a:blipFill>
                <a:blip r:embed="rId3"/>
                <a:stretch>
                  <a:fillRect l="-2036" b="-35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37849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F1245-8A6C-6A4E-AE9E-4A1290C6E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B949-0CEE-4025-9524-01ED3853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47" y="-17066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Fluxes in LES of maritime clouds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124BC-FE1C-7D37-D781-C45E715D8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E4F74-EB55-2F2D-8D99-D9108936F6C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9200" y="5705763"/>
            <a:ext cx="8526294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r>
              <a:rPr lang="en-GB" sz="2000" dirty="0"/>
              <a:t>Useful to have a physical picture of cloud development to describe how changes with height </a:t>
            </a:r>
          </a:p>
          <a:p>
            <a:endParaRPr lang="en-GB" dirty="0"/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kern="1200" dirty="0">
              <a:latin typeface="Arial" charset="0"/>
              <a:ea typeface="+mn-ea"/>
              <a:cs typeface="+mn-cs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65F2E3-E94E-1C2C-22FB-5F7BB26C1C61}"/>
              </a:ext>
            </a:extLst>
          </p:cNvPr>
          <p:cNvGrpSpPr/>
          <p:nvPr/>
        </p:nvGrpSpPr>
        <p:grpSpPr>
          <a:xfrm>
            <a:off x="728605" y="657336"/>
            <a:ext cx="3273295" cy="2693390"/>
            <a:chOff x="712113" y="828000"/>
            <a:chExt cx="2888696" cy="26933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13" y="828000"/>
              <a:ext cx="2888696" cy="269339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142310" y="2602923"/>
              <a:ext cx="1866418" cy="868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967008" y="1404947"/>
              <a:ext cx="8680" cy="174008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8B2D9-B92D-B5EB-70D9-9C15849D545F}"/>
              </a:ext>
            </a:extLst>
          </p:cNvPr>
          <p:cNvGrpSpPr/>
          <p:nvPr/>
        </p:nvGrpSpPr>
        <p:grpSpPr>
          <a:xfrm>
            <a:off x="5142100" y="668951"/>
            <a:ext cx="3346347" cy="2693390"/>
            <a:chOff x="4348447" y="828001"/>
            <a:chExt cx="2886425" cy="26933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447" y="828001"/>
              <a:ext cx="2886425" cy="269339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2044DE-1A97-890B-A986-FA3B2DC17263}"/>
                </a:ext>
              </a:extLst>
            </p:cNvPr>
            <p:cNvGrpSpPr/>
            <p:nvPr/>
          </p:nvGrpSpPr>
          <p:grpSpPr>
            <a:xfrm>
              <a:off x="4796813" y="1395689"/>
              <a:ext cx="1866418" cy="1740089"/>
              <a:chOff x="4796813" y="1395689"/>
              <a:chExt cx="1866418" cy="1740089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4796813" y="2594243"/>
                <a:ext cx="1866418" cy="868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5482815" y="1395689"/>
                <a:ext cx="8680" cy="1740089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A65BC9-A67C-3684-5D2A-5204D920E07C}"/>
              </a:ext>
            </a:extLst>
          </p:cNvPr>
          <p:cNvGrpSpPr/>
          <p:nvPr/>
        </p:nvGrpSpPr>
        <p:grpSpPr>
          <a:xfrm>
            <a:off x="735260" y="3265377"/>
            <a:ext cx="3273294" cy="2693390"/>
            <a:chOff x="735260" y="3521390"/>
            <a:chExt cx="2882042" cy="269339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260" y="3521390"/>
              <a:ext cx="2882042" cy="269339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V="1">
              <a:off x="1142310" y="5148269"/>
              <a:ext cx="1866418" cy="868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1925049" y="4016848"/>
              <a:ext cx="8680" cy="174008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7C1590-8071-6977-BFE3-999C266CBEC7}"/>
              </a:ext>
            </a:extLst>
          </p:cNvPr>
          <p:cNvGrpSpPr/>
          <p:nvPr/>
        </p:nvGrpSpPr>
        <p:grpSpPr>
          <a:xfrm>
            <a:off x="5150346" y="3265377"/>
            <a:ext cx="3346346" cy="2693391"/>
            <a:chOff x="4364940" y="3437466"/>
            <a:chExt cx="2869932" cy="26933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940" y="3437466"/>
              <a:ext cx="2869932" cy="2693391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 flipV="1">
              <a:off x="4796812" y="5071949"/>
              <a:ext cx="1866418" cy="868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6013399" y="4021412"/>
              <a:ext cx="8680" cy="174008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5342948" y="5014109"/>
              <a:ext cx="303835" cy="308897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/>
            </a:p>
          </p:txBody>
        </p:sp>
        <p:sp>
          <p:nvSpPr>
            <p:cNvPr id="18" name="Oval 17"/>
            <p:cNvSpPr/>
            <p:nvPr/>
          </p:nvSpPr>
          <p:spPr>
            <a:xfrm>
              <a:off x="5711687" y="4748616"/>
              <a:ext cx="303835" cy="308897"/>
            </a:xfrm>
            <a:prstGeom prst="ellipse">
              <a:avLst/>
            </a:prstGeom>
            <a:solidFill>
              <a:schemeClr val="accent1">
                <a:alpha val="41000"/>
              </a:scheme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95036F-20A6-75FC-8E33-6E92E794AB5A}"/>
              </a:ext>
            </a:extLst>
          </p:cNvPr>
          <p:cNvCxnSpPr/>
          <p:nvPr/>
        </p:nvCxnSpPr>
        <p:spPr bwMode="auto">
          <a:xfrm>
            <a:off x="4283968" y="1556792"/>
            <a:ext cx="0" cy="1008112"/>
          </a:xfrm>
          <a:prstGeom prst="line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BB13B0-4DD2-14F9-7308-82617C555E01}"/>
              </a:ext>
            </a:extLst>
          </p:cNvPr>
          <p:cNvCxnSpPr/>
          <p:nvPr/>
        </p:nvCxnSpPr>
        <p:spPr bwMode="auto">
          <a:xfrm>
            <a:off x="4283968" y="2564904"/>
            <a:ext cx="866378" cy="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13E738-1E45-E412-7C4A-2EEFE3A1A5F4}"/>
                  </a:ext>
                </a:extLst>
              </p:cNvPr>
              <p:cNvSpPr txBox="1"/>
              <p:nvPr/>
            </p:nvSpPr>
            <p:spPr>
              <a:xfrm>
                <a:off x="4637677" y="2602579"/>
                <a:ext cx="519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813E738-1E45-E412-7C4A-2EEFE3A1A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677" y="2602579"/>
                <a:ext cx="519895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D455F7-2B5D-0D29-EDB1-52E9BFDE36FB}"/>
                  </a:ext>
                </a:extLst>
              </p:cNvPr>
              <p:cNvSpPr txBox="1"/>
              <p:nvPr/>
            </p:nvSpPr>
            <p:spPr>
              <a:xfrm>
                <a:off x="4193678" y="1211010"/>
                <a:ext cx="3604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GB" dirty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D455F7-2B5D-0D29-EDB1-52E9BFDE3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3678" y="1211010"/>
                <a:ext cx="360403" cy="400110"/>
              </a:xfrm>
              <a:prstGeom prst="rect">
                <a:avLst/>
              </a:prstGeom>
              <a:blipFill>
                <a:blip r:embed="rId8"/>
                <a:stretch>
                  <a:fillRect l="-3390" r="-237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38D94E9-4920-061B-97FE-A8625E9DE776}"/>
              </a:ext>
            </a:extLst>
          </p:cNvPr>
          <p:cNvSpPr txBox="1"/>
          <p:nvPr/>
        </p:nvSpPr>
        <p:spPr>
          <a:xfrm>
            <a:off x="208446" y="1611120"/>
            <a:ext cx="1411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Cloud base, 500m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732285-9BCE-9848-A854-405899B0D493}"/>
              </a:ext>
            </a:extLst>
          </p:cNvPr>
          <p:cNvSpPr txBox="1"/>
          <p:nvPr/>
        </p:nvSpPr>
        <p:spPr>
          <a:xfrm>
            <a:off x="7909931" y="1296145"/>
            <a:ext cx="1109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In cloud layer, 1000m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B85352-E985-EA13-AE46-3FC865ADF99F}"/>
              </a:ext>
            </a:extLst>
          </p:cNvPr>
          <p:cNvSpPr txBox="1"/>
          <p:nvPr/>
        </p:nvSpPr>
        <p:spPr>
          <a:xfrm>
            <a:off x="172697" y="4288582"/>
            <a:ext cx="1109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In cloud layer, 1500m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A7FC49-E267-D4D4-FEFF-F420BEB22172}"/>
              </a:ext>
            </a:extLst>
          </p:cNvPr>
          <p:cNvSpPr txBox="1"/>
          <p:nvPr/>
        </p:nvSpPr>
        <p:spPr>
          <a:xfrm>
            <a:off x="8064071" y="3888051"/>
            <a:ext cx="955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Cloud top, </a:t>
            </a:r>
            <a:r>
              <a:rPr lang="en-GB" dirty="0"/>
              <a:t>20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00m</a:t>
            </a:r>
          </a:p>
        </p:txBody>
      </p:sp>
    </p:spTree>
    <p:extLst>
      <p:ext uri="{BB962C8B-B14F-4D97-AF65-F5344CB8AC3E}">
        <p14:creationId xmlns:p14="http://schemas.microsoft.com/office/powerpoint/2010/main" val="43262227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6689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Representation depends on filter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684597" y="1124744"/>
            <a:ext cx="4357602" cy="1670242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Parameterized</a:t>
            </a:r>
            <a:r>
              <a:rPr lang="en-GB" sz="1800" dirty="0"/>
              <a:t> </a:t>
            </a:r>
          </a:p>
          <a:p>
            <a:r>
              <a:rPr lang="en-GB" sz="1800" dirty="0" err="1"/>
              <a:t>Δx</a:t>
            </a:r>
            <a:r>
              <a:rPr lang="en-GB" sz="1800" dirty="0"/>
              <a:t> ~ 100km  or larger</a:t>
            </a:r>
          </a:p>
          <a:p>
            <a:r>
              <a:rPr lang="en-GB" sz="1800" dirty="0">
                <a:solidFill>
                  <a:srgbClr val="FF0000"/>
                </a:solidFill>
              </a:rPr>
              <a:t>Many clouds in a grid cell</a:t>
            </a:r>
          </a:p>
          <a:p>
            <a:r>
              <a:rPr lang="en-GB" sz="1800" dirty="0">
                <a:solidFill>
                  <a:srgbClr val="FF0000"/>
                </a:solidFill>
              </a:rPr>
              <a:t>Represent the effect of all clouds on mean properties of the grid </a:t>
            </a:r>
          </a:p>
          <a:p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D18F257-B2E2-8F19-C74F-4DED3F984EFF}"/>
              </a:ext>
            </a:extLst>
          </p:cNvPr>
          <p:cNvGrpSpPr/>
          <p:nvPr/>
        </p:nvGrpSpPr>
        <p:grpSpPr>
          <a:xfrm>
            <a:off x="468589" y="980728"/>
            <a:ext cx="4031403" cy="5830583"/>
            <a:chOff x="468589" y="593086"/>
            <a:chExt cx="4345884" cy="6074385"/>
          </a:xfrm>
        </p:grpSpPr>
        <p:pic>
          <p:nvPicPr>
            <p:cNvPr id="91" name="Content Placeholder 3" descr="arakawa.png">
              <a:extLst>
                <a:ext uri="{FF2B5EF4-FFF2-40B4-BE49-F238E27FC236}">
                  <a16:creationId xmlns:a16="http://schemas.microsoft.com/office/drawing/2014/main" id="{F2175494-E311-6812-CFDC-34CF0912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468589" y="593086"/>
              <a:ext cx="4313758" cy="19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Content Placeholder 3" descr="arakawa.png">
              <a:extLst>
                <a:ext uri="{FF2B5EF4-FFF2-40B4-BE49-F238E27FC236}">
                  <a16:creationId xmlns:a16="http://schemas.microsoft.com/office/drawing/2014/main" id="{ED2A7E8A-2410-9A3D-26D2-3CEEDD22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568719" y="4687243"/>
              <a:ext cx="4177751" cy="198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21E48AA-8E80-C4F5-AC3D-ECA6F33D3E3A}"/>
                </a:ext>
              </a:extLst>
            </p:cNvPr>
            <p:cNvGrpSpPr/>
            <p:nvPr/>
          </p:nvGrpSpPr>
          <p:grpSpPr>
            <a:xfrm>
              <a:off x="500715" y="907002"/>
              <a:ext cx="4313758" cy="5689377"/>
              <a:chOff x="1703388" y="2060575"/>
              <a:chExt cx="3509962" cy="4681538"/>
            </a:xfrm>
          </p:grpSpPr>
          <p:pic>
            <p:nvPicPr>
              <p:cNvPr id="18" name="Content Placeholder 3" descr="arakawa.png">
                <a:extLst>
                  <a:ext uri="{FF2B5EF4-FFF2-40B4-BE49-F238E27FC236}">
                    <a16:creationId xmlns:a16="http://schemas.microsoft.com/office/drawing/2014/main" id="{DE6E8203-C04C-4F99-1EE3-8DC62F218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660"/>
              <a:stretch>
                <a:fillRect/>
              </a:stretch>
            </p:blipFill>
            <p:spPr bwMode="auto">
              <a:xfrm>
                <a:off x="1703388" y="3429000"/>
                <a:ext cx="3509962" cy="166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C76F01F-9200-9836-FD74-08F8DE1E015F}"/>
                  </a:ext>
                </a:extLst>
              </p:cNvPr>
              <p:cNvCxnSpPr/>
              <p:nvPr/>
            </p:nvCxnSpPr>
            <p:spPr>
              <a:xfrm flipH="1">
                <a:off x="177482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FA0AF45-2A05-966B-FB15-8651BC7F7EFA}"/>
                  </a:ext>
                </a:extLst>
              </p:cNvPr>
              <p:cNvCxnSpPr/>
              <p:nvPr/>
            </p:nvCxnSpPr>
            <p:spPr>
              <a:xfrm flipH="1">
                <a:off x="18478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65D785F-293E-6A53-E7B8-8C93DC44C060}"/>
                  </a:ext>
                </a:extLst>
              </p:cNvPr>
              <p:cNvCxnSpPr/>
              <p:nvPr/>
            </p:nvCxnSpPr>
            <p:spPr>
              <a:xfrm flipH="1">
                <a:off x="19192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AD9308-18C6-76C6-F7E5-FC6FCB4C1AD4}"/>
                  </a:ext>
                </a:extLst>
              </p:cNvPr>
              <p:cNvCxnSpPr/>
              <p:nvPr/>
            </p:nvCxnSpPr>
            <p:spPr>
              <a:xfrm flipH="1">
                <a:off x="19923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15769F8-DB64-1329-0EE9-F8B6FEE7F1F8}"/>
                  </a:ext>
                </a:extLst>
              </p:cNvPr>
              <p:cNvCxnSpPr/>
              <p:nvPr/>
            </p:nvCxnSpPr>
            <p:spPr>
              <a:xfrm flipH="1">
                <a:off x="20637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7EDE36F-113C-5E5C-3F23-C7E02E5D4862}"/>
                  </a:ext>
                </a:extLst>
              </p:cNvPr>
              <p:cNvCxnSpPr/>
              <p:nvPr/>
            </p:nvCxnSpPr>
            <p:spPr>
              <a:xfrm flipH="1">
                <a:off x="21351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5BEC04-3275-6F80-01E9-ABB2D3B311E1}"/>
                  </a:ext>
                </a:extLst>
              </p:cNvPr>
              <p:cNvCxnSpPr/>
              <p:nvPr/>
            </p:nvCxnSpPr>
            <p:spPr>
              <a:xfrm flipH="1">
                <a:off x="22082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642CE3C-43F4-A874-ACCA-2CA3A6CD941F}"/>
                  </a:ext>
                </a:extLst>
              </p:cNvPr>
              <p:cNvCxnSpPr/>
              <p:nvPr/>
            </p:nvCxnSpPr>
            <p:spPr>
              <a:xfrm flipH="1">
                <a:off x="22796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A60874-D920-834D-A327-0E8E565CD8F9}"/>
                  </a:ext>
                </a:extLst>
              </p:cNvPr>
              <p:cNvCxnSpPr/>
              <p:nvPr/>
            </p:nvCxnSpPr>
            <p:spPr>
              <a:xfrm flipH="1">
                <a:off x="23510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AECF4BC-7BDD-0052-35C7-A8A8DE6A8495}"/>
                  </a:ext>
                </a:extLst>
              </p:cNvPr>
              <p:cNvCxnSpPr/>
              <p:nvPr/>
            </p:nvCxnSpPr>
            <p:spPr>
              <a:xfrm flipH="1">
                <a:off x="24241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DEFA929-2995-43E5-DAA7-3A4FA4A20E18}"/>
                  </a:ext>
                </a:extLst>
              </p:cNvPr>
              <p:cNvCxnSpPr/>
              <p:nvPr/>
            </p:nvCxnSpPr>
            <p:spPr>
              <a:xfrm flipH="1">
                <a:off x="24955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0640141-AEDE-A5FC-E375-74B2ECCFEF67}"/>
                  </a:ext>
                </a:extLst>
              </p:cNvPr>
              <p:cNvCxnSpPr/>
              <p:nvPr/>
            </p:nvCxnSpPr>
            <p:spPr>
              <a:xfrm flipH="1">
                <a:off x="25669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AE15DEA-2C14-AE0E-4C84-06D3688103DA}"/>
                  </a:ext>
                </a:extLst>
              </p:cNvPr>
              <p:cNvCxnSpPr/>
              <p:nvPr/>
            </p:nvCxnSpPr>
            <p:spPr>
              <a:xfrm flipH="1">
                <a:off x="26400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3856E4-5469-5373-C4ED-BC0E7B42CC7D}"/>
                  </a:ext>
                </a:extLst>
              </p:cNvPr>
              <p:cNvCxnSpPr/>
              <p:nvPr/>
            </p:nvCxnSpPr>
            <p:spPr>
              <a:xfrm flipH="1">
                <a:off x="27114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EC14ADF-F54F-E86E-3596-081F9FCDCCF6}"/>
                  </a:ext>
                </a:extLst>
              </p:cNvPr>
              <p:cNvCxnSpPr/>
              <p:nvPr/>
            </p:nvCxnSpPr>
            <p:spPr>
              <a:xfrm flipH="1">
                <a:off x="27828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20B21AC-4695-80D6-C39C-E8270515A2C4}"/>
                  </a:ext>
                </a:extLst>
              </p:cNvPr>
              <p:cNvCxnSpPr/>
              <p:nvPr/>
            </p:nvCxnSpPr>
            <p:spPr>
              <a:xfrm flipH="1">
                <a:off x="28559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B7A903-7935-11B2-0767-EB1CC0BC9713}"/>
                  </a:ext>
                </a:extLst>
              </p:cNvPr>
              <p:cNvCxnSpPr/>
              <p:nvPr/>
            </p:nvCxnSpPr>
            <p:spPr>
              <a:xfrm flipH="1">
                <a:off x="29273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F529356-E216-97B1-F4EB-F0AE2D12D577}"/>
                  </a:ext>
                </a:extLst>
              </p:cNvPr>
              <p:cNvCxnSpPr/>
              <p:nvPr/>
            </p:nvCxnSpPr>
            <p:spPr>
              <a:xfrm flipH="1">
                <a:off x="30003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BCB5F70-F761-3241-9C16-761F652F1156}"/>
                  </a:ext>
                </a:extLst>
              </p:cNvPr>
              <p:cNvCxnSpPr/>
              <p:nvPr/>
            </p:nvCxnSpPr>
            <p:spPr>
              <a:xfrm flipH="1">
                <a:off x="30718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D1B27F-7886-48E7-DBAD-003E398AB672}"/>
                  </a:ext>
                </a:extLst>
              </p:cNvPr>
              <p:cNvCxnSpPr/>
              <p:nvPr/>
            </p:nvCxnSpPr>
            <p:spPr>
              <a:xfrm flipH="1">
                <a:off x="31432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1C2DFB-786B-F6A9-943C-51AD90CE429A}"/>
                  </a:ext>
                </a:extLst>
              </p:cNvPr>
              <p:cNvCxnSpPr/>
              <p:nvPr/>
            </p:nvCxnSpPr>
            <p:spPr>
              <a:xfrm flipH="1">
                <a:off x="32162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44FCDC1-9B38-4893-BAD7-C5F40AF184A7}"/>
                  </a:ext>
                </a:extLst>
              </p:cNvPr>
              <p:cNvCxnSpPr/>
              <p:nvPr/>
            </p:nvCxnSpPr>
            <p:spPr>
              <a:xfrm flipH="1">
                <a:off x="32877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5E5D25-6CF7-3F4F-6216-59A5209A7CDB}"/>
                  </a:ext>
                </a:extLst>
              </p:cNvPr>
              <p:cNvCxnSpPr/>
              <p:nvPr/>
            </p:nvCxnSpPr>
            <p:spPr>
              <a:xfrm flipH="1">
                <a:off x="33591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CF85699-6632-86BE-DB31-C95D2554C0E8}"/>
                  </a:ext>
                </a:extLst>
              </p:cNvPr>
              <p:cNvCxnSpPr/>
              <p:nvPr/>
            </p:nvCxnSpPr>
            <p:spPr>
              <a:xfrm flipH="1">
                <a:off x="34321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F94495-B3B5-5841-6565-A529DD138A25}"/>
                  </a:ext>
                </a:extLst>
              </p:cNvPr>
              <p:cNvCxnSpPr/>
              <p:nvPr/>
            </p:nvCxnSpPr>
            <p:spPr>
              <a:xfrm flipH="1">
                <a:off x="35036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C560BF1-F128-BFFF-088C-4B6EAD09799A}"/>
                  </a:ext>
                </a:extLst>
              </p:cNvPr>
              <p:cNvCxnSpPr/>
              <p:nvPr/>
            </p:nvCxnSpPr>
            <p:spPr>
              <a:xfrm flipH="1">
                <a:off x="35750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7BF9913-12F3-C829-99AF-231647DC60C1}"/>
                  </a:ext>
                </a:extLst>
              </p:cNvPr>
              <p:cNvCxnSpPr/>
              <p:nvPr/>
            </p:nvCxnSpPr>
            <p:spPr>
              <a:xfrm flipH="1">
                <a:off x="36480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F06FF2B-BD71-2D1C-2D6E-CEF319E6F951}"/>
                  </a:ext>
                </a:extLst>
              </p:cNvPr>
              <p:cNvCxnSpPr/>
              <p:nvPr/>
            </p:nvCxnSpPr>
            <p:spPr>
              <a:xfrm flipH="1">
                <a:off x="37195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2D20CC-E3E7-F852-1E1C-D96A2EDAB225}"/>
                  </a:ext>
                </a:extLst>
              </p:cNvPr>
              <p:cNvCxnSpPr/>
              <p:nvPr/>
            </p:nvCxnSpPr>
            <p:spPr>
              <a:xfrm flipH="1">
                <a:off x="37925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714B24B-B864-7910-6ABE-CA8798DE91D2}"/>
                  </a:ext>
                </a:extLst>
              </p:cNvPr>
              <p:cNvCxnSpPr/>
              <p:nvPr/>
            </p:nvCxnSpPr>
            <p:spPr>
              <a:xfrm flipH="1">
                <a:off x="38639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459302-BFBA-EEEF-B080-EDECFA2B3AB1}"/>
                  </a:ext>
                </a:extLst>
              </p:cNvPr>
              <p:cNvCxnSpPr/>
              <p:nvPr/>
            </p:nvCxnSpPr>
            <p:spPr>
              <a:xfrm flipH="1">
                <a:off x="39354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428168-B1CB-5876-E0BB-DE12F0FD138E}"/>
                  </a:ext>
                </a:extLst>
              </p:cNvPr>
              <p:cNvCxnSpPr/>
              <p:nvPr/>
            </p:nvCxnSpPr>
            <p:spPr>
              <a:xfrm flipH="1">
                <a:off x="40084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7A33F3-9B4E-A70A-A48A-FBB40CD3BE04}"/>
                  </a:ext>
                </a:extLst>
              </p:cNvPr>
              <p:cNvCxnSpPr/>
              <p:nvPr/>
            </p:nvCxnSpPr>
            <p:spPr>
              <a:xfrm flipH="1">
                <a:off x="40798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86EB066-AA98-947C-6200-D8D058973C68}"/>
                  </a:ext>
                </a:extLst>
              </p:cNvPr>
              <p:cNvCxnSpPr/>
              <p:nvPr/>
            </p:nvCxnSpPr>
            <p:spPr>
              <a:xfrm flipH="1">
                <a:off x="41513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AAF1123-C607-1326-BFC8-44D7D3426548}"/>
                  </a:ext>
                </a:extLst>
              </p:cNvPr>
              <p:cNvCxnSpPr/>
              <p:nvPr/>
            </p:nvCxnSpPr>
            <p:spPr>
              <a:xfrm flipH="1">
                <a:off x="42243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495836C-7E48-0DA2-7164-E8D4ED93521B}"/>
                  </a:ext>
                </a:extLst>
              </p:cNvPr>
              <p:cNvCxnSpPr/>
              <p:nvPr/>
            </p:nvCxnSpPr>
            <p:spPr>
              <a:xfrm flipH="1">
                <a:off x="42957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B65328-1EA1-3797-7BCC-1E4E0778FF33}"/>
                  </a:ext>
                </a:extLst>
              </p:cNvPr>
              <p:cNvCxnSpPr/>
              <p:nvPr/>
            </p:nvCxnSpPr>
            <p:spPr>
              <a:xfrm flipH="1">
                <a:off x="43672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5D3A5F0-DEBD-8E0A-5763-F5344B84BA8A}"/>
                  </a:ext>
                </a:extLst>
              </p:cNvPr>
              <p:cNvCxnSpPr/>
              <p:nvPr/>
            </p:nvCxnSpPr>
            <p:spPr>
              <a:xfrm>
                <a:off x="2495550" y="37163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6D237E5-57AE-70ED-3886-455B81210E5D}"/>
                  </a:ext>
                </a:extLst>
              </p:cNvPr>
              <p:cNvCxnSpPr/>
              <p:nvPr/>
            </p:nvCxnSpPr>
            <p:spPr>
              <a:xfrm>
                <a:off x="2424113" y="37893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036F5FE-7C54-17C1-7AB3-9A32BB160DE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2B2B7FC-D4A9-C5DD-C3C6-E848764DCB22}"/>
                  </a:ext>
                </a:extLst>
              </p:cNvPr>
              <p:cNvCxnSpPr/>
              <p:nvPr/>
            </p:nvCxnSpPr>
            <p:spPr>
              <a:xfrm>
                <a:off x="2351088" y="39417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9A0BD71-CB4B-24E8-4428-5475D418FBB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D443DB6-2559-9381-C9E9-0B9774CE836C}"/>
                  </a:ext>
                </a:extLst>
              </p:cNvPr>
              <p:cNvCxnSpPr/>
              <p:nvPr/>
            </p:nvCxnSpPr>
            <p:spPr>
              <a:xfrm>
                <a:off x="2351088" y="4021138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C84C0-A6C3-DC76-2705-0B138071E042}"/>
                  </a:ext>
                </a:extLst>
              </p:cNvPr>
              <p:cNvCxnSpPr/>
              <p:nvPr/>
            </p:nvCxnSpPr>
            <p:spPr>
              <a:xfrm>
                <a:off x="2279650" y="4089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78FBFF3-12F3-B657-3D02-E98BB7F7EC5E}"/>
                  </a:ext>
                </a:extLst>
              </p:cNvPr>
              <p:cNvCxnSpPr/>
              <p:nvPr/>
            </p:nvCxnSpPr>
            <p:spPr>
              <a:xfrm>
                <a:off x="2208213" y="4149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6A27F78-982D-8DA4-14CB-ADAF19EA5853}"/>
                  </a:ext>
                </a:extLst>
              </p:cNvPr>
              <p:cNvCxnSpPr/>
              <p:nvPr/>
            </p:nvCxnSpPr>
            <p:spPr>
              <a:xfrm>
                <a:off x="2208213" y="42211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53E08B2-0748-0759-5637-CA03FB87490F}"/>
                  </a:ext>
                </a:extLst>
              </p:cNvPr>
              <p:cNvCxnSpPr/>
              <p:nvPr/>
            </p:nvCxnSpPr>
            <p:spPr>
              <a:xfrm>
                <a:off x="2208213" y="42926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489A21F-A40E-D65E-75C0-B1829BE9188F}"/>
                  </a:ext>
                </a:extLst>
              </p:cNvPr>
              <p:cNvCxnSpPr/>
              <p:nvPr/>
            </p:nvCxnSpPr>
            <p:spPr>
              <a:xfrm>
                <a:off x="2135188" y="4365625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16A10D7-7A97-CE4D-41EA-38A2EBFEFFCE}"/>
                  </a:ext>
                </a:extLst>
              </p:cNvPr>
              <p:cNvCxnSpPr/>
              <p:nvPr/>
            </p:nvCxnSpPr>
            <p:spPr>
              <a:xfrm>
                <a:off x="2063750" y="44370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02E82B-65EF-1705-F9FA-72241B7115A3}"/>
                  </a:ext>
                </a:extLst>
              </p:cNvPr>
              <p:cNvCxnSpPr/>
              <p:nvPr/>
            </p:nvCxnSpPr>
            <p:spPr>
              <a:xfrm>
                <a:off x="1847850" y="49418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25E9558-EC8C-1B76-02E6-5D6305797B71}"/>
                  </a:ext>
                </a:extLst>
              </p:cNvPr>
              <p:cNvCxnSpPr/>
              <p:nvPr/>
            </p:nvCxnSpPr>
            <p:spPr>
              <a:xfrm>
                <a:off x="1847850" y="48688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62DB1D7-02D4-91DC-8538-C4DDCA84E8B7}"/>
                  </a:ext>
                </a:extLst>
              </p:cNvPr>
              <p:cNvCxnSpPr/>
              <p:nvPr/>
            </p:nvCxnSpPr>
            <p:spPr>
              <a:xfrm>
                <a:off x="1919288" y="47974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2C92440-381C-4A40-C990-A20316711A1C}"/>
                  </a:ext>
                </a:extLst>
              </p:cNvPr>
              <p:cNvCxnSpPr/>
              <p:nvPr/>
            </p:nvCxnSpPr>
            <p:spPr>
              <a:xfrm>
                <a:off x="1919288" y="4724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5BC62E3-098C-3165-F6B1-BC2C9574035F}"/>
                  </a:ext>
                </a:extLst>
              </p:cNvPr>
              <p:cNvCxnSpPr/>
              <p:nvPr/>
            </p:nvCxnSpPr>
            <p:spPr>
              <a:xfrm>
                <a:off x="1992313" y="45815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F40F454-37AB-8D35-CBD5-806EDF6F2B28}"/>
                  </a:ext>
                </a:extLst>
              </p:cNvPr>
              <p:cNvCxnSpPr/>
              <p:nvPr/>
            </p:nvCxnSpPr>
            <p:spPr>
              <a:xfrm>
                <a:off x="1992313" y="46529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7D0C383-8235-80EE-BF8D-DE5DECAD29DE}"/>
                  </a:ext>
                </a:extLst>
              </p:cNvPr>
              <p:cNvCxnSpPr/>
              <p:nvPr/>
            </p:nvCxnSpPr>
            <p:spPr>
              <a:xfrm>
                <a:off x="2063750" y="45085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02C2943-AD04-1DDC-FA71-33AED49E2237}"/>
                  </a:ext>
                </a:extLst>
              </p:cNvPr>
              <p:cNvCxnSpPr/>
              <p:nvPr/>
            </p:nvCxnSpPr>
            <p:spPr>
              <a:xfrm>
                <a:off x="2493963" y="550545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EBC3A20-DBFA-52F9-6AE9-650437FFFD56}"/>
                  </a:ext>
                </a:extLst>
              </p:cNvPr>
              <p:cNvCxnSpPr/>
              <p:nvPr/>
            </p:nvCxnSpPr>
            <p:spPr>
              <a:xfrm>
                <a:off x="2351088" y="57324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E607D20-A298-C98F-2BEB-73568F9E49A6}"/>
                  </a:ext>
                </a:extLst>
              </p:cNvPr>
              <p:cNvCxnSpPr/>
              <p:nvPr/>
            </p:nvCxnSpPr>
            <p:spPr>
              <a:xfrm>
                <a:off x="2208213" y="60213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87D8583-CD2F-14DE-7930-0FDC33AFCAAF}"/>
                  </a:ext>
                </a:extLst>
              </p:cNvPr>
              <p:cNvCxnSpPr/>
              <p:nvPr/>
            </p:nvCxnSpPr>
            <p:spPr>
              <a:xfrm>
                <a:off x="1992313" y="6308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D670C96-E3D2-0AAD-8090-D1F1F488B564}"/>
                  </a:ext>
                </a:extLst>
              </p:cNvPr>
              <p:cNvCxnSpPr/>
              <p:nvPr/>
            </p:nvCxnSpPr>
            <p:spPr>
              <a:xfrm>
                <a:off x="1774825" y="6742113"/>
                <a:ext cx="266541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3114E10-F523-4E6C-BC08-2C195A7ADDFF}"/>
                  </a:ext>
                </a:extLst>
              </p:cNvPr>
              <p:cNvCxnSpPr/>
              <p:nvPr/>
            </p:nvCxnSpPr>
            <p:spPr>
              <a:xfrm flipH="1">
                <a:off x="1774825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B2078CB-C143-2056-C430-AF33BAFA749F}"/>
                  </a:ext>
                </a:extLst>
              </p:cNvPr>
              <p:cNvCxnSpPr/>
              <p:nvPr/>
            </p:nvCxnSpPr>
            <p:spPr>
              <a:xfrm flipH="1">
                <a:off x="2351088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0B7676C-46A1-3F74-3C5B-E5ACC2A81E3B}"/>
                  </a:ext>
                </a:extLst>
              </p:cNvPr>
              <p:cNvCxnSpPr/>
              <p:nvPr/>
            </p:nvCxnSpPr>
            <p:spPr>
              <a:xfrm flipH="1">
                <a:off x="30003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CE1D53B-17E4-5ECE-93A9-FAD7523F61E4}"/>
                  </a:ext>
                </a:extLst>
              </p:cNvPr>
              <p:cNvCxnSpPr/>
              <p:nvPr/>
            </p:nvCxnSpPr>
            <p:spPr>
              <a:xfrm flipH="1">
                <a:off x="36480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97EB213-DD8B-72A0-D56D-A28D606EDE22}"/>
                  </a:ext>
                </a:extLst>
              </p:cNvPr>
              <p:cNvCxnSpPr/>
              <p:nvPr/>
            </p:nvCxnSpPr>
            <p:spPr>
              <a:xfrm flipH="1">
                <a:off x="4392613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F5E062C-1C5B-86DC-D935-AEC1D0C25DED}"/>
                  </a:ext>
                </a:extLst>
              </p:cNvPr>
              <p:cNvGrpSpPr/>
              <p:nvPr/>
            </p:nvGrpSpPr>
            <p:grpSpPr>
              <a:xfrm>
                <a:off x="1774825" y="2060575"/>
                <a:ext cx="3313113" cy="1368425"/>
                <a:chOff x="1774825" y="2060575"/>
                <a:chExt cx="3313113" cy="1368425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5A1E71DE-C325-C52B-8129-E9FF5B3A6567}"/>
                    </a:ext>
                  </a:extLst>
                </p:cNvPr>
                <p:cNvCxnSpPr/>
                <p:nvPr/>
              </p:nvCxnSpPr>
              <p:spPr>
                <a:xfrm flipH="1">
                  <a:off x="1774825" y="2060575"/>
                  <a:ext cx="720725" cy="1296988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B2E5EC02-6143-E36F-5D4E-483F135F1501}"/>
                    </a:ext>
                  </a:extLst>
                </p:cNvPr>
                <p:cNvCxnSpPr/>
                <p:nvPr/>
              </p:nvCxnSpPr>
              <p:spPr>
                <a:xfrm flipH="1">
                  <a:off x="4367213" y="2133600"/>
                  <a:ext cx="720725" cy="129540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366F050F-411A-2AEE-0386-A12D1930632B}"/>
                    </a:ext>
                  </a:extLst>
                </p:cNvPr>
                <p:cNvCxnSpPr/>
                <p:nvPr/>
              </p:nvCxnSpPr>
              <p:spPr>
                <a:xfrm>
                  <a:off x="2424113" y="2133600"/>
                  <a:ext cx="2663825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D30FB36-D48A-B537-25A8-308868498012}"/>
                    </a:ext>
                  </a:extLst>
                </p:cNvPr>
                <p:cNvCxnSpPr/>
                <p:nvPr/>
              </p:nvCxnSpPr>
              <p:spPr>
                <a:xfrm>
                  <a:off x="1774825" y="3357563"/>
                  <a:ext cx="266541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3" name="Content Placeholder 3">
            <a:extLst>
              <a:ext uri="{FF2B5EF4-FFF2-40B4-BE49-F238E27FC236}">
                <a16:creationId xmlns:a16="http://schemas.microsoft.com/office/drawing/2014/main" id="{043E8060-F175-4AB2-45CF-F235AE86F9E2}"/>
              </a:ext>
            </a:extLst>
          </p:cNvPr>
          <p:cNvSpPr txBox="1">
            <a:spLocks/>
          </p:cNvSpPr>
          <p:nvPr/>
        </p:nvSpPr>
        <p:spPr bwMode="auto">
          <a:xfrm>
            <a:off x="4742012" y="3107707"/>
            <a:ext cx="4357602" cy="167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Explicit </a:t>
            </a:r>
            <a:r>
              <a:rPr lang="en-GB" altLang="en-US" sz="1800" dirty="0"/>
              <a:t>(large-eddy modelling)</a:t>
            </a:r>
          </a:p>
          <a:p>
            <a:pPr marL="214313" indent="-214313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800" dirty="0" err="1"/>
              <a:t>Δx</a:t>
            </a:r>
            <a:r>
              <a:rPr lang="en-GB" altLang="en-US" sz="1800" dirty="0"/>
              <a:t> ~ 100m or smaller</a:t>
            </a:r>
          </a:p>
          <a:p>
            <a:pPr marL="214313" indent="-214313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800" dirty="0"/>
              <a:t>Many cells for each cloud</a:t>
            </a:r>
          </a:p>
          <a:p>
            <a:pPr marL="214313" indent="-214313">
              <a:lnSpc>
                <a:spcPct val="100000"/>
              </a:lnSpc>
              <a:spcBef>
                <a:spcPct val="0"/>
              </a:spcBef>
              <a:defRPr/>
            </a:pPr>
            <a:r>
              <a:rPr lang="en-GB" altLang="en-US" sz="1800" dirty="0"/>
              <a:t>Each cloud well resolved </a:t>
            </a:r>
          </a:p>
        </p:txBody>
      </p:sp>
      <p:sp>
        <p:nvSpPr>
          <p:cNvPr id="94" name="Content Placeholder 3">
            <a:extLst>
              <a:ext uri="{FF2B5EF4-FFF2-40B4-BE49-F238E27FC236}">
                <a16:creationId xmlns:a16="http://schemas.microsoft.com/office/drawing/2014/main" id="{2A89403B-88FC-E69E-F8C0-14F87F5FB2B6}"/>
              </a:ext>
            </a:extLst>
          </p:cNvPr>
          <p:cNvSpPr txBox="1">
            <a:spLocks/>
          </p:cNvSpPr>
          <p:nvPr/>
        </p:nvSpPr>
        <p:spPr bwMode="auto">
          <a:xfrm>
            <a:off x="4719373" y="4948233"/>
            <a:ext cx="4357602" cy="167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1800" b="1" kern="0" dirty="0"/>
              <a:t>Grey zone</a:t>
            </a:r>
          </a:p>
          <a:p>
            <a:r>
              <a:rPr lang="en-GB" sz="1800" kern="0" dirty="0" err="1"/>
              <a:t>Δx</a:t>
            </a:r>
            <a:r>
              <a:rPr lang="en-GB" sz="1800" kern="0" dirty="0"/>
              <a:t> ~ 1-10 km </a:t>
            </a:r>
          </a:p>
          <a:p>
            <a:r>
              <a:rPr lang="en-GB" sz="1800" kern="0" dirty="0"/>
              <a:t>Not enough clouds for parameterization</a:t>
            </a:r>
          </a:p>
          <a:p>
            <a:r>
              <a:rPr lang="en-GB" sz="1800" kern="0" dirty="0"/>
              <a:t>Not enough cells to resolve clouds </a:t>
            </a:r>
          </a:p>
          <a:p>
            <a:r>
              <a:rPr lang="en-GB" sz="1800" kern="0" dirty="0"/>
              <a:t>Representation should be scale-aware and stochastic</a:t>
            </a:r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22849353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5E067-8DB0-BEB5-148F-F2ECF60AC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715C5-BE17-189B-0603-4F4DE7A4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6689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Convection Parameterization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49D4E-F5E3-2ED0-9D59-25AE3D60A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2C579-A8F2-A929-2BCA-4D8ED7FA76A6}"/>
              </a:ext>
            </a:extLst>
          </p:cNvPr>
          <p:cNvSpPr txBox="1"/>
          <p:nvPr/>
        </p:nvSpPr>
        <p:spPr>
          <a:xfrm>
            <a:off x="544891" y="1519436"/>
            <a:ext cx="3847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Purpose is to feedback the effects of the unresolved flow on the resolved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Based on a simplified physical picture of multiple convective clouds within each grid cell</a:t>
            </a:r>
          </a:p>
        </p:txBody>
      </p:sp>
      <p:pic>
        <p:nvPicPr>
          <p:cNvPr id="34819" name="Picture 1">
            <a:extLst>
              <a:ext uri="{FF2B5EF4-FFF2-40B4-BE49-F238E27FC236}">
                <a16:creationId xmlns:a16="http://schemas.microsoft.com/office/drawing/2014/main" id="{3330D375-D5E7-6859-8A31-8738C8EA2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801"/>
            <a:ext cx="3777854" cy="331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5C6F7-67D8-E58C-7AC1-110CE2B8F3C0}"/>
              </a:ext>
            </a:extLst>
          </p:cNvPr>
          <p:cNvSpPr txBox="1">
            <a:spLocks/>
          </p:cNvSpPr>
          <p:nvPr/>
        </p:nvSpPr>
        <p:spPr>
          <a:xfrm>
            <a:off x="544891" y="4149080"/>
            <a:ext cx="7886700" cy="3263504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GB" kern="0" dirty="0"/>
          </a:p>
          <a:p>
            <a:pPr fontAlgn="auto">
              <a:spcAft>
                <a:spcPts val="0"/>
              </a:spcAft>
              <a:defRPr/>
            </a:pPr>
            <a:r>
              <a:rPr lang="en-GB" sz="2000" kern="0" dirty="0"/>
              <a:t>Real atmospheric convection is 3+1 dimensional (space + time varying)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2000" kern="0" dirty="0"/>
              <a:t>Parameterization thinking claims that there is an important regime with sufficient horizontal and time filtering to render the problem 1+0 dimensional (vertical + diagnostic)</a:t>
            </a:r>
          </a:p>
        </p:txBody>
      </p:sp>
    </p:spTree>
    <p:extLst>
      <p:ext uri="{BB962C8B-B14F-4D97-AF65-F5344CB8AC3E}">
        <p14:creationId xmlns:p14="http://schemas.microsoft.com/office/powerpoint/2010/main" val="331014912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52427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Traditional assumptions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185706" y="1124744"/>
                <a:ext cx="8526294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dirty="0"/>
                  <a:t>Grid (filter) scale &gt;&gt; individual clouds (and their associated circulations) so the convective circulation is entirely within the grid-box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dirty="0"/>
                  <a:t>so scheme is 1D and we can neglect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GB" dirty="0"/>
                  <a:t>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Many clouds within a grid-box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GB" dirty="0"/>
                  <a:t>so considering the average effect of all clouds present 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r>
                  <a:rPr lang="en-GB" dirty="0"/>
                  <a:t>Convective response is f(current model state)</a:t>
                </a:r>
              </a:p>
              <a:p>
                <a:pPr marL="360000" lvl="1" indent="0">
                  <a:buNone/>
                </a:pPr>
                <a:r>
                  <a:rPr lang="en-GB" dirty="0"/>
                  <a:t>• so neglect memory and assuming an equilibrium between small and large scales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185706" y="1124744"/>
                <a:ext cx="8526294" cy="3951304"/>
              </a:xfrm>
              <a:blipFill>
                <a:blip r:embed="rId3"/>
                <a:stretch>
                  <a:fillRect l="-2001" r="-2287" b="-314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23968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52427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Mass flux approach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32000" y="1124744"/>
            <a:ext cx="8280000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r>
              <a:rPr lang="en-GB" dirty="0"/>
              <a:t>There are many convection parameterizations used</a:t>
            </a:r>
          </a:p>
          <a:p>
            <a:r>
              <a:rPr lang="en-GB" dirty="0"/>
              <a:t>The large majority take a mass flux approach (at least for “deep” precipitating convection)</a:t>
            </a:r>
          </a:p>
          <a:p>
            <a:endParaRPr lang="en-GB" dirty="0"/>
          </a:p>
          <a:p>
            <a:r>
              <a:rPr lang="en-GB" dirty="0"/>
              <a:t>I am not describing any particular scheme but will discuss the typical structure of a traditional mass flux scheme</a:t>
            </a:r>
          </a:p>
          <a:p>
            <a:endParaRPr lang="en-GB" dirty="0"/>
          </a:p>
          <a:p>
            <a:r>
              <a:rPr lang="en-GB" dirty="0"/>
              <a:t>Alison Stirling will discuss a new, modern scheme, </a:t>
            </a:r>
            <a:r>
              <a:rPr lang="en-GB" dirty="0" err="1"/>
              <a:t>CoMorph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1994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mass flux idea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207645" y="923075"/>
                <a:ext cx="4680520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dirty="0"/>
                  <a:t>Is an idea about the </a:t>
                </a:r>
                <a:r>
                  <a:rPr lang="en-GB" dirty="0">
                    <a:solidFill>
                      <a:srgbClr val="FF0000"/>
                    </a:solidFill>
                  </a:rPr>
                  <a:t>geometry</a:t>
                </a:r>
              </a:p>
              <a:p>
                <a:r>
                  <a:rPr lang="en-GB" dirty="0"/>
                  <a:t>Divide grid box area into </a:t>
                </a:r>
                <a:r>
                  <a:rPr lang="en-GB" i="1" dirty="0"/>
                  <a:t>N</a:t>
                </a:r>
                <a:r>
                  <a:rPr lang="en-GB" dirty="0"/>
                  <a:t> non-interacting convective plumes and an environment with properties, 𝜑</a:t>
                </a:r>
                <a:r>
                  <a:rPr lang="en-GB" baseline="-25000" dirty="0"/>
                  <a:t>𝑒</a:t>
                </a:r>
                <a:r>
                  <a:rPr lang="en-GB" dirty="0"/>
                  <a:t> </a:t>
                </a:r>
              </a:p>
              <a:p>
                <a:r>
                  <a:rPr lang="en-GB" sz="2400" dirty="0">
                    <a:solidFill>
                      <a:schemeClr val="tx2"/>
                    </a:solidFill>
                  </a:rPr>
                  <a:t>Individual plumes characterised by their Mass Flux, </a:t>
                </a:r>
              </a:p>
              <a:p>
                <a:pPr marL="0" indent="0">
                  <a:spcAft>
                    <a:spcPts val="600"/>
                  </a:spcAft>
                  <a:buClr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2"/>
                  </a:solidFill>
                  <a:ea typeface="Cambria Math" panose="02040503050406030204" pitchFamily="18" charset="0"/>
                </a:endParaRP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w</a:t>
                </a:r>
                <a:r>
                  <a:rPr lang="en-GB" sz="24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is the fractional area occupied</a:t>
                </a:r>
                <a:endParaRPr lang="en-GB" dirty="0">
                  <a:ea typeface="Cambria Math" panose="02040503050406030204" pitchFamily="18" charset="0"/>
                </a:endParaRP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and by properties,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207645" y="923075"/>
                <a:ext cx="4680520" cy="3951304"/>
              </a:xfrm>
              <a:blipFill>
                <a:blip r:embed="rId3"/>
                <a:stretch>
                  <a:fillRect l="-3646" r="-911" b="-30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304F49-CE9E-234A-CD55-2CDC3D1AE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262" y="1916832"/>
            <a:ext cx="4156613" cy="288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AE673C-CEA0-C6E0-592C-063BFF6AD082}"/>
              </a:ext>
            </a:extLst>
          </p:cNvPr>
          <p:cNvSpPr txBox="1"/>
          <p:nvPr/>
        </p:nvSpPr>
        <p:spPr>
          <a:xfrm>
            <a:off x="5940152" y="4874379"/>
            <a:ext cx="334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Arakawa and Schubert, 1974</a:t>
            </a:r>
          </a:p>
        </p:txBody>
      </p:sp>
    </p:spTree>
    <p:extLst>
      <p:ext uri="{BB962C8B-B14F-4D97-AF65-F5344CB8AC3E}">
        <p14:creationId xmlns:p14="http://schemas.microsoft.com/office/powerpoint/2010/main" val="339306612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Example, using one element only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27C2114-76D3-22F8-0735-ED557A3D6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953"/>
            <a:ext cx="5580111" cy="315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FAF2DA-29A2-0073-9D71-D76505AAFE06}"/>
                  </a:ext>
                </a:extLst>
              </p:cNvPr>
              <p:cNvSpPr txBox="1"/>
              <p:nvPr/>
            </p:nvSpPr>
            <p:spPr>
              <a:xfrm>
                <a:off x="5913153" y="1398641"/>
                <a:ext cx="18989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FAF2DA-29A2-0073-9D71-D76505AAF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153" y="1398641"/>
                <a:ext cx="1898981" cy="369332"/>
              </a:xfrm>
              <a:prstGeom prst="rect">
                <a:avLst/>
              </a:prstGeom>
              <a:blipFill>
                <a:blip r:embed="rId4"/>
                <a:stretch>
                  <a:fillRect l="-3846" r="-321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6C475A-30E7-F182-3DC9-56CD6792BC92}"/>
                  </a:ext>
                </a:extLst>
              </p:cNvPr>
              <p:cNvSpPr txBox="1"/>
              <p:nvPr/>
            </p:nvSpPr>
            <p:spPr>
              <a:xfrm>
                <a:off x="5913153" y="1957892"/>
                <a:ext cx="18356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6C475A-30E7-F182-3DC9-56CD6792B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153" y="1957892"/>
                <a:ext cx="1835695" cy="369332"/>
              </a:xfrm>
              <a:prstGeom prst="rect">
                <a:avLst/>
              </a:prstGeom>
              <a:blipFill>
                <a:blip r:embed="rId5"/>
                <a:stretch>
                  <a:fillRect l="-3987" r="-332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C98787-E750-AC85-F59F-06AEF56F506E}"/>
                  </a:ext>
                </a:extLst>
              </p:cNvPr>
              <p:cNvSpPr txBox="1"/>
              <p:nvPr/>
            </p:nvSpPr>
            <p:spPr>
              <a:xfrm>
                <a:off x="5871684" y="2632595"/>
                <a:ext cx="29005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acc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+(1−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acc>
                        <m:accPr>
                          <m:chr m:val="̅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C98787-E750-AC85-F59F-06AEF56F5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684" y="2632595"/>
                <a:ext cx="2900538" cy="369332"/>
              </a:xfrm>
              <a:prstGeom prst="rect">
                <a:avLst/>
              </a:prstGeom>
              <a:blipFill>
                <a:blip r:embed="rId6"/>
                <a:stretch>
                  <a:fillRect l="-2311" b="-3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EDD6A6-E372-721D-F2E8-F21CE482529C}"/>
                  </a:ext>
                </a:extLst>
              </p:cNvPr>
              <p:cNvSpPr txBox="1"/>
              <p:nvPr/>
            </p:nvSpPr>
            <p:spPr>
              <a:xfrm>
                <a:off x="916832" y="5056910"/>
                <a:ext cx="7310336" cy="486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acc>
                      <m:accPr>
                        <m:chr m:val="̅"/>
                        <m:ctrlPr>
                          <a:rPr lang="en-GB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𝜌𝜎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  <m:acc>
                      <m:accPr>
                        <m:chr m:val="̅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acc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𝜌𝜎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acc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e>
                    </m:acc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EDD6A6-E372-721D-F2E8-F21CE4825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32" y="5056910"/>
                <a:ext cx="7310336" cy="486159"/>
              </a:xfrm>
              <a:prstGeom prst="rect">
                <a:avLst/>
              </a:prstGeom>
              <a:blipFill>
                <a:blip r:embed="rId7"/>
                <a:stretch>
                  <a:fillRect t="-5063" b="-291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14A7AE9E-2367-54FF-CA1F-952D1ED28A09}"/>
              </a:ext>
            </a:extLst>
          </p:cNvPr>
          <p:cNvSpPr txBox="1"/>
          <p:nvPr/>
        </p:nvSpPr>
        <p:spPr>
          <a:xfrm>
            <a:off x="5777944" y="3792244"/>
            <a:ext cx="2900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Partition the flow into an updraught and its environment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169E2-DB49-B2F5-5B6E-06D33DB6478F}"/>
              </a:ext>
            </a:extLst>
          </p:cNvPr>
          <p:cNvSpPr txBox="1"/>
          <p:nvPr/>
        </p:nvSpPr>
        <p:spPr>
          <a:xfrm>
            <a:off x="578372" y="450912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After algebra (try it!)</a:t>
            </a: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flux is: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3D2B2F-9A2D-CF49-4700-BCE74A2475AA}"/>
              </a:ext>
            </a:extLst>
          </p:cNvPr>
          <p:cNvSpPr txBox="1"/>
          <p:nvPr/>
        </p:nvSpPr>
        <p:spPr>
          <a:xfrm>
            <a:off x="766520" y="5792072"/>
            <a:ext cx="7450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First 2 terms due to variability within updraught and environment – ignore!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DBB9C1-8C30-9904-97CF-19F0394795CD}"/>
                  </a:ext>
                </a:extLst>
              </p:cNvPr>
              <p:cNvSpPr txBox="1"/>
              <p:nvPr/>
            </p:nvSpPr>
            <p:spPr>
              <a:xfrm>
                <a:off x="5638573" y="3191846"/>
                <a:ext cx="3272315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GB" sz="2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̅"/>
                          <m:ctrlPr>
                            <a:rPr lang="en-GB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acc>
                      <m:r>
                        <a:rPr lang="en-GB" sz="2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acc>
                        <m:accPr>
                          <m:chr m:val="̅"/>
                          <m:ctrlPr>
                            <a:rPr lang="en-GB" sz="2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  <m:r>
                        <a:rPr lang="en-GB" sz="2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DBB9C1-8C30-9904-97CF-19F039479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573" y="3191846"/>
                <a:ext cx="3272315" cy="338554"/>
              </a:xfrm>
              <a:prstGeom prst="rect">
                <a:avLst/>
              </a:prstGeom>
              <a:blipFill>
                <a:blip r:embed="rId8"/>
                <a:stretch>
                  <a:fillRect l="-186" r="-931" b="-109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764132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7450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Overview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32000" y="863617"/>
            <a:ext cx="8280000" cy="4732528"/>
          </a:xfrm>
        </p:spPr>
        <p:txBody>
          <a:bodyPr/>
          <a:lstStyle/>
          <a:p>
            <a:pPr marL="0" indent="0">
              <a:buNone/>
              <a:defRPr/>
            </a:pPr>
            <a:endParaRPr lang="en-GB" sz="2400" dirty="0"/>
          </a:p>
          <a:p>
            <a:pPr marL="0" indent="0">
              <a:buNone/>
              <a:defRPr/>
            </a:pPr>
            <a:endParaRPr lang="en-GB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Convection in the climate system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The need for parameterization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The mass flux approach</a:t>
            </a:r>
          </a:p>
          <a:p>
            <a:pPr marL="617175" lvl="1" indent="-257175">
              <a:buFont typeface="Arial" panose="020B0604020202020204" pitchFamily="34" charset="0"/>
              <a:buChar char="•"/>
            </a:pPr>
            <a:r>
              <a:rPr lang="en-GB" dirty="0"/>
              <a:t>The plume model</a:t>
            </a:r>
          </a:p>
          <a:p>
            <a:pPr marL="617175" lvl="1" indent="-257175">
              <a:buFont typeface="Arial" panose="020B0604020202020204" pitchFamily="34" charset="0"/>
              <a:buChar char="•"/>
            </a:pPr>
            <a:r>
              <a:rPr lang="en-GB" dirty="0"/>
              <a:t>Entrainment and detrainment</a:t>
            </a:r>
          </a:p>
          <a:p>
            <a:pPr marL="617175" lvl="1" indent="-257175">
              <a:buFont typeface="Arial" panose="020B0604020202020204" pitchFamily="34" charset="0"/>
              <a:buChar char="•"/>
            </a:pPr>
            <a:r>
              <a:rPr lang="en-GB" dirty="0"/>
              <a:t>Closure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Convection in models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Convection permitting models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A look ahead</a:t>
            </a:r>
          </a:p>
          <a:p>
            <a:pPr marL="342900" lvl="1" indent="0">
              <a:buNone/>
            </a:pP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4821478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More generally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323422" y="980728"/>
                <a:ext cx="8497156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For various clouds (labelled by </a:t>
                </a:r>
                <a:r>
                  <a:rPr lang="en-GB" sz="2400" i="1" dirty="0" err="1">
                    <a:solidFill>
                      <a:schemeClr val="tx2"/>
                    </a:solidFill>
                  </a:rPr>
                  <a:t>i</a:t>
                </a:r>
                <a:r>
                  <a:rPr lang="en-GB" sz="2400" dirty="0">
                    <a:solidFill>
                      <a:schemeClr val="tx2"/>
                    </a:solidFill>
                  </a:rPr>
                  <a:t>) we have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chemeClr val="tx1"/>
                  </a:solidFill>
                  <a:latin typeface="+mj-lt"/>
                  <a:cs typeface="+mn-cs"/>
                </a:endParaRPr>
              </a:p>
              <a:p>
                <a:pPr marL="360000" lvl="1" indent="0">
                  <a:spcAft>
                    <a:spcPts val="600"/>
                  </a:spcAft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chemeClr val="tx2"/>
                    </a:solidFill>
                    <a:ea typeface="Cambria Math" panose="020405030504060302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r>
                          <a:rPr lang="en-GB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GB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</m:acc>
                        <m:r>
                          <a:rPr lang="en-GB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GB" b="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 (variability within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clouds</a:t>
                </a:r>
                <a:r>
                  <a:rPr lang="en-GB" b="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 </a:t>
                </a:r>
                <a:r>
                  <a:rPr lang="en-GB" b="0" i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					</a:t>
                </a:r>
                <a:r>
                  <a:rPr lang="en-GB" b="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GB" b="0" i="1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b="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(variability within cloud-free environment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en-GB" b="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spcAft>
                    <a:spcPts val="600"/>
                  </a:spcAft>
                  <a:buClr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GB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  <m:r>
                            <a:rPr lang="en-GB" sz="24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24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acc>
                          <m:r>
                            <a:rPr lang="en-GB" sz="240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800" dirty="0">
                  <a:solidFill>
                    <a:schemeClr val="tx2"/>
                  </a:solidFill>
                </a:endParaRPr>
              </a:p>
              <a:p>
                <a:endParaRPr lang="en-GB" dirty="0"/>
              </a:p>
              <a:p>
                <a:r>
                  <a:rPr lang="en-GB" dirty="0"/>
                  <a:t>So all we need to know is the mass flux and the anomalous value of the variable within the convection</a:t>
                </a: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323422" y="980728"/>
                <a:ext cx="8497156" cy="3951304"/>
              </a:xfrm>
              <a:blipFill>
                <a:blip r:embed="rId3"/>
                <a:stretch>
                  <a:fillRect l="-2009" b="-137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0406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composite “bulk” plume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207644" y="923075"/>
                <a:ext cx="8251867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But we assumed many clouds!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/>
                  <a:t>Expensive to r</a:t>
                </a:r>
                <a:r>
                  <a:rPr lang="en-GB" sz="2400" dirty="0">
                    <a:solidFill>
                      <a:schemeClr val="tx2"/>
                    </a:solidFill>
                  </a:rPr>
                  <a:t>epeat our calculations for every </a:t>
                </a:r>
                <a:r>
                  <a:rPr lang="en-GB" sz="2400" i="1" dirty="0" err="1">
                    <a:solidFill>
                      <a:schemeClr val="tx2"/>
                    </a:solidFill>
                  </a:rPr>
                  <a:t>i</a:t>
                </a:r>
                <a:r>
                  <a:rPr lang="en-GB" sz="2400" i="1" dirty="0">
                    <a:solidFill>
                      <a:schemeClr val="tx2"/>
                    </a:solidFill>
                  </a:rPr>
                  <a:t>=1…N 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Could combine similar clouds together (e.g. those reaching a given height) </a:t>
                </a:r>
                <a:r>
                  <a:rPr lang="en-GB" sz="2400" dirty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GB" sz="2400" dirty="0">
                    <a:solidFill>
                      <a:schemeClr val="tx2"/>
                    </a:solidFill>
                  </a:rPr>
                  <a:t> spectral model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/>
                  <a:t>Could combine all cloud types together </a:t>
                </a:r>
                <a:r>
                  <a:rPr lang="en-GB" dirty="0">
                    <a:sym typeface="Wingdings" panose="05000000000000000000" pitchFamily="2" charset="2"/>
                  </a:rPr>
                  <a:t> bulk model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rgbClr val="FF0000"/>
                  </a:solidFill>
                  <a:latin typeface="+mj-lt"/>
                  <a:cs typeface="+mn-cs"/>
                </a:endParaRPr>
              </a:p>
              <a:p>
                <a:pPr marL="0" indent="0">
                  <a:spcAft>
                    <a:spcPts val="600"/>
                  </a:spcAft>
                  <a:buClr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acc>
                        <m:accPr>
                          <m:chr m:val="̅"/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GB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GB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>
                  <a:solidFill>
                    <a:srgbClr val="FF0000"/>
                  </a:solidFill>
                </a:endParaRPr>
              </a:p>
              <a:p>
                <a:endParaRPr lang="en-GB" dirty="0"/>
              </a:p>
              <a:p>
                <a:r>
                  <a:rPr lang="en-GB" dirty="0"/>
                  <a:t>There are some subtleties in combining cloud types (because adding equations that are </a:t>
                </a:r>
                <a:r>
                  <a:rPr lang="en-GB" b="1" i="1" dirty="0"/>
                  <a:t>almost</a:t>
                </a:r>
                <a:r>
                  <a:rPr lang="en-GB" dirty="0"/>
                  <a:t> linear; Plant 2010) especially for properties of detrained air</a:t>
                </a:r>
              </a:p>
              <a:p>
                <a:pPr marL="3420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207644" y="923075"/>
                <a:ext cx="8251867" cy="3951304"/>
              </a:xfrm>
              <a:blipFill>
                <a:blip r:embed="rId3"/>
                <a:stretch>
                  <a:fillRect l="-2068" b="-409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0383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Overestimation of liquid water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07645" y="923075"/>
            <a:ext cx="4796404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chemeClr val="tx2"/>
                </a:solidFill>
              </a:rPr>
              <a:t>Bulk parameterization scheme ansatz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chemeClr val="tx2"/>
                </a:solidFill>
              </a:rPr>
              <a:t>The liquid water detrained from each individual plume is given by the bulk value:</a:t>
            </a:r>
          </a:p>
          <a:p>
            <a:pPr marL="342000">
              <a:spcAft>
                <a:spcPts val="6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400" b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35EBA25-B6B5-12BD-B777-2FD7EE931A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014741"/>
              </p:ext>
            </p:extLst>
          </p:nvPr>
        </p:nvGraphicFramePr>
        <p:xfrm>
          <a:off x="813431" y="4174564"/>
          <a:ext cx="2843442" cy="1435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07880" imgH="660240" progId="Equation.DSMT4">
                  <p:embed/>
                </p:oleObj>
              </mc:Choice>
              <mc:Fallback>
                <p:oleObj name="Equation" r:id="rId3" imgW="1307880" imgH="6602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3431" y="4174564"/>
                        <a:ext cx="2843442" cy="1435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91A9C6A-C001-2A8F-ABB6-D1B864B48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39" y="1153920"/>
            <a:ext cx="3925578" cy="3980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ACAF13-4768-E2F5-D14A-C8E458DC1010}"/>
              </a:ext>
            </a:extLst>
          </p:cNvPr>
          <p:cNvSpPr txBox="1"/>
          <p:nvPr/>
        </p:nvSpPr>
        <p:spPr>
          <a:xfrm>
            <a:off x="7055767" y="1199507"/>
            <a:ext cx="208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 = 350 plumes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074CE-3F35-1D05-5EFD-D7F6126B13EB}"/>
              </a:ext>
            </a:extLst>
          </p:cNvPr>
          <p:cNvSpPr txBox="1"/>
          <p:nvPr/>
        </p:nvSpPr>
        <p:spPr>
          <a:xfrm>
            <a:off x="4848086" y="5527176"/>
            <a:ext cx="3925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detrained liquid water</a:t>
            </a:r>
          </a:p>
          <a:p>
            <a:pPr algn="ctr"/>
            <a:r>
              <a:rPr lang="en-GB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liquid water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(typical tropical sounding)</a:t>
            </a:r>
          </a:p>
        </p:txBody>
      </p:sp>
    </p:spTree>
    <p:extLst>
      <p:ext uri="{BB962C8B-B14F-4D97-AF65-F5344CB8AC3E}">
        <p14:creationId xmlns:p14="http://schemas.microsoft.com/office/powerpoint/2010/main" val="254318087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How well does it work?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95831" y="1196752"/>
            <a:ext cx="3500259" cy="3951304"/>
          </a:xfrm>
        </p:spPr>
        <p:txBody>
          <a:bodyPr/>
          <a:lstStyle/>
          <a:p>
            <a:pPr>
              <a:spcAft>
                <a:spcPts val="600"/>
              </a:spcAft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chemeClr val="tx2"/>
                </a:solidFill>
              </a:rPr>
              <a:t>Applying mass flux decomposition to LES data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FF0000"/>
                </a:solidFill>
              </a:rPr>
              <a:t>Red = total flux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00B0F0"/>
                </a:solidFill>
              </a:rPr>
              <a:t>Blue = best bulk approximation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00B050"/>
                </a:solidFill>
              </a:rPr>
              <a:t>Green dashed = environmental variability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00B050"/>
                </a:solidFill>
              </a:rPr>
              <a:t>Green solid = within-cloud variability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2000" dirty="0">
                <a:solidFill>
                  <a:srgbClr val="7030A0"/>
                </a:solidFill>
              </a:rPr>
              <a:t>Purple = between cloud variability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GB" sz="2000" dirty="0"/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/>
              <a:t>2 convection types better than 1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/>
              <a:t>3+ types not much better</a:t>
            </a:r>
            <a:endParaRPr lang="en-GB" sz="2000" b="0" dirty="0">
              <a:solidFill>
                <a:schemeClr val="tx1"/>
              </a:solidFill>
              <a:ea typeface="Cambria Math" panose="02040503050406030204" pitchFamily="18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" name="Picture 9" descr="A graph of 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4E3B4390-8F59-ABC1-FB1C-39CD0C49A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43" y="1016546"/>
            <a:ext cx="5144644" cy="5254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7243CA-CEAE-C759-E816-C1276ACB84E8}"/>
              </a:ext>
            </a:extLst>
          </p:cNvPr>
          <p:cNvSpPr txBox="1"/>
          <p:nvPr/>
        </p:nvSpPr>
        <p:spPr>
          <a:xfrm>
            <a:off x="6876256" y="638895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 et al 2020</a:t>
            </a:r>
          </a:p>
        </p:txBody>
      </p:sp>
    </p:spTree>
    <p:extLst>
      <p:ext uri="{BB962C8B-B14F-4D97-AF65-F5344CB8AC3E}">
        <p14:creationId xmlns:p14="http://schemas.microsoft.com/office/powerpoint/2010/main" val="250683136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Components of mass flux scheme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1"/>
              </p:nvPr>
            </p:nvSpPr>
            <p:spPr>
              <a:xfrm>
                <a:off x="323528" y="1340768"/>
                <a:ext cx="8251867" cy="3951304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GB" sz="2400" dirty="0"/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A </a:t>
                </a:r>
                <a:r>
                  <a:rPr lang="en-GB" sz="2400" dirty="0"/>
                  <a:t>trigger</a:t>
                </a:r>
                <a:r>
                  <a:rPr lang="en-GB" sz="2400" dirty="0">
                    <a:solidFill>
                      <a:schemeClr val="tx2"/>
                    </a:solidFill>
                  </a:rPr>
                  <a:t> to determine if any convection occurs (and sometimes if convection is shallow or deep)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/>
                  <a:t>Then to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A plume model which provides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for the bulk plume / each plume type</a:t>
                </a:r>
                <a:endParaRPr lang="en-GB" sz="2400" dirty="0">
                  <a:solidFill>
                    <a:schemeClr val="tx2"/>
                  </a:solidFill>
                </a:endParaRP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</a:rPr>
                  <a:t>A closure condition which determines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</a:rPr>
                  <a:t> the overall strength of the convection</a:t>
                </a:r>
                <a:endParaRPr lang="en-GB" sz="24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sz="2400" dirty="0"/>
              </a:p>
              <a:p>
                <a:endParaRPr lang="en-GB" dirty="0"/>
              </a:p>
              <a:p>
                <a:endParaRPr lang="en-GB" sz="2400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323528" y="1340768"/>
                <a:ext cx="8251867" cy="3951304"/>
              </a:xfrm>
              <a:blipFill>
                <a:blip r:embed="rId3"/>
                <a:stretch>
                  <a:fillRect l="-20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212226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Plume Model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25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 from budget equations for updraught properties</a:t>
                </a: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sSub>
                            <m:sSubPr>
                              <m:ctrlP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 </m:t>
                      </m:r>
                      <m:r>
                        <a:rPr lang="en-GB" sz="2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Sup>
                        <m:sSubSupPr>
                          <m:ctrlP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GB" sz="24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p>
                      </m:sSubSup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4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p>
                    </m:sSubSup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the source of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the plume: e.g. condensation or evaporation</a:t>
                </a:r>
              </a:p>
              <a:p>
                <a:pPr marL="684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= entrainment, air from outside that moves into the ascending plume</a:t>
                </a:r>
              </a:p>
              <a:p>
                <a:pPr marL="684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detrainment, ai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 from within the plume that moves into the outside environment</a:t>
                </a:r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1000" t="-1060" b="-794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10017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Plume Model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26</a:t>
            </a:fld>
            <a:endParaRPr lang="en-GB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Average over lifetime</a:t>
                </a:r>
                <a:endParaRPr lang="en-GB" sz="2400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34800"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the water vapour and liquid water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condensation and conversion of liquid water to rain in the updraft (can extend to other water species)</a:t>
                </a:r>
              </a:p>
            </p:txBody>
          </p:sp>
        </mc:Choice>
        <mc:Fallback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1000" t="-1060" b="-9007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102663-361C-1118-4983-931839A95A9B}"/>
                  </a:ext>
                </a:extLst>
              </p:cNvPr>
              <p:cNvSpPr txBox="1"/>
              <p:nvPr/>
            </p:nvSpPr>
            <p:spPr>
              <a:xfrm>
                <a:off x="2269475" y="1628800"/>
                <a:ext cx="4605050" cy="3134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acc>
                        <m:accPr>
                          <m:chr m:val="̅"/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acc>
                        <m:accPr>
                          <m:chr m:val="̅"/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102663-361C-1118-4983-931839A95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475" y="1628800"/>
                <a:ext cx="4605050" cy="31345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27841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The Plume Model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536" y="148478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0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Condensation and precipitation is often very crude - saturation, water loading, temperature threshold for freezing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But recall that we don’t know </a:t>
                </a: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w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only </a:t>
                </a: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that we have averaged over lifetime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composited all of the clouds</a:t>
                </a:r>
              </a:p>
              <a:p>
                <a:pPr marL="7992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Hence “plume model”, not a detailed dynamical and microphysical model for a single cloud</a:t>
                </a:r>
              </a:p>
              <a:p>
                <a:pPr marL="3420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Integrate from cloud base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until the buoyancy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</m:oMath>
                </a14:m>
                <a:r>
                  <a:rPr lang="en-GB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48478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1000" t="-106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39690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7128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Impact on Environment: Interpretation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/>
              <a:lstStyle/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Recall</a:t>
                </a: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effect of convection on the mean state </a:t>
                </a:r>
              </a:p>
              <a:p>
                <a:pPr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acc>
                        <m:accPr>
                          <m:chr m:val="̅"/>
                          <m:ctrlPr>
                            <a:rPr lang="en-GB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GB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GB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Substituting our plume equations</a:t>
                </a:r>
              </a:p>
              <a:p>
                <a:pPr lvl="1" indent="0">
                  <a:spcAft>
                    <a:spcPts val="12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GB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sz="20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0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sz="200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sz="20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GB" sz="20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𝑐𝑜𝑛𝑣</m:t>
                          </m:r>
                        </m:sub>
                      </m:sSub>
                      <m:r>
                        <a:rPr lang="en-GB" sz="20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f>
                        <m:fPr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i.e. a “compensating subsidence” term and a term which depends on the detrainment of air from the clouds</a:t>
                </a:r>
              </a:p>
              <a:p>
                <a:pPr marL="342900" indent="-342900"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Neither the entrainment or the phase changes directly enter the tendency</a:t>
                </a:r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but both are crucial in determining the mass flux </a:t>
                </a:r>
                <a:r>
                  <a:rPr lang="en-GB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M(z)</a:t>
                </a:r>
              </a:p>
            </p:txBody>
          </p:sp>
        </mc:Choice>
        <mc:Fallback xmlns="">
          <p:sp>
            <p:nvSpPr>
              <p:cNvPr id="5" name="Text Box 2">
                <a:extLst>
                  <a:ext uri="{FF2B5EF4-FFF2-40B4-BE49-F238E27FC236}">
                    <a16:creationId xmlns:a16="http://schemas.microsoft.com/office/drawing/2014/main" id="{584516AC-A1FF-139A-313D-87B753F47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850" y="1124744"/>
                <a:ext cx="8532813" cy="4607719"/>
              </a:xfrm>
              <a:prstGeom prst="rect">
                <a:avLst/>
              </a:prstGeom>
              <a:blipFill>
                <a:blip r:embed="rId3"/>
                <a:stretch>
                  <a:fillRect l="-1000" t="-1060" b="-1019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24790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Sensitivity to Entrainment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29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370555" y="1124744"/>
            <a:ext cx="391341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Climate models are very sensitive to choices of E and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ITCZ sensitivity in an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aquaplanet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UM (Talib et al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Sensitivities of MJO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Klingaman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Woolnough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2014), equatorial waves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Peatman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et al, 2018) and monsoons (Bush et al,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Often there is a conflict between mean state (low E) and variability (high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ABD27-1F45-8515-62B7-6F9D4F3CD671}"/>
              </a:ext>
            </a:extLst>
          </p:cNvPr>
          <p:cNvSpPr txBox="1"/>
          <p:nvPr/>
        </p:nvSpPr>
        <p:spPr>
          <a:xfrm>
            <a:off x="6012160" y="4880151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F applied to default 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8F8474-F4A3-1302-88DD-ABCE35E76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216610"/>
            <a:ext cx="4499991" cy="35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145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89" y="152089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 the climate system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1453348"/>
            <a:ext cx="3744416" cy="3951304"/>
          </a:xfrm>
        </p:spPr>
        <p:txBody>
          <a:bodyPr/>
          <a:lstStyle/>
          <a:p>
            <a:r>
              <a:rPr lang="en-GB" b="0" i="0" u="none" strike="noStrike" baseline="0" dirty="0">
                <a:solidFill>
                  <a:srgbClr val="FF0000"/>
                </a:solidFill>
              </a:rPr>
              <a:t>Convection is important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It plays a leading role in planetary budgets of heat, moisture and momentum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An isolated thunderstorm may be 1-2 km across</a:t>
            </a:r>
          </a:p>
          <a:p>
            <a:r>
              <a:rPr lang="en-GB" dirty="0">
                <a:solidFill>
                  <a:srgbClr val="000000"/>
                </a:solidFill>
              </a:rPr>
              <a:t>But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organized</a:t>
            </a:r>
            <a:r>
              <a:rPr lang="en-GB" dirty="0">
                <a:solidFill>
                  <a:srgbClr val="000000"/>
                </a:solidFill>
              </a:rPr>
              <a:t> into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 long lived systems such as squall lines and MCS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8A1B7-1EDA-0FAB-10CB-BDC5F5E8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80089"/>
            <a:ext cx="464400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027539-7963-F662-7218-457DAF79F896}"/>
              </a:ext>
            </a:extLst>
          </p:cNvPr>
          <p:cNvSpPr/>
          <p:nvPr/>
        </p:nvSpPr>
        <p:spPr>
          <a:xfrm>
            <a:off x="2942191" y="6207670"/>
            <a:ext cx="5727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Full-disk infrared METEOSAT Zero-Degree images from EUMETSAT http://oiswww.eumetsat.org/IPPS/html/MSG/IMAGERY/UMETSAT</a:t>
            </a:r>
          </a:p>
        </p:txBody>
      </p:sp>
    </p:spTree>
    <p:extLst>
      <p:ext uri="{BB962C8B-B14F-4D97-AF65-F5344CB8AC3E}">
        <p14:creationId xmlns:p14="http://schemas.microsoft.com/office/powerpoint/2010/main" val="397358674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Entrainment and detrainment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402149" y="991978"/>
            <a:ext cx="366579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single cloud, E and D </a:t>
            </a: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encapsulate the exchange between updraft and the surrounding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 a bulk model, they also </a:t>
            </a:r>
            <a:r>
              <a:rPr lang="en-GB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encapuslate</a:t>
            </a: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the cloud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e.g. the detrainment must capture the loss of updraft air at cloud 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Can be estimated (with difficulty) from 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Here with parcel trajectories for shallow convection simulation with 10m grid length</a:t>
            </a:r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42BF0-36E1-C0E7-7304-1BF343449F89}"/>
              </a:ext>
            </a:extLst>
          </p:cNvPr>
          <p:cNvSpPr txBox="1"/>
          <p:nvPr/>
        </p:nvSpPr>
        <p:spPr>
          <a:xfrm>
            <a:off x="6876256" y="6068522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 et al, submitted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893AB-447D-5F8D-4A55-5D725FE52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000729"/>
            <a:ext cx="5161248" cy="486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7074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Entrainment and detrainment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31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402149" y="991978"/>
            <a:ext cx="856233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Entrainment often expressed as E/M ~ 1/r  (smaller clouds as they have higher surface area to volume ratio)</a:t>
            </a:r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Not enough sensitivity to environmental RH (Derbyshire et al 2004, Bechtold et al 2008)</a:t>
            </a:r>
          </a:p>
          <a:p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More variation in detrainment than entrainment 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is linked to different cloud reaching different heights</a:t>
            </a:r>
            <a:endParaRPr lang="en-GB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• e.g. adaptive detrainment scheme of Derbyshire et al 2011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90B2CE1-06D6-3953-E11B-31F04BF2B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9" y="3857676"/>
            <a:ext cx="61468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64469413-2C7E-79E7-CFA0-9DEF10718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559" y="6210351"/>
            <a:ext cx="1478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Boing et al 2012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D3DE09C-2D32-2D2D-3AD5-FFB85A211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826" y="4307055"/>
            <a:ext cx="23042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E/M and D/M dependence on RH and stability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8040571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97EF0-022A-19DD-7456-481546EF4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73B95D-445A-D155-212D-606F745E5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E3180-40EF-7A20-3210-4F457F6FA5F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5382" y="1550665"/>
            <a:ext cx="8381272" cy="3951304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 algn="l" rtl="0" fontAlgn="base">
              <a:buNone/>
            </a:pP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6B2D2A-9B64-D244-B058-B5BDCA83B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3" y="0"/>
            <a:ext cx="9146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534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Closure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33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323528" y="991978"/>
            <a:ext cx="856233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CAPE is the buoyancy of a parcel ascent integrated from LFC to LNB</a:t>
            </a: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take time derivative and use plume model equations for b. After some (lots of!) algebra (Arakawa and Schubert, 1974;Yano and Plant, 2016)….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= </a:t>
            </a:r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large-scale generation or “forcing,” terms independent of M(</a:t>
            </a:r>
            <a:r>
              <a:rPr lang="en-GB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GB" sz="2400" b="0" i="0" u="none" strike="noStrik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b="0" i="1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R = </a:t>
            </a:r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response of convection: terms depending on M(</a:t>
            </a:r>
            <a:r>
              <a:rPr lang="en-GB" sz="2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GB" sz="2400" b="0" i="0" u="none" strike="noStrik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(proportional for entraining plumes with simple microphysics)</a:t>
            </a: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8F80BE-2D51-798F-1FA5-52A89CBF838A}"/>
                  </a:ext>
                </a:extLst>
              </p:cNvPr>
              <p:cNvSpPr txBox="1"/>
              <p:nvPr/>
            </p:nvSpPr>
            <p:spPr>
              <a:xfrm>
                <a:off x="2699792" y="1988840"/>
                <a:ext cx="3096344" cy="426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2400" b="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CAPE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GB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8F80BE-2D51-798F-1FA5-52A89CBF8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988840"/>
                <a:ext cx="3096344" cy="426463"/>
              </a:xfrm>
              <a:prstGeom prst="rect">
                <a:avLst/>
              </a:prstGeom>
              <a:blipFill>
                <a:blip r:embed="rId3"/>
                <a:stretch>
                  <a:fillRect l="-6102" t="-182857" b="-25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59DF72-A6CE-A734-62BF-E422415DAA3E}"/>
                  </a:ext>
                </a:extLst>
              </p:cNvPr>
              <p:cNvSpPr txBox="1"/>
              <p:nvPr/>
            </p:nvSpPr>
            <p:spPr>
              <a:xfrm>
                <a:off x="2771800" y="3861048"/>
                <a:ext cx="2173159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𝐶𝐴𝑃𝐸</m:t>
                          </m:r>
                        </m:num>
                        <m:den>
                          <m:r>
                            <a:rPr lang="en-GB" sz="24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24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59DF72-A6CE-A734-62BF-E422415DA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3861048"/>
                <a:ext cx="2173159" cy="7022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70319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Equilibrium Closures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770B78-FBBA-3E3B-6C8D-1F953DD9A1D1}"/>
                  </a:ext>
                </a:extLst>
              </p:cNvPr>
              <p:cNvSpPr txBox="1"/>
              <p:nvPr/>
            </p:nvSpPr>
            <p:spPr>
              <a:xfrm>
                <a:off x="370555" y="1124744"/>
                <a:ext cx="8562339" cy="6801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Quasi-equilibrium (Arakawa and Schubert, 1974) is the assumption that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GB" sz="24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𝐶𝐴𝑃𝐸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GB" sz="24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≈0</m:t>
                    </m:r>
                  </m:oMath>
                </a14:m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 F = 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Moisture convergence balanced by </a:t>
                </a:r>
                <a:r>
                  <a:rPr lang="en-GB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precip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(Kuo, 1974)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CAPE closure with </a:t>
                </a:r>
                <a:r>
                  <a:rPr lang="en-GB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non-entraining parcel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dilute CAPE closure with</a:t>
                </a:r>
                <a:r>
                  <a:rPr lang="en-GB" i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entraining plume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Parcel-environment closure with BL excluded from integral (Zhang, 2003)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CIN closure with troposphere excluded from integral (Mapes, 2000)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PCAPE closure used at ECMWF (Bechtold 2015)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GB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Cloud work function closure (Arakawa and Schubert, 1974)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practice, many schemes do not impose a strict equilibrium, but relax towards it on a timescale of ~1-3h</a:t>
                </a:r>
              </a:p>
              <a:p>
                <a:endParaRPr lang="en-GB" sz="2400" dirty="0"/>
              </a:p>
              <a:p>
                <a:endParaRPr lang="en-GB" sz="2400" dirty="0"/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  <a:p>
                <a:endParaRPr lang="en-GB" sz="2400" dirty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  <a:defRPr/>
                </a:pPr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770B78-FBBA-3E3B-6C8D-1F953DD9A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55" y="1124744"/>
                <a:ext cx="8562339" cy="6801862"/>
              </a:xfrm>
              <a:prstGeom prst="rect">
                <a:avLst/>
              </a:prstGeom>
              <a:blipFill>
                <a:blip r:embed="rId3"/>
                <a:stretch>
                  <a:fillRect l="-997" t="-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374175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F3DE-6F36-E168-4768-3EA69DCD0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8646-5D8C-B5D5-1873-6B25C4BA5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Limitations</a:t>
            </a:r>
            <a:endParaRPr lang="en-GB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B72F76-450F-7B03-B260-761B8F05D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8133D-F0F0-B3B3-1DE5-56A2291F4E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FF4FC-A0BF-16F8-FC76-01D608BA26CD}"/>
              </a:ext>
            </a:extLst>
          </p:cNvPr>
          <p:cNvSpPr txBox="1"/>
          <p:nvPr/>
        </p:nvSpPr>
        <p:spPr>
          <a:xfrm>
            <a:off x="370555" y="1124744"/>
            <a:ext cx="8562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an LES to equilibrium and then apply an extra jolt of upper level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There is a response at that level, but mass flux at cloud base not affected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9" name="Oval 8"/>
          <p:cNvSpPr/>
          <p:nvPr/>
        </p:nvSpPr>
        <p:spPr bwMode="auto">
          <a:xfrm>
            <a:off x="659707" y="3183262"/>
            <a:ext cx="852628" cy="85693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lnSpc>
                <a:spcPct val="85000"/>
              </a:lnSpc>
            </a:pPr>
            <a:endParaRPr lang="en-GB" sz="3300">
              <a:solidFill>
                <a:srgbClr val="00ADD0"/>
              </a:solidFill>
              <a:latin typeface="Arial" charset="0"/>
            </a:endParaRP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 bwMode="auto">
          <a:xfrm flipV="1">
            <a:off x="811512" y="4745628"/>
            <a:ext cx="1705255" cy="5804"/>
          </a:xfrm>
          <a:prstGeom prst="straightConnector1">
            <a:avLst/>
          </a:prstGeom>
          <a:ln w="25400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1110803" y="2901442"/>
            <a:ext cx="427558" cy="1826223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>
              <a:lnSpc>
                <a:spcPct val="85000"/>
              </a:lnSpc>
            </a:pPr>
            <a:endParaRPr lang="en-GB" sz="3300" dirty="0">
              <a:solidFill>
                <a:srgbClr val="031F73">
                  <a:lumMod val="40000"/>
                  <a:lumOff val="60000"/>
                </a:srgbClr>
              </a:solidFill>
              <a:latin typeface="Arial" charset="0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 bwMode="auto">
          <a:xfrm flipH="1" flipV="1">
            <a:off x="1537116" y="2708920"/>
            <a:ext cx="1245" cy="2036708"/>
          </a:xfrm>
          <a:prstGeom prst="straightConnector1">
            <a:avLst/>
          </a:prstGeom>
          <a:ln w="25400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7083" r="13203" b="34722"/>
          <a:stretch/>
        </p:blipFill>
        <p:spPr>
          <a:xfrm>
            <a:off x="2495083" y="2821109"/>
            <a:ext cx="3085030" cy="1826223"/>
          </a:xfrm>
          <a:prstGeom prst="rect">
            <a:avLst/>
          </a:prstGeom>
        </p:spPr>
      </p:pic>
      <p:pic>
        <p:nvPicPr>
          <p:cNvPr id="23" name="Picture 22" descr="profser_mfcb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7166" y="4888126"/>
            <a:ext cx="3014201" cy="1810055"/>
          </a:xfrm>
          <a:prstGeom prst="rect">
            <a:avLst/>
          </a:prstGeom>
        </p:spPr>
      </p:pic>
      <p:pic>
        <p:nvPicPr>
          <p:cNvPr id="15" name="Picture 14" descr="mass_flux_prof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3323" y="2868463"/>
            <a:ext cx="2940122" cy="18262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D8E00-63B1-029E-910E-8123CE5ED3FD}"/>
              </a:ext>
            </a:extLst>
          </p:cNvPr>
          <p:cNvSpPr txBox="1"/>
          <p:nvPr/>
        </p:nvSpPr>
        <p:spPr>
          <a:xfrm>
            <a:off x="5624290" y="4755525"/>
            <a:ext cx="36781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Adjustment to equilibrium can be slow, especially at upper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Mass flux more directly set by boundary-layer processes</a:t>
            </a:r>
          </a:p>
          <a:p>
            <a:endParaRPr lang="en-GB" sz="24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1A8B8-DA54-2822-AD6E-0A4BEE77CFF9}"/>
              </a:ext>
            </a:extLst>
          </p:cNvPr>
          <p:cNvSpPr txBox="1"/>
          <p:nvPr/>
        </p:nvSpPr>
        <p:spPr>
          <a:xfrm>
            <a:off x="605739" y="6382319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Alison Stirling</a:t>
            </a:r>
          </a:p>
        </p:txBody>
      </p:sp>
    </p:spTree>
    <p:extLst>
      <p:ext uri="{BB962C8B-B14F-4D97-AF65-F5344CB8AC3E}">
        <p14:creationId xmlns:p14="http://schemas.microsoft.com/office/powerpoint/2010/main" val="933919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Closure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36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402149" y="991978"/>
            <a:ext cx="8562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perspective – can we overcome the CIN?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pic>
        <p:nvPicPr>
          <p:cNvPr id="51" name="Picture 50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4CDDD399-1901-25EA-40BF-2621801EF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" y="1556609"/>
            <a:ext cx="7819596" cy="504235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8DD9E5E-73D7-D2FF-B4F4-AFC434320CBE}"/>
              </a:ext>
            </a:extLst>
          </p:cNvPr>
          <p:cNvSpPr txBox="1"/>
          <p:nvPr/>
        </p:nvSpPr>
        <p:spPr>
          <a:xfrm>
            <a:off x="6827294" y="6304360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Mapes, 1997</a:t>
            </a:r>
          </a:p>
        </p:txBody>
      </p:sp>
    </p:spTree>
    <p:extLst>
      <p:ext uri="{BB962C8B-B14F-4D97-AF65-F5344CB8AC3E}">
        <p14:creationId xmlns:p14="http://schemas.microsoft.com/office/powerpoint/2010/main" val="20086707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49" y="48443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 Models: Biases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37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179512" y="1000728"/>
            <a:ext cx="8280000" cy="3951304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70B78-FBBA-3E3B-6C8D-1F953DD9A1D1}"/>
              </a:ext>
            </a:extLst>
          </p:cNvPr>
          <p:cNvSpPr txBox="1"/>
          <p:nvPr/>
        </p:nvSpPr>
        <p:spPr>
          <a:xfrm>
            <a:off x="370556" y="1124744"/>
            <a:ext cx="39506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Top: model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bias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  In places, error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Middle: new model version with revised convection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Bottom: changing one parameter</a:t>
            </a:r>
            <a:endParaRPr lang="en-US" sz="2400" dirty="0"/>
          </a:p>
        </p:txBody>
      </p:sp>
      <p:pic>
        <p:nvPicPr>
          <p:cNvPr id="5" name="Picture 4" descr="djfm_precip_gagc.morph3-minus-hadgem2a.clim_precip.png">
            <a:extLst>
              <a:ext uri="{FF2B5EF4-FFF2-40B4-BE49-F238E27FC236}">
                <a16:creationId xmlns:a16="http://schemas.microsoft.com/office/drawing/2014/main" id="{AE0E7CF8-8953-EC87-3842-6823AFBF82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-5400000">
            <a:off x="5843913" y="1731785"/>
            <a:ext cx="2064174" cy="4536000"/>
          </a:xfrm>
          <a:prstGeom prst="rect">
            <a:avLst/>
          </a:prstGeom>
        </p:spPr>
      </p:pic>
      <p:pic>
        <p:nvPicPr>
          <p:cNvPr id="6" name="Picture 5" descr="jjas_precip_gagc.hadgem2a-minus-trmm.clim_precip.png">
            <a:extLst>
              <a:ext uri="{FF2B5EF4-FFF2-40B4-BE49-F238E27FC236}">
                <a16:creationId xmlns:a16="http://schemas.microsoft.com/office/drawing/2014/main" id="{7339A51B-D814-6B8B-C9AB-0356657DF7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0">
            <a:off x="5843895" y="-269230"/>
            <a:ext cx="2064209" cy="4536000"/>
          </a:xfrm>
          <a:prstGeom prst="rect">
            <a:avLst/>
          </a:prstGeom>
        </p:spPr>
      </p:pic>
      <p:pic>
        <p:nvPicPr>
          <p:cNvPr id="8" name="Picture 7" descr="prcp_entrainment-0.png">
            <a:extLst>
              <a:ext uri="{FF2B5EF4-FFF2-40B4-BE49-F238E27FC236}">
                <a16:creationId xmlns:a16="http://schemas.microsoft.com/office/drawing/2014/main" id="{75668832-D288-EE32-A46B-CF367996123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52062"/>
          <a:stretch>
            <a:fillRect/>
          </a:stretch>
        </p:blipFill>
        <p:spPr>
          <a:xfrm>
            <a:off x="4607999" y="5031872"/>
            <a:ext cx="4536000" cy="1826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8ABD27-1F45-8515-62B7-6F9D4F3CD671}"/>
              </a:ext>
            </a:extLst>
          </p:cNvPr>
          <p:cNvSpPr txBox="1"/>
          <p:nvPr/>
        </p:nvSpPr>
        <p:spPr>
          <a:xfrm>
            <a:off x="2483768" y="646928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from </a:t>
            </a:r>
            <a:r>
              <a:rPr lang="en-GB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Woolnough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0118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D58AC1-AA19-DBA8-E411-ECE41CE60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000515"/>
            <a:ext cx="9144000" cy="3374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71730"/>
            <a:ext cx="8280000" cy="828000"/>
          </a:xfrm>
        </p:spPr>
        <p:txBody>
          <a:bodyPr/>
          <a:lstStyle/>
          <a:p>
            <a:r>
              <a:rPr lang="en-GB" sz="3600" dirty="0" err="1">
                <a:solidFill>
                  <a:srgbClr val="7030A0"/>
                </a:solidFill>
              </a:rPr>
              <a:t>CoMorph</a:t>
            </a:r>
            <a:r>
              <a:rPr lang="en-GB" sz="3600" dirty="0">
                <a:solidFill>
                  <a:srgbClr val="7030A0"/>
                </a:solidFill>
              </a:rPr>
              <a:t>-A Tropical Waves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38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51520" y="4687385"/>
            <a:ext cx="8280000" cy="3951304"/>
          </a:xfrm>
        </p:spPr>
        <p:txBody>
          <a:bodyPr/>
          <a:lstStyle/>
          <a:p>
            <a:pPr marL="0" indent="0" eaLnBrk="0" hangingPunct="0">
              <a:spcBef>
                <a:spcPct val="0"/>
              </a:spcBef>
              <a:buClrTx/>
              <a:buNone/>
            </a:pP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N96, atmosphere only. 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en-GB" altLang="en-US" dirty="0">
                <a:ea typeface="Arial" panose="020B0604020202020204" pitchFamily="34" charset="0"/>
              </a:rPr>
              <a:t>I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mproved coupling to lower tropospheric moisture has led to improvements in tropical waves and MJO</a:t>
            </a:r>
          </a:p>
          <a:p>
            <a:pPr eaLnBrk="0" hangingPunct="0">
              <a:spcBef>
                <a:spcPct val="0"/>
              </a:spcBef>
              <a:buClrTx/>
            </a:pPr>
            <a:endParaRPr lang="en-GB" altLang="en-US" dirty="0">
              <a:ea typeface="Arial" panose="020B0604020202020204" pitchFamily="34" charset="0"/>
            </a:endParaRPr>
          </a:p>
          <a:p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altLang="en-US" dirty="0">
              <a:ea typeface="Arial" panose="020B0604020202020204" pitchFamily="34" charset="0"/>
            </a:endParaRPr>
          </a:p>
          <a:p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GB" altLang="en-US" dirty="0">
              <a:ea typeface="Arial" panose="020B0604020202020204" pitchFamily="34" charset="0"/>
            </a:endParaRPr>
          </a:p>
          <a:p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altLang="en-US" dirty="0">
              <a:ea typeface="Arial" panose="020B0604020202020204" pitchFamily="34" charset="0"/>
            </a:endParaRPr>
          </a:p>
          <a:p>
            <a:r>
              <a:rPr lang="en-GB" altLang="en-US" dirty="0">
                <a:ea typeface="Arial" panose="020B0604020202020204" pitchFamily="34" charset="0"/>
              </a:rPr>
              <a:t>O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bservations (left), current UM (centre), with </a:t>
            </a:r>
            <a:r>
              <a:rPr kumimoji="0" lang="en-GB" altLang="en-US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CoMorph</a:t>
            </a:r>
            <a:r>
              <a:rPr kumimoji="0" lang="en-GB" altLang="en-US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(right). </a:t>
            </a:r>
            <a:endParaRPr kumimoji="0" lang="en-GB" altLang="en-US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3CB7D0-B111-8DFB-1736-639A2BDA2CD7}"/>
              </a:ext>
            </a:extLst>
          </p:cNvPr>
          <p:cNvGrpSpPr/>
          <p:nvPr/>
        </p:nvGrpSpPr>
        <p:grpSpPr>
          <a:xfrm>
            <a:off x="4977309" y="3392960"/>
            <a:ext cx="2789108" cy="1934899"/>
            <a:chOff x="4855851" y="2354380"/>
            <a:chExt cx="3718810" cy="25798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946077F-0CE2-516E-331E-BEB1DACBE7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5228" y="2354380"/>
              <a:ext cx="846381" cy="172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2A417C-C88F-1B6D-AAF6-CFAF6DB29857}"/>
                </a:ext>
              </a:extLst>
            </p:cNvPr>
            <p:cNvSpPr txBox="1"/>
            <p:nvPr/>
          </p:nvSpPr>
          <p:spPr>
            <a:xfrm>
              <a:off x="4855851" y="3990397"/>
              <a:ext cx="3718810" cy="943848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Arial"/>
                </a:rPr>
                <a:t>Improved Kelvin wave strength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A01743-3BBB-7250-B8A0-42BCBAA070EB}"/>
              </a:ext>
            </a:extLst>
          </p:cNvPr>
          <p:cNvGrpSpPr/>
          <p:nvPr/>
        </p:nvGrpSpPr>
        <p:grpSpPr>
          <a:xfrm>
            <a:off x="1109563" y="3933057"/>
            <a:ext cx="3471741" cy="1329775"/>
            <a:chOff x="1595799" y="5120469"/>
            <a:chExt cx="4247274" cy="166136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9A59EC-0A96-8498-C6B7-32F02B9AEC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9108" y="5120469"/>
              <a:ext cx="1713965" cy="7769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9C7C29-C106-7720-59AA-E7F8EEEF7867}"/>
                </a:ext>
              </a:extLst>
            </p:cNvPr>
            <p:cNvSpPr txBox="1"/>
            <p:nvPr/>
          </p:nvSpPr>
          <p:spPr>
            <a:xfrm>
              <a:off x="1595799" y="5897429"/>
              <a:ext cx="2533309" cy="88440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latin typeface="Arial"/>
                </a:rPr>
                <a:t>Slightly stronger MJO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67767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98" y="309527"/>
            <a:ext cx="8280000" cy="828000"/>
          </a:xfrm>
        </p:spPr>
        <p:txBody>
          <a:bodyPr/>
          <a:lstStyle/>
          <a:p>
            <a:r>
              <a:rPr lang="en-GB" sz="2800" dirty="0">
                <a:solidFill>
                  <a:srgbClr val="7030A0"/>
                </a:solidFill>
              </a:rPr>
              <a:t>Modelling without convection parameterization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39</a:t>
            </a:fld>
            <a:endParaRPr lang="en-GB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E09D3-5DD0-2252-323E-42ADD76D29EC}"/>
              </a:ext>
            </a:extLst>
          </p:cNvPr>
          <p:cNvSpPr txBox="1"/>
          <p:nvPr/>
        </p:nvSpPr>
        <p:spPr>
          <a:xfrm>
            <a:off x="136499" y="1633316"/>
            <a:ext cx="2196004" cy="3591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2A2A2A"/>
              </a:solidFill>
              <a:latin typeface="Arial"/>
              <a:sym typeface="Helvetica Light"/>
            </a:endParaRP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48h global simulation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870m grid spacing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4.5h real time for 1h simulation</a:t>
            </a: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320TB data needing days to process</a:t>
            </a:r>
          </a:p>
        </p:txBody>
      </p:sp>
      <p:pic>
        <p:nvPicPr>
          <p:cNvPr id="10" name="図 22" descr="GCpaper_fig1.jpg">
            <a:extLst>
              <a:ext uri="{FF2B5EF4-FFF2-40B4-BE49-F238E27FC236}">
                <a16:creationId xmlns:a16="http://schemas.microsoft.com/office/drawing/2014/main" id="{7239F78E-F3DD-BBEF-E9CC-987D7EFA3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30" y="1211022"/>
            <a:ext cx="6858000" cy="48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2B7EAACB-7F4F-459F-F109-5E5199E56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2570" y="6189391"/>
            <a:ext cx="2062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Miyamoto et al, 2013</a:t>
            </a:r>
          </a:p>
        </p:txBody>
      </p:sp>
    </p:spTree>
    <p:extLst>
      <p:ext uri="{BB962C8B-B14F-4D97-AF65-F5344CB8AC3E}">
        <p14:creationId xmlns:p14="http://schemas.microsoft.com/office/powerpoint/2010/main" val="248790724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89" y="152089"/>
            <a:ext cx="8280000" cy="828000"/>
          </a:xfrm>
        </p:spPr>
        <p:txBody>
          <a:bodyPr/>
          <a:lstStyle/>
          <a:p>
            <a:r>
              <a:rPr lang="en-GB" altLang="en-US" sz="3600" dirty="0">
                <a:solidFill>
                  <a:srgbClr val="7030A0"/>
                </a:solidFill>
              </a:rPr>
              <a:t>Convection in the climate system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1196752"/>
            <a:ext cx="3744416" cy="3951304"/>
          </a:xfrm>
        </p:spPr>
        <p:txBody>
          <a:bodyPr/>
          <a:lstStyle/>
          <a:p>
            <a:r>
              <a:rPr lang="en-GB" b="0" i="0" u="none" strike="noStrike" baseline="0" dirty="0">
                <a:solidFill>
                  <a:srgbClr val="000000"/>
                </a:solidFill>
              </a:rPr>
              <a:t>Associated warming patterns drive tropical circulations: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e.g., monsoons, the Walker circulation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synoptic features, e.g. tropical cyclones</a:t>
            </a:r>
            <a:endParaRPr lang="en-GB" b="0" i="0" u="none" strike="noStrike" baseline="0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Production of e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xtreme events, e.g. floods </a:t>
            </a:r>
          </a:p>
          <a:p>
            <a:r>
              <a:rPr lang="en-GB" dirty="0">
                <a:solidFill>
                  <a:srgbClr val="000000"/>
                </a:solidFill>
              </a:rPr>
              <a:t>Associated clouds are an important component of the Earth’s radiation budget</a:t>
            </a:r>
            <a:endParaRPr lang="en-GB" dirty="0">
              <a:solidFill>
                <a:schemeClr val="tx1"/>
              </a:solidFill>
            </a:endParaRPr>
          </a:p>
          <a:p>
            <a:endParaRPr lang="en-GB" sz="2000" b="0" i="0" u="none" strike="noStrike" baseline="0" dirty="0">
              <a:solidFill>
                <a:srgbClr val="000000"/>
              </a:solidFill>
            </a:endParaRPr>
          </a:p>
          <a:p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8A1B7-1EDA-0FAB-10CB-BDC5F5E8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980089"/>
            <a:ext cx="464400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46251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75499-4A53-916D-244E-03BB8D23E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23D4-6902-B125-9A16-B70623C24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7155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Benefits of convection-permitting grids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A587B1-DFAB-EC0C-4F3A-A47302122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40</a:t>
            </a:fld>
            <a:endParaRPr lang="en-GB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45909C-47D3-601A-AA03-A388B7AD5616}"/>
              </a:ext>
            </a:extLst>
          </p:cNvPr>
          <p:cNvSpPr txBox="1"/>
          <p:nvPr/>
        </p:nvSpPr>
        <p:spPr>
          <a:xfrm>
            <a:off x="336976" y="829119"/>
            <a:ext cx="8165248" cy="45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Better diurnal cycle (usually!)</a:t>
            </a:r>
          </a:p>
        </p:txBody>
      </p:sp>
      <p:sp>
        <p:nvSpPr>
          <p:cNvPr id="4" name="AutoShape 2" descr="Details are in the caption following the image">
            <a:extLst>
              <a:ext uri="{FF2B5EF4-FFF2-40B4-BE49-F238E27FC236}">
                <a16:creationId xmlns:a16="http://schemas.microsoft.com/office/drawing/2014/main" id="{4F22E2C4-C07B-C1ED-56B0-3394D38FE5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81E7E-D318-A8A6-58E7-181C36378EC8}"/>
              </a:ext>
            </a:extLst>
          </p:cNvPr>
          <p:cNvSpPr txBox="1"/>
          <p:nvPr/>
        </p:nvSpPr>
        <p:spPr>
          <a:xfrm>
            <a:off x="683568" y="6046325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UM at 2km (explicit) and 12km (parameterized)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31449B2-1AE5-4D18-8656-B2025CF6C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24150"/>
            <a:ext cx="8496944" cy="44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350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3A1A-89C5-317C-9350-F35680288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F4E49-40AA-0ADA-086B-611F1517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7155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Benefits of convection-permitting grids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64763-4989-E835-440E-A86EDE5DF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41</a:t>
            </a:fld>
            <a:endParaRPr lang="en-GB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E6FD32-9873-9A32-EC85-AAD44F57F38A}"/>
              </a:ext>
            </a:extLst>
          </p:cNvPr>
          <p:cNvSpPr txBox="1"/>
          <p:nvPr/>
        </p:nvSpPr>
        <p:spPr>
          <a:xfrm>
            <a:off x="336976" y="798342"/>
            <a:ext cx="8165248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Short-range forecasting, especially for flash floods</a:t>
            </a:r>
          </a:p>
        </p:txBody>
      </p:sp>
      <p:sp>
        <p:nvSpPr>
          <p:cNvPr id="4" name="AutoShape 2" descr="Details are in the caption following the image">
            <a:extLst>
              <a:ext uri="{FF2B5EF4-FFF2-40B4-BE49-F238E27FC236}">
                <a16:creationId xmlns:a16="http://schemas.microsoft.com/office/drawing/2014/main" id="{053FD95E-156F-8469-01DF-DA80CB7D86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6CCE4-0196-3BFF-9907-8918DFAEC95C}"/>
              </a:ext>
            </a:extLst>
          </p:cNvPr>
          <p:cNvSpPr txBox="1"/>
          <p:nvPr/>
        </p:nvSpPr>
        <p:spPr>
          <a:xfrm>
            <a:off x="439200" y="4611231"/>
            <a:ext cx="4410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Boscastle flood of 16 August 2004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Historically important for UK development of convective-scale NWP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Also good for fog, orographic flows, bush fires</a:t>
            </a:r>
          </a:p>
          <a:p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r="3680"/>
          <a:stretch/>
        </p:blipFill>
        <p:spPr bwMode="auto">
          <a:xfrm>
            <a:off x="321428" y="1444134"/>
            <a:ext cx="4294056" cy="298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acc_12to18_rad_12_4_z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6"/>
          <a:stretch>
            <a:fillRect/>
          </a:stretch>
        </p:blipFill>
        <p:spPr>
          <a:xfrm>
            <a:off x="5292080" y="1430091"/>
            <a:ext cx="2926265" cy="35633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62060" y="5149561"/>
            <a:ext cx="3074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Radar observations (mm)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4 km grid</a:t>
            </a:r>
          </a:p>
        </p:txBody>
      </p:sp>
    </p:spTree>
    <p:extLst>
      <p:ext uri="{BB962C8B-B14F-4D97-AF65-F5344CB8AC3E}">
        <p14:creationId xmlns:p14="http://schemas.microsoft.com/office/powerpoint/2010/main" val="40076323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4E20A-3018-948D-29F8-B95515B39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BC6A-310E-E2C9-48AF-4B01FF42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71554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Boscastle hindcasts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0287-B088-E296-F909-6621B8878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42</a:t>
            </a:fld>
            <a:endParaRPr lang="en-GB" altLang="en-US" dirty="0"/>
          </a:p>
        </p:txBody>
      </p:sp>
      <p:sp>
        <p:nvSpPr>
          <p:cNvPr id="4" name="AutoShape 2" descr="Details are in the caption following the image">
            <a:extLst>
              <a:ext uri="{FF2B5EF4-FFF2-40B4-BE49-F238E27FC236}">
                <a16:creationId xmlns:a16="http://schemas.microsoft.com/office/drawing/2014/main" id="{968C1D3D-7E7D-1304-C0B0-6791BAEDE2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4" descr="acc_12to18_rad_12_4_z2">
            <a:extLst>
              <a:ext uri="{FF2B5EF4-FFF2-40B4-BE49-F238E27FC236}">
                <a16:creationId xmlns:a16="http://schemas.microsoft.com/office/drawing/2014/main" id="{5D338FE1-C5DA-13D5-2F05-ED4F7771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6"/>
          <a:stretch>
            <a:fillRect/>
          </a:stretch>
        </p:blipFill>
        <p:spPr>
          <a:xfrm>
            <a:off x="5911307" y="889956"/>
            <a:ext cx="2539254" cy="28671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CC6955-AC32-5951-B46E-4D244645B6B9}"/>
              </a:ext>
            </a:extLst>
          </p:cNvPr>
          <p:cNvSpPr txBox="1"/>
          <p:nvPr/>
        </p:nvSpPr>
        <p:spPr>
          <a:xfrm>
            <a:off x="5095467" y="194479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Radar</a:t>
            </a:r>
          </a:p>
        </p:txBody>
      </p:sp>
      <p:pic>
        <p:nvPicPr>
          <p:cNvPr id="9" name="Picture 3" descr="acc_12to18_12km00_PC003_z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567022"/>
            <a:ext cx="2571622" cy="31743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4" descr="acc_12to18_4km00_PC003_z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840" y="3567022"/>
            <a:ext cx="2571622" cy="317434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486" y="6469280"/>
            <a:ext cx="2992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12 km parameterized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74192" y="6457890"/>
            <a:ext cx="1595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/>
              <a:t>4 km explicit</a:t>
            </a:r>
          </a:p>
        </p:txBody>
      </p:sp>
      <p:pic>
        <p:nvPicPr>
          <p:cNvPr id="15" name="Picture 8" descr="acc_12to18_1km00_PC003_z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1306" y="3752184"/>
            <a:ext cx="2556804" cy="29891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401458" y="6395225"/>
            <a:ext cx="1595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000" dirty="0"/>
              <a:t>1 km explicit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552" y="1146397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Very good positioning at 1km but still errors at cloud scale – too little rain</a:t>
            </a:r>
          </a:p>
        </p:txBody>
      </p:sp>
    </p:spTree>
    <p:extLst>
      <p:ext uri="{BB962C8B-B14F-4D97-AF65-F5344CB8AC3E}">
        <p14:creationId xmlns:p14="http://schemas.microsoft.com/office/powerpoint/2010/main" val="2938717512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AA541-CEAA-5615-36C9-C884565BB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46E4-BACC-878F-EA74-EC765AF7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49" y="627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Higher resolution not a panacea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A63482-78DD-A9ED-76D7-3BC08352D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43</a:t>
            </a:fld>
            <a:endParaRPr lang="en-GB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FAE950-1004-F12B-C934-09B9DDE88BCA}"/>
              </a:ext>
            </a:extLst>
          </p:cNvPr>
          <p:cNvSpPr txBox="1"/>
          <p:nvPr/>
        </p:nvSpPr>
        <p:spPr>
          <a:xfrm>
            <a:off x="0" y="2864423"/>
            <a:ext cx="4334849" cy="11291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  <a:p>
            <a:pPr marL="342900" indent="-342900" defTabSz="584186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84186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etails are in the caption following the image">
            <a:extLst>
              <a:ext uri="{FF2B5EF4-FFF2-40B4-BE49-F238E27FC236}">
                <a16:creationId xmlns:a16="http://schemas.microsoft.com/office/drawing/2014/main" id="{2595D918-37D7-314A-ED4D-750261317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93812" y="979844"/>
            <a:ext cx="3600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Average over shower cases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124073" y="938918"/>
            <a:ext cx="360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Average over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cases</a:t>
            </a:r>
          </a:p>
        </p:txBody>
      </p:sp>
      <p:pic>
        <p:nvPicPr>
          <p:cNvPr id="10" name="Picture 9" descr="6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8712968" cy="3528392"/>
          </a:xfrm>
          <a:prstGeom prst="rect">
            <a:avLst/>
          </a:prstGeom>
        </p:spPr>
      </p:pic>
      <p:pic>
        <p:nvPicPr>
          <p:cNvPr id="5" name="Picture 4" descr="6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0254" y="1476400"/>
            <a:ext cx="8424936" cy="3536776"/>
          </a:xfrm>
          <a:prstGeom prst="rect">
            <a:avLst/>
          </a:prstGeom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5868144" y="3645024"/>
            <a:ext cx="1485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Tahoma" pitchFamily="34" charset="0"/>
                <a:ea typeface="ＭＳ Ｐゴシック" pitchFamily="34" charset="-128"/>
              </a:rPr>
              <a:t>200-m model best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059832" y="3717032"/>
            <a:ext cx="1355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Tahoma" pitchFamily="34" charset="0"/>
                <a:ea typeface="ＭＳ Ｐゴシック" pitchFamily="34" charset="-128"/>
              </a:rPr>
              <a:t>200-m model best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71600" y="1844824"/>
            <a:ext cx="1485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ahoma" pitchFamily="34" charset="0"/>
                <a:ea typeface="ＭＳ Ｐゴシック" pitchFamily="34" charset="-128"/>
              </a:rPr>
              <a:t>500-m model best</a:t>
            </a:r>
          </a:p>
        </p:txBody>
      </p:sp>
      <p:sp>
        <p:nvSpPr>
          <p:cNvPr id="14" name="Text Placeholder 12"/>
          <p:cNvSpPr txBox="1">
            <a:spLocks/>
          </p:cNvSpPr>
          <p:nvPr/>
        </p:nvSpPr>
        <p:spPr bwMode="auto">
          <a:xfrm>
            <a:off x="167407" y="5126919"/>
            <a:ext cx="8496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 are identified using an area threshold of 10 km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 rain rate threshold of 4 mm/hr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smaller on average as grid length reduces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Sensitive to turbulent mixing length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93953-F81B-1A9A-893F-CC4A04D9C420}"/>
              </a:ext>
            </a:extLst>
          </p:cNvPr>
          <p:cNvSpPr txBox="1"/>
          <p:nvPr/>
        </p:nvSpPr>
        <p:spPr>
          <a:xfrm>
            <a:off x="6926264" y="2589258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Hanley et al, 2015</a:t>
            </a:r>
          </a:p>
        </p:txBody>
      </p:sp>
    </p:spTree>
    <p:extLst>
      <p:ext uri="{BB962C8B-B14F-4D97-AF65-F5344CB8AC3E}">
        <p14:creationId xmlns:p14="http://schemas.microsoft.com/office/powerpoint/2010/main" val="72202380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6689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Current and future challenges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44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684597" y="1124744"/>
            <a:ext cx="4357602" cy="1670242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latin typeface="Arial" charset="0"/>
                <a:cs typeface="+mn-cs"/>
              </a:rPr>
              <a:t>Global NWP </a:t>
            </a:r>
            <a:r>
              <a:rPr lang="en-GB" dirty="0">
                <a:latin typeface="Arial" charset="0"/>
                <a:cs typeface="+mn-cs"/>
              </a:rPr>
              <a:t>is near</a:t>
            </a:r>
            <a:r>
              <a:rPr lang="en-GB" sz="2400" dirty="0">
                <a:latin typeface="Arial" charset="0"/>
                <a:cs typeface="+mn-cs"/>
              </a:rPr>
              <a:t> grey zone resolutions ~10km 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latin typeface="Arial" charset="0"/>
                <a:cs typeface="+mn-cs"/>
              </a:rPr>
              <a:t>Regional NWP is at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GB" sz="2400" dirty="0">
                <a:latin typeface="Arial" charset="0"/>
                <a:cs typeface="+mn-cs"/>
              </a:rPr>
              <a:t>2-5km, deep into grey zone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Arial" charset="0"/>
                <a:cs typeface="+mn-cs"/>
              </a:rPr>
              <a:t>T</a:t>
            </a:r>
            <a:r>
              <a:rPr lang="en-GB" sz="2400" dirty="0">
                <a:latin typeface="Arial" charset="0"/>
                <a:cs typeface="+mn-cs"/>
              </a:rPr>
              <a:t>raditional assumptions for parameterization break down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Arial" charset="0"/>
                <a:cs typeface="+mn-cs"/>
              </a:rPr>
              <a:t>But explicit convection is not well resolved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latin typeface="Arial" charset="0"/>
                <a:cs typeface="+mn-cs"/>
              </a:rPr>
              <a:t>Scheme-off and scheme-on are both problematic</a:t>
            </a:r>
            <a:endParaRPr lang="en-GB" sz="2400" dirty="0">
              <a:latin typeface="Arial" charset="0"/>
              <a:cs typeface="+mn-cs"/>
            </a:endParaRPr>
          </a:p>
          <a:p>
            <a:pPr marL="0" indent="0">
              <a:spcAft>
                <a:spcPts val="600"/>
              </a:spcAft>
              <a:buClr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D18F257-B2E2-8F19-C74F-4DED3F984EFF}"/>
              </a:ext>
            </a:extLst>
          </p:cNvPr>
          <p:cNvGrpSpPr/>
          <p:nvPr/>
        </p:nvGrpSpPr>
        <p:grpSpPr>
          <a:xfrm>
            <a:off x="468589" y="980728"/>
            <a:ext cx="4031403" cy="5830583"/>
            <a:chOff x="468589" y="593086"/>
            <a:chExt cx="4345884" cy="6074385"/>
          </a:xfrm>
        </p:grpSpPr>
        <p:pic>
          <p:nvPicPr>
            <p:cNvPr id="91" name="Content Placeholder 3" descr="arakawa.png">
              <a:extLst>
                <a:ext uri="{FF2B5EF4-FFF2-40B4-BE49-F238E27FC236}">
                  <a16:creationId xmlns:a16="http://schemas.microsoft.com/office/drawing/2014/main" id="{F2175494-E311-6812-CFDC-34CF0912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468589" y="593086"/>
              <a:ext cx="4313758" cy="195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Content Placeholder 3" descr="arakawa.png">
              <a:extLst>
                <a:ext uri="{FF2B5EF4-FFF2-40B4-BE49-F238E27FC236}">
                  <a16:creationId xmlns:a16="http://schemas.microsoft.com/office/drawing/2014/main" id="{ED2A7E8A-2410-9A3D-26D2-3CEEDD229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660"/>
            <a:stretch>
              <a:fillRect/>
            </a:stretch>
          </p:blipFill>
          <p:spPr bwMode="auto">
            <a:xfrm>
              <a:off x="568719" y="4687243"/>
              <a:ext cx="4177751" cy="198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21E48AA-8E80-C4F5-AC3D-ECA6F33D3E3A}"/>
                </a:ext>
              </a:extLst>
            </p:cNvPr>
            <p:cNvGrpSpPr/>
            <p:nvPr/>
          </p:nvGrpSpPr>
          <p:grpSpPr>
            <a:xfrm>
              <a:off x="500715" y="907002"/>
              <a:ext cx="4313758" cy="5689377"/>
              <a:chOff x="1703388" y="2060575"/>
              <a:chExt cx="3509962" cy="4681538"/>
            </a:xfrm>
          </p:grpSpPr>
          <p:pic>
            <p:nvPicPr>
              <p:cNvPr id="18" name="Content Placeholder 3" descr="arakawa.png">
                <a:extLst>
                  <a:ext uri="{FF2B5EF4-FFF2-40B4-BE49-F238E27FC236}">
                    <a16:creationId xmlns:a16="http://schemas.microsoft.com/office/drawing/2014/main" id="{DE6E8203-C04C-4F99-1EE3-8DC62F218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660"/>
              <a:stretch>
                <a:fillRect/>
              </a:stretch>
            </p:blipFill>
            <p:spPr bwMode="auto">
              <a:xfrm>
                <a:off x="1703388" y="3429000"/>
                <a:ext cx="3509962" cy="166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C76F01F-9200-9836-FD74-08F8DE1E015F}"/>
                  </a:ext>
                </a:extLst>
              </p:cNvPr>
              <p:cNvCxnSpPr/>
              <p:nvPr/>
            </p:nvCxnSpPr>
            <p:spPr>
              <a:xfrm flipH="1">
                <a:off x="177482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FA0AF45-2A05-966B-FB15-8651BC7F7EFA}"/>
                  </a:ext>
                </a:extLst>
              </p:cNvPr>
              <p:cNvCxnSpPr/>
              <p:nvPr/>
            </p:nvCxnSpPr>
            <p:spPr>
              <a:xfrm flipH="1">
                <a:off x="18478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65D785F-293E-6A53-E7B8-8C93DC44C060}"/>
                  </a:ext>
                </a:extLst>
              </p:cNvPr>
              <p:cNvCxnSpPr/>
              <p:nvPr/>
            </p:nvCxnSpPr>
            <p:spPr>
              <a:xfrm flipH="1">
                <a:off x="19192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AD9308-18C6-76C6-F7E5-FC6FCB4C1AD4}"/>
                  </a:ext>
                </a:extLst>
              </p:cNvPr>
              <p:cNvCxnSpPr/>
              <p:nvPr/>
            </p:nvCxnSpPr>
            <p:spPr>
              <a:xfrm flipH="1">
                <a:off x="19923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15769F8-DB64-1329-0EE9-F8B6FEE7F1F8}"/>
                  </a:ext>
                </a:extLst>
              </p:cNvPr>
              <p:cNvCxnSpPr/>
              <p:nvPr/>
            </p:nvCxnSpPr>
            <p:spPr>
              <a:xfrm flipH="1">
                <a:off x="2063750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7EDE36F-113C-5E5C-3F23-C7E02E5D4862}"/>
                  </a:ext>
                </a:extLst>
              </p:cNvPr>
              <p:cNvCxnSpPr/>
              <p:nvPr/>
            </p:nvCxnSpPr>
            <p:spPr>
              <a:xfrm flipH="1">
                <a:off x="21351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75BEC04-3275-6F80-01E9-ABB2D3B311E1}"/>
                  </a:ext>
                </a:extLst>
              </p:cNvPr>
              <p:cNvCxnSpPr/>
              <p:nvPr/>
            </p:nvCxnSpPr>
            <p:spPr>
              <a:xfrm flipH="1">
                <a:off x="22082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642CE3C-43F4-A874-ACCA-2CA3A6CD941F}"/>
                  </a:ext>
                </a:extLst>
              </p:cNvPr>
              <p:cNvCxnSpPr/>
              <p:nvPr/>
            </p:nvCxnSpPr>
            <p:spPr>
              <a:xfrm flipH="1">
                <a:off x="22796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AA60874-D920-834D-A327-0E8E565CD8F9}"/>
                  </a:ext>
                </a:extLst>
              </p:cNvPr>
              <p:cNvCxnSpPr/>
              <p:nvPr/>
            </p:nvCxnSpPr>
            <p:spPr>
              <a:xfrm flipH="1">
                <a:off x="23510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AECF4BC-7BDD-0052-35C7-A8A8DE6A8495}"/>
                  </a:ext>
                </a:extLst>
              </p:cNvPr>
              <p:cNvCxnSpPr/>
              <p:nvPr/>
            </p:nvCxnSpPr>
            <p:spPr>
              <a:xfrm flipH="1">
                <a:off x="24241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DEFA929-2995-43E5-DAA7-3A4FA4A20E18}"/>
                  </a:ext>
                </a:extLst>
              </p:cNvPr>
              <p:cNvCxnSpPr/>
              <p:nvPr/>
            </p:nvCxnSpPr>
            <p:spPr>
              <a:xfrm flipH="1">
                <a:off x="24955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0640141-AEDE-A5FC-E375-74B2ECCFEF67}"/>
                  </a:ext>
                </a:extLst>
              </p:cNvPr>
              <p:cNvCxnSpPr/>
              <p:nvPr/>
            </p:nvCxnSpPr>
            <p:spPr>
              <a:xfrm flipH="1">
                <a:off x="25669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AE15DEA-2C14-AE0E-4C84-06D3688103DA}"/>
                  </a:ext>
                </a:extLst>
              </p:cNvPr>
              <p:cNvCxnSpPr/>
              <p:nvPr/>
            </p:nvCxnSpPr>
            <p:spPr>
              <a:xfrm flipH="1">
                <a:off x="26400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13856E4-5469-5373-C4ED-BC0E7B42CC7D}"/>
                  </a:ext>
                </a:extLst>
              </p:cNvPr>
              <p:cNvCxnSpPr/>
              <p:nvPr/>
            </p:nvCxnSpPr>
            <p:spPr>
              <a:xfrm flipH="1">
                <a:off x="27114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EC14ADF-F54F-E86E-3596-081F9FCDCCF6}"/>
                  </a:ext>
                </a:extLst>
              </p:cNvPr>
              <p:cNvCxnSpPr/>
              <p:nvPr/>
            </p:nvCxnSpPr>
            <p:spPr>
              <a:xfrm flipH="1">
                <a:off x="2782888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20B21AC-4695-80D6-C39C-E8270515A2C4}"/>
                  </a:ext>
                </a:extLst>
              </p:cNvPr>
              <p:cNvCxnSpPr/>
              <p:nvPr/>
            </p:nvCxnSpPr>
            <p:spPr>
              <a:xfrm flipH="1">
                <a:off x="2855913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B7A903-7935-11B2-0767-EB1CC0BC9713}"/>
                  </a:ext>
                </a:extLst>
              </p:cNvPr>
              <p:cNvCxnSpPr/>
              <p:nvPr/>
            </p:nvCxnSpPr>
            <p:spPr>
              <a:xfrm flipH="1">
                <a:off x="29273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F529356-E216-97B1-F4EB-F0AE2D12D577}"/>
                  </a:ext>
                </a:extLst>
              </p:cNvPr>
              <p:cNvCxnSpPr/>
              <p:nvPr/>
            </p:nvCxnSpPr>
            <p:spPr>
              <a:xfrm flipH="1">
                <a:off x="30003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BCB5F70-F761-3241-9C16-761F652F1156}"/>
                  </a:ext>
                </a:extLst>
              </p:cNvPr>
              <p:cNvCxnSpPr/>
              <p:nvPr/>
            </p:nvCxnSpPr>
            <p:spPr>
              <a:xfrm flipH="1">
                <a:off x="30718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D1B27F-7886-48E7-DBAD-003E398AB672}"/>
                  </a:ext>
                </a:extLst>
              </p:cNvPr>
              <p:cNvCxnSpPr/>
              <p:nvPr/>
            </p:nvCxnSpPr>
            <p:spPr>
              <a:xfrm flipH="1">
                <a:off x="31432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A1C2DFB-786B-F6A9-943C-51AD90CE429A}"/>
                  </a:ext>
                </a:extLst>
              </p:cNvPr>
              <p:cNvCxnSpPr/>
              <p:nvPr/>
            </p:nvCxnSpPr>
            <p:spPr>
              <a:xfrm flipH="1">
                <a:off x="32162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44FCDC1-9B38-4893-BAD7-C5F40AF184A7}"/>
                  </a:ext>
                </a:extLst>
              </p:cNvPr>
              <p:cNvCxnSpPr/>
              <p:nvPr/>
            </p:nvCxnSpPr>
            <p:spPr>
              <a:xfrm flipH="1">
                <a:off x="32877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5E5D25-6CF7-3F4F-6216-59A5209A7CDB}"/>
                  </a:ext>
                </a:extLst>
              </p:cNvPr>
              <p:cNvCxnSpPr/>
              <p:nvPr/>
            </p:nvCxnSpPr>
            <p:spPr>
              <a:xfrm flipH="1">
                <a:off x="33591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CF85699-6632-86BE-DB31-C95D2554C0E8}"/>
                  </a:ext>
                </a:extLst>
              </p:cNvPr>
              <p:cNvCxnSpPr/>
              <p:nvPr/>
            </p:nvCxnSpPr>
            <p:spPr>
              <a:xfrm flipH="1">
                <a:off x="34321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4F94495-B3B5-5841-6565-A529DD138A25}"/>
                  </a:ext>
                </a:extLst>
              </p:cNvPr>
              <p:cNvCxnSpPr/>
              <p:nvPr/>
            </p:nvCxnSpPr>
            <p:spPr>
              <a:xfrm flipH="1">
                <a:off x="35036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C560BF1-F128-BFFF-088C-4B6EAD09799A}"/>
                  </a:ext>
                </a:extLst>
              </p:cNvPr>
              <p:cNvCxnSpPr/>
              <p:nvPr/>
            </p:nvCxnSpPr>
            <p:spPr>
              <a:xfrm flipH="1">
                <a:off x="3575050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7BF9913-12F3-C829-99AF-231647DC60C1}"/>
                  </a:ext>
                </a:extLst>
              </p:cNvPr>
              <p:cNvCxnSpPr/>
              <p:nvPr/>
            </p:nvCxnSpPr>
            <p:spPr>
              <a:xfrm flipH="1">
                <a:off x="36480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F06FF2B-BD71-2D1C-2D6E-CEF319E6F951}"/>
                  </a:ext>
                </a:extLst>
              </p:cNvPr>
              <p:cNvCxnSpPr/>
              <p:nvPr/>
            </p:nvCxnSpPr>
            <p:spPr>
              <a:xfrm flipH="1">
                <a:off x="37195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2D20CC-E3E7-F852-1E1C-D96A2EDAB225}"/>
                  </a:ext>
                </a:extLst>
              </p:cNvPr>
              <p:cNvCxnSpPr/>
              <p:nvPr/>
            </p:nvCxnSpPr>
            <p:spPr>
              <a:xfrm flipH="1">
                <a:off x="37925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714B24B-B864-7910-6ABE-CA8798DE91D2}"/>
                  </a:ext>
                </a:extLst>
              </p:cNvPr>
              <p:cNvCxnSpPr/>
              <p:nvPr/>
            </p:nvCxnSpPr>
            <p:spPr>
              <a:xfrm flipH="1">
                <a:off x="3863975" y="3716338"/>
                <a:ext cx="719138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459302-BFBA-EEEF-B080-EDECFA2B3AB1}"/>
                  </a:ext>
                </a:extLst>
              </p:cNvPr>
              <p:cNvCxnSpPr/>
              <p:nvPr/>
            </p:nvCxnSpPr>
            <p:spPr>
              <a:xfrm flipH="1">
                <a:off x="39354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3428168-B1CB-5876-E0BB-DE12F0FD138E}"/>
                  </a:ext>
                </a:extLst>
              </p:cNvPr>
              <p:cNvCxnSpPr/>
              <p:nvPr/>
            </p:nvCxnSpPr>
            <p:spPr>
              <a:xfrm flipH="1">
                <a:off x="40084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17A33F3-9B4E-A70A-A48A-FBB40CD3BE04}"/>
                  </a:ext>
                </a:extLst>
              </p:cNvPr>
              <p:cNvCxnSpPr/>
              <p:nvPr/>
            </p:nvCxnSpPr>
            <p:spPr>
              <a:xfrm flipH="1">
                <a:off x="40798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86EB066-AA98-947C-6200-D8D058973C68}"/>
                  </a:ext>
                </a:extLst>
              </p:cNvPr>
              <p:cNvCxnSpPr/>
              <p:nvPr/>
            </p:nvCxnSpPr>
            <p:spPr>
              <a:xfrm flipH="1">
                <a:off x="41513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AAF1123-C607-1326-BFC8-44D7D3426548}"/>
                  </a:ext>
                </a:extLst>
              </p:cNvPr>
              <p:cNvCxnSpPr/>
              <p:nvPr/>
            </p:nvCxnSpPr>
            <p:spPr>
              <a:xfrm flipH="1">
                <a:off x="4224338" y="3716338"/>
                <a:ext cx="719137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495836C-7E48-0DA2-7164-E8D4ED93521B}"/>
                  </a:ext>
                </a:extLst>
              </p:cNvPr>
              <p:cNvCxnSpPr/>
              <p:nvPr/>
            </p:nvCxnSpPr>
            <p:spPr>
              <a:xfrm flipH="1">
                <a:off x="4295775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5B65328-1EA1-3797-7BCC-1E4E0778FF33}"/>
                  </a:ext>
                </a:extLst>
              </p:cNvPr>
              <p:cNvCxnSpPr/>
              <p:nvPr/>
            </p:nvCxnSpPr>
            <p:spPr>
              <a:xfrm flipH="1">
                <a:off x="4367213" y="3716338"/>
                <a:ext cx="720725" cy="1296987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5D3A5F0-DEBD-8E0A-5763-F5344B84BA8A}"/>
                  </a:ext>
                </a:extLst>
              </p:cNvPr>
              <p:cNvCxnSpPr/>
              <p:nvPr/>
            </p:nvCxnSpPr>
            <p:spPr>
              <a:xfrm>
                <a:off x="2495550" y="37163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6D237E5-57AE-70ED-3886-455B81210E5D}"/>
                  </a:ext>
                </a:extLst>
              </p:cNvPr>
              <p:cNvCxnSpPr/>
              <p:nvPr/>
            </p:nvCxnSpPr>
            <p:spPr>
              <a:xfrm>
                <a:off x="2424113" y="37893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036F5FE-7C54-17C1-7AB3-9A32BB160DE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2B2B7FC-D4A9-C5DD-C3C6-E848764DCB22}"/>
                  </a:ext>
                </a:extLst>
              </p:cNvPr>
              <p:cNvCxnSpPr/>
              <p:nvPr/>
            </p:nvCxnSpPr>
            <p:spPr>
              <a:xfrm>
                <a:off x="2351088" y="39417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9A0BD71-CB4B-24E8-4428-5475D418FBB3}"/>
                  </a:ext>
                </a:extLst>
              </p:cNvPr>
              <p:cNvCxnSpPr/>
              <p:nvPr/>
            </p:nvCxnSpPr>
            <p:spPr>
              <a:xfrm>
                <a:off x="2424113" y="386873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D443DB6-2559-9381-C9E9-0B9774CE836C}"/>
                  </a:ext>
                </a:extLst>
              </p:cNvPr>
              <p:cNvCxnSpPr/>
              <p:nvPr/>
            </p:nvCxnSpPr>
            <p:spPr>
              <a:xfrm>
                <a:off x="2351088" y="4021138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5B4C84C0-A6C3-DC76-2705-0B138071E042}"/>
                  </a:ext>
                </a:extLst>
              </p:cNvPr>
              <p:cNvCxnSpPr/>
              <p:nvPr/>
            </p:nvCxnSpPr>
            <p:spPr>
              <a:xfrm>
                <a:off x="2279650" y="4089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F78FBFF3-12F3-B657-3D02-E98BB7F7EC5E}"/>
                  </a:ext>
                </a:extLst>
              </p:cNvPr>
              <p:cNvCxnSpPr/>
              <p:nvPr/>
            </p:nvCxnSpPr>
            <p:spPr>
              <a:xfrm>
                <a:off x="2208213" y="4149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6A27F78-982D-8DA4-14CB-ADAF19EA5853}"/>
                  </a:ext>
                </a:extLst>
              </p:cNvPr>
              <p:cNvCxnSpPr/>
              <p:nvPr/>
            </p:nvCxnSpPr>
            <p:spPr>
              <a:xfrm>
                <a:off x="2208213" y="42211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53E08B2-0748-0759-5637-CA03FB87490F}"/>
                  </a:ext>
                </a:extLst>
              </p:cNvPr>
              <p:cNvCxnSpPr/>
              <p:nvPr/>
            </p:nvCxnSpPr>
            <p:spPr>
              <a:xfrm>
                <a:off x="2208213" y="42926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C489A21F-A40E-D65E-75C0-B1829BE9188F}"/>
                  </a:ext>
                </a:extLst>
              </p:cNvPr>
              <p:cNvCxnSpPr/>
              <p:nvPr/>
            </p:nvCxnSpPr>
            <p:spPr>
              <a:xfrm>
                <a:off x="2135188" y="4365625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16A10D7-7A97-CE4D-41EA-38A2EBFEFFCE}"/>
                  </a:ext>
                </a:extLst>
              </p:cNvPr>
              <p:cNvCxnSpPr/>
              <p:nvPr/>
            </p:nvCxnSpPr>
            <p:spPr>
              <a:xfrm>
                <a:off x="2063750" y="44370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402E82B-65EF-1705-F9FA-72241B7115A3}"/>
                  </a:ext>
                </a:extLst>
              </p:cNvPr>
              <p:cNvCxnSpPr/>
              <p:nvPr/>
            </p:nvCxnSpPr>
            <p:spPr>
              <a:xfrm>
                <a:off x="1847850" y="49418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25E9558-EC8C-1B76-02E6-5D6305797B71}"/>
                  </a:ext>
                </a:extLst>
              </p:cNvPr>
              <p:cNvCxnSpPr/>
              <p:nvPr/>
            </p:nvCxnSpPr>
            <p:spPr>
              <a:xfrm>
                <a:off x="1847850" y="48688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62DB1D7-02D4-91DC-8538-C4DDCA84E8B7}"/>
                  </a:ext>
                </a:extLst>
              </p:cNvPr>
              <p:cNvCxnSpPr/>
              <p:nvPr/>
            </p:nvCxnSpPr>
            <p:spPr>
              <a:xfrm>
                <a:off x="1919288" y="47974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2C92440-381C-4A40-C990-A20316711A1C}"/>
                  </a:ext>
                </a:extLst>
              </p:cNvPr>
              <p:cNvCxnSpPr/>
              <p:nvPr/>
            </p:nvCxnSpPr>
            <p:spPr>
              <a:xfrm>
                <a:off x="1919288" y="47244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5BC62E3-098C-3165-F6B1-BC2C9574035F}"/>
                  </a:ext>
                </a:extLst>
              </p:cNvPr>
              <p:cNvCxnSpPr/>
              <p:nvPr/>
            </p:nvCxnSpPr>
            <p:spPr>
              <a:xfrm>
                <a:off x="1992313" y="45815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F40F454-37AB-8D35-CBD5-806EDF6F2B28}"/>
                  </a:ext>
                </a:extLst>
              </p:cNvPr>
              <p:cNvCxnSpPr/>
              <p:nvPr/>
            </p:nvCxnSpPr>
            <p:spPr>
              <a:xfrm>
                <a:off x="1992313" y="4652963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7D0C383-8235-80EE-BF8D-DE5DECAD29DE}"/>
                  </a:ext>
                </a:extLst>
              </p:cNvPr>
              <p:cNvCxnSpPr/>
              <p:nvPr/>
            </p:nvCxnSpPr>
            <p:spPr>
              <a:xfrm>
                <a:off x="2063750" y="450850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02C2943-AD04-1DDC-FA71-33AED49E2237}"/>
                  </a:ext>
                </a:extLst>
              </p:cNvPr>
              <p:cNvCxnSpPr/>
              <p:nvPr/>
            </p:nvCxnSpPr>
            <p:spPr>
              <a:xfrm>
                <a:off x="2493963" y="5505450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EBC3A20-DBFA-52F9-6AE9-650437FFFD56}"/>
                  </a:ext>
                </a:extLst>
              </p:cNvPr>
              <p:cNvCxnSpPr/>
              <p:nvPr/>
            </p:nvCxnSpPr>
            <p:spPr>
              <a:xfrm>
                <a:off x="2351088" y="5732463"/>
                <a:ext cx="2665412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E607D20-A298-C98F-2BEB-73568F9E49A6}"/>
                  </a:ext>
                </a:extLst>
              </p:cNvPr>
              <p:cNvCxnSpPr/>
              <p:nvPr/>
            </p:nvCxnSpPr>
            <p:spPr>
              <a:xfrm>
                <a:off x="2208213" y="6021388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87D8583-CD2F-14DE-7930-0FDC33AFCAAF}"/>
                  </a:ext>
                </a:extLst>
              </p:cNvPr>
              <p:cNvCxnSpPr/>
              <p:nvPr/>
            </p:nvCxnSpPr>
            <p:spPr>
              <a:xfrm>
                <a:off x="1992313" y="6308725"/>
                <a:ext cx="266382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D670C96-E3D2-0AAD-8090-D1F1F488B564}"/>
                  </a:ext>
                </a:extLst>
              </p:cNvPr>
              <p:cNvCxnSpPr/>
              <p:nvPr/>
            </p:nvCxnSpPr>
            <p:spPr>
              <a:xfrm>
                <a:off x="1774825" y="6742113"/>
                <a:ext cx="266541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3114E10-F523-4E6C-BC08-2C195A7ADDFF}"/>
                  </a:ext>
                </a:extLst>
              </p:cNvPr>
              <p:cNvCxnSpPr/>
              <p:nvPr/>
            </p:nvCxnSpPr>
            <p:spPr>
              <a:xfrm flipH="1">
                <a:off x="1774825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FB2078CB-C143-2056-C430-AF33BAFA749F}"/>
                  </a:ext>
                </a:extLst>
              </p:cNvPr>
              <p:cNvCxnSpPr/>
              <p:nvPr/>
            </p:nvCxnSpPr>
            <p:spPr>
              <a:xfrm flipH="1">
                <a:off x="2351088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0B7676C-46A1-3F74-3C5B-E5ACC2A81E3B}"/>
                  </a:ext>
                </a:extLst>
              </p:cNvPr>
              <p:cNvCxnSpPr/>
              <p:nvPr/>
            </p:nvCxnSpPr>
            <p:spPr>
              <a:xfrm flipH="1">
                <a:off x="30003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CE1D53B-17E4-5ECE-93A9-FAD7523F61E4}"/>
                  </a:ext>
                </a:extLst>
              </p:cNvPr>
              <p:cNvCxnSpPr/>
              <p:nvPr/>
            </p:nvCxnSpPr>
            <p:spPr>
              <a:xfrm flipH="1">
                <a:off x="3648075" y="5445125"/>
                <a:ext cx="719138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97EB213-DD8B-72A0-D56D-A28D606EDE22}"/>
                  </a:ext>
                </a:extLst>
              </p:cNvPr>
              <p:cNvCxnSpPr/>
              <p:nvPr/>
            </p:nvCxnSpPr>
            <p:spPr>
              <a:xfrm flipH="1">
                <a:off x="4392613" y="5445125"/>
                <a:ext cx="720725" cy="1296988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F5E062C-1C5B-86DC-D935-AEC1D0C25DED}"/>
                  </a:ext>
                </a:extLst>
              </p:cNvPr>
              <p:cNvGrpSpPr/>
              <p:nvPr/>
            </p:nvGrpSpPr>
            <p:grpSpPr>
              <a:xfrm>
                <a:off x="1774825" y="2060575"/>
                <a:ext cx="3313113" cy="1368425"/>
                <a:chOff x="1774825" y="2060575"/>
                <a:chExt cx="3313113" cy="1368425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5A1E71DE-C325-C52B-8129-E9FF5B3A6567}"/>
                    </a:ext>
                  </a:extLst>
                </p:cNvPr>
                <p:cNvCxnSpPr/>
                <p:nvPr/>
              </p:nvCxnSpPr>
              <p:spPr>
                <a:xfrm flipH="1">
                  <a:off x="1774825" y="2060575"/>
                  <a:ext cx="720725" cy="1296988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B2E5EC02-6143-E36F-5D4E-483F135F1501}"/>
                    </a:ext>
                  </a:extLst>
                </p:cNvPr>
                <p:cNvCxnSpPr/>
                <p:nvPr/>
              </p:nvCxnSpPr>
              <p:spPr>
                <a:xfrm flipH="1">
                  <a:off x="4367213" y="2133600"/>
                  <a:ext cx="720725" cy="1295400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366F050F-411A-2AEE-0386-A12D1930632B}"/>
                    </a:ext>
                  </a:extLst>
                </p:cNvPr>
                <p:cNvCxnSpPr/>
                <p:nvPr/>
              </p:nvCxnSpPr>
              <p:spPr>
                <a:xfrm>
                  <a:off x="2424113" y="2133600"/>
                  <a:ext cx="2663825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D30FB36-D48A-B537-25A8-308868498012}"/>
                    </a:ext>
                  </a:extLst>
                </p:cNvPr>
                <p:cNvCxnSpPr/>
                <p:nvPr/>
              </p:nvCxnSpPr>
              <p:spPr>
                <a:xfrm>
                  <a:off x="1774825" y="3357563"/>
                  <a:ext cx="266541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18699082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D2109AF-FFAB-D232-8CF0-DCB486A5C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90"/>
            <a:ext cx="5101960" cy="4938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2" y="0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Retain modified parameterization?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5220072" y="1136063"/>
            <a:ext cx="3599479" cy="4732528"/>
          </a:xfrm>
        </p:spPr>
        <p:txBody>
          <a:bodyPr/>
          <a:lstStyle/>
          <a:p>
            <a:r>
              <a:rPr lang="en-GB" dirty="0">
                <a:ea typeface="ＭＳ Ｐゴシック" pitchFamily="-105" charset="-128"/>
              </a:rPr>
              <a:t>Example from ECMWF</a:t>
            </a:r>
          </a:p>
          <a:p>
            <a:r>
              <a:rPr lang="en-GB" dirty="0">
                <a:ea typeface="ＭＳ Ｐゴシック" pitchFamily="-105" charset="-128"/>
              </a:rPr>
              <a:t>Convection scheme </a:t>
            </a:r>
            <a:r>
              <a:rPr lang="en-GB" dirty="0">
                <a:solidFill>
                  <a:srgbClr val="00B0F0"/>
                </a:solidFill>
                <a:ea typeface="ＭＳ Ｐゴシック" pitchFamily="-105" charset="-128"/>
              </a:rPr>
              <a:t>ON</a:t>
            </a:r>
            <a:r>
              <a:rPr lang="en-GB" dirty="0">
                <a:ea typeface="ＭＳ Ｐゴシック" pitchFamily="-105" charset="-128"/>
              </a:rPr>
              <a:t> or </a:t>
            </a:r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OFF</a:t>
            </a:r>
            <a:r>
              <a:rPr lang="en-GB" dirty="0">
                <a:ea typeface="ＭＳ Ｐゴシック" pitchFamily="-105" charset="-128"/>
              </a:rPr>
              <a:t> problematic at km scales</a:t>
            </a:r>
          </a:p>
          <a:p>
            <a:r>
              <a:rPr lang="en-GB" dirty="0">
                <a:solidFill>
                  <a:srgbClr val="7030A0"/>
                </a:solidFill>
                <a:ea typeface="ＭＳ Ｐゴシック" pitchFamily="-105" charset="-128"/>
              </a:rPr>
              <a:t>Goldilocks solution</a:t>
            </a:r>
            <a:r>
              <a:rPr lang="en-GB" dirty="0">
                <a:ea typeface="ＭＳ Ｐゴシック" pitchFamily="-105" charset="-128"/>
              </a:rPr>
              <a:t> with it partially active</a:t>
            </a:r>
          </a:p>
          <a:p>
            <a:endParaRPr lang="en-GB" dirty="0">
              <a:ea typeface="ＭＳ Ｐゴシック" pitchFamily="-105" charset="-128"/>
            </a:endParaRPr>
          </a:p>
          <a:p>
            <a:r>
              <a:rPr lang="en-GB" dirty="0">
                <a:ea typeface="ＭＳ Ｐゴシック" pitchFamily="-105" charset="-128"/>
              </a:rPr>
              <a:t>We propose to damp </a:t>
            </a:r>
            <a:r>
              <a:rPr lang="en-GB" dirty="0" err="1">
                <a:ea typeface="ＭＳ Ｐゴシック" pitchFamily="-105" charset="-128"/>
              </a:rPr>
              <a:t>CoMorph</a:t>
            </a:r>
            <a:r>
              <a:rPr lang="en-GB" dirty="0">
                <a:ea typeface="ＭＳ Ｐゴシック" pitchFamily="-105" charset="-128"/>
              </a:rPr>
              <a:t> depending on cloud spacing / </a:t>
            </a:r>
            <a:r>
              <a:rPr lang="el-GR" dirty="0">
                <a:ea typeface="ＭＳ Ｐゴシック" pitchFamily="-105" charset="-128"/>
              </a:rPr>
              <a:t>Δ</a:t>
            </a:r>
            <a:r>
              <a:rPr lang="en-GB" dirty="0">
                <a:ea typeface="ＭＳ Ｐゴシック" pitchFamily="-105" charset="-128"/>
              </a:rPr>
              <a:t>x and cloud size / </a:t>
            </a:r>
            <a:r>
              <a:rPr lang="el-GR" dirty="0">
                <a:ea typeface="ＭＳ Ｐゴシック" pitchFamily="-105" charset="-128"/>
              </a:rPr>
              <a:t>Δ</a:t>
            </a:r>
            <a:r>
              <a:rPr lang="en-GB" dirty="0">
                <a:ea typeface="ＭＳ Ｐゴシック" pitchFamily="-105" charset="-128"/>
              </a:rPr>
              <a:t>x </a:t>
            </a:r>
          </a:p>
          <a:p>
            <a:endParaRPr lang="en-GB" dirty="0">
              <a:ea typeface="ＭＳ Ｐゴシック" pitchFamily="-105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320A40-7495-E339-8C89-B9313291BD1A}"/>
              </a:ext>
            </a:extLst>
          </p:cNvPr>
          <p:cNvSpPr txBox="1"/>
          <p:nvPr/>
        </p:nvSpPr>
        <p:spPr>
          <a:xfrm>
            <a:off x="104111" y="6149004"/>
            <a:ext cx="52200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Plot courtesy Becker, 2022, WGNE workshop on systematic errors</a:t>
            </a:r>
          </a:p>
          <a:p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AC7D48-E20B-3B0B-C196-715F937F64E3}"/>
              </a:ext>
            </a:extLst>
          </p:cNvPr>
          <p:cNvSpPr/>
          <p:nvPr/>
        </p:nvSpPr>
        <p:spPr>
          <a:xfrm>
            <a:off x="3419872" y="2363984"/>
            <a:ext cx="431223" cy="5878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C1740F-5A09-A37A-C385-BCB48EF5A08A}"/>
              </a:ext>
            </a:extLst>
          </p:cNvPr>
          <p:cNvSpPr/>
          <p:nvPr/>
        </p:nvSpPr>
        <p:spPr>
          <a:xfrm>
            <a:off x="3537046" y="3261832"/>
            <a:ext cx="431223" cy="58786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9911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1922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Summary I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611560" y="1062736"/>
            <a:ext cx="7920880" cy="473252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Convection is a critical component of the (tropical) climate system</a:t>
            </a:r>
          </a:p>
          <a:p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Climate models depend on parameterizations to represent convection</a:t>
            </a:r>
          </a:p>
          <a:p>
            <a:r>
              <a:rPr lang="en-GB" dirty="0">
                <a:ea typeface="ＭＳ Ｐゴシック" pitchFamily="-105" charset="-128"/>
              </a:rPr>
              <a:t>This is a major challenge due to the range of scales and tight interactions with dynamics and other parameterizations</a:t>
            </a:r>
          </a:p>
          <a:p>
            <a:r>
              <a:rPr lang="en-GB" dirty="0">
                <a:ea typeface="ＭＳ Ｐゴシック" pitchFamily="-105" charset="-128"/>
              </a:rPr>
              <a:t>The mass flux approach is the most common method</a:t>
            </a:r>
          </a:p>
          <a:p>
            <a:r>
              <a:rPr lang="en-GB" dirty="0">
                <a:ea typeface="ＭＳ Ｐゴシック" pitchFamily="-105" charset="-128"/>
              </a:rPr>
              <a:t>Performance very sensitive to choices for e.g. entrainment</a:t>
            </a:r>
          </a:p>
          <a:p>
            <a:r>
              <a:rPr lang="en-GB" dirty="0">
                <a:ea typeface="ＭＳ Ｐゴシック" pitchFamily="-105" charset="-128"/>
              </a:rPr>
              <a:t>Models have significant biases in the representation of tropical climate, and its variability</a:t>
            </a:r>
          </a:p>
          <a:p>
            <a:endParaRPr lang="en-GB" dirty="0"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169637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1922"/>
            <a:ext cx="8280000" cy="828000"/>
          </a:xfrm>
        </p:spPr>
        <p:txBody>
          <a:bodyPr/>
          <a:lstStyle/>
          <a:p>
            <a:r>
              <a:rPr lang="en-GB" sz="3600" dirty="0">
                <a:solidFill>
                  <a:srgbClr val="7030A0"/>
                </a:solidFill>
              </a:rPr>
              <a:t>Summary II</a:t>
            </a:r>
            <a:endParaRPr lang="en-GB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01B32-D1A0-401C-8867-70456BBB1E8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0535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5053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539552" y="1218530"/>
            <a:ext cx="7920880" cy="4732528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>
                <a:solidFill>
                  <a:srgbClr val="FF0000"/>
                </a:solidFill>
              </a:rPr>
              <a:t>Moving towards models of few km which can have an explicit representation of convection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400" dirty="0"/>
              <a:t>Some improvements but weaknesses require development of parameterizations for the grey zone</a:t>
            </a:r>
          </a:p>
          <a:p>
            <a:pPr marL="342900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/>
              <a:t>Even at sub-km scales models have difficulties in representing convection (new programme </a:t>
            </a:r>
            <a:r>
              <a:rPr lang="en-GB" dirty="0" err="1"/>
              <a:t>ParaChute</a:t>
            </a:r>
            <a:r>
              <a:rPr lang="en-GB" dirty="0"/>
              <a:t>)</a:t>
            </a:r>
            <a:endParaRPr lang="en-GB" sz="2400" dirty="0"/>
          </a:p>
          <a:p>
            <a:pPr marL="1085850" lvl="1" indent="-342900"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/>
              <a:t>e.g. b</a:t>
            </a:r>
            <a:r>
              <a:rPr lang="en-GB" sz="2400" dirty="0"/>
              <a:t>oundary layer turbulence parameterization enters its own grey zone</a:t>
            </a:r>
          </a:p>
          <a:p>
            <a:r>
              <a:rPr lang="en-GB" dirty="0">
                <a:solidFill>
                  <a:srgbClr val="FF0000"/>
                </a:solidFill>
                <a:ea typeface="ＭＳ Ｐゴシック" pitchFamily="-105" charset="-128"/>
              </a:rPr>
              <a:t>The parameterization problem will never be “solved” in climate models but will continue to change its character</a:t>
            </a:r>
          </a:p>
        </p:txBody>
      </p:sp>
    </p:spTree>
    <p:extLst>
      <p:ext uri="{BB962C8B-B14F-4D97-AF65-F5344CB8AC3E}">
        <p14:creationId xmlns:p14="http://schemas.microsoft.com/office/powerpoint/2010/main" val="259508219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-33493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 I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48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548680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600" dirty="0"/>
          </a:p>
          <a:p>
            <a:pPr eaLnBrk="1" hangingPunct="1"/>
            <a:r>
              <a:rPr lang="en-GB" altLang="en-US" sz="1800" dirty="0"/>
              <a:t>Arakawa, A. and W. H. Schubert, 1974. Interaction of a Cumulus Cloud Ensemble with the Large-Scale Environment, Part I.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31</a:t>
            </a:r>
            <a:r>
              <a:rPr lang="en-GB" altLang="en-US" sz="1800" dirty="0"/>
              <a:t>, 674-701</a:t>
            </a:r>
          </a:p>
          <a:p>
            <a:pPr eaLnBrk="1" hangingPunct="1"/>
            <a:r>
              <a:rPr lang="en-GB" altLang="en-US" sz="1800" dirty="0"/>
              <a:t>Bechtold, P., M. Köhler, T. Jung, F. </a:t>
            </a:r>
            <a:r>
              <a:rPr lang="en-GB" altLang="en-US" sz="1800" dirty="0" err="1"/>
              <a:t>Doblas</a:t>
            </a:r>
            <a:r>
              <a:rPr lang="en-GB" altLang="en-US" sz="1800" dirty="0"/>
              <a:t>-Reyes, M. </a:t>
            </a:r>
            <a:r>
              <a:rPr lang="en-GB" altLang="en-US" sz="1800" dirty="0" err="1"/>
              <a:t>Leutbecher</a:t>
            </a:r>
            <a:r>
              <a:rPr lang="en-GB" altLang="en-US" sz="1800" dirty="0"/>
              <a:t>, M. J. Rodwell, F. </a:t>
            </a:r>
            <a:r>
              <a:rPr lang="en-GB" altLang="en-US" sz="1800" dirty="0" err="1"/>
              <a:t>Vitart</a:t>
            </a:r>
            <a:r>
              <a:rPr lang="en-GB" altLang="en-US" sz="1800" dirty="0"/>
              <a:t> and G. Balsamo, 2008. Advances in simulating atmospheric variability with the ECMWF model: From synoptic to decadal time-scales. </a:t>
            </a:r>
            <a:r>
              <a:rPr lang="en-GB" altLang="en-US" sz="1800" i="1" dirty="0"/>
              <a:t>Quart. J. Roy. </a:t>
            </a:r>
            <a:r>
              <a:rPr lang="en-GB" altLang="en-US" sz="1800" i="1" dirty="0" err="1"/>
              <a:t>Meteorol</a:t>
            </a:r>
            <a:r>
              <a:rPr lang="en-GB" altLang="en-US" sz="1800" i="1" dirty="0"/>
              <a:t>. Soc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134</a:t>
            </a:r>
            <a:r>
              <a:rPr lang="en-GB" altLang="en-US" sz="1800" dirty="0"/>
              <a:t>, 1337-1351</a:t>
            </a:r>
          </a:p>
          <a:p>
            <a:pPr eaLnBrk="1" hangingPunct="1"/>
            <a:r>
              <a:rPr lang="en-GB" altLang="en-US" sz="1800" dirty="0"/>
              <a:t>Bechtold, P. 2015. Convection in global numerical weather prediction. </a:t>
            </a:r>
            <a:r>
              <a:rPr lang="en-GB" altLang="en-US" sz="1800" dirty="0" err="1"/>
              <a:t>Chp</a:t>
            </a:r>
            <a:r>
              <a:rPr lang="en-GB" altLang="en-US" sz="1800" dirty="0"/>
              <a:t>. 15 of Parameterization of Atmosphere Convection, Plant, R. S and Yano, J.-I. (eds.)</a:t>
            </a:r>
          </a:p>
          <a:p>
            <a:pPr eaLnBrk="1" hangingPunct="1"/>
            <a:r>
              <a:rPr lang="en-GB" altLang="en-US" sz="1800" dirty="0"/>
              <a:t>Boing, S. J, A. P. </a:t>
            </a:r>
            <a:r>
              <a:rPr lang="en-GB" altLang="en-US" sz="1800" dirty="0" err="1"/>
              <a:t>Siebesma</a:t>
            </a:r>
            <a:r>
              <a:rPr lang="en-GB" altLang="en-US" sz="1800" dirty="0"/>
              <a:t>, J. D. </a:t>
            </a:r>
            <a:r>
              <a:rPr lang="en-GB" altLang="en-US" sz="1800" dirty="0" err="1"/>
              <a:t>Korpershoek</a:t>
            </a:r>
            <a:r>
              <a:rPr lang="en-GB" altLang="en-US" sz="1800" dirty="0"/>
              <a:t> and H. J. J. Jonker, 2012. Detrainment in deep convection. </a:t>
            </a:r>
            <a:r>
              <a:rPr lang="en-GB" altLang="en-US" sz="1800" i="1" dirty="0" err="1"/>
              <a:t>Geophys</a:t>
            </a:r>
            <a:r>
              <a:rPr lang="en-GB" altLang="en-US" sz="1800" i="1" dirty="0"/>
              <a:t>. Res. Lett</a:t>
            </a:r>
            <a:r>
              <a:rPr lang="en-GB" altLang="en-US" sz="1800" dirty="0"/>
              <a:t>., </a:t>
            </a:r>
            <a:r>
              <a:rPr lang="en-GB" altLang="en-US" sz="1800" b="1" dirty="0"/>
              <a:t>39</a:t>
            </a:r>
            <a:r>
              <a:rPr lang="en-GB" altLang="en-US" sz="1800" dirty="0"/>
              <a:t>, 2012GL053735.</a:t>
            </a:r>
          </a:p>
          <a:p>
            <a:pPr eaLnBrk="1" hangingPunct="1"/>
            <a:r>
              <a:rPr lang="en-GB" altLang="en-US" sz="1800" dirty="0"/>
              <a:t>Bush, S.J., A. G. Turner,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G. M. Martin and N. P. </a:t>
            </a:r>
            <a:r>
              <a:rPr lang="en-GB" altLang="en-US" sz="1800" dirty="0" err="1"/>
              <a:t>Klingaman</a:t>
            </a:r>
            <a:r>
              <a:rPr lang="en-GB" altLang="en-US" sz="1800" dirty="0"/>
              <a:t>, 2015. The effect of increased convective entrainment on Asian monsoon biases in the </a:t>
            </a:r>
            <a:r>
              <a:rPr lang="en-GB" altLang="en-US" sz="1800" dirty="0" err="1"/>
              <a:t>MetUM</a:t>
            </a:r>
            <a:r>
              <a:rPr lang="en-GB" altLang="en-US" sz="1800" dirty="0"/>
              <a:t> general circulation model.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141</a:t>
            </a:r>
            <a:r>
              <a:rPr lang="en-GB" altLang="en-US" sz="1800" dirty="0"/>
              <a:t>, 311-326.</a:t>
            </a:r>
          </a:p>
          <a:p>
            <a:pPr eaLnBrk="1" hangingPunct="1"/>
            <a:r>
              <a:rPr lang="en-GB" altLang="en-US" sz="1800" dirty="0"/>
              <a:t>Derbyshire, S. H., I. Beau, P. Bechtold, J.-Y. </a:t>
            </a:r>
            <a:r>
              <a:rPr lang="en-GB" altLang="en-US" sz="1800" dirty="0" err="1"/>
              <a:t>Grandpeix</a:t>
            </a:r>
            <a:r>
              <a:rPr lang="en-GB" altLang="en-US" sz="1800" dirty="0"/>
              <a:t>, J.-M. </a:t>
            </a:r>
            <a:r>
              <a:rPr lang="en-GB" altLang="en-US" sz="1800" dirty="0" err="1"/>
              <a:t>Piriou</a:t>
            </a:r>
            <a:r>
              <a:rPr lang="en-GB" altLang="en-US" sz="1800" dirty="0"/>
              <a:t>, J.-L. </a:t>
            </a:r>
            <a:r>
              <a:rPr lang="en-GB" altLang="en-US" sz="1800" dirty="0" err="1"/>
              <a:t>Redelsperger</a:t>
            </a:r>
            <a:r>
              <a:rPr lang="en-GB" altLang="en-US" sz="1800" dirty="0"/>
              <a:t> and P. M. M. Soares, 2004. Sensitivity of moist convection to environmental humidity.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130</a:t>
            </a:r>
            <a:r>
              <a:rPr lang="en-GB" altLang="en-US" sz="1800" dirty="0"/>
              <a:t>, 178-196.</a:t>
            </a:r>
          </a:p>
          <a:p>
            <a:pPr eaLnBrk="1" hangingPunct="1"/>
            <a:r>
              <a:rPr lang="en-GB" altLang="en-US" sz="1800" dirty="0"/>
              <a:t>Derbyshire, S. H., A. V. Maidens, S. F. Milton, R. A. Stratton and M. R. Willett, 2011. Adaptive detrainment in a convective parameterization.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</a:t>
            </a:r>
            <a:r>
              <a:rPr lang="en-GB" altLang="en-US" sz="1800" b="1" dirty="0"/>
              <a:t>137</a:t>
            </a:r>
            <a:r>
              <a:rPr lang="en-GB" altLang="en-US" sz="1800" dirty="0"/>
              <a:t>, 1856-1871.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67177484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-33493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 II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49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548680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600" dirty="0"/>
          </a:p>
          <a:p>
            <a:pPr eaLnBrk="1" hangingPunct="1"/>
            <a:r>
              <a:rPr lang="en-GB" altLang="en-US" sz="1800" dirty="0"/>
              <a:t>Gu, J.-F., R. S. Plant, C. E. Holloway, T. R. Jones, A. Stirling, P. A. Clark,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and T. L. Webb, 2020. Evaluation of the bulk mass flux formulation using large eddy simulations.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77</a:t>
            </a:r>
            <a:r>
              <a:rPr lang="en-GB" altLang="en-US" sz="1800" dirty="0"/>
              <a:t>, 2115-2137. </a:t>
            </a:r>
          </a:p>
          <a:p>
            <a:pPr eaLnBrk="1" hangingPunct="1"/>
            <a:r>
              <a:rPr lang="en-GB" altLang="en-US" sz="1800" dirty="0"/>
              <a:t>Hanley, K. E., R. S. Plant, T. H. M. Stein, R. J. Hogan, H. W. Lean, C. Halliwell, and P. A. Clark, 2015. Mixing length controls on high resolution simulations of convective storms. </a:t>
            </a:r>
            <a:r>
              <a:rPr lang="en-GB" altLang="en-US" sz="1800" i="1" dirty="0"/>
              <a:t>Quart. J. Roy. Met. Soc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141</a:t>
            </a:r>
            <a:r>
              <a:rPr lang="en-GB" altLang="en-US" sz="1800" dirty="0"/>
              <a:t>, 272-284.</a:t>
            </a:r>
          </a:p>
          <a:p>
            <a:pPr eaLnBrk="1" hangingPunct="1"/>
            <a:r>
              <a:rPr lang="en-GB" altLang="en-US" sz="1800" dirty="0" err="1"/>
              <a:t>Honnert</a:t>
            </a:r>
            <a:r>
              <a:rPr lang="en-GB" altLang="en-US" sz="1800" dirty="0"/>
              <a:t>, R., G. A. Efstathiou, R. J. Beare, J. Ito, A. Lock, R. </a:t>
            </a:r>
            <a:r>
              <a:rPr lang="en-GB" altLang="en-US" sz="1800" dirty="0" err="1"/>
              <a:t>Neggers</a:t>
            </a:r>
            <a:r>
              <a:rPr lang="en-GB" altLang="en-US" sz="1800" dirty="0"/>
              <a:t>, R. S. Plant, H. H. Shin, L. Tomassini, and B. Zhou, 2020. The Atmospheric Boundary Layer and the "Gray Zone" of Turbulence: A Critical Review. </a:t>
            </a:r>
            <a:r>
              <a:rPr lang="en-GB" altLang="en-US" sz="1800" i="1" dirty="0"/>
              <a:t>J. </a:t>
            </a:r>
            <a:r>
              <a:rPr lang="en-GB" altLang="en-US" sz="1800" i="1" dirty="0" err="1"/>
              <a:t>Geophys</a:t>
            </a:r>
            <a:r>
              <a:rPr lang="en-GB" altLang="en-US" sz="1800" i="1" dirty="0"/>
              <a:t>. Res.: Atmospheres</a:t>
            </a:r>
            <a:r>
              <a:rPr lang="en-GB" altLang="en-US" sz="1800" dirty="0"/>
              <a:t>, </a:t>
            </a:r>
            <a:r>
              <a:rPr lang="en-GB" altLang="en-US" sz="1800" b="1" dirty="0"/>
              <a:t>125</a:t>
            </a:r>
            <a:r>
              <a:rPr lang="en-GB" altLang="en-US" sz="1800" dirty="0"/>
              <a:t>:e2019JD030317.</a:t>
            </a:r>
          </a:p>
          <a:p>
            <a:pPr eaLnBrk="1" hangingPunct="1"/>
            <a:r>
              <a:rPr lang="en-GB" altLang="en-US" sz="1800" dirty="0" err="1"/>
              <a:t>Klingaman</a:t>
            </a:r>
            <a:r>
              <a:rPr lang="en-GB" altLang="en-US" sz="1800" dirty="0"/>
              <a:t>, N.P. and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2014. Using a case-study approach to improve the Madden–Julian oscillation in the Hadley Centre model. </a:t>
            </a:r>
            <a:r>
              <a:rPr lang="en-GB" altLang="en-US" sz="1800" i="1" dirty="0"/>
              <a:t>Quart. J. Roy. Met. Soc.</a:t>
            </a:r>
            <a:r>
              <a:rPr lang="en-GB" altLang="en-US" sz="1800" dirty="0"/>
              <a:t>, </a:t>
            </a:r>
            <a:r>
              <a:rPr lang="en-GB" altLang="en-US" sz="1800" b="1" dirty="0"/>
              <a:t>140</a:t>
            </a:r>
            <a:r>
              <a:rPr lang="en-GB" altLang="en-US" sz="1800" dirty="0"/>
              <a:t>, 2491-2505. </a:t>
            </a:r>
          </a:p>
          <a:p>
            <a:pPr eaLnBrk="1" hangingPunct="1"/>
            <a:r>
              <a:rPr lang="en-GB" altLang="en-US" sz="1800" dirty="0"/>
              <a:t>Kuo, H.-L., 1974. Further studies of the parameterization of the influence of cumulus convection on large-scale flow.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31</a:t>
            </a:r>
            <a:r>
              <a:rPr lang="en-GB" altLang="en-US" sz="1800" dirty="0"/>
              <a:t>, 1232-1240.</a:t>
            </a:r>
          </a:p>
          <a:p>
            <a:pPr eaLnBrk="1" hangingPunct="1"/>
            <a:r>
              <a:rPr lang="en-GB" altLang="en-US" sz="1800" dirty="0"/>
              <a:t>Mapes, B. E., 1997. Equilibrium vs activation controls of large-scale variations of tropical deep convection. In: The Physics and Parameterization of Moist Convection, Smith, R. K. (ed.) </a:t>
            </a:r>
          </a:p>
          <a:p>
            <a:pPr eaLnBrk="1" hangingPunct="1"/>
            <a:r>
              <a:rPr lang="en-GB" altLang="en-US" sz="1800" dirty="0"/>
              <a:t>Mapes, B. E., 2000. Convective inhibition, </a:t>
            </a:r>
            <a:r>
              <a:rPr lang="en-GB" altLang="en-US" sz="1800" dirty="0" err="1"/>
              <a:t>subgrid</a:t>
            </a:r>
            <a:r>
              <a:rPr lang="en-GB" altLang="en-US" sz="1800" dirty="0"/>
              <a:t>-scale triggering energy, and stratiform instability in a toy tropical wave model. J. Atmos. Sci., 57, 1515-1535.</a:t>
            </a:r>
          </a:p>
          <a:p>
            <a:pPr eaLnBrk="1" hangingPunct="1"/>
            <a:endParaRPr lang="en-GB" altLang="en-US" sz="1800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33881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104" y="94548"/>
            <a:ext cx="313184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Global rainfall</a:t>
            </a:r>
            <a:endParaRPr lang="en-GB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202081" y="1116539"/>
            <a:ext cx="3330170" cy="395130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Around 2.8mm/day globally, but higher in tropics</a:t>
            </a:r>
          </a:p>
          <a:p>
            <a:endParaRPr lang="en-GB" dirty="0"/>
          </a:p>
          <a:p>
            <a:r>
              <a:rPr lang="en-GB" dirty="0"/>
              <a:t>60% of global </a:t>
            </a:r>
            <a:r>
              <a:rPr lang="en-GB" dirty="0" err="1"/>
              <a:t>precip</a:t>
            </a:r>
            <a:r>
              <a:rPr lang="en-GB" dirty="0"/>
              <a:t> from convection parameterization</a:t>
            </a:r>
          </a:p>
          <a:p>
            <a:endParaRPr lang="en-GB" dirty="0"/>
          </a:p>
          <a:p>
            <a:r>
              <a:rPr lang="en-GB" dirty="0"/>
              <a:t>75% in tropics (and much of the rest from associated anvil cloud)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sz="24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" name="Picture 19" descr="A graph of a map of the world&#10;&#10;Description automatically generated">
            <a:extLst>
              <a:ext uri="{FF2B5EF4-FFF2-40B4-BE49-F238E27FC236}">
                <a16:creationId xmlns:a16="http://schemas.microsoft.com/office/drawing/2014/main" id="{830E666F-11D8-2D31-C9FC-610135149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04" y="0"/>
            <a:ext cx="3851416" cy="68715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D8D7EA-DE00-280D-DB28-4DAFB8F93983}"/>
              </a:ext>
            </a:extLst>
          </p:cNvPr>
          <p:cNvSpPr txBox="1"/>
          <p:nvPr/>
        </p:nvSpPr>
        <p:spPr>
          <a:xfrm>
            <a:off x="7464726" y="114719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C3D319-0BED-00E1-3381-4B57DF30EB2D}"/>
              </a:ext>
            </a:extLst>
          </p:cNvPr>
          <p:cNvSpPr txBox="1"/>
          <p:nvPr/>
        </p:nvSpPr>
        <p:spPr>
          <a:xfrm>
            <a:off x="7540818" y="508518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ECMWF, convective </a:t>
            </a:r>
            <a:r>
              <a:rPr lang="en-GB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A85D42-F38B-1C32-6B46-1D0CFAD2E70E}"/>
              </a:ext>
            </a:extLst>
          </p:cNvPr>
          <p:cNvSpPr txBox="1"/>
          <p:nvPr/>
        </p:nvSpPr>
        <p:spPr>
          <a:xfrm>
            <a:off x="7617126" y="29249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ECMWF, 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precip</a:t>
            </a:r>
            <a:endParaRPr lang="en-GB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456440-F6FE-74F0-CE91-FC41325F9A61}"/>
              </a:ext>
            </a:extLst>
          </p:cNvPr>
          <p:cNvSpPr txBox="1"/>
          <p:nvPr/>
        </p:nvSpPr>
        <p:spPr>
          <a:xfrm>
            <a:off x="2187076" y="6455675"/>
            <a:ext cx="1818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Bechtold, 2015</a:t>
            </a:r>
          </a:p>
        </p:txBody>
      </p:sp>
    </p:spTree>
    <p:extLst>
      <p:ext uri="{BB962C8B-B14F-4D97-AF65-F5344CB8AC3E}">
        <p14:creationId xmlns:p14="http://schemas.microsoft.com/office/powerpoint/2010/main" val="1021445980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-33493"/>
            <a:ext cx="8280000" cy="828000"/>
          </a:xfrm>
        </p:spPr>
        <p:txBody>
          <a:bodyPr/>
          <a:lstStyle/>
          <a:p>
            <a:r>
              <a:rPr lang="en-GB" altLang="en-US" sz="2800" dirty="0">
                <a:solidFill>
                  <a:srgbClr val="7030A0"/>
                </a:solidFill>
              </a:rPr>
              <a:t>References III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50</a:t>
            </a:fld>
            <a:endParaRPr lang="en-GB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23528" y="548680"/>
            <a:ext cx="8280000" cy="4732528"/>
          </a:xfrm>
        </p:spPr>
        <p:txBody>
          <a:bodyPr/>
          <a:lstStyle/>
          <a:p>
            <a:pPr eaLnBrk="1" hangingPunct="1"/>
            <a:endParaRPr lang="en-GB" altLang="en-US" sz="1800" dirty="0"/>
          </a:p>
          <a:p>
            <a:pPr eaLnBrk="1" hangingPunct="1"/>
            <a:r>
              <a:rPr lang="en-GB" altLang="en-US" sz="1800" dirty="0"/>
              <a:t>Miyamoto, Y., Y. Kajikawa, R. Yoshida, T. </a:t>
            </a:r>
            <a:r>
              <a:rPr lang="en-GB" altLang="en-US" sz="1800" dirty="0" err="1"/>
              <a:t>Yamaura</a:t>
            </a:r>
            <a:r>
              <a:rPr lang="en-GB" altLang="en-US" sz="1800" dirty="0"/>
              <a:t>, H. Yashiro and H. Tomita,  2013. Deep moist atmospheric convection in a </a:t>
            </a:r>
            <a:r>
              <a:rPr lang="en-GB" altLang="en-US" sz="1800" dirty="0" err="1"/>
              <a:t>subkilometer</a:t>
            </a:r>
            <a:r>
              <a:rPr lang="en-GB" altLang="en-US" sz="1800" dirty="0"/>
              <a:t> global simulation, </a:t>
            </a:r>
            <a:r>
              <a:rPr lang="en-GB" altLang="en-US" sz="1800" i="1" dirty="0" err="1"/>
              <a:t>Geophys</a:t>
            </a:r>
            <a:r>
              <a:rPr lang="en-GB" altLang="en-US" sz="1800" i="1" dirty="0"/>
              <a:t>. Res. Lett</a:t>
            </a:r>
            <a:r>
              <a:rPr lang="en-GB" altLang="en-US" sz="1800" dirty="0"/>
              <a:t>., </a:t>
            </a:r>
            <a:r>
              <a:rPr lang="en-GB" altLang="en-US" sz="1800" b="1" dirty="0"/>
              <a:t>40</a:t>
            </a:r>
            <a:r>
              <a:rPr lang="en-GB" altLang="en-US" sz="1800" dirty="0"/>
              <a:t>, 4922-4926. </a:t>
            </a:r>
          </a:p>
          <a:p>
            <a:pPr eaLnBrk="1" hangingPunct="1"/>
            <a:r>
              <a:rPr lang="en-GB" altLang="en-US" sz="1800" dirty="0" err="1"/>
              <a:t>Peatman</a:t>
            </a:r>
            <a:r>
              <a:rPr lang="en-GB" altLang="en-US" sz="1800" dirty="0"/>
              <a:t>, S. C., J. Methven, and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2018. Isolating the Effects of Moisture Entrainment on Convectively Coupled Equatorial Waves in an </a:t>
            </a:r>
            <a:r>
              <a:rPr lang="en-GB" altLang="en-US" sz="1800" dirty="0" err="1"/>
              <a:t>Aquaplanet</a:t>
            </a:r>
            <a:r>
              <a:rPr lang="en-GB" altLang="en-US" sz="1800" dirty="0"/>
              <a:t> GCM. </a:t>
            </a:r>
            <a:r>
              <a:rPr lang="en-GB" altLang="en-US" sz="1800" i="1" dirty="0"/>
              <a:t>J. Atmos. Sci</a:t>
            </a:r>
            <a:r>
              <a:rPr lang="en-GB" altLang="en-US" sz="1800" dirty="0"/>
              <a:t>., </a:t>
            </a:r>
            <a:r>
              <a:rPr lang="en-GB" altLang="en-US" sz="1800" b="1" dirty="0"/>
              <a:t>75</a:t>
            </a:r>
            <a:r>
              <a:rPr lang="en-GB" altLang="en-US" sz="1800" dirty="0"/>
              <a:t>, 3139–3157.</a:t>
            </a:r>
          </a:p>
          <a:p>
            <a:pPr eaLnBrk="1" hangingPunct="1"/>
            <a:r>
              <a:rPr lang="en-GB" altLang="en-US" sz="1800" dirty="0"/>
              <a:t>Plant, R. S. 2010 A review of the theoretical basis for bulk mass flux convective parameterization. </a:t>
            </a:r>
            <a:r>
              <a:rPr lang="en-GB" altLang="en-US" sz="1800" i="1" dirty="0"/>
              <a:t>Atmos. Chem. Phys</a:t>
            </a:r>
            <a:r>
              <a:rPr lang="en-GB" altLang="en-US" sz="1800" dirty="0"/>
              <a:t>., </a:t>
            </a:r>
            <a:r>
              <a:rPr lang="en-GB" altLang="en-US" sz="1800" b="1" dirty="0"/>
              <a:t>10</a:t>
            </a:r>
            <a:r>
              <a:rPr lang="en-GB" altLang="en-US" sz="1800" dirty="0"/>
              <a:t>, 3529-3544.</a:t>
            </a:r>
          </a:p>
          <a:p>
            <a:pPr eaLnBrk="1" hangingPunct="1"/>
            <a:r>
              <a:rPr lang="en-GB" altLang="en-US" sz="1800" dirty="0"/>
              <a:t>Stirling, A. and R. A. Stratton, 2012. Entrainment processes in the diurnal cycle of deep convection over land. Quart. J. Roy. Met. Soc., </a:t>
            </a:r>
            <a:r>
              <a:rPr lang="en-GB" altLang="en-US" sz="1800" b="1" dirty="0"/>
              <a:t>138</a:t>
            </a:r>
            <a:r>
              <a:rPr lang="en-GB" altLang="en-US" sz="1800" dirty="0"/>
              <a:t>, 1135-1149.</a:t>
            </a:r>
          </a:p>
          <a:p>
            <a:pPr eaLnBrk="1" hangingPunct="1"/>
            <a:r>
              <a:rPr lang="en-GB" altLang="en-US" sz="1800" dirty="0"/>
              <a:t>Talib, J., S. J. </a:t>
            </a:r>
            <a:r>
              <a:rPr lang="en-GB" altLang="en-US" sz="1800" dirty="0" err="1"/>
              <a:t>Woolnough</a:t>
            </a:r>
            <a:r>
              <a:rPr lang="en-GB" altLang="en-US" sz="1800" dirty="0"/>
              <a:t>, N. P. </a:t>
            </a:r>
            <a:r>
              <a:rPr lang="en-GB" altLang="en-US" sz="1800" dirty="0" err="1"/>
              <a:t>Klingaman</a:t>
            </a:r>
            <a:r>
              <a:rPr lang="en-GB" altLang="en-US" sz="1800" dirty="0"/>
              <a:t>, and C. E. Holloway, 2018. The Role of the Cloud Radiative Effect in the Sensitivity of the Intertropical Convergence Zone to Convective Mixing. </a:t>
            </a:r>
            <a:r>
              <a:rPr lang="en-GB" altLang="en-US" sz="1800" i="1" dirty="0"/>
              <a:t>J. Climate</a:t>
            </a:r>
            <a:r>
              <a:rPr lang="en-GB" altLang="en-US" sz="1800" dirty="0"/>
              <a:t>, </a:t>
            </a:r>
            <a:r>
              <a:rPr lang="en-GB" altLang="en-US" sz="1800" b="1" dirty="0"/>
              <a:t>31</a:t>
            </a:r>
            <a:r>
              <a:rPr lang="en-GB" altLang="en-US" sz="1800" dirty="0"/>
              <a:t>, 6821–6838.</a:t>
            </a:r>
          </a:p>
          <a:p>
            <a:pPr eaLnBrk="1" hangingPunct="1"/>
            <a:r>
              <a:rPr lang="en-GB" altLang="en-US" sz="1800" dirty="0" err="1"/>
              <a:t>Whitall</a:t>
            </a:r>
            <a:r>
              <a:rPr lang="en-GB" altLang="en-US" sz="1800" dirty="0"/>
              <a:t>, M., R. Stratton, M. Willett, S. Derbyshire, R. Wong and G. G. Rooney, 2022. Convection Schemes. Unified Model Documentation Paper 027</a:t>
            </a:r>
          </a:p>
          <a:p>
            <a:pPr eaLnBrk="1" hangingPunct="1"/>
            <a:r>
              <a:rPr lang="en-GB" altLang="en-US" sz="1800" dirty="0"/>
              <a:t>J.-I. Yano and R. S. Plant, 2016. Generalized Convective Quasi-Equilibrium Principle. Dyn. Atmos. Ocean., 73, 10-33. </a:t>
            </a:r>
          </a:p>
          <a:p>
            <a:pPr eaLnBrk="1" hangingPunct="1"/>
            <a:r>
              <a:rPr lang="en-GB" altLang="en-US" sz="1800" dirty="0"/>
              <a:t>Zhang, G. J., 2003. Convective quasi-equilibrium in the tropical western Pacific: Comparison with midlatitude continental environment. J. </a:t>
            </a:r>
            <a:r>
              <a:rPr lang="en-GB" altLang="en-US" sz="1800" dirty="0" err="1"/>
              <a:t>Geophys</a:t>
            </a:r>
            <a:r>
              <a:rPr lang="en-GB" altLang="en-US" sz="1800" dirty="0"/>
              <a:t>. Res., 108, 2003JD003520.</a:t>
            </a:r>
          </a:p>
          <a:p>
            <a:pPr eaLnBrk="1" hangingPunct="1"/>
            <a:endParaRPr lang="en-GB" altLang="en-US" sz="1800" dirty="0"/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90752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D4BB4-0B0D-22AC-41FE-9CE2FF666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BCF9-AE0D-6A5E-0D32-40BBAD83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62" y="0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Tropical heat and moisture budgets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306D08-1120-D0B1-819B-132272DD0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AE62CF6-D53B-1681-9980-96A503CA3E5C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432000" y="4221088"/>
                <a:ext cx="8280000" cy="3951304"/>
              </a:xfrm>
            </p:spPr>
            <p:txBody>
              <a:bodyPr/>
              <a:lstStyle/>
              <a:p>
                <a:r>
                  <a:rPr lang="en-GB" dirty="0"/>
                  <a:t>Above BL, T balance is </a:t>
                </a:r>
              </a:p>
              <a:p>
                <a:pPr marL="360000" lvl="1" indent="0">
                  <a:buNone/>
                </a:pPr>
                <a:r>
                  <a:rPr lang="en-GB" dirty="0"/>
                  <a:t>		</a:t>
                </a:r>
                <a:r>
                  <a:rPr lang="en-GB" dirty="0">
                    <a:solidFill>
                      <a:schemeClr val="accent5"/>
                    </a:solidFill>
                  </a:rPr>
                  <a:t>Radiation cooling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Convective heating</a:t>
                </a:r>
              </a:p>
              <a:p>
                <a:r>
                  <a:rPr lang="en-GB" dirty="0"/>
                  <a:t>Within BL, evaporative moistening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dirty="0"/>
                  <a:t>removal by convection </a:t>
                </a:r>
              </a:p>
              <a:p>
                <a:r>
                  <a:rPr lang="en-GB" dirty="0"/>
                  <a:t>Dynamics is important – because of its interactions with the convection! 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AE62CF6-D53B-1681-9980-96A503CA3E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32000" y="4221088"/>
                <a:ext cx="8280000" cy="3951304"/>
              </a:xfrm>
              <a:blipFill>
                <a:blip r:embed="rId3"/>
                <a:stretch>
                  <a:fillRect l="-2135" t="-2157" r="-2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D31B7AD-E7A6-DC32-A900-49A58C6CB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53" y="954374"/>
            <a:ext cx="8840894" cy="313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873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65FCF-7EFF-DDB3-5638-D01ADD06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C582-4319-0821-CD74-D460F31B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Simple heating estimates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8760B9-6E2E-8129-3E22-8F20BF6FE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1637BE3-1AEB-0AA7-62A3-B358DAC9E0D8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424800" y="1229762"/>
                <a:ext cx="8280000" cy="3951304"/>
              </a:xfrm>
            </p:spPr>
            <p:txBody>
              <a:bodyPr/>
              <a:lstStyle/>
              <a:p>
                <a:r>
                  <a:rPr lang="en-GB" dirty="0"/>
                  <a:t>The rainfall needed to match a radiation cooling of about </a:t>
                </a:r>
                <a:r>
                  <a:rPr lang="en-GB" dirty="0">
                    <a:solidFill>
                      <a:srgbClr val="C00000"/>
                    </a:solidFill>
                  </a:rPr>
                  <a:t>1.5 K/day </a:t>
                </a:r>
                <a:r>
                  <a:rPr lang="en-GB" dirty="0"/>
                  <a:t>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nary>
                        <m:nary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𝑜𝑝</m:t>
                              </m:r>
                            </m:sub>
                          </m:sSub>
                          <m:r>
                            <m:rPr>
                              <m:brk m:alnAt="23"/>
                            </m:r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200</m:t>
                          </m:r>
                        </m:sub>
                        <m:sup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𝑠𝑢𝑟𝑓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=1000</m:t>
                          </m:r>
                        </m:sup>
                        <m:e>
                          <m:f>
                            <m:fPr>
                              <m:ctrlP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e>
                      </m:nary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𝑤𝑎𝑡𝑒𝑟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About </a:t>
                </a:r>
                <a:r>
                  <a:rPr lang="en-GB" dirty="0">
                    <a:solidFill>
                      <a:srgbClr val="C00000"/>
                    </a:solidFill>
                  </a:rPr>
                  <a:t>5 mm/day </a:t>
                </a:r>
                <a:r>
                  <a:rPr lang="en-GB" dirty="0"/>
                  <a:t>(try it!)</a:t>
                </a:r>
              </a:p>
              <a:p>
                <a:r>
                  <a:rPr lang="en-GB" dirty="0"/>
                  <a:t>The cooling can alternatively be balanced in regions of subsidence</a:t>
                </a:r>
              </a:p>
              <a:p>
                <a:pPr marL="360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𝑟𝑎𝑑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𝜕𝜃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With a descent of around </a:t>
                </a:r>
                <a:r>
                  <a:rPr lang="en-GB" dirty="0">
                    <a:solidFill>
                      <a:srgbClr val="C00000"/>
                    </a:solidFill>
                  </a:rPr>
                  <a:t>0.4 cm/s </a:t>
                </a:r>
                <a:r>
                  <a:rPr lang="en-GB" dirty="0"/>
                  <a:t>(try it!)</a:t>
                </a:r>
              </a:p>
              <a:p>
                <a:r>
                  <a:rPr lang="en-GB" dirty="0"/>
                  <a:t>To obtain a strong precipitation rate, of say 100 mm/day would need an ascent of 8 cm/s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1637BE3-1AEB-0AA7-62A3-B358DAC9E0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1229762"/>
                <a:ext cx="8280000" cy="3951304"/>
              </a:xfrm>
              <a:blipFill>
                <a:blip r:embed="rId2"/>
                <a:stretch>
                  <a:fillRect l="-2135" t="-2315" b="-308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5736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2AF5-5A95-B309-C4D7-EEF4D932A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730F-2515-D53A-0E11-ECD7B2E61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540"/>
            <a:ext cx="8280000" cy="828000"/>
          </a:xfrm>
        </p:spPr>
        <p:txBody>
          <a:bodyPr/>
          <a:lstStyle/>
          <a:p>
            <a:r>
              <a:rPr lang="en-GB" altLang="en-US" sz="3200" dirty="0">
                <a:solidFill>
                  <a:srgbClr val="7030A0"/>
                </a:solidFill>
              </a:rPr>
              <a:t>Tropical heat and moisture budgets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B5026-BA93-941E-8896-F92EE4B70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757FF85-D4FD-53EF-844B-48B4B7920CB3}"/>
                  </a:ext>
                </a:extLst>
              </p:cNvPr>
              <p:cNvSpPr>
                <a:spLocks noGrp="1"/>
              </p:cNvSpPr>
              <p:nvPr>
                <p:ph idx="11"/>
              </p:nvPr>
            </p:nvSpPr>
            <p:spPr>
              <a:xfrm>
                <a:off x="424800" y="1124744"/>
                <a:ext cx="8280000" cy="3951304"/>
              </a:xfrm>
            </p:spPr>
            <p:txBody>
              <a:bodyPr/>
              <a:lstStyle/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The leading order balance on large scales is</a:t>
                </a:r>
              </a:p>
              <a:p>
                <a:pPr lvl="1" indent="0">
                  <a:spcAft>
                    <a:spcPts val="600"/>
                  </a:spcAft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GB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</a:endParaRPr>
              </a:p>
              <a:p>
                <a:pPr>
                  <a:spcAft>
                    <a:spcPts val="600"/>
                  </a:spcAft>
                  <a:buClrTx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</a:rPr>
                  <a:t>is the heating and includes radiation and condensation and evaporation associated with convection 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Convection is critical in determining the circulation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And the circulation is critical in setting the location and strength of convection</a:t>
                </a:r>
              </a:p>
              <a:p>
                <a:pPr marL="342900" indent="-342900">
                  <a:spcAft>
                    <a:spcPts val="600"/>
                  </a:spcAft>
                  <a:buClrTx/>
                  <a:buFont typeface="Arial" panose="020B0604020202020204" pitchFamily="34" charset="0"/>
                  <a:buChar char="•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/>
                </a:pPr>
                <a:r>
                  <a:rPr lang="en-GB" dirty="0">
                    <a:solidFill>
                      <a:srgbClr val="000000"/>
                    </a:solidFill>
                  </a:rPr>
                  <a:t>e.g. advection by the circulation can supply moisture which supports (or limits) the convection and hence the possibility for positive or negative feedbacks</a:t>
                </a:r>
                <a:endParaRPr lang="en-GB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7757FF85-D4FD-53EF-844B-48B4B7920C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1"/>
              </p:nvPr>
            </p:nvSpPr>
            <p:spPr>
              <a:xfrm>
                <a:off x="424800" y="1124744"/>
                <a:ext cx="8280000" cy="3951304"/>
              </a:xfrm>
              <a:blipFill>
                <a:blip r:embed="rId2"/>
                <a:stretch>
                  <a:fillRect l="-2135" t="-2315" r="-3166" b="-237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462117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9A430-CEE8-3C81-BC89-22A2C1020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230A-A83F-6C4E-FF65-DF49F205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89" y="152089"/>
            <a:ext cx="8280000" cy="828000"/>
          </a:xfrm>
        </p:spPr>
        <p:txBody>
          <a:bodyPr/>
          <a:lstStyle/>
          <a:p>
            <a:r>
              <a:rPr lang="en-GB" sz="3200" dirty="0">
                <a:solidFill>
                  <a:srgbClr val="7030A0"/>
                </a:solidFill>
              </a:rPr>
              <a:t>Convective Equilibrium</a:t>
            </a:r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E5EE3B-F44C-B1D4-F8D7-674035977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A23485D-95DB-D911-4631-78124FEC63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23528" y="1268760"/>
            <a:ext cx="4413330" cy="3951304"/>
          </a:xfrm>
        </p:spPr>
        <p:txBody>
          <a:bodyPr/>
          <a:lstStyle/>
          <a:p>
            <a:r>
              <a:rPr lang="en-GB" altLang="en-US" dirty="0"/>
              <a:t>In equilibrium, convection balances large-scale forcing</a:t>
            </a:r>
          </a:p>
          <a:p>
            <a:pPr lvl="1"/>
            <a:r>
              <a:rPr lang="en-GB" altLang="en-US" dirty="0"/>
              <a:t>A good approximation over large areas / long times</a:t>
            </a:r>
          </a:p>
          <a:p>
            <a:pPr lvl="1"/>
            <a:r>
              <a:rPr lang="en-GB" altLang="en-US" dirty="0"/>
              <a:t>May work on smaller scales too</a:t>
            </a:r>
          </a:p>
          <a:p>
            <a:pPr lvl="1"/>
            <a:endParaRPr lang="en-GB" altLang="en-US" dirty="0"/>
          </a:p>
          <a:p>
            <a:r>
              <a:rPr lang="en-GB" altLang="en-US" dirty="0"/>
              <a:t>In other cases, a CAPE build up may be hard to release</a:t>
            </a:r>
          </a:p>
          <a:p>
            <a:pPr lvl="1"/>
            <a:r>
              <a:rPr lang="en-GB" altLang="en-US" dirty="0"/>
              <a:t>A key factor is to overcome CIN (possibly large uncertainty in occurrence)</a:t>
            </a:r>
          </a:p>
          <a:p>
            <a:pPr lvl="1"/>
            <a:endParaRPr lang="en-GB" altLang="en-US" dirty="0"/>
          </a:p>
          <a:p>
            <a:pPr lvl="1"/>
            <a:endParaRPr lang="en-GB" altLang="en-US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22C87-7C7F-39FC-48AC-78B5F4B4D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94443"/>
            <a:ext cx="4139952" cy="43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7320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oR Theme">
  <a:themeElements>
    <a:clrScheme name="Custom 1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B30DEDDB-CD2F-4B41-B102-188A90ADC8C4}"/>
    </a:ext>
  </a:extLst>
</a:theme>
</file>

<file path=ppt/theme/theme2.xml><?xml version="1.0" encoding="utf-8"?>
<a:theme xmlns:a="http://schemas.openxmlformats.org/drawingml/2006/main" name="1_UoR Theme off-white background">
  <a:themeElements>
    <a:clrScheme name="UoR colours black hyperlink text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000000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22848 UOR PPT standard HT v6.potx" id="{CEFEA074-D3AB-4F5D-847D-E410D972E27D}" vid="{C9DC04A4-0CAC-4C88-9061-C3D883DD65D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rdg-accessible-ppt-standard-19</Template>
  <TotalTime>39609</TotalTime>
  <Words>4057</Words>
  <Application>Microsoft Office PowerPoint</Application>
  <PresentationFormat>On-screen Show (4:3)</PresentationFormat>
  <Paragraphs>633</Paragraphs>
  <Slides>50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Times New Roman</vt:lpstr>
      <vt:lpstr>Cambria Math</vt:lpstr>
      <vt:lpstr>MS PGothic</vt:lpstr>
      <vt:lpstr>Times</vt:lpstr>
      <vt:lpstr>Effra</vt:lpstr>
      <vt:lpstr>Arial Bold</vt:lpstr>
      <vt:lpstr>Arial</vt:lpstr>
      <vt:lpstr>Calibri</vt:lpstr>
      <vt:lpstr>Cambria</vt:lpstr>
      <vt:lpstr>Tahoma</vt:lpstr>
      <vt:lpstr>Wingdings</vt:lpstr>
      <vt:lpstr>UoR Theme</vt:lpstr>
      <vt:lpstr>1_UoR Theme off-white background</vt:lpstr>
      <vt:lpstr>Equation</vt:lpstr>
      <vt:lpstr>Convection and parameterization</vt:lpstr>
      <vt:lpstr>Overview</vt:lpstr>
      <vt:lpstr>Convection in the climate system</vt:lpstr>
      <vt:lpstr>Convection in the climate system</vt:lpstr>
      <vt:lpstr>Global rainfall</vt:lpstr>
      <vt:lpstr>Tropical heat and moisture budgets</vt:lpstr>
      <vt:lpstr>Simple heating estimates</vt:lpstr>
      <vt:lpstr>Tropical heat and moisture budgets</vt:lpstr>
      <vt:lpstr>Convective Equilibrium</vt:lpstr>
      <vt:lpstr>Filtering</vt:lpstr>
      <vt:lpstr>Parameterization</vt:lpstr>
      <vt:lpstr>How parameterization enters the equations</vt:lpstr>
      <vt:lpstr>Fluxes in LES of maritime clouds</vt:lpstr>
      <vt:lpstr>Representation depends on filter</vt:lpstr>
      <vt:lpstr>Convection Parameterization</vt:lpstr>
      <vt:lpstr>Traditional assumptions</vt:lpstr>
      <vt:lpstr>Mass flux approach</vt:lpstr>
      <vt:lpstr>The mass flux idea</vt:lpstr>
      <vt:lpstr>Example, using one element only</vt:lpstr>
      <vt:lpstr>More generally</vt:lpstr>
      <vt:lpstr>The composite “bulk” plume</vt:lpstr>
      <vt:lpstr>Overestimation of liquid water</vt:lpstr>
      <vt:lpstr>How well does it work?</vt:lpstr>
      <vt:lpstr>Components of mass flux scheme</vt:lpstr>
      <vt:lpstr>The Plume Model</vt:lpstr>
      <vt:lpstr>The Plume Model</vt:lpstr>
      <vt:lpstr>The Plume Model</vt:lpstr>
      <vt:lpstr>Impact on Environment: Interpretation</vt:lpstr>
      <vt:lpstr>Sensitivity to Entrainment</vt:lpstr>
      <vt:lpstr>Entrainment and detrainment</vt:lpstr>
      <vt:lpstr>Entrainment and detrainment</vt:lpstr>
      <vt:lpstr>PowerPoint Presentation</vt:lpstr>
      <vt:lpstr>Closure</vt:lpstr>
      <vt:lpstr>Equilibrium Closures</vt:lpstr>
      <vt:lpstr>Limitations</vt:lpstr>
      <vt:lpstr>Closure</vt:lpstr>
      <vt:lpstr>Convection in Models: Biases</vt:lpstr>
      <vt:lpstr>CoMorph-A Tropical Waves</vt:lpstr>
      <vt:lpstr>Modelling without convection parameterization</vt:lpstr>
      <vt:lpstr>Benefits of convection-permitting grids</vt:lpstr>
      <vt:lpstr>Benefits of convection-permitting grids</vt:lpstr>
      <vt:lpstr>Boscastle hindcasts</vt:lpstr>
      <vt:lpstr>Higher resolution not a panacea</vt:lpstr>
      <vt:lpstr>Current and future challenges</vt:lpstr>
      <vt:lpstr>Retain modified parameterization?</vt:lpstr>
      <vt:lpstr>Summary I</vt:lpstr>
      <vt:lpstr>Summary II</vt:lpstr>
      <vt:lpstr>References I</vt:lpstr>
      <vt:lpstr>References II</vt:lpstr>
      <vt:lpstr>References III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Plant</dc:creator>
  <cp:lastModifiedBy>Bob Plant</cp:lastModifiedBy>
  <cp:revision>135</cp:revision>
  <cp:lastPrinted>2006-09-19T14:59:33Z</cp:lastPrinted>
  <dcterms:created xsi:type="dcterms:W3CDTF">2022-05-06T07:40:56Z</dcterms:created>
  <dcterms:modified xsi:type="dcterms:W3CDTF">2025-09-08T12:06:28Z</dcterms:modified>
</cp:coreProperties>
</file>