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23" r:id="rId2"/>
  </p:sldMasterIdLst>
  <p:notesMasterIdLst>
    <p:notesMasterId r:id="rId48"/>
  </p:notesMasterIdLst>
  <p:handoutMasterIdLst>
    <p:handoutMasterId r:id="rId49"/>
  </p:handoutMasterIdLst>
  <p:sldIdLst>
    <p:sldId id="265" r:id="rId3"/>
    <p:sldId id="816" r:id="rId4"/>
    <p:sldId id="806" r:id="rId5"/>
    <p:sldId id="818" r:id="rId6"/>
    <p:sldId id="267" r:id="rId7"/>
    <p:sldId id="817" r:id="rId8"/>
    <p:sldId id="820" r:id="rId9"/>
    <p:sldId id="776" r:id="rId10"/>
    <p:sldId id="821" r:id="rId11"/>
    <p:sldId id="822" r:id="rId12"/>
    <p:sldId id="823" r:id="rId13"/>
    <p:sldId id="824" r:id="rId14"/>
    <p:sldId id="825" r:id="rId15"/>
    <p:sldId id="826" r:id="rId16"/>
    <p:sldId id="827" r:id="rId17"/>
    <p:sldId id="828" r:id="rId18"/>
    <p:sldId id="829" r:id="rId19"/>
    <p:sldId id="830" r:id="rId20"/>
    <p:sldId id="831" r:id="rId21"/>
    <p:sldId id="832" r:id="rId22"/>
    <p:sldId id="833" r:id="rId23"/>
    <p:sldId id="779" r:id="rId24"/>
    <p:sldId id="834" r:id="rId25"/>
    <p:sldId id="835" r:id="rId26"/>
    <p:sldId id="836" r:id="rId27"/>
    <p:sldId id="837" r:id="rId28"/>
    <p:sldId id="838" r:id="rId29"/>
    <p:sldId id="839" r:id="rId30"/>
    <p:sldId id="840" r:id="rId31"/>
    <p:sldId id="778" r:id="rId32"/>
    <p:sldId id="844" r:id="rId33"/>
    <p:sldId id="786" r:id="rId34"/>
    <p:sldId id="792" r:id="rId35"/>
    <p:sldId id="842" r:id="rId36"/>
    <p:sldId id="843" r:id="rId37"/>
    <p:sldId id="846" r:id="rId38"/>
    <p:sldId id="845" r:id="rId39"/>
    <p:sldId id="394" r:id="rId40"/>
    <p:sldId id="848" r:id="rId41"/>
    <p:sldId id="847" r:id="rId42"/>
    <p:sldId id="849" r:id="rId43"/>
    <p:sldId id="281" r:id="rId44"/>
    <p:sldId id="851" r:id="rId45"/>
    <p:sldId id="852" r:id="rId46"/>
    <p:sldId id="850" r:id="rId47"/>
  </p:sldIdLst>
  <p:sldSz cx="9144000" cy="6858000" type="screen4x3"/>
  <p:notesSz cx="6718300" cy="9867900"/>
  <p:embeddedFontLst>
    <p:embeddedFont>
      <p:font typeface="Arial Bold" panose="020B0704020202020204" pitchFamily="34" charset="0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mbria" panose="02040503050406030204" pitchFamily="18" charset="0"/>
      <p:regular r:id="rId55"/>
      <p:bold r:id="rId56"/>
      <p:italic r:id="rId57"/>
      <p:boldItalic r:id="rId58"/>
    </p:embeddedFont>
    <p:embeddedFont>
      <p:font typeface="Cambria Math" panose="02040503050406030204" pitchFamily="18" charset="0"/>
      <p:regular r:id="rId59"/>
    </p:embeddedFont>
    <p:embeddedFont>
      <p:font typeface="Effra" panose="020B0604020202020204" charset="0"/>
      <p:regular r:id="rId60"/>
      <p:bold r:id="rId61"/>
      <p:italic r:id="rId62"/>
      <p:boldItalic r:id="rId63"/>
    </p:embeddedFont>
    <p:embeddedFont>
      <p:font typeface="Times" panose="02020603050405020304" pitchFamily="18" charset="0"/>
      <p:regular r:id="rId64"/>
      <p:bold r:id="rId65"/>
      <p:italic r:id="rId66"/>
      <p:boldItalic r:id="rId67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6AB"/>
    <a:srgbClr val="000000"/>
    <a:srgbClr val="D799A1"/>
    <a:srgbClr val="BF0071"/>
    <a:srgbClr val="7EAF35"/>
    <a:srgbClr val="F3F3F3"/>
    <a:srgbClr val="F0F0F0"/>
    <a:srgbClr val="EEEEE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1" autoAdjust="0"/>
    <p:restoredTop sz="82799" autoAdjust="0"/>
  </p:normalViewPr>
  <p:slideViewPr>
    <p:cSldViewPr showGuides="1">
      <p:cViewPr varScale="1">
        <p:scale>
          <a:sx n="77" d="100"/>
          <a:sy n="77" d="100"/>
        </p:scale>
        <p:origin x="1107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2688" y="60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5126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99508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42933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20442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67943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35422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08521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74631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25514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87552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6065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2342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25767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0403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86079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55297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14780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58718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46111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85548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985424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3909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30215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AFESP ambition is for 1 month global forecasts at 1km to be achievable in 10-15 years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08558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414178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Times" pitchFamily="-105" charset="0"/>
              <a:buNone/>
              <a:tabLst/>
              <a:defRPr/>
            </a:pPr>
            <a:r>
              <a:rPr lang="en-GB" dirty="0"/>
              <a:t>Illustrate problems with an all-parameterized or all not-parameterized approach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Times" pitchFamily="-105" charset="0"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Times" pitchFamily="-105" charset="0"/>
              <a:buNone/>
              <a:tabLst/>
              <a:defRPr/>
            </a:pPr>
            <a:r>
              <a:rPr lang="en-GB" dirty="0"/>
              <a:t>Scheme off is better for mesoscale organization and (usually) diurnal cycle. But often generates excessive </a:t>
            </a:r>
            <a:r>
              <a:rPr lang="en-GB" dirty="0" err="1"/>
              <a:t>precip</a:t>
            </a:r>
            <a:r>
              <a:rPr lang="en-GB" dirty="0"/>
              <a:t> locally and overall</a:t>
            </a:r>
          </a:p>
          <a:p>
            <a:pPr marL="0" indent="0" eaLnBrk="1" hangingPunct="1">
              <a:buFont typeface="Times" pitchFamily="-105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558760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Times" pitchFamily="-105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58876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Times" pitchFamily="-105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20758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Times" pitchFamily="-105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2003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/>
              <a:t>Grey zone: some clouds may be close to being resolved; there are only a few or even 1 cloud in some boxes and each of these clouds is different; there may be no clouds in some boxes.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55034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67586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7959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3045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54656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5516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1304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34535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2" name="Picture 53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8890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0768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343280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" name="Picture 53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19968"/>
            <a:ext cx="8280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07940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4800" y="2322040"/>
            <a:ext cx="8280000" cy="396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Grey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15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rgbClr val="FDE6AB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ysClr val="windowText" lastClr="000000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21" name="Picture 53" descr="Device-blac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27188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44977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ubtitle (Off-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640960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62558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idebar (off-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>
            <a:lvl1pPr>
              <a:buClrTx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98473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75225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4800" y="2322040"/>
            <a:ext cx="8280000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9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221088"/>
            <a:ext cx="9144000" cy="26369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-9252"/>
            <a:ext cx="9144000" cy="14847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32" name="Picture 55" descr="White version of the University of Reading's logo." title="University of Reading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pic>
        <p:nvPicPr>
          <p:cNvPr id="18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55" descr="Colour version of the University of Reading's logo." title="University of Reading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34284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32204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34535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698" r:id="rId3"/>
    <p:sldLayoutId id="2147483700" r:id="rId4"/>
    <p:sldLayoutId id="2147483705" r:id="rId5"/>
    <p:sldLayoutId id="2147483696" r:id="rId6"/>
    <p:sldLayoutId id="2147483701" r:id="rId7"/>
    <p:sldLayoutId id="2147483702" r:id="rId8"/>
    <p:sldLayoutId id="2147483708" r:id="rId9"/>
    <p:sldLayoutId id="2147483713" r:id="rId10"/>
    <p:sldLayoutId id="2147483709" r:id="rId11"/>
    <p:sldLayoutId id="2147483710" r:id="rId12"/>
    <p:sldLayoutId id="2147483711" r:id="rId13"/>
    <p:sldLayoutId id="2147483712" r:id="rId14"/>
    <p:sldLayoutId id="2147483714" r:id="rId15"/>
    <p:sldLayoutId id="2147483715" r:id="rId16"/>
    <p:sldLayoutId id="2147483716" r:id="rId17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accent1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37012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34932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05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30" r:id="rId3"/>
    <p:sldLayoutId id="2147483732" r:id="rId4"/>
    <p:sldLayoutId id="2147483738" r:id="rId5"/>
    <p:sldLayoutId id="2147483742" r:id="rId6"/>
    <p:sldLayoutId id="2147483745" r:id="rId7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tx2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46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4.emf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A6C52CD-8E30-483A-94A0-A47BB6F46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-22015"/>
            <a:ext cx="8280000" cy="919800"/>
          </a:xfrm>
        </p:spPr>
        <p:txBody>
          <a:bodyPr/>
          <a:lstStyle/>
          <a:p>
            <a:r>
              <a:rPr lang="en-GB" altLang="en-US" sz="3200" dirty="0"/>
              <a:t>Convection and parameterization</a:t>
            </a:r>
            <a:endParaRPr lang="en-GB" sz="32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4413674-061C-49AA-928B-9DC95B923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00" y="4037835"/>
            <a:ext cx="8280000" cy="925512"/>
          </a:xfrm>
        </p:spPr>
        <p:txBody>
          <a:bodyPr/>
          <a:lstStyle/>
          <a:p>
            <a:pPr algn="ctr">
              <a:spcBef>
                <a:spcPct val="0"/>
              </a:spcBef>
            </a:pPr>
            <a:endParaRPr lang="en-GB" altLang="en-US" sz="2400" dirty="0"/>
          </a:p>
          <a:p>
            <a:pPr algn="ctr">
              <a:spcBef>
                <a:spcPct val="0"/>
              </a:spcBef>
            </a:pPr>
            <a:r>
              <a:rPr lang="en-GB" dirty="0">
                <a:effectLst/>
                <a:ea typeface="Calibri" panose="020F0502020204030204" pitchFamily="34" charset="0"/>
              </a:rPr>
              <a:t>Robert Plant</a:t>
            </a:r>
            <a:endParaRPr lang="en-GB" baseline="30000" dirty="0">
              <a:effectLst/>
              <a:ea typeface="Calibri" panose="020F050202020403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GB" sz="1800" dirty="0">
                <a:effectLst/>
                <a:ea typeface="Calibri" panose="020F0502020204030204" pitchFamily="34" charset="0"/>
              </a:rPr>
              <a:t>Department of Meteorology, University of Reading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/>
              <a:t>NCAS Climate Modelling Summer School,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Cambridge</a:t>
            </a:r>
            <a:endParaRPr lang="en-GB" altLang="en-US" sz="24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11 </a:t>
            </a:r>
            <a:r>
              <a:rPr lang="en-GB" altLang="en-US" sz="2400" dirty="0"/>
              <a:t>- 22 September 2023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27253" y="6179341"/>
            <a:ext cx="676275" cy="252000"/>
          </a:xfrm>
        </p:spPr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3CC28-28A8-6CF9-A664-FA61A8217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080" y="1432704"/>
            <a:ext cx="3131840" cy="2808312"/>
          </a:xfrm>
          <a:prstGeom prst="rect">
            <a:avLst/>
          </a:prstGeom>
        </p:spPr>
      </p:pic>
      <p:pic>
        <p:nvPicPr>
          <p:cNvPr id="9" name="Picture 8" descr="Clouds and sky with clouds&#10;&#10;Description automatically generated">
            <a:extLst>
              <a:ext uri="{FF2B5EF4-FFF2-40B4-BE49-F238E27FC236}">
                <a16:creationId xmlns:a16="http://schemas.microsoft.com/office/drawing/2014/main" id="{C5484596-0C2B-32AF-874D-7BCE2CD9F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8" y="1417125"/>
            <a:ext cx="3045432" cy="2808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5C18C5-7B9C-4AAF-8451-4827A1DBD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345" y="1443935"/>
            <a:ext cx="3058984" cy="281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52427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Mass flux approach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10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32000" y="1124744"/>
            <a:ext cx="8280000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r>
              <a:rPr lang="en-GB" dirty="0"/>
              <a:t>There are many convection parameterizations used</a:t>
            </a:r>
          </a:p>
          <a:p>
            <a:r>
              <a:rPr lang="en-GB" dirty="0"/>
              <a:t>The large majority take a mass flux approach (at least for “deep” precipitating convection)</a:t>
            </a:r>
          </a:p>
          <a:p>
            <a:endParaRPr lang="en-GB" dirty="0"/>
          </a:p>
          <a:p>
            <a:r>
              <a:rPr lang="en-GB" dirty="0"/>
              <a:t>I am not describing any particular scheme but will discuss the typical structure of a mass flux scheme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19942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The mass flux idea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1"/>
              </p:nvPr>
            </p:nvSpPr>
            <p:spPr>
              <a:xfrm>
                <a:off x="207645" y="923075"/>
                <a:ext cx="4680520" cy="3951304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GB" sz="2400" dirty="0"/>
              </a:p>
              <a:p>
                <a:r>
                  <a:rPr lang="en-GB" dirty="0"/>
                  <a:t>Is an idea about the </a:t>
                </a:r>
                <a:r>
                  <a:rPr lang="en-GB" dirty="0">
                    <a:solidFill>
                      <a:srgbClr val="FF0000"/>
                    </a:solidFill>
                  </a:rPr>
                  <a:t>geometry</a:t>
                </a:r>
              </a:p>
              <a:p>
                <a:r>
                  <a:rPr lang="en-GB" dirty="0"/>
                  <a:t>Divide grid box area into </a:t>
                </a:r>
                <a:r>
                  <a:rPr lang="en-GB" i="1" dirty="0"/>
                  <a:t>N</a:t>
                </a:r>
                <a:r>
                  <a:rPr lang="en-GB" dirty="0"/>
                  <a:t> non-interacting convective plumes and an environment with properties, 𝜑</a:t>
                </a:r>
                <a:r>
                  <a:rPr lang="en-GB" baseline="-25000" dirty="0"/>
                  <a:t>𝑒</a:t>
                </a:r>
                <a:r>
                  <a:rPr lang="en-GB" dirty="0"/>
                  <a:t> </a:t>
                </a:r>
              </a:p>
              <a:p>
                <a:r>
                  <a:rPr lang="en-GB" sz="2400" dirty="0">
                    <a:solidFill>
                      <a:schemeClr val="tx2"/>
                    </a:solidFill>
                  </a:rPr>
                  <a:t>Individual plumes characterised by their Mass Flux, </a:t>
                </a:r>
              </a:p>
              <a:p>
                <a:pPr marL="0" indent="0">
                  <a:spcAft>
                    <a:spcPts val="600"/>
                  </a:spcAft>
                  <a:buClr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GB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2"/>
                  </a:solidFill>
                  <a:ea typeface="Cambria Math" panose="02040503050406030204" pitchFamily="18" charset="0"/>
                </a:endParaRPr>
              </a:p>
              <a:p>
                <a:pPr marL="3420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w</a:t>
                </a:r>
                <a:r>
                  <a:rPr lang="en-GB" sz="2400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is the fractional area occupied</a:t>
                </a:r>
                <a:endParaRPr lang="en-GB" dirty="0">
                  <a:ea typeface="Cambria Math" panose="02040503050406030204" pitchFamily="18" charset="0"/>
                </a:endParaRPr>
              </a:p>
              <a:p>
                <a:pPr marL="3420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and by properties,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sz="2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207645" y="923075"/>
                <a:ext cx="4680520" cy="3951304"/>
              </a:xfrm>
              <a:blipFill>
                <a:blip r:embed="rId3"/>
                <a:stretch>
                  <a:fillRect l="-3646" r="-911" b="-30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5304F49-CE9E-234A-CD55-2CDC3D1AE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262" y="1916832"/>
            <a:ext cx="4156613" cy="2880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AE673C-CEA0-C6E0-592C-063BFF6AD082}"/>
              </a:ext>
            </a:extLst>
          </p:cNvPr>
          <p:cNvSpPr txBox="1"/>
          <p:nvPr/>
        </p:nvSpPr>
        <p:spPr>
          <a:xfrm>
            <a:off x="5940152" y="4874379"/>
            <a:ext cx="334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Arakawa and Schubert, 1974</a:t>
            </a:r>
          </a:p>
        </p:txBody>
      </p:sp>
    </p:spTree>
    <p:extLst>
      <p:ext uri="{BB962C8B-B14F-4D97-AF65-F5344CB8AC3E}">
        <p14:creationId xmlns:p14="http://schemas.microsoft.com/office/powerpoint/2010/main" val="339306612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Example, using one type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12</a:t>
            </a:fld>
            <a:endParaRPr lang="en-GB" alt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27C2114-76D3-22F8-0735-ED557A3D6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2" y="1186954"/>
            <a:ext cx="5417969" cy="30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FAF2DA-29A2-0073-9D71-D76505AAFE06}"/>
                  </a:ext>
                </a:extLst>
              </p:cNvPr>
              <p:cNvSpPr txBox="1"/>
              <p:nvPr/>
            </p:nvSpPr>
            <p:spPr>
              <a:xfrm>
                <a:off x="5913153" y="1398641"/>
                <a:ext cx="18989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acc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FAF2DA-29A2-0073-9D71-D76505AAF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153" y="1398641"/>
                <a:ext cx="1898981" cy="369332"/>
              </a:xfrm>
              <a:prstGeom prst="rect">
                <a:avLst/>
              </a:prstGeom>
              <a:blipFill>
                <a:blip r:embed="rId4"/>
                <a:stretch>
                  <a:fillRect l="-3846" r="-321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6C475A-30E7-F182-3DC9-56CD6792BC92}"/>
                  </a:ext>
                </a:extLst>
              </p:cNvPr>
              <p:cNvSpPr txBox="1"/>
              <p:nvPr/>
            </p:nvSpPr>
            <p:spPr>
              <a:xfrm>
                <a:off x="5913153" y="1957892"/>
                <a:ext cx="18356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6C475A-30E7-F182-3DC9-56CD6792B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153" y="1957892"/>
                <a:ext cx="1835695" cy="369332"/>
              </a:xfrm>
              <a:prstGeom prst="rect">
                <a:avLst/>
              </a:prstGeom>
              <a:blipFill>
                <a:blip r:embed="rId5"/>
                <a:stretch>
                  <a:fillRect l="-3987" r="-332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C98787-E750-AC85-F59F-06AEF56F506E}"/>
                  </a:ext>
                </a:extLst>
              </p:cNvPr>
              <p:cNvSpPr txBox="1"/>
              <p:nvPr/>
            </p:nvSpPr>
            <p:spPr>
              <a:xfrm>
                <a:off x="5871684" y="2632595"/>
                <a:ext cx="29005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acc>
                        <m:accPr>
                          <m:chr m:val="̅"/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acc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+(1−</m:t>
                      </m:r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̅"/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C98787-E750-AC85-F59F-06AEF56F5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684" y="2632595"/>
                <a:ext cx="2900538" cy="369332"/>
              </a:xfrm>
              <a:prstGeom prst="rect">
                <a:avLst/>
              </a:prstGeom>
              <a:blipFill>
                <a:blip r:embed="rId6"/>
                <a:stretch>
                  <a:fillRect l="-2311" b="-3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EDD6A6-E372-721D-F2E8-F21CE482529C}"/>
                  </a:ext>
                </a:extLst>
              </p:cNvPr>
              <p:cNvSpPr txBox="1"/>
              <p:nvPr/>
            </p:nvSpPr>
            <p:spPr>
              <a:xfrm>
                <a:off x="916832" y="5056910"/>
                <a:ext cx="7310336" cy="486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acc>
                      <m:accPr>
                        <m:chr m:val="̅"/>
                        <m:ctrlPr>
                          <a:rPr lang="en-GB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p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𝜌𝜎</m:t>
                    </m:r>
                    <m:acc>
                      <m:accPr>
                        <m:chr m:val="̅"/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Sup>
                          <m:sSubSup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  <m:acc>
                      <m:accPr>
                        <m:chr m:val="̅"/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Sup>
                          <m:sSubSup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𝜌𝜎</m:t>
                    </m:r>
                    <m:acc>
                      <m:accPr>
                        <m:chr m:val="̅"/>
                        <m:ctrlPr>
                          <a:rPr lang="en-GB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acc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acc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lang="en-GB" sz="2400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EDD6A6-E372-721D-F2E8-F21CE4825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32" y="5056910"/>
                <a:ext cx="7310336" cy="486159"/>
              </a:xfrm>
              <a:prstGeom prst="rect">
                <a:avLst/>
              </a:prstGeom>
              <a:blipFill>
                <a:blip r:embed="rId7"/>
                <a:stretch>
                  <a:fillRect t="-5063" b="-291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4A7AE9E-2367-54FF-CA1F-952D1ED28A09}"/>
              </a:ext>
            </a:extLst>
          </p:cNvPr>
          <p:cNvSpPr txBox="1"/>
          <p:nvPr/>
        </p:nvSpPr>
        <p:spPr>
          <a:xfrm>
            <a:off x="5814619" y="3208482"/>
            <a:ext cx="2900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Partition the flow into an updraught and its environment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9169E2-DB49-B2F5-5B6E-06D33DB6478F}"/>
              </a:ext>
            </a:extLst>
          </p:cNvPr>
          <p:cNvSpPr txBox="1"/>
          <p:nvPr/>
        </p:nvSpPr>
        <p:spPr>
          <a:xfrm>
            <a:off x="578372" y="450912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total flux is: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3D2B2F-9A2D-CF49-4700-BCE74A2475AA}"/>
              </a:ext>
            </a:extLst>
          </p:cNvPr>
          <p:cNvSpPr txBox="1"/>
          <p:nvPr/>
        </p:nvSpPr>
        <p:spPr>
          <a:xfrm>
            <a:off x="766520" y="5792072"/>
            <a:ext cx="7450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First 2 terms due to variability within updraught and environment – ignore!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4305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More generally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13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1"/>
              </p:nvPr>
            </p:nvSpPr>
            <p:spPr>
              <a:xfrm>
                <a:off x="207645" y="923075"/>
                <a:ext cx="4868410" cy="3951304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GB" sz="2400" dirty="0"/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</a:rPr>
                  <a:t>If we assume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≪1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lang="en-GB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𝜑</m:t>
                        </m:r>
                      </m:e>
                    </m:acc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  <m:acc>
                      <m:accPr>
                        <m:chr m:val="̅"/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𝜑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 then the flux of any variable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 is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dirty="0">
                  <a:solidFill>
                    <a:schemeClr val="tx1"/>
                  </a:solidFill>
                  <a:latin typeface="+mj-lt"/>
                  <a:cs typeface="+mn-cs"/>
                </a:endParaRPr>
              </a:p>
              <a:p>
                <a:pPr marL="0" indent="0">
                  <a:spcAft>
                    <a:spcPts val="600"/>
                  </a:spcAft>
                  <a:buClr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acc>
                        <m:accPr>
                          <m:chr m:val="̅"/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en-GB" sz="2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GB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  <m:r>
                            <a:rPr lang="en-GB" sz="24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GB" sz="24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  <m:r>
                            <a:rPr lang="en-GB" sz="24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800" dirty="0">
                  <a:solidFill>
                    <a:schemeClr val="tx2"/>
                  </a:solidFill>
                </a:endParaRPr>
              </a:p>
              <a:p>
                <a:endParaRPr lang="en-GB" dirty="0"/>
              </a:p>
              <a:p>
                <a:r>
                  <a:rPr lang="en-GB" dirty="0"/>
                  <a:t>So all we need to know is the mass flux and the anomalous value of the variable within the convection</a:t>
                </a:r>
              </a:p>
              <a:p>
                <a:pPr marL="3420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207645" y="923075"/>
                <a:ext cx="4868410" cy="3951304"/>
              </a:xfrm>
              <a:blipFill>
                <a:blip r:embed="rId3"/>
                <a:stretch>
                  <a:fillRect l="-3504" b="-354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">
            <a:extLst>
              <a:ext uri="{FF2B5EF4-FFF2-40B4-BE49-F238E27FC236}">
                <a16:creationId xmlns:a16="http://schemas.microsoft.com/office/drawing/2014/main" id="{407B15FA-E727-B9E4-DE3A-4FC310D08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436466"/>
            <a:ext cx="4023877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89567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The composite “bulk” plume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14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1"/>
              </p:nvPr>
            </p:nvSpPr>
            <p:spPr>
              <a:xfrm>
                <a:off x="207644" y="923075"/>
                <a:ext cx="8251867" cy="3951304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GB" sz="2400" dirty="0"/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</a:rPr>
                  <a:t>But we assumed many clouds!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/>
                  <a:t>Expensive to r</a:t>
                </a:r>
                <a:r>
                  <a:rPr lang="en-GB" sz="2400" dirty="0">
                    <a:solidFill>
                      <a:schemeClr val="tx2"/>
                    </a:solidFill>
                  </a:rPr>
                  <a:t>epeat our calculations for every </a:t>
                </a:r>
                <a:r>
                  <a:rPr lang="en-GB" sz="2400" i="1" dirty="0" err="1">
                    <a:solidFill>
                      <a:schemeClr val="tx2"/>
                    </a:solidFill>
                  </a:rPr>
                  <a:t>i</a:t>
                </a:r>
                <a:r>
                  <a:rPr lang="en-GB" sz="2400" i="1" dirty="0">
                    <a:solidFill>
                      <a:schemeClr val="tx2"/>
                    </a:solidFill>
                  </a:rPr>
                  <a:t>=1…N 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</a:rPr>
                  <a:t>Could combine similar clouds together (e.g. those reaching a given height) </a:t>
                </a:r>
                <a:r>
                  <a:rPr lang="en-GB" sz="2400" dirty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GB" sz="2400" dirty="0">
                    <a:solidFill>
                      <a:schemeClr val="tx2"/>
                    </a:solidFill>
                  </a:rPr>
                  <a:t> spectral model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/>
                  <a:t>Could combine all cloud types together </a:t>
                </a:r>
                <a:r>
                  <a:rPr lang="en-GB" dirty="0">
                    <a:sym typeface="Wingdings" panose="05000000000000000000" pitchFamily="2" charset="2"/>
                  </a:rPr>
                  <a:t> bulk model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dirty="0">
                  <a:solidFill>
                    <a:srgbClr val="FF0000"/>
                  </a:solidFill>
                  <a:latin typeface="+mj-lt"/>
                  <a:cs typeface="+mn-cs"/>
                </a:endParaRPr>
              </a:p>
              <a:p>
                <a:pPr marL="0" indent="0">
                  <a:spcAft>
                    <a:spcPts val="600"/>
                  </a:spcAft>
                  <a:buClr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acc>
                        <m:accPr>
                          <m:chr m:val="̅"/>
                          <m:ctrlP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en-GB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>
                  <a:solidFill>
                    <a:srgbClr val="FF0000"/>
                  </a:solidFill>
                </a:endParaRPr>
              </a:p>
              <a:p>
                <a:endParaRPr lang="en-GB" dirty="0"/>
              </a:p>
              <a:p>
                <a:r>
                  <a:rPr lang="en-GB" dirty="0"/>
                  <a:t>There are some subtleties in combining cloud types (because adding equations that are </a:t>
                </a:r>
                <a:r>
                  <a:rPr lang="en-GB" b="1" i="1" dirty="0"/>
                  <a:t>almost</a:t>
                </a:r>
                <a:r>
                  <a:rPr lang="en-GB" dirty="0"/>
                  <a:t> linear; Plant 2010) especially for properties of detrained air</a:t>
                </a:r>
              </a:p>
              <a:p>
                <a:pPr marL="3420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sz="2400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207644" y="923075"/>
                <a:ext cx="8251867" cy="3951304"/>
              </a:xfrm>
              <a:blipFill>
                <a:blip r:embed="rId3"/>
                <a:stretch>
                  <a:fillRect l="-2068" b="-409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0383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Overestimation of liquid water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15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07645" y="923075"/>
            <a:ext cx="4796404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chemeClr val="tx2"/>
                </a:solidFill>
              </a:rPr>
              <a:t>Bulk parameterization scheme ansatz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400" dirty="0">
              <a:solidFill>
                <a:schemeClr val="tx2"/>
              </a:solidFill>
            </a:endParaRP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chemeClr val="tx2"/>
                </a:solidFill>
              </a:rPr>
              <a:t>The liquid water detrained from each individual plume is given by the bulk value:</a:t>
            </a:r>
          </a:p>
          <a:p>
            <a:pPr marL="342000">
              <a:spcAft>
                <a:spcPts val="600"/>
              </a:spcAft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400" b="0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35EBA25-B6B5-12BD-B777-2FD7EE931A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014741"/>
              </p:ext>
            </p:extLst>
          </p:nvPr>
        </p:nvGraphicFramePr>
        <p:xfrm>
          <a:off x="813431" y="4174564"/>
          <a:ext cx="2843442" cy="1435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07880" imgH="660240" progId="Equation.DSMT4">
                  <p:embed/>
                </p:oleObj>
              </mc:Choice>
              <mc:Fallback>
                <p:oleObj name="Equation" r:id="rId3" imgW="1307880" imgH="66024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3431" y="4174564"/>
                        <a:ext cx="2843442" cy="1435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91A9C6A-C001-2A8F-ABB6-D1B864B48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139" y="1153920"/>
            <a:ext cx="3925578" cy="3980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ACAF13-4768-E2F5-D14A-C8E458DC1010}"/>
              </a:ext>
            </a:extLst>
          </p:cNvPr>
          <p:cNvSpPr txBox="1"/>
          <p:nvPr/>
        </p:nvSpPr>
        <p:spPr>
          <a:xfrm>
            <a:off x="7055767" y="1199507"/>
            <a:ext cx="208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 = 350 plumes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074CE-3F35-1D05-5EFD-D7F6126B13EB}"/>
              </a:ext>
            </a:extLst>
          </p:cNvPr>
          <p:cNvSpPr txBox="1"/>
          <p:nvPr/>
        </p:nvSpPr>
        <p:spPr>
          <a:xfrm>
            <a:off x="4848086" y="5527176"/>
            <a:ext cx="3925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 detrained liquid water</a:t>
            </a:r>
          </a:p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 liquid water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(typical tropical sounding)</a:t>
            </a:r>
          </a:p>
        </p:txBody>
      </p:sp>
    </p:spTree>
    <p:extLst>
      <p:ext uri="{BB962C8B-B14F-4D97-AF65-F5344CB8AC3E}">
        <p14:creationId xmlns:p14="http://schemas.microsoft.com/office/powerpoint/2010/main" val="254318087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How well does it work?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16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95831" y="1196752"/>
            <a:ext cx="3500259" cy="3951304"/>
          </a:xfrm>
        </p:spPr>
        <p:txBody>
          <a:bodyPr/>
          <a:lstStyle/>
          <a:p>
            <a:pPr>
              <a:spcAft>
                <a:spcPts val="600"/>
              </a:spcAft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>
                <a:solidFill>
                  <a:schemeClr val="tx2"/>
                </a:solidFill>
              </a:rPr>
              <a:t>Applying mass flux decomposition to LES data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solidFill>
                  <a:srgbClr val="FF0000"/>
                </a:solidFill>
              </a:rPr>
              <a:t>Red = total flux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solidFill>
                  <a:srgbClr val="00B0F0"/>
                </a:solidFill>
              </a:rPr>
              <a:t>Blue = best bulk approximation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solidFill>
                  <a:srgbClr val="00B050"/>
                </a:solidFill>
              </a:rPr>
              <a:t>Green dashed = environmental variability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solidFill>
                  <a:srgbClr val="00B050"/>
                </a:solidFill>
              </a:rPr>
              <a:t>Green solid = within-cloud variability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solidFill>
                  <a:srgbClr val="7030A0"/>
                </a:solidFill>
              </a:rPr>
              <a:t>Purple = between cloud variability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en-GB" sz="2000" dirty="0"/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/>
              <a:t>2 convection types better than 1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/>
              <a:t>3+ types not much better</a:t>
            </a:r>
            <a:endParaRPr lang="en-GB" sz="2000" b="0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icture 9" descr="A graph of 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4E3B4390-8F59-ABC1-FB1C-39CD0C49A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43" y="1016546"/>
            <a:ext cx="5144644" cy="52545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7243CA-CEAE-C759-E816-C1276ACB84E8}"/>
              </a:ext>
            </a:extLst>
          </p:cNvPr>
          <p:cNvSpPr txBox="1"/>
          <p:nvPr/>
        </p:nvSpPr>
        <p:spPr>
          <a:xfrm>
            <a:off x="6876256" y="638895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 et al 2020</a:t>
            </a:r>
          </a:p>
        </p:txBody>
      </p:sp>
    </p:spTree>
    <p:extLst>
      <p:ext uri="{BB962C8B-B14F-4D97-AF65-F5344CB8AC3E}">
        <p14:creationId xmlns:p14="http://schemas.microsoft.com/office/powerpoint/2010/main" val="250683136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Components of mass flux scheme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17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1"/>
              </p:nvPr>
            </p:nvSpPr>
            <p:spPr>
              <a:xfrm>
                <a:off x="323528" y="1340768"/>
                <a:ext cx="8251867" cy="3951304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GB" sz="2400" dirty="0"/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</a:rPr>
                  <a:t>A </a:t>
                </a:r>
                <a:r>
                  <a:rPr lang="en-GB" sz="2400" dirty="0">
                    <a:solidFill>
                      <a:schemeClr val="accent1"/>
                    </a:solidFill>
                  </a:rPr>
                  <a:t>trigger</a:t>
                </a:r>
                <a:r>
                  <a:rPr lang="en-GB" sz="2400" dirty="0">
                    <a:solidFill>
                      <a:schemeClr val="tx2"/>
                    </a:solidFill>
                  </a:rPr>
                  <a:t> to determine if any convection occurs (and sometimes if convection is shallow or deep)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/>
                  <a:t>Then to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>
                  <a:solidFill>
                    <a:schemeClr val="tx2"/>
                  </a:solidFill>
                </a:endParaRP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</a:rPr>
                  <a:t>A plume model which provides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for the bulk plume / each plume type</a:t>
                </a:r>
                <a:endParaRPr lang="en-GB" sz="2400" dirty="0">
                  <a:solidFill>
                    <a:schemeClr val="tx2"/>
                  </a:solidFill>
                </a:endParaRP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</a:rPr>
                  <a:t>A closure condition which determines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 the overall strength of the convection</a:t>
                </a:r>
                <a:endParaRPr lang="en-GB" sz="2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sz="2400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323528" y="1340768"/>
                <a:ext cx="8251867" cy="3951304"/>
              </a:xfrm>
              <a:blipFill>
                <a:blip r:embed="rId3"/>
                <a:stretch>
                  <a:fillRect l="-20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699892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The Plume Model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18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/>
              <a:lstStyle/>
              <a:p>
                <a:pPr marL="342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 from budget equations for updraught properties</a:t>
                </a: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sSub>
                            <m:sSubPr>
                              <m:ctrlP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 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Sup>
                        <m:sSubSup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p>
                      </m:sSubSup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p>
                    </m:sSubSup>
                  </m:oMath>
                </a14:m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the source of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the plume: e.g. condensation or evaporation</a:t>
                </a:r>
              </a:p>
              <a:p>
                <a:pPr marL="684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entrainment, air from outside that moves into the ascending plume</a:t>
                </a:r>
              </a:p>
              <a:p>
                <a:pPr marL="684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detrainment, ai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r from within the plume that moves into the outside environment</a:t>
                </a:r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blipFill>
                <a:blip r:embed="rId3"/>
                <a:stretch>
                  <a:fillRect l="-1000" t="-1060" b="-7947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210017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The Plume Model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19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/>
              <a:lstStyle/>
              <a:p>
                <a:pPr marL="342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Average over lifetime</a:t>
                </a:r>
                <a:endParaRPr lang="en-GB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the water vapour and liquid water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condensation and conversion of liquid water to rain in the updraft (can extend to other water species)</a:t>
                </a:r>
              </a:p>
            </p:txBody>
          </p:sp>
        </mc:Choice>
        <mc:Fallback xmlns="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blipFill>
                <a:blip r:embed="rId3"/>
                <a:stretch>
                  <a:fillRect l="-643" t="-662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102663-361C-1118-4983-931839A95A9B}"/>
                  </a:ext>
                </a:extLst>
              </p:cNvPr>
              <p:cNvSpPr txBox="1"/>
              <p:nvPr/>
            </p:nvSpPr>
            <p:spPr>
              <a:xfrm>
                <a:off x="2269475" y="1362252"/>
                <a:ext cx="4605050" cy="31345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acc>
                        <m:accPr>
                          <m:chr m:val="̅"/>
                          <m:ctrlPr>
                            <a:rPr lang="en-GB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acc>
                        <m:accPr>
                          <m:chr m:val="̅"/>
                          <m:ctrlPr>
                            <a:rPr lang="en-GB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102663-361C-1118-4983-931839A95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475" y="1362252"/>
                <a:ext cx="4605050" cy="31345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27841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7450"/>
            <a:ext cx="8280000" cy="828000"/>
          </a:xfrm>
        </p:spPr>
        <p:txBody>
          <a:bodyPr/>
          <a:lstStyle/>
          <a:p>
            <a:r>
              <a:rPr lang="en-GB" sz="2800" dirty="0">
                <a:solidFill>
                  <a:srgbClr val="7030A0"/>
                </a:solidFill>
              </a:rPr>
              <a:t>Overview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32000" y="863617"/>
            <a:ext cx="8280000" cy="4732528"/>
          </a:xfrm>
        </p:spPr>
        <p:txBody>
          <a:bodyPr/>
          <a:lstStyle/>
          <a:p>
            <a:pPr marL="0" indent="0">
              <a:buNone/>
              <a:defRPr/>
            </a:pPr>
            <a:endParaRPr lang="en-GB" sz="2400" dirty="0"/>
          </a:p>
          <a:p>
            <a:pPr marL="0" indent="0">
              <a:buNone/>
              <a:defRPr/>
            </a:pPr>
            <a:endParaRPr lang="en-GB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000" dirty="0"/>
              <a:t>Convection in the climate system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000" dirty="0"/>
              <a:t>The need for parameterization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000" dirty="0"/>
              <a:t>The mass flux approach</a:t>
            </a:r>
          </a:p>
          <a:p>
            <a:pPr marL="617175" lvl="1" indent="-257175">
              <a:buFont typeface="Arial" panose="020B0604020202020204" pitchFamily="34" charset="0"/>
              <a:buChar char="•"/>
            </a:pPr>
            <a:r>
              <a:rPr lang="en-GB" sz="2000" dirty="0"/>
              <a:t>The plume model</a:t>
            </a:r>
          </a:p>
          <a:p>
            <a:pPr marL="617175" lvl="1" indent="-257175">
              <a:buFont typeface="Arial" panose="020B0604020202020204" pitchFamily="34" charset="0"/>
              <a:buChar char="•"/>
            </a:pPr>
            <a:r>
              <a:rPr lang="en-GB" sz="2000" dirty="0"/>
              <a:t>Entrainment and detrainment</a:t>
            </a:r>
          </a:p>
          <a:p>
            <a:pPr marL="617175" lvl="1" indent="-257175">
              <a:buFont typeface="Arial" panose="020B0604020202020204" pitchFamily="34" charset="0"/>
              <a:buChar char="•"/>
            </a:pPr>
            <a:r>
              <a:rPr lang="en-GB" sz="2000" dirty="0"/>
              <a:t>Closure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000" dirty="0"/>
              <a:t>Convection in models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000" dirty="0"/>
              <a:t>Convection permitting models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000" dirty="0"/>
              <a:t>A look ahead</a:t>
            </a:r>
          </a:p>
          <a:p>
            <a:pPr marL="342900" lvl="1" indent="0">
              <a:buNone/>
            </a:pP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74821478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The Plume Model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20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/>
              <a:lstStyle/>
              <a:p>
                <a:pPr marL="3420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Condensation and precipitation is often very crude - saturation, water loading, temperature threshold for freezing</a:t>
                </a:r>
              </a:p>
              <a:p>
                <a:pPr marL="7992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But recall that we don’t know </a:t>
                </a:r>
                <a:r>
                  <a:rPr lang="en-GB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only </a:t>
                </a:r>
                <a:r>
                  <a:rPr lang="en-GB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  <a:p>
                <a:pPr marL="7992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that we have averaged over lifetime</a:t>
                </a:r>
              </a:p>
              <a:p>
                <a:pPr marL="7992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composited all of the clouds</a:t>
                </a:r>
              </a:p>
              <a:p>
                <a:pPr marL="7992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Hence “plume model”, not a detailed dynamical model for a single cloud</a:t>
                </a:r>
              </a:p>
              <a:p>
                <a:pPr marL="3420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Integrate from cloud base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until the buoyancy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sub>
                    </m:sSub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blipFill>
                <a:blip r:embed="rId3"/>
                <a:stretch>
                  <a:fillRect l="-1000" t="-106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336313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Impact on Environment: Interpretation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21</a:t>
            </a:fld>
            <a:endParaRPr lang="en-GB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/>
              <a:lstStyle/>
              <a:p>
                <a:pPr marL="342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Recall</a:t>
                </a: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the effect of convection on the mean state </a:t>
                </a: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𝑐𝑜𝑛𝑣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acc>
                        <m:accPr>
                          <m:chr m:val="̅"/>
                          <m:ctrlPr>
                            <a:rPr lang="en-GB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  <m:r>
                        <a:rPr lang="en-GB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Substituting our plume equations</a:t>
                </a:r>
              </a:p>
              <a:p>
                <a:pPr lvl="1" indent="0"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GB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sz="20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GB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𝑐𝑜𝑛𝑣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num>
                        <m:den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i.e. a “compensating subsidence” term and a term which depends on the detrainment of air from the clouds</a:t>
                </a:r>
              </a:p>
              <a:p>
                <a:pPr marL="342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Neither the entrainment or the phase changes directly enter the tendency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but both are crucial in determining the mass flux </a:t>
                </a:r>
                <a:r>
                  <a:rPr lang="en-GB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</mc:Choice>
        <mc:Fallback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blipFill>
                <a:blip r:embed="rId3"/>
                <a:stretch>
                  <a:fillRect l="-1000" t="-1060" b="-10199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35688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Entrainment and detrainment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22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402149" y="991978"/>
            <a:ext cx="366579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single cloud, E and D </a:t>
            </a:r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encapsulate the exchange between updraft and the surrounding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 a bulk model, they also </a:t>
            </a:r>
            <a:r>
              <a:rPr lang="en-GB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encapuslate</a:t>
            </a:r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the cloud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e.g. the detrainment must capture the loss of updraft air at cloud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Can be estimated (with difficulty) from 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Here with parcel trajectories for shallow convection simulation with 10m grid length</a:t>
            </a:r>
            <a:endParaRPr lang="en-GB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42BF0-36E1-C0E7-7304-1BF343449F89}"/>
              </a:ext>
            </a:extLst>
          </p:cNvPr>
          <p:cNvSpPr txBox="1"/>
          <p:nvPr/>
        </p:nvSpPr>
        <p:spPr>
          <a:xfrm>
            <a:off x="6876256" y="6068522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Clark et al, submitted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7893AB-447D-5F8D-4A55-5D725FE52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944" y="1000729"/>
            <a:ext cx="5161248" cy="486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4539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Entrainment and detrainment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23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402149" y="991978"/>
            <a:ext cx="85623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Entrainment often expressed as E/M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1/r  (smaller clouds as they have higher surface area to volume ratio)</a:t>
            </a:r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• Not enough sensitivity to environmental RH (Derbyshire et al 2004, Bechtold et al 2008)</a:t>
            </a:r>
          </a:p>
          <a:p>
            <a:endParaRPr lang="en-GB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• More variation in detrainment than entrainment rates</a:t>
            </a:r>
          </a:p>
          <a:p>
            <a:r>
              <a:rPr lang="en-GB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• e.g. adaptive detrainment scheme of Derbyshire et al 2011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90B2CE1-06D6-3953-E11B-31F04BF2B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9" y="4165453"/>
            <a:ext cx="61468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64469413-2C7E-79E7-CFA0-9DEF10718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559" y="6210351"/>
            <a:ext cx="14782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Boing et al 2012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0D3DE09C-2D32-2D2D-3AD5-FFB85A211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4826" y="4307055"/>
            <a:ext cx="23042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E/M and D/M dependence on RH and stability</a:t>
            </a:r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7885208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Closure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24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402149" y="991978"/>
            <a:ext cx="8562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estimate overall amplitude of convection, via M(</a:t>
            </a:r>
            <a:r>
              <a:rPr lang="en-GB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GB" sz="2400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</p:txBody>
      </p:sp>
      <p:pic>
        <p:nvPicPr>
          <p:cNvPr id="51" name="Picture 50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4CDDD399-1901-25EA-40BF-2621801EFA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" y="1556609"/>
            <a:ext cx="7819596" cy="504235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8DD9E5E-73D7-D2FF-B4F4-AFC434320CBE}"/>
              </a:ext>
            </a:extLst>
          </p:cNvPr>
          <p:cNvSpPr txBox="1"/>
          <p:nvPr/>
        </p:nvSpPr>
        <p:spPr>
          <a:xfrm>
            <a:off x="6827294" y="630436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Mapes, 1997</a:t>
            </a:r>
          </a:p>
        </p:txBody>
      </p:sp>
    </p:spTree>
    <p:extLst>
      <p:ext uri="{BB962C8B-B14F-4D97-AF65-F5344CB8AC3E}">
        <p14:creationId xmlns:p14="http://schemas.microsoft.com/office/powerpoint/2010/main" val="7812988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Closure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25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770B78-FBBA-3E3B-6C8D-1F953DD9A1D1}"/>
                  </a:ext>
                </a:extLst>
              </p:cNvPr>
              <p:cNvSpPr txBox="1"/>
              <p:nvPr/>
            </p:nvSpPr>
            <p:spPr>
              <a:xfrm>
                <a:off x="323528" y="991978"/>
                <a:ext cx="8562339" cy="7848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•</a:t>
                </a:r>
                <a:r>
                  <a:rPr lang="en-GB" sz="1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 generally, consider a function of large-scale variables,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𝜑</m:t>
                    </m:r>
                  </m:oMath>
                </a14:m>
                <a:r>
                  <a:rPr lang="en-GB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convective variables,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𝜑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and profile,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𝜂</m:t>
                    </m:r>
                  </m:oMath>
                </a14:m>
                <a:r>
                  <a:rPr lang="en-GB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and integrate in z</a:t>
                </a:r>
              </a:p>
              <a:p>
                <a:endParaRPr lang="en-GB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Now take time derivative. After some algebra (Yano and Plant, 2016)….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 F= </a:t>
                </a:r>
                <a:r>
                  <a:rPr lang="en-GB" sz="2400" b="0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large-scale generation or “forcing,” terms independent of M(</a:t>
                </a:r>
                <a:r>
                  <a:rPr lang="en-GB" sz="2400" b="0" i="0" u="none" strike="noStrike" baseline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en-GB" sz="2400" b="0" i="0" u="none" strike="noStrike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GB" sz="2400" b="0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GB" sz="24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GB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R=</a:t>
                </a:r>
                <a:r>
                  <a:rPr lang="en-GB" sz="2400" b="0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response of convective processes: terms dependent on M(</a:t>
                </a:r>
                <a:r>
                  <a:rPr lang="en-GB" sz="2400" b="0" i="0" u="none" strike="noStrike" baseline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en-GB" sz="2400" b="0" i="0" u="none" strike="noStrike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GB" sz="2400" b="0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) (proportional for entraining plumes with simple microphysics)</a:t>
                </a:r>
                <a:endParaRPr lang="en-GB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endParaRPr lang="en-GB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endParaRPr lang="en-US" sz="24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  <a:defRPr/>
                </a:pPr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770B78-FBBA-3E3B-6C8D-1F953DD9A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991978"/>
                <a:ext cx="8562339" cy="7848302"/>
              </a:xfrm>
              <a:prstGeom prst="rect">
                <a:avLst/>
              </a:prstGeom>
              <a:blipFill>
                <a:blip r:embed="rId3"/>
                <a:stretch>
                  <a:fillRect l="-925" t="-5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8F80BE-2D51-798F-1FA5-52A89CBF838A}"/>
                  </a:ext>
                </a:extLst>
              </p:cNvPr>
              <p:cNvSpPr txBox="1"/>
              <p:nvPr/>
            </p:nvSpPr>
            <p:spPr>
              <a:xfrm>
                <a:off x="2699792" y="1988840"/>
                <a:ext cx="3096344" cy="9687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8F80BE-2D51-798F-1FA5-52A89CBF8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1988840"/>
                <a:ext cx="3096344" cy="9687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59DF72-A6CE-A734-62BF-E422415DAA3E}"/>
                  </a:ext>
                </a:extLst>
              </p:cNvPr>
              <p:cNvSpPr txBox="1"/>
              <p:nvPr/>
            </p:nvSpPr>
            <p:spPr>
              <a:xfrm>
                <a:off x="3030403" y="3771670"/>
                <a:ext cx="1527406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59DF72-A6CE-A734-62BF-E422415DA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403" y="3771670"/>
                <a:ext cx="1527406" cy="7022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157299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Equilibrium Closures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26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770B78-FBBA-3E3B-6C8D-1F953DD9A1D1}"/>
                  </a:ext>
                </a:extLst>
              </p:cNvPr>
              <p:cNvSpPr txBox="1"/>
              <p:nvPr/>
            </p:nvSpPr>
            <p:spPr>
              <a:xfrm>
                <a:off x="370555" y="1124744"/>
                <a:ext cx="8562339" cy="6801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Quasi-equilibrium (Arakawa and Schubert, 1974) is the assumption that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GB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GB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≈0</m:t>
                    </m:r>
                  </m:oMath>
                </a14:m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Moisture convergence balanced by </a:t>
                </a:r>
                <a:r>
                  <a:rPr lang="en-GB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precip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(Kuo, 1974)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CAPE closure with </a:t>
                </a:r>
                <a:r>
                  <a:rPr lang="en-GB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non-entraining parcel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dilute CAPE closure with</a:t>
                </a:r>
                <a:r>
                  <a:rPr lang="en-GB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entraining plume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Parcel-environment closure with BL excluded from integral (Zhang, 2003)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CIN closure with troposphere excluded from integral (Mapes, 2000)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PCAPE closure used at ECMWF (Bechtold 2015)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Cloud work function closure (Arakawa and Schubert, 1974)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practice, many schemes do not impose a strict equilibrium, but relax towards it on a timescale of ~1-3h</a:t>
                </a:r>
              </a:p>
              <a:p>
                <a:endParaRPr lang="en-GB" sz="2400" dirty="0"/>
              </a:p>
              <a:p>
                <a:endParaRPr lang="en-GB" sz="2400" dirty="0"/>
              </a:p>
              <a:p>
                <a:endParaRPr lang="en-GB" sz="2400" dirty="0">
                  <a:solidFill>
                    <a:schemeClr val="tx1"/>
                  </a:solidFill>
                </a:endParaRPr>
              </a:p>
              <a:p>
                <a:endParaRPr lang="en-GB" sz="2400" dirty="0">
                  <a:solidFill>
                    <a:schemeClr val="tx1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  <a:defRPr/>
                </a:pPr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770B78-FBBA-3E3B-6C8D-1F953DD9A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55" y="1124744"/>
                <a:ext cx="8562339" cy="6801862"/>
              </a:xfrm>
              <a:prstGeom prst="rect">
                <a:avLst/>
              </a:prstGeom>
              <a:blipFill>
                <a:blip r:embed="rId3"/>
                <a:stretch>
                  <a:fillRect l="-997" t="-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048233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Convection in Models: Biases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27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370556" y="1124744"/>
            <a:ext cx="39506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Top: model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bias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In places, error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Middle: new model version with revised convection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Bottom: changing one parameter</a:t>
            </a:r>
            <a:endParaRPr lang="en-US" sz="2400" dirty="0"/>
          </a:p>
        </p:txBody>
      </p:sp>
      <p:pic>
        <p:nvPicPr>
          <p:cNvPr id="5" name="Picture 4" descr="djfm_precip_gagc.morph3-minus-hadgem2a.clim_precip.png">
            <a:extLst>
              <a:ext uri="{FF2B5EF4-FFF2-40B4-BE49-F238E27FC236}">
                <a16:creationId xmlns:a16="http://schemas.microsoft.com/office/drawing/2014/main" id="{AE0E7CF8-8953-EC87-3842-6823AFBF82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5400000">
            <a:off x="5843913" y="1731785"/>
            <a:ext cx="2064174" cy="4536000"/>
          </a:xfrm>
          <a:prstGeom prst="rect">
            <a:avLst/>
          </a:prstGeom>
        </p:spPr>
      </p:pic>
      <p:pic>
        <p:nvPicPr>
          <p:cNvPr id="6" name="Picture 5" descr="jjas_precip_gagc.hadgem2a-minus-trmm.clim_precip.png">
            <a:extLst>
              <a:ext uri="{FF2B5EF4-FFF2-40B4-BE49-F238E27FC236}">
                <a16:creationId xmlns:a16="http://schemas.microsoft.com/office/drawing/2014/main" id="{7339A51B-D814-6B8B-C9AB-0356657DF7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5400000">
            <a:off x="5843895" y="-269230"/>
            <a:ext cx="2064209" cy="4536000"/>
          </a:xfrm>
          <a:prstGeom prst="rect">
            <a:avLst/>
          </a:prstGeom>
        </p:spPr>
      </p:pic>
      <p:pic>
        <p:nvPicPr>
          <p:cNvPr id="8" name="Picture 7" descr="prcp_entrainment-0.png">
            <a:extLst>
              <a:ext uri="{FF2B5EF4-FFF2-40B4-BE49-F238E27FC236}">
                <a16:creationId xmlns:a16="http://schemas.microsoft.com/office/drawing/2014/main" id="{75668832-D288-EE32-A46B-CF367996123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52062"/>
          <a:stretch>
            <a:fillRect/>
          </a:stretch>
        </p:blipFill>
        <p:spPr>
          <a:xfrm>
            <a:off x="4607999" y="5031872"/>
            <a:ext cx="4536000" cy="1826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8ABD27-1F45-8515-62B7-6F9D4F3CD671}"/>
              </a:ext>
            </a:extLst>
          </p:cNvPr>
          <p:cNvSpPr txBox="1"/>
          <p:nvPr/>
        </p:nvSpPr>
        <p:spPr>
          <a:xfrm>
            <a:off x="2483768" y="6469280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from </a:t>
            </a:r>
            <a:r>
              <a:rPr lang="en-GB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Woolnough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0118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Sensitivity to Entrainment I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28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370555" y="1124744"/>
            <a:ext cx="391341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Climate models are very sensitive to choices of E and 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ITCZ sensitivity in an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aquaplanet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UM (Talib et al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Sensitivities of MJO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Klingaman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Woolnough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2014), equatorial waves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Peatman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et al, 2018) and monsoons (Bush et al,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Often there is a conflict between mean state (low E) and variability (high 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ABD27-1F45-8515-62B7-6F9D4F3CD671}"/>
              </a:ext>
            </a:extLst>
          </p:cNvPr>
          <p:cNvSpPr txBox="1"/>
          <p:nvPr/>
        </p:nvSpPr>
        <p:spPr>
          <a:xfrm>
            <a:off x="6012160" y="488015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F applied to default 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8F8474-F4A3-1302-88DD-ABCE35E76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216610"/>
            <a:ext cx="4499991" cy="35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901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Sensitivity to Entrainment II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29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370555" y="1124744"/>
            <a:ext cx="391341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Large multi-parameter experiment, 30% of variation in climate sensitivity to 2xCO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attributed to 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But both high and low E can give high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graph of a normalized temperature&#10;&#10;Description automatically generated with medium confidence">
            <a:extLst>
              <a:ext uri="{FF2B5EF4-FFF2-40B4-BE49-F238E27FC236}">
                <a16:creationId xmlns:a16="http://schemas.microsoft.com/office/drawing/2014/main" id="{7430CF56-5039-DD64-F371-E13E01B99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679464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467B18-4A6F-6DD0-5644-A9EC95C6AD1A}"/>
              </a:ext>
            </a:extLst>
          </p:cNvPr>
          <p:cNvSpPr txBox="1"/>
          <p:nvPr/>
        </p:nvSpPr>
        <p:spPr>
          <a:xfrm>
            <a:off x="4823621" y="6315652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 et al, 2007</a:t>
            </a:r>
          </a:p>
        </p:txBody>
      </p:sp>
      <p:pic>
        <p:nvPicPr>
          <p:cNvPr id="8" name="Picture 7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FB2846EB-5A14-B428-D962-5FE1D15B8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64" y="952399"/>
            <a:ext cx="4464536" cy="531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628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89" y="152089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Convection in the climate system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23528" y="1453348"/>
            <a:ext cx="3744416" cy="3951304"/>
          </a:xfrm>
        </p:spPr>
        <p:txBody>
          <a:bodyPr/>
          <a:lstStyle/>
          <a:p>
            <a:r>
              <a:rPr lang="en-GB" b="0" i="0" u="none" strike="noStrike" baseline="0" dirty="0">
                <a:solidFill>
                  <a:srgbClr val="FF0000"/>
                </a:solidFill>
              </a:rPr>
              <a:t>Convection is important</a:t>
            </a:r>
          </a:p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It plays a leading role in planetary budgets of heat, moisture and momentum</a:t>
            </a:r>
          </a:p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An isolated thunderstorm may be 1-2 km across</a:t>
            </a:r>
          </a:p>
          <a:p>
            <a:r>
              <a:rPr lang="en-GB" dirty="0">
                <a:solidFill>
                  <a:srgbClr val="000000"/>
                </a:solidFill>
              </a:rPr>
              <a:t>But 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organized</a:t>
            </a:r>
            <a:r>
              <a:rPr lang="en-GB" dirty="0">
                <a:solidFill>
                  <a:srgbClr val="000000"/>
                </a:solidFill>
              </a:rPr>
              <a:t> into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 long lived systems such as squall lines and MCS</a:t>
            </a:r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68A1B7-1EDA-0FAB-10CB-BDC5F5E83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980089"/>
            <a:ext cx="464400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027539-7963-F662-7218-457DAF79F896}"/>
              </a:ext>
            </a:extLst>
          </p:cNvPr>
          <p:cNvSpPr/>
          <p:nvPr/>
        </p:nvSpPr>
        <p:spPr>
          <a:xfrm>
            <a:off x="2942191" y="6207670"/>
            <a:ext cx="5727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Full-disk infrared METEOSAT Zero-Degree images from EUMETSAT http://oiswww.eumetsat.org/IPPS/html/MSG/IMAGERY/UMETSAT</a:t>
            </a:r>
          </a:p>
        </p:txBody>
      </p:sp>
    </p:spTree>
    <p:extLst>
      <p:ext uri="{BB962C8B-B14F-4D97-AF65-F5344CB8AC3E}">
        <p14:creationId xmlns:p14="http://schemas.microsoft.com/office/powerpoint/2010/main" val="397358674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 err="1">
                <a:solidFill>
                  <a:srgbClr val="7030A0"/>
                </a:solidFill>
              </a:rPr>
              <a:t>CoMorph</a:t>
            </a:r>
            <a:r>
              <a:rPr lang="en-GB" altLang="en-US" sz="3600" dirty="0">
                <a:solidFill>
                  <a:srgbClr val="7030A0"/>
                </a:solidFill>
              </a:rPr>
              <a:t>-A Scheme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30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402149" y="685970"/>
            <a:ext cx="791426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New Met Office scheme developed by Mike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Whitall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others within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ParaCon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a joint Met Office / UK universities consortium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Competitive with operational UM scheme, but not yet replaced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3C9152-8E79-0173-30F5-B55D3A4DE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22352"/>
            <a:ext cx="5268405" cy="395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4893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 err="1">
                <a:solidFill>
                  <a:srgbClr val="7030A0"/>
                </a:solidFill>
              </a:rPr>
              <a:t>CoMorph</a:t>
            </a:r>
            <a:r>
              <a:rPr lang="en-GB" altLang="en-US" sz="3600" dirty="0">
                <a:solidFill>
                  <a:srgbClr val="7030A0"/>
                </a:solidFill>
              </a:rPr>
              <a:t>-A Scheme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31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545245" y="1246451"/>
            <a:ext cx="79142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 features include</a:t>
            </a:r>
            <a:r>
              <a:rPr lang="en-GB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Initiated at any level, proportional to buoyant instability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distinction between shallow, deep and mid-level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Entrainment rate depends on the turbulent mixing-length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source layer, and on precipitation in the previous timestep (i.e., simple memory effect)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consideration of cloud-mean and cloud-core properties in detrainment calculations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Implicit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numerics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prevent artificial on/off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development: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CoMorph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-B, 2 convection types, improved diurnal 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CoMorph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-C, adaptations for grey-zone including stochastic aspects</a:t>
            </a:r>
            <a:endParaRPr lang="en-GB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56289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 err="1">
                <a:solidFill>
                  <a:srgbClr val="7030A0"/>
                </a:solidFill>
              </a:rPr>
              <a:t>CoMorph</a:t>
            </a:r>
            <a:r>
              <a:rPr lang="en-GB" altLang="en-US" sz="3600" dirty="0">
                <a:solidFill>
                  <a:srgbClr val="7030A0"/>
                </a:solidFill>
              </a:rPr>
              <a:t> Mass Flux Budget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32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66034A-32CF-FF9A-EFCE-50DFAE419D5E}"/>
                  </a:ext>
                </a:extLst>
              </p:cNvPr>
              <p:cNvSpPr txBox="1"/>
              <p:nvPr/>
            </p:nvSpPr>
            <p:spPr>
              <a:xfrm>
                <a:off x="566298" y="1185649"/>
                <a:ext cx="2434960" cy="702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240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GB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GB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sz="2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oMath>
                  </m:oMathPara>
                </a14:m>
                <a:endParaRPr lang="en-GB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66034A-32CF-FF9A-EFCE-50DFAE419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98" y="1185649"/>
                <a:ext cx="2434960" cy="7022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4C12BEEF-1DC0-1D74-95EF-01ABF7AC9CF2}"/>
              </a:ext>
            </a:extLst>
          </p:cNvPr>
          <p:cNvGrpSpPr>
            <a:grpSpLocks noChangeAspect="1"/>
          </p:cNvGrpSpPr>
          <p:nvPr/>
        </p:nvGrpSpPr>
        <p:grpSpPr>
          <a:xfrm>
            <a:off x="34726" y="1997936"/>
            <a:ext cx="4040680" cy="3524760"/>
            <a:chOff x="7139093" y="3140130"/>
            <a:chExt cx="3856000" cy="299200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12FC676-7B82-A91D-71C7-BAE1EB44F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9093" y="3140130"/>
              <a:ext cx="3856000" cy="2992000"/>
            </a:xfrm>
            <a:prstGeom prst="rect">
              <a:avLst/>
            </a:prstGeom>
          </p:spPr>
        </p:pic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0E59A7F0-6C15-93F9-3B64-CBB44096B1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9200" y="5029200"/>
              <a:ext cx="274320" cy="78232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59FBA6F7-8278-2E7F-6271-50216BAF252D}"/>
                </a:ext>
              </a:extLst>
            </p:cNvPr>
            <p:cNvCxnSpPr>
              <a:cxnSpLocks/>
            </p:cNvCxnSpPr>
            <p:nvPr/>
          </p:nvCxnSpPr>
          <p:spPr>
            <a:xfrm>
              <a:off x="7665720" y="5029200"/>
              <a:ext cx="0" cy="782320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6515F797-9668-C056-F1D5-D3084D9E7634}"/>
                  </a:ext>
                </a:extLst>
              </p:cNvPr>
              <p:cNvSpPr txBox="1"/>
              <p:nvPr/>
            </p:nvSpPr>
            <p:spPr>
              <a:xfrm>
                <a:off x="6854074" y="1485862"/>
                <a:ext cx="161731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8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sz="18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18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ad>
                        <m:radPr>
                          <m:degHide m:val="on"/>
                          <m:ctrlPr>
                            <a:rPr lang="en-GB" sz="1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1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GB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sz="1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6515F797-9668-C056-F1D5-D3084D9E7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074" y="1485862"/>
                <a:ext cx="1617310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0" name="TextBox 1059">
            <a:extLst>
              <a:ext uri="{FF2B5EF4-FFF2-40B4-BE49-F238E27FC236}">
                <a16:creationId xmlns:a16="http://schemas.microsoft.com/office/drawing/2014/main" id="{5A509AD2-9E6B-9E64-3578-067EC21DAC71}"/>
              </a:ext>
            </a:extLst>
          </p:cNvPr>
          <p:cNvSpPr txBox="1"/>
          <p:nvPr/>
        </p:nvSpPr>
        <p:spPr>
          <a:xfrm>
            <a:off x="4109173" y="1101396"/>
            <a:ext cx="2434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Initiating mass-source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 on local(dry or moist)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Entrainment rate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 proportional to turbulence length-scale, with enhancement from previous </a:t>
            </a:r>
            <a:r>
              <a:rPr lang="en-GB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Detrainment rate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buoyancy sorting for an assumed-PDF of in-plume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8" name="TextBox 1067">
                <a:extLst>
                  <a:ext uri="{FF2B5EF4-FFF2-40B4-BE49-F238E27FC236}">
                    <a16:creationId xmlns:a16="http://schemas.microsoft.com/office/drawing/2014/main" id="{A30B8E30-50B4-B9D8-4005-B4E3D26B6EC8}"/>
                  </a:ext>
                </a:extLst>
              </p:cNvPr>
              <p:cNvSpPr txBox="1"/>
              <p:nvPr/>
            </p:nvSpPr>
            <p:spPr>
              <a:xfrm>
                <a:off x="6842202" y="2818297"/>
                <a:ext cx="161731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GB" sz="1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lang="en-GB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0.2</m:t>
                          </m:r>
                        </m:num>
                        <m:den>
                          <m:r>
                            <a:rPr lang="en-GB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GB" sz="1800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68" name="TextBox 1067">
                <a:extLst>
                  <a:ext uri="{FF2B5EF4-FFF2-40B4-BE49-F238E27FC236}">
                    <a16:creationId xmlns:a16="http://schemas.microsoft.com/office/drawing/2014/main" id="{A30B8E30-50B4-B9D8-4005-B4E3D26B6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202" y="2818297"/>
                <a:ext cx="1617310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TextBox 1070">
                <a:extLst>
                  <a:ext uri="{FF2B5EF4-FFF2-40B4-BE49-F238E27FC236}">
                    <a16:creationId xmlns:a16="http://schemas.microsoft.com/office/drawing/2014/main" id="{D2B5DDDD-9223-A017-0BA9-E374296B0CC1}"/>
                  </a:ext>
                </a:extLst>
              </p:cNvPr>
              <p:cNvSpPr txBox="1"/>
              <p:nvPr/>
            </p:nvSpPr>
            <p:spPr>
              <a:xfrm>
                <a:off x="6854074" y="3463337"/>
                <a:ext cx="1438320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  <m:r>
                        <a:rPr lang="en-GB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sSub>
                        <m:sSubPr>
                          <m:ctrlPr>
                            <a:rPr lang="el-GR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𝐵𝐿</m:t>
                          </m:r>
                        </m:sub>
                      </m:sSub>
                    </m:oMath>
                  </m:oMathPara>
                </a14:m>
                <a:endParaRPr lang="en-GB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71" name="TextBox 1070">
                <a:extLst>
                  <a:ext uri="{FF2B5EF4-FFF2-40B4-BE49-F238E27FC236}">
                    <a16:creationId xmlns:a16="http://schemas.microsoft.com/office/drawing/2014/main" id="{D2B5DDDD-9223-A017-0BA9-E374296B0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074" y="3463337"/>
                <a:ext cx="1438320" cy="300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4" name="TextBox 1073">
                <a:extLst>
                  <a:ext uri="{FF2B5EF4-FFF2-40B4-BE49-F238E27FC236}">
                    <a16:creationId xmlns:a16="http://schemas.microsoft.com/office/drawing/2014/main" id="{5E09D7FA-2D9D-2E27-6108-0A2651F861FA}"/>
                  </a:ext>
                </a:extLst>
              </p:cNvPr>
              <p:cNvSpPr txBox="1"/>
              <p:nvPr/>
            </p:nvSpPr>
            <p:spPr>
              <a:xfrm>
                <a:off x="6499903" y="3760316"/>
                <a:ext cx="2876897" cy="5454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GB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𝑝𝑟</m:t>
                          </m:r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GB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GB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GB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</m:den>
                      </m:f>
                      <m:sSub>
                        <m:sSubPr>
                          <m:ctrlP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GB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74" name="TextBox 1073">
                <a:extLst>
                  <a:ext uri="{FF2B5EF4-FFF2-40B4-BE49-F238E27FC236}">
                    <a16:creationId xmlns:a16="http://schemas.microsoft.com/office/drawing/2014/main" id="{5E09D7FA-2D9D-2E27-6108-0A2651F86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903" y="3760316"/>
                <a:ext cx="2876897" cy="545406"/>
              </a:xfrm>
              <a:prstGeom prst="rect">
                <a:avLst/>
              </a:prstGeom>
              <a:blipFill>
                <a:blip r:embed="rId8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5" name="TextBox 1074">
                <a:extLst>
                  <a:ext uri="{FF2B5EF4-FFF2-40B4-BE49-F238E27FC236}">
                    <a16:creationId xmlns:a16="http://schemas.microsoft.com/office/drawing/2014/main" id="{7576CA23-674A-DDEB-436D-600E88915D7F}"/>
                  </a:ext>
                </a:extLst>
              </p:cNvPr>
              <p:cNvSpPr txBox="1"/>
              <p:nvPr/>
            </p:nvSpPr>
            <p:spPr>
              <a:xfrm>
                <a:off x="6208217" y="5437166"/>
                <a:ext cx="2976000" cy="10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GB" sz="1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GB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GB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GB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GB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GB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GB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GB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𝑑𝑔𝑒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GB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GB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GB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𝑒𝑛𝑣</m:t>
                              </m:r>
                            </m:sub>
                          </m:sSub>
                        </m:sup>
                        <m:e>
                          <m:r>
                            <a:rPr lang="en-GB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𝑃𝐷𝐹</m:t>
                          </m:r>
                          <m:d>
                            <m:dPr>
                              <m:ctrlPr>
                                <a:rPr lang="en-GB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1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75" name="TextBox 1074">
                <a:extLst>
                  <a:ext uri="{FF2B5EF4-FFF2-40B4-BE49-F238E27FC236}">
                    <a16:creationId xmlns:a16="http://schemas.microsoft.com/office/drawing/2014/main" id="{7576CA23-674A-DDEB-436D-600E88915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217" y="5437166"/>
                <a:ext cx="2976000" cy="10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7" name="TextBox 2">
            <a:extLst>
              <a:ext uri="{FF2B5EF4-FFF2-40B4-BE49-F238E27FC236}">
                <a16:creationId xmlns:a16="http://schemas.microsoft.com/office/drawing/2014/main" id="{F7222059-59D5-B110-7F6A-0E9C6CE40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9" y="5510754"/>
            <a:ext cx="18722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</a:t>
            </a:r>
            <a:r>
              <a:rPr lang="en-GB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Whitall</a:t>
            </a:r>
            <a:endParaRPr lang="en-GB" alt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38788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Tropical waves with </a:t>
            </a:r>
            <a:r>
              <a:rPr lang="en-GB" sz="3600" dirty="0" err="1">
                <a:solidFill>
                  <a:srgbClr val="7030A0"/>
                </a:solidFill>
              </a:rPr>
              <a:t>CoMorph</a:t>
            </a:r>
            <a:r>
              <a:rPr lang="en-GB" sz="3600" dirty="0">
                <a:solidFill>
                  <a:srgbClr val="7030A0"/>
                </a:solidFill>
              </a:rPr>
              <a:t>-A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33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57" name="TextBox 5">
            <a:extLst>
              <a:ext uri="{FF2B5EF4-FFF2-40B4-BE49-F238E27FC236}">
                <a16:creationId xmlns:a16="http://schemas.microsoft.com/office/drawing/2014/main" id="{9274F419-5042-A5A0-5882-23D3E0238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4050" y="4511687"/>
            <a:ext cx="3028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CoMorph</a:t>
            </a:r>
            <a:r>
              <a:rPr lang="en-GB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</a:p>
        </p:txBody>
      </p:sp>
      <p:sp>
        <p:nvSpPr>
          <p:cNvPr id="1060" name="TextBox 2">
            <a:extLst>
              <a:ext uri="{FF2B5EF4-FFF2-40B4-BE49-F238E27FC236}">
                <a16:creationId xmlns:a16="http://schemas.microsoft.com/office/drawing/2014/main" id="{0870E886-6978-126B-7A4B-72D2975BD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947" y="2375668"/>
            <a:ext cx="18722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Adrian Lock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E09D3-5DD0-2252-323E-42ADD76D29EC}"/>
              </a:ext>
            </a:extLst>
          </p:cNvPr>
          <p:cNvSpPr txBox="1"/>
          <p:nvPr/>
        </p:nvSpPr>
        <p:spPr>
          <a:xfrm>
            <a:off x="233836" y="638278"/>
            <a:ext cx="8757557" cy="22987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584186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2A2A2A"/>
              </a:solidFill>
              <a:latin typeface="Arial"/>
              <a:sym typeface="Helvetica Light"/>
            </a:endParaRP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2A2A2A"/>
                </a:solidFill>
                <a:latin typeface="Arial"/>
                <a:sym typeface="Helvetica Light"/>
              </a:rPr>
              <a:t>Climate models typically underestimate tropical variability associated with equatorial waves</a:t>
            </a: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2A2A2A"/>
                </a:solidFill>
                <a:latin typeface="Arial"/>
                <a:sym typeface="Helvetica Light"/>
              </a:rPr>
              <a:t>Waves depend critically on the coupling between convection and circulation</a:t>
            </a: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2A2A2A"/>
              </a:solidFill>
              <a:latin typeface="Arial"/>
              <a:sym typeface="Helvetica Light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D3011A85-B822-DD2C-D13A-B8AE539A4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85" y="5965716"/>
            <a:ext cx="7248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D822F8-067A-9A13-D222-E48E6B4DDC31}"/>
              </a:ext>
            </a:extLst>
          </p:cNvPr>
          <p:cNvGrpSpPr/>
          <p:nvPr/>
        </p:nvGrpSpPr>
        <p:grpSpPr>
          <a:xfrm>
            <a:off x="80119" y="2663341"/>
            <a:ext cx="8983762" cy="3638558"/>
            <a:chOff x="135784" y="2158609"/>
            <a:chExt cx="8983762" cy="3638558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32A00B0-E37E-FF58-AD0F-E4942DFA74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" r="10452"/>
            <a:stretch/>
          </p:blipFill>
          <p:spPr bwMode="auto">
            <a:xfrm>
              <a:off x="3045080" y="2287677"/>
              <a:ext cx="3046575" cy="2654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B4B78BE-F834-3176-5006-F54950CCCF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5" r="12017"/>
            <a:stretch/>
          </p:blipFill>
          <p:spPr bwMode="auto">
            <a:xfrm>
              <a:off x="135784" y="2287678"/>
              <a:ext cx="2959501" cy="2655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2F3CB1C-9791-1B30-EBF7-B5C16D385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7" r="10738"/>
            <a:stretch/>
          </p:blipFill>
          <p:spPr>
            <a:xfrm>
              <a:off x="6072971" y="2280220"/>
              <a:ext cx="3046575" cy="265578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D3CB7D0-B111-8DFB-1736-639A2BDA2CD7}"/>
                </a:ext>
              </a:extLst>
            </p:cNvPr>
            <p:cNvGrpSpPr/>
            <p:nvPr/>
          </p:nvGrpSpPr>
          <p:grpSpPr>
            <a:xfrm>
              <a:off x="4472418" y="4075798"/>
              <a:ext cx="2789108" cy="1721369"/>
              <a:chOff x="6107621" y="4388361"/>
              <a:chExt cx="3718810" cy="2295158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E946077F-0CE2-516E-331E-BEB1DACBE7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18437" y="4388361"/>
                <a:ext cx="634345" cy="13625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2A417C-C88F-1B6D-AAF6-CFAF6DB29857}"/>
                  </a:ext>
                </a:extLst>
              </p:cNvPr>
              <p:cNvSpPr txBox="1"/>
              <p:nvPr/>
            </p:nvSpPr>
            <p:spPr>
              <a:xfrm>
                <a:off x="6107621" y="5739671"/>
                <a:ext cx="3718810" cy="943848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857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dirty="0">
                    <a:latin typeface="Arial"/>
                  </a:rPr>
                  <a:t>Improved Kelvin wave strength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DAB238-5DB4-1136-F1CB-4E2B13BC2DBC}"/>
                </a:ext>
              </a:extLst>
            </p:cNvPr>
            <p:cNvSpPr txBox="1"/>
            <p:nvPr/>
          </p:nvSpPr>
          <p:spPr>
            <a:xfrm>
              <a:off x="534802" y="2177280"/>
              <a:ext cx="2154602" cy="421268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algn="ctr" defTabSz="584186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dirty="0">
                  <a:solidFill>
                    <a:srgbClr val="0070C0"/>
                  </a:solidFill>
                  <a:latin typeface="Arial"/>
                  <a:sym typeface="Helvetica Light"/>
                </a:rPr>
                <a:t>Ctrl (GAL9)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47D552-969F-9226-0C0C-510A9B4EFE29}"/>
                </a:ext>
              </a:extLst>
            </p:cNvPr>
            <p:cNvSpPr txBox="1"/>
            <p:nvPr/>
          </p:nvSpPr>
          <p:spPr>
            <a:xfrm>
              <a:off x="3260620" y="2158609"/>
              <a:ext cx="2355282" cy="421268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algn="ctr" defTabSz="584186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dirty="0">
                  <a:solidFill>
                    <a:srgbClr val="0070C0"/>
                  </a:solidFill>
                  <a:latin typeface="Arial"/>
                  <a:sym typeface="Helvetica Light"/>
                </a:rPr>
                <a:t>CoMA9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D09B3F-966E-9E81-C553-B1946F16B8DE}"/>
                </a:ext>
              </a:extLst>
            </p:cNvPr>
            <p:cNvSpPr txBox="1"/>
            <p:nvPr/>
          </p:nvSpPr>
          <p:spPr>
            <a:xfrm>
              <a:off x="6384273" y="2221617"/>
              <a:ext cx="2164057" cy="421268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algn="ctr" defTabSz="584186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>
                  <a:solidFill>
                    <a:srgbClr val="0070C0"/>
                  </a:solidFill>
                  <a:latin typeface="Arial"/>
                  <a:sym typeface="Helvetica Light"/>
                </a:rPr>
                <a:t>Observations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7A01743-3BBB-7250-B8A0-42BCBAA070EB}"/>
                </a:ext>
              </a:extLst>
            </p:cNvPr>
            <p:cNvGrpSpPr/>
            <p:nvPr/>
          </p:nvGrpSpPr>
          <p:grpSpPr>
            <a:xfrm>
              <a:off x="1711881" y="4676347"/>
              <a:ext cx="2711234" cy="1025686"/>
              <a:chOff x="2526191" y="5120469"/>
              <a:chExt cx="3316882" cy="1281446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69A59EC-0A96-8498-C6B7-32F02B9AEC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29495" y="5120469"/>
                <a:ext cx="1413578" cy="38608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99C7C29-C106-7720-59AA-E7F8EEEF7867}"/>
                  </a:ext>
                </a:extLst>
              </p:cNvPr>
              <p:cNvSpPr txBox="1"/>
              <p:nvPr/>
            </p:nvSpPr>
            <p:spPr>
              <a:xfrm>
                <a:off x="2526191" y="5517514"/>
                <a:ext cx="2533309" cy="884401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68578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dirty="0">
                    <a:latin typeface="Arial"/>
                  </a:rPr>
                  <a:t>Slightly stronger MJO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934ADAB-A230-6FA1-1715-3234F1F5579E}"/>
                </a:ext>
              </a:extLst>
            </p:cNvPr>
            <p:cNvSpPr/>
            <p:nvPr/>
          </p:nvSpPr>
          <p:spPr>
            <a:xfrm>
              <a:off x="1276350" y="4277916"/>
              <a:ext cx="607219" cy="50363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0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1E4090-B861-5956-17E4-245D318626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603" y="4702695"/>
              <a:ext cx="813099" cy="81363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7441220-2EA5-5865-E22F-A2820BC310ED}"/>
              </a:ext>
            </a:extLst>
          </p:cNvPr>
          <p:cNvSpPr txBox="1"/>
          <p:nvPr/>
        </p:nvSpPr>
        <p:spPr>
          <a:xfrm>
            <a:off x="7784978" y="5542024"/>
            <a:ext cx="151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/>
                <a:sym typeface="Helvetica Light"/>
              </a:rPr>
              <a:t>Tropical wavenumber-frequency spectrum for precipitation </a:t>
            </a: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034305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56" y="478635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Diurnal Cycle: a problem, but improving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34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E09D3-5DD0-2252-323E-42ADD76D29EC}"/>
              </a:ext>
            </a:extLst>
          </p:cNvPr>
          <p:cNvSpPr txBox="1"/>
          <p:nvPr/>
        </p:nvSpPr>
        <p:spPr>
          <a:xfrm>
            <a:off x="206931" y="1349973"/>
            <a:ext cx="8757557" cy="3252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584186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2A2A2A"/>
              </a:solidFill>
              <a:latin typeface="Arial"/>
              <a:sym typeface="Helvetica Light"/>
            </a:endParaRP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Climate models have a long-standing problem with the diurnal cycle of convection over land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Convection tends to peak at or near local noon in models but later in observations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Can be improved by revised trigger (Xie et al 2019), revised closure (Bechtold 2015) or revised entrainment rate (Stirling and Stratton 2012)</a:t>
            </a:r>
          </a:p>
        </p:txBody>
      </p:sp>
    </p:spTree>
    <p:extLst>
      <p:ext uri="{BB962C8B-B14F-4D97-AF65-F5344CB8AC3E}">
        <p14:creationId xmlns:p14="http://schemas.microsoft.com/office/powerpoint/2010/main" val="205327319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12" y="0"/>
            <a:ext cx="8280000" cy="828000"/>
          </a:xfrm>
        </p:spPr>
        <p:txBody>
          <a:bodyPr/>
          <a:lstStyle/>
          <a:p>
            <a:r>
              <a:rPr lang="en-GB" sz="2800" dirty="0">
                <a:solidFill>
                  <a:srgbClr val="7030A0"/>
                </a:solidFill>
              </a:rPr>
              <a:t>Diurnal Cycle: a problem, but improving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35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74229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E09D3-5DD0-2252-323E-42ADD76D29EC}"/>
              </a:ext>
            </a:extLst>
          </p:cNvPr>
          <p:cNvSpPr txBox="1"/>
          <p:nvPr/>
        </p:nvSpPr>
        <p:spPr>
          <a:xfrm>
            <a:off x="194568" y="1787205"/>
            <a:ext cx="2196004" cy="3283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584186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2A2A2A"/>
              </a:solidFill>
              <a:latin typeface="Arial"/>
              <a:sym typeface="Helvetica Light"/>
            </a:endParaRPr>
          </a:p>
          <a:p>
            <a:pPr defTabSz="584186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.g. Bechtold closure approach 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istinguishes between PCAPE forcing in BL and free tropospheric and allows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equilibriation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at different rates</a:t>
            </a:r>
            <a:endParaRPr lang="en-GB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0791DBDD-FB93-CFBB-7629-8974C1345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07" y="1164398"/>
            <a:ext cx="6783593" cy="569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1538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98" y="309527"/>
            <a:ext cx="8280000" cy="828000"/>
          </a:xfrm>
        </p:spPr>
        <p:txBody>
          <a:bodyPr/>
          <a:lstStyle/>
          <a:p>
            <a:r>
              <a:rPr lang="en-GB" sz="2800" dirty="0">
                <a:solidFill>
                  <a:srgbClr val="7030A0"/>
                </a:solidFill>
              </a:rPr>
              <a:t>Modelling without convection parameterization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36</a:t>
            </a:fld>
            <a:endParaRPr lang="en-GB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E09D3-5DD0-2252-323E-42ADD76D29EC}"/>
              </a:ext>
            </a:extLst>
          </p:cNvPr>
          <p:cNvSpPr txBox="1"/>
          <p:nvPr/>
        </p:nvSpPr>
        <p:spPr>
          <a:xfrm>
            <a:off x="136499" y="1633316"/>
            <a:ext cx="2196004" cy="3591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584186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2A2A2A"/>
              </a:solidFill>
              <a:latin typeface="Arial"/>
              <a:sym typeface="Helvetica Light"/>
            </a:endParaRP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48h global simulation</a:t>
            </a: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870m grid spacing</a:t>
            </a: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4.5h real time for 1h simulation</a:t>
            </a: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320TB data needing days to process</a:t>
            </a:r>
          </a:p>
        </p:txBody>
      </p:sp>
      <p:pic>
        <p:nvPicPr>
          <p:cNvPr id="10" name="図 22" descr="GCpaper_fig1.jpg">
            <a:extLst>
              <a:ext uri="{FF2B5EF4-FFF2-40B4-BE49-F238E27FC236}">
                <a16:creationId xmlns:a16="http://schemas.microsoft.com/office/drawing/2014/main" id="{7239F78E-F3DD-BBEF-E9CC-987D7EFA3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30" y="1211022"/>
            <a:ext cx="6858000" cy="486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2B7EAACB-7F4F-459F-F109-5E5199E56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570" y="6189391"/>
            <a:ext cx="20622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Miyamoto et al, 2013</a:t>
            </a:r>
          </a:p>
        </p:txBody>
      </p:sp>
    </p:spTree>
    <p:extLst>
      <p:ext uri="{BB962C8B-B14F-4D97-AF65-F5344CB8AC3E}">
        <p14:creationId xmlns:p14="http://schemas.microsoft.com/office/powerpoint/2010/main" val="248790724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6689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Current and future challenges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37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684597" y="1124744"/>
            <a:ext cx="4357602" cy="1670242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latin typeface="Arial" charset="0"/>
                <a:cs typeface="+mn-cs"/>
              </a:rPr>
              <a:t>Global NWP </a:t>
            </a:r>
            <a:r>
              <a:rPr lang="en-GB" dirty="0">
                <a:latin typeface="Arial" charset="0"/>
                <a:cs typeface="+mn-cs"/>
              </a:rPr>
              <a:t>is near</a:t>
            </a:r>
            <a:r>
              <a:rPr lang="en-GB" sz="2400" dirty="0">
                <a:latin typeface="Arial" charset="0"/>
                <a:cs typeface="+mn-cs"/>
              </a:rPr>
              <a:t> grey zone resolutions ~10km 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latin typeface="Arial" charset="0"/>
                <a:cs typeface="+mn-cs"/>
              </a:rPr>
              <a:t>Regional NWP is at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GB" sz="2400" dirty="0">
                <a:latin typeface="Arial" charset="0"/>
                <a:cs typeface="+mn-cs"/>
              </a:rPr>
              <a:t>2-5km, deep into grey zone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Arial" charset="0"/>
                <a:cs typeface="+mn-cs"/>
              </a:rPr>
              <a:t>T</a:t>
            </a:r>
            <a:r>
              <a:rPr lang="en-GB" sz="2400" dirty="0">
                <a:latin typeface="Arial" charset="0"/>
                <a:cs typeface="+mn-cs"/>
              </a:rPr>
              <a:t>raditional assumptions for parameterization break down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Arial" charset="0"/>
                <a:cs typeface="+mn-cs"/>
              </a:rPr>
              <a:t>But explicit convection is not well resolved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Arial" charset="0"/>
                <a:cs typeface="+mn-cs"/>
              </a:rPr>
              <a:t>Scheme-off and scheme-on are both problematic</a:t>
            </a:r>
            <a:endParaRPr lang="en-GB" sz="2400" dirty="0">
              <a:latin typeface="Arial" charset="0"/>
              <a:cs typeface="+mn-cs"/>
            </a:endParaRPr>
          </a:p>
          <a:p>
            <a:pPr marL="0" indent="0">
              <a:spcAft>
                <a:spcPts val="600"/>
              </a:spcAft>
              <a:buClr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D18F257-B2E2-8F19-C74F-4DED3F984EFF}"/>
              </a:ext>
            </a:extLst>
          </p:cNvPr>
          <p:cNvGrpSpPr/>
          <p:nvPr/>
        </p:nvGrpSpPr>
        <p:grpSpPr>
          <a:xfrm>
            <a:off x="468589" y="980728"/>
            <a:ext cx="4031403" cy="5830583"/>
            <a:chOff x="468589" y="593086"/>
            <a:chExt cx="4345884" cy="6074385"/>
          </a:xfrm>
        </p:grpSpPr>
        <p:pic>
          <p:nvPicPr>
            <p:cNvPr id="91" name="Content Placeholder 3" descr="arakawa.png">
              <a:extLst>
                <a:ext uri="{FF2B5EF4-FFF2-40B4-BE49-F238E27FC236}">
                  <a16:creationId xmlns:a16="http://schemas.microsoft.com/office/drawing/2014/main" id="{F2175494-E311-6812-CFDC-34CF09121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60"/>
            <a:stretch>
              <a:fillRect/>
            </a:stretch>
          </p:blipFill>
          <p:spPr bwMode="auto">
            <a:xfrm>
              <a:off x="468589" y="593086"/>
              <a:ext cx="4313758" cy="19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Content Placeholder 3" descr="arakawa.png">
              <a:extLst>
                <a:ext uri="{FF2B5EF4-FFF2-40B4-BE49-F238E27FC236}">
                  <a16:creationId xmlns:a16="http://schemas.microsoft.com/office/drawing/2014/main" id="{ED2A7E8A-2410-9A3D-26D2-3CEEDD229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60"/>
            <a:stretch>
              <a:fillRect/>
            </a:stretch>
          </p:blipFill>
          <p:spPr bwMode="auto">
            <a:xfrm>
              <a:off x="568719" y="4687243"/>
              <a:ext cx="4177751" cy="1980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21E48AA-8E80-C4F5-AC3D-ECA6F33D3E3A}"/>
                </a:ext>
              </a:extLst>
            </p:cNvPr>
            <p:cNvGrpSpPr/>
            <p:nvPr/>
          </p:nvGrpSpPr>
          <p:grpSpPr>
            <a:xfrm>
              <a:off x="500715" y="907002"/>
              <a:ext cx="4313758" cy="5689377"/>
              <a:chOff x="1703388" y="2060575"/>
              <a:chExt cx="3509962" cy="4681538"/>
            </a:xfrm>
          </p:grpSpPr>
          <p:pic>
            <p:nvPicPr>
              <p:cNvPr id="18" name="Content Placeholder 3" descr="arakawa.png">
                <a:extLst>
                  <a:ext uri="{FF2B5EF4-FFF2-40B4-BE49-F238E27FC236}">
                    <a16:creationId xmlns:a16="http://schemas.microsoft.com/office/drawing/2014/main" id="{DE6E8203-C04C-4F99-1EE3-8DC62F218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660"/>
              <a:stretch>
                <a:fillRect/>
              </a:stretch>
            </p:blipFill>
            <p:spPr bwMode="auto">
              <a:xfrm>
                <a:off x="1703388" y="3429000"/>
                <a:ext cx="3509962" cy="166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C76F01F-9200-9836-FD74-08F8DE1E015F}"/>
                  </a:ext>
                </a:extLst>
              </p:cNvPr>
              <p:cNvCxnSpPr/>
              <p:nvPr/>
            </p:nvCxnSpPr>
            <p:spPr>
              <a:xfrm flipH="1">
                <a:off x="1774825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FA0AF45-2A05-966B-FB15-8651BC7F7EFA}"/>
                  </a:ext>
                </a:extLst>
              </p:cNvPr>
              <p:cNvCxnSpPr/>
              <p:nvPr/>
            </p:nvCxnSpPr>
            <p:spPr>
              <a:xfrm flipH="1">
                <a:off x="1847850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65D785F-293E-6A53-E7B8-8C93DC44C060}"/>
                  </a:ext>
                </a:extLst>
              </p:cNvPr>
              <p:cNvCxnSpPr/>
              <p:nvPr/>
            </p:nvCxnSpPr>
            <p:spPr>
              <a:xfrm flipH="1">
                <a:off x="19192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AD9308-18C6-76C6-F7E5-FC6FCB4C1AD4}"/>
                  </a:ext>
                </a:extLst>
              </p:cNvPr>
              <p:cNvCxnSpPr/>
              <p:nvPr/>
            </p:nvCxnSpPr>
            <p:spPr>
              <a:xfrm flipH="1">
                <a:off x="19923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15769F8-DB64-1329-0EE9-F8B6FEE7F1F8}"/>
                  </a:ext>
                </a:extLst>
              </p:cNvPr>
              <p:cNvCxnSpPr/>
              <p:nvPr/>
            </p:nvCxnSpPr>
            <p:spPr>
              <a:xfrm flipH="1">
                <a:off x="2063750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7EDE36F-113C-5E5C-3F23-C7E02E5D4862}"/>
                  </a:ext>
                </a:extLst>
              </p:cNvPr>
              <p:cNvCxnSpPr/>
              <p:nvPr/>
            </p:nvCxnSpPr>
            <p:spPr>
              <a:xfrm flipH="1">
                <a:off x="21351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75BEC04-3275-6F80-01E9-ABB2D3B311E1}"/>
                  </a:ext>
                </a:extLst>
              </p:cNvPr>
              <p:cNvCxnSpPr/>
              <p:nvPr/>
            </p:nvCxnSpPr>
            <p:spPr>
              <a:xfrm flipH="1">
                <a:off x="22082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642CE3C-43F4-A874-ACCA-2CA3A6CD941F}"/>
                  </a:ext>
                </a:extLst>
              </p:cNvPr>
              <p:cNvCxnSpPr/>
              <p:nvPr/>
            </p:nvCxnSpPr>
            <p:spPr>
              <a:xfrm flipH="1">
                <a:off x="22796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AA60874-D920-834D-A327-0E8E565CD8F9}"/>
                  </a:ext>
                </a:extLst>
              </p:cNvPr>
              <p:cNvCxnSpPr/>
              <p:nvPr/>
            </p:nvCxnSpPr>
            <p:spPr>
              <a:xfrm flipH="1">
                <a:off x="23510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AECF4BC-7BDD-0052-35C7-A8A8DE6A8495}"/>
                  </a:ext>
                </a:extLst>
              </p:cNvPr>
              <p:cNvCxnSpPr/>
              <p:nvPr/>
            </p:nvCxnSpPr>
            <p:spPr>
              <a:xfrm flipH="1">
                <a:off x="24241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DEFA929-2995-43E5-DAA7-3A4FA4A20E18}"/>
                  </a:ext>
                </a:extLst>
              </p:cNvPr>
              <p:cNvCxnSpPr/>
              <p:nvPr/>
            </p:nvCxnSpPr>
            <p:spPr>
              <a:xfrm flipH="1">
                <a:off x="24955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0640141-AEDE-A5FC-E375-74B2ECCFEF67}"/>
                  </a:ext>
                </a:extLst>
              </p:cNvPr>
              <p:cNvCxnSpPr/>
              <p:nvPr/>
            </p:nvCxnSpPr>
            <p:spPr>
              <a:xfrm flipH="1">
                <a:off x="25669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AE15DEA-2C14-AE0E-4C84-06D3688103DA}"/>
                  </a:ext>
                </a:extLst>
              </p:cNvPr>
              <p:cNvCxnSpPr/>
              <p:nvPr/>
            </p:nvCxnSpPr>
            <p:spPr>
              <a:xfrm flipH="1">
                <a:off x="26400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13856E4-5469-5373-C4ED-BC0E7B42CC7D}"/>
                  </a:ext>
                </a:extLst>
              </p:cNvPr>
              <p:cNvCxnSpPr/>
              <p:nvPr/>
            </p:nvCxnSpPr>
            <p:spPr>
              <a:xfrm flipH="1">
                <a:off x="27114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EC14ADF-F54F-E86E-3596-081F9FCDCCF6}"/>
                  </a:ext>
                </a:extLst>
              </p:cNvPr>
              <p:cNvCxnSpPr/>
              <p:nvPr/>
            </p:nvCxnSpPr>
            <p:spPr>
              <a:xfrm flipH="1">
                <a:off x="27828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20B21AC-4695-80D6-C39C-E8270515A2C4}"/>
                  </a:ext>
                </a:extLst>
              </p:cNvPr>
              <p:cNvCxnSpPr/>
              <p:nvPr/>
            </p:nvCxnSpPr>
            <p:spPr>
              <a:xfrm flipH="1">
                <a:off x="28559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2B7A903-7935-11B2-0767-EB1CC0BC9713}"/>
                  </a:ext>
                </a:extLst>
              </p:cNvPr>
              <p:cNvCxnSpPr/>
              <p:nvPr/>
            </p:nvCxnSpPr>
            <p:spPr>
              <a:xfrm flipH="1">
                <a:off x="29273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F529356-E216-97B1-F4EB-F0AE2D12D577}"/>
                  </a:ext>
                </a:extLst>
              </p:cNvPr>
              <p:cNvCxnSpPr/>
              <p:nvPr/>
            </p:nvCxnSpPr>
            <p:spPr>
              <a:xfrm flipH="1">
                <a:off x="30003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BCB5F70-F761-3241-9C16-761F652F1156}"/>
                  </a:ext>
                </a:extLst>
              </p:cNvPr>
              <p:cNvCxnSpPr/>
              <p:nvPr/>
            </p:nvCxnSpPr>
            <p:spPr>
              <a:xfrm flipH="1">
                <a:off x="30718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BD1B27F-7886-48E7-DBAD-003E398AB672}"/>
                  </a:ext>
                </a:extLst>
              </p:cNvPr>
              <p:cNvCxnSpPr/>
              <p:nvPr/>
            </p:nvCxnSpPr>
            <p:spPr>
              <a:xfrm flipH="1">
                <a:off x="31432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A1C2DFB-786B-F6A9-943C-51AD90CE429A}"/>
                  </a:ext>
                </a:extLst>
              </p:cNvPr>
              <p:cNvCxnSpPr/>
              <p:nvPr/>
            </p:nvCxnSpPr>
            <p:spPr>
              <a:xfrm flipH="1">
                <a:off x="32162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44FCDC1-9B38-4893-BAD7-C5F40AF184A7}"/>
                  </a:ext>
                </a:extLst>
              </p:cNvPr>
              <p:cNvCxnSpPr/>
              <p:nvPr/>
            </p:nvCxnSpPr>
            <p:spPr>
              <a:xfrm flipH="1">
                <a:off x="32877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45E5D25-6CF7-3F4F-6216-59A5209A7CDB}"/>
                  </a:ext>
                </a:extLst>
              </p:cNvPr>
              <p:cNvCxnSpPr/>
              <p:nvPr/>
            </p:nvCxnSpPr>
            <p:spPr>
              <a:xfrm flipH="1">
                <a:off x="33591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CF85699-6632-86BE-DB31-C95D2554C0E8}"/>
                  </a:ext>
                </a:extLst>
              </p:cNvPr>
              <p:cNvCxnSpPr/>
              <p:nvPr/>
            </p:nvCxnSpPr>
            <p:spPr>
              <a:xfrm flipH="1">
                <a:off x="34321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4F94495-B3B5-5841-6565-A529DD138A25}"/>
                  </a:ext>
                </a:extLst>
              </p:cNvPr>
              <p:cNvCxnSpPr/>
              <p:nvPr/>
            </p:nvCxnSpPr>
            <p:spPr>
              <a:xfrm flipH="1">
                <a:off x="35036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C560BF1-F128-BFFF-088C-4B6EAD09799A}"/>
                  </a:ext>
                </a:extLst>
              </p:cNvPr>
              <p:cNvCxnSpPr/>
              <p:nvPr/>
            </p:nvCxnSpPr>
            <p:spPr>
              <a:xfrm flipH="1">
                <a:off x="35750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7BF9913-12F3-C829-99AF-231647DC60C1}"/>
                  </a:ext>
                </a:extLst>
              </p:cNvPr>
              <p:cNvCxnSpPr/>
              <p:nvPr/>
            </p:nvCxnSpPr>
            <p:spPr>
              <a:xfrm flipH="1">
                <a:off x="36480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F06FF2B-BD71-2D1C-2D6E-CEF319E6F951}"/>
                  </a:ext>
                </a:extLst>
              </p:cNvPr>
              <p:cNvCxnSpPr/>
              <p:nvPr/>
            </p:nvCxnSpPr>
            <p:spPr>
              <a:xfrm flipH="1">
                <a:off x="37195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2D20CC-E3E7-F852-1E1C-D96A2EDAB225}"/>
                  </a:ext>
                </a:extLst>
              </p:cNvPr>
              <p:cNvCxnSpPr/>
              <p:nvPr/>
            </p:nvCxnSpPr>
            <p:spPr>
              <a:xfrm flipH="1">
                <a:off x="3792538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714B24B-B864-7910-6ABE-CA8798DE91D2}"/>
                  </a:ext>
                </a:extLst>
              </p:cNvPr>
              <p:cNvCxnSpPr/>
              <p:nvPr/>
            </p:nvCxnSpPr>
            <p:spPr>
              <a:xfrm flipH="1">
                <a:off x="38639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F459302-BFBA-EEEF-B080-EDECFA2B3AB1}"/>
                  </a:ext>
                </a:extLst>
              </p:cNvPr>
              <p:cNvCxnSpPr/>
              <p:nvPr/>
            </p:nvCxnSpPr>
            <p:spPr>
              <a:xfrm flipH="1">
                <a:off x="39354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3428168-B1CB-5876-E0BB-DE12F0FD138E}"/>
                  </a:ext>
                </a:extLst>
              </p:cNvPr>
              <p:cNvCxnSpPr/>
              <p:nvPr/>
            </p:nvCxnSpPr>
            <p:spPr>
              <a:xfrm flipH="1">
                <a:off x="4008438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17A33F3-9B4E-A70A-A48A-FBB40CD3BE04}"/>
                  </a:ext>
                </a:extLst>
              </p:cNvPr>
              <p:cNvCxnSpPr/>
              <p:nvPr/>
            </p:nvCxnSpPr>
            <p:spPr>
              <a:xfrm flipH="1">
                <a:off x="4079875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86EB066-AA98-947C-6200-D8D058973C68}"/>
                  </a:ext>
                </a:extLst>
              </p:cNvPr>
              <p:cNvCxnSpPr/>
              <p:nvPr/>
            </p:nvCxnSpPr>
            <p:spPr>
              <a:xfrm flipH="1">
                <a:off x="41513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AAF1123-C607-1326-BFC8-44D7D3426548}"/>
                  </a:ext>
                </a:extLst>
              </p:cNvPr>
              <p:cNvCxnSpPr/>
              <p:nvPr/>
            </p:nvCxnSpPr>
            <p:spPr>
              <a:xfrm flipH="1">
                <a:off x="4224338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495836C-7E48-0DA2-7164-E8D4ED93521B}"/>
                  </a:ext>
                </a:extLst>
              </p:cNvPr>
              <p:cNvCxnSpPr/>
              <p:nvPr/>
            </p:nvCxnSpPr>
            <p:spPr>
              <a:xfrm flipH="1">
                <a:off x="4295775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B65328-1EA1-3797-7BCC-1E4E0778FF33}"/>
                  </a:ext>
                </a:extLst>
              </p:cNvPr>
              <p:cNvCxnSpPr/>
              <p:nvPr/>
            </p:nvCxnSpPr>
            <p:spPr>
              <a:xfrm flipH="1">
                <a:off x="43672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5D3A5F0-DEBD-8E0A-5763-F5344B84BA8A}"/>
                  </a:ext>
                </a:extLst>
              </p:cNvPr>
              <p:cNvCxnSpPr/>
              <p:nvPr/>
            </p:nvCxnSpPr>
            <p:spPr>
              <a:xfrm>
                <a:off x="2495550" y="371633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6D237E5-57AE-70ED-3886-455B81210E5D}"/>
                  </a:ext>
                </a:extLst>
              </p:cNvPr>
              <p:cNvCxnSpPr/>
              <p:nvPr/>
            </p:nvCxnSpPr>
            <p:spPr>
              <a:xfrm>
                <a:off x="2424113" y="37893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036F5FE-7C54-17C1-7AB3-9A32BB160DE3}"/>
                  </a:ext>
                </a:extLst>
              </p:cNvPr>
              <p:cNvCxnSpPr/>
              <p:nvPr/>
            </p:nvCxnSpPr>
            <p:spPr>
              <a:xfrm>
                <a:off x="2424113" y="386873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2B2B7FC-D4A9-C5DD-C3C6-E848764DCB22}"/>
                  </a:ext>
                </a:extLst>
              </p:cNvPr>
              <p:cNvCxnSpPr/>
              <p:nvPr/>
            </p:nvCxnSpPr>
            <p:spPr>
              <a:xfrm>
                <a:off x="2351088" y="3941763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9A0BD71-CB4B-24E8-4428-5475D418FBB3}"/>
                  </a:ext>
                </a:extLst>
              </p:cNvPr>
              <p:cNvCxnSpPr/>
              <p:nvPr/>
            </p:nvCxnSpPr>
            <p:spPr>
              <a:xfrm>
                <a:off x="2424113" y="386873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D443DB6-2559-9381-C9E9-0B9774CE836C}"/>
                  </a:ext>
                </a:extLst>
              </p:cNvPr>
              <p:cNvCxnSpPr/>
              <p:nvPr/>
            </p:nvCxnSpPr>
            <p:spPr>
              <a:xfrm>
                <a:off x="2351088" y="4021138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B4C84C0-A6C3-DC76-2705-0B138071E042}"/>
                  </a:ext>
                </a:extLst>
              </p:cNvPr>
              <p:cNvCxnSpPr/>
              <p:nvPr/>
            </p:nvCxnSpPr>
            <p:spPr>
              <a:xfrm>
                <a:off x="2279650" y="40894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78FBFF3-12F3-B657-3D02-E98BB7F7EC5E}"/>
                  </a:ext>
                </a:extLst>
              </p:cNvPr>
              <p:cNvCxnSpPr/>
              <p:nvPr/>
            </p:nvCxnSpPr>
            <p:spPr>
              <a:xfrm>
                <a:off x="2208213" y="41497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6A27F78-982D-8DA4-14CB-ADAF19EA5853}"/>
                  </a:ext>
                </a:extLst>
              </p:cNvPr>
              <p:cNvCxnSpPr/>
              <p:nvPr/>
            </p:nvCxnSpPr>
            <p:spPr>
              <a:xfrm>
                <a:off x="2208213" y="42211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53E08B2-0748-0759-5637-CA03FB87490F}"/>
                  </a:ext>
                </a:extLst>
              </p:cNvPr>
              <p:cNvCxnSpPr/>
              <p:nvPr/>
            </p:nvCxnSpPr>
            <p:spPr>
              <a:xfrm>
                <a:off x="2208213" y="42926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489A21F-A40E-D65E-75C0-B1829BE9188F}"/>
                  </a:ext>
                </a:extLst>
              </p:cNvPr>
              <p:cNvCxnSpPr/>
              <p:nvPr/>
            </p:nvCxnSpPr>
            <p:spPr>
              <a:xfrm>
                <a:off x="2135188" y="4365625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16A10D7-7A97-CE4D-41EA-38A2EBFEFFCE}"/>
                  </a:ext>
                </a:extLst>
              </p:cNvPr>
              <p:cNvCxnSpPr/>
              <p:nvPr/>
            </p:nvCxnSpPr>
            <p:spPr>
              <a:xfrm>
                <a:off x="2063750" y="44370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402E82B-65EF-1705-F9FA-72241B7115A3}"/>
                  </a:ext>
                </a:extLst>
              </p:cNvPr>
              <p:cNvCxnSpPr/>
              <p:nvPr/>
            </p:nvCxnSpPr>
            <p:spPr>
              <a:xfrm>
                <a:off x="1847850" y="494188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25E9558-EC8C-1B76-02E6-5D6305797B71}"/>
                  </a:ext>
                </a:extLst>
              </p:cNvPr>
              <p:cNvCxnSpPr/>
              <p:nvPr/>
            </p:nvCxnSpPr>
            <p:spPr>
              <a:xfrm>
                <a:off x="1847850" y="48688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62DB1D7-02D4-91DC-8538-C4DDCA84E8B7}"/>
                  </a:ext>
                </a:extLst>
              </p:cNvPr>
              <p:cNvCxnSpPr/>
              <p:nvPr/>
            </p:nvCxnSpPr>
            <p:spPr>
              <a:xfrm>
                <a:off x="1919288" y="47974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2C92440-381C-4A40-C990-A20316711A1C}"/>
                  </a:ext>
                </a:extLst>
              </p:cNvPr>
              <p:cNvCxnSpPr/>
              <p:nvPr/>
            </p:nvCxnSpPr>
            <p:spPr>
              <a:xfrm>
                <a:off x="1919288" y="47244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5BC62E3-098C-3165-F6B1-BC2C9574035F}"/>
                  </a:ext>
                </a:extLst>
              </p:cNvPr>
              <p:cNvCxnSpPr/>
              <p:nvPr/>
            </p:nvCxnSpPr>
            <p:spPr>
              <a:xfrm>
                <a:off x="1992313" y="45815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F40F454-37AB-8D35-CBD5-806EDF6F2B28}"/>
                  </a:ext>
                </a:extLst>
              </p:cNvPr>
              <p:cNvCxnSpPr/>
              <p:nvPr/>
            </p:nvCxnSpPr>
            <p:spPr>
              <a:xfrm>
                <a:off x="1992313" y="46529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7D0C383-8235-80EE-BF8D-DE5DECAD29DE}"/>
                  </a:ext>
                </a:extLst>
              </p:cNvPr>
              <p:cNvCxnSpPr/>
              <p:nvPr/>
            </p:nvCxnSpPr>
            <p:spPr>
              <a:xfrm>
                <a:off x="2063750" y="45085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02C2943-AD04-1DDC-FA71-33AED49E2237}"/>
                  </a:ext>
                </a:extLst>
              </p:cNvPr>
              <p:cNvCxnSpPr/>
              <p:nvPr/>
            </p:nvCxnSpPr>
            <p:spPr>
              <a:xfrm>
                <a:off x="2493963" y="550545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EBC3A20-DBFA-52F9-6AE9-650437FFFD56}"/>
                  </a:ext>
                </a:extLst>
              </p:cNvPr>
              <p:cNvCxnSpPr/>
              <p:nvPr/>
            </p:nvCxnSpPr>
            <p:spPr>
              <a:xfrm>
                <a:off x="2351088" y="5732463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E607D20-A298-C98F-2BEB-73568F9E49A6}"/>
                  </a:ext>
                </a:extLst>
              </p:cNvPr>
              <p:cNvCxnSpPr/>
              <p:nvPr/>
            </p:nvCxnSpPr>
            <p:spPr>
              <a:xfrm>
                <a:off x="2208213" y="602138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87D8583-CD2F-14DE-7930-0FDC33AFCAAF}"/>
                  </a:ext>
                </a:extLst>
              </p:cNvPr>
              <p:cNvCxnSpPr/>
              <p:nvPr/>
            </p:nvCxnSpPr>
            <p:spPr>
              <a:xfrm>
                <a:off x="1992313" y="63087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D670C96-E3D2-0AAD-8090-D1F1F488B564}"/>
                  </a:ext>
                </a:extLst>
              </p:cNvPr>
              <p:cNvCxnSpPr/>
              <p:nvPr/>
            </p:nvCxnSpPr>
            <p:spPr>
              <a:xfrm>
                <a:off x="1774825" y="6742113"/>
                <a:ext cx="266541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3114E10-F523-4E6C-BC08-2C195A7ADDFF}"/>
                  </a:ext>
                </a:extLst>
              </p:cNvPr>
              <p:cNvCxnSpPr/>
              <p:nvPr/>
            </p:nvCxnSpPr>
            <p:spPr>
              <a:xfrm flipH="1">
                <a:off x="1774825" y="5445125"/>
                <a:ext cx="720725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B2078CB-C143-2056-C430-AF33BAFA749F}"/>
                  </a:ext>
                </a:extLst>
              </p:cNvPr>
              <p:cNvCxnSpPr/>
              <p:nvPr/>
            </p:nvCxnSpPr>
            <p:spPr>
              <a:xfrm flipH="1">
                <a:off x="2351088" y="5445125"/>
                <a:ext cx="720725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0B7676C-46A1-3F74-3C5B-E5ACC2A81E3B}"/>
                  </a:ext>
                </a:extLst>
              </p:cNvPr>
              <p:cNvCxnSpPr/>
              <p:nvPr/>
            </p:nvCxnSpPr>
            <p:spPr>
              <a:xfrm flipH="1">
                <a:off x="3000375" y="5445125"/>
                <a:ext cx="719138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CE1D53B-17E4-5ECE-93A9-FAD7523F61E4}"/>
                  </a:ext>
                </a:extLst>
              </p:cNvPr>
              <p:cNvCxnSpPr/>
              <p:nvPr/>
            </p:nvCxnSpPr>
            <p:spPr>
              <a:xfrm flipH="1">
                <a:off x="3648075" y="5445125"/>
                <a:ext cx="719138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97EB213-DD8B-72A0-D56D-A28D606EDE22}"/>
                  </a:ext>
                </a:extLst>
              </p:cNvPr>
              <p:cNvCxnSpPr/>
              <p:nvPr/>
            </p:nvCxnSpPr>
            <p:spPr>
              <a:xfrm flipH="1">
                <a:off x="4392613" y="5445125"/>
                <a:ext cx="720725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F5E062C-1C5B-86DC-D935-AEC1D0C25DED}"/>
                  </a:ext>
                </a:extLst>
              </p:cNvPr>
              <p:cNvGrpSpPr/>
              <p:nvPr/>
            </p:nvGrpSpPr>
            <p:grpSpPr>
              <a:xfrm>
                <a:off x="1774825" y="2060575"/>
                <a:ext cx="3313113" cy="1368425"/>
                <a:chOff x="1774825" y="2060575"/>
                <a:chExt cx="3313113" cy="1368425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5A1E71DE-C325-C52B-8129-E9FF5B3A6567}"/>
                    </a:ext>
                  </a:extLst>
                </p:cNvPr>
                <p:cNvCxnSpPr/>
                <p:nvPr/>
              </p:nvCxnSpPr>
              <p:spPr>
                <a:xfrm flipH="1">
                  <a:off x="1774825" y="2060575"/>
                  <a:ext cx="720725" cy="1296988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B2E5EC02-6143-E36F-5D4E-483F135F1501}"/>
                    </a:ext>
                  </a:extLst>
                </p:cNvPr>
                <p:cNvCxnSpPr/>
                <p:nvPr/>
              </p:nvCxnSpPr>
              <p:spPr>
                <a:xfrm flipH="1">
                  <a:off x="4367213" y="2133600"/>
                  <a:ext cx="720725" cy="129540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366F050F-411A-2AEE-0386-A12D1930632B}"/>
                    </a:ext>
                  </a:extLst>
                </p:cNvPr>
                <p:cNvCxnSpPr/>
                <p:nvPr/>
              </p:nvCxnSpPr>
              <p:spPr>
                <a:xfrm>
                  <a:off x="2424113" y="2133600"/>
                  <a:ext cx="2663825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3D30FB36-D48A-B537-25A8-308868498012}"/>
                    </a:ext>
                  </a:extLst>
                </p:cNvPr>
                <p:cNvCxnSpPr/>
                <p:nvPr/>
              </p:nvCxnSpPr>
              <p:spPr>
                <a:xfrm>
                  <a:off x="1774825" y="3357563"/>
                  <a:ext cx="266541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76191016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D2109AF-FFAB-D232-8CF0-DCB486A5C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90"/>
            <a:ext cx="5101960" cy="4938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62" y="0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Retain modified parameterization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5220072" y="1272782"/>
            <a:ext cx="3599479" cy="4732528"/>
          </a:xfrm>
        </p:spPr>
        <p:txBody>
          <a:bodyPr/>
          <a:lstStyle/>
          <a:p>
            <a:r>
              <a:rPr lang="en-GB" dirty="0">
                <a:ea typeface="ＭＳ Ｐゴシック" pitchFamily="-105" charset="-128"/>
              </a:rPr>
              <a:t>Example from ECMWF</a:t>
            </a:r>
          </a:p>
          <a:p>
            <a:r>
              <a:rPr lang="en-GB" dirty="0">
                <a:ea typeface="ＭＳ Ｐゴシック" pitchFamily="-105" charset="-128"/>
              </a:rPr>
              <a:t>Convection scheme </a:t>
            </a:r>
            <a:r>
              <a:rPr lang="en-GB" dirty="0">
                <a:solidFill>
                  <a:srgbClr val="00B0F0"/>
                </a:solidFill>
                <a:ea typeface="ＭＳ Ｐゴシック" pitchFamily="-105" charset="-128"/>
              </a:rPr>
              <a:t>ON</a:t>
            </a:r>
            <a:r>
              <a:rPr lang="en-GB" dirty="0">
                <a:ea typeface="ＭＳ Ｐゴシック" pitchFamily="-105" charset="-128"/>
              </a:rPr>
              <a:t> or </a:t>
            </a:r>
            <a:r>
              <a:rPr lang="en-GB" dirty="0">
                <a:solidFill>
                  <a:srgbClr val="FF0000"/>
                </a:solidFill>
                <a:ea typeface="ＭＳ Ｐゴシック" pitchFamily="-105" charset="-128"/>
              </a:rPr>
              <a:t>OFF</a:t>
            </a:r>
            <a:r>
              <a:rPr lang="en-GB" dirty="0">
                <a:ea typeface="ＭＳ Ｐゴシック" pitchFamily="-105" charset="-128"/>
              </a:rPr>
              <a:t> problematic at km scales</a:t>
            </a:r>
          </a:p>
          <a:p>
            <a:r>
              <a:rPr lang="en-GB" dirty="0">
                <a:solidFill>
                  <a:srgbClr val="7030A0"/>
                </a:solidFill>
                <a:ea typeface="ＭＳ Ｐゴシック" pitchFamily="-105" charset="-128"/>
              </a:rPr>
              <a:t>Goldilocks solution</a:t>
            </a:r>
            <a:r>
              <a:rPr lang="en-GB" dirty="0">
                <a:ea typeface="ＭＳ Ｐゴシック" pitchFamily="-105" charset="-128"/>
              </a:rPr>
              <a:t> with it partially active</a:t>
            </a:r>
          </a:p>
          <a:p>
            <a:r>
              <a:rPr lang="en-GB" dirty="0">
                <a:ea typeface="ＭＳ Ｐゴシック" pitchFamily="-105" charset="-128"/>
              </a:rPr>
              <a:t>Various km scale studies using damped convection schemes but typically as ad hoc function of </a:t>
            </a:r>
            <a:r>
              <a:rPr lang="el-GR" sz="2400" dirty="0"/>
              <a:t>Δ</a:t>
            </a:r>
            <a:r>
              <a:rPr lang="en-GB" sz="2400" i="1" dirty="0"/>
              <a:t>x</a:t>
            </a:r>
            <a:endParaRPr lang="en-GB" dirty="0">
              <a:ea typeface="ＭＳ Ｐゴシック" pitchFamily="-105" charset="-128"/>
            </a:endParaRPr>
          </a:p>
          <a:p>
            <a:endParaRPr lang="en-GB" dirty="0">
              <a:ea typeface="ＭＳ Ｐゴシック" pitchFamily="-105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20A40-7495-E339-8C89-B9313291BD1A}"/>
              </a:ext>
            </a:extLst>
          </p:cNvPr>
          <p:cNvSpPr txBox="1"/>
          <p:nvPr/>
        </p:nvSpPr>
        <p:spPr>
          <a:xfrm>
            <a:off x="104111" y="6149004"/>
            <a:ext cx="52200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Plot courtesy Becker, 2022, WGNE workshop on systematic errors</a:t>
            </a: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CAC7D48-E20B-3B0B-C196-715F937F64E3}"/>
              </a:ext>
            </a:extLst>
          </p:cNvPr>
          <p:cNvSpPr/>
          <p:nvPr/>
        </p:nvSpPr>
        <p:spPr>
          <a:xfrm>
            <a:off x="3419872" y="2363984"/>
            <a:ext cx="431223" cy="5878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C1740F-5A09-A37A-C385-BCB48EF5A08A}"/>
              </a:ext>
            </a:extLst>
          </p:cNvPr>
          <p:cNvSpPr/>
          <p:nvPr/>
        </p:nvSpPr>
        <p:spPr>
          <a:xfrm>
            <a:off x="3537046" y="3261832"/>
            <a:ext cx="431223" cy="5878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596272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06812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Higher resolution not a panacea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24800" y="1412776"/>
            <a:ext cx="3859168" cy="4732528"/>
          </a:xfrm>
        </p:spPr>
        <p:txBody>
          <a:bodyPr/>
          <a:lstStyle/>
          <a:p>
            <a:r>
              <a:rPr lang="en-GB" dirty="0">
                <a:ea typeface="ＭＳ Ｐゴシック" pitchFamily="-105" charset="-128"/>
              </a:rPr>
              <a:t>UM at 200m</a:t>
            </a:r>
          </a:p>
          <a:p>
            <a:r>
              <a:rPr lang="en-GB" dirty="0">
                <a:ea typeface="ＭＳ Ｐゴシック" pitchFamily="-105" charset="-128"/>
              </a:rPr>
              <a:t>Too many small, fragmented clouds</a:t>
            </a:r>
          </a:p>
          <a:p>
            <a:endParaRPr lang="en-GB" dirty="0">
              <a:ea typeface="ＭＳ Ｐゴシック" pitchFamily="-105" charset="-128"/>
            </a:endParaRPr>
          </a:p>
          <a:p>
            <a:r>
              <a:rPr lang="en-GB" dirty="0">
                <a:ea typeface="ＭＳ Ｐゴシック" pitchFamily="-105" charset="-128"/>
              </a:rPr>
              <a:t>Storm numbers and sizes sensitive to turbulent mixing length</a:t>
            </a:r>
          </a:p>
          <a:p>
            <a:r>
              <a:rPr lang="en-GB" dirty="0">
                <a:solidFill>
                  <a:srgbClr val="FF0000"/>
                </a:solidFill>
                <a:ea typeface="ＭＳ Ｐゴシック" pitchFamily="-105" charset="-128"/>
              </a:rPr>
              <a:t>Cannot just be tuned</a:t>
            </a:r>
          </a:p>
          <a:p>
            <a:endParaRPr lang="en-GB" dirty="0">
              <a:ea typeface="ＭＳ Ｐゴシック" pitchFamily="-105" charset="-128"/>
            </a:endParaRPr>
          </a:p>
        </p:txBody>
      </p:sp>
      <p:pic>
        <p:nvPicPr>
          <p:cNvPr id="6" name="Picture 5" descr="A graph of a storm&#10;&#10;Description automatically generated">
            <a:extLst>
              <a:ext uri="{FF2B5EF4-FFF2-40B4-BE49-F238E27FC236}">
                <a16:creationId xmlns:a16="http://schemas.microsoft.com/office/drawing/2014/main" id="{A935D56B-71C2-0B00-9E7F-BF7F0D99A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72782"/>
            <a:ext cx="4716016" cy="4095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6BA0B-6671-901E-220C-C3A074B5BAB4}"/>
              </a:ext>
            </a:extLst>
          </p:cNvPr>
          <p:cNvSpPr txBox="1"/>
          <p:nvPr/>
        </p:nvSpPr>
        <p:spPr>
          <a:xfrm>
            <a:off x="6595376" y="5491971"/>
            <a:ext cx="2548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Hanley et al, 2015</a:t>
            </a:r>
          </a:p>
        </p:txBody>
      </p:sp>
    </p:spTree>
    <p:extLst>
      <p:ext uri="{BB962C8B-B14F-4D97-AF65-F5344CB8AC3E}">
        <p14:creationId xmlns:p14="http://schemas.microsoft.com/office/powerpoint/2010/main" val="25412259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89" y="152089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Convection in the climate system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23528" y="1196752"/>
            <a:ext cx="3744416" cy="3951304"/>
          </a:xfrm>
        </p:spPr>
        <p:txBody>
          <a:bodyPr/>
          <a:lstStyle/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Associated warming patterns drive tropical circulations: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e.g., monsoons, the Walker circulation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synoptic features, e.g. tropical cyclones</a:t>
            </a:r>
            <a:endParaRPr lang="en-GB" b="0" i="0" u="none" strike="noStrike" baseline="0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Production of e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xtreme events, e.g. floods </a:t>
            </a:r>
          </a:p>
          <a:p>
            <a:r>
              <a:rPr lang="en-GB" dirty="0">
                <a:solidFill>
                  <a:srgbClr val="000000"/>
                </a:solidFill>
              </a:rPr>
              <a:t>Associated clouds are an important component of the Earth’s radiation budget</a:t>
            </a:r>
            <a:endParaRPr lang="en-GB" dirty="0">
              <a:solidFill>
                <a:schemeClr val="tx1"/>
              </a:solidFill>
            </a:endParaRPr>
          </a:p>
          <a:p>
            <a:endParaRPr lang="en-GB" sz="2000" b="0" i="0" u="none" strike="noStrike" baseline="0" dirty="0">
              <a:solidFill>
                <a:srgbClr val="000000"/>
              </a:solidFill>
            </a:endParaRPr>
          </a:p>
          <a:p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68A1B7-1EDA-0FAB-10CB-BDC5F5E83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980089"/>
            <a:ext cx="464400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46251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1922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Summary I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611560" y="1062736"/>
            <a:ext cx="7920880" cy="4732528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ea typeface="ＭＳ Ｐゴシック" pitchFamily="-105" charset="-128"/>
              </a:rPr>
              <a:t>Convection is a critical component of the (tropical) climate system</a:t>
            </a:r>
          </a:p>
          <a:p>
            <a:r>
              <a:rPr lang="en-GB" dirty="0">
                <a:solidFill>
                  <a:srgbClr val="FF0000"/>
                </a:solidFill>
                <a:ea typeface="ＭＳ Ｐゴシック" pitchFamily="-105" charset="-128"/>
              </a:rPr>
              <a:t>Climate models depend on parameterizations to represent convection</a:t>
            </a:r>
          </a:p>
          <a:p>
            <a:r>
              <a:rPr lang="en-GB" dirty="0">
                <a:ea typeface="ＭＳ Ｐゴシック" pitchFamily="-105" charset="-128"/>
              </a:rPr>
              <a:t>This is a major challenge due to the range of scales and tight interactions with dynamics and other parameterizations</a:t>
            </a:r>
          </a:p>
          <a:p>
            <a:r>
              <a:rPr lang="en-GB" dirty="0">
                <a:ea typeface="ＭＳ Ｐゴシック" pitchFamily="-105" charset="-128"/>
              </a:rPr>
              <a:t>The mass flux approach is the most common method</a:t>
            </a:r>
          </a:p>
          <a:p>
            <a:r>
              <a:rPr lang="en-GB" dirty="0">
                <a:ea typeface="ＭＳ Ｐゴシック" pitchFamily="-105" charset="-128"/>
              </a:rPr>
              <a:t>Performance very sensitive to choices for e.g. entrainment</a:t>
            </a:r>
          </a:p>
          <a:p>
            <a:r>
              <a:rPr lang="en-GB" dirty="0">
                <a:ea typeface="ＭＳ Ｐゴシック" pitchFamily="-105" charset="-128"/>
              </a:rPr>
              <a:t>Models have significant biases in the representation of tropical climate, and its variability</a:t>
            </a:r>
          </a:p>
          <a:p>
            <a:endParaRPr lang="en-GB" dirty="0"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169637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1922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Summary II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539552" y="1218530"/>
            <a:ext cx="7920880" cy="4732528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FF0000"/>
                </a:solidFill>
              </a:rPr>
              <a:t>Moving towards models of few km which can have an explicit representation of convection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/>
              <a:t>Some improvements but weaknesses require development of parameterizations for the grey zone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/>
              <a:t>Even at sub-km scales models have difficulties in representing convection (new programme </a:t>
            </a:r>
            <a:r>
              <a:rPr lang="en-GB" dirty="0" err="1"/>
              <a:t>ParaChute</a:t>
            </a:r>
            <a:r>
              <a:rPr lang="en-GB" dirty="0"/>
              <a:t>)</a:t>
            </a:r>
            <a:endParaRPr lang="en-GB" sz="2400" dirty="0"/>
          </a:p>
          <a:p>
            <a:pPr marL="1085850" lvl="1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/>
              <a:t>e.g. b</a:t>
            </a:r>
            <a:r>
              <a:rPr lang="en-GB" sz="2400" dirty="0"/>
              <a:t>oundary layer turbulence parameterization enters its own grey zone</a:t>
            </a:r>
          </a:p>
          <a:p>
            <a:r>
              <a:rPr lang="en-GB" dirty="0">
                <a:solidFill>
                  <a:srgbClr val="FF0000"/>
                </a:solidFill>
                <a:ea typeface="ＭＳ Ｐゴシック" pitchFamily="-105" charset="-128"/>
              </a:rPr>
              <a:t>The parameterization problem will never be “solved” in climate models but will continue to change its character</a:t>
            </a:r>
          </a:p>
        </p:txBody>
      </p:sp>
    </p:spTree>
    <p:extLst>
      <p:ext uri="{BB962C8B-B14F-4D97-AF65-F5344CB8AC3E}">
        <p14:creationId xmlns:p14="http://schemas.microsoft.com/office/powerpoint/2010/main" val="259508219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-33493"/>
            <a:ext cx="8280000" cy="828000"/>
          </a:xfrm>
        </p:spPr>
        <p:txBody>
          <a:bodyPr/>
          <a:lstStyle/>
          <a:p>
            <a:r>
              <a:rPr lang="en-GB" altLang="en-US" sz="2800" dirty="0">
                <a:solidFill>
                  <a:srgbClr val="7030A0"/>
                </a:solidFill>
              </a:rPr>
              <a:t>References I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42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23528" y="548680"/>
            <a:ext cx="8280000" cy="4732528"/>
          </a:xfrm>
        </p:spPr>
        <p:txBody>
          <a:bodyPr/>
          <a:lstStyle/>
          <a:p>
            <a:pPr eaLnBrk="1" hangingPunct="1"/>
            <a:endParaRPr lang="en-GB" altLang="en-US" sz="1600" dirty="0"/>
          </a:p>
          <a:p>
            <a:pPr eaLnBrk="1" hangingPunct="1"/>
            <a:r>
              <a:rPr lang="en-GB" altLang="en-US" sz="1800" dirty="0"/>
              <a:t>Arakawa, A. and W. H. Schubert, 1974. Interaction of a Cumulus Cloud Ensemble with the Large-Scale Environment, Part I. </a:t>
            </a:r>
            <a:r>
              <a:rPr lang="en-GB" altLang="en-US" sz="1800" i="1" dirty="0"/>
              <a:t>J. Atmos. Sci</a:t>
            </a:r>
            <a:r>
              <a:rPr lang="en-GB" altLang="en-US" sz="1800" dirty="0"/>
              <a:t>., </a:t>
            </a:r>
            <a:r>
              <a:rPr lang="en-GB" altLang="en-US" sz="1800" b="1" dirty="0"/>
              <a:t>31</a:t>
            </a:r>
            <a:r>
              <a:rPr lang="en-GB" altLang="en-US" sz="1800" dirty="0"/>
              <a:t>, 674-701</a:t>
            </a:r>
          </a:p>
          <a:p>
            <a:pPr eaLnBrk="1" hangingPunct="1"/>
            <a:r>
              <a:rPr lang="en-GB" altLang="en-US" sz="1800" dirty="0"/>
              <a:t>Bechtold, P., M. Kohler, T. Jung, F. </a:t>
            </a:r>
            <a:r>
              <a:rPr lang="en-GB" altLang="en-US" sz="1800" dirty="0" err="1"/>
              <a:t>Doblas</a:t>
            </a:r>
            <a:r>
              <a:rPr lang="en-GB" altLang="en-US" sz="1800" dirty="0"/>
              <a:t>-Reyes, M. </a:t>
            </a:r>
            <a:r>
              <a:rPr lang="en-GB" altLang="en-US" sz="1800" dirty="0" err="1"/>
              <a:t>Leutbecher</a:t>
            </a:r>
            <a:r>
              <a:rPr lang="en-GB" altLang="en-US" sz="1800" dirty="0"/>
              <a:t>, M. Rodwell, F. </a:t>
            </a:r>
            <a:r>
              <a:rPr lang="en-GB" altLang="en-US" sz="1800" dirty="0" err="1"/>
              <a:t>Vitart</a:t>
            </a:r>
            <a:r>
              <a:rPr lang="en-GB" altLang="en-US" sz="1800" dirty="0"/>
              <a:t> and G. Balsamo, 2008. Advances in simulating atmospheric variability with the ECMWF model: From synoptic to decadal timescales. </a:t>
            </a:r>
            <a:r>
              <a:rPr lang="en-GB" altLang="en-US" sz="1800" i="1" dirty="0"/>
              <a:t>Quart. J. Roy. Met. Soc.</a:t>
            </a:r>
            <a:r>
              <a:rPr lang="en-GB" altLang="en-US" sz="1800" dirty="0"/>
              <a:t>, </a:t>
            </a:r>
            <a:r>
              <a:rPr lang="en-GB" altLang="en-US" sz="1800" b="1" dirty="0"/>
              <a:t>134</a:t>
            </a:r>
            <a:r>
              <a:rPr lang="en-GB" altLang="en-US" sz="1800" dirty="0"/>
              <a:t>, 1337-1351.</a:t>
            </a:r>
          </a:p>
          <a:p>
            <a:pPr eaLnBrk="1" hangingPunct="1"/>
            <a:r>
              <a:rPr lang="en-GB" altLang="en-US" sz="1800" dirty="0"/>
              <a:t>Bechtold, P. 2015. Convection in global numerical weather prediction. </a:t>
            </a:r>
            <a:r>
              <a:rPr lang="en-GB" altLang="en-US" sz="1800" dirty="0" err="1"/>
              <a:t>Chp</a:t>
            </a:r>
            <a:r>
              <a:rPr lang="en-GB" altLang="en-US" sz="1800" dirty="0"/>
              <a:t>. 15 of Parameterization of Atmosphere Convection, Plant, R. S and Yano, J.-I. (eds.)</a:t>
            </a:r>
          </a:p>
          <a:p>
            <a:pPr eaLnBrk="1" hangingPunct="1"/>
            <a:r>
              <a:rPr lang="en-GB" altLang="en-US" sz="1800" dirty="0"/>
              <a:t>Boing, S. J, A. P. </a:t>
            </a:r>
            <a:r>
              <a:rPr lang="en-GB" altLang="en-US" sz="1800" dirty="0" err="1"/>
              <a:t>Siebesma</a:t>
            </a:r>
            <a:r>
              <a:rPr lang="en-GB" altLang="en-US" sz="1800" dirty="0"/>
              <a:t>, J. D. </a:t>
            </a:r>
            <a:r>
              <a:rPr lang="en-GB" altLang="en-US" sz="1800" dirty="0" err="1"/>
              <a:t>Korpershoek</a:t>
            </a:r>
            <a:r>
              <a:rPr lang="en-GB" altLang="en-US" sz="1800" dirty="0"/>
              <a:t> and H. J. J. Jonker, 2012. Detrainment in deep convection. </a:t>
            </a:r>
            <a:r>
              <a:rPr lang="en-GB" altLang="en-US" sz="1800" i="1" dirty="0" err="1"/>
              <a:t>Geophys</a:t>
            </a:r>
            <a:r>
              <a:rPr lang="en-GB" altLang="en-US" sz="1800" i="1" dirty="0"/>
              <a:t>. Res. Lett</a:t>
            </a:r>
            <a:r>
              <a:rPr lang="en-GB" altLang="en-US" sz="1800" dirty="0"/>
              <a:t>., </a:t>
            </a:r>
            <a:r>
              <a:rPr lang="en-GB" altLang="en-US" sz="1800" b="1" dirty="0"/>
              <a:t>39</a:t>
            </a:r>
            <a:r>
              <a:rPr lang="en-GB" altLang="en-US" sz="1800" dirty="0"/>
              <a:t>, 2012GL053735.</a:t>
            </a:r>
          </a:p>
          <a:p>
            <a:pPr eaLnBrk="1" hangingPunct="1"/>
            <a:r>
              <a:rPr lang="en-GB" altLang="en-US" sz="1800" dirty="0"/>
              <a:t>Bush, S.J., A. G. Turner, S. J. </a:t>
            </a:r>
            <a:r>
              <a:rPr lang="en-GB" altLang="en-US" sz="1800" dirty="0" err="1"/>
              <a:t>Woolnough</a:t>
            </a:r>
            <a:r>
              <a:rPr lang="en-GB" altLang="en-US" sz="1800" dirty="0"/>
              <a:t>, G. M. Martin and N. P. </a:t>
            </a:r>
            <a:r>
              <a:rPr lang="en-GB" altLang="en-US" sz="1800" dirty="0" err="1"/>
              <a:t>Klingaman</a:t>
            </a:r>
            <a:r>
              <a:rPr lang="en-GB" altLang="en-US" sz="1800" dirty="0"/>
              <a:t>, 2015. The effect of increased convective entrainment on Asian monsoon biases in the </a:t>
            </a:r>
            <a:r>
              <a:rPr lang="en-GB" altLang="en-US" sz="1800" dirty="0" err="1"/>
              <a:t>MetUM</a:t>
            </a:r>
            <a:r>
              <a:rPr lang="en-GB" altLang="en-US" sz="1800" dirty="0"/>
              <a:t> general circulation model. </a:t>
            </a:r>
            <a:r>
              <a:rPr lang="en-GB" altLang="en-US" sz="1800" i="1" dirty="0"/>
              <a:t>Quart. J. Roy. Met. Soc</a:t>
            </a:r>
            <a:r>
              <a:rPr lang="en-GB" altLang="en-US" sz="1800" dirty="0"/>
              <a:t>., </a:t>
            </a:r>
            <a:r>
              <a:rPr lang="en-GB" altLang="en-US" sz="1800" b="1" dirty="0"/>
              <a:t>141</a:t>
            </a:r>
            <a:r>
              <a:rPr lang="en-GB" altLang="en-US" sz="1800" dirty="0"/>
              <a:t>, 311-326.</a:t>
            </a:r>
          </a:p>
          <a:p>
            <a:pPr eaLnBrk="1" hangingPunct="1"/>
            <a:r>
              <a:rPr lang="en-GB" altLang="en-US" sz="1800" dirty="0"/>
              <a:t>Derbyshire, S. H., I. Beau, P. Bechtold, J.-Y. </a:t>
            </a:r>
            <a:r>
              <a:rPr lang="en-GB" altLang="en-US" sz="1800" dirty="0" err="1"/>
              <a:t>Grandpeix</a:t>
            </a:r>
            <a:r>
              <a:rPr lang="en-GB" altLang="en-US" sz="1800" dirty="0"/>
              <a:t>, J.-M. </a:t>
            </a:r>
            <a:r>
              <a:rPr lang="en-GB" altLang="en-US" sz="1800" dirty="0" err="1"/>
              <a:t>Piriou</a:t>
            </a:r>
            <a:r>
              <a:rPr lang="en-GB" altLang="en-US" sz="1800" dirty="0"/>
              <a:t>, J.-L. </a:t>
            </a:r>
            <a:r>
              <a:rPr lang="en-GB" altLang="en-US" sz="1800" dirty="0" err="1"/>
              <a:t>Redelsperger</a:t>
            </a:r>
            <a:r>
              <a:rPr lang="en-GB" altLang="en-US" sz="1800" dirty="0"/>
              <a:t> and P. M. M. Soares, 2004. Sensitivity of moist convection to environmental humidity. </a:t>
            </a:r>
            <a:r>
              <a:rPr lang="en-GB" altLang="en-US" sz="1800" i="1" dirty="0"/>
              <a:t>Quart. J. Roy. Met. Soc</a:t>
            </a:r>
            <a:r>
              <a:rPr lang="en-GB" altLang="en-US" sz="1800" dirty="0"/>
              <a:t>., </a:t>
            </a:r>
            <a:r>
              <a:rPr lang="en-GB" altLang="en-US" sz="1800" b="1" dirty="0"/>
              <a:t>130</a:t>
            </a:r>
            <a:r>
              <a:rPr lang="en-GB" altLang="en-US" sz="1800" dirty="0"/>
              <a:t>, 178-196.</a:t>
            </a:r>
          </a:p>
          <a:p>
            <a:pPr eaLnBrk="1" hangingPunct="1"/>
            <a:r>
              <a:rPr lang="en-GB" altLang="en-US" sz="1800" dirty="0"/>
              <a:t>Derbyshire, S. H., A. V. Maidens, S. F. Milton, R. A. Stratton and M. R. Willett, 2011. Adaptive detrainment in a convective parameterization. </a:t>
            </a:r>
            <a:r>
              <a:rPr lang="en-GB" altLang="en-US" sz="1800" i="1" dirty="0"/>
              <a:t>Quart. J. Roy. Met. Soc</a:t>
            </a:r>
            <a:r>
              <a:rPr lang="en-GB" altLang="en-US" sz="1800" dirty="0"/>
              <a:t>.,</a:t>
            </a:r>
            <a:r>
              <a:rPr lang="en-GB" altLang="en-US" sz="1800" b="1" dirty="0"/>
              <a:t>137</a:t>
            </a:r>
            <a:r>
              <a:rPr lang="en-GB" altLang="en-US" sz="1800" dirty="0"/>
              <a:t>, 1856-1871.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67177484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-33493"/>
            <a:ext cx="8280000" cy="828000"/>
          </a:xfrm>
        </p:spPr>
        <p:txBody>
          <a:bodyPr/>
          <a:lstStyle/>
          <a:p>
            <a:r>
              <a:rPr lang="en-GB" altLang="en-US" sz="2800" dirty="0">
                <a:solidFill>
                  <a:srgbClr val="7030A0"/>
                </a:solidFill>
              </a:rPr>
              <a:t>References II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43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23528" y="548680"/>
            <a:ext cx="8280000" cy="4732528"/>
          </a:xfrm>
        </p:spPr>
        <p:txBody>
          <a:bodyPr/>
          <a:lstStyle/>
          <a:p>
            <a:pPr eaLnBrk="1" hangingPunct="1"/>
            <a:endParaRPr lang="en-GB" altLang="en-US" sz="1600" dirty="0"/>
          </a:p>
          <a:p>
            <a:pPr eaLnBrk="1" hangingPunct="1"/>
            <a:r>
              <a:rPr lang="en-GB" altLang="en-US" sz="1800" dirty="0"/>
              <a:t>Gu, J.-F., R. S. Plant, C. E. Holloway, T. R. Jones, A. Stirling, P. A. Clark, S. J. </a:t>
            </a:r>
            <a:r>
              <a:rPr lang="en-GB" altLang="en-US" sz="1800" dirty="0" err="1"/>
              <a:t>Woolnough</a:t>
            </a:r>
            <a:r>
              <a:rPr lang="en-GB" altLang="en-US" sz="1800" dirty="0"/>
              <a:t>, and T. L. Webb. Evaluation of the bulk mass flux formulation using large eddy simulations. </a:t>
            </a:r>
            <a:r>
              <a:rPr lang="en-GB" altLang="en-US" sz="1800" i="1" dirty="0"/>
              <a:t>J. Atmos. Sci</a:t>
            </a:r>
            <a:r>
              <a:rPr lang="en-GB" altLang="en-US" sz="1800" dirty="0"/>
              <a:t>., </a:t>
            </a:r>
            <a:r>
              <a:rPr lang="en-GB" altLang="en-US" sz="1800" b="1" dirty="0"/>
              <a:t>77</a:t>
            </a:r>
            <a:r>
              <a:rPr lang="en-GB" altLang="en-US" sz="1800" dirty="0"/>
              <a:t>, 2115-2137. </a:t>
            </a:r>
          </a:p>
          <a:p>
            <a:pPr eaLnBrk="1" hangingPunct="1"/>
            <a:r>
              <a:rPr lang="en-GB" altLang="en-US" sz="1800" dirty="0"/>
              <a:t>Hanley, K. E., R. S. Plant, T. H. M. Stein, R. J. Hogan, H. W. Lean, C. Halliwell, and P. A. Clark, 2015. Mixing length controls on high resolution simulations of convective storms. </a:t>
            </a:r>
            <a:r>
              <a:rPr lang="en-GB" altLang="en-US" sz="1800" i="1" dirty="0"/>
              <a:t>Quart. J. Roy. Met. Soc</a:t>
            </a:r>
            <a:r>
              <a:rPr lang="en-GB" altLang="en-US" sz="1800" dirty="0"/>
              <a:t>., </a:t>
            </a:r>
            <a:r>
              <a:rPr lang="en-GB" altLang="en-US" sz="1800" b="1" dirty="0"/>
              <a:t>141</a:t>
            </a:r>
            <a:r>
              <a:rPr lang="en-GB" altLang="en-US" sz="1800" dirty="0"/>
              <a:t>, 272-284.</a:t>
            </a:r>
          </a:p>
          <a:p>
            <a:pPr eaLnBrk="1" hangingPunct="1"/>
            <a:r>
              <a:rPr lang="en-GB" altLang="en-US" sz="1800" dirty="0" err="1"/>
              <a:t>Klingaman</a:t>
            </a:r>
            <a:r>
              <a:rPr lang="en-GB" altLang="en-US" sz="1800" dirty="0"/>
              <a:t>, N.P. and S. J. </a:t>
            </a:r>
            <a:r>
              <a:rPr lang="en-GB" altLang="en-US" sz="1800" dirty="0" err="1"/>
              <a:t>Woolnough</a:t>
            </a:r>
            <a:r>
              <a:rPr lang="en-GB" altLang="en-US" sz="1800" dirty="0"/>
              <a:t>, 2014. Using a case-study approach to improve the Madden–Julian oscillation in the Hadley Centre model. </a:t>
            </a:r>
            <a:r>
              <a:rPr lang="en-GB" altLang="en-US" sz="1800" i="1" dirty="0"/>
              <a:t>Quart. J. Roy. Met. Soc.</a:t>
            </a:r>
            <a:r>
              <a:rPr lang="en-GB" altLang="en-US" sz="1800" dirty="0"/>
              <a:t>, </a:t>
            </a:r>
            <a:r>
              <a:rPr lang="en-GB" altLang="en-US" sz="1800" b="1" dirty="0"/>
              <a:t>140</a:t>
            </a:r>
            <a:r>
              <a:rPr lang="en-GB" altLang="en-US" sz="1800" dirty="0"/>
              <a:t>, 2491-2505. </a:t>
            </a:r>
          </a:p>
          <a:p>
            <a:pPr eaLnBrk="1" hangingPunct="1"/>
            <a:r>
              <a:rPr lang="en-GB" altLang="en-US" sz="1800" dirty="0"/>
              <a:t>Knight, C. G., S. H. E. Knight, N. Massey, T. Aina, C. Christensen, D. J. Frame, J. A. Kettleborough, A. Martin, S. Pascoe, B. Sanderson, D. A. </a:t>
            </a:r>
            <a:r>
              <a:rPr lang="en-GB" altLang="en-US" sz="1800" dirty="0" err="1"/>
              <a:t>Stainforth</a:t>
            </a:r>
            <a:r>
              <a:rPr lang="en-GB" altLang="en-US" sz="1800" dirty="0"/>
              <a:t>, and M. R. Allen, 2007. Association of parameter, software, and hardware variation with large-scale </a:t>
            </a:r>
            <a:r>
              <a:rPr lang="en-GB" altLang="en-US" sz="1800" dirty="0" err="1"/>
              <a:t>behavior</a:t>
            </a:r>
            <a:r>
              <a:rPr lang="en-GB" altLang="en-US" sz="1800" dirty="0"/>
              <a:t> across 57,000 climate models. </a:t>
            </a:r>
            <a:r>
              <a:rPr lang="en-GB" altLang="en-US" sz="1800" i="1" dirty="0"/>
              <a:t>PNAS</a:t>
            </a:r>
            <a:r>
              <a:rPr lang="en-GB" altLang="en-US" sz="1800" dirty="0"/>
              <a:t> </a:t>
            </a:r>
            <a:r>
              <a:rPr lang="en-GB" altLang="en-US" sz="1800" b="1" dirty="0"/>
              <a:t>104, </a:t>
            </a:r>
            <a:r>
              <a:rPr lang="en-GB" altLang="en-US" sz="1800" dirty="0"/>
              <a:t>12259-12264.</a:t>
            </a:r>
          </a:p>
          <a:p>
            <a:pPr eaLnBrk="1" hangingPunct="1"/>
            <a:r>
              <a:rPr lang="en-GB" altLang="en-US" sz="1800" dirty="0"/>
              <a:t>Kuo, H.-L., 1974. Further studies of the parameterization of the influence of cumulus convection on large-scale flow. </a:t>
            </a:r>
            <a:r>
              <a:rPr lang="en-GB" altLang="en-US" sz="1800" i="1" dirty="0"/>
              <a:t>J. Atmos. Sci</a:t>
            </a:r>
            <a:r>
              <a:rPr lang="en-GB" altLang="en-US" sz="1800" dirty="0"/>
              <a:t>., </a:t>
            </a:r>
            <a:r>
              <a:rPr lang="en-GB" altLang="en-US" sz="1800" b="1" dirty="0"/>
              <a:t>31</a:t>
            </a:r>
            <a:r>
              <a:rPr lang="en-GB" altLang="en-US" sz="1800" dirty="0"/>
              <a:t>, 1232-1240.</a:t>
            </a:r>
          </a:p>
          <a:p>
            <a:pPr eaLnBrk="1" hangingPunct="1"/>
            <a:r>
              <a:rPr lang="en-GB" altLang="en-US" sz="1800" dirty="0"/>
              <a:t>Mapes, B. E., 1997. Equilibrium vs activation controls of large-scale variations of tropical deep convection. In: The Physics and Parameterization of Moist Convection, Smith, R. K. (ed.)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6338813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-33493"/>
            <a:ext cx="8280000" cy="828000"/>
          </a:xfrm>
        </p:spPr>
        <p:txBody>
          <a:bodyPr/>
          <a:lstStyle/>
          <a:p>
            <a:r>
              <a:rPr lang="en-GB" altLang="en-US" sz="2800" dirty="0">
                <a:solidFill>
                  <a:srgbClr val="7030A0"/>
                </a:solidFill>
              </a:rPr>
              <a:t>References III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44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23528" y="548680"/>
            <a:ext cx="8280000" cy="4732528"/>
          </a:xfrm>
        </p:spPr>
        <p:txBody>
          <a:bodyPr/>
          <a:lstStyle/>
          <a:p>
            <a:pPr eaLnBrk="1" hangingPunct="1"/>
            <a:endParaRPr lang="en-GB" altLang="en-US" sz="1600" dirty="0"/>
          </a:p>
          <a:p>
            <a:pPr eaLnBrk="1" hangingPunct="1"/>
            <a:r>
              <a:rPr lang="en-GB" altLang="en-US" sz="1800" dirty="0"/>
              <a:t>Mapes, B. E., 2000. Convective inhibition, </a:t>
            </a:r>
            <a:r>
              <a:rPr lang="en-GB" altLang="en-US" sz="1800" dirty="0" err="1"/>
              <a:t>subgrid</a:t>
            </a:r>
            <a:r>
              <a:rPr lang="en-GB" altLang="en-US" sz="1800" dirty="0"/>
              <a:t>-scale triggering energy, and stratiform instability in a toy tropical wave model. </a:t>
            </a:r>
            <a:r>
              <a:rPr lang="en-GB" altLang="en-US" sz="1800" i="1" dirty="0"/>
              <a:t>J. Atmos. Sci</a:t>
            </a:r>
            <a:r>
              <a:rPr lang="en-GB" altLang="en-US" sz="1800" dirty="0"/>
              <a:t>., </a:t>
            </a:r>
            <a:r>
              <a:rPr lang="en-GB" altLang="en-US" sz="1800" b="1" dirty="0"/>
              <a:t>57</a:t>
            </a:r>
            <a:r>
              <a:rPr lang="en-GB" altLang="en-US" sz="1800" dirty="0"/>
              <a:t>, 1515-1535.</a:t>
            </a:r>
          </a:p>
          <a:p>
            <a:pPr eaLnBrk="1" hangingPunct="1"/>
            <a:r>
              <a:rPr lang="en-GB" altLang="en-US" sz="1800" dirty="0"/>
              <a:t>Miyamoto, Y., Y. Kajikawa, R. Yoshida, T. </a:t>
            </a:r>
            <a:r>
              <a:rPr lang="en-GB" altLang="en-US" sz="1800" dirty="0" err="1"/>
              <a:t>Yamaura</a:t>
            </a:r>
            <a:r>
              <a:rPr lang="en-GB" altLang="en-US" sz="1800" dirty="0"/>
              <a:t>, H. Yashiro and H. Tomita,  2013. Deep moist atmospheric convection in a </a:t>
            </a:r>
            <a:r>
              <a:rPr lang="en-GB" altLang="en-US" sz="1800" dirty="0" err="1"/>
              <a:t>subkilometer</a:t>
            </a:r>
            <a:r>
              <a:rPr lang="en-GB" altLang="en-US" sz="1800" dirty="0"/>
              <a:t> global simulation, </a:t>
            </a:r>
            <a:r>
              <a:rPr lang="en-GB" altLang="en-US" sz="1800" i="1" dirty="0" err="1"/>
              <a:t>Geophys</a:t>
            </a:r>
            <a:r>
              <a:rPr lang="en-GB" altLang="en-US" sz="1800" i="1" dirty="0"/>
              <a:t>. Res. Lett</a:t>
            </a:r>
            <a:r>
              <a:rPr lang="en-GB" altLang="en-US" sz="1800" dirty="0"/>
              <a:t>., </a:t>
            </a:r>
            <a:r>
              <a:rPr lang="en-GB" altLang="en-US" sz="1800" b="1" dirty="0"/>
              <a:t>40</a:t>
            </a:r>
            <a:r>
              <a:rPr lang="en-GB" altLang="en-US" sz="1800" dirty="0"/>
              <a:t>, 4922-4926. </a:t>
            </a:r>
          </a:p>
          <a:p>
            <a:pPr eaLnBrk="1" hangingPunct="1"/>
            <a:r>
              <a:rPr lang="en-GB" altLang="en-US" sz="1800" dirty="0" err="1"/>
              <a:t>Peatman</a:t>
            </a:r>
            <a:r>
              <a:rPr lang="en-GB" altLang="en-US" sz="1800" dirty="0"/>
              <a:t>, S. C., J. Methven, and S. J. </a:t>
            </a:r>
            <a:r>
              <a:rPr lang="en-GB" altLang="en-US" sz="1800" dirty="0" err="1"/>
              <a:t>Woolnough</a:t>
            </a:r>
            <a:r>
              <a:rPr lang="en-GB" altLang="en-US" sz="1800" dirty="0"/>
              <a:t>, 2018. Isolating the Effects of Moisture Entrainment on Convectively Coupled Equatorial Waves in an </a:t>
            </a:r>
            <a:r>
              <a:rPr lang="en-GB" altLang="en-US" sz="1800" dirty="0" err="1"/>
              <a:t>Aquaplanet</a:t>
            </a:r>
            <a:r>
              <a:rPr lang="en-GB" altLang="en-US" sz="1800" dirty="0"/>
              <a:t> GCM. </a:t>
            </a:r>
            <a:r>
              <a:rPr lang="en-GB" altLang="en-US" sz="1800" i="1" dirty="0"/>
              <a:t>J. Atmos. Sci</a:t>
            </a:r>
            <a:r>
              <a:rPr lang="en-GB" altLang="en-US" sz="1800" dirty="0"/>
              <a:t>., </a:t>
            </a:r>
            <a:r>
              <a:rPr lang="en-GB" altLang="en-US" sz="1800" b="1" dirty="0"/>
              <a:t>75</a:t>
            </a:r>
            <a:r>
              <a:rPr lang="en-GB" altLang="en-US" sz="1800" dirty="0"/>
              <a:t>, 3139–3157.</a:t>
            </a:r>
          </a:p>
          <a:p>
            <a:pPr eaLnBrk="1" hangingPunct="1"/>
            <a:r>
              <a:rPr lang="en-GB" altLang="en-US" sz="1800" dirty="0"/>
              <a:t>Plant, R. S. 2010 A review of the theoretical basis for bulk mass flux convective parameterization. </a:t>
            </a:r>
            <a:r>
              <a:rPr lang="en-GB" altLang="en-US" sz="1800" i="1" dirty="0"/>
              <a:t>Atmos. Chem. Phys</a:t>
            </a:r>
            <a:r>
              <a:rPr lang="en-GB" altLang="en-US" sz="1800" dirty="0"/>
              <a:t>., </a:t>
            </a:r>
            <a:r>
              <a:rPr lang="en-GB" altLang="en-US" sz="1800" b="1" dirty="0"/>
              <a:t>10</a:t>
            </a:r>
            <a:r>
              <a:rPr lang="en-GB" altLang="en-US" sz="1800" dirty="0"/>
              <a:t>, 3529-3544.</a:t>
            </a:r>
          </a:p>
          <a:p>
            <a:pPr eaLnBrk="1" hangingPunct="1"/>
            <a:r>
              <a:rPr lang="en-GB" altLang="en-US" sz="1800" dirty="0"/>
              <a:t>Stirling, A. and R. A. Stratton, 2012. Entrainment processes in the diurnal cycle of deep convection over land. Quart. J. Roy. Met. Soc., </a:t>
            </a:r>
            <a:r>
              <a:rPr lang="en-GB" altLang="en-US" sz="1800" b="1" dirty="0"/>
              <a:t>138</a:t>
            </a:r>
            <a:r>
              <a:rPr lang="en-GB" altLang="en-US" sz="1800" dirty="0"/>
              <a:t>, 1135-1149.</a:t>
            </a:r>
          </a:p>
          <a:p>
            <a:pPr eaLnBrk="1" hangingPunct="1"/>
            <a:r>
              <a:rPr lang="en-GB" altLang="en-US" sz="1800" dirty="0"/>
              <a:t>Talib, J., S. J. </a:t>
            </a:r>
            <a:r>
              <a:rPr lang="en-GB" altLang="en-US" sz="1800" dirty="0" err="1"/>
              <a:t>Woolnough</a:t>
            </a:r>
            <a:r>
              <a:rPr lang="en-GB" altLang="en-US" sz="1800" dirty="0"/>
              <a:t>, N. P. </a:t>
            </a:r>
            <a:r>
              <a:rPr lang="en-GB" altLang="en-US" sz="1800" dirty="0" err="1"/>
              <a:t>Klingaman</a:t>
            </a:r>
            <a:r>
              <a:rPr lang="en-GB" altLang="en-US" sz="1800" dirty="0"/>
              <a:t>, and C. E. Holloway, 2018. The Role of the Cloud Radiative Effect in the Sensitivity of the Intertropical Convergence Zone to Convective Mixing. </a:t>
            </a:r>
            <a:r>
              <a:rPr lang="en-GB" altLang="en-US" sz="1800" i="1" dirty="0"/>
              <a:t>J. Climate</a:t>
            </a:r>
            <a:r>
              <a:rPr lang="en-GB" altLang="en-US" sz="1800" dirty="0"/>
              <a:t>, </a:t>
            </a:r>
            <a:r>
              <a:rPr lang="en-GB" altLang="en-US" sz="1800" b="1" dirty="0"/>
              <a:t>31</a:t>
            </a:r>
            <a:r>
              <a:rPr lang="en-GB" altLang="en-US" sz="1800" dirty="0"/>
              <a:t>, 6821–6838.</a:t>
            </a:r>
          </a:p>
          <a:p>
            <a:pPr eaLnBrk="1" hangingPunct="1"/>
            <a:r>
              <a:rPr lang="en-GB" altLang="en-US" sz="1800" dirty="0" err="1"/>
              <a:t>Whitall</a:t>
            </a:r>
            <a:r>
              <a:rPr lang="en-GB" altLang="en-US" sz="1800" dirty="0"/>
              <a:t>, M., R. Stratton, M. Willett, S. Derbyshire, R. Wong and G. G. Rooney, 2022. Convection Schemes. Unified Model Documentation Paper 027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907527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-33493"/>
            <a:ext cx="8280000" cy="828000"/>
          </a:xfrm>
        </p:spPr>
        <p:txBody>
          <a:bodyPr/>
          <a:lstStyle/>
          <a:p>
            <a:r>
              <a:rPr lang="en-GB" altLang="en-US" sz="2800" dirty="0">
                <a:solidFill>
                  <a:srgbClr val="7030A0"/>
                </a:solidFill>
              </a:rPr>
              <a:t>References IV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45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23528" y="548680"/>
            <a:ext cx="8280000" cy="4732528"/>
          </a:xfrm>
        </p:spPr>
        <p:txBody>
          <a:bodyPr/>
          <a:lstStyle/>
          <a:p>
            <a:pPr eaLnBrk="1" hangingPunct="1"/>
            <a:endParaRPr lang="en-GB" altLang="en-US" sz="1600" dirty="0"/>
          </a:p>
          <a:p>
            <a:pPr eaLnBrk="1" hangingPunct="1"/>
            <a:r>
              <a:rPr lang="en-GB" altLang="en-US" sz="1800" dirty="0"/>
              <a:t>Xie, S., Y.-C. Wang, W. Lin, H.-Y. Ma, Q. Tang, S. Tang, X. Zheng, J.-C. </a:t>
            </a:r>
            <a:r>
              <a:rPr lang="en-GB" altLang="en-US" sz="1800" dirty="0" err="1"/>
              <a:t>Golaz</a:t>
            </a:r>
            <a:r>
              <a:rPr lang="en-GB" altLang="en-US" sz="1800" dirty="0"/>
              <a:t>, G. J. Zhang and M. Zhang, 2019. Improved Diurnal Cycle of Precipitation in E3SM with a Revised Convective Triggering Function. </a:t>
            </a:r>
            <a:r>
              <a:rPr lang="en-GB" altLang="en-US" sz="1800" i="1" dirty="0"/>
              <a:t>J. Adv. Model. Earth </a:t>
            </a:r>
            <a:r>
              <a:rPr lang="en-GB" altLang="en-US" sz="1800" i="1" dirty="0" err="1"/>
              <a:t>Syst</a:t>
            </a:r>
            <a:r>
              <a:rPr lang="en-GB" altLang="en-US" sz="1800" dirty="0"/>
              <a:t>, 2019MS001702.</a:t>
            </a:r>
          </a:p>
          <a:p>
            <a:pPr eaLnBrk="1" hangingPunct="1"/>
            <a:r>
              <a:rPr lang="en-GB" altLang="en-US" sz="1800" dirty="0"/>
              <a:t>J.-I. Yano and R. S. Plant, 2016. Generalized Convective Quasi-Equilibrium Principle. </a:t>
            </a:r>
            <a:r>
              <a:rPr lang="en-GB" altLang="en-US" sz="1800" i="1" dirty="0"/>
              <a:t>Dyn. Atmos. Ocean</a:t>
            </a:r>
            <a:r>
              <a:rPr lang="en-GB" altLang="en-US" sz="1800" dirty="0"/>
              <a:t>., </a:t>
            </a:r>
            <a:r>
              <a:rPr lang="en-GB" altLang="en-US" sz="1800" b="1" dirty="0"/>
              <a:t>73</a:t>
            </a:r>
            <a:r>
              <a:rPr lang="en-GB" altLang="en-US" sz="1800" dirty="0"/>
              <a:t>, 10-33. </a:t>
            </a:r>
          </a:p>
          <a:p>
            <a:pPr eaLnBrk="1" hangingPunct="1"/>
            <a:r>
              <a:rPr lang="en-GB" altLang="en-US" sz="1800" dirty="0"/>
              <a:t>Zhang, G. J., 2003. Convective quasi-equilibrium in the tropical western Pacific: Comparison with midlatitude continental environment. </a:t>
            </a:r>
            <a:r>
              <a:rPr lang="en-GB" altLang="en-US" sz="1800" i="1" dirty="0"/>
              <a:t>J. </a:t>
            </a:r>
            <a:r>
              <a:rPr lang="en-GB" altLang="en-US" sz="1800" i="1" dirty="0" err="1"/>
              <a:t>Geophys</a:t>
            </a:r>
            <a:r>
              <a:rPr lang="en-GB" altLang="en-US" sz="1800" i="1" dirty="0"/>
              <a:t>. Res.</a:t>
            </a:r>
            <a:r>
              <a:rPr lang="en-GB" altLang="en-US" sz="1800" dirty="0"/>
              <a:t>, </a:t>
            </a:r>
            <a:r>
              <a:rPr lang="en-GB" altLang="en-US" sz="1800" b="1" dirty="0"/>
              <a:t>108</a:t>
            </a:r>
            <a:r>
              <a:rPr lang="en-GB" altLang="en-US" sz="1800" dirty="0"/>
              <a:t>, 2003JD003520.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7698206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03856"/>
            <a:ext cx="313184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Convection in</a:t>
            </a:r>
            <a:br>
              <a:rPr lang="en-GB" altLang="en-US" sz="3600" dirty="0">
                <a:solidFill>
                  <a:srgbClr val="7030A0"/>
                </a:solidFill>
              </a:rPr>
            </a:br>
            <a:r>
              <a:rPr lang="en-GB" altLang="en-US" sz="3600" dirty="0">
                <a:solidFill>
                  <a:srgbClr val="7030A0"/>
                </a:solidFill>
              </a:rPr>
              <a:t>climate models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51520" y="1988840"/>
            <a:ext cx="3330170" cy="395130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60% of global </a:t>
            </a:r>
            <a:r>
              <a:rPr lang="en-GB" dirty="0" err="1"/>
              <a:t>precip</a:t>
            </a:r>
            <a:r>
              <a:rPr lang="en-GB" dirty="0"/>
              <a:t> from convection parameterization</a:t>
            </a:r>
          </a:p>
          <a:p>
            <a:endParaRPr lang="en-GB" dirty="0"/>
          </a:p>
          <a:p>
            <a:r>
              <a:rPr lang="en-GB" dirty="0"/>
              <a:t>75% in tropics (and much of the rest from associated anvil cloud)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" name="Picture 19" descr="A graph of a map of the world&#10;&#10;Description automatically generated">
            <a:extLst>
              <a:ext uri="{FF2B5EF4-FFF2-40B4-BE49-F238E27FC236}">
                <a16:creationId xmlns:a16="http://schemas.microsoft.com/office/drawing/2014/main" id="{830E666F-11D8-2D31-C9FC-610135149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04" y="0"/>
            <a:ext cx="3851416" cy="68715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D8D7EA-DE00-280D-DB28-4DAFB8F93983}"/>
              </a:ext>
            </a:extLst>
          </p:cNvPr>
          <p:cNvSpPr txBox="1"/>
          <p:nvPr/>
        </p:nvSpPr>
        <p:spPr>
          <a:xfrm>
            <a:off x="7464726" y="114719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C3D319-0BED-00E1-3381-4B57DF30EB2D}"/>
              </a:ext>
            </a:extLst>
          </p:cNvPr>
          <p:cNvSpPr txBox="1"/>
          <p:nvPr/>
        </p:nvSpPr>
        <p:spPr>
          <a:xfrm>
            <a:off x="7540818" y="5085184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ECMWF, convective </a:t>
            </a:r>
            <a:r>
              <a:rPr lang="en-GB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A85D42-F38B-1C32-6B46-1D0CFAD2E70E}"/>
              </a:ext>
            </a:extLst>
          </p:cNvPr>
          <p:cNvSpPr txBox="1"/>
          <p:nvPr/>
        </p:nvSpPr>
        <p:spPr>
          <a:xfrm>
            <a:off x="7617126" y="29249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ECMWF, 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456440-F6FE-74F0-CE91-FC41325F9A61}"/>
              </a:ext>
            </a:extLst>
          </p:cNvPr>
          <p:cNvSpPr txBox="1"/>
          <p:nvPr/>
        </p:nvSpPr>
        <p:spPr>
          <a:xfrm>
            <a:off x="2187076" y="6455675"/>
            <a:ext cx="1818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Bechtold, 2015</a:t>
            </a:r>
          </a:p>
        </p:txBody>
      </p:sp>
    </p:spTree>
    <p:extLst>
      <p:ext uri="{BB962C8B-B14F-4D97-AF65-F5344CB8AC3E}">
        <p14:creationId xmlns:p14="http://schemas.microsoft.com/office/powerpoint/2010/main" val="79872568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0872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Convection in climate models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8506" y="1553044"/>
            <a:ext cx="4382670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r>
              <a:rPr lang="en-GB" dirty="0"/>
              <a:t>Tropical T budget in free troposphere within models is dominated by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Radiation scheme cooling</a:t>
            </a:r>
            <a:r>
              <a:rPr lang="en-GB" dirty="0"/>
              <a:t> = 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Convection scheme heating</a:t>
            </a:r>
          </a:p>
          <a:p>
            <a:endParaRPr lang="en-GB" dirty="0"/>
          </a:p>
          <a:p>
            <a:r>
              <a:rPr lang="en-GB" dirty="0"/>
              <a:t>Dynamics is important – because of its interactions with the convection!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D8362-0D58-242C-E2E8-DBF81A0E82D2}"/>
              </a:ext>
            </a:extLst>
          </p:cNvPr>
          <p:cNvSpPr txBox="1"/>
          <p:nvPr/>
        </p:nvSpPr>
        <p:spPr>
          <a:xfrm>
            <a:off x="6804248" y="5661248"/>
            <a:ext cx="233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ECMWF model; from Peter Bechtold</a:t>
            </a:r>
          </a:p>
        </p:txBody>
      </p:sp>
      <p:pic>
        <p:nvPicPr>
          <p:cNvPr id="9" name="Picture 8" descr="A diagram of a cloud&#10;&#10;Description automatically generated">
            <a:extLst>
              <a:ext uri="{FF2B5EF4-FFF2-40B4-BE49-F238E27FC236}">
                <a16:creationId xmlns:a16="http://schemas.microsoft.com/office/drawing/2014/main" id="{CD39ABC6-5000-3EA1-1C57-FF1493995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3044"/>
            <a:ext cx="4583681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1691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408" y="451190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How a parameterization enters in the equations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1"/>
              </p:nvPr>
            </p:nvSpPr>
            <p:spPr>
              <a:xfrm>
                <a:off x="178506" y="1279190"/>
                <a:ext cx="8526294" cy="3951304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GB" sz="2400" dirty="0"/>
              </a:p>
              <a:p>
                <a:r>
                  <a:rPr lang="en-GB" b="1" dirty="0"/>
                  <a:t>All</a:t>
                </a:r>
                <a:r>
                  <a:rPr lang="en-GB" dirty="0"/>
                  <a:t> numerical models are based on a filter,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 </m:t>
                    </m:r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endParaRPr lang="en-GB" dirty="0"/>
              </a:p>
              <a:p>
                <a:r>
                  <a:rPr lang="en-GB" dirty="0"/>
                  <a:t>Assuming Reynolds averaging rules, thermodynamic equation becomes</a:t>
                </a:r>
              </a:p>
              <a:p>
                <a:endParaRPr lang="en-GB" dirty="0"/>
              </a:p>
              <a:p>
                <a:pPr marL="45720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</m:num>
                        <m:den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𝒖</m:t>
                          </m:r>
                        </m:e>
                      </m:acc>
                      <m:r>
                        <a:rPr kumimoji="0" lang="en-GB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GB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𝛁</m:t>
                      </m:r>
                      <m:acc>
                        <m:accPr>
                          <m:chr m:val="̅"/>
                          <m:ctrlPr>
                            <a:rPr kumimoji="0" lang="en-GB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</m:acc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𝜌</m:t>
                          </m:r>
                        </m:den>
                      </m:f>
                      <m:r>
                        <a:rPr kumimoji="0" lang="en-GB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𝛁</m:t>
                      </m:r>
                      <m:r>
                        <a:rPr kumimoji="0" lang="en-GB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.</m:t>
                      </m:r>
                      <m:acc>
                        <m:accPr>
                          <m:chr m:val="̅"/>
                          <m:ctrlPr>
                            <a:rPr kumimoji="0" lang="en-GB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kumimoji="0" lang="en-GB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𝜌</m:t>
                              </m:r>
                              <m:r>
                                <a:rPr kumimoji="0" lang="en-GB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𝒖</m:t>
                              </m:r>
                            </m:e>
                            <m:sup>
                              <m:r>
                                <a:rPr kumimoji="0" lang="en-GB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  <m:sup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Π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</m:acc>
                      <m:r>
                        <a:rPr kumimoji="0" lang="en-GB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</m:acc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)+</m:t>
                      </m:r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GB" kern="1200" dirty="0">
                  <a:latin typeface="Arial" charset="0"/>
                  <a:ea typeface="+mn-ea"/>
                  <a:cs typeface="+mn-cs"/>
                </a:endParaRPr>
              </a:p>
              <a:p>
                <a:pPr marL="45720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dirty="0"/>
              </a:p>
              <a:p>
                <a:r>
                  <a:rPr lang="en-GB" dirty="0"/>
                  <a:t> Convection parametrization needs to represent the effects of sub-filter-scale convection on the filtered flow (first term on RHS) and to produce precipitation and clouds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178506" y="1279190"/>
                <a:ext cx="8526294" cy="3951304"/>
              </a:xfrm>
              <a:blipFill>
                <a:blip r:embed="rId3"/>
                <a:stretch>
                  <a:fillRect l="-2001" r="-2073" b="-206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110367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6689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Representation depends on filter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684597" y="1124744"/>
            <a:ext cx="4357602" cy="1670242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Parameterized</a:t>
            </a:r>
            <a:r>
              <a:rPr lang="en-GB" sz="1800" dirty="0"/>
              <a:t> </a:t>
            </a:r>
          </a:p>
          <a:p>
            <a:r>
              <a:rPr lang="en-GB" sz="1800" dirty="0" err="1"/>
              <a:t>Δx</a:t>
            </a:r>
            <a:r>
              <a:rPr lang="en-GB" sz="1800" dirty="0"/>
              <a:t> ~ 100km  or larger</a:t>
            </a:r>
          </a:p>
          <a:p>
            <a:r>
              <a:rPr lang="en-GB" sz="1800" dirty="0">
                <a:solidFill>
                  <a:srgbClr val="FF0000"/>
                </a:solidFill>
              </a:rPr>
              <a:t>Many clouds in a grid cell</a:t>
            </a:r>
          </a:p>
          <a:p>
            <a:r>
              <a:rPr lang="en-GB" sz="1800" dirty="0">
                <a:solidFill>
                  <a:srgbClr val="FF0000"/>
                </a:solidFill>
              </a:rPr>
              <a:t>Represent the effect of all clouds on mean properties of the grid </a:t>
            </a:r>
          </a:p>
          <a:p>
            <a:endParaRPr lang="en-GB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D18F257-B2E2-8F19-C74F-4DED3F984EFF}"/>
              </a:ext>
            </a:extLst>
          </p:cNvPr>
          <p:cNvGrpSpPr/>
          <p:nvPr/>
        </p:nvGrpSpPr>
        <p:grpSpPr>
          <a:xfrm>
            <a:off x="468589" y="980728"/>
            <a:ext cx="4031403" cy="5830583"/>
            <a:chOff x="468589" y="593086"/>
            <a:chExt cx="4345884" cy="6074385"/>
          </a:xfrm>
        </p:grpSpPr>
        <p:pic>
          <p:nvPicPr>
            <p:cNvPr id="91" name="Content Placeholder 3" descr="arakawa.png">
              <a:extLst>
                <a:ext uri="{FF2B5EF4-FFF2-40B4-BE49-F238E27FC236}">
                  <a16:creationId xmlns:a16="http://schemas.microsoft.com/office/drawing/2014/main" id="{F2175494-E311-6812-CFDC-34CF09121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60"/>
            <a:stretch>
              <a:fillRect/>
            </a:stretch>
          </p:blipFill>
          <p:spPr bwMode="auto">
            <a:xfrm>
              <a:off x="468589" y="593086"/>
              <a:ext cx="4313758" cy="19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Content Placeholder 3" descr="arakawa.png">
              <a:extLst>
                <a:ext uri="{FF2B5EF4-FFF2-40B4-BE49-F238E27FC236}">
                  <a16:creationId xmlns:a16="http://schemas.microsoft.com/office/drawing/2014/main" id="{ED2A7E8A-2410-9A3D-26D2-3CEEDD229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60"/>
            <a:stretch>
              <a:fillRect/>
            </a:stretch>
          </p:blipFill>
          <p:spPr bwMode="auto">
            <a:xfrm>
              <a:off x="568719" y="4687243"/>
              <a:ext cx="4177751" cy="1980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21E48AA-8E80-C4F5-AC3D-ECA6F33D3E3A}"/>
                </a:ext>
              </a:extLst>
            </p:cNvPr>
            <p:cNvGrpSpPr/>
            <p:nvPr/>
          </p:nvGrpSpPr>
          <p:grpSpPr>
            <a:xfrm>
              <a:off x="500715" y="907002"/>
              <a:ext cx="4313758" cy="5689377"/>
              <a:chOff x="1703388" y="2060575"/>
              <a:chExt cx="3509962" cy="4681538"/>
            </a:xfrm>
          </p:grpSpPr>
          <p:pic>
            <p:nvPicPr>
              <p:cNvPr id="18" name="Content Placeholder 3" descr="arakawa.png">
                <a:extLst>
                  <a:ext uri="{FF2B5EF4-FFF2-40B4-BE49-F238E27FC236}">
                    <a16:creationId xmlns:a16="http://schemas.microsoft.com/office/drawing/2014/main" id="{DE6E8203-C04C-4F99-1EE3-8DC62F218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660"/>
              <a:stretch>
                <a:fillRect/>
              </a:stretch>
            </p:blipFill>
            <p:spPr bwMode="auto">
              <a:xfrm>
                <a:off x="1703388" y="3429000"/>
                <a:ext cx="3509962" cy="166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C76F01F-9200-9836-FD74-08F8DE1E015F}"/>
                  </a:ext>
                </a:extLst>
              </p:cNvPr>
              <p:cNvCxnSpPr/>
              <p:nvPr/>
            </p:nvCxnSpPr>
            <p:spPr>
              <a:xfrm flipH="1">
                <a:off x="1774825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FA0AF45-2A05-966B-FB15-8651BC7F7EFA}"/>
                  </a:ext>
                </a:extLst>
              </p:cNvPr>
              <p:cNvCxnSpPr/>
              <p:nvPr/>
            </p:nvCxnSpPr>
            <p:spPr>
              <a:xfrm flipH="1">
                <a:off x="1847850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65D785F-293E-6A53-E7B8-8C93DC44C060}"/>
                  </a:ext>
                </a:extLst>
              </p:cNvPr>
              <p:cNvCxnSpPr/>
              <p:nvPr/>
            </p:nvCxnSpPr>
            <p:spPr>
              <a:xfrm flipH="1">
                <a:off x="19192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AD9308-18C6-76C6-F7E5-FC6FCB4C1AD4}"/>
                  </a:ext>
                </a:extLst>
              </p:cNvPr>
              <p:cNvCxnSpPr/>
              <p:nvPr/>
            </p:nvCxnSpPr>
            <p:spPr>
              <a:xfrm flipH="1">
                <a:off x="19923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15769F8-DB64-1329-0EE9-F8B6FEE7F1F8}"/>
                  </a:ext>
                </a:extLst>
              </p:cNvPr>
              <p:cNvCxnSpPr/>
              <p:nvPr/>
            </p:nvCxnSpPr>
            <p:spPr>
              <a:xfrm flipH="1">
                <a:off x="2063750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7EDE36F-113C-5E5C-3F23-C7E02E5D4862}"/>
                  </a:ext>
                </a:extLst>
              </p:cNvPr>
              <p:cNvCxnSpPr/>
              <p:nvPr/>
            </p:nvCxnSpPr>
            <p:spPr>
              <a:xfrm flipH="1">
                <a:off x="21351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75BEC04-3275-6F80-01E9-ABB2D3B311E1}"/>
                  </a:ext>
                </a:extLst>
              </p:cNvPr>
              <p:cNvCxnSpPr/>
              <p:nvPr/>
            </p:nvCxnSpPr>
            <p:spPr>
              <a:xfrm flipH="1">
                <a:off x="22082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642CE3C-43F4-A874-ACCA-2CA3A6CD941F}"/>
                  </a:ext>
                </a:extLst>
              </p:cNvPr>
              <p:cNvCxnSpPr/>
              <p:nvPr/>
            </p:nvCxnSpPr>
            <p:spPr>
              <a:xfrm flipH="1">
                <a:off x="22796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AA60874-D920-834D-A327-0E8E565CD8F9}"/>
                  </a:ext>
                </a:extLst>
              </p:cNvPr>
              <p:cNvCxnSpPr/>
              <p:nvPr/>
            </p:nvCxnSpPr>
            <p:spPr>
              <a:xfrm flipH="1">
                <a:off x="23510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AECF4BC-7BDD-0052-35C7-A8A8DE6A8495}"/>
                  </a:ext>
                </a:extLst>
              </p:cNvPr>
              <p:cNvCxnSpPr/>
              <p:nvPr/>
            </p:nvCxnSpPr>
            <p:spPr>
              <a:xfrm flipH="1">
                <a:off x="24241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DEFA929-2995-43E5-DAA7-3A4FA4A20E18}"/>
                  </a:ext>
                </a:extLst>
              </p:cNvPr>
              <p:cNvCxnSpPr/>
              <p:nvPr/>
            </p:nvCxnSpPr>
            <p:spPr>
              <a:xfrm flipH="1">
                <a:off x="24955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0640141-AEDE-A5FC-E375-74B2ECCFEF67}"/>
                  </a:ext>
                </a:extLst>
              </p:cNvPr>
              <p:cNvCxnSpPr/>
              <p:nvPr/>
            </p:nvCxnSpPr>
            <p:spPr>
              <a:xfrm flipH="1">
                <a:off x="25669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AE15DEA-2C14-AE0E-4C84-06D3688103DA}"/>
                  </a:ext>
                </a:extLst>
              </p:cNvPr>
              <p:cNvCxnSpPr/>
              <p:nvPr/>
            </p:nvCxnSpPr>
            <p:spPr>
              <a:xfrm flipH="1">
                <a:off x="26400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13856E4-5469-5373-C4ED-BC0E7B42CC7D}"/>
                  </a:ext>
                </a:extLst>
              </p:cNvPr>
              <p:cNvCxnSpPr/>
              <p:nvPr/>
            </p:nvCxnSpPr>
            <p:spPr>
              <a:xfrm flipH="1">
                <a:off x="27114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EC14ADF-F54F-E86E-3596-081F9FCDCCF6}"/>
                  </a:ext>
                </a:extLst>
              </p:cNvPr>
              <p:cNvCxnSpPr/>
              <p:nvPr/>
            </p:nvCxnSpPr>
            <p:spPr>
              <a:xfrm flipH="1">
                <a:off x="27828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20B21AC-4695-80D6-C39C-E8270515A2C4}"/>
                  </a:ext>
                </a:extLst>
              </p:cNvPr>
              <p:cNvCxnSpPr/>
              <p:nvPr/>
            </p:nvCxnSpPr>
            <p:spPr>
              <a:xfrm flipH="1">
                <a:off x="28559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2B7A903-7935-11B2-0767-EB1CC0BC9713}"/>
                  </a:ext>
                </a:extLst>
              </p:cNvPr>
              <p:cNvCxnSpPr/>
              <p:nvPr/>
            </p:nvCxnSpPr>
            <p:spPr>
              <a:xfrm flipH="1">
                <a:off x="29273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F529356-E216-97B1-F4EB-F0AE2D12D577}"/>
                  </a:ext>
                </a:extLst>
              </p:cNvPr>
              <p:cNvCxnSpPr/>
              <p:nvPr/>
            </p:nvCxnSpPr>
            <p:spPr>
              <a:xfrm flipH="1">
                <a:off x="30003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BCB5F70-F761-3241-9C16-761F652F1156}"/>
                  </a:ext>
                </a:extLst>
              </p:cNvPr>
              <p:cNvCxnSpPr/>
              <p:nvPr/>
            </p:nvCxnSpPr>
            <p:spPr>
              <a:xfrm flipH="1">
                <a:off x="30718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BD1B27F-7886-48E7-DBAD-003E398AB672}"/>
                  </a:ext>
                </a:extLst>
              </p:cNvPr>
              <p:cNvCxnSpPr/>
              <p:nvPr/>
            </p:nvCxnSpPr>
            <p:spPr>
              <a:xfrm flipH="1">
                <a:off x="31432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A1C2DFB-786B-F6A9-943C-51AD90CE429A}"/>
                  </a:ext>
                </a:extLst>
              </p:cNvPr>
              <p:cNvCxnSpPr/>
              <p:nvPr/>
            </p:nvCxnSpPr>
            <p:spPr>
              <a:xfrm flipH="1">
                <a:off x="32162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44FCDC1-9B38-4893-BAD7-C5F40AF184A7}"/>
                  </a:ext>
                </a:extLst>
              </p:cNvPr>
              <p:cNvCxnSpPr/>
              <p:nvPr/>
            </p:nvCxnSpPr>
            <p:spPr>
              <a:xfrm flipH="1">
                <a:off x="32877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45E5D25-6CF7-3F4F-6216-59A5209A7CDB}"/>
                  </a:ext>
                </a:extLst>
              </p:cNvPr>
              <p:cNvCxnSpPr/>
              <p:nvPr/>
            </p:nvCxnSpPr>
            <p:spPr>
              <a:xfrm flipH="1">
                <a:off x="33591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CF85699-6632-86BE-DB31-C95D2554C0E8}"/>
                  </a:ext>
                </a:extLst>
              </p:cNvPr>
              <p:cNvCxnSpPr/>
              <p:nvPr/>
            </p:nvCxnSpPr>
            <p:spPr>
              <a:xfrm flipH="1">
                <a:off x="34321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4F94495-B3B5-5841-6565-A529DD138A25}"/>
                  </a:ext>
                </a:extLst>
              </p:cNvPr>
              <p:cNvCxnSpPr/>
              <p:nvPr/>
            </p:nvCxnSpPr>
            <p:spPr>
              <a:xfrm flipH="1">
                <a:off x="35036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C560BF1-F128-BFFF-088C-4B6EAD09799A}"/>
                  </a:ext>
                </a:extLst>
              </p:cNvPr>
              <p:cNvCxnSpPr/>
              <p:nvPr/>
            </p:nvCxnSpPr>
            <p:spPr>
              <a:xfrm flipH="1">
                <a:off x="35750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7BF9913-12F3-C829-99AF-231647DC60C1}"/>
                  </a:ext>
                </a:extLst>
              </p:cNvPr>
              <p:cNvCxnSpPr/>
              <p:nvPr/>
            </p:nvCxnSpPr>
            <p:spPr>
              <a:xfrm flipH="1">
                <a:off x="36480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F06FF2B-BD71-2D1C-2D6E-CEF319E6F951}"/>
                  </a:ext>
                </a:extLst>
              </p:cNvPr>
              <p:cNvCxnSpPr/>
              <p:nvPr/>
            </p:nvCxnSpPr>
            <p:spPr>
              <a:xfrm flipH="1">
                <a:off x="37195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2D20CC-E3E7-F852-1E1C-D96A2EDAB225}"/>
                  </a:ext>
                </a:extLst>
              </p:cNvPr>
              <p:cNvCxnSpPr/>
              <p:nvPr/>
            </p:nvCxnSpPr>
            <p:spPr>
              <a:xfrm flipH="1">
                <a:off x="3792538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714B24B-B864-7910-6ABE-CA8798DE91D2}"/>
                  </a:ext>
                </a:extLst>
              </p:cNvPr>
              <p:cNvCxnSpPr/>
              <p:nvPr/>
            </p:nvCxnSpPr>
            <p:spPr>
              <a:xfrm flipH="1">
                <a:off x="38639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F459302-BFBA-EEEF-B080-EDECFA2B3AB1}"/>
                  </a:ext>
                </a:extLst>
              </p:cNvPr>
              <p:cNvCxnSpPr/>
              <p:nvPr/>
            </p:nvCxnSpPr>
            <p:spPr>
              <a:xfrm flipH="1">
                <a:off x="39354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3428168-B1CB-5876-E0BB-DE12F0FD138E}"/>
                  </a:ext>
                </a:extLst>
              </p:cNvPr>
              <p:cNvCxnSpPr/>
              <p:nvPr/>
            </p:nvCxnSpPr>
            <p:spPr>
              <a:xfrm flipH="1">
                <a:off x="4008438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17A33F3-9B4E-A70A-A48A-FBB40CD3BE04}"/>
                  </a:ext>
                </a:extLst>
              </p:cNvPr>
              <p:cNvCxnSpPr/>
              <p:nvPr/>
            </p:nvCxnSpPr>
            <p:spPr>
              <a:xfrm flipH="1">
                <a:off x="4079875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86EB066-AA98-947C-6200-D8D058973C68}"/>
                  </a:ext>
                </a:extLst>
              </p:cNvPr>
              <p:cNvCxnSpPr/>
              <p:nvPr/>
            </p:nvCxnSpPr>
            <p:spPr>
              <a:xfrm flipH="1">
                <a:off x="41513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AAF1123-C607-1326-BFC8-44D7D3426548}"/>
                  </a:ext>
                </a:extLst>
              </p:cNvPr>
              <p:cNvCxnSpPr/>
              <p:nvPr/>
            </p:nvCxnSpPr>
            <p:spPr>
              <a:xfrm flipH="1">
                <a:off x="4224338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495836C-7E48-0DA2-7164-E8D4ED93521B}"/>
                  </a:ext>
                </a:extLst>
              </p:cNvPr>
              <p:cNvCxnSpPr/>
              <p:nvPr/>
            </p:nvCxnSpPr>
            <p:spPr>
              <a:xfrm flipH="1">
                <a:off x="4295775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B65328-1EA1-3797-7BCC-1E4E0778FF33}"/>
                  </a:ext>
                </a:extLst>
              </p:cNvPr>
              <p:cNvCxnSpPr/>
              <p:nvPr/>
            </p:nvCxnSpPr>
            <p:spPr>
              <a:xfrm flipH="1">
                <a:off x="43672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5D3A5F0-DEBD-8E0A-5763-F5344B84BA8A}"/>
                  </a:ext>
                </a:extLst>
              </p:cNvPr>
              <p:cNvCxnSpPr/>
              <p:nvPr/>
            </p:nvCxnSpPr>
            <p:spPr>
              <a:xfrm>
                <a:off x="2495550" y="371633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6D237E5-57AE-70ED-3886-455B81210E5D}"/>
                  </a:ext>
                </a:extLst>
              </p:cNvPr>
              <p:cNvCxnSpPr/>
              <p:nvPr/>
            </p:nvCxnSpPr>
            <p:spPr>
              <a:xfrm>
                <a:off x="2424113" y="37893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036F5FE-7C54-17C1-7AB3-9A32BB160DE3}"/>
                  </a:ext>
                </a:extLst>
              </p:cNvPr>
              <p:cNvCxnSpPr/>
              <p:nvPr/>
            </p:nvCxnSpPr>
            <p:spPr>
              <a:xfrm>
                <a:off x="2424113" y="386873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2B2B7FC-D4A9-C5DD-C3C6-E848764DCB22}"/>
                  </a:ext>
                </a:extLst>
              </p:cNvPr>
              <p:cNvCxnSpPr/>
              <p:nvPr/>
            </p:nvCxnSpPr>
            <p:spPr>
              <a:xfrm>
                <a:off x="2351088" y="3941763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9A0BD71-CB4B-24E8-4428-5475D418FBB3}"/>
                  </a:ext>
                </a:extLst>
              </p:cNvPr>
              <p:cNvCxnSpPr/>
              <p:nvPr/>
            </p:nvCxnSpPr>
            <p:spPr>
              <a:xfrm>
                <a:off x="2424113" y="386873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D443DB6-2559-9381-C9E9-0B9774CE836C}"/>
                  </a:ext>
                </a:extLst>
              </p:cNvPr>
              <p:cNvCxnSpPr/>
              <p:nvPr/>
            </p:nvCxnSpPr>
            <p:spPr>
              <a:xfrm>
                <a:off x="2351088" y="4021138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B4C84C0-A6C3-DC76-2705-0B138071E042}"/>
                  </a:ext>
                </a:extLst>
              </p:cNvPr>
              <p:cNvCxnSpPr/>
              <p:nvPr/>
            </p:nvCxnSpPr>
            <p:spPr>
              <a:xfrm>
                <a:off x="2279650" y="40894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78FBFF3-12F3-B657-3D02-E98BB7F7EC5E}"/>
                  </a:ext>
                </a:extLst>
              </p:cNvPr>
              <p:cNvCxnSpPr/>
              <p:nvPr/>
            </p:nvCxnSpPr>
            <p:spPr>
              <a:xfrm>
                <a:off x="2208213" y="41497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6A27F78-982D-8DA4-14CB-ADAF19EA5853}"/>
                  </a:ext>
                </a:extLst>
              </p:cNvPr>
              <p:cNvCxnSpPr/>
              <p:nvPr/>
            </p:nvCxnSpPr>
            <p:spPr>
              <a:xfrm>
                <a:off x="2208213" y="42211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53E08B2-0748-0759-5637-CA03FB87490F}"/>
                  </a:ext>
                </a:extLst>
              </p:cNvPr>
              <p:cNvCxnSpPr/>
              <p:nvPr/>
            </p:nvCxnSpPr>
            <p:spPr>
              <a:xfrm>
                <a:off x="2208213" y="42926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489A21F-A40E-D65E-75C0-B1829BE9188F}"/>
                  </a:ext>
                </a:extLst>
              </p:cNvPr>
              <p:cNvCxnSpPr/>
              <p:nvPr/>
            </p:nvCxnSpPr>
            <p:spPr>
              <a:xfrm>
                <a:off x="2135188" y="4365625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16A10D7-7A97-CE4D-41EA-38A2EBFEFFCE}"/>
                  </a:ext>
                </a:extLst>
              </p:cNvPr>
              <p:cNvCxnSpPr/>
              <p:nvPr/>
            </p:nvCxnSpPr>
            <p:spPr>
              <a:xfrm>
                <a:off x="2063750" y="44370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402E82B-65EF-1705-F9FA-72241B7115A3}"/>
                  </a:ext>
                </a:extLst>
              </p:cNvPr>
              <p:cNvCxnSpPr/>
              <p:nvPr/>
            </p:nvCxnSpPr>
            <p:spPr>
              <a:xfrm>
                <a:off x="1847850" y="494188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25E9558-EC8C-1B76-02E6-5D6305797B71}"/>
                  </a:ext>
                </a:extLst>
              </p:cNvPr>
              <p:cNvCxnSpPr/>
              <p:nvPr/>
            </p:nvCxnSpPr>
            <p:spPr>
              <a:xfrm>
                <a:off x="1847850" y="48688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62DB1D7-02D4-91DC-8538-C4DDCA84E8B7}"/>
                  </a:ext>
                </a:extLst>
              </p:cNvPr>
              <p:cNvCxnSpPr/>
              <p:nvPr/>
            </p:nvCxnSpPr>
            <p:spPr>
              <a:xfrm>
                <a:off x="1919288" y="47974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2C92440-381C-4A40-C990-A20316711A1C}"/>
                  </a:ext>
                </a:extLst>
              </p:cNvPr>
              <p:cNvCxnSpPr/>
              <p:nvPr/>
            </p:nvCxnSpPr>
            <p:spPr>
              <a:xfrm>
                <a:off x="1919288" y="47244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5BC62E3-098C-3165-F6B1-BC2C9574035F}"/>
                  </a:ext>
                </a:extLst>
              </p:cNvPr>
              <p:cNvCxnSpPr/>
              <p:nvPr/>
            </p:nvCxnSpPr>
            <p:spPr>
              <a:xfrm>
                <a:off x="1992313" y="45815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F40F454-37AB-8D35-CBD5-806EDF6F2B28}"/>
                  </a:ext>
                </a:extLst>
              </p:cNvPr>
              <p:cNvCxnSpPr/>
              <p:nvPr/>
            </p:nvCxnSpPr>
            <p:spPr>
              <a:xfrm>
                <a:off x="1992313" y="46529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7D0C383-8235-80EE-BF8D-DE5DECAD29DE}"/>
                  </a:ext>
                </a:extLst>
              </p:cNvPr>
              <p:cNvCxnSpPr/>
              <p:nvPr/>
            </p:nvCxnSpPr>
            <p:spPr>
              <a:xfrm>
                <a:off x="2063750" y="45085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02C2943-AD04-1DDC-FA71-33AED49E2237}"/>
                  </a:ext>
                </a:extLst>
              </p:cNvPr>
              <p:cNvCxnSpPr/>
              <p:nvPr/>
            </p:nvCxnSpPr>
            <p:spPr>
              <a:xfrm>
                <a:off x="2493963" y="550545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EBC3A20-DBFA-52F9-6AE9-650437FFFD56}"/>
                  </a:ext>
                </a:extLst>
              </p:cNvPr>
              <p:cNvCxnSpPr/>
              <p:nvPr/>
            </p:nvCxnSpPr>
            <p:spPr>
              <a:xfrm>
                <a:off x="2351088" y="5732463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E607D20-A298-C98F-2BEB-73568F9E49A6}"/>
                  </a:ext>
                </a:extLst>
              </p:cNvPr>
              <p:cNvCxnSpPr/>
              <p:nvPr/>
            </p:nvCxnSpPr>
            <p:spPr>
              <a:xfrm>
                <a:off x="2208213" y="602138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87D8583-CD2F-14DE-7930-0FDC33AFCAAF}"/>
                  </a:ext>
                </a:extLst>
              </p:cNvPr>
              <p:cNvCxnSpPr/>
              <p:nvPr/>
            </p:nvCxnSpPr>
            <p:spPr>
              <a:xfrm>
                <a:off x="1992313" y="63087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D670C96-E3D2-0AAD-8090-D1F1F488B564}"/>
                  </a:ext>
                </a:extLst>
              </p:cNvPr>
              <p:cNvCxnSpPr/>
              <p:nvPr/>
            </p:nvCxnSpPr>
            <p:spPr>
              <a:xfrm>
                <a:off x="1774825" y="6742113"/>
                <a:ext cx="266541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3114E10-F523-4E6C-BC08-2C195A7ADDFF}"/>
                  </a:ext>
                </a:extLst>
              </p:cNvPr>
              <p:cNvCxnSpPr/>
              <p:nvPr/>
            </p:nvCxnSpPr>
            <p:spPr>
              <a:xfrm flipH="1">
                <a:off x="1774825" y="5445125"/>
                <a:ext cx="720725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B2078CB-C143-2056-C430-AF33BAFA749F}"/>
                  </a:ext>
                </a:extLst>
              </p:cNvPr>
              <p:cNvCxnSpPr/>
              <p:nvPr/>
            </p:nvCxnSpPr>
            <p:spPr>
              <a:xfrm flipH="1">
                <a:off x="2351088" y="5445125"/>
                <a:ext cx="720725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0B7676C-46A1-3F74-3C5B-E5ACC2A81E3B}"/>
                  </a:ext>
                </a:extLst>
              </p:cNvPr>
              <p:cNvCxnSpPr/>
              <p:nvPr/>
            </p:nvCxnSpPr>
            <p:spPr>
              <a:xfrm flipH="1">
                <a:off x="3000375" y="5445125"/>
                <a:ext cx="719138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CE1D53B-17E4-5ECE-93A9-FAD7523F61E4}"/>
                  </a:ext>
                </a:extLst>
              </p:cNvPr>
              <p:cNvCxnSpPr/>
              <p:nvPr/>
            </p:nvCxnSpPr>
            <p:spPr>
              <a:xfrm flipH="1">
                <a:off x="3648075" y="5445125"/>
                <a:ext cx="719138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97EB213-DD8B-72A0-D56D-A28D606EDE22}"/>
                  </a:ext>
                </a:extLst>
              </p:cNvPr>
              <p:cNvCxnSpPr/>
              <p:nvPr/>
            </p:nvCxnSpPr>
            <p:spPr>
              <a:xfrm flipH="1">
                <a:off x="4392613" y="5445125"/>
                <a:ext cx="720725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F5E062C-1C5B-86DC-D935-AEC1D0C25DED}"/>
                  </a:ext>
                </a:extLst>
              </p:cNvPr>
              <p:cNvGrpSpPr/>
              <p:nvPr/>
            </p:nvGrpSpPr>
            <p:grpSpPr>
              <a:xfrm>
                <a:off x="1774825" y="2060575"/>
                <a:ext cx="3313113" cy="1368425"/>
                <a:chOff x="1774825" y="2060575"/>
                <a:chExt cx="3313113" cy="1368425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5A1E71DE-C325-C52B-8129-E9FF5B3A6567}"/>
                    </a:ext>
                  </a:extLst>
                </p:cNvPr>
                <p:cNvCxnSpPr/>
                <p:nvPr/>
              </p:nvCxnSpPr>
              <p:spPr>
                <a:xfrm flipH="1">
                  <a:off x="1774825" y="2060575"/>
                  <a:ext cx="720725" cy="1296988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B2E5EC02-6143-E36F-5D4E-483F135F1501}"/>
                    </a:ext>
                  </a:extLst>
                </p:cNvPr>
                <p:cNvCxnSpPr/>
                <p:nvPr/>
              </p:nvCxnSpPr>
              <p:spPr>
                <a:xfrm flipH="1">
                  <a:off x="4367213" y="2133600"/>
                  <a:ext cx="720725" cy="129540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366F050F-411A-2AEE-0386-A12D1930632B}"/>
                    </a:ext>
                  </a:extLst>
                </p:cNvPr>
                <p:cNvCxnSpPr/>
                <p:nvPr/>
              </p:nvCxnSpPr>
              <p:spPr>
                <a:xfrm>
                  <a:off x="2424113" y="2133600"/>
                  <a:ext cx="2663825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3D30FB36-D48A-B537-25A8-308868498012}"/>
                    </a:ext>
                  </a:extLst>
                </p:cNvPr>
                <p:cNvCxnSpPr/>
                <p:nvPr/>
              </p:nvCxnSpPr>
              <p:spPr>
                <a:xfrm>
                  <a:off x="1774825" y="3357563"/>
                  <a:ext cx="266541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3" name="Content Placeholder 3">
            <a:extLst>
              <a:ext uri="{FF2B5EF4-FFF2-40B4-BE49-F238E27FC236}">
                <a16:creationId xmlns:a16="http://schemas.microsoft.com/office/drawing/2014/main" id="{043E8060-F175-4AB2-45CF-F235AE86F9E2}"/>
              </a:ext>
            </a:extLst>
          </p:cNvPr>
          <p:cNvSpPr txBox="1">
            <a:spLocks/>
          </p:cNvSpPr>
          <p:nvPr/>
        </p:nvSpPr>
        <p:spPr bwMode="auto">
          <a:xfrm>
            <a:off x="4742012" y="3107707"/>
            <a:ext cx="4357602" cy="167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/>
              <a:t>Explicit </a:t>
            </a:r>
            <a:r>
              <a:rPr lang="en-GB" altLang="en-US" sz="1800" dirty="0"/>
              <a:t>(large-eddy modelling)</a:t>
            </a:r>
          </a:p>
          <a:p>
            <a:pPr marL="214313" indent="-214313">
              <a:lnSpc>
                <a:spcPct val="100000"/>
              </a:lnSpc>
              <a:spcBef>
                <a:spcPct val="0"/>
              </a:spcBef>
              <a:defRPr/>
            </a:pPr>
            <a:r>
              <a:rPr lang="en-GB" altLang="en-US" sz="1800" dirty="0" err="1"/>
              <a:t>Δx</a:t>
            </a:r>
            <a:r>
              <a:rPr lang="en-GB" altLang="en-US" sz="1800" dirty="0"/>
              <a:t> ~ 100m or smaller</a:t>
            </a:r>
          </a:p>
          <a:p>
            <a:pPr marL="214313" indent="-214313">
              <a:lnSpc>
                <a:spcPct val="100000"/>
              </a:lnSpc>
              <a:spcBef>
                <a:spcPct val="0"/>
              </a:spcBef>
              <a:defRPr/>
            </a:pPr>
            <a:r>
              <a:rPr lang="en-GB" altLang="en-US" sz="1800" dirty="0"/>
              <a:t>Many cells for each cloud</a:t>
            </a:r>
          </a:p>
          <a:p>
            <a:pPr marL="214313" indent="-214313">
              <a:lnSpc>
                <a:spcPct val="100000"/>
              </a:lnSpc>
              <a:spcBef>
                <a:spcPct val="0"/>
              </a:spcBef>
              <a:defRPr/>
            </a:pPr>
            <a:r>
              <a:rPr lang="en-GB" altLang="en-US" sz="1800" dirty="0"/>
              <a:t>Each cloud well resolved </a:t>
            </a:r>
          </a:p>
        </p:txBody>
      </p:sp>
      <p:sp>
        <p:nvSpPr>
          <p:cNvPr id="94" name="Content Placeholder 3">
            <a:extLst>
              <a:ext uri="{FF2B5EF4-FFF2-40B4-BE49-F238E27FC236}">
                <a16:creationId xmlns:a16="http://schemas.microsoft.com/office/drawing/2014/main" id="{2A89403B-88FC-E69E-F8C0-14F87F5FB2B6}"/>
              </a:ext>
            </a:extLst>
          </p:cNvPr>
          <p:cNvSpPr txBox="1">
            <a:spLocks/>
          </p:cNvSpPr>
          <p:nvPr/>
        </p:nvSpPr>
        <p:spPr bwMode="auto">
          <a:xfrm>
            <a:off x="4719373" y="4948233"/>
            <a:ext cx="4357602" cy="167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1800" b="1" kern="0" dirty="0"/>
              <a:t>Grey zone</a:t>
            </a:r>
          </a:p>
          <a:p>
            <a:r>
              <a:rPr lang="en-GB" sz="1800" kern="0" dirty="0" err="1"/>
              <a:t>Δx</a:t>
            </a:r>
            <a:r>
              <a:rPr lang="en-GB" sz="1800" kern="0" dirty="0"/>
              <a:t> ~ 1-10 km </a:t>
            </a:r>
          </a:p>
          <a:p>
            <a:r>
              <a:rPr lang="en-GB" sz="1800" kern="0" dirty="0"/>
              <a:t>Not enough clouds for parameterization</a:t>
            </a:r>
          </a:p>
          <a:p>
            <a:r>
              <a:rPr lang="en-GB" sz="1800" kern="0" dirty="0"/>
              <a:t>Not enough cells to resolve clouds </a:t>
            </a:r>
          </a:p>
          <a:p>
            <a:r>
              <a:rPr lang="en-GB" sz="1800" kern="0" dirty="0"/>
              <a:t>Representation should be scale-aware and stochastic</a:t>
            </a:r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422849353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52427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Traditional assumptions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1"/>
              </p:nvPr>
            </p:nvSpPr>
            <p:spPr>
              <a:xfrm>
                <a:off x="185706" y="1124744"/>
                <a:ext cx="8526294" cy="3951304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GB" sz="2400" dirty="0"/>
              </a:p>
              <a:p>
                <a:r>
                  <a:rPr lang="en-GB" dirty="0"/>
                  <a:t>Grid (filter) scale &gt;&gt; individual clouds (and their associated circulations) so the convective circulation is entirely within the grid-box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GB" dirty="0"/>
                  <a:t>so scheme is 1D and we can neglect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GB" dirty="0"/>
                  <a:t>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Many clouds within a grid-box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GB" dirty="0"/>
                  <a:t>so considering the average effect of all clouds present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r>
                  <a:rPr lang="en-GB" dirty="0"/>
                  <a:t>Convective response is f(current model state)</a:t>
                </a:r>
              </a:p>
              <a:p>
                <a:pPr marL="360000" lvl="1" indent="0">
                  <a:buNone/>
                </a:pPr>
                <a:r>
                  <a:rPr lang="en-GB" dirty="0"/>
                  <a:t>• so neglect memory and assuming an equilibrium between small and large scales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185706" y="1124744"/>
                <a:ext cx="8526294" cy="3951304"/>
              </a:xfrm>
              <a:blipFill>
                <a:blip r:embed="rId3"/>
                <a:stretch>
                  <a:fillRect l="-2001" r="-2287" b="-314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23968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oR Theme">
  <a:themeElements>
    <a:clrScheme name="Custom 1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22848 UOR PPT standard HT v6.potx" id="{CEFEA074-D3AB-4F5D-847D-E410D972E27D}" vid="{B30DEDDB-CD2F-4B41-B102-188A90ADC8C4}"/>
    </a:ext>
  </a:extLst>
</a:theme>
</file>

<file path=ppt/theme/theme2.xml><?xml version="1.0" encoding="utf-8"?>
<a:theme xmlns:a="http://schemas.openxmlformats.org/drawingml/2006/main" name="1_UoR Theme off-white background">
  <a:themeElements>
    <a:clrScheme name="UoR colours black hyperlink text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22848 UOR PPT standard HT v6.potx" id="{CEFEA074-D3AB-4F5D-847D-E410D972E27D}" vid="{C9DC04A4-0CAC-4C88-9061-C3D883DD65D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rdg-accessible-ppt-standard-19</Template>
  <TotalTime>29620</TotalTime>
  <Words>3742</Words>
  <Application>Microsoft Office PowerPoint</Application>
  <PresentationFormat>On-screen Show (4:3)</PresentationFormat>
  <Paragraphs>591</Paragraphs>
  <Slides>45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Cambria</vt:lpstr>
      <vt:lpstr>Effra Bold</vt:lpstr>
      <vt:lpstr>Times</vt:lpstr>
      <vt:lpstr>Times New Roman</vt:lpstr>
      <vt:lpstr>Calibri</vt:lpstr>
      <vt:lpstr>Arial Bold</vt:lpstr>
      <vt:lpstr>Cambria Math</vt:lpstr>
      <vt:lpstr>Effra</vt:lpstr>
      <vt:lpstr>Arial</vt:lpstr>
      <vt:lpstr>UoR Theme</vt:lpstr>
      <vt:lpstr>1_UoR Theme off-white background</vt:lpstr>
      <vt:lpstr>Equation</vt:lpstr>
      <vt:lpstr>Convection and parameterization</vt:lpstr>
      <vt:lpstr>Overview</vt:lpstr>
      <vt:lpstr>Convection in the climate system</vt:lpstr>
      <vt:lpstr>Convection in the climate system</vt:lpstr>
      <vt:lpstr>Convection in climate models</vt:lpstr>
      <vt:lpstr>Convection in climate models</vt:lpstr>
      <vt:lpstr>How a parameterization enters in the equations</vt:lpstr>
      <vt:lpstr>Representation depends on filter</vt:lpstr>
      <vt:lpstr>Traditional assumptions</vt:lpstr>
      <vt:lpstr>Mass flux approach</vt:lpstr>
      <vt:lpstr>The mass flux idea</vt:lpstr>
      <vt:lpstr>Example, using one type</vt:lpstr>
      <vt:lpstr>More generally</vt:lpstr>
      <vt:lpstr>The composite “bulk” plume</vt:lpstr>
      <vt:lpstr>Overestimation of liquid water</vt:lpstr>
      <vt:lpstr>How well does it work?</vt:lpstr>
      <vt:lpstr>Components of mass flux scheme</vt:lpstr>
      <vt:lpstr>The Plume Model</vt:lpstr>
      <vt:lpstr>The Plume Model</vt:lpstr>
      <vt:lpstr>The Plume Model</vt:lpstr>
      <vt:lpstr>Impact on Environment: Interpretation</vt:lpstr>
      <vt:lpstr>Entrainment and detrainment</vt:lpstr>
      <vt:lpstr>Entrainment and detrainment</vt:lpstr>
      <vt:lpstr>Closure</vt:lpstr>
      <vt:lpstr>Closure</vt:lpstr>
      <vt:lpstr>Equilibrium Closures</vt:lpstr>
      <vt:lpstr>Convection in Models: Biases</vt:lpstr>
      <vt:lpstr>Sensitivity to Entrainment I</vt:lpstr>
      <vt:lpstr>Sensitivity to Entrainment II</vt:lpstr>
      <vt:lpstr>CoMorph-A Scheme</vt:lpstr>
      <vt:lpstr>CoMorph-A Scheme</vt:lpstr>
      <vt:lpstr>CoMorph Mass Flux Budget</vt:lpstr>
      <vt:lpstr>Tropical waves with CoMorph-A</vt:lpstr>
      <vt:lpstr>Diurnal Cycle: a problem, but improving</vt:lpstr>
      <vt:lpstr>Diurnal Cycle: a problem, but improving</vt:lpstr>
      <vt:lpstr>Modelling without convection parameterization</vt:lpstr>
      <vt:lpstr>Current and future challenges</vt:lpstr>
      <vt:lpstr>Retain modified parameterization</vt:lpstr>
      <vt:lpstr>Higher resolution not a panacea</vt:lpstr>
      <vt:lpstr>Summary I</vt:lpstr>
      <vt:lpstr>Summary II</vt:lpstr>
      <vt:lpstr>References I</vt:lpstr>
      <vt:lpstr>References II</vt:lpstr>
      <vt:lpstr>References III</vt:lpstr>
      <vt:lpstr>References IV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Plant</dc:creator>
  <cp:lastModifiedBy>Bob Plant</cp:lastModifiedBy>
  <cp:revision>115</cp:revision>
  <cp:lastPrinted>2006-09-19T14:59:33Z</cp:lastPrinted>
  <dcterms:created xsi:type="dcterms:W3CDTF">2022-05-06T07:40:56Z</dcterms:created>
  <dcterms:modified xsi:type="dcterms:W3CDTF">2023-09-19T08:11:06Z</dcterms:modified>
</cp:coreProperties>
</file>