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1"/>
  </p:notesMasterIdLst>
  <p:sldIdLst>
    <p:sldId id="256" r:id="rId3"/>
    <p:sldId id="286" r:id="rId4"/>
    <p:sldId id="297" r:id="rId5"/>
    <p:sldId id="298" r:id="rId6"/>
    <p:sldId id="295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FF8616-1414-4AEB-9A68-6E708C482E7D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97CE09-0728-455B-8B75-D86FA34B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7EC9-0E0A-40BB-AB10-C0AA2B54DA7D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7D55-5295-404E-85F6-1400FFFA0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1E0B-C571-4246-9433-054DC4E1B64A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1578-F1EC-4910-AC40-34E57FE9E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3F4A-4D49-4869-A9EC-9EFB21B050E3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F751-FA96-4590-AFBE-934BE21D2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E531-9972-4728-B024-E8927566C2F9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2E2A-4F8C-4F5D-B0BC-C0AD0395B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FCE7-0C26-45E3-9F59-3873CCA4B696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FDB7-72B5-4ABC-81C8-1CDB871FA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BA94-CF72-416E-AAD3-88A77358A730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CFE9-AE36-4C30-A523-12ECF33B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2EBA-5710-42C6-B1B9-58F21D5A3A45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A5E8-059E-4E1A-BABE-C1D6782BF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4302-2FFC-459E-8690-F60391FF2FB1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7839-0299-4812-AAD6-EC388022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501B-552C-4D8C-9F4A-7DAA4CF9BA92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0A2F-C8A4-428E-B23F-F1580D03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2A2F-D18F-4EE2-8D86-D6F6F103F647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9A7F-0377-4F5D-B176-46D764D56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1F5D-DA8F-4F31-846A-376A0EDCC947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930B-7B39-462E-BCE1-E5F6B99B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AB8FD6-8F11-48AE-BCEB-A70B5EA43227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81C43D-1103-4C39-BFBB-61A1B46E4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DDDDDD"/>
            </a:outerShdw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DDDDDD"/>
            </a:outerShdw>
          </a:effectLst>
          <a:latin typeface="Tahoma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DDDDDD"/>
            </a:outerShdw>
          </a:effectLst>
          <a:latin typeface="Tahoma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DDDDDD"/>
            </a:outerShdw>
          </a:effectLst>
          <a:latin typeface="Tahoma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>
            <a:outerShdw blurRad="38100" dist="38100" dir="2700000" algn="tl">
              <a:srgbClr val="DDDDDD"/>
            </a:outerShdw>
          </a:effectLst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24" charset="0"/>
          <a:ea typeface="ＭＳ Ｐゴシック" pitchFamily="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24" charset="0"/>
          <a:ea typeface="ＭＳ Ｐゴシック" pitchFamily="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24" charset="0"/>
          <a:ea typeface="ＭＳ Ｐゴシック" pitchFamily="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24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50021"/>
          </a:solidFill>
          <a:latin typeface="Comic Sans MS" pitchFamily="66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ahoma" pitchFamily="34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396875"/>
            <a:ext cx="9144000" cy="11874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three-dimensional structure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of convective storms</a:t>
            </a: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4922838" y="2871788"/>
            <a:ext cx="28495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Robin Hogan</a:t>
            </a:r>
          </a:p>
          <a:p>
            <a:r>
              <a:rPr lang="en-US">
                <a:solidFill>
                  <a:srgbClr val="FFFFFF"/>
                </a:solidFill>
              </a:rPr>
              <a:t>John Nicol</a:t>
            </a:r>
          </a:p>
          <a:p>
            <a:r>
              <a:rPr lang="en-US">
                <a:solidFill>
                  <a:srgbClr val="FFFFFF"/>
                </a:solidFill>
              </a:rPr>
              <a:t>Robert Plant</a:t>
            </a:r>
          </a:p>
          <a:p>
            <a:r>
              <a:rPr lang="en-US">
                <a:solidFill>
                  <a:srgbClr val="FFFFFF"/>
                </a:solidFill>
              </a:rPr>
              <a:t>Peter Clark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Kirsty Hanley</a:t>
            </a:r>
          </a:p>
          <a:p>
            <a:r>
              <a:rPr lang="en-US">
                <a:solidFill>
                  <a:srgbClr val="FFFFFF"/>
                </a:solidFill>
              </a:rPr>
              <a:t>Carol Halliwell</a:t>
            </a:r>
          </a:p>
          <a:p>
            <a:r>
              <a:rPr lang="en-US">
                <a:solidFill>
                  <a:srgbClr val="FFFFFF"/>
                </a:solidFill>
              </a:rPr>
              <a:t>Humphrey Lean</a:t>
            </a: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0" y="1711325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>
                <a:solidFill>
                  <a:schemeClr val="bg2"/>
                </a:solidFill>
              </a:rPr>
              <a:t>Thorwald Stein (t.h.m.stein@reading.ac.uk)</a:t>
            </a:r>
          </a:p>
        </p:txBody>
      </p:sp>
      <p:pic>
        <p:nvPicPr>
          <p:cNvPr id="3077" name="Picture 34" descr="Rdg Device Rever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2900" y="3087688"/>
            <a:ext cx="21605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7016750" y="4895850"/>
            <a:ext cx="163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(UK Met Office)</a:t>
            </a:r>
            <a:endParaRPr lang="en-US"/>
          </a:p>
        </p:txBody>
      </p:sp>
      <p:pic>
        <p:nvPicPr>
          <p:cNvPr id="3079" name="Picture 5" descr="radar3d_disect"/>
          <p:cNvPicPr>
            <a:picLocks noChangeAspect="1" noChangeArrowheads="1"/>
          </p:cNvPicPr>
          <p:nvPr/>
        </p:nvPicPr>
        <p:blipFill>
          <a:blip r:embed="rId3"/>
          <a:srcRect l="21457" t="17004" r="11723" b="48755"/>
          <a:stretch>
            <a:fillRect/>
          </a:stretch>
        </p:blipFill>
        <p:spPr bwMode="auto">
          <a:xfrm>
            <a:off x="88900" y="2692400"/>
            <a:ext cx="4125913" cy="17414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80" name="Picture 3" descr="bbc_61500951_615009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4433888"/>
            <a:ext cx="3751263" cy="2109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461963" y="0"/>
            <a:ext cx="9885363" cy="957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FFFFFF"/>
                </a:solidFill>
                <a:ea typeface="ＭＳ Ｐゴシック" charset="0"/>
                <a:cs typeface="+mj-cs"/>
              </a:rPr>
              <a:t>The DYMECS approach: beyond case studies</a:t>
            </a:r>
            <a:endParaRPr lang="en-GB" sz="1800" dirty="0" smtClean="0">
              <a:solidFill>
                <a:srgbClr val="FFFFFF"/>
              </a:solidFill>
              <a:ea typeface="ＭＳ Ｐゴシック" charset="0"/>
              <a:cs typeface="+mj-cs"/>
            </a:endParaRPr>
          </a:p>
        </p:txBody>
      </p:sp>
      <p:pic>
        <p:nvPicPr>
          <p:cNvPr id="4101" name="Picture 3"/>
          <p:cNvPicPr>
            <a:picLocks noChangeAspect="1"/>
          </p:cNvPicPr>
          <p:nvPr/>
        </p:nvPicPr>
        <p:blipFill>
          <a:blip r:embed="rId3"/>
          <a:srcRect l="11916" t="4585" r="15179" b="2470"/>
          <a:stretch>
            <a:fillRect/>
          </a:stretch>
        </p:blipFill>
        <p:spPr bwMode="auto">
          <a:xfrm>
            <a:off x="76200" y="957263"/>
            <a:ext cx="31051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390525" y="3311525"/>
            <a:ext cx="2790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500">
                <a:latin typeface="Tahoma" pitchFamily="34" charset="0"/>
                <a:cs typeface="Tahoma" pitchFamily="34" charset="0"/>
              </a:rPr>
              <a:t>NIMROD radar network rainfall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138488" y="957263"/>
            <a:ext cx="1646237" cy="1654175"/>
            <a:chOff x="3183287" y="853770"/>
            <a:chExt cx="2318332" cy="888534"/>
          </a:xfrm>
        </p:grpSpPr>
        <p:cxnSp>
          <p:nvCxnSpPr>
            <p:cNvPr id="4114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3244268" y="1516387"/>
              <a:ext cx="2165933" cy="22591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</p:spPr>
        </p:cxnSp>
        <p:sp>
          <p:nvSpPr>
            <p:cNvPr id="4115" name="TextBox 8"/>
            <p:cNvSpPr txBox="1">
              <a:spLocks noChangeArrowheads="1"/>
            </p:cNvSpPr>
            <p:nvPr/>
          </p:nvSpPr>
          <p:spPr bwMode="auto">
            <a:xfrm>
              <a:off x="3183287" y="853770"/>
              <a:ext cx="231833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50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Track storms in real time and automatically scan Chilbolton radar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527800" y="1158875"/>
            <a:ext cx="2471738" cy="2170113"/>
            <a:chOff x="6527609" y="986078"/>
            <a:chExt cx="2472324" cy="2170220"/>
          </a:xfrm>
        </p:grpSpPr>
        <p:cxnSp>
          <p:nvCxnSpPr>
            <p:cNvPr id="4112" name="Straight Arrow Connector 27"/>
            <p:cNvCxnSpPr>
              <a:cxnSpLocks noChangeShapeType="1"/>
            </p:cNvCxnSpPr>
            <p:nvPr/>
          </p:nvCxnSpPr>
          <p:spPr bwMode="auto">
            <a:xfrm>
              <a:off x="6527609" y="1953232"/>
              <a:ext cx="190502" cy="1024602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</p:spPr>
        </p:cxnSp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6934105" y="986078"/>
              <a:ext cx="2065828" cy="217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Derive properties of hundreds of storms on </a:t>
              </a:r>
              <a:r>
                <a:rPr lang="en-GB" sz="1500" b="1" dirty="0" smtClean="0">
                  <a:solidFill>
                    <a:srgbClr val="C00000"/>
                  </a:solidFill>
                  <a:cs typeface="Tahoma" pitchFamily="34" charset="0"/>
                </a:rPr>
                <a:t>~40 days</a:t>
              </a: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: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Vertical velocity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3D structure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Rain &amp; hail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Ice water content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TKE &amp; dissipation rate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04800" y="4038600"/>
            <a:ext cx="4800600" cy="1641475"/>
            <a:chOff x="304800" y="4038600"/>
            <a:chExt cx="4800600" cy="1640415"/>
          </a:xfrm>
        </p:grpSpPr>
        <p:cxnSp>
          <p:nvCxnSpPr>
            <p:cNvPr id="4110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4038601" y="5257800"/>
              <a:ext cx="1066799" cy="421215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</p:spPr>
        </p:cxnSp>
        <p:sp>
          <p:nvSpPr>
            <p:cNvPr id="37" name="TextBox 8"/>
            <p:cNvSpPr txBox="1">
              <a:spLocks noChangeArrowheads="1"/>
            </p:cNvSpPr>
            <p:nvPr/>
          </p:nvSpPr>
          <p:spPr bwMode="auto">
            <a:xfrm>
              <a:off x="304800" y="4038600"/>
              <a:ext cx="4648200" cy="1015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Evaluate these properties in model varying: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Resolution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Microphysics scheme</a:t>
              </a:r>
            </a:p>
            <a:p>
              <a:pPr marL="285750" indent="-285750">
                <a:defRPr/>
              </a:pPr>
              <a:r>
                <a:rPr lang="en-GB" sz="1500" dirty="0" smtClean="0">
                  <a:solidFill>
                    <a:srgbClr val="C00000"/>
                  </a:solidFill>
                  <a:cs typeface="Tahoma" pitchFamily="34" charset="0"/>
                </a:rPr>
                <a:t>Sub-grid turbulence </a:t>
              </a:r>
              <a:r>
                <a:rPr lang="en-GB" sz="1500" dirty="0" err="1" smtClean="0">
                  <a:solidFill>
                    <a:srgbClr val="C00000"/>
                  </a:solidFill>
                  <a:cs typeface="Tahoma" pitchFamily="34" charset="0"/>
                </a:rPr>
                <a:t>parametrization</a:t>
              </a:r>
              <a:endParaRPr lang="en-GB" sz="1500" dirty="0" smtClean="0">
                <a:solidFill>
                  <a:srgbClr val="C00000"/>
                </a:solidFill>
                <a:cs typeface="Tahoma" pitchFamily="34" charset="0"/>
              </a:endParaRPr>
            </a:p>
          </p:txBody>
        </p:sp>
      </p:grpSp>
      <p:pic>
        <p:nvPicPr>
          <p:cNvPr id="21" name="Picture 6" descr="20110807_volume_6_S1504_125508.png"/>
          <p:cNvPicPr>
            <a:picLocks noChangeAspect="1"/>
          </p:cNvPicPr>
          <p:nvPr/>
        </p:nvPicPr>
        <p:blipFill>
          <a:blip r:embed="rId4"/>
          <a:srcRect l="12222" t="25005" r="14883" b="5444"/>
          <a:stretch>
            <a:fillRect/>
          </a:stretch>
        </p:blipFill>
        <p:spPr bwMode="auto">
          <a:xfrm>
            <a:off x="5105400" y="4627563"/>
            <a:ext cx="29384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M:\Dymecs\Figures\20110826105917_rhi.png"/>
          <p:cNvPicPr>
            <a:picLocks noChangeAspect="1" noChangeArrowheads="1"/>
          </p:cNvPicPr>
          <p:nvPr/>
        </p:nvPicPr>
        <p:blipFill>
          <a:blip r:embed="rId5"/>
          <a:srcRect l="36829" t="6612" b="8185"/>
          <a:stretch>
            <a:fillRect/>
          </a:stretch>
        </p:blipFill>
        <p:spPr bwMode="auto">
          <a:xfrm>
            <a:off x="5307013" y="3130550"/>
            <a:ext cx="28733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8850" y="1036638"/>
            <a:ext cx="2108200" cy="1155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5863" y="4581525"/>
            <a:ext cx="1008062" cy="238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123" name="Picture 4" descr="radar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338"/>
            <a:ext cx="828675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 descr="radar3d_dis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338"/>
            <a:ext cx="828675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Storm structure from radar</a:t>
            </a:r>
          </a:p>
        </p:txBody>
      </p:sp>
      <p:sp>
        <p:nvSpPr>
          <p:cNvPr id="5126" name="Text Placeholder 2"/>
          <p:cNvSpPr txBox="1">
            <a:spLocks/>
          </p:cNvSpPr>
          <p:nvPr/>
        </p:nvSpPr>
        <p:spPr bwMode="auto">
          <a:xfrm rot="183989">
            <a:off x="3505200" y="6324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Distance east (km)</a:t>
            </a:r>
          </a:p>
        </p:txBody>
      </p:sp>
      <p:sp>
        <p:nvSpPr>
          <p:cNvPr id="5127" name="Text Placeholder 2"/>
          <p:cNvSpPr txBox="1">
            <a:spLocks/>
          </p:cNvSpPr>
          <p:nvPr/>
        </p:nvSpPr>
        <p:spPr bwMode="auto">
          <a:xfrm rot="-4514020">
            <a:off x="7429500" y="52959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Distance north (km)</a:t>
            </a:r>
          </a:p>
        </p:txBody>
      </p:sp>
      <p:sp>
        <p:nvSpPr>
          <p:cNvPr id="5128" name="Text Placeholder 2"/>
          <p:cNvSpPr txBox="1">
            <a:spLocks/>
          </p:cNvSpPr>
          <p:nvPr/>
        </p:nvSpPr>
        <p:spPr bwMode="auto">
          <a:xfrm rot="-5400000">
            <a:off x="-647700" y="40005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</a:pPr>
            <a:r>
              <a:rPr lang="en-GB" sz="1600">
                <a:solidFill>
                  <a:srgbClr val="FFFFFF"/>
                </a:solidFill>
                <a:latin typeface="Tahoma" pitchFamily="34" charset="0"/>
              </a:rPr>
              <a:t>Radar reflectivity (dBZ)</a:t>
            </a:r>
          </a:p>
        </p:txBody>
      </p:sp>
      <p:grpSp>
        <p:nvGrpSpPr>
          <p:cNvPr id="137232" name="Group 16"/>
          <p:cNvGrpSpPr>
            <a:grpSpLocks/>
          </p:cNvGrpSpPr>
          <p:nvPr/>
        </p:nvGrpSpPr>
        <p:grpSpPr bwMode="auto">
          <a:xfrm>
            <a:off x="1295400" y="1752600"/>
            <a:ext cx="5334000" cy="3563938"/>
            <a:chOff x="816" y="1104"/>
            <a:chExt cx="3360" cy="2245"/>
          </a:xfrm>
        </p:grpSpPr>
        <p:grpSp>
          <p:nvGrpSpPr>
            <p:cNvPr id="5130" name="Group 12"/>
            <p:cNvGrpSpPr>
              <a:grpSpLocks/>
            </p:cNvGrpSpPr>
            <p:nvPr/>
          </p:nvGrpSpPr>
          <p:grpSpPr bwMode="auto">
            <a:xfrm>
              <a:off x="1752" y="1104"/>
              <a:ext cx="2424" cy="1056"/>
              <a:chOff x="1752" y="1104"/>
              <a:chExt cx="2424" cy="1056"/>
            </a:xfrm>
          </p:grpSpPr>
          <p:sp>
            <p:nvSpPr>
              <p:cNvPr id="137225" name="Freeform 9"/>
              <p:cNvSpPr>
                <a:spLocks/>
              </p:cNvSpPr>
              <p:nvPr/>
            </p:nvSpPr>
            <p:spPr bwMode="auto">
              <a:xfrm>
                <a:off x="1752" y="1104"/>
                <a:ext cx="2424" cy="1056"/>
              </a:xfrm>
              <a:custGeom>
                <a:avLst/>
                <a:gdLst>
                  <a:gd name="T0" fmla="*/ 971 w 2176"/>
                  <a:gd name="T1" fmla="*/ 1056 h 976"/>
                  <a:gd name="T2" fmla="*/ 971 w 2176"/>
                  <a:gd name="T3" fmla="*/ 692 h 976"/>
                  <a:gd name="T4" fmla="*/ 758 w 2176"/>
                  <a:gd name="T5" fmla="*/ 589 h 976"/>
                  <a:gd name="T6" fmla="*/ 651 w 2176"/>
                  <a:gd name="T7" fmla="*/ 433 h 976"/>
                  <a:gd name="T8" fmla="*/ 169 w 2176"/>
                  <a:gd name="T9" fmla="*/ 277 h 976"/>
                  <a:gd name="T10" fmla="*/ 62 w 2176"/>
                  <a:gd name="T11" fmla="*/ 121 h 976"/>
                  <a:gd name="T12" fmla="*/ 544 w 2176"/>
                  <a:gd name="T13" fmla="*/ 69 h 976"/>
                  <a:gd name="T14" fmla="*/ 971 w 2176"/>
                  <a:gd name="T15" fmla="*/ 69 h 976"/>
                  <a:gd name="T16" fmla="*/ 1078 w 2176"/>
                  <a:gd name="T17" fmla="*/ 17 h 976"/>
                  <a:gd name="T18" fmla="*/ 1399 w 2176"/>
                  <a:gd name="T19" fmla="*/ 17 h 976"/>
                  <a:gd name="T20" fmla="*/ 1613 w 2176"/>
                  <a:gd name="T21" fmla="*/ 17 h 976"/>
                  <a:gd name="T22" fmla="*/ 1773 w 2176"/>
                  <a:gd name="T23" fmla="*/ 121 h 976"/>
                  <a:gd name="T24" fmla="*/ 2308 w 2176"/>
                  <a:gd name="T25" fmla="*/ 121 h 976"/>
                  <a:gd name="T26" fmla="*/ 2415 w 2176"/>
                  <a:gd name="T27" fmla="*/ 277 h 976"/>
                  <a:gd name="T28" fmla="*/ 2362 w 2176"/>
                  <a:gd name="T29" fmla="*/ 589 h 976"/>
                  <a:gd name="T30" fmla="*/ 2201 w 2176"/>
                  <a:gd name="T31" fmla="*/ 692 h 976"/>
                  <a:gd name="T32" fmla="*/ 1773 w 2176"/>
                  <a:gd name="T33" fmla="*/ 692 h 976"/>
                  <a:gd name="T34" fmla="*/ 1613 w 2176"/>
                  <a:gd name="T35" fmla="*/ 744 h 976"/>
                  <a:gd name="T36" fmla="*/ 1560 w 2176"/>
                  <a:gd name="T37" fmla="*/ 1056 h 9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76" h="976">
                    <a:moveTo>
                      <a:pt x="872" y="976"/>
                    </a:moveTo>
                    <a:cubicBezTo>
                      <a:pt x="888" y="844"/>
                      <a:pt x="904" y="712"/>
                      <a:pt x="872" y="640"/>
                    </a:cubicBezTo>
                    <a:cubicBezTo>
                      <a:pt x="840" y="568"/>
                      <a:pt x="728" y="584"/>
                      <a:pt x="680" y="544"/>
                    </a:cubicBezTo>
                    <a:cubicBezTo>
                      <a:pt x="632" y="504"/>
                      <a:pt x="672" y="448"/>
                      <a:pt x="584" y="400"/>
                    </a:cubicBezTo>
                    <a:cubicBezTo>
                      <a:pt x="496" y="352"/>
                      <a:pt x="240" y="304"/>
                      <a:pt x="152" y="256"/>
                    </a:cubicBezTo>
                    <a:cubicBezTo>
                      <a:pt x="64" y="208"/>
                      <a:pt x="0" y="144"/>
                      <a:pt x="56" y="112"/>
                    </a:cubicBezTo>
                    <a:cubicBezTo>
                      <a:pt x="112" y="80"/>
                      <a:pt x="352" y="72"/>
                      <a:pt x="488" y="64"/>
                    </a:cubicBezTo>
                    <a:cubicBezTo>
                      <a:pt x="624" y="56"/>
                      <a:pt x="792" y="72"/>
                      <a:pt x="872" y="64"/>
                    </a:cubicBezTo>
                    <a:cubicBezTo>
                      <a:pt x="952" y="56"/>
                      <a:pt x="904" y="24"/>
                      <a:pt x="968" y="16"/>
                    </a:cubicBezTo>
                    <a:cubicBezTo>
                      <a:pt x="1032" y="8"/>
                      <a:pt x="1176" y="16"/>
                      <a:pt x="1256" y="16"/>
                    </a:cubicBezTo>
                    <a:cubicBezTo>
                      <a:pt x="1336" y="16"/>
                      <a:pt x="1392" y="0"/>
                      <a:pt x="1448" y="16"/>
                    </a:cubicBezTo>
                    <a:cubicBezTo>
                      <a:pt x="1504" y="32"/>
                      <a:pt x="1488" y="96"/>
                      <a:pt x="1592" y="112"/>
                    </a:cubicBezTo>
                    <a:cubicBezTo>
                      <a:pt x="1696" y="128"/>
                      <a:pt x="1976" y="88"/>
                      <a:pt x="2072" y="112"/>
                    </a:cubicBezTo>
                    <a:cubicBezTo>
                      <a:pt x="2168" y="136"/>
                      <a:pt x="2160" y="184"/>
                      <a:pt x="2168" y="256"/>
                    </a:cubicBezTo>
                    <a:cubicBezTo>
                      <a:pt x="2176" y="328"/>
                      <a:pt x="2152" y="480"/>
                      <a:pt x="2120" y="544"/>
                    </a:cubicBezTo>
                    <a:cubicBezTo>
                      <a:pt x="2088" y="608"/>
                      <a:pt x="2064" y="624"/>
                      <a:pt x="1976" y="640"/>
                    </a:cubicBezTo>
                    <a:cubicBezTo>
                      <a:pt x="1888" y="656"/>
                      <a:pt x="1680" y="632"/>
                      <a:pt x="1592" y="640"/>
                    </a:cubicBezTo>
                    <a:cubicBezTo>
                      <a:pt x="1504" y="648"/>
                      <a:pt x="1480" y="632"/>
                      <a:pt x="1448" y="688"/>
                    </a:cubicBezTo>
                    <a:cubicBezTo>
                      <a:pt x="1416" y="744"/>
                      <a:pt x="1408" y="860"/>
                      <a:pt x="1400" y="97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226" name="Freeform 10"/>
              <p:cNvSpPr>
                <a:spLocks/>
              </p:cNvSpPr>
              <p:nvPr/>
            </p:nvSpPr>
            <p:spPr bwMode="auto">
              <a:xfrm>
                <a:off x="2776" y="1224"/>
                <a:ext cx="592" cy="936"/>
              </a:xfrm>
              <a:custGeom>
                <a:avLst/>
                <a:gdLst>
                  <a:gd name="T0" fmla="*/ 56 w 592"/>
                  <a:gd name="T1" fmla="*/ 936 h 936"/>
                  <a:gd name="T2" fmla="*/ 56 w 592"/>
                  <a:gd name="T3" fmla="*/ 600 h 936"/>
                  <a:gd name="T4" fmla="*/ 8 w 592"/>
                  <a:gd name="T5" fmla="*/ 360 h 936"/>
                  <a:gd name="T6" fmla="*/ 104 w 592"/>
                  <a:gd name="T7" fmla="*/ 72 h 936"/>
                  <a:gd name="T8" fmla="*/ 392 w 592"/>
                  <a:gd name="T9" fmla="*/ 120 h 936"/>
                  <a:gd name="T10" fmla="*/ 536 w 592"/>
                  <a:gd name="T11" fmla="*/ 24 h 936"/>
                  <a:gd name="T12" fmla="*/ 584 w 592"/>
                  <a:gd name="T13" fmla="*/ 264 h 936"/>
                  <a:gd name="T14" fmla="*/ 488 w 592"/>
                  <a:gd name="T15" fmla="*/ 456 h 936"/>
                  <a:gd name="T16" fmla="*/ 488 w 592"/>
                  <a:gd name="T17" fmla="*/ 696 h 936"/>
                  <a:gd name="T18" fmla="*/ 488 w 592"/>
                  <a:gd name="T19" fmla="*/ 936 h 9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2" h="936">
                    <a:moveTo>
                      <a:pt x="56" y="936"/>
                    </a:moveTo>
                    <a:cubicBezTo>
                      <a:pt x="60" y="816"/>
                      <a:pt x="64" y="696"/>
                      <a:pt x="56" y="600"/>
                    </a:cubicBezTo>
                    <a:cubicBezTo>
                      <a:pt x="48" y="504"/>
                      <a:pt x="0" y="448"/>
                      <a:pt x="8" y="360"/>
                    </a:cubicBezTo>
                    <a:cubicBezTo>
                      <a:pt x="16" y="272"/>
                      <a:pt x="40" y="112"/>
                      <a:pt x="104" y="72"/>
                    </a:cubicBezTo>
                    <a:cubicBezTo>
                      <a:pt x="168" y="32"/>
                      <a:pt x="320" y="128"/>
                      <a:pt x="392" y="120"/>
                    </a:cubicBezTo>
                    <a:cubicBezTo>
                      <a:pt x="464" y="112"/>
                      <a:pt x="504" y="0"/>
                      <a:pt x="536" y="24"/>
                    </a:cubicBezTo>
                    <a:cubicBezTo>
                      <a:pt x="568" y="48"/>
                      <a:pt x="592" y="192"/>
                      <a:pt x="584" y="264"/>
                    </a:cubicBezTo>
                    <a:cubicBezTo>
                      <a:pt x="576" y="336"/>
                      <a:pt x="504" y="384"/>
                      <a:pt x="488" y="456"/>
                    </a:cubicBezTo>
                    <a:cubicBezTo>
                      <a:pt x="472" y="528"/>
                      <a:pt x="488" y="616"/>
                      <a:pt x="488" y="696"/>
                    </a:cubicBezTo>
                    <a:cubicBezTo>
                      <a:pt x="488" y="776"/>
                      <a:pt x="488" y="856"/>
                      <a:pt x="488" y="936"/>
                    </a:cubicBezTo>
                  </a:path>
                </a:pathLst>
              </a:custGeom>
              <a:noFill/>
              <a:ln w="19050" cap="flat" cmpd="sng">
                <a:solidFill>
                  <a:srgbClr val="FF00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227" name="Freeform 11"/>
              <p:cNvSpPr>
                <a:spLocks/>
              </p:cNvSpPr>
              <p:nvPr/>
            </p:nvSpPr>
            <p:spPr bwMode="auto">
              <a:xfrm>
                <a:off x="2880" y="1488"/>
                <a:ext cx="288" cy="672"/>
              </a:xfrm>
              <a:custGeom>
                <a:avLst/>
                <a:gdLst>
                  <a:gd name="T0" fmla="*/ 0 w 288"/>
                  <a:gd name="T1" fmla="*/ 672 h 672"/>
                  <a:gd name="T2" fmla="*/ 96 w 288"/>
                  <a:gd name="T3" fmla="*/ 432 h 672"/>
                  <a:gd name="T4" fmla="*/ 96 w 288"/>
                  <a:gd name="T5" fmla="*/ 48 h 672"/>
                  <a:gd name="T6" fmla="*/ 192 w 288"/>
                  <a:gd name="T7" fmla="*/ 144 h 672"/>
                  <a:gd name="T8" fmla="*/ 240 w 288"/>
                  <a:gd name="T9" fmla="*/ 480 h 672"/>
                  <a:gd name="T10" fmla="*/ 288 w 288"/>
                  <a:gd name="T11" fmla="*/ 672 h 6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8" h="672">
                    <a:moveTo>
                      <a:pt x="0" y="672"/>
                    </a:moveTo>
                    <a:cubicBezTo>
                      <a:pt x="40" y="604"/>
                      <a:pt x="80" y="536"/>
                      <a:pt x="96" y="432"/>
                    </a:cubicBezTo>
                    <a:cubicBezTo>
                      <a:pt x="112" y="328"/>
                      <a:pt x="80" y="96"/>
                      <a:pt x="96" y="48"/>
                    </a:cubicBezTo>
                    <a:cubicBezTo>
                      <a:pt x="112" y="0"/>
                      <a:pt x="168" y="72"/>
                      <a:pt x="192" y="144"/>
                    </a:cubicBezTo>
                    <a:cubicBezTo>
                      <a:pt x="216" y="216"/>
                      <a:pt x="224" y="392"/>
                      <a:pt x="240" y="480"/>
                    </a:cubicBezTo>
                    <a:cubicBezTo>
                      <a:pt x="256" y="568"/>
                      <a:pt x="272" y="620"/>
                      <a:pt x="288" y="672"/>
                    </a:cubicBez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816" y="2253"/>
              <a:ext cx="662" cy="26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19100" indent="-419100"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400" eaLnBrk="0" hangingPunct="0">
                <a:spcBef>
                  <a:spcPct val="20000"/>
                </a:spcBef>
                <a:defRPr/>
              </a:pPr>
              <a:r>
                <a:rPr lang="en-GB" dirty="0" smtClean="0">
                  <a:solidFill>
                    <a:srgbClr val="0000FF"/>
                  </a:solidFill>
                </a:rPr>
                <a:t>40 </a:t>
              </a:r>
              <a:r>
                <a:rPr lang="en-GB" dirty="0" err="1" smtClean="0">
                  <a:solidFill>
                    <a:srgbClr val="0000FF"/>
                  </a:solidFill>
                </a:rPr>
                <a:t>dBZ</a:t>
              </a:r>
              <a:endParaRPr lang="en-GB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7230" name="Text Box 14"/>
            <p:cNvSpPr txBox="1">
              <a:spLocks noChangeArrowheads="1"/>
            </p:cNvSpPr>
            <p:nvPr/>
          </p:nvSpPr>
          <p:spPr bwMode="auto">
            <a:xfrm>
              <a:off x="816" y="3078"/>
              <a:ext cx="571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19100" indent="-419100"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400" eaLnBrk="0" hangingPunct="0">
                <a:spcBef>
                  <a:spcPct val="20000"/>
                </a:spcBef>
                <a:defRPr/>
              </a:pPr>
              <a:r>
                <a:rPr lang="en-GB" dirty="0" smtClean="0">
                  <a:solidFill>
                    <a:srgbClr val="000000"/>
                  </a:solidFill>
                </a:rPr>
                <a:t>0 </a:t>
              </a:r>
              <a:r>
                <a:rPr lang="en-GB" dirty="0" err="1" smtClean="0">
                  <a:solidFill>
                    <a:srgbClr val="000000"/>
                  </a:solidFill>
                </a:rPr>
                <a:t>dBZ</a:t>
              </a:r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7231" name="Text Box 15"/>
            <p:cNvSpPr txBox="1">
              <a:spLocks noChangeArrowheads="1"/>
            </p:cNvSpPr>
            <p:nvPr/>
          </p:nvSpPr>
          <p:spPr bwMode="auto">
            <a:xfrm>
              <a:off x="816" y="2676"/>
              <a:ext cx="668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19100" indent="-419100"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400" eaLnBrk="0" hangingPunct="0">
                <a:spcBef>
                  <a:spcPct val="20000"/>
                </a:spcBef>
                <a:defRPr/>
              </a:pPr>
              <a:r>
                <a:rPr lang="en-GB" dirty="0" smtClean="0">
                  <a:solidFill>
                    <a:srgbClr val="FF0033"/>
                  </a:solidFill>
                </a:rPr>
                <a:t>20 </a:t>
              </a:r>
              <a:r>
                <a:rPr lang="en-GB" dirty="0" err="1" smtClean="0">
                  <a:solidFill>
                    <a:srgbClr val="FF0033"/>
                  </a:solidFill>
                </a:rPr>
                <a:t>dBZ</a:t>
              </a:r>
              <a:endParaRPr lang="en-GB" dirty="0" smtClean="0">
                <a:solidFill>
                  <a:srgbClr val="FF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3"/>
          <p:cNvSpPr>
            <a:spLocks noChangeArrowheads="1"/>
          </p:cNvSpPr>
          <p:nvPr/>
        </p:nvSpPr>
        <p:spPr bwMode="auto">
          <a:xfrm>
            <a:off x="781050" y="25923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/>
              <a:t>“</a:t>
            </a:r>
            <a:r>
              <a:rPr lang="en-GB" b="1"/>
              <a:t>Shallow</a:t>
            </a:r>
            <a:r>
              <a:rPr lang="en-GB" altLang="en-US" b="1"/>
              <a:t>”</a:t>
            </a:r>
            <a:endParaRPr lang="en-GB" b="1"/>
          </a:p>
        </p:txBody>
      </p:sp>
      <p:sp>
        <p:nvSpPr>
          <p:cNvPr id="6147" name="Rectangle 53"/>
          <p:cNvSpPr>
            <a:spLocks noChangeArrowheads="1"/>
          </p:cNvSpPr>
          <p:nvPr/>
        </p:nvSpPr>
        <p:spPr bwMode="auto">
          <a:xfrm>
            <a:off x="908050" y="4433888"/>
            <a:ext cx="887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/>
              <a:t>“</a:t>
            </a:r>
            <a:r>
              <a:rPr lang="en-GB" b="1"/>
              <a:t>Deep</a:t>
            </a:r>
            <a:r>
              <a:rPr lang="en-GB" altLang="en-US" b="1"/>
              <a:t>”</a:t>
            </a:r>
            <a:endParaRPr lang="en-GB" b="1"/>
          </a:p>
        </p:txBody>
      </p:sp>
      <p:sp>
        <p:nvSpPr>
          <p:cNvPr id="6148" name="Rectangle 53"/>
          <p:cNvSpPr>
            <a:spLocks noChangeArrowheads="1"/>
          </p:cNvSpPr>
          <p:nvPr/>
        </p:nvSpPr>
        <p:spPr bwMode="auto">
          <a:xfrm>
            <a:off x="2255838" y="153828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Observations</a:t>
            </a:r>
          </a:p>
        </p:txBody>
      </p:sp>
      <p:sp>
        <p:nvSpPr>
          <p:cNvPr id="6149" name="Rectangle 53"/>
          <p:cNvSpPr>
            <a:spLocks noChangeArrowheads="1"/>
          </p:cNvSpPr>
          <p:nvPr/>
        </p:nvSpPr>
        <p:spPr bwMode="auto">
          <a:xfrm>
            <a:off x="4313238" y="1538288"/>
            <a:ext cx="1306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UKV 1500m</a:t>
            </a:r>
          </a:p>
        </p:txBody>
      </p:sp>
      <p:sp>
        <p:nvSpPr>
          <p:cNvPr id="6150" name="Rectangle 53"/>
          <p:cNvSpPr>
            <a:spLocks noChangeArrowheads="1"/>
          </p:cNvSpPr>
          <p:nvPr/>
        </p:nvSpPr>
        <p:spPr bwMode="auto">
          <a:xfrm>
            <a:off x="6675438" y="1538288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200m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63738" y="190500"/>
            <a:ext cx="52165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Median storm diameter with height</a:t>
            </a:r>
          </a:p>
        </p:txBody>
      </p:sp>
      <p:pic>
        <p:nvPicPr>
          <p:cNvPr id="6152" name="Picture 16" descr="structure20120825_Z00.png"/>
          <p:cNvPicPr>
            <a:picLocks noChangeAspect="1"/>
          </p:cNvPicPr>
          <p:nvPr/>
        </p:nvPicPr>
        <p:blipFill>
          <a:blip r:embed="rId2"/>
          <a:srcRect l="11194" t="24722" r="62875" b="59702"/>
          <a:stretch>
            <a:fillRect/>
          </a:stretch>
        </p:blipFill>
        <p:spPr bwMode="auto">
          <a:xfrm>
            <a:off x="4078288" y="2014538"/>
            <a:ext cx="21034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7" descr="structure20120825_Z00.png"/>
          <p:cNvPicPr>
            <a:picLocks noChangeAspect="1"/>
          </p:cNvPicPr>
          <p:nvPr/>
        </p:nvPicPr>
        <p:blipFill>
          <a:blip r:embed="rId2"/>
          <a:srcRect l="7651" t="7405" r="64856" b="77094"/>
          <a:stretch>
            <a:fillRect/>
          </a:stretch>
        </p:blipFill>
        <p:spPr bwMode="auto">
          <a:xfrm>
            <a:off x="1795463" y="2014538"/>
            <a:ext cx="2230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" descr="structure20120825_Z00.png"/>
          <p:cNvPicPr>
            <a:picLocks noChangeAspect="1"/>
          </p:cNvPicPr>
          <p:nvPr/>
        </p:nvPicPr>
        <p:blipFill>
          <a:blip r:embed="rId2"/>
          <a:srcRect l="10904" t="76251" r="63658" b="7222"/>
          <a:stretch>
            <a:fillRect/>
          </a:stretch>
        </p:blipFill>
        <p:spPr bwMode="auto">
          <a:xfrm>
            <a:off x="6056313" y="1990725"/>
            <a:ext cx="2063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8" descr="structure20120825_Z00.png"/>
          <p:cNvPicPr>
            <a:picLocks noChangeAspect="1"/>
          </p:cNvPicPr>
          <p:nvPr/>
        </p:nvPicPr>
        <p:blipFill>
          <a:blip r:embed="rId2"/>
          <a:srcRect l="63911" t="7471" r="8595" b="77020"/>
          <a:stretch>
            <a:fillRect/>
          </a:stretch>
        </p:blipFill>
        <p:spPr bwMode="auto">
          <a:xfrm>
            <a:off x="1795463" y="3989388"/>
            <a:ext cx="223043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 descr="structure20120825_Z00.png"/>
          <p:cNvPicPr>
            <a:picLocks noChangeAspect="1"/>
          </p:cNvPicPr>
          <p:nvPr/>
        </p:nvPicPr>
        <p:blipFill>
          <a:blip r:embed="rId2"/>
          <a:srcRect l="66907" t="24576" r="7162" b="59850"/>
          <a:stretch>
            <a:fillRect/>
          </a:stretch>
        </p:blipFill>
        <p:spPr bwMode="auto">
          <a:xfrm>
            <a:off x="4078288" y="3983038"/>
            <a:ext cx="21034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3" descr="structure20120825_Z00.png"/>
          <p:cNvPicPr>
            <a:picLocks noChangeAspect="1"/>
          </p:cNvPicPr>
          <p:nvPr/>
        </p:nvPicPr>
        <p:blipFill>
          <a:blip r:embed="rId2"/>
          <a:srcRect l="67535" t="76546" r="7027" b="6927"/>
          <a:stretch>
            <a:fillRect/>
          </a:stretch>
        </p:blipFill>
        <p:spPr bwMode="auto">
          <a:xfrm>
            <a:off x="6056313" y="3989388"/>
            <a:ext cx="2063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2790825" y="3983038"/>
            <a:ext cx="1287463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Tahoma" pitchFamily="34" charset="0"/>
              </a:rPr>
              <a:t>Lack of anvils?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879975" y="2008188"/>
            <a:ext cx="1795463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Tahoma" pitchFamily="34" charset="0"/>
              </a:rPr>
              <a:t>Drizzle from nowhere?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83000" y="196850"/>
            <a:ext cx="5214938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Vertical profiles of</a:t>
            </a:r>
            <a:br>
              <a:rPr lang="en-GB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GB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reflectivity </a:t>
            </a:r>
          </a:p>
        </p:txBody>
      </p:sp>
      <p:grpSp>
        <p:nvGrpSpPr>
          <p:cNvPr id="7171" name="Group 1"/>
          <p:cNvGrpSpPr>
            <a:grpSpLocks/>
          </p:cNvGrpSpPr>
          <p:nvPr/>
        </p:nvGrpSpPr>
        <p:grpSpPr bwMode="auto">
          <a:xfrm>
            <a:off x="233363" y="261938"/>
            <a:ext cx="4324350" cy="1927225"/>
            <a:chOff x="347680" y="1225550"/>
            <a:chExt cx="4323771" cy="1927888"/>
          </a:xfrm>
        </p:grpSpPr>
        <p:pic>
          <p:nvPicPr>
            <p:cNvPr id="7187" name="Picture 2" descr="M:\Dymecs\Figures\20110826105917_rhi.png"/>
            <p:cNvPicPr>
              <a:picLocks noChangeAspect="1" noChangeArrowheads="1"/>
            </p:cNvPicPr>
            <p:nvPr/>
          </p:nvPicPr>
          <p:blipFill>
            <a:blip r:embed="rId2"/>
            <a:srcRect l="36829" t="6612" r="33441" b="51620"/>
            <a:stretch>
              <a:fillRect/>
            </a:stretch>
          </p:blipFill>
          <p:spPr bwMode="auto">
            <a:xfrm>
              <a:off x="347680" y="1225550"/>
              <a:ext cx="3526543" cy="1854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2" descr="M:\Dymecs\Figures\20110826105917_rhi.png"/>
            <p:cNvPicPr>
              <a:picLocks noChangeAspect="1" noChangeArrowheads="1"/>
            </p:cNvPicPr>
            <p:nvPr/>
          </p:nvPicPr>
          <p:blipFill>
            <a:blip r:embed="rId2"/>
            <a:srcRect l="89470" t="8234" r="1704" b="50000"/>
            <a:stretch>
              <a:fillRect/>
            </a:stretch>
          </p:blipFill>
          <p:spPr bwMode="auto">
            <a:xfrm>
              <a:off x="3624608" y="1298545"/>
              <a:ext cx="1046843" cy="1854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2235200" y="1531938"/>
            <a:ext cx="203200" cy="165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287463" y="2149475"/>
            <a:ext cx="84931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1.5-km </a:t>
            </a:r>
          </a:p>
        </p:txBody>
      </p:sp>
      <p:sp>
        <p:nvSpPr>
          <p:cNvPr id="7174" name="Rectangle 46"/>
          <p:cNvSpPr>
            <a:spLocks noChangeArrowheads="1"/>
          </p:cNvSpPr>
          <p:nvPr/>
        </p:nvSpPr>
        <p:spPr bwMode="auto">
          <a:xfrm>
            <a:off x="3509963" y="2149475"/>
            <a:ext cx="179546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1.5-km + graupel </a:t>
            </a:r>
          </a:p>
        </p:txBody>
      </p:sp>
      <p:sp>
        <p:nvSpPr>
          <p:cNvPr id="7175" name="Rectangle 49"/>
          <p:cNvSpPr>
            <a:spLocks noChangeArrowheads="1"/>
          </p:cNvSpPr>
          <p:nvPr/>
        </p:nvSpPr>
        <p:spPr bwMode="auto">
          <a:xfrm>
            <a:off x="1287463" y="4378325"/>
            <a:ext cx="7953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200-m</a:t>
            </a:r>
          </a:p>
        </p:txBody>
      </p:sp>
      <p:sp>
        <p:nvSpPr>
          <p:cNvPr id="7176" name="Rectangle 50"/>
          <p:cNvSpPr>
            <a:spLocks noChangeArrowheads="1"/>
          </p:cNvSpPr>
          <p:nvPr/>
        </p:nvSpPr>
        <p:spPr bwMode="auto">
          <a:xfrm>
            <a:off x="4040188" y="4378325"/>
            <a:ext cx="7937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500-m</a:t>
            </a:r>
          </a:p>
        </p:txBody>
      </p:sp>
      <p:sp>
        <p:nvSpPr>
          <p:cNvPr id="7177" name="Rectangle 51"/>
          <p:cNvSpPr>
            <a:spLocks noChangeArrowheads="1"/>
          </p:cNvSpPr>
          <p:nvPr/>
        </p:nvSpPr>
        <p:spPr bwMode="auto">
          <a:xfrm>
            <a:off x="6308725" y="4375150"/>
            <a:ext cx="14541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Observations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438400" y="1531938"/>
            <a:ext cx="3430588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9" name="Rectangle 53"/>
          <p:cNvSpPr>
            <a:spLocks noChangeArrowheads="1"/>
          </p:cNvSpPr>
          <p:nvPr/>
        </p:nvSpPr>
        <p:spPr bwMode="auto">
          <a:xfrm>
            <a:off x="5868988" y="1697038"/>
            <a:ext cx="30099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Conditioned on average </a:t>
            </a:r>
            <a:br>
              <a:rPr lang="en-GB" b="1"/>
            </a:br>
            <a:r>
              <a:rPr lang="en-GB" b="1"/>
              <a:t>reflectivity at 200-1000m </a:t>
            </a:r>
            <a:br>
              <a:rPr lang="en-GB" b="1"/>
            </a:br>
            <a:r>
              <a:rPr lang="en-GB" b="1"/>
              <a:t>below 0</a:t>
            </a:r>
            <a:r>
              <a:rPr lang="en-GB" b="1" baseline="30000"/>
              <a:t>o</a:t>
            </a:r>
            <a:r>
              <a:rPr lang="en-GB" b="1"/>
              <a:t>C.</a:t>
            </a:r>
          </a:p>
          <a:p>
            <a:endParaRPr lang="en-GB" b="1"/>
          </a:p>
          <a:p>
            <a:r>
              <a:rPr lang="en-GB" b="1"/>
              <a:t>Reflectivity distributions for</a:t>
            </a:r>
            <a:br>
              <a:rPr lang="en-GB" b="1"/>
            </a:br>
            <a:r>
              <a:rPr lang="en-GB" b="1"/>
              <a:t>profiles with this</a:t>
            </a:r>
            <a:br>
              <a:rPr lang="en-GB" b="1"/>
            </a:br>
            <a:r>
              <a:rPr lang="en-GB" b="1"/>
              <a:t>mean Z 40-45 dBZ are shown.</a:t>
            </a:r>
          </a:p>
        </p:txBody>
      </p:sp>
      <p:pic>
        <p:nvPicPr>
          <p:cNvPr id="7180" name="Picture 1" descr="figzed20120825.png"/>
          <p:cNvPicPr>
            <a:picLocks noChangeAspect="1"/>
          </p:cNvPicPr>
          <p:nvPr/>
        </p:nvPicPr>
        <p:blipFill>
          <a:blip r:embed="rId3"/>
          <a:srcRect l="63368" t="23717" r="7056" b="59074"/>
          <a:stretch>
            <a:fillRect/>
          </a:stretch>
        </p:blipFill>
        <p:spPr bwMode="auto">
          <a:xfrm>
            <a:off x="503238" y="2517775"/>
            <a:ext cx="25574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1" descr="figzed20120825.png"/>
          <p:cNvPicPr>
            <a:picLocks noChangeAspect="1"/>
          </p:cNvPicPr>
          <p:nvPr/>
        </p:nvPicPr>
        <p:blipFill>
          <a:blip r:embed="rId3"/>
          <a:srcRect l="63918" t="40985" r="6506" b="41806"/>
          <a:stretch>
            <a:fillRect/>
          </a:stretch>
        </p:blipFill>
        <p:spPr bwMode="auto">
          <a:xfrm>
            <a:off x="3187700" y="2517775"/>
            <a:ext cx="25574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2" descr="figzed20120825.png"/>
          <p:cNvPicPr>
            <a:picLocks noChangeAspect="1"/>
          </p:cNvPicPr>
          <p:nvPr/>
        </p:nvPicPr>
        <p:blipFill>
          <a:blip r:embed="rId3"/>
          <a:srcRect l="63229" t="75484" r="7195" b="7307"/>
          <a:stretch>
            <a:fillRect/>
          </a:stretch>
        </p:blipFill>
        <p:spPr bwMode="auto">
          <a:xfrm>
            <a:off x="503238" y="4689475"/>
            <a:ext cx="25574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3" descr="figzed20120825.png"/>
          <p:cNvPicPr>
            <a:picLocks noChangeAspect="1"/>
          </p:cNvPicPr>
          <p:nvPr/>
        </p:nvPicPr>
        <p:blipFill>
          <a:blip r:embed="rId3"/>
          <a:srcRect l="62450" t="58061" r="7974" b="24730"/>
          <a:stretch>
            <a:fillRect/>
          </a:stretch>
        </p:blipFill>
        <p:spPr bwMode="auto">
          <a:xfrm>
            <a:off x="3060700" y="4689475"/>
            <a:ext cx="25574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4" descr="figzed20120825.png"/>
          <p:cNvPicPr>
            <a:picLocks noChangeAspect="1"/>
          </p:cNvPicPr>
          <p:nvPr/>
        </p:nvPicPr>
        <p:blipFill>
          <a:blip r:embed="rId3"/>
          <a:srcRect l="62450" t="6763" r="7974" b="76028"/>
          <a:stretch>
            <a:fillRect/>
          </a:stretch>
        </p:blipFill>
        <p:spPr bwMode="auto">
          <a:xfrm>
            <a:off x="5768975" y="4689475"/>
            <a:ext cx="25590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5600" y="2149475"/>
            <a:ext cx="5389563" cy="4505325"/>
          </a:xfrm>
          <a:prstGeom prst="rect">
            <a:avLst/>
          </a:prstGeom>
          <a:solidFill>
            <a:schemeClr val="bg2">
              <a:alpha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1739900" y="3956050"/>
            <a:ext cx="2540000" cy="10779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Tahoma" pitchFamily="34" charset="0"/>
              </a:rPr>
              <a:t>Model: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Tahoma" pitchFamily="34" charset="0"/>
              </a:rPr>
              <a:t>High rainfall rate from shallow storms.</a:t>
            </a:r>
            <a:br>
              <a:rPr lang="en-GB" sz="1600">
                <a:solidFill>
                  <a:schemeClr val="bg1"/>
                </a:solidFill>
                <a:latin typeface="Tahoma" pitchFamily="34" charset="0"/>
              </a:rPr>
            </a:br>
            <a:r>
              <a:rPr lang="en-GB" sz="1600">
                <a:solidFill>
                  <a:schemeClr val="bg1"/>
                </a:solidFill>
                <a:latin typeface="Tahoma" pitchFamily="34" charset="0"/>
              </a:rPr>
              <a:t>Or ice cloud dBZ&lt;0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3"/>
          <p:cNvSpPr>
            <a:spLocks noChangeArrowheads="1"/>
          </p:cNvSpPr>
          <p:nvPr/>
        </p:nvSpPr>
        <p:spPr bwMode="auto">
          <a:xfrm>
            <a:off x="1339850" y="301783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Observations</a:t>
            </a:r>
          </a:p>
        </p:txBody>
      </p:sp>
      <p:sp>
        <p:nvSpPr>
          <p:cNvPr id="8195" name="Rectangle 53"/>
          <p:cNvSpPr>
            <a:spLocks noChangeArrowheads="1"/>
          </p:cNvSpPr>
          <p:nvPr/>
        </p:nvSpPr>
        <p:spPr bwMode="auto">
          <a:xfrm>
            <a:off x="4019550" y="3006725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UKV 1500m</a:t>
            </a:r>
          </a:p>
        </p:txBody>
      </p:sp>
      <p:sp>
        <p:nvSpPr>
          <p:cNvPr id="8196" name="Rectangle 53"/>
          <p:cNvSpPr>
            <a:spLocks noChangeArrowheads="1"/>
          </p:cNvSpPr>
          <p:nvPr/>
        </p:nvSpPr>
        <p:spPr bwMode="auto">
          <a:xfrm>
            <a:off x="6818313" y="3019425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200m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63738" y="190500"/>
            <a:ext cx="52165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Missing anvils?</a:t>
            </a:r>
          </a:p>
        </p:txBody>
      </p:sp>
      <p:pic>
        <p:nvPicPr>
          <p:cNvPr id="8198" name="Picture 15" descr="anvil_20120825.png"/>
          <p:cNvPicPr>
            <a:picLocks noChangeAspect="1"/>
          </p:cNvPicPr>
          <p:nvPr/>
        </p:nvPicPr>
        <p:blipFill>
          <a:blip r:embed="rId2"/>
          <a:srcRect l="5177" t="7729" r="56129" b="65370"/>
          <a:stretch>
            <a:fillRect/>
          </a:stretch>
        </p:blipFill>
        <p:spPr bwMode="auto">
          <a:xfrm>
            <a:off x="446088" y="3387725"/>
            <a:ext cx="29051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4" descr="anvil_20120825.png"/>
          <p:cNvPicPr>
            <a:picLocks noChangeAspect="1"/>
          </p:cNvPicPr>
          <p:nvPr/>
        </p:nvPicPr>
        <p:blipFill>
          <a:blip r:embed="rId2"/>
          <a:srcRect l="9254" t="37320" r="56129" b="35779"/>
          <a:stretch>
            <a:fillRect/>
          </a:stretch>
        </p:blipFill>
        <p:spPr bwMode="auto">
          <a:xfrm>
            <a:off x="3336925" y="3387725"/>
            <a:ext cx="259873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5" descr="anvil_20120825.png"/>
          <p:cNvPicPr>
            <a:picLocks noChangeAspect="1"/>
          </p:cNvPicPr>
          <p:nvPr/>
        </p:nvPicPr>
        <p:blipFill>
          <a:blip r:embed="rId2"/>
          <a:srcRect l="53510" t="67152" r="12354" b="5946"/>
          <a:stretch>
            <a:fillRect/>
          </a:stretch>
        </p:blipFill>
        <p:spPr bwMode="auto">
          <a:xfrm>
            <a:off x="5834063" y="3387725"/>
            <a:ext cx="25622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Content Placeholder 2"/>
          <p:cNvSpPr>
            <a:spLocks noGrp="1"/>
          </p:cNvSpPr>
          <p:nvPr>
            <p:ph idx="1"/>
          </p:nvPr>
        </p:nvSpPr>
        <p:spPr>
          <a:xfrm>
            <a:off x="958850" y="931863"/>
            <a:ext cx="4756150" cy="19685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Define anvil as cloud above 6km with diameter larger than storm diameter at 3km.</a:t>
            </a:r>
          </a:p>
          <a:p>
            <a:r>
              <a:rPr lang="en-US" smtClean="0">
                <a:latin typeface="Calibri" pitchFamily="34" charset="0"/>
              </a:rPr>
              <a:t>More than 40% of storms above 6km have anvil (model and observations).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0" y="5764213"/>
            <a:ext cx="9144000" cy="1200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Tahoma" pitchFamily="34" charset="0"/>
              </a:rPr>
              <a:t>A selection of individual profiles shows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Tahoma" pitchFamily="34" charset="0"/>
              </a:rPr>
              <a:t>anvil factors will be small (close to 1)</a:t>
            </a:r>
          </a:p>
          <a:p>
            <a:pPr algn="ctr"/>
            <a:endParaRPr lang="en-GB" sz="24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8203" name="Group 31"/>
          <p:cNvGrpSpPr>
            <a:grpSpLocks/>
          </p:cNvGrpSpPr>
          <p:nvPr/>
        </p:nvGrpSpPr>
        <p:grpSpPr bwMode="auto">
          <a:xfrm>
            <a:off x="6719888" y="387350"/>
            <a:ext cx="2039937" cy="2382838"/>
            <a:chOff x="6720602" y="387684"/>
            <a:chExt cx="2039956" cy="2382343"/>
          </a:xfrm>
        </p:grpSpPr>
        <p:sp>
          <p:nvSpPr>
            <p:cNvPr id="8204" name="Rectangle 1"/>
            <p:cNvSpPr>
              <a:spLocks noChangeArrowheads="1"/>
            </p:cNvSpPr>
            <p:nvPr/>
          </p:nvSpPr>
          <p:spPr bwMode="auto">
            <a:xfrm>
              <a:off x="6720602" y="387684"/>
              <a:ext cx="2039956" cy="23795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latin typeface="Helvetica" pitchFamily="1" charset="0"/>
              </a:endParaRPr>
            </a:p>
          </p:txBody>
        </p:sp>
        <p:sp>
          <p:nvSpPr>
            <p:cNvPr id="8205" name="Freeform 5"/>
            <p:cNvSpPr>
              <a:spLocks/>
            </p:cNvSpPr>
            <p:nvPr/>
          </p:nvSpPr>
          <p:spPr bwMode="auto">
            <a:xfrm>
              <a:off x="7113652" y="699021"/>
              <a:ext cx="1198054" cy="1957842"/>
            </a:xfrm>
            <a:custGeom>
              <a:avLst/>
              <a:gdLst/>
              <a:ahLst/>
              <a:cxnLst>
                <a:cxn ang="0">
                  <a:pos x="643452" y="1863565"/>
                </a:cxn>
                <a:cxn ang="0">
                  <a:pos x="621268" y="1824744"/>
                </a:cxn>
                <a:cxn ang="0">
                  <a:pos x="587992" y="1763741"/>
                </a:cxn>
                <a:cxn ang="0">
                  <a:pos x="565808" y="1702738"/>
                </a:cxn>
                <a:cxn ang="0">
                  <a:pos x="549170" y="1442088"/>
                </a:cxn>
                <a:cxn ang="0">
                  <a:pos x="593538" y="1353357"/>
                </a:cxn>
                <a:cxn ang="0">
                  <a:pos x="654544" y="1270170"/>
                </a:cxn>
                <a:cxn ang="0">
                  <a:pos x="710004" y="1214713"/>
                </a:cxn>
                <a:cxn ang="0">
                  <a:pos x="748826" y="1164801"/>
                </a:cxn>
                <a:cxn ang="0">
                  <a:pos x="804287" y="1092707"/>
                </a:cxn>
                <a:cxn ang="0">
                  <a:pos x="926299" y="981792"/>
                </a:cxn>
                <a:cxn ang="0">
                  <a:pos x="1009489" y="887514"/>
                </a:cxn>
                <a:cxn ang="0">
                  <a:pos x="1070496" y="826511"/>
                </a:cxn>
                <a:cxn ang="0">
                  <a:pos x="1142594" y="732234"/>
                </a:cxn>
                <a:cxn ang="0">
                  <a:pos x="1186962" y="671231"/>
                </a:cxn>
                <a:cxn ang="0">
                  <a:pos x="1198054" y="604682"/>
                </a:cxn>
                <a:cxn ang="0">
                  <a:pos x="1159232" y="299666"/>
                </a:cxn>
                <a:cxn ang="0">
                  <a:pos x="1120410" y="255300"/>
                </a:cxn>
                <a:cxn ang="0">
                  <a:pos x="1026127" y="188751"/>
                </a:cxn>
                <a:cxn ang="0">
                  <a:pos x="937391" y="144385"/>
                </a:cxn>
                <a:cxn ang="0">
                  <a:pos x="809833" y="88928"/>
                </a:cxn>
                <a:cxn ang="0">
                  <a:pos x="676728" y="66745"/>
                </a:cxn>
                <a:cxn ang="0">
                  <a:pos x="576900" y="50108"/>
                </a:cxn>
                <a:cxn ang="0">
                  <a:pos x="515894" y="39016"/>
                </a:cxn>
                <a:cxn ang="0">
                  <a:pos x="393881" y="16833"/>
                </a:cxn>
                <a:cxn ang="0">
                  <a:pos x="88850" y="5742"/>
                </a:cxn>
                <a:cxn ang="0">
                  <a:pos x="22298" y="11288"/>
                </a:cxn>
                <a:cxn ang="0">
                  <a:pos x="33390" y="965155"/>
                </a:cxn>
                <a:cxn ang="0">
                  <a:pos x="22298" y="1397722"/>
                </a:cxn>
                <a:cxn ang="0">
                  <a:pos x="5660" y="1636189"/>
                </a:cxn>
                <a:cxn ang="0">
                  <a:pos x="11206" y="1896839"/>
                </a:cxn>
                <a:cxn ang="0">
                  <a:pos x="50028" y="1907930"/>
                </a:cxn>
                <a:cxn ang="0">
                  <a:pos x="288507" y="1924568"/>
                </a:cxn>
                <a:cxn ang="0">
                  <a:pos x="504802" y="1957842"/>
                </a:cxn>
                <a:cxn ang="0">
                  <a:pos x="737734" y="1946751"/>
                </a:cxn>
              </a:cxnLst>
              <a:rect l="0" t="0" r="r" b="b"/>
              <a:pathLst>
                <a:path w="1198054" h="1957842">
                  <a:moveTo>
                    <a:pt x="654544" y="1907930"/>
                  </a:moveTo>
                  <a:cubicBezTo>
                    <a:pt x="652434" y="1897383"/>
                    <a:pt x="649137" y="1874934"/>
                    <a:pt x="643452" y="1863565"/>
                  </a:cubicBezTo>
                  <a:cubicBezTo>
                    <a:pt x="640471" y="1857603"/>
                    <a:pt x="635667" y="1852714"/>
                    <a:pt x="632360" y="1846927"/>
                  </a:cubicBezTo>
                  <a:cubicBezTo>
                    <a:pt x="628258" y="1839749"/>
                    <a:pt x="625650" y="1831754"/>
                    <a:pt x="621268" y="1824744"/>
                  </a:cubicBezTo>
                  <a:cubicBezTo>
                    <a:pt x="599553" y="1790002"/>
                    <a:pt x="608868" y="1816146"/>
                    <a:pt x="593538" y="1780378"/>
                  </a:cubicBezTo>
                  <a:cubicBezTo>
                    <a:pt x="591235" y="1775005"/>
                    <a:pt x="590295" y="1769114"/>
                    <a:pt x="587992" y="1763741"/>
                  </a:cubicBezTo>
                  <a:cubicBezTo>
                    <a:pt x="575316" y="1734165"/>
                    <a:pt x="578786" y="1750931"/>
                    <a:pt x="571354" y="1724921"/>
                  </a:cubicBezTo>
                  <a:cubicBezTo>
                    <a:pt x="569260" y="1717592"/>
                    <a:pt x="569590" y="1709356"/>
                    <a:pt x="565808" y="1702738"/>
                  </a:cubicBezTo>
                  <a:cubicBezTo>
                    <a:pt x="561917" y="1695928"/>
                    <a:pt x="554716" y="1691647"/>
                    <a:pt x="549170" y="1686101"/>
                  </a:cubicBezTo>
                  <a:cubicBezTo>
                    <a:pt x="526093" y="1593797"/>
                    <a:pt x="539462" y="1655653"/>
                    <a:pt x="549170" y="1442088"/>
                  </a:cubicBezTo>
                  <a:cubicBezTo>
                    <a:pt x="549516" y="1434474"/>
                    <a:pt x="551784" y="1426941"/>
                    <a:pt x="554716" y="1419905"/>
                  </a:cubicBezTo>
                  <a:cubicBezTo>
                    <a:pt x="588275" y="1339369"/>
                    <a:pt x="562931" y="1404366"/>
                    <a:pt x="593538" y="1353357"/>
                  </a:cubicBezTo>
                  <a:cubicBezTo>
                    <a:pt x="621730" y="1306372"/>
                    <a:pt x="596453" y="1332746"/>
                    <a:pt x="632360" y="1292353"/>
                  </a:cubicBezTo>
                  <a:cubicBezTo>
                    <a:pt x="639308" y="1284537"/>
                    <a:pt x="648011" y="1278336"/>
                    <a:pt x="654544" y="1270170"/>
                  </a:cubicBezTo>
                  <a:cubicBezTo>
                    <a:pt x="686905" y="1229720"/>
                    <a:pt x="661041" y="1242125"/>
                    <a:pt x="693366" y="1231350"/>
                  </a:cubicBezTo>
                  <a:cubicBezTo>
                    <a:pt x="698912" y="1225804"/>
                    <a:pt x="705445" y="1221095"/>
                    <a:pt x="710004" y="1214713"/>
                  </a:cubicBezTo>
                  <a:cubicBezTo>
                    <a:pt x="720880" y="1199487"/>
                    <a:pt x="719087" y="1188993"/>
                    <a:pt x="732188" y="1175893"/>
                  </a:cubicBezTo>
                  <a:cubicBezTo>
                    <a:pt x="736901" y="1171180"/>
                    <a:pt x="744113" y="1169514"/>
                    <a:pt x="748826" y="1164801"/>
                  </a:cubicBezTo>
                  <a:cubicBezTo>
                    <a:pt x="800581" y="1113048"/>
                    <a:pt x="728498" y="1170340"/>
                    <a:pt x="787649" y="1125981"/>
                  </a:cubicBezTo>
                  <a:cubicBezTo>
                    <a:pt x="793195" y="1114890"/>
                    <a:pt x="796625" y="1102458"/>
                    <a:pt x="804287" y="1092707"/>
                  </a:cubicBezTo>
                  <a:cubicBezTo>
                    <a:pt x="850800" y="1033512"/>
                    <a:pt x="848844" y="1059243"/>
                    <a:pt x="904115" y="1003975"/>
                  </a:cubicBezTo>
                  <a:cubicBezTo>
                    <a:pt x="911510" y="996581"/>
                    <a:pt x="919544" y="989775"/>
                    <a:pt x="926299" y="981792"/>
                  </a:cubicBezTo>
                  <a:cubicBezTo>
                    <a:pt x="939914" y="965702"/>
                    <a:pt x="950217" y="946784"/>
                    <a:pt x="965121" y="931880"/>
                  </a:cubicBezTo>
                  <a:cubicBezTo>
                    <a:pt x="979910" y="917091"/>
                    <a:pt x="996940" y="904246"/>
                    <a:pt x="1009489" y="887514"/>
                  </a:cubicBezTo>
                  <a:cubicBezTo>
                    <a:pt x="1015035" y="880120"/>
                    <a:pt x="1019591" y="871867"/>
                    <a:pt x="1026127" y="865331"/>
                  </a:cubicBezTo>
                  <a:cubicBezTo>
                    <a:pt x="1052711" y="838749"/>
                    <a:pt x="1050305" y="851188"/>
                    <a:pt x="1070496" y="826511"/>
                  </a:cubicBezTo>
                  <a:cubicBezTo>
                    <a:pt x="1082202" y="812204"/>
                    <a:pt x="1092500" y="796797"/>
                    <a:pt x="1103772" y="782145"/>
                  </a:cubicBezTo>
                  <a:cubicBezTo>
                    <a:pt x="1104775" y="780842"/>
                    <a:pt x="1139903" y="737616"/>
                    <a:pt x="1142594" y="732234"/>
                  </a:cubicBezTo>
                  <a:cubicBezTo>
                    <a:pt x="1157820" y="701784"/>
                    <a:pt x="1147072" y="715011"/>
                    <a:pt x="1175870" y="693414"/>
                  </a:cubicBezTo>
                  <a:cubicBezTo>
                    <a:pt x="1179567" y="686020"/>
                    <a:pt x="1184787" y="679207"/>
                    <a:pt x="1186962" y="671231"/>
                  </a:cubicBezTo>
                  <a:cubicBezTo>
                    <a:pt x="1190402" y="658620"/>
                    <a:pt x="1190359" y="645304"/>
                    <a:pt x="1192508" y="632410"/>
                  </a:cubicBezTo>
                  <a:cubicBezTo>
                    <a:pt x="1194058" y="623113"/>
                    <a:pt x="1196205" y="613925"/>
                    <a:pt x="1198054" y="604682"/>
                  </a:cubicBezTo>
                  <a:cubicBezTo>
                    <a:pt x="1193848" y="444864"/>
                    <a:pt x="1205797" y="444133"/>
                    <a:pt x="1181416" y="338486"/>
                  </a:cubicBezTo>
                  <a:cubicBezTo>
                    <a:pt x="1176183" y="315811"/>
                    <a:pt x="1174261" y="322208"/>
                    <a:pt x="1159232" y="299666"/>
                  </a:cubicBezTo>
                  <a:cubicBezTo>
                    <a:pt x="1153253" y="290697"/>
                    <a:pt x="1149692" y="280049"/>
                    <a:pt x="1142594" y="271937"/>
                  </a:cubicBezTo>
                  <a:cubicBezTo>
                    <a:pt x="1136507" y="264981"/>
                    <a:pt x="1126946" y="261836"/>
                    <a:pt x="1120410" y="255300"/>
                  </a:cubicBezTo>
                  <a:cubicBezTo>
                    <a:pt x="1116398" y="251288"/>
                    <a:pt x="1091309" y="216168"/>
                    <a:pt x="1081588" y="210934"/>
                  </a:cubicBezTo>
                  <a:cubicBezTo>
                    <a:pt x="1064057" y="201495"/>
                    <a:pt x="1043936" y="197655"/>
                    <a:pt x="1026127" y="188751"/>
                  </a:cubicBezTo>
                  <a:lnTo>
                    <a:pt x="959575" y="155477"/>
                  </a:lnTo>
                  <a:cubicBezTo>
                    <a:pt x="952180" y="151780"/>
                    <a:pt x="945234" y="146999"/>
                    <a:pt x="937391" y="144385"/>
                  </a:cubicBezTo>
                  <a:cubicBezTo>
                    <a:pt x="896884" y="130884"/>
                    <a:pt x="915458" y="136130"/>
                    <a:pt x="881931" y="127748"/>
                  </a:cubicBezTo>
                  <a:cubicBezTo>
                    <a:pt x="861415" y="114072"/>
                    <a:pt x="829951" y="92104"/>
                    <a:pt x="809833" y="88928"/>
                  </a:cubicBezTo>
                  <a:cubicBezTo>
                    <a:pt x="774708" y="83382"/>
                    <a:pt x="739328" y="79265"/>
                    <a:pt x="704458" y="72291"/>
                  </a:cubicBezTo>
                  <a:cubicBezTo>
                    <a:pt x="695215" y="70442"/>
                    <a:pt x="686045" y="68178"/>
                    <a:pt x="676728" y="66745"/>
                  </a:cubicBezTo>
                  <a:cubicBezTo>
                    <a:pt x="661997" y="64479"/>
                    <a:pt x="647115" y="63307"/>
                    <a:pt x="632360" y="61199"/>
                  </a:cubicBezTo>
                  <a:cubicBezTo>
                    <a:pt x="565838" y="51697"/>
                    <a:pt x="627432" y="60214"/>
                    <a:pt x="576900" y="50108"/>
                  </a:cubicBezTo>
                  <a:cubicBezTo>
                    <a:pt x="565873" y="47903"/>
                    <a:pt x="554688" y="46574"/>
                    <a:pt x="543624" y="44562"/>
                  </a:cubicBezTo>
                  <a:cubicBezTo>
                    <a:pt x="534350" y="42876"/>
                    <a:pt x="525226" y="40349"/>
                    <a:pt x="515894" y="39016"/>
                  </a:cubicBezTo>
                  <a:cubicBezTo>
                    <a:pt x="499322" y="36649"/>
                    <a:pt x="482617" y="35319"/>
                    <a:pt x="465979" y="33471"/>
                  </a:cubicBezTo>
                  <a:cubicBezTo>
                    <a:pt x="420087" y="18174"/>
                    <a:pt x="491736" y="41292"/>
                    <a:pt x="393881" y="16833"/>
                  </a:cubicBezTo>
                  <a:cubicBezTo>
                    <a:pt x="386486" y="14985"/>
                    <a:pt x="379314" y="11565"/>
                    <a:pt x="371697" y="11288"/>
                  </a:cubicBezTo>
                  <a:cubicBezTo>
                    <a:pt x="277459" y="7861"/>
                    <a:pt x="183132" y="7591"/>
                    <a:pt x="88850" y="5742"/>
                  </a:cubicBezTo>
                  <a:cubicBezTo>
                    <a:pt x="74061" y="3893"/>
                    <a:pt x="59335" y="-1042"/>
                    <a:pt x="44482" y="196"/>
                  </a:cubicBezTo>
                  <a:cubicBezTo>
                    <a:pt x="36243" y="883"/>
                    <a:pt x="22459" y="3022"/>
                    <a:pt x="22298" y="11288"/>
                  </a:cubicBezTo>
                  <a:cubicBezTo>
                    <a:pt x="16825" y="292225"/>
                    <a:pt x="24577" y="573269"/>
                    <a:pt x="27844" y="854240"/>
                  </a:cubicBezTo>
                  <a:cubicBezTo>
                    <a:pt x="28274" y="891255"/>
                    <a:pt x="31541" y="928183"/>
                    <a:pt x="33390" y="965155"/>
                  </a:cubicBezTo>
                  <a:cubicBezTo>
                    <a:pt x="31541" y="1098253"/>
                    <a:pt x="31256" y="1231381"/>
                    <a:pt x="27844" y="1364448"/>
                  </a:cubicBezTo>
                  <a:cubicBezTo>
                    <a:pt x="27556" y="1375689"/>
                    <a:pt x="23417" y="1386533"/>
                    <a:pt x="22298" y="1397722"/>
                  </a:cubicBezTo>
                  <a:cubicBezTo>
                    <a:pt x="19716" y="1423539"/>
                    <a:pt x="18276" y="1449462"/>
                    <a:pt x="16752" y="1475363"/>
                  </a:cubicBezTo>
                  <a:cubicBezTo>
                    <a:pt x="7977" y="1624534"/>
                    <a:pt x="16376" y="1539748"/>
                    <a:pt x="5660" y="1636189"/>
                  </a:cubicBezTo>
                  <a:cubicBezTo>
                    <a:pt x="25" y="1754520"/>
                    <a:pt x="-3586" y="1754463"/>
                    <a:pt x="5660" y="1874656"/>
                  </a:cubicBezTo>
                  <a:cubicBezTo>
                    <a:pt x="6245" y="1882255"/>
                    <a:pt x="6445" y="1890887"/>
                    <a:pt x="11206" y="1896839"/>
                  </a:cubicBezTo>
                  <a:cubicBezTo>
                    <a:pt x="14858" y="1901404"/>
                    <a:pt x="22223" y="1900779"/>
                    <a:pt x="27844" y="1902385"/>
                  </a:cubicBezTo>
                  <a:cubicBezTo>
                    <a:pt x="35173" y="1904479"/>
                    <a:pt x="42465" y="1906985"/>
                    <a:pt x="50028" y="1907930"/>
                  </a:cubicBezTo>
                  <a:cubicBezTo>
                    <a:pt x="72117" y="1910691"/>
                    <a:pt x="94362" y="1912087"/>
                    <a:pt x="116580" y="1913476"/>
                  </a:cubicBezTo>
                  <a:cubicBezTo>
                    <a:pt x="207938" y="1919186"/>
                    <a:pt x="212672" y="1916142"/>
                    <a:pt x="288507" y="1924568"/>
                  </a:cubicBezTo>
                  <a:cubicBezTo>
                    <a:pt x="446508" y="1942123"/>
                    <a:pt x="312419" y="1927986"/>
                    <a:pt x="443795" y="1946751"/>
                  </a:cubicBezTo>
                  <a:cubicBezTo>
                    <a:pt x="490163" y="1953374"/>
                    <a:pt x="469935" y="1949126"/>
                    <a:pt x="504802" y="1957842"/>
                  </a:cubicBezTo>
                  <a:cubicBezTo>
                    <a:pt x="576900" y="1955993"/>
                    <a:pt x="649056" y="1955726"/>
                    <a:pt x="721096" y="1952296"/>
                  </a:cubicBezTo>
                  <a:cubicBezTo>
                    <a:pt x="726935" y="1952018"/>
                    <a:pt x="732113" y="1948357"/>
                    <a:pt x="737734" y="1946751"/>
                  </a:cubicBezTo>
                  <a:cubicBezTo>
                    <a:pt x="745063" y="1944657"/>
                    <a:pt x="759918" y="1941205"/>
                    <a:pt x="759918" y="1941205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8206" name="Straight Arrow Connector 7"/>
            <p:cNvCxnSpPr>
              <a:cxnSpLocks noChangeShapeType="1"/>
            </p:cNvCxnSpPr>
            <p:nvPr/>
          </p:nvCxnSpPr>
          <p:spPr bwMode="auto">
            <a:xfrm>
              <a:off x="7113652" y="2656605"/>
              <a:ext cx="1397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207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7113652" y="510208"/>
              <a:ext cx="0" cy="2143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208" name="Straight Connector 11"/>
            <p:cNvCxnSpPr>
              <a:cxnSpLocks noChangeShapeType="1"/>
            </p:cNvCxnSpPr>
            <p:nvPr/>
          </p:nvCxnSpPr>
          <p:spPr bwMode="auto">
            <a:xfrm>
              <a:off x="7093357" y="2179931"/>
              <a:ext cx="647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8209" name="Straight Connector 34"/>
            <p:cNvCxnSpPr>
              <a:cxnSpLocks noChangeShapeType="1"/>
            </p:cNvCxnSpPr>
            <p:nvPr/>
          </p:nvCxnSpPr>
          <p:spPr bwMode="auto">
            <a:xfrm>
              <a:off x="7113652" y="2043949"/>
              <a:ext cx="647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10" name="Straight Connector 35"/>
            <p:cNvCxnSpPr>
              <a:cxnSpLocks noChangeShapeType="1"/>
              <a:endCxn id="8205" idx="27"/>
            </p:cNvCxnSpPr>
            <p:nvPr/>
          </p:nvCxnSpPr>
          <p:spPr bwMode="auto">
            <a:xfrm>
              <a:off x="7093357" y="1431037"/>
              <a:ext cx="1162889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211" name="Rectangle 30"/>
            <p:cNvSpPr>
              <a:spLocks noChangeArrowheads="1"/>
            </p:cNvSpPr>
            <p:nvPr/>
          </p:nvSpPr>
          <p:spPr bwMode="auto">
            <a:xfrm>
              <a:off x="6791697" y="1207551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8212" name="Rectangle 38"/>
            <p:cNvSpPr>
              <a:spLocks noChangeArrowheads="1"/>
            </p:cNvSpPr>
            <p:nvPr/>
          </p:nvSpPr>
          <p:spPr bwMode="auto">
            <a:xfrm>
              <a:off x="6793267" y="1792974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8213" name="Rectangle 39"/>
            <p:cNvSpPr>
              <a:spLocks noChangeArrowheads="1"/>
            </p:cNvSpPr>
            <p:nvPr/>
          </p:nvSpPr>
          <p:spPr bwMode="auto">
            <a:xfrm>
              <a:off x="6791697" y="443905"/>
              <a:ext cx="2758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8214" name="Rectangle 40"/>
            <p:cNvSpPr>
              <a:spLocks noChangeArrowheads="1"/>
            </p:cNvSpPr>
            <p:nvPr/>
          </p:nvSpPr>
          <p:spPr bwMode="auto">
            <a:xfrm>
              <a:off x="7760761" y="1977640"/>
              <a:ext cx="736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T=0</a:t>
              </a:r>
              <a:r>
                <a:rPr lang="en-US" baseline="30000"/>
                <a:t>o</a:t>
              </a:r>
              <a:r>
                <a:rPr lang="en-US"/>
                <a:t>C</a:t>
              </a:r>
            </a:p>
          </p:txBody>
        </p:sp>
        <p:sp>
          <p:nvSpPr>
            <p:cNvPr id="8215" name="Rectangle 41"/>
            <p:cNvSpPr>
              <a:spLocks noChangeArrowheads="1"/>
            </p:cNvSpPr>
            <p:nvPr/>
          </p:nvSpPr>
          <p:spPr bwMode="auto">
            <a:xfrm>
              <a:off x="8447652" y="240069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63738" y="190500"/>
            <a:ext cx="52165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Missing anvils?</a:t>
            </a: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2179638"/>
            <a:ext cx="544195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606675" y="2481263"/>
            <a:ext cx="1903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PDF of anvil factor</a:t>
            </a:r>
          </a:p>
          <a:p>
            <a:r>
              <a:rPr lang="en-US"/>
              <a:t>Dmax/D3km</a:t>
            </a: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6719888" y="387350"/>
            <a:ext cx="2039937" cy="2382838"/>
            <a:chOff x="6720602" y="387684"/>
            <a:chExt cx="2039956" cy="2382343"/>
          </a:xfrm>
        </p:grpSpPr>
        <p:sp>
          <p:nvSpPr>
            <p:cNvPr id="9225" name="Rectangle 13"/>
            <p:cNvSpPr>
              <a:spLocks noChangeArrowheads="1"/>
            </p:cNvSpPr>
            <p:nvPr/>
          </p:nvSpPr>
          <p:spPr bwMode="auto">
            <a:xfrm>
              <a:off x="6720602" y="387684"/>
              <a:ext cx="2039956" cy="23795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latin typeface="Helvetica" pitchFamily="1" charset="0"/>
              </a:endParaRPr>
            </a:p>
          </p:txBody>
        </p:sp>
        <p:sp>
          <p:nvSpPr>
            <p:cNvPr id="9226" name="Freeform 14"/>
            <p:cNvSpPr>
              <a:spLocks/>
            </p:cNvSpPr>
            <p:nvPr/>
          </p:nvSpPr>
          <p:spPr bwMode="auto">
            <a:xfrm>
              <a:off x="7113652" y="699021"/>
              <a:ext cx="1198054" cy="1957842"/>
            </a:xfrm>
            <a:custGeom>
              <a:avLst/>
              <a:gdLst/>
              <a:ahLst/>
              <a:cxnLst>
                <a:cxn ang="0">
                  <a:pos x="643452" y="1863565"/>
                </a:cxn>
                <a:cxn ang="0">
                  <a:pos x="621268" y="1824744"/>
                </a:cxn>
                <a:cxn ang="0">
                  <a:pos x="587992" y="1763741"/>
                </a:cxn>
                <a:cxn ang="0">
                  <a:pos x="565808" y="1702738"/>
                </a:cxn>
                <a:cxn ang="0">
                  <a:pos x="549170" y="1442088"/>
                </a:cxn>
                <a:cxn ang="0">
                  <a:pos x="593538" y="1353357"/>
                </a:cxn>
                <a:cxn ang="0">
                  <a:pos x="654544" y="1270170"/>
                </a:cxn>
                <a:cxn ang="0">
                  <a:pos x="710004" y="1214713"/>
                </a:cxn>
                <a:cxn ang="0">
                  <a:pos x="748826" y="1164801"/>
                </a:cxn>
                <a:cxn ang="0">
                  <a:pos x="804287" y="1092707"/>
                </a:cxn>
                <a:cxn ang="0">
                  <a:pos x="926299" y="981792"/>
                </a:cxn>
                <a:cxn ang="0">
                  <a:pos x="1009489" y="887514"/>
                </a:cxn>
                <a:cxn ang="0">
                  <a:pos x="1070496" y="826511"/>
                </a:cxn>
                <a:cxn ang="0">
                  <a:pos x="1142594" y="732234"/>
                </a:cxn>
                <a:cxn ang="0">
                  <a:pos x="1186962" y="671231"/>
                </a:cxn>
                <a:cxn ang="0">
                  <a:pos x="1198054" y="604682"/>
                </a:cxn>
                <a:cxn ang="0">
                  <a:pos x="1159232" y="299666"/>
                </a:cxn>
                <a:cxn ang="0">
                  <a:pos x="1120410" y="255300"/>
                </a:cxn>
                <a:cxn ang="0">
                  <a:pos x="1026127" y="188751"/>
                </a:cxn>
                <a:cxn ang="0">
                  <a:pos x="937391" y="144385"/>
                </a:cxn>
                <a:cxn ang="0">
                  <a:pos x="809833" y="88928"/>
                </a:cxn>
                <a:cxn ang="0">
                  <a:pos x="676728" y="66745"/>
                </a:cxn>
                <a:cxn ang="0">
                  <a:pos x="576900" y="50108"/>
                </a:cxn>
                <a:cxn ang="0">
                  <a:pos x="515894" y="39016"/>
                </a:cxn>
                <a:cxn ang="0">
                  <a:pos x="393881" y="16833"/>
                </a:cxn>
                <a:cxn ang="0">
                  <a:pos x="88850" y="5742"/>
                </a:cxn>
                <a:cxn ang="0">
                  <a:pos x="22298" y="11288"/>
                </a:cxn>
                <a:cxn ang="0">
                  <a:pos x="33390" y="965155"/>
                </a:cxn>
                <a:cxn ang="0">
                  <a:pos x="22298" y="1397722"/>
                </a:cxn>
                <a:cxn ang="0">
                  <a:pos x="5660" y="1636189"/>
                </a:cxn>
                <a:cxn ang="0">
                  <a:pos x="11206" y="1896839"/>
                </a:cxn>
                <a:cxn ang="0">
                  <a:pos x="50028" y="1907930"/>
                </a:cxn>
                <a:cxn ang="0">
                  <a:pos x="288507" y="1924568"/>
                </a:cxn>
                <a:cxn ang="0">
                  <a:pos x="504802" y="1957842"/>
                </a:cxn>
                <a:cxn ang="0">
                  <a:pos x="737734" y="1946751"/>
                </a:cxn>
              </a:cxnLst>
              <a:rect l="0" t="0" r="r" b="b"/>
              <a:pathLst>
                <a:path w="1198054" h="1957842">
                  <a:moveTo>
                    <a:pt x="654544" y="1907930"/>
                  </a:moveTo>
                  <a:cubicBezTo>
                    <a:pt x="652434" y="1897383"/>
                    <a:pt x="649137" y="1874934"/>
                    <a:pt x="643452" y="1863565"/>
                  </a:cubicBezTo>
                  <a:cubicBezTo>
                    <a:pt x="640471" y="1857603"/>
                    <a:pt x="635667" y="1852714"/>
                    <a:pt x="632360" y="1846927"/>
                  </a:cubicBezTo>
                  <a:cubicBezTo>
                    <a:pt x="628258" y="1839749"/>
                    <a:pt x="625650" y="1831754"/>
                    <a:pt x="621268" y="1824744"/>
                  </a:cubicBezTo>
                  <a:cubicBezTo>
                    <a:pt x="599553" y="1790002"/>
                    <a:pt x="608868" y="1816146"/>
                    <a:pt x="593538" y="1780378"/>
                  </a:cubicBezTo>
                  <a:cubicBezTo>
                    <a:pt x="591235" y="1775005"/>
                    <a:pt x="590295" y="1769114"/>
                    <a:pt x="587992" y="1763741"/>
                  </a:cubicBezTo>
                  <a:cubicBezTo>
                    <a:pt x="575316" y="1734165"/>
                    <a:pt x="578786" y="1750931"/>
                    <a:pt x="571354" y="1724921"/>
                  </a:cubicBezTo>
                  <a:cubicBezTo>
                    <a:pt x="569260" y="1717592"/>
                    <a:pt x="569590" y="1709356"/>
                    <a:pt x="565808" y="1702738"/>
                  </a:cubicBezTo>
                  <a:cubicBezTo>
                    <a:pt x="561917" y="1695928"/>
                    <a:pt x="554716" y="1691647"/>
                    <a:pt x="549170" y="1686101"/>
                  </a:cubicBezTo>
                  <a:cubicBezTo>
                    <a:pt x="526093" y="1593797"/>
                    <a:pt x="539462" y="1655653"/>
                    <a:pt x="549170" y="1442088"/>
                  </a:cubicBezTo>
                  <a:cubicBezTo>
                    <a:pt x="549516" y="1434474"/>
                    <a:pt x="551784" y="1426941"/>
                    <a:pt x="554716" y="1419905"/>
                  </a:cubicBezTo>
                  <a:cubicBezTo>
                    <a:pt x="588275" y="1339369"/>
                    <a:pt x="562931" y="1404366"/>
                    <a:pt x="593538" y="1353357"/>
                  </a:cubicBezTo>
                  <a:cubicBezTo>
                    <a:pt x="621730" y="1306372"/>
                    <a:pt x="596453" y="1332746"/>
                    <a:pt x="632360" y="1292353"/>
                  </a:cubicBezTo>
                  <a:cubicBezTo>
                    <a:pt x="639308" y="1284537"/>
                    <a:pt x="648011" y="1278336"/>
                    <a:pt x="654544" y="1270170"/>
                  </a:cubicBezTo>
                  <a:cubicBezTo>
                    <a:pt x="686905" y="1229720"/>
                    <a:pt x="661041" y="1242125"/>
                    <a:pt x="693366" y="1231350"/>
                  </a:cubicBezTo>
                  <a:cubicBezTo>
                    <a:pt x="698912" y="1225804"/>
                    <a:pt x="705445" y="1221095"/>
                    <a:pt x="710004" y="1214713"/>
                  </a:cubicBezTo>
                  <a:cubicBezTo>
                    <a:pt x="720880" y="1199487"/>
                    <a:pt x="719087" y="1188993"/>
                    <a:pt x="732188" y="1175893"/>
                  </a:cubicBezTo>
                  <a:cubicBezTo>
                    <a:pt x="736901" y="1171180"/>
                    <a:pt x="744113" y="1169514"/>
                    <a:pt x="748826" y="1164801"/>
                  </a:cubicBezTo>
                  <a:cubicBezTo>
                    <a:pt x="800581" y="1113048"/>
                    <a:pt x="728498" y="1170340"/>
                    <a:pt x="787649" y="1125981"/>
                  </a:cubicBezTo>
                  <a:cubicBezTo>
                    <a:pt x="793195" y="1114890"/>
                    <a:pt x="796625" y="1102458"/>
                    <a:pt x="804287" y="1092707"/>
                  </a:cubicBezTo>
                  <a:cubicBezTo>
                    <a:pt x="850800" y="1033512"/>
                    <a:pt x="848844" y="1059243"/>
                    <a:pt x="904115" y="1003975"/>
                  </a:cubicBezTo>
                  <a:cubicBezTo>
                    <a:pt x="911510" y="996581"/>
                    <a:pt x="919544" y="989775"/>
                    <a:pt x="926299" y="981792"/>
                  </a:cubicBezTo>
                  <a:cubicBezTo>
                    <a:pt x="939914" y="965702"/>
                    <a:pt x="950217" y="946784"/>
                    <a:pt x="965121" y="931880"/>
                  </a:cubicBezTo>
                  <a:cubicBezTo>
                    <a:pt x="979910" y="917091"/>
                    <a:pt x="996940" y="904246"/>
                    <a:pt x="1009489" y="887514"/>
                  </a:cubicBezTo>
                  <a:cubicBezTo>
                    <a:pt x="1015035" y="880120"/>
                    <a:pt x="1019591" y="871867"/>
                    <a:pt x="1026127" y="865331"/>
                  </a:cubicBezTo>
                  <a:cubicBezTo>
                    <a:pt x="1052711" y="838749"/>
                    <a:pt x="1050305" y="851188"/>
                    <a:pt x="1070496" y="826511"/>
                  </a:cubicBezTo>
                  <a:cubicBezTo>
                    <a:pt x="1082202" y="812204"/>
                    <a:pt x="1092500" y="796797"/>
                    <a:pt x="1103772" y="782145"/>
                  </a:cubicBezTo>
                  <a:cubicBezTo>
                    <a:pt x="1104775" y="780842"/>
                    <a:pt x="1139903" y="737616"/>
                    <a:pt x="1142594" y="732234"/>
                  </a:cubicBezTo>
                  <a:cubicBezTo>
                    <a:pt x="1157820" y="701784"/>
                    <a:pt x="1147072" y="715011"/>
                    <a:pt x="1175870" y="693414"/>
                  </a:cubicBezTo>
                  <a:cubicBezTo>
                    <a:pt x="1179567" y="686020"/>
                    <a:pt x="1184787" y="679207"/>
                    <a:pt x="1186962" y="671231"/>
                  </a:cubicBezTo>
                  <a:cubicBezTo>
                    <a:pt x="1190402" y="658620"/>
                    <a:pt x="1190359" y="645304"/>
                    <a:pt x="1192508" y="632410"/>
                  </a:cubicBezTo>
                  <a:cubicBezTo>
                    <a:pt x="1194058" y="623113"/>
                    <a:pt x="1196205" y="613925"/>
                    <a:pt x="1198054" y="604682"/>
                  </a:cubicBezTo>
                  <a:cubicBezTo>
                    <a:pt x="1193848" y="444864"/>
                    <a:pt x="1205797" y="444133"/>
                    <a:pt x="1181416" y="338486"/>
                  </a:cubicBezTo>
                  <a:cubicBezTo>
                    <a:pt x="1176183" y="315811"/>
                    <a:pt x="1174261" y="322208"/>
                    <a:pt x="1159232" y="299666"/>
                  </a:cubicBezTo>
                  <a:cubicBezTo>
                    <a:pt x="1153253" y="290697"/>
                    <a:pt x="1149692" y="280049"/>
                    <a:pt x="1142594" y="271937"/>
                  </a:cubicBezTo>
                  <a:cubicBezTo>
                    <a:pt x="1136507" y="264981"/>
                    <a:pt x="1126946" y="261836"/>
                    <a:pt x="1120410" y="255300"/>
                  </a:cubicBezTo>
                  <a:cubicBezTo>
                    <a:pt x="1116398" y="251288"/>
                    <a:pt x="1091309" y="216168"/>
                    <a:pt x="1081588" y="210934"/>
                  </a:cubicBezTo>
                  <a:cubicBezTo>
                    <a:pt x="1064057" y="201495"/>
                    <a:pt x="1043936" y="197655"/>
                    <a:pt x="1026127" y="188751"/>
                  </a:cubicBezTo>
                  <a:lnTo>
                    <a:pt x="959575" y="155477"/>
                  </a:lnTo>
                  <a:cubicBezTo>
                    <a:pt x="952180" y="151780"/>
                    <a:pt x="945234" y="146999"/>
                    <a:pt x="937391" y="144385"/>
                  </a:cubicBezTo>
                  <a:cubicBezTo>
                    <a:pt x="896884" y="130884"/>
                    <a:pt x="915458" y="136130"/>
                    <a:pt x="881931" y="127748"/>
                  </a:cubicBezTo>
                  <a:cubicBezTo>
                    <a:pt x="861415" y="114072"/>
                    <a:pt x="829951" y="92104"/>
                    <a:pt x="809833" y="88928"/>
                  </a:cubicBezTo>
                  <a:cubicBezTo>
                    <a:pt x="774708" y="83382"/>
                    <a:pt x="739328" y="79265"/>
                    <a:pt x="704458" y="72291"/>
                  </a:cubicBezTo>
                  <a:cubicBezTo>
                    <a:pt x="695215" y="70442"/>
                    <a:pt x="686045" y="68178"/>
                    <a:pt x="676728" y="66745"/>
                  </a:cubicBezTo>
                  <a:cubicBezTo>
                    <a:pt x="661997" y="64479"/>
                    <a:pt x="647115" y="63307"/>
                    <a:pt x="632360" y="61199"/>
                  </a:cubicBezTo>
                  <a:cubicBezTo>
                    <a:pt x="565838" y="51697"/>
                    <a:pt x="627432" y="60214"/>
                    <a:pt x="576900" y="50108"/>
                  </a:cubicBezTo>
                  <a:cubicBezTo>
                    <a:pt x="565873" y="47903"/>
                    <a:pt x="554688" y="46574"/>
                    <a:pt x="543624" y="44562"/>
                  </a:cubicBezTo>
                  <a:cubicBezTo>
                    <a:pt x="534350" y="42876"/>
                    <a:pt x="525226" y="40349"/>
                    <a:pt x="515894" y="39016"/>
                  </a:cubicBezTo>
                  <a:cubicBezTo>
                    <a:pt x="499322" y="36649"/>
                    <a:pt x="482617" y="35319"/>
                    <a:pt x="465979" y="33471"/>
                  </a:cubicBezTo>
                  <a:cubicBezTo>
                    <a:pt x="420087" y="18174"/>
                    <a:pt x="491736" y="41292"/>
                    <a:pt x="393881" y="16833"/>
                  </a:cubicBezTo>
                  <a:cubicBezTo>
                    <a:pt x="386486" y="14985"/>
                    <a:pt x="379314" y="11565"/>
                    <a:pt x="371697" y="11288"/>
                  </a:cubicBezTo>
                  <a:cubicBezTo>
                    <a:pt x="277459" y="7861"/>
                    <a:pt x="183132" y="7591"/>
                    <a:pt x="88850" y="5742"/>
                  </a:cubicBezTo>
                  <a:cubicBezTo>
                    <a:pt x="74061" y="3893"/>
                    <a:pt x="59335" y="-1042"/>
                    <a:pt x="44482" y="196"/>
                  </a:cubicBezTo>
                  <a:cubicBezTo>
                    <a:pt x="36243" y="883"/>
                    <a:pt x="22459" y="3022"/>
                    <a:pt x="22298" y="11288"/>
                  </a:cubicBezTo>
                  <a:cubicBezTo>
                    <a:pt x="16825" y="292225"/>
                    <a:pt x="24577" y="573269"/>
                    <a:pt x="27844" y="854240"/>
                  </a:cubicBezTo>
                  <a:cubicBezTo>
                    <a:pt x="28274" y="891255"/>
                    <a:pt x="31541" y="928183"/>
                    <a:pt x="33390" y="965155"/>
                  </a:cubicBezTo>
                  <a:cubicBezTo>
                    <a:pt x="31541" y="1098253"/>
                    <a:pt x="31256" y="1231381"/>
                    <a:pt x="27844" y="1364448"/>
                  </a:cubicBezTo>
                  <a:cubicBezTo>
                    <a:pt x="27556" y="1375689"/>
                    <a:pt x="23417" y="1386533"/>
                    <a:pt x="22298" y="1397722"/>
                  </a:cubicBezTo>
                  <a:cubicBezTo>
                    <a:pt x="19716" y="1423539"/>
                    <a:pt x="18276" y="1449462"/>
                    <a:pt x="16752" y="1475363"/>
                  </a:cubicBezTo>
                  <a:cubicBezTo>
                    <a:pt x="7977" y="1624534"/>
                    <a:pt x="16376" y="1539748"/>
                    <a:pt x="5660" y="1636189"/>
                  </a:cubicBezTo>
                  <a:cubicBezTo>
                    <a:pt x="25" y="1754520"/>
                    <a:pt x="-3586" y="1754463"/>
                    <a:pt x="5660" y="1874656"/>
                  </a:cubicBezTo>
                  <a:cubicBezTo>
                    <a:pt x="6245" y="1882255"/>
                    <a:pt x="6445" y="1890887"/>
                    <a:pt x="11206" y="1896839"/>
                  </a:cubicBezTo>
                  <a:cubicBezTo>
                    <a:pt x="14858" y="1901404"/>
                    <a:pt x="22223" y="1900779"/>
                    <a:pt x="27844" y="1902385"/>
                  </a:cubicBezTo>
                  <a:cubicBezTo>
                    <a:pt x="35173" y="1904479"/>
                    <a:pt x="42465" y="1906985"/>
                    <a:pt x="50028" y="1907930"/>
                  </a:cubicBezTo>
                  <a:cubicBezTo>
                    <a:pt x="72117" y="1910691"/>
                    <a:pt x="94362" y="1912087"/>
                    <a:pt x="116580" y="1913476"/>
                  </a:cubicBezTo>
                  <a:cubicBezTo>
                    <a:pt x="207938" y="1919186"/>
                    <a:pt x="212672" y="1916142"/>
                    <a:pt x="288507" y="1924568"/>
                  </a:cubicBezTo>
                  <a:cubicBezTo>
                    <a:pt x="446508" y="1942123"/>
                    <a:pt x="312419" y="1927986"/>
                    <a:pt x="443795" y="1946751"/>
                  </a:cubicBezTo>
                  <a:cubicBezTo>
                    <a:pt x="490163" y="1953374"/>
                    <a:pt x="469935" y="1949126"/>
                    <a:pt x="504802" y="1957842"/>
                  </a:cubicBezTo>
                  <a:cubicBezTo>
                    <a:pt x="576900" y="1955993"/>
                    <a:pt x="649056" y="1955726"/>
                    <a:pt x="721096" y="1952296"/>
                  </a:cubicBezTo>
                  <a:cubicBezTo>
                    <a:pt x="726935" y="1952018"/>
                    <a:pt x="732113" y="1948357"/>
                    <a:pt x="737734" y="1946751"/>
                  </a:cubicBezTo>
                  <a:cubicBezTo>
                    <a:pt x="745063" y="1944657"/>
                    <a:pt x="759918" y="1941205"/>
                    <a:pt x="759918" y="1941205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9227" name="Straight Arrow Connector 16"/>
            <p:cNvCxnSpPr>
              <a:cxnSpLocks noChangeShapeType="1"/>
            </p:cNvCxnSpPr>
            <p:nvPr/>
          </p:nvCxnSpPr>
          <p:spPr bwMode="auto">
            <a:xfrm>
              <a:off x="7113652" y="2656605"/>
              <a:ext cx="13975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28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7113652" y="510208"/>
              <a:ext cx="0" cy="2143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29" name="Straight Connector 18"/>
            <p:cNvCxnSpPr>
              <a:cxnSpLocks noChangeShapeType="1"/>
            </p:cNvCxnSpPr>
            <p:nvPr/>
          </p:nvCxnSpPr>
          <p:spPr bwMode="auto">
            <a:xfrm>
              <a:off x="7093357" y="2179931"/>
              <a:ext cx="647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9230" name="Straight Connector 20"/>
            <p:cNvCxnSpPr>
              <a:cxnSpLocks noChangeShapeType="1"/>
            </p:cNvCxnSpPr>
            <p:nvPr/>
          </p:nvCxnSpPr>
          <p:spPr bwMode="auto">
            <a:xfrm>
              <a:off x="7113652" y="2043949"/>
              <a:ext cx="647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1" name="Straight Connector 21"/>
            <p:cNvCxnSpPr>
              <a:cxnSpLocks noChangeShapeType="1"/>
              <a:endCxn id="9226" idx="27"/>
            </p:cNvCxnSpPr>
            <p:nvPr/>
          </p:nvCxnSpPr>
          <p:spPr bwMode="auto">
            <a:xfrm>
              <a:off x="7093357" y="1431037"/>
              <a:ext cx="1162889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232" name="Rectangle 22"/>
            <p:cNvSpPr>
              <a:spLocks noChangeArrowheads="1"/>
            </p:cNvSpPr>
            <p:nvPr/>
          </p:nvSpPr>
          <p:spPr bwMode="auto">
            <a:xfrm>
              <a:off x="6791697" y="1207551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9233" name="Rectangle 23"/>
            <p:cNvSpPr>
              <a:spLocks noChangeArrowheads="1"/>
            </p:cNvSpPr>
            <p:nvPr/>
          </p:nvSpPr>
          <p:spPr bwMode="auto">
            <a:xfrm>
              <a:off x="6793267" y="1792974"/>
              <a:ext cx="301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234" name="Rectangle 28"/>
            <p:cNvSpPr>
              <a:spLocks noChangeArrowheads="1"/>
            </p:cNvSpPr>
            <p:nvPr/>
          </p:nvSpPr>
          <p:spPr bwMode="auto">
            <a:xfrm>
              <a:off x="6791697" y="443905"/>
              <a:ext cx="2758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9235" name="Rectangle 29"/>
            <p:cNvSpPr>
              <a:spLocks noChangeArrowheads="1"/>
            </p:cNvSpPr>
            <p:nvPr/>
          </p:nvSpPr>
          <p:spPr bwMode="auto">
            <a:xfrm>
              <a:off x="7760761" y="1977640"/>
              <a:ext cx="736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T=0</a:t>
              </a:r>
              <a:r>
                <a:rPr lang="en-US" baseline="30000"/>
                <a:t>o</a:t>
              </a:r>
              <a:r>
                <a:rPr lang="en-US"/>
                <a:t>C</a:t>
              </a:r>
            </a:p>
          </p:txBody>
        </p:sp>
        <p:sp>
          <p:nvSpPr>
            <p:cNvPr id="9236" name="Rectangle 30"/>
            <p:cNvSpPr>
              <a:spLocks noChangeArrowheads="1"/>
            </p:cNvSpPr>
            <p:nvPr/>
          </p:nvSpPr>
          <p:spPr bwMode="auto">
            <a:xfrm>
              <a:off x="8447652" y="240069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</a:p>
          </p:txBody>
        </p:sp>
      </p:grpSp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958850" y="931863"/>
            <a:ext cx="4756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200"/>
              <a:t>Define anvil as cloud above 6km with diameter larger than storm diameter at 3km.</a:t>
            </a:r>
          </a:p>
        </p:txBody>
      </p:sp>
      <p:cxnSp>
        <p:nvCxnSpPr>
          <p:cNvPr id="9223" name="Straight Connector 32"/>
          <p:cNvCxnSpPr>
            <a:cxnSpLocks noChangeShapeType="1"/>
          </p:cNvCxnSpPr>
          <p:nvPr/>
        </p:nvCxnSpPr>
        <p:spPr bwMode="auto">
          <a:xfrm>
            <a:off x="7113588" y="1208088"/>
            <a:ext cx="1230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9224" name="Rectangle 33"/>
          <p:cNvSpPr>
            <a:spLocks noChangeArrowheads="1"/>
          </p:cNvSpPr>
          <p:nvPr/>
        </p:nvSpPr>
        <p:spPr bwMode="auto">
          <a:xfrm>
            <a:off x="7981950" y="812800"/>
            <a:ext cx="722313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28600"/>
            <a:ext cx="3657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Updraft retrieval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3810000" cy="1176338"/>
          </a:xfrm>
        </p:spPr>
        <p:txBody>
          <a:bodyPr/>
          <a:lstStyle/>
          <a:p>
            <a:pPr eaLnBrk="1" hangingPunct="1"/>
            <a:r>
              <a:rPr lang="en-GB" sz="2000" smtClean="0"/>
              <a:t>Hogan et al. (2008)</a:t>
            </a:r>
          </a:p>
          <a:p>
            <a:pPr lvl="1" eaLnBrk="1" hangingPunct="1"/>
            <a:r>
              <a:rPr lang="en-GB" sz="1800" smtClean="0"/>
              <a:t>Track features in radial velocity from scan to scan</a:t>
            </a:r>
          </a:p>
        </p:txBody>
      </p:sp>
      <p:pic>
        <p:nvPicPr>
          <p:cNvPr id="10244" name="Picture 6" descr="z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2875"/>
            <a:ext cx="4953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152400" y="4375150"/>
            <a:ext cx="8648700" cy="2044700"/>
            <a:chOff x="96" y="2756"/>
            <a:chExt cx="5448" cy="1288"/>
          </a:xfrm>
        </p:grpSpPr>
        <p:pic>
          <p:nvPicPr>
            <p:cNvPr id="10251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756"/>
              <a:ext cx="2736" cy="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2952" y="2928"/>
              <a:ext cx="25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GB" sz="2000">
                  <a:solidFill>
                    <a:srgbClr val="000000"/>
                  </a:solidFill>
                </a:rPr>
                <a:t>Chapman &amp; Browning (1998)</a:t>
              </a:r>
            </a:p>
            <a:p>
              <a:pPr marL="742950" lvl="1" indent="-285750">
                <a:buFontTx/>
                <a:buChar char="–"/>
              </a:pPr>
              <a:r>
                <a:rPr lang="en-GB">
                  <a:solidFill>
                    <a:srgbClr val="C00000"/>
                  </a:solidFill>
                  <a:latin typeface="Comic Sans MS" pitchFamily="66" charset="0"/>
                </a:rPr>
                <a:t>In quasi-2D features (e.g. squall lines) can assume continuity to estimate vertical velocity</a:t>
              </a:r>
            </a:p>
          </p:txBody>
        </p:sp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609600" y="2176463"/>
            <a:ext cx="8347075" cy="2386012"/>
            <a:chOff x="384" y="1371"/>
            <a:chExt cx="5258" cy="1503"/>
          </a:xfrm>
        </p:grpSpPr>
        <p:pic>
          <p:nvPicPr>
            <p:cNvPr id="1024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1707"/>
              <a:ext cx="3224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1248" y="1371"/>
              <a:ext cx="288" cy="40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249" name="Picture 1"/>
            <p:cNvPicPr>
              <a:picLocks noChangeAspect="1" noChangeArrowheads="1"/>
            </p:cNvPicPr>
            <p:nvPr/>
          </p:nvPicPr>
          <p:blipFill>
            <a:blip r:embed="rId5"/>
            <a:srcRect l="1042" t="64902" r="4637"/>
            <a:stretch>
              <a:fillRect/>
            </a:stretch>
          </p:blipFill>
          <p:spPr bwMode="auto">
            <a:xfrm>
              <a:off x="3752" y="1707"/>
              <a:ext cx="1890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Line 11"/>
            <p:cNvSpPr>
              <a:spLocks noChangeShapeType="1"/>
            </p:cNvSpPr>
            <p:nvPr/>
          </p:nvSpPr>
          <p:spPr bwMode="auto">
            <a:xfrm>
              <a:off x="3464" y="2160"/>
              <a:ext cx="52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124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124" charset="0"/>
            <a:ea typeface="ＭＳ Ｐゴシック" pitchFamily="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283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MS PGothic</vt:lpstr>
      <vt:lpstr>Arial</vt:lpstr>
      <vt:lpstr>Tahoma</vt:lpstr>
      <vt:lpstr>Comic Sans MS</vt:lpstr>
      <vt:lpstr>Times New Roman</vt:lpstr>
      <vt:lpstr>Helvetica</vt:lpstr>
      <vt:lpstr>Office Theme</vt:lpstr>
      <vt:lpstr>1_Blank Presentation</vt:lpstr>
      <vt:lpstr>The three-dimensional structure  of convective storms</vt:lpstr>
      <vt:lpstr>The DYMECS approach: beyond case studies</vt:lpstr>
      <vt:lpstr>Storm structure from radar</vt:lpstr>
      <vt:lpstr>Median storm diameter with height</vt:lpstr>
      <vt:lpstr>Vertical profiles of reflectivity </vt:lpstr>
      <vt:lpstr>Missing anvils?</vt:lpstr>
      <vt:lpstr>Missing anvils?</vt:lpstr>
      <vt:lpstr>Updraft retrieval</vt:lpstr>
    </vt:vector>
  </TitlesOfParts>
  <Company>University of Reading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DYMECS</dc:title>
  <dc:creator>Thorwald Stein</dc:creator>
  <cp:lastModifiedBy>Bob</cp:lastModifiedBy>
  <cp:revision>57</cp:revision>
  <dcterms:created xsi:type="dcterms:W3CDTF">2012-07-26T13:02:56Z</dcterms:created>
  <dcterms:modified xsi:type="dcterms:W3CDTF">2013-06-19T05:19:41Z</dcterms:modified>
</cp:coreProperties>
</file>