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6" r:id="rId6"/>
    <p:sldId id="269" r:id="rId7"/>
    <p:sldId id="268" r:id="rId8"/>
    <p:sldId id="292" r:id="rId9"/>
    <p:sldId id="293" r:id="rId10"/>
    <p:sldId id="294" r:id="rId11"/>
    <p:sldId id="295" r:id="rId12"/>
    <p:sldId id="298" r:id="rId13"/>
    <p:sldId id="296" r:id="rId14"/>
    <p:sldId id="297" r:id="rId15"/>
    <p:sldId id="299" r:id="rId16"/>
    <p:sldId id="300" r:id="rId17"/>
    <p:sldId id="263" r:id="rId18"/>
    <p:sldId id="291" r:id="rId19"/>
    <p:sldId id="273" r:id="rId20"/>
    <p:sldId id="281" r:id="rId21"/>
    <p:sldId id="283" r:id="rId22"/>
    <p:sldId id="286" r:id="rId23"/>
    <p:sldId id="282" r:id="rId24"/>
    <p:sldId id="284" r:id="rId25"/>
    <p:sldId id="289" r:id="rId26"/>
    <p:sldId id="290" r:id="rId2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416D33-25DE-4177-A6EA-566527807E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8C6305-C44F-4F06-8144-DE9F656E7A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48943-671E-4B68-A3CD-E71262BE3FFB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08A2C-12E0-4263-A3B7-A42531085F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AA099-8999-4ADF-AE90-EE21D9C94C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E48E9-027E-4D66-A095-81736AA47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16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9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0 3342,'3'0,"-1"0,1 0,5-3,2 1,28-7,1-1,-1-1,0-3,58-32,-46 17,73-56,34-56,-26 0,-93 95,42-65,27-65,-105 171,109-205,-14-9,-92 208,29-70,-4-1,23-88,26-183,-39 139,-9-2,9-253,-40 165,-7 206,-1 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30T15:31:01.652"/>
    </inkml:context>
    <inkml:brush xml:id="br0">
      <inkml:brushProperty name="width" value="0.08819" units="cm"/>
      <inkml:brushProperty name="height" value="0.08819" units="cm"/>
      <inkml:brushProperty name="color" value="#FF0000"/>
      <inkml:brushProperty name="ignorePressure" value="1"/>
    </inkml:brush>
  </inkml:definitions>
  <inkml:trace contextRef="#ctx0" brushRef="#br0">1 5725,'7'0,"1"-1,-1 0,1 0,-1-1,1 0,-1 0,0-1,0 0,0 0,12-7,36-19,-43 23,1 0,0 1,0 0,0 1,21-4,-26 6,0 0,-1-1,9-4,8-2,109-44,-49 18,-66 27,-1 0,16-12,16-7,-11 7,26-12,-43 23,37-24,-32 15,-1 0,34-32,-29 22,-5 6,32-37,27-29,-30 27,30-47,-48 64,-24 29,15-19,37-50,-20 28,24-27,19-35,-83 113,14-21,25-44,45-102,-53 94,20-33,-13 19,-24 51,64-149,-43 88,-15 36,12-40,-15 40,19-85,8-19,-36 130,10-47,-11 39,7-44,10-36,17-73,-41 178,30-134,-20 100,5-35,23-77,-11 57,4-41,-11 53,-9 42,6-61,-4 17,-1 8,2-10,-1 7,-3 20,-1 8,4-56,-4 67,1-6,-7 30,21-63,-15 57,3-8,35-75,-4 46,-10 20,-26 37,1 1,1 0,21-22,-31 37,1 1,-1 0,1 0,0 1,0-1,0 1,0 0,0 0,1 0,-1 0,1 1,-1 0,7-1,-8 2,0-1,0 1,0 0,1 0,-1 0,0 1,0-1,0 1,0 0,0 0,0 0,0 0,0 0,0 1,0-1,-1 1,1 0,-1 0,1 0,3 3,-1 2,0 0,0 1,-1-1,0 1,0 0,3 10,4 8,-3-10,-5-11,0 0,-1 0,0 0,0 1,0-1,1 8,-1 20,-2 63,-1-39,0-33,-1-1,-8 31,4-20,4-23,-4 26,-3 67,9-98,0 1,0-1,-1 1,0 0,0-1,0 1,-4 8,0-1,2-1,-1 1,2 0,-2 16,0 1,1-3,3-21,0 1,-1-1,-1 0,1 0,-5 14,2-12,1 2,1-1,0 0,0 0,1 1,0 12,-4 27,3-36,0-4,1 0,-2 0,-5 15,3-10,1 1,0 1,-3 29,5-34,0 15,0 37,2-4,-11 26,10-75,0 0,-2-1,-3 15,2-12,-3 23,2 3,-3 37,7-65,-1 0,0-1,-5 14,4-12,-4 20,2 3,0-2,0 34,4-55,0-1,-1 0,-6 20,-1 5,9-35,-6 26,2 1,-1 33,4-47,0-1,-7 27,0-4,-2 45,4-23,3-47,1 1,-2 0,-4 12,3-12,1 1,-3 14,4-12,-8 20,0 1,-15 82,-1-21,23-84,0-1,-8 17,8-19,-1 0,2 0,-1 0,-1 15,-2 29,-1 78,8-122,-2 1,1-1,-1 1,-5 13,-2 11,-2 50,8-50,-1-9,-2 0,-1-1,-10 27,8-26,1 1,-8 42,13-30,2-25,0 0,-1 0,-4 14,-2-2,2 0,1 0,-2 31,6-44,-1-1,-6 20,4-17,-3 17,6-17,-11 94,6-52,-1 40,8 158,0-234,1 0,6 27,2 15,-8-35,1 5,9 44,-8-59,11 28,-2-7,-10-28,1 1,0-1,8 15,7 6,-9-17,-1 1,9 20,-15-28,1 0,0-1,1 0,0 1,0-2,9 11,-5-8,1 0,0 0,16 10,5-1,-19-11,0 0,15 13,31 25,-33-25,42 39,-57-50,0 0,20 13,8 6,-26-16,12 13,-16-14,2-1,17 15,23 20,-4-4,-31-30,0-1,22 11,-24-14,-7-4,0 1,1-1,0 0,0-1,-1 0,14 3,14 0,0 1,60 21,-85-25,0 0,0 0,0-1,17 1,3 0,-22-1,0 1,0-1,0 1,-1 1,1-1,7 5,-2 0,1 1,11 9,-19-13,1-1,-1 1,1-1,0 0,0 0,0-1,1 0,-1 0,0 0,1-1,9 1,-9-1,0 0,0 1,0 0,0 0,-1 0,13 7,-3-2,-10-5,1 1,0-2,1 1,-1-1,0 0,11 0,-11-1,1 0,0 1,0 0,0 1,9 2,10 5,1-1,-1-1,2-2,-1-1,1-1,47-1,-61-2,-7-1,1 1,-1 0,1 0,-1 1,1 1,-1-1,12 5,-7-1,1 0,0-1,0 0,0-1,0 0,26 0,-35-3,1 0,-1 0,1 0,0 0,-1-1,0 0,7-1,0-4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30T15:37:52.186"/>
    </inkml:context>
    <inkml:brush xml:id="br0">
      <inkml:brushProperty name="width" value="0.08819" units="cm"/>
      <inkml:brushProperty name="height" value="0.08819" units="cm"/>
      <inkml:brushProperty name="color" value="#FF0000"/>
      <inkml:brushProperty name="ignorePressure" value="1"/>
    </inkml:brush>
  </inkml:definitions>
  <inkml:trace contextRef="#ctx0" brushRef="#br0">0 115,'0'-1,"1"1,-1-1,0 1,0 0,0-1,0 1,0 0,1-1,-1 1,0 0,0-1,1 1,-1 0,0-1,1 1,-1 0,0 0,1-1,-1 1,0 0,1 0,-1 0,1-1,-1 1,14-4,-9 3,20-7,-14 5,17-7,86-47,-83 38,-21 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30T16:09:49.952"/>
    </inkml:context>
    <inkml:brush xml:id="br0">
      <inkml:brushProperty name="width" value="0.07056" units="cm"/>
      <inkml:brushProperty name="height" value="0.07056" units="cm"/>
      <inkml:brushProperty name="color" value="#FF0000"/>
      <inkml:brushProperty name="ignorePressure" value="1"/>
    </inkml:brush>
  </inkml:definitions>
  <inkml:trace contextRef="#ctx0" brushRef="#br0">1 4076,'1'-15,"0"0,1 0,0 0,5-14,22-58,-17 52,123-351,-111 320,38-124,-11-75,-43 210,2 0,32-93,28-39,19-56,-28 88,-19 54,29-101,-62 178,30-70,-24 60,-1 0,14-61,-1 6,121-359,-98 246,-32 122,27-80,36-71,-72 206,18-48,32-74,-49 116,-8 24,0 0,5-11,0 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30T16:10:37.122"/>
    </inkml:context>
    <inkml:brush xml:id="br0">
      <inkml:brushProperty name="width" value="0.07056" units="cm"/>
      <inkml:brushProperty name="height" value="0.07056" units="cm"/>
      <inkml:brushProperty name="color" value="#FF0000"/>
      <inkml:brushProperty name="ignorePressure" value="1"/>
    </inkml:brush>
  </inkml:definitions>
  <inkml:trace contextRef="#ctx0" brushRef="#br0">1 4452,'1'-17,"0"1,1-1,1 1,4-16,24-63,-17 56,133-381,-120 347,40-135,-11-81,-48 229,4 1,33-103,32-43,20-60,-30 95,-21 60,31-111,-67 196,33-78,-27 66,-1-1,16-65,-2 6,133-392,-107 268,-36 133,31-86,38-78,-79 224,21-52,35-80,-55 127,-8 24,1 1,5-11,-1 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70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1904 3145,'-2'0,"1"-1,-1 1,1-1,-1 1,-1-1,-3-1,-165-41,17 4,-20-17,127 37,-74-41,70 28,0-2,-66-59,52 30,0-4,4-3,-78-115,34 11,11-10,-22-95,18-11,60 165,-27-161,8-111,27 178,6 60,1 14,2 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71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0 787,'9'-8,"2"-5,-1 0,-1-1,10-22,13-32,17-80,-11-5,-6-13,-9 43,-21 113,0 0,5-11,-7 21,0 0,0 0,0 0,0 0,0-1,0 1,0 0,1-1,-1 1,0 0,0-1,0 1,0 0,0 0,0 0,0 0,1 0,-1 0,0 0,1-1,-1 1,0 1,0-1,0 0,1 0,-1 0,0 0,1 0,-1 1,0-1,0 0,0 1,0-1,0 1,0-1,0 0,0 0,0 0,0 1,0-1,0 1,2 8,1 18,-2-20,9 157,10 84,-16-217,1-1,9 32,-8-44,-1-1,2 0,0-1,16 27,-9-20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72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0 822,'5'-6,"-1"0,1 0,-1-1,0 0,3-8,-5 11,14-29,-2-2,-1 0,18-70,-16 33,8-77,-12 11,-10 95,-4-53,2 77,-3-27,8 61,0 0,2 0,10 22,-11-26,0-1,67 156,-46-99,18 46,5-3,-21-53,-4-13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5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0 0,'2'1,"0"-1,0 1,0 0,-1 0,4-1,0 1,92 15,28 6,-84-13,42 17,28 25,-3 11,-62-32,70 59,-51-30,73 83,-135-138,91 107,-5 9,-13 0,-27-41,72 126,-7 31,-17 9,-61-135,-24-72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6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0 329,'0'3,"1"0,-1-1,0 0,0 0,1 0,0 1,-1-1,1 1,0-1,0-1,0 1,2 4,2 0,-1 0,8 7,-8-7,70 85,16 25,-31-43,-38-45,-1 0,-2 2,0 1,17 40,-32-63,0-1,7 11,-10-17,1-3,-1 0,6-71,-5 46,47-602,-38 509,-7 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7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1448 1,'-22'15,"5"-2,-92 58,-99 70,-19 50,163-127,-75 96,-37 89,16 14,47-52,15 9,17-20,48-119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8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0 86,'4'27,"-1"1,1 39,-4-53,2 246,-3-65,1-187,3 77,-2-71,1 1,0 0,7 22,-8-33,0 0,1-1,-1 1,1 0,2 4,-3-7,-1 0,1 0,-1-1,1 1,0 0,-1-1,2 1,-2 0,0 0,2-1,-2 0,1 1,0 0,0-1,0 0,0 1,0-1,0 0,0 0,0 0,0 0,-1 0,2 0,-2 0,3 0,-1-1,1-1,-1 2,0-1,0-1,1 1,2-3,1-1,7-7,-2 0,-2 0,10-15,14-28,-13 21,201-309,-23 48,-144 213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30T15:31:14.633"/>
    </inkml:context>
    <inkml:brush xml:id="br0">
      <inkml:brushProperty name="width" value="0.08819" units="cm"/>
      <inkml:brushProperty name="height" value="0.08819" units="cm"/>
      <inkml:brushProperty name="color" value="#4472C4"/>
      <inkml:brushProperty name="ignorePressure" value="1"/>
    </inkml:brush>
  </inkml:definitions>
  <inkml:trace contextRef="#ctx0" brushRef="#br0">0 45,'1'0,"0"1,-1 0,1 0,0 0,0-1,0 1,-1 0,1-1,0 1,0-1,0 1,0-1,0 0,0 1,0-1,1 1,2 0,7 4,-1 1,10 7,12 7,-21-14,-2-1,-1-1,13 5,-9-5,1-1,-1 0,1-1,0 0,14 0,70 8,-31-2,117 6,-139-12,-31-2,0 0,0 1,0 1,22 5,-17-3,0 0,1-1,0-1,0-1,21-1,11 1,96 9,40 6,-127-9,174 26,-191-25,3 0,64 4,94-1,-161-7,1 1,51 15,-80-17,190 53,-192-51,22 12,-4-2,1 1,41 28,-20-11,-16-12,45 28,-68-40,-1 1,0 1,21 22,47 54,19 22,-47-52,-1-3,8 12,-30-35,29 39,-25-24,32 47,-5-3,-17-27,-7-2,16 23,-35-56,-1 0,-2 0,15 39,-4-8,22 43,33 109,-18-20,-20-30,12 86,-53-236,8 45,-2 2,-1 59,-5-93,1 337,-4-216,-5 200,2-272,-11 143,8-161,-26 103,7-45,-1 5,-15 37,7-23,24-87,-8 73,4-40,3-25,10-42,-2 0,-5 15,4-14,-5 21,2 10,3-17,0-1,-10 27,-3 7,0 1,-5 12,16-45,-18 42,-16 14,15-19,19-44,-1-1,-12 21,-3-3,-17 31,19-36,17-27,0 1,0-1,1 1,0-1,0 1,0 0,1 1,0-1,0 0,-2 11,3 23,3 53,-2-90,0 0,1 0,-1 0,1 0,0 0,-1-1,1 1,3 5,-3-7,0 0,0 1,0-1,0 0,0 0,0 0,0 0,1 0,-1 0,0 0,1-1,-1 1,1 0,-1-1,0 1,1-1,0 1,1-1,19 3,0-2,0 0,23-3,-2 0,-28 2,-1 0,18-2,-27 1,0 0,-1 0,1 0,-1-1,0 1,1-1,-1 0,4-3,-1 1,-1 0,0-1,-1 0,1 0,-1-1,0 1,8-13,-10 13,0-1,0 1,0-1,-1 0,0 0,-1 0,1 0,-1 0,1-13,-2-9,-1 21,1-1,1 1,-1-1,1 1,0-1,5-13,2-4,9-46,-15 60,1-2,2-1,10-23,-9 22,9-27,4-22,43-96,-56 143,-1-1,0 1,2-21,9-31,73-167,-65 165,-16 48,14-35,-18 49,3-4,-1 0,-1-1,6-20,-5 12,0-1,10-21,-4 17,-2-1,8-37,-17 62,11-55,20-56,-14 46,-2 7,14-38,-23 77,7-46,-1 6,-2 26,3-12,-9 23,0 2,9-31,-8 31,0-1,-2 0,3-38,-5 35,2 0,0 0,15-45,-17 67,2-7,0-1,0 0,-2 0,3-15,-3 5,2 1,7-23,-6 23,0 0,2-31,-4 24,10-42,-4 24,1-48,1-2,11-72,-17-73,-6 148,1-759,-2 826,-7-47,-1-3,6-204,5 163,-1 97,1-20,-3-1,-6-42,1 35,-1-62,8-50,1 66,6-50,20-66,-22 189,15-39,-13 43,-3 8,0 1,1-1,0 1,1 0,0 0,0 1,14-15,-12 14,-2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A1CD0-6A52-4436-AB23-0B2E0A5C109A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8CD28-84F0-4327-9AF4-3EFEB16F0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54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napshot of buoyancy in fully-developed, highly-turbulent 2D Rayleigh-Benard convection (Ra = 10^10, Pr = 0.7)">
            <a:extLst>
              <a:ext uri="{FF2B5EF4-FFF2-40B4-BE49-F238E27FC236}">
                <a16:creationId xmlns:a16="http://schemas.microsoft.com/office/drawing/2014/main" id="{B2439822-B45F-49FC-92DE-6FB29A0FDD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3" y="2046"/>
            <a:ext cx="12193023" cy="685595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9F43B7-CD0E-45C1-ADD0-F1ED7CDBC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5329"/>
            <a:ext cx="9149114" cy="2065413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r>
              <a:rPr lang="en-GB" sz="6700" dirty="0">
                <a:solidFill>
                  <a:schemeClr val="bg1"/>
                </a:solidFill>
                <a:cs typeface="Calibri Light"/>
              </a:rPr>
              <a:t>Is two better than one?</a:t>
            </a:r>
            <a:br>
              <a:rPr lang="en-GB" sz="6700" dirty="0">
                <a:solidFill>
                  <a:schemeClr val="bg1"/>
                </a:solidFill>
                <a:cs typeface="Calibri Light"/>
              </a:rPr>
            </a:br>
            <a:r>
              <a:rPr lang="en-GB" sz="4400" dirty="0">
                <a:solidFill>
                  <a:schemeClr val="bg1"/>
                </a:solidFill>
                <a:cs typeface="Calibri Light"/>
              </a:rPr>
              <a:t>Modelling convection with multiple fluids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6060830-DE49-4BAB-91AF-465A7BA9FB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41300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en-GB" b="1" dirty="0">
                <a:solidFill>
                  <a:schemeClr val="bg1"/>
                </a:solidFill>
                <a:cs typeface="Calibri"/>
              </a:rPr>
              <a:t>Daniel Shipley</a:t>
            </a:r>
            <a:r>
              <a:rPr lang="en-GB" dirty="0">
                <a:solidFill>
                  <a:schemeClr val="bg1"/>
                </a:solidFill>
                <a:cs typeface="Calibri"/>
              </a:rPr>
              <a:t>, Hilary Weller, Peter Clark, Will McIntyre</a:t>
            </a:r>
          </a:p>
          <a:p>
            <a:endParaRPr lang="en-GB" dirty="0">
              <a:solidFill>
                <a:schemeClr val="bg1"/>
              </a:solidFill>
              <a:cs typeface="Calibri"/>
            </a:endParaRPr>
          </a:p>
          <a:p>
            <a:r>
              <a:rPr lang="en-GB" sz="2000" dirty="0">
                <a:solidFill>
                  <a:schemeClr val="bg1"/>
                </a:solidFill>
                <a:cs typeface="Calibri"/>
              </a:rPr>
              <a:t>Department of Meteorology, University of Reading</a:t>
            </a:r>
          </a:p>
          <a:p>
            <a:r>
              <a:rPr lang="en-GB" sz="2000" dirty="0" err="1">
                <a:solidFill>
                  <a:schemeClr val="bg1"/>
                </a:solidFill>
                <a:cs typeface="Calibri"/>
              </a:rPr>
              <a:t>RMetS</a:t>
            </a:r>
            <a:r>
              <a:rPr lang="en-GB" sz="2000" dirty="0">
                <a:solidFill>
                  <a:schemeClr val="bg1"/>
                </a:solidFill>
                <a:cs typeface="Calibri"/>
              </a:rPr>
              <a:t> Scottish Local Centre Meeting 19/02/21</a:t>
            </a:r>
          </a:p>
        </p:txBody>
      </p:sp>
      <p:pic>
        <p:nvPicPr>
          <p:cNvPr id="6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4664EB85-0FD6-45E1-99B3-CF90C761A1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10277018" y="388498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1B11-75C8-40EF-90D5-7963DC938B49}" type="datetime1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EB4D-90C4-4150-B34F-508F0F4A0A5B}" type="datetime1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7EC1-B7DB-47F1-859E-9A4316AE1460}" type="datetime1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11FA-6A4F-49F1-8386-C631C9D25F1D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3109-1A59-4273-AA6B-1F1AAE32ED92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F6ECA1-DE94-40C2-BBC4-A0BC668C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30EA680-D336-4FF7-8B7A-9848BB0A1C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A26414-9AE4-42F9-A63E-1632F7370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208" y="392024"/>
            <a:ext cx="1575546" cy="5109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CDF64E9-FD65-4A47-AF5B-D76D8461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6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CF12C9-552D-43FD-A15E-0CA85A79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0299"/>
            <a:ext cx="10515600" cy="486666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237C579-C54D-458E-BB75-AD39CA6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5FC8E47-66F3-42BD-82EE-45443CD2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pic>
        <p:nvPicPr>
          <p:cNvPr id="17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C11D0CBB-4382-40B8-9532-C6B4565A6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10277018" y="388498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30EA680-D336-4FF7-8B7A-9848BB0A1C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09A7468-CF13-47F2-877C-FEECB65C6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208" y="392024"/>
            <a:ext cx="1575546" cy="510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26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0299"/>
            <a:ext cx="10515600" cy="486666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275ADE-D253-44B4-9AA3-B65D943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30EA680-D336-4FF7-8B7A-9848BB0A1C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001417E-4D86-4C82-9354-73B6991CF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208" y="392024"/>
            <a:ext cx="1575546" cy="5109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0E63F0-0AE8-42A0-93EC-0565CCAB4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6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522B46-E0C5-4195-A456-59685E1E3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0299"/>
            <a:ext cx="10515600" cy="486666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F3218F2-95E8-4BFD-B952-B65073D7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C871C51-1284-4EF5-A924-3ED268FB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744535C-E7DA-47B7-BEA4-3F914CC1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35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E6CD49-9683-4B23-91EE-BEE0AAAA49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FFF7E0">
                  <a:alpha val="0"/>
                </a:srgbClr>
              </a:gs>
              <a:gs pos="47000">
                <a:srgbClr val="FFF7E0"/>
              </a:gs>
              <a:gs pos="100000">
                <a:srgbClr val="FFF7E0">
                  <a:alpha val="0"/>
                </a:srgbClr>
              </a:gs>
              <a:gs pos="0">
                <a:srgbClr val="FFF7E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DB5C2BC-8FB1-4354-B8F7-4E5D1ADC27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208" y="392024"/>
            <a:ext cx="1575546" cy="5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s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744535C-E7DA-47B7-BEA4-3F914CC1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35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E6CD49-9683-4B23-91EE-BEE0AAAA49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FFF7E0">
                  <a:alpha val="0"/>
                </a:srgbClr>
              </a:gs>
              <a:gs pos="47000">
                <a:srgbClr val="FFF7E0"/>
              </a:gs>
              <a:gs pos="100000">
                <a:srgbClr val="FFF7E0">
                  <a:alpha val="0"/>
                </a:srgbClr>
              </a:gs>
              <a:gs pos="0">
                <a:srgbClr val="FFF7E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49450"/>
            <a:ext cx="10515600" cy="11365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823882"/>
            <a:ext cx="10515600" cy="326576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DB5C2BC-8FB1-4354-B8F7-4E5D1ADC27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208" y="392024"/>
            <a:ext cx="1575546" cy="5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080-3575-42C6-B886-703A7FACF85F}" type="datetime1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4D71-32E5-4492-93A4-CCBFDEDA0661}" type="datetime1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657-B60E-41D0-939F-AC5765658CDD}" type="datetime1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2067-B436-4A2C-B570-1AB69304BA3D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62" r:id="rId4"/>
    <p:sldLayoutId id="2147483663" r:id="rId5"/>
    <p:sldLayoutId id="2147483674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106.09386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0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customXml" Target="../ink/ink12.xml"/><Relationship Id="rId18" Type="http://schemas.openxmlformats.org/officeDocument/2006/relationships/image" Target="../media/image550.png"/><Relationship Id="rId3" Type="http://schemas.openxmlformats.org/officeDocument/2006/relationships/image" Target="../media/image450.png"/><Relationship Id="rId7" Type="http://schemas.openxmlformats.org/officeDocument/2006/relationships/customXml" Target="../ink/ink10.xml"/><Relationship Id="rId12" Type="http://schemas.openxmlformats.org/officeDocument/2006/relationships/image" Target="../media/image510.png"/><Relationship Id="rId17" Type="http://schemas.openxmlformats.org/officeDocument/2006/relationships/image" Target="../media/image540.png"/><Relationship Id="rId2" Type="http://schemas.openxmlformats.org/officeDocument/2006/relationships/image" Target="../media/image6.gif"/><Relationship Id="rId16" Type="http://schemas.openxmlformats.org/officeDocument/2006/relationships/image" Target="../media/image5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0.png"/><Relationship Id="rId11" Type="http://schemas.openxmlformats.org/officeDocument/2006/relationships/image" Target="../media/image500.png"/><Relationship Id="rId5" Type="http://schemas.openxmlformats.org/officeDocument/2006/relationships/image" Target="../media/image460.png"/><Relationship Id="rId15" Type="http://schemas.openxmlformats.org/officeDocument/2006/relationships/customXml" Target="../ink/ink13.xml"/><Relationship Id="rId10" Type="http://schemas.openxmlformats.org/officeDocument/2006/relationships/image" Target="../media/image490.png"/><Relationship Id="rId19" Type="http://schemas.openxmlformats.org/officeDocument/2006/relationships/image" Target="../media/image560.png"/><Relationship Id="rId4" Type="http://schemas.openxmlformats.org/officeDocument/2006/relationships/customXml" Target="../ink/ink9.xml"/><Relationship Id="rId9" Type="http://schemas.openxmlformats.org/officeDocument/2006/relationships/customXml" Target="../ink/ink11.xml"/><Relationship Id="rId14" Type="http://schemas.openxmlformats.org/officeDocument/2006/relationships/image" Target="../media/image5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26" Type="http://schemas.openxmlformats.org/officeDocument/2006/relationships/image" Target="../media/image6.gif"/><Relationship Id="rId3" Type="http://schemas.openxmlformats.org/officeDocument/2006/relationships/customXml" Target="../ink/ink1.xml"/><Relationship Id="rId21" Type="http://schemas.openxmlformats.org/officeDocument/2006/relationships/image" Target="../media/image21.png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25" Type="http://schemas.openxmlformats.org/officeDocument/2006/relationships/image" Target="../media/image5.png"/><Relationship Id="rId2" Type="http://schemas.openxmlformats.org/officeDocument/2006/relationships/image" Target="../media/image18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image" Target="../media/image24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127D61-2CD8-406B-B7F7-DD285C775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Capturing linear instability in two-fluid convection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D69FBDD-E6BA-4021-813D-8750A4B27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Daniel Shipley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, Peter Clark, Bob Plant, Hilary Weller</a:t>
            </a:r>
          </a:p>
          <a:p>
            <a:endParaRPr lang="en-GB" b="1" dirty="0">
              <a:solidFill>
                <a:schemeClr val="bg1"/>
              </a:solidFill>
              <a:latin typeface="+mj-lt"/>
            </a:endParaRPr>
          </a:p>
          <a:p>
            <a:r>
              <a:rPr lang="en-GB" sz="2400" dirty="0" err="1">
                <a:solidFill>
                  <a:schemeClr val="bg1"/>
                </a:solidFill>
                <a:latin typeface="+mj-lt"/>
              </a:rPr>
              <a:t>ParaCon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Plenary, 13/12/2021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7A1F7-66FE-4ABD-A047-1649D6BE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5AEC0F-C569-4733-86B7-B775AE64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instability in two-fluid RBC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89FA6F0-C365-4652-8E8A-43A4CB4AA0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After some algebra we recover the correct characteristic polynomial: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r>
                  <a:rPr lang="en-GB" sz="2400" dirty="0"/>
                  <a:t>The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in the first brackets comes from horizontal transport of buoyancy by diffusion</a:t>
                </a:r>
              </a:p>
              <a:p>
                <a:r>
                  <a:rPr lang="en-GB" sz="2400" dirty="0"/>
                  <a:t>The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in the second brackets comes from horizontal transport of vertical momentum by diffusion</a:t>
                </a:r>
              </a:p>
              <a:p>
                <a:r>
                  <a:rPr lang="en-GB" sz="2400" dirty="0"/>
                  <a:t>The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in the third brackets, </a:t>
                </a:r>
                <a:r>
                  <a:rPr lang="en-GB" sz="2400" i="1" dirty="0"/>
                  <a:t>and the factor on the RHS</a:t>
                </a:r>
                <a:r>
                  <a:rPr lang="en-GB" sz="2400" dirty="0"/>
                  <a:t>, come from the perturbation pressure</a:t>
                </a:r>
              </a:p>
              <a:p>
                <a:r>
                  <a:rPr lang="en-GB" sz="2400" dirty="0"/>
                  <a:t>Therefore to recover classical stability results, these are the only three terms in a two-fluid model which are required</a:t>
                </a:r>
              </a:p>
              <a:p>
                <a:endParaRPr lang="en-GB" sz="240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89FA6F0-C365-4652-8E8A-43A4CB4AA0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130" r="-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4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7242D-71F3-4CDD-A31C-D0C11F1F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1846DD-E585-470F-A154-DD81DF22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instability in two-fluid RBC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B79021F-01ED-4507-B971-2E586297EC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However, Shipley et al. 2021 model: </a:t>
                </a:r>
              </a:p>
              <a:p>
                <a:pPr lvl="1"/>
                <a:r>
                  <a:rPr lang="en-GB" dirty="0"/>
                  <a:t>Did not use corrections to the Laplacians</a:t>
                </a:r>
              </a:p>
              <a:p>
                <a:pPr lvl="1"/>
                <a:r>
                  <a:rPr lang="en-GB" dirty="0"/>
                  <a:t>Used a different pressure perturbation closure</a:t>
                </a:r>
              </a:p>
              <a:p>
                <a:r>
                  <a:rPr lang="en-GB" dirty="0"/>
                  <a:t>If we 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  <m:sup>
                        <m:d>
                          <m:d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p>
                        <m:f>
                          <m:fPr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</m:t>
                    </m:r>
                    <m:r>
                      <a:rPr lang="en-GB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  <m: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/>
                  <a:t>, characteristic polynomial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Ra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Ra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GB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GB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Ra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=1.861</m:t>
                    </m:r>
                  </m:oMath>
                </a14:m>
                <a:r>
                  <a:rPr lang="en-GB" dirty="0"/>
                  <a:t> (consistent with previous two-fluid results), we get: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=1054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small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GB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6.6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B79021F-01ED-4507-B971-2E586297E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1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73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4CCD9-2733-4F81-BD8E-AF3FE5E8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3D9349-D3BA-45FB-8FF3-37B64F05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single-column results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DB554031-5D93-46C7-934A-37EB121FB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" y="1092856"/>
            <a:ext cx="6930007" cy="519750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52AF5-435F-4FE3-B637-D432828256E8}"/>
                  </a:ext>
                </a:extLst>
              </p:cNvPr>
              <p:cNvSpPr txBox="1"/>
              <p:nvPr/>
            </p:nvSpPr>
            <p:spPr>
              <a:xfrm>
                <a:off x="7479643" y="1196525"/>
                <a:ext cx="4489895" cy="5098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Two-fluid stability theory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=1.861</m:t>
                    </m:r>
                  </m:oMath>
                </a14:m>
                <a:r>
                  <a:rPr lang="en-GB" dirty="0"/>
                  <a:t>):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=1054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6.6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Numerical results: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=1057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GB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Classical results: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=658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GB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BUT! Stability theory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=640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07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So the pressure perturbation param. gets linear stability (pretty much) right!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52AF5-435F-4FE3-B637-D43282825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643" y="1196525"/>
                <a:ext cx="4489895" cy="5098575"/>
              </a:xfrm>
              <a:prstGeom prst="rect">
                <a:avLst/>
              </a:prstGeom>
              <a:blipFill>
                <a:blip r:embed="rId3"/>
                <a:stretch>
                  <a:fillRect l="-950" t="-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C6FAA-393E-493C-83D3-954CC10D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E3AFF6-C960-4913-9F30-A681AF87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growth rate at high 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F37052A-C629-4A8B-8E0B-F9427E25D9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0299"/>
                <a:ext cx="10515600" cy="4866664"/>
              </a:xfrm>
            </p:spPr>
            <p:txBody>
              <a:bodyPr/>
              <a:lstStyle/>
              <a:p>
                <a:r>
                  <a:rPr lang="en-GB" dirty="0"/>
                  <a:t>Exact classical result: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ad>
                      <m:radPr>
                        <m:degHide m:val="on"/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l-G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l-G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e>
                    </m:rad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e>
                    </m:rad>
                  </m:oMath>
                </a14:m>
                <a:endParaRPr lang="en-GB" dirty="0"/>
              </a:p>
              <a:p>
                <a:r>
                  <a:rPr lang="en-GB" dirty="0"/>
                  <a:t>Two-fluid stability analysis result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  <m:sup>
                        <m:d>
                          <m:d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p>
                        <m:f>
                          <m:fPr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Pr</m:t>
                    </m:r>
                    <m:r>
                      <a:rPr lang="en-GB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  <m: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ad>
                      <m:radPr>
                        <m:degHide m:val="on"/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e>
                    </m:ra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r>
                  <a:rPr lang="en-GB" dirty="0"/>
                  <a:t>So the scaling is correct, but the </a:t>
                </a:r>
                <a:r>
                  <a:rPr lang="en-GB" dirty="0" err="1"/>
                  <a:t>prefactor</a:t>
                </a:r>
                <a:r>
                  <a:rPr lang="en-GB" dirty="0"/>
                  <a:t> isn’t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F37052A-C629-4A8B-8E0B-F9427E25D9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0299"/>
                <a:ext cx="10515600" cy="4866664"/>
              </a:xfrm>
              <a:blipFill>
                <a:blip r:embed="rId2"/>
                <a:stretch>
                  <a:fillRect l="-1043" t="-21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3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64C2E-13D3-4A17-82DD-C65A5FB9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84"/>
            <a:ext cx="10515600" cy="1325563"/>
          </a:xfrm>
        </p:spPr>
        <p:txBody>
          <a:bodyPr/>
          <a:lstStyle/>
          <a:p>
            <a:r>
              <a:rPr lang="en-GB" dirty="0">
                <a:cs typeface="Calibri Ligh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1654-1877-4A7E-9A75-5523321FD2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2341" y="977153"/>
            <a:ext cx="10515600" cy="58136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cs typeface="Calibri"/>
              </a:rPr>
              <a:t>Two-fluid single-column model can closely reproduce the classical linear instability results for RBC</a:t>
            </a:r>
          </a:p>
          <a:p>
            <a:pPr lvl="1"/>
            <a:r>
              <a:rPr lang="en-GB" dirty="0">
                <a:cs typeface="Calibri"/>
              </a:rPr>
              <a:t>Including growth rate!</a:t>
            </a:r>
          </a:p>
          <a:p>
            <a:r>
              <a:rPr lang="en-GB" dirty="0">
                <a:cs typeface="Calibri"/>
              </a:rPr>
              <a:t>This helps explain why two-fluid SCM gets initiation approximately correct</a:t>
            </a:r>
          </a:p>
          <a:p>
            <a:r>
              <a:rPr lang="en-GB" dirty="0">
                <a:cs typeface="Calibri"/>
              </a:rPr>
              <a:t>High-Ra limit for growth rate scales correctly, but constant is bigger than true result</a:t>
            </a:r>
          </a:p>
          <a:p>
            <a:pPr lvl="1"/>
            <a:r>
              <a:rPr lang="en-GB" dirty="0">
                <a:cs typeface="Calibri"/>
              </a:rPr>
              <a:t>This high-Ra limit is a </a:t>
            </a:r>
            <a:r>
              <a:rPr lang="en-GB" i="1" dirty="0">
                <a:cs typeface="Calibri"/>
              </a:rPr>
              <a:t>very </a:t>
            </a:r>
            <a:r>
              <a:rPr lang="en-GB" dirty="0">
                <a:cs typeface="Calibri"/>
              </a:rPr>
              <a:t>robust feature of the two-fluid analysis</a:t>
            </a:r>
          </a:p>
          <a:p>
            <a:r>
              <a:rPr lang="en-GB" i="1" dirty="0">
                <a:cs typeface="Calibri"/>
              </a:rPr>
              <a:t>Two-fluid SCM seems to capture some aspects of the convective stability problem almost “for free”</a:t>
            </a:r>
          </a:p>
          <a:p>
            <a:r>
              <a:rPr lang="en-GB" dirty="0">
                <a:cs typeface="Calibri"/>
              </a:rPr>
              <a:t>Possible future directions: </a:t>
            </a:r>
          </a:p>
          <a:p>
            <a:pPr lvl="1"/>
            <a:r>
              <a:rPr lang="en-GB" dirty="0">
                <a:cs typeface="Calibri"/>
              </a:rPr>
              <a:t>finite filter width</a:t>
            </a:r>
          </a:p>
          <a:p>
            <a:pPr lvl="1"/>
            <a:r>
              <a:rPr lang="en-GB" dirty="0">
                <a:cs typeface="Calibri"/>
              </a:rPr>
              <a:t>consequences for multi-moment modelling of initiation</a:t>
            </a:r>
          </a:p>
          <a:p>
            <a:pPr lvl="1"/>
            <a:r>
              <a:rPr lang="en-GB" dirty="0">
                <a:cs typeface="Calibri"/>
              </a:rPr>
              <a:t>consequences for multi-fluid Laplacian correction terms</a:t>
            </a:r>
          </a:p>
          <a:p>
            <a:endParaRPr lang="en-GB" i="1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FA08D-BF93-4612-8BF3-AAE404AF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70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1FFBFC-59AF-434A-9D43-ACCEDA10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215069-32E7-49A3-AB6F-260A9B1B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114C8-E283-4806-B963-426E546F8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D. Shipley</a:t>
            </a:r>
            <a:r>
              <a:rPr lang="en-GB" dirty="0"/>
              <a:t>, H. Weller, P. Clark, W. McIntyre (2021) “Two-fluid single column modelling of Rayleigh-</a:t>
            </a:r>
            <a:r>
              <a:rPr lang="en-GB" dirty="0" err="1"/>
              <a:t>Bénard</a:t>
            </a:r>
            <a:r>
              <a:rPr lang="en-GB" dirty="0"/>
              <a:t> convection as a step towards multi-fluid modelling of atmospheric convection”, </a:t>
            </a:r>
            <a:r>
              <a:rPr lang="en-GB" i="1" dirty="0"/>
              <a:t>accepted by QJRMS. </a:t>
            </a:r>
            <a:r>
              <a:rPr lang="en-GB" dirty="0">
                <a:hlinkClick r:id="rId2"/>
              </a:rPr>
              <a:t>https://arxiv.org/abs/2106.09386</a:t>
            </a:r>
            <a:endParaRPr lang="en-GB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38918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731FCF-40F7-4F5D-8978-7FC3161E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Viscous multi-fluid equations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1BFE39-E4C4-4232-B5CD-8201A3EF21CD}"/>
              </a:ext>
            </a:extLst>
          </p:cNvPr>
          <p:cNvSpPr txBox="1"/>
          <p:nvPr/>
        </p:nvSpPr>
        <p:spPr>
          <a:xfrm>
            <a:off x="7188878" y="5834864"/>
            <a:ext cx="3881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Lots of terms to parametrize!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881AFB-35D1-4BE8-9662-095603219E77}"/>
              </a:ext>
            </a:extLst>
          </p:cNvPr>
          <p:cNvGrpSpPr/>
          <p:nvPr/>
        </p:nvGrpSpPr>
        <p:grpSpPr>
          <a:xfrm>
            <a:off x="498759" y="2290047"/>
            <a:ext cx="9481397" cy="1404190"/>
            <a:chOff x="968187" y="2290047"/>
            <a:chExt cx="9481397" cy="14041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38F07F-AEAC-4C46-B53C-43D19E510C48}"/>
                </a:ext>
              </a:extLst>
            </p:cNvPr>
            <p:cNvSpPr txBox="1"/>
            <p:nvPr/>
          </p:nvSpPr>
          <p:spPr>
            <a:xfrm>
              <a:off x="968187" y="2410320"/>
              <a:ext cx="1569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Momentum:</a:t>
              </a:r>
            </a:p>
          </p:txBody>
        </p:sp>
        <p:pic>
          <p:nvPicPr>
            <p:cNvPr id="17" name="Content Placeholder 6">
              <a:extLst>
                <a:ext uri="{FF2B5EF4-FFF2-40B4-BE49-F238E27FC236}">
                  <a16:creationId xmlns:a16="http://schemas.microsoft.com/office/drawing/2014/main" id="{138AC937-F158-4136-B01E-580105756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9607" y="2290047"/>
              <a:ext cx="7879977" cy="140419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0B1443-F448-4C52-AFF7-FD530FB355D3}"/>
              </a:ext>
            </a:extLst>
          </p:cNvPr>
          <p:cNvGrpSpPr/>
          <p:nvPr/>
        </p:nvGrpSpPr>
        <p:grpSpPr>
          <a:xfrm>
            <a:off x="498760" y="3685619"/>
            <a:ext cx="8203522" cy="1038782"/>
            <a:chOff x="968188" y="3685619"/>
            <a:chExt cx="8203522" cy="10387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A47B34-804D-49E4-BF8B-E87E410A0B80}"/>
                </a:ext>
              </a:extLst>
            </p:cNvPr>
            <p:cNvSpPr txBox="1"/>
            <p:nvPr/>
          </p:nvSpPr>
          <p:spPr>
            <a:xfrm>
              <a:off x="968188" y="3789664"/>
              <a:ext cx="60951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Buoyancy:</a:t>
              </a:r>
            </a:p>
          </p:txBody>
        </p:sp>
        <p:pic>
          <p:nvPicPr>
            <p:cNvPr id="18" name="Content Placeholder 6">
              <a:extLst>
                <a:ext uri="{FF2B5EF4-FFF2-40B4-BE49-F238E27FC236}">
                  <a16:creationId xmlns:a16="http://schemas.microsoft.com/office/drawing/2014/main" id="{B59DF2EC-B25A-4B5A-A511-6F48F386E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169" y="3685619"/>
              <a:ext cx="6212541" cy="10387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84524C-3AA4-4C12-B754-D7DD20312622}"/>
              </a:ext>
            </a:extLst>
          </p:cNvPr>
          <p:cNvGrpSpPr/>
          <p:nvPr/>
        </p:nvGrpSpPr>
        <p:grpSpPr>
          <a:xfrm>
            <a:off x="498760" y="4617159"/>
            <a:ext cx="4806704" cy="725808"/>
            <a:chOff x="968188" y="4617159"/>
            <a:chExt cx="4806704" cy="7258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6EE26F-132A-4BDB-9546-A5024BC34C42}"/>
                </a:ext>
              </a:extLst>
            </p:cNvPr>
            <p:cNvSpPr txBox="1"/>
            <p:nvPr/>
          </p:nvSpPr>
          <p:spPr>
            <a:xfrm>
              <a:off x="968188" y="4697839"/>
              <a:ext cx="2435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Divergence constraint:</a:t>
              </a:r>
            </a:p>
          </p:txBody>
        </p:sp>
        <p:pic>
          <p:nvPicPr>
            <p:cNvPr id="19" name="Content Placeholder 6">
              <a:extLst>
                <a:ext uri="{FF2B5EF4-FFF2-40B4-BE49-F238E27FC236}">
                  <a16:creationId xmlns:a16="http://schemas.microsoft.com/office/drawing/2014/main" id="{11BC62C7-27BC-430B-ACD0-0FC2EDF4B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9233" y="4617159"/>
              <a:ext cx="2245659" cy="7258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3BB37-670B-4766-B913-16998003CFBC}"/>
              </a:ext>
            </a:extLst>
          </p:cNvPr>
          <p:cNvGrpSpPr/>
          <p:nvPr/>
        </p:nvGrpSpPr>
        <p:grpSpPr>
          <a:xfrm>
            <a:off x="498760" y="5231240"/>
            <a:ext cx="4959107" cy="725809"/>
            <a:chOff x="968188" y="5231240"/>
            <a:chExt cx="4959107" cy="7258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F5C79-141F-44F1-88AB-63C7F3099F05}"/>
                </a:ext>
              </a:extLst>
            </p:cNvPr>
            <p:cNvSpPr txBox="1"/>
            <p:nvPr/>
          </p:nvSpPr>
          <p:spPr>
            <a:xfrm>
              <a:off x="968188" y="5307503"/>
              <a:ext cx="24351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Sum constraint:</a:t>
              </a:r>
            </a:p>
          </p:txBody>
        </p:sp>
        <p:pic>
          <p:nvPicPr>
            <p:cNvPr id="20" name="Content Placeholder 6">
              <a:extLst>
                <a:ext uri="{FF2B5EF4-FFF2-40B4-BE49-F238E27FC236}">
                  <a16:creationId xmlns:a16="http://schemas.microsoft.com/office/drawing/2014/main" id="{57F3989F-5D7A-45CB-B888-5F97064E6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1236" y="5231240"/>
              <a:ext cx="1636059" cy="72580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31C177-5D51-44DB-AE4D-921CBE39CF9B}"/>
              </a:ext>
            </a:extLst>
          </p:cNvPr>
          <p:cNvGrpSpPr/>
          <p:nvPr/>
        </p:nvGrpSpPr>
        <p:grpSpPr>
          <a:xfrm>
            <a:off x="494683" y="1671481"/>
            <a:ext cx="5519406" cy="668307"/>
            <a:chOff x="964111" y="1671481"/>
            <a:chExt cx="5519406" cy="668307"/>
          </a:xfrm>
        </p:grpSpPr>
        <p:pic>
          <p:nvPicPr>
            <p:cNvPr id="25" name="Content Placeholder 6">
              <a:extLst>
                <a:ext uri="{FF2B5EF4-FFF2-40B4-BE49-F238E27FC236}">
                  <a16:creationId xmlns:a16="http://schemas.microsoft.com/office/drawing/2014/main" id="{9E86FC90-BF21-4F13-BA6D-52237BA82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529" y="1671481"/>
              <a:ext cx="3177988" cy="66830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9F5F65-8B6C-4078-B6A3-CB82F0C83AA2}"/>
                </a:ext>
              </a:extLst>
            </p:cNvPr>
            <p:cNvSpPr txBox="1"/>
            <p:nvPr/>
          </p:nvSpPr>
          <p:spPr>
            <a:xfrm>
              <a:off x="964111" y="1820968"/>
              <a:ext cx="1569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Fluid fraction: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0F8E4B-C746-40CE-B1CF-124FBF52E024}"/>
              </a:ext>
            </a:extLst>
          </p:cNvPr>
          <p:cNvGrpSpPr/>
          <p:nvPr/>
        </p:nvGrpSpPr>
        <p:grpSpPr>
          <a:xfrm>
            <a:off x="4757395" y="1735860"/>
            <a:ext cx="7090687" cy="3062535"/>
            <a:chOff x="4757395" y="1735860"/>
            <a:chExt cx="7090687" cy="306253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57F97F4-924A-42B5-B0F1-E8BA2FFBC033}"/>
                </a:ext>
              </a:extLst>
            </p:cNvPr>
            <p:cNvGrpSpPr/>
            <p:nvPr/>
          </p:nvGrpSpPr>
          <p:grpSpPr>
            <a:xfrm>
              <a:off x="4757395" y="1735860"/>
              <a:ext cx="1702073" cy="3062535"/>
              <a:chOff x="5393080" y="1735860"/>
              <a:chExt cx="1702073" cy="306253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5A9841C-EF7C-4E03-AAD5-117C20622F07}"/>
                  </a:ext>
                </a:extLst>
              </p:cNvPr>
              <p:cNvSpPr/>
              <p:nvPr/>
            </p:nvSpPr>
            <p:spPr>
              <a:xfrm>
                <a:off x="5626572" y="3224259"/>
                <a:ext cx="1468581" cy="529613"/>
              </a:xfrm>
              <a:prstGeom prst="ellipse">
                <a:avLst/>
              </a:prstGeom>
              <a:solidFill>
                <a:schemeClr val="accent2">
                  <a:alpha val="40000"/>
                </a:schemeClr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F6526AB-A1EB-4942-904F-BA742643A8D5}"/>
                  </a:ext>
                </a:extLst>
              </p:cNvPr>
              <p:cNvSpPr/>
              <p:nvPr/>
            </p:nvSpPr>
            <p:spPr>
              <a:xfrm>
                <a:off x="5680359" y="4162434"/>
                <a:ext cx="1317812" cy="635961"/>
              </a:xfrm>
              <a:prstGeom prst="ellipse">
                <a:avLst/>
              </a:prstGeom>
              <a:solidFill>
                <a:schemeClr val="accent2">
                  <a:alpha val="40000"/>
                </a:schemeClr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5A4076E-8DFB-4E01-ADF4-E9A0FCD4515E}"/>
                  </a:ext>
                </a:extLst>
              </p:cNvPr>
              <p:cNvSpPr/>
              <p:nvPr/>
            </p:nvSpPr>
            <p:spPr>
              <a:xfrm>
                <a:off x="5393080" y="1735860"/>
                <a:ext cx="1317812" cy="518395"/>
              </a:xfrm>
              <a:prstGeom prst="ellipse">
                <a:avLst/>
              </a:prstGeom>
              <a:solidFill>
                <a:schemeClr val="accent2">
                  <a:alpha val="40000"/>
                </a:schemeClr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B35674-7B7B-4002-BDAE-2D882F5535DA}"/>
                </a:ext>
              </a:extLst>
            </p:cNvPr>
            <p:cNvSpPr txBox="1"/>
            <p:nvPr/>
          </p:nvSpPr>
          <p:spPr>
            <a:xfrm>
              <a:off x="9189225" y="1764469"/>
              <a:ext cx="2658857" cy="369332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 w="317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Entrainment/detrainment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16B758-0138-4A7A-882B-85F1532E974E}"/>
              </a:ext>
            </a:extLst>
          </p:cNvPr>
          <p:cNvGrpSpPr/>
          <p:nvPr/>
        </p:nvGrpSpPr>
        <p:grpSpPr>
          <a:xfrm>
            <a:off x="6362487" y="2360515"/>
            <a:ext cx="5487228" cy="2362829"/>
            <a:chOff x="6362487" y="2360515"/>
            <a:chExt cx="5487228" cy="236282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2C265C-C416-49C0-8CDC-938A8F478C2C}"/>
                </a:ext>
              </a:extLst>
            </p:cNvPr>
            <p:cNvGrpSpPr/>
            <p:nvPr/>
          </p:nvGrpSpPr>
          <p:grpSpPr>
            <a:xfrm>
              <a:off x="6362487" y="3282826"/>
              <a:ext cx="3089970" cy="1440518"/>
              <a:chOff x="6998172" y="3282826"/>
              <a:chExt cx="3089970" cy="144051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9D14663-63E0-40CB-804D-C509D3BF7AE3}"/>
                  </a:ext>
                </a:extLst>
              </p:cNvPr>
              <p:cNvSpPr/>
              <p:nvPr/>
            </p:nvSpPr>
            <p:spPr>
              <a:xfrm>
                <a:off x="7247145" y="3282826"/>
                <a:ext cx="2840997" cy="461666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29DC6FC-6DF8-465A-B8E9-C5D97E77C1A0}"/>
                  </a:ext>
                </a:extLst>
              </p:cNvPr>
              <p:cNvSpPr/>
              <p:nvPr/>
            </p:nvSpPr>
            <p:spPr>
              <a:xfrm>
                <a:off x="6998172" y="4293595"/>
                <a:ext cx="2429436" cy="429749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49091B-0146-4C8C-8B9D-1DAFB739CE54}"/>
                </a:ext>
              </a:extLst>
            </p:cNvPr>
            <p:cNvSpPr txBox="1"/>
            <p:nvPr/>
          </p:nvSpPr>
          <p:spPr>
            <a:xfrm>
              <a:off x="10191846" y="2360515"/>
              <a:ext cx="1657869" cy="369332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 w="317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Subfilter</a:t>
              </a:r>
              <a:r>
                <a:rPr lang="en-GB" dirty="0"/>
                <a:t> fluxes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DBAC0DC-E658-46E8-BD7D-94B7BCF54653}"/>
              </a:ext>
            </a:extLst>
          </p:cNvPr>
          <p:cNvGrpSpPr/>
          <p:nvPr/>
        </p:nvGrpSpPr>
        <p:grpSpPr>
          <a:xfrm>
            <a:off x="7662775" y="2339789"/>
            <a:ext cx="4185307" cy="959434"/>
            <a:chOff x="7662775" y="2339789"/>
            <a:chExt cx="4185307" cy="95943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DFAFD90-BB65-4CFD-8AF7-D19423C8FE88}"/>
                </a:ext>
              </a:extLst>
            </p:cNvPr>
            <p:cNvSpPr/>
            <p:nvPr/>
          </p:nvSpPr>
          <p:spPr>
            <a:xfrm>
              <a:off x="7662775" y="2339789"/>
              <a:ext cx="2028878" cy="510112"/>
            </a:xfrm>
            <a:prstGeom prst="ellipse">
              <a:avLst/>
            </a:prstGeom>
            <a:solidFill>
              <a:srgbClr val="7030A0">
                <a:alpha val="25000"/>
              </a:srgbClr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9AF12B-7420-4312-92D1-BCD3F9642514}"/>
                </a:ext>
              </a:extLst>
            </p:cNvPr>
            <p:cNvSpPr txBox="1"/>
            <p:nvPr/>
          </p:nvSpPr>
          <p:spPr>
            <a:xfrm>
              <a:off x="10377049" y="2929891"/>
              <a:ext cx="1471033" cy="369332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 w="317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Pressure drag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FD58546-B8C8-4337-8F84-1A3F930DA87B}"/>
              </a:ext>
            </a:extLst>
          </p:cNvPr>
          <p:cNvGrpSpPr/>
          <p:nvPr/>
        </p:nvGrpSpPr>
        <p:grpSpPr>
          <a:xfrm>
            <a:off x="5794857" y="2850957"/>
            <a:ext cx="6053225" cy="1383003"/>
            <a:chOff x="5794857" y="2850957"/>
            <a:chExt cx="6053225" cy="138300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FBCB6D4-9776-4DBE-8AC1-41F709B6EA00}"/>
                </a:ext>
              </a:extLst>
            </p:cNvPr>
            <p:cNvGrpSpPr/>
            <p:nvPr/>
          </p:nvGrpSpPr>
          <p:grpSpPr>
            <a:xfrm>
              <a:off x="5794857" y="2850957"/>
              <a:ext cx="4170627" cy="1383003"/>
              <a:chOff x="6430542" y="2850957"/>
              <a:chExt cx="4170627" cy="1383003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1896D5A-B429-4A7F-9F05-1123B84B4531}"/>
                  </a:ext>
                </a:extLst>
              </p:cNvPr>
              <p:cNvSpPr/>
              <p:nvPr/>
            </p:nvSpPr>
            <p:spPr>
              <a:xfrm>
                <a:off x="6850253" y="2850957"/>
                <a:ext cx="3750916" cy="448266"/>
              </a:xfrm>
              <a:prstGeom prst="ellipse">
                <a:avLst/>
              </a:prstGeom>
              <a:solidFill>
                <a:schemeClr val="accent6">
                  <a:alpha val="40000"/>
                </a:schemeClr>
              </a:solidFill>
              <a:ln w="317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658F767-FC68-4DDD-8EA6-1A87D602DA25}"/>
                  </a:ext>
                </a:extLst>
              </p:cNvPr>
              <p:cNvSpPr/>
              <p:nvPr/>
            </p:nvSpPr>
            <p:spPr>
              <a:xfrm>
                <a:off x="6430542" y="3789664"/>
                <a:ext cx="2907418" cy="444296"/>
              </a:xfrm>
              <a:prstGeom prst="ellipse">
                <a:avLst/>
              </a:prstGeom>
              <a:solidFill>
                <a:schemeClr val="accent6">
                  <a:alpha val="40000"/>
                </a:schemeClr>
              </a:solidFill>
              <a:ln w="317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E36BE0-FF1C-4E41-B98F-F1092F29DAC9}"/>
                </a:ext>
              </a:extLst>
            </p:cNvPr>
            <p:cNvSpPr txBox="1"/>
            <p:nvPr/>
          </p:nvSpPr>
          <p:spPr>
            <a:xfrm>
              <a:off x="10012346" y="3517144"/>
              <a:ext cx="1835736" cy="646331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 w="317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Residual viscous &amp; diffusive fluxes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93A606-562C-480A-B4BF-EA242725B2B0}"/>
              </a:ext>
            </a:extLst>
          </p:cNvPr>
          <p:cNvGrpSpPr/>
          <p:nvPr/>
        </p:nvGrpSpPr>
        <p:grpSpPr>
          <a:xfrm>
            <a:off x="6611460" y="2360515"/>
            <a:ext cx="5236622" cy="2398943"/>
            <a:chOff x="6611460" y="2360515"/>
            <a:chExt cx="5236622" cy="239894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01AEE00-2679-4163-98E6-C9E40C22118F}"/>
                </a:ext>
              </a:extLst>
            </p:cNvPr>
            <p:cNvSpPr/>
            <p:nvPr/>
          </p:nvSpPr>
          <p:spPr>
            <a:xfrm>
              <a:off x="6611460" y="2360515"/>
              <a:ext cx="938443" cy="489385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5DC209-42BD-41AF-9C2F-485BD40FFE98}"/>
                </a:ext>
              </a:extLst>
            </p:cNvPr>
            <p:cNvSpPr txBox="1"/>
            <p:nvPr/>
          </p:nvSpPr>
          <p:spPr>
            <a:xfrm>
              <a:off x="9452457" y="4390126"/>
              <a:ext cx="2395625" cy="369332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 w="317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Perturbation pressures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CFA1A0-6953-469A-949D-804795039C58}"/>
                  </a:ext>
                </a:extLst>
              </p:cNvPr>
              <p:cNvSpPr txBox="1"/>
              <p:nvPr/>
            </p:nvSpPr>
            <p:spPr>
              <a:xfrm>
                <a:off x="881904" y="6158029"/>
                <a:ext cx="322601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1600" dirty="0">
                    <a:solidFill>
                      <a:srgbClr val="836967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/>
                  <a:t> fraction of fluid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1600" dirty="0"/>
                  <a:t> in filter volume)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CFA1A0-6953-469A-949D-80479503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04" y="6158029"/>
                <a:ext cx="3226011" cy="246221"/>
              </a:xfrm>
              <a:prstGeom prst="rect">
                <a:avLst/>
              </a:prstGeom>
              <a:blipFill>
                <a:blip r:embed="rId7"/>
                <a:stretch>
                  <a:fillRect l="-3970" t="-24390" r="-2647" b="-48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6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A93DB0-D4D7-4436-9310-AEC0A5D9BE1B}"/>
              </a:ext>
            </a:extLst>
          </p:cNvPr>
          <p:cNvSpPr/>
          <p:nvPr/>
        </p:nvSpPr>
        <p:spPr>
          <a:xfrm>
            <a:off x="2126876" y="4972374"/>
            <a:ext cx="5995422" cy="360768"/>
          </a:xfrm>
          <a:prstGeom prst="rect">
            <a:avLst/>
          </a:prstGeom>
          <a:solidFill>
            <a:schemeClr val="accent6">
              <a:alpha val="40000"/>
            </a:scheme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AD33A-5C3F-43EE-838B-E3726F01C41B}"/>
              </a:ext>
            </a:extLst>
          </p:cNvPr>
          <p:cNvSpPr/>
          <p:nvPr/>
        </p:nvSpPr>
        <p:spPr>
          <a:xfrm>
            <a:off x="2126876" y="4573857"/>
            <a:ext cx="8066818" cy="398517"/>
          </a:xfrm>
          <a:prstGeom prst="rect">
            <a:avLst/>
          </a:prstGeom>
          <a:solidFill>
            <a:schemeClr val="accent6">
              <a:alpha val="40000"/>
            </a:scheme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F0230-BBCA-4564-B24F-32B28ADAB067}"/>
              </a:ext>
            </a:extLst>
          </p:cNvPr>
          <p:cNvSpPr/>
          <p:nvPr/>
        </p:nvSpPr>
        <p:spPr>
          <a:xfrm>
            <a:off x="2126876" y="4189445"/>
            <a:ext cx="4194614" cy="351328"/>
          </a:xfrm>
          <a:prstGeom prst="rect">
            <a:avLst/>
          </a:prstGeom>
          <a:solidFill>
            <a:srgbClr val="7030A0">
              <a:alpha val="25000"/>
            </a:srgbClr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0CABA-7A55-4E38-9D57-F65260AACD26}"/>
              </a:ext>
            </a:extLst>
          </p:cNvPr>
          <p:cNvSpPr/>
          <p:nvPr/>
        </p:nvSpPr>
        <p:spPr>
          <a:xfrm>
            <a:off x="1755451" y="2845483"/>
            <a:ext cx="6178314" cy="511799"/>
          </a:xfrm>
          <a:prstGeom prst="rect">
            <a:avLst/>
          </a:prstGeom>
          <a:solidFill>
            <a:schemeClr val="accent1">
              <a:alpha val="25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DE78B-31CB-4124-9A2F-99C3D923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B44FED-592E-402A-AA62-C2FE0E5C4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A3EA3FB-FD93-45B0-AFE7-4D8C6D9BED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3294"/>
                <a:ext cx="10515600" cy="4620589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Want to develop simple two-fluid single-column model to capture the dominant overturning circulation</a:t>
                </a:r>
              </a:p>
              <a:p>
                <a:pPr lvl="1"/>
                <a:r>
                  <a:rPr lang="en-GB" dirty="0"/>
                  <a:t>Assume the multi-fluid split captures </a:t>
                </a:r>
                <a:r>
                  <a:rPr lang="en-GB" i="1" dirty="0"/>
                  <a:t>all </a:t>
                </a:r>
                <a:r>
                  <a:rPr lang="en-GB" dirty="0"/>
                  <a:t>of the </a:t>
                </a:r>
                <a:r>
                  <a:rPr lang="en-GB" b="1" dirty="0" err="1">
                    <a:solidFill>
                      <a:schemeClr val="accent1"/>
                    </a:solidFill>
                  </a:rPr>
                  <a:t>subfilter</a:t>
                </a:r>
                <a:r>
                  <a:rPr lang="en-GB" b="1" dirty="0">
                    <a:solidFill>
                      <a:schemeClr val="accent1"/>
                    </a:solidFill>
                  </a:rPr>
                  <a:t> flux </a:t>
                </a:r>
                <a:r>
                  <a:rPr lang="en-GB" dirty="0"/>
                  <a:t>at lowest order:</a:t>
                </a:r>
              </a:p>
              <a:p>
                <a:pPr marL="457200" lvl="1" indent="0">
                  <a:buNone/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                                        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dirty="0"/>
                  <a:t>,                              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b="1" dirty="0"/>
              </a:p>
              <a:p>
                <a:r>
                  <a:rPr lang="en-GB" dirty="0"/>
                  <a:t>Assume “mean field” closures of residual </a:t>
                </a:r>
                <a:r>
                  <a:rPr lang="en-GB" b="1" dirty="0">
                    <a:solidFill>
                      <a:srgbClr val="7030A0"/>
                    </a:solidFill>
                  </a:rPr>
                  <a:t>pressure</a:t>
                </a:r>
                <a:r>
                  <a:rPr lang="en-GB" dirty="0"/>
                  <a:t> and </a:t>
                </a:r>
                <a:r>
                  <a:rPr lang="en-GB" b="1" dirty="0">
                    <a:solidFill>
                      <a:srgbClr val="00B050"/>
                    </a:solidFill>
                  </a:rPr>
                  <a:t>viscous/diffusive </a:t>
                </a:r>
                <a:r>
                  <a:rPr lang="en-GB" dirty="0"/>
                  <a:t>terms consistent with sum rules:</a:t>
                </a:r>
              </a:p>
              <a:p>
                <a:pPr lvl="1"/>
                <a:r>
                  <a:rPr lang="en-GB" dirty="0"/>
                  <a:t>e.g.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b="1" dirty="0">
                    <a:solidFill>
                      <a:schemeClr val="accent4"/>
                    </a:solidFill>
                  </a:rPr>
                  <a:t>Pressure perturbation </a:t>
                </a:r>
                <a:r>
                  <a:rPr lang="en-GB" dirty="0"/>
                  <a:t>and </a:t>
                </a:r>
                <a:r>
                  <a:rPr lang="en-GB" b="1" dirty="0">
                    <a:solidFill>
                      <a:srgbClr val="C00000"/>
                    </a:solidFill>
                  </a:rPr>
                  <a:t>entrainment/detrainment </a:t>
                </a:r>
                <a:r>
                  <a:rPr lang="en-GB" dirty="0"/>
                  <a:t>terms are left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A3EA3FB-FD93-45B0-AFE7-4D8C6D9BED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3294"/>
                <a:ext cx="10515600" cy="4620589"/>
              </a:xfrm>
              <a:blipFill>
                <a:blip r:embed="rId2"/>
                <a:stretch>
                  <a:fillRect l="-1043" t="-2243" r="-1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7A49D86-5AA3-4692-9B0E-C1A76D84CD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451" y="2845484"/>
            <a:ext cx="2694301" cy="459645"/>
          </a:xfrm>
          <a:prstGeom prst="rect">
            <a:avLst/>
          </a:prstGeom>
        </p:spPr>
      </p:pic>
      <p:pic>
        <p:nvPicPr>
          <p:cNvPr id="7" name="Picture 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F8BD5F-C9FD-48F1-BBD7-9635BD1FE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876" y="4153603"/>
            <a:ext cx="7938247" cy="1179539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1B44629-B124-4446-BA63-838680C0B4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169" y="2845483"/>
            <a:ext cx="1989584" cy="4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96C731-2005-4056-8BCE-711373EA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D4871-1811-4D5F-B08E-253D08B5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 – </a:t>
            </a:r>
            <a:r>
              <a:rPr lang="en-GB" b="1" dirty="0">
                <a:solidFill>
                  <a:srgbClr val="C00000"/>
                </a:solidFill>
              </a:rPr>
              <a:t>entrainment &amp; detrainment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C457550-227B-4F3B-B92F-C58E8A231C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4694"/>
                <a:ext cx="10717306" cy="4702269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Split fluid fraction sources and sinks into contributions from each fluid: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  <m:r>
                      <a:rPr lang="en-GB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GB" dirty="0"/>
                  <a:t>, sum of transfers from all fluids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to fluid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dirty="0"/>
              </a:p>
              <a:p>
                <a:r>
                  <a:rPr lang="en-GB" dirty="0"/>
                  <a:t>Split transfers of momentum and buoyancy into (characteristic transferred value) x (rate of fluid fraction transfer):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GB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dirty="0"/>
                  <a:t>,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GB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</m:e>
                    </m:nary>
                  </m:oMath>
                </a14:m>
                <a:endParaRPr lang="en-GB" dirty="0"/>
              </a:p>
              <a:p>
                <a:r>
                  <a:rPr lang="en-GB" dirty="0"/>
                  <a:t>Shifts the burden of modelling:</a:t>
                </a:r>
              </a:p>
              <a:p>
                <a:pPr lvl="1"/>
                <a:r>
                  <a:rPr lang="en-GB" dirty="0"/>
                  <a:t>Parametrize fluid fraction transfer rate, plus characteristic values</a:t>
                </a:r>
              </a:p>
              <a:p>
                <a:pPr lvl="1"/>
                <a:r>
                  <a:rPr lang="en-GB" i="1" dirty="0"/>
                  <a:t>Instead of </a:t>
                </a:r>
                <a:r>
                  <a:rPr lang="en-GB" dirty="0"/>
                  <a:t>directly parametrizing rate of transfer of buoyancy and momentum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C457550-227B-4F3B-B92F-C58E8A231C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4694"/>
                <a:ext cx="10717306" cy="4702269"/>
              </a:xfrm>
              <a:blipFill>
                <a:blip r:embed="rId2"/>
                <a:stretch>
                  <a:fillRect l="-1024"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4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AF1FC-F4FC-4C0B-A65C-9B12774A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600A6-E3D3-4650-B118-8F5105BB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 – </a:t>
            </a:r>
            <a:r>
              <a:rPr lang="en-GB" b="1" dirty="0">
                <a:solidFill>
                  <a:srgbClr val="C00000"/>
                </a:solidFill>
              </a:rPr>
              <a:t>entrainment &amp; detrainment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5654796-43D9-4817-9868-2B81E8B926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2173"/>
                <a:ext cx="10515600" cy="4866664"/>
              </a:xfrm>
            </p:spPr>
            <p:txBody>
              <a:bodyPr/>
              <a:lstStyle/>
              <a:p>
                <a:r>
                  <a:rPr lang="en-GB" dirty="0"/>
                  <a:t>To actually close the entrainment/detrainment terms, need to choose what we’re representing!</a:t>
                </a:r>
              </a:p>
              <a:p>
                <a:pPr lvl="1"/>
                <a:r>
                  <a:rPr lang="en-GB" dirty="0"/>
                  <a:t>We want to capture the dominant overturning circulation in a single column with a two-fluid split</a:t>
                </a:r>
              </a:p>
              <a:p>
                <a:pPr lvl="2">
                  <a:buFont typeface="Cambria Math" panose="02040503050406030204" pitchFamily="18" charset="0"/>
                  <a:buChar char="∴"/>
                </a:pPr>
                <a:r>
                  <a:rPr lang="en-GB" dirty="0"/>
                  <a:t>choose to label fluids as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0: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≤ 0; 1: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&gt; 0</m:t>
                    </m:r>
                  </m:oMath>
                </a14:m>
                <a:endParaRPr lang="en-GB" dirty="0"/>
              </a:p>
              <a:p>
                <a:pPr lvl="2">
                  <a:buFont typeface="Cambria Math" panose="02040503050406030204" pitchFamily="18" charset="0"/>
                  <a:buChar char="⇒"/>
                </a:pPr>
                <a:r>
                  <a:rPr lang="en-GB" dirty="0"/>
                  <a:t> transferred vertical momentum is 0: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GB" dirty="0"/>
                  <a:t>=0</a:t>
                </a:r>
              </a:p>
              <a:p>
                <a:r>
                  <a:rPr lang="en-GB" dirty="0"/>
                  <a:t>Use simple “dynamical entrainment” based on divergence: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Crude approximation for transferred buoyancy: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5654796-43D9-4817-9868-2B81E8B926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2173"/>
                <a:ext cx="10515600" cy="4866664"/>
              </a:xfrm>
              <a:blipFill>
                <a:blip r:embed="rId2"/>
                <a:stretch>
                  <a:fillRect l="-1043" t="-2005" r="-12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5C5A815-BE1D-4691-A334-71386A0E6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099" y="4365887"/>
            <a:ext cx="2668194" cy="43519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84803EC-80D5-4972-A36A-6851E0A2B0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701" y="5375827"/>
            <a:ext cx="2796989" cy="435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ACB14-3120-43D0-AA20-018C5F25FCA8}"/>
              </a:ext>
            </a:extLst>
          </p:cNvPr>
          <p:cNvSpPr txBox="1"/>
          <p:nvPr/>
        </p:nvSpPr>
        <p:spPr>
          <a:xfrm>
            <a:off x="5406913" y="4365887"/>
            <a:ext cx="47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(exactly correct for first normal mode of RBC)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E91A3A-DDDE-4BFF-B606-93A180A89FA4}"/>
                  </a:ext>
                </a:extLst>
              </p:cNvPr>
              <p:cNvSpPr txBox="1"/>
              <p:nvPr/>
            </p:nvSpPr>
            <p:spPr>
              <a:xfrm>
                <a:off x="5406913" y="5375827"/>
                <a:ext cx="47019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(expect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E91A3A-DDDE-4BFF-B606-93A180A89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913" y="5375827"/>
                <a:ext cx="4701988" cy="369332"/>
              </a:xfrm>
              <a:prstGeom prst="rect">
                <a:avLst/>
              </a:prstGeom>
              <a:blipFill>
                <a:blip r:embed="rId5"/>
                <a:stretch>
                  <a:fillRect l="-1167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4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7013A-28EE-4231-A269-FA4DBD94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083"/>
            <a:ext cx="10515600" cy="1136556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258E7-DC8D-45CD-B854-232D37CE6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53492"/>
            <a:ext cx="10515600" cy="32657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Recap of previous work on two-fluid Rayleigh-</a:t>
            </a:r>
            <a:r>
              <a:rPr lang="en-GB" dirty="0" err="1"/>
              <a:t>Bénard</a:t>
            </a:r>
            <a:r>
              <a:rPr lang="en-GB" dirty="0"/>
              <a:t> convection (RBC)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Linear stability problem for RBC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Comparison with fully nonlinear numerical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43CC3-57D2-43E1-B6AC-0C6D4E18EC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811CD-81CB-4BF1-86E0-FE0540FE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B6781B-0637-40E4-9BFC-91936AB9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 – </a:t>
            </a:r>
            <a:r>
              <a:rPr lang="en-GB" b="1" dirty="0">
                <a:solidFill>
                  <a:srgbClr val="FFC000"/>
                </a:solidFill>
              </a:rPr>
              <a:t>pressure perturbation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7A37DE2-3FFE-4D04-8B22-1DF8661ED5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06071"/>
                <a:ext cx="10515600" cy="4670892"/>
              </a:xfrm>
            </p:spPr>
            <p:txBody>
              <a:bodyPr/>
              <a:lstStyle/>
              <a:p>
                <a:r>
                  <a:rPr lang="en-GB" dirty="0"/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?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GB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en-GB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Difference between mean pressure (seen by </a:t>
                </a:r>
                <a:r>
                  <a:rPr lang="en-GB" i="1" dirty="0"/>
                  <a:t>all </a:t>
                </a:r>
                <a:r>
                  <a:rPr lang="en-GB" dirty="0"/>
                  <a:t>fluids</a:t>
                </a:r>
                <a:r>
                  <a:rPr lang="en-GB" i="1" dirty="0"/>
                  <a:t>)</a:t>
                </a:r>
                <a:r>
                  <a:rPr lang="en-GB" dirty="0"/>
                  <a:t>, and pressure in an individual fluid</a:t>
                </a:r>
              </a:p>
              <a:p>
                <a:r>
                  <a:rPr lang="en-GB" dirty="0"/>
                  <a:t>Recall that in a multi-fluid system,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</a:t>
                </a:r>
                <a:r>
                  <a:rPr lang="en-GB" i="1" dirty="0"/>
                  <a:t>even if underlying fluid is non-divergent!</a:t>
                </a:r>
                <a:endParaRPr lang="en-GB" dirty="0"/>
              </a:p>
              <a:p>
                <a:pPr lvl="1">
                  <a:buFont typeface="Cambria Math" panose="02040503050406030204" pitchFamily="18" charset="0"/>
                  <a:buChar char="⇒"/>
                </a:pPr>
                <a:r>
                  <a:rPr lang="en-GB" dirty="0"/>
                  <a:t> expect an isotropic stress due to the divergence of the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GB" b="1" dirty="0"/>
                  <a:t> </a:t>
                </a:r>
              </a:p>
              <a:p>
                <a:r>
                  <a:rPr lang="en-GB" dirty="0"/>
                  <a:t>We can use this to parametrize (part of) the pressure differences between the partitions: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7A37DE2-3FFE-4D04-8B22-1DF8661ED5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06071"/>
                <a:ext cx="10515600" cy="4670892"/>
              </a:xfrm>
              <a:blipFill>
                <a:blip r:embed="rId2"/>
                <a:stretch>
                  <a:fillRect l="-1043" r="-16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CB3921E-BC13-41EA-9E77-806A7FC1A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722" y="5101236"/>
            <a:ext cx="4469313" cy="982858"/>
          </a:xfrm>
          <a:prstGeom prst="rect">
            <a:avLst/>
          </a:prstGeom>
          <a:solidFill>
            <a:schemeClr val="accent4">
              <a:alpha val="40000"/>
            </a:schemeClr>
          </a:solidFill>
          <a:ln w="31750">
            <a:solidFill>
              <a:srgbClr val="FFC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B3B1F51-BB27-4B40-B734-BAC6124045B3}"/>
              </a:ext>
            </a:extLst>
          </p:cNvPr>
          <p:cNvGrpSpPr/>
          <p:nvPr/>
        </p:nvGrpSpPr>
        <p:grpSpPr>
          <a:xfrm>
            <a:off x="2572957" y="5760928"/>
            <a:ext cx="2985654" cy="646331"/>
            <a:chOff x="2715899" y="5853797"/>
            <a:chExt cx="2985654" cy="6463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2A55AA0-7C53-4228-AB8F-2EFFBC576D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610" y="5921597"/>
              <a:ext cx="1422943" cy="16249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5F2DC2-8146-4EC5-BC39-006B529820A6}"/>
                </a:ext>
              </a:extLst>
            </p:cNvPr>
            <p:cNvSpPr txBox="1"/>
            <p:nvPr/>
          </p:nvSpPr>
          <p:spPr>
            <a:xfrm>
              <a:off x="2715899" y="5853797"/>
              <a:ext cx="1731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correction due to sum rules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1D5B9B-0B2C-40D7-9A15-17DD2BB023B3}"/>
                  </a:ext>
                </a:extLst>
              </p:cNvPr>
              <p:cNvSpPr txBox="1"/>
              <p:nvPr/>
            </p:nvSpPr>
            <p:spPr>
              <a:xfrm>
                <a:off x="6632739" y="6033183"/>
                <a:ext cx="446931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dirty="0">
                    <a:solidFill>
                      <a:srgbClr val="C00000"/>
                    </a:solidFill>
                  </a:rPr>
                  <a:t>How big should </a:t>
                </a: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sz="3600" b="1" dirty="0">
                    <a:solidFill>
                      <a:srgbClr val="C0000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1D5B9B-0B2C-40D7-9A15-17DD2BB02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739" y="6033183"/>
                <a:ext cx="4469314" cy="646331"/>
              </a:xfrm>
              <a:prstGeom prst="rect">
                <a:avLst/>
              </a:prstGeom>
              <a:blipFill>
                <a:blip r:embed="rId4"/>
                <a:stretch>
                  <a:fillRect l="-4093" t="-15094" r="-273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>
            <a:extLst>
              <a:ext uri="{FF2B5EF4-FFF2-40B4-BE49-F238E27FC236}">
                <a16:creationId xmlns:a16="http://schemas.microsoft.com/office/drawing/2014/main" id="{E94A48E2-E614-4E5F-A79E-D93E07F60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3" t="12255" r="9930" b="11079"/>
          <a:stretch/>
        </p:blipFill>
        <p:spPr>
          <a:xfrm>
            <a:off x="1030991" y="2304587"/>
            <a:ext cx="4910206" cy="24326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1FE849-7E41-40C4-A5FC-A373EA04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0CBE01-5610-4FD3-AE14-FAD39DAA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 – </a:t>
            </a:r>
            <a:r>
              <a:rPr lang="en-GB" b="1" dirty="0">
                <a:solidFill>
                  <a:srgbClr val="FFC000"/>
                </a:solidFill>
              </a:rPr>
              <a:t>pressure perturbation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4C309-39BE-4F2D-A903-D464CBBA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0299"/>
            <a:ext cx="10515600" cy="3434889"/>
          </a:xfrm>
        </p:spPr>
        <p:txBody>
          <a:bodyPr/>
          <a:lstStyle/>
          <a:p>
            <a:r>
              <a:rPr lang="en-GB" dirty="0"/>
              <a:t>Split the convective flow into coherent plumes and a well-mixed environment: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7A121ED-5EE4-443B-98FA-5F0594FE9732}"/>
                  </a:ext>
                </a:extLst>
              </p:cNvPr>
              <p:cNvSpPr txBox="1"/>
              <p:nvPr/>
            </p:nvSpPr>
            <p:spPr>
              <a:xfrm>
                <a:off x="6467462" y="2125735"/>
                <a:ext cx="5052523" cy="271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Along-plume length scales with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GB" sz="24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Across plume length scales with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sz="2400" dirty="0"/>
                  <a:t> (to be determined)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Along-plume velocity scales with large-scale circulation,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~ </m:t>
                    </m:r>
                    <m:rad>
                      <m:radPr>
                        <m:degHide m:val="on"/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rad>
                  </m:oMath>
                </a14:m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Across-plume velocity scales with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sz="2400" dirty="0"/>
                  <a:t> (to be determined)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7A121ED-5EE4-443B-98FA-5F0594FE9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462" y="2125735"/>
                <a:ext cx="5052523" cy="2713563"/>
              </a:xfrm>
              <a:prstGeom prst="rect">
                <a:avLst/>
              </a:prstGeom>
              <a:blipFill>
                <a:blip r:embed="rId3"/>
                <a:stretch>
                  <a:fillRect l="-1689" t="-1798" b="-4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5AA44-14ED-47E0-8B3C-0896A9B6FD27}"/>
              </a:ext>
            </a:extLst>
          </p:cNvPr>
          <p:cNvGrpSpPr/>
          <p:nvPr/>
        </p:nvGrpSpPr>
        <p:grpSpPr>
          <a:xfrm>
            <a:off x="1017194" y="2295634"/>
            <a:ext cx="4937800" cy="2428236"/>
            <a:chOff x="255194" y="2198565"/>
            <a:chExt cx="5525404" cy="27171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81EBF6-CA62-4479-9DC2-A448031B9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195" y="2198565"/>
              <a:ext cx="5525403" cy="1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EB53CF-768C-486D-89F1-0F84E5A865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194" y="4915763"/>
              <a:ext cx="5525403" cy="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EBA1C0E-A6B5-4AED-986C-73B78EC12CE4}"/>
              </a:ext>
            </a:extLst>
          </p:cNvPr>
          <p:cNvGrpSpPr/>
          <p:nvPr/>
        </p:nvGrpSpPr>
        <p:grpSpPr>
          <a:xfrm>
            <a:off x="3437380" y="2304589"/>
            <a:ext cx="1686561" cy="2256512"/>
            <a:chOff x="2963386" y="2208586"/>
            <a:chExt cx="1887264" cy="252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E04DC3E-0D80-4872-9BE6-F282F6AE97CC}"/>
                    </a:ext>
                  </a:extLst>
                </p14:cNvPr>
                <p14:cNvContentPartPr/>
                <p14:nvPr/>
              </p14:nvContentPartPr>
              <p14:xfrm>
                <a:off x="2963386" y="2208586"/>
                <a:ext cx="1836721" cy="2525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E04DC3E-0D80-4872-9BE6-F282F6AE97C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45663" y="2190861"/>
                  <a:ext cx="1871764" cy="256008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D48D4E-4FE6-44E2-9F56-FF5B06F8B728}"/>
                </a:ext>
              </a:extLst>
            </p:cNvPr>
            <p:cNvSpPr txBox="1"/>
            <p:nvPr/>
          </p:nvSpPr>
          <p:spPr>
            <a:xfrm rot="4624791">
              <a:off x="4119398" y="3015405"/>
              <a:ext cx="1123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</a:rPr>
                <a:t>plume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6599D5-6D29-44FA-9C4F-EA2D70249BF5}"/>
              </a:ext>
            </a:extLst>
          </p:cNvPr>
          <p:cNvGrpSpPr/>
          <p:nvPr/>
        </p:nvGrpSpPr>
        <p:grpSpPr>
          <a:xfrm>
            <a:off x="1755260" y="3224979"/>
            <a:ext cx="612868" cy="403837"/>
            <a:chOff x="1042988" y="3205163"/>
            <a:chExt cx="685800" cy="45189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366101-EA5E-4056-AC65-A3DDB6A0CD0C}"/>
                </a:ext>
              </a:extLst>
            </p:cNvPr>
            <p:cNvCxnSpPr/>
            <p:nvPr/>
          </p:nvCxnSpPr>
          <p:spPr>
            <a:xfrm>
              <a:off x="1042988" y="3205163"/>
              <a:ext cx="228600" cy="523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0BAECA3-8F32-4063-9A06-AC7CA3AE9DE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500188" y="3314700"/>
              <a:ext cx="228600" cy="523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977786F-5042-4406-8E27-FA8D81F841EB}"/>
                    </a:ext>
                  </a:extLst>
                </p:cNvPr>
                <p:cNvSpPr txBox="1"/>
                <p:nvPr/>
              </p:nvSpPr>
              <p:spPr>
                <a:xfrm>
                  <a:off x="1521802" y="3380058"/>
                  <a:ext cx="1853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977786F-5042-4406-8E27-FA8D81F84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1802" y="3380058"/>
                  <a:ext cx="18537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0741" r="-37037" b="-2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EF3671A-AA19-4E36-ACCA-7C7004BF4B7B}"/>
              </a:ext>
            </a:extLst>
          </p:cNvPr>
          <p:cNvGrpSpPr/>
          <p:nvPr/>
        </p:nvGrpSpPr>
        <p:grpSpPr>
          <a:xfrm>
            <a:off x="1018609" y="2616633"/>
            <a:ext cx="1707442" cy="2099837"/>
            <a:chOff x="1018609" y="2616633"/>
            <a:chExt cx="1707442" cy="209983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5B8F30-CEAD-4F5D-A007-5CC6868033E6}"/>
                </a:ext>
              </a:extLst>
            </p:cNvPr>
            <p:cNvSpPr txBox="1"/>
            <p:nvPr/>
          </p:nvSpPr>
          <p:spPr>
            <a:xfrm rot="17089242">
              <a:off x="1522471" y="3797239"/>
              <a:ext cx="726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plume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B8CD942-8348-4F32-B98F-AD1CF2DCA671}"/>
                </a:ext>
              </a:extLst>
            </p:cNvPr>
            <p:cNvGrpSpPr/>
            <p:nvPr/>
          </p:nvGrpSpPr>
          <p:grpSpPr>
            <a:xfrm>
              <a:off x="1018609" y="2616633"/>
              <a:ext cx="1707442" cy="2099837"/>
              <a:chOff x="256777" y="2557763"/>
              <a:chExt cx="1910630" cy="234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829B3D6F-7DEA-4012-981A-DE6D38ED6094}"/>
                      </a:ext>
                    </a:extLst>
                  </p14:cNvPr>
                  <p14:cNvContentPartPr/>
                  <p14:nvPr/>
                </p14:nvContentPartPr>
                <p14:xfrm>
                  <a:off x="328527" y="2557763"/>
                  <a:ext cx="1838880" cy="2349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829B3D6F-7DEA-4012-981A-DE6D38ED609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11206" y="2540038"/>
                    <a:ext cx="1874328" cy="23851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FB6CB89-C240-47BB-AC3F-6718A326CC8B}"/>
                      </a:ext>
                    </a:extLst>
                  </p14:cNvPr>
                  <p14:cNvContentPartPr/>
                  <p14:nvPr/>
                </p14:nvContentPartPr>
                <p14:xfrm>
                  <a:off x="256777" y="4854292"/>
                  <a:ext cx="99000" cy="464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FB6CB89-C240-47BB-AC3F-6718A326CC8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39070" y="4836677"/>
                    <a:ext cx="134012" cy="8127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BA2F3B-7BEA-4C24-B64C-EAEB3E46E10A}"/>
              </a:ext>
            </a:extLst>
          </p:cNvPr>
          <p:cNvGrpSpPr/>
          <p:nvPr/>
        </p:nvGrpSpPr>
        <p:grpSpPr>
          <a:xfrm>
            <a:off x="5954993" y="2295634"/>
            <a:ext cx="221970" cy="2414803"/>
            <a:chOff x="5780597" y="2198565"/>
            <a:chExt cx="248385" cy="270216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6F0AAA5-ED2A-4A0D-9311-38B912A8DFD0}"/>
                </a:ext>
              </a:extLst>
            </p:cNvPr>
            <p:cNvCxnSpPr/>
            <p:nvPr/>
          </p:nvCxnSpPr>
          <p:spPr>
            <a:xfrm>
              <a:off x="5780597" y="2198565"/>
              <a:ext cx="0" cy="270216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DD28393-BCC1-4EEE-A5C7-7240EEB4E514}"/>
                    </a:ext>
                  </a:extLst>
                </p:cNvPr>
                <p:cNvSpPr txBox="1"/>
                <p:nvPr/>
              </p:nvSpPr>
              <p:spPr>
                <a:xfrm>
                  <a:off x="5801034" y="3386490"/>
                  <a:ext cx="2279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DD28393-BCC1-4EEE-A5C7-7240EEB4E5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1034" y="3386490"/>
                  <a:ext cx="227948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36364" r="-3030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3872CB8-17A3-402C-B47B-96EAC589F98B}"/>
              </a:ext>
            </a:extLst>
          </p:cNvPr>
          <p:cNvGrpSpPr/>
          <p:nvPr/>
        </p:nvGrpSpPr>
        <p:grpSpPr>
          <a:xfrm>
            <a:off x="2374664" y="3210046"/>
            <a:ext cx="1262895" cy="723647"/>
            <a:chOff x="2374664" y="3210046"/>
            <a:chExt cx="1262895" cy="723647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9E7C98-8BC0-4D0F-B6F0-ED6C7DF2D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4664" y="3210046"/>
              <a:ext cx="169599" cy="7236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D493062-E96C-4DC0-8D39-89C7CA0639B5}"/>
                    </a:ext>
                  </a:extLst>
                </p:cNvPr>
                <p:cNvSpPr txBox="1"/>
                <p:nvPr/>
              </p:nvSpPr>
              <p:spPr>
                <a:xfrm rot="815492">
                  <a:off x="2460314" y="3558931"/>
                  <a:ext cx="1177245" cy="3096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𝐮</m:t>
                            </m:r>
                          </m:e>
                        </m:d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ad>
                          <m:radPr>
                            <m:degHide m:val="on"/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ra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D493062-E96C-4DC0-8D39-89C7CA0639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15492">
                  <a:off x="2460314" y="3558931"/>
                  <a:ext cx="1177245" cy="309637"/>
                </a:xfrm>
                <a:prstGeom prst="rect">
                  <a:avLst/>
                </a:prstGeom>
                <a:blipFill>
                  <a:blip r:embed="rId12"/>
                  <a:stretch>
                    <a:fillRect r="-3000" b="-5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0E0897F-D59B-4761-B9AF-3509C3CEC4B1}"/>
              </a:ext>
            </a:extLst>
          </p:cNvPr>
          <p:cNvGrpSpPr/>
          <p:nvPr/>
        </p:nvGrpSpPr>
        <p:grpSpPr>
          <a:xfrm>
            <a:off x="1062845" y="3510121"/>
            <a:ext cx="1949296" cy="3175243"/>
            <a:chOff x="1062845" y="3510121"/>
            <a:chExt cx="1949296" cy="317524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5F9F52-A94C-4694-81A3-3093375FE3F5}"/>
                </a:ext>
              </a:extLst>
            </p:cNvPr>
            <p:cNvGrpSpPr/>
            <p:nvPr/>
          </p:nvGrpSpPr>
          <p:grpSpPr>
            <a:xfrm rot="21391450">
              <a:off x="1427283" y="4967238"/>
              <a:ext cx="1102349" cy="1718125"/>
              <a:chOff x="1427283" y="4967238"/>
              <a:chExt cx="1102349" cy="171812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03A7BD06-C03B-492F-A29B-603844646696}"/>
                      </a:ext>
                    </a:extLst>
                  </p14:cNvPr>
                  <p14:cNvContentPartPr/>
                  <p14:nvPr/>
                </p14:nvContentPartPr>
                <p14:xfrm>
                  <a:off x="1427283" y="4967238"/>
                  <a:ext cx="474120" cy="14677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03A7BD06-C03B-492F-A29B-60384464669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415043" y="4954638"/>
                    <a:ext cx="498960" cy="149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05C64C00-86C1-4846-B7D0-4987BD89EF49}"/>
                      </a:ext>
                    </a:extLst>
                  </p14:cNvPr>
                  <p14:cNvContentPartPr/>
                  <p14:nvPr/>
                </p14:nvContentPartPr>
                <p14:xfrm>
                  <a:off x="2011847" y="5082472"/>
                  <a:ext cx="517785" cy="1602891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05C64C00-86C1-4846-B7D0-4987BD89EF4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99244" y="5069871"/>
                    <a:ext cx="542990" cy="16280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D534B2F-C57C-4C2B-B62F-D0054AC3FA32}"/>
                </a:ext>
              </a:extLst>
            </p:cNvPr>
            <p:cNvGrpSpPr/>
            <p:nvPr/>
          </p:nvGrpSpPr>
          <p:grpSpPr>
            <a:xfrm>
              <a:off x="1062845" y="3510121"/>
              <a:ext cx="1949296" cy="3175243"/>
              <a:chOff x="1062845" y="3510121"/>
              <a:chExt cx="1949296" cy="317524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683CC9B-040D-4F87-A337-C9B0BAC347CD}"/>
                  </a:ext>
                </a:extLst>
              </p:cNvPr>
              <p:cNvSpPr/>
              <p:nvPr/>
            </p:nvSpPr>
            <p:spPr>
              <a:xfrm>
                <a:off x="1601097" y="3510121"/>
                <a:ext cx="670914" cy="578183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D304CDD-C7F9-46E4-8B5A-6AE2D267DFCB}"/>
                  </a:ext>
                </a:extLst>
              </p:cNvPr>
              <p:cNvCxnSpPr>
                <a:stCxn id="59" idx="2"/>
              </p:cNvCxnSpPr>
              <p:nvPr/>
            </p:nvCxnSpPr>
            <p:spPr>
              <a:xfrm flipH="1">
                <a:off x="1062845" y="3799213"/>
                <a:ext cx="538252" cy="1926789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D1D2E86-9A78-41E8-B745-62D2333C2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8269" y="3799213"/>
                <a:ext cx="626776" cy="159201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D998261-5F8B-4241-AFEB-7542E70E0C64}"/>
                  </a:ext>
                </a:extLst>
              </p:cNvPr>
              <p:cNvSpPr/>
              <p:nvPr/>
            </p:nvSpPr>
            <p:spPr>
              <a:xfrm>
                <a:off x="1062845" y="4938738"/>
                <a:ext cx="1949296" cy="1746626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749D87B0-BADD-4F6E-AC57-81CCD4C632BA}"/>
                  </a:ext>
                </a:extLst>
              </p:cNvPr>
              <p:cNvCxnSpPr/>
              <p:nvPr/>
            </p:nvCxnSpPr>
            <p:spPr>
              <a:xfrm flipH="1" flipV="1">
                <a:off x="1183341" y="5794460"/>
                <a:ext cx="755106" cy="22004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3F9FA032-9EC9-42FC-BEC8-9A9C2B2F34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3468" y="5166229"/>
                <a:ext cx="257965" cy="8420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4274A77-51AF-4FF5-B2BA-4252ECD96B0C}"/>
                      </a:ext>
                    </a:extLst>
                  </p:cNvPr>
                  <p:cNvSpPr txBox="1"/>
                  <p:nvPr/>
                </p:nvSpPr>
                <p:spPr>
                  <a:xfrm rot="17170455">
                    <a:off x="2091493" y="5439074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4274A77-51AF-4FF5-B2BA-4252ECD96B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170455">
                    <a:off x="2091493" y="5439074"/>
                    <a:ext cx="183320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19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22740B83-DAA1-4B12-BE89-C792B030AABA}"/>
                      </a:ext>
                    </a:extLst>
                  </p:cNvPr>
                  <p:cNvSpPr txBox="1"/>
                  <p:nvPr/>
                </p:nvSpPr>
                <p:spPr>
                  <a:xfrm rot="17170455">
                    <a:off x="1262858" y="5830621"/>
                    <a:ext cx="1867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22740B83-DAA1-4B12-BE89-C792B030AA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170455">
                    <a:off x="1262858" y="5830621"/>
                    <a:ext cx="18671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11628" r="-24528" b="-2790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263D218-7218-4F2F-88B5-63E70609D5B2}"/>
                  </a:ext>
                </a:extLst>
              </p:cNvPr>
              <p:cNvSpPr txBox="1"/>
              <p:nvPr/>
            </p:nvSpPr>
            <p:spPr>
              <a:xfrm>
                <a:off x="3323721" y="5018002"/>
                <a:ext cx="8196263" cy="16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Orient local co-ordinate system with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/>
                  <a:t> along-plume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/>
                  <a:t> across-plume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Scaled continuity equation gives: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240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𝑈</m:t>
                    </m:r>
                    <m:f>
                      <m:fPr>
                        <m:ctrlPr>
                          <a:rPr lang="en-GB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</m:oMath>
                </a14:m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263D218-7218-4F2F-88B5-63E70609D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21" y="5018002"/>
                <a:ext cx="8196263" cy="1679819"/>
              </a:xfrm>
              <a:prstGeom prst="rect">
                <a:avLst/>
              </a:prstGeom>
              <a:blipFill>
                <a:blip r:embed="rId19"/>
                <a:stretch>
                  <a:fillRect l="-967" t="-28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4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434EB-B365-4EEF-87A7-2E4A0966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5C3186-78BF-46A7-9CEF-268FBEBE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 – </a:t>
            </a:r>
            <a:r>
              <a:rPr lang="en-GB" b="1" dirty="0">
                <a:solidFill>
                  <a:srgbClr val="FFC000"/>
                </a:solidFill>
              </a:rPr>
              <a:t>pressure perturbation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F3BB9AD-190A-4AF6-8CD7-263C6F4C9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0298"/>
                <a:ext cx="10515600" cy="5547701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</a:rPr>
                  <a:t>Buoyancy equation gives:</a:t>
                </a:r>
                <a:endParaRPr lang="en-GB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20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den>
                      </m:f>
                      <m:r>
                        <a:rPr lang="en-GB" sz="2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en-GB" sz="2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den>
                      </m:f>
                      <m:r>
                        <a:rPr lang="en-GB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sSub>
                            <m:sSub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GB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GB" sz="2000" i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sz="2000" i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sz="2000" i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GB" sz="200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pPr>
                  <a:buFont typeface="Cambria Math" panose="02040503050406030204" pitchFamily="18" charset="0"/>
                  <a:buChar char="⇒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GB" sz="24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   (filamentary plumes are diffusion-limited)</a:t>
                </a:r>
              </a:p>
              <a:p>
                <a:r>
                  <a:rPr lang="en-GB" sz="2400" dirty="0">
                    <a:solidFill>
                      <a:schemeClr val="tx1"/>
                    </a:solidFill>
                  </a:rPr>
                  <a:t>Scale plume-parallel momentum equation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Pr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0" indent="0">
                  <a:buNone/>
                </a:pPr>
                <a:endParaRPr lang="en-GB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den>
                      </m:f>
                      <m:r>
                        <a:rPr lang="en-GB" sz="2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en-GB" sz="20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GB" sz="20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den>
                      </m:f>
                      <m:r>
                        <a:rPr lang="en-GB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Re</m:t>
                          </m:r>
                        </m:fName>
                        <m:e>
                          <m:f>
                            <m:fPr>
                              <m:ctrlPr>
                                <a:rPr lang="en-GB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GB" sz="200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GB" sz="200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GB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GB" sz="20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b="1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e>
                              </m:acc>
                              <m:r>
                                <a:rPr lang="en-GB" sz="2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b="1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lang="en-GB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sz="2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sz="20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GB" sz="20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chemeClr val="tx1"/>
                    </a:solidFill>
                  </a:rPr>
                  <a:t>     </a:t>
                </a:r>
                <a:r>
                  <a:rPr lang="en-GB" sz="240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𝑈𝐻</m:t>
                        </m:r>
                      </m:num>
                      <m:den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</m:t>
                    </m:r>
                    <m:sSup>
                      <m:sSup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GB" sz="24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en-GB" sz="2400" dirty="0">
                    <a:solidFill>
                      <a:schemeClr val="tx1"/>
                    </a:solidFill>
                  </a:rPr>
                  <a:t>Assume pressure gradient and buoyancy drive the flow: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GB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GB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GB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Re</m:t>
                          </m:r>
                        </m:e>
                        <m:sup>
                          <m:r>
                            <a:rPr lang="en-GB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GB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F3BB9AD-190A-4AF6-8CD7-263C6F4C9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0298"/>
                <a:ext cx="10515600" cy="5547701"/>
              </a:xfrm>
              <a:blipFill>
                <a:blip r:embed="rId2"/>
                <a:stretch>
                  <a:fillRect l="-812" t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1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60C9EC-A00F-470A-8E70-0AD5EE96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249129-8F32-43DF-A8C9-7D27013B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Closures – </a:t>
            </a:r>
            <a:r>
              <a:rPr lang="en-GB" b="1" dirty="0">
                <a:solidFill>
                  <a:srgbClr val="FFC000"/>
                </a:solidFill>
              </a:rPr>
              <a:t>pressure perturbation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3C66BCF-DE11-4C78-A8C5-AAE035B23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0298"/>
                <a:ext cx="10515600" cy="532862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Across-plume pressure contrast then scales with: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Now: we want to parametrize this coherent plume overturning circulation with a multi-fluid model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Assume multi-fluid split is dominated by coherent plume vs. incoherent bulk contrast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scales with the velocity of the plumes,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ra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Divergence within each fluid scales as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GB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en-GB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den>
                        </m:f>
                      </m:e>
                    </m:ra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Then: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f>
                      <m:f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 </m:t>
                    </m:r>
                    <m:f>
                      <m:f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GB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GB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  <m:f>
                      <m:fPr>
                        <m:ctrlP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  <m:r>
                        <a:rPr lang="en-GB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GB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sSup>
                        <m:sSup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en-GB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sSup>
                        <m:sSupPr>
                          <m:ctrlP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GB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3C66BCF-DE11-4C78-A8C5-AAE035B23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0298"/>
                <a:ext cx="10515600" cy="5328627"/>
              </a:xfrm>
              <a:blipFill>
                <a:blip r:embed="rId2"/>
                <a:stretch>
                  <a:fillRect l="-1043" t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568EC01-23CA-451E-AD63-B6B1F3407B2C}"/>
              </a:ext>
            </a:extLst>
          </p:cNvPr>
          <p:cNvSpPr/>
          <p:nvPr/>
        </p:nvSpPr>
        <p:spPr>
          <a:xfrm>
            <a:off x="4127881" y="5611906"/>
            <a:ext cx="3536576" cy="986118"/>
          </a:xfrm>
          <a:prstGeom prst="rect">
            <a:avLst/>
          </a:prstGeom>
          <a:solidFill>
            <a:schemeClr val="accent4">
              <a:alpha val="40000"/>
            </a:schemeClr>
          </a:solidFill>
          <a:ln w="3175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F2634-3222-41C0-901D-35DDACD94F87}"/>
              </a:ext>
            </a:extLst>
          </p:cNvPr>
          <p:cNvGrpSpPr/>
          <p:nvPr/>
        </p:nvGrpSpPr>
        <p:grpSpPr>
          <a:xfrm>
            <a:off x="5574417" y="4620897"/>
            <a:ext cx="4335928" cy="1330038"/>
            <a:chOff x="5574417" y="4620897"/>
            <a:chExt cx="4335928" cy="13300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0DCCDF4-0E6F-40F8-9C51-E305B51F60D2}"/>
                    </a:ext>
                  </a:extLst>
                </p:cNvPr>
                <p:cNvSpPr txBox="1"/>
                <p:nvPr/>
              </p:nvSpPr>
              <p:spPr>
                <a:xfrm>
                  <a:off x="8521251" y="4772488"/>
                  <a:ext cx="138909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GB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𝒪</m:t>
                        </m:r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0DCCDF4-0E6F-40F8-9C51-E305B51F60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1251" y="4772488"/>
                  <a:ext cx="1389094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6667" b="-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D41A2F-E89C-4F7A-B127-34262D3C5DBF}"/>
                </a:ext>
              </a:extLst>
            </p:cNvPr>
            <p:cNvGrpSpPr/>
            <p:nvPr/>
          </p:nvGrpSpPr>
          <p:grpSpPr>
            <a:xfrm>
              <a:off x="5574417" y="4620897"/>
              <a:ext cx="4254161" cy="1330038"/>
              <a:chOff x="5574417" y="4620897"/>
              <a:chExt cx="4254161" cy="1330038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07D9965-331E-4BB9-93A3-257ED81FE1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4417" y="5075653"/>
                <a:ext cx="3036183" cy="875282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E3DD8F1-8518-42B9-8C1C-79ECD5F58504}"/>
                  </a:ext>
                </a:extLst>
              </p:cNvPr>
              <p:cNvSpPr/>
              <p:nvPr/>
            </p:nvSpPr>
            <p:spPr>
              <a:xfrm>
                <a:off x="8593106" y="4620897"/>
                <a:ext cx="1235472" cy="689469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72B45F-6EAF-4331-BDF5-35E61C52A8B8}"/>
                  </a:ext>
                </a:extLst>
              </p:cNvPr>
              <p:cNvSpPr txBox="1"/>
              <p:nvPr/>
            </p:nvSpPr>
            <p:spPr>
              <a:xfrm>
                <a:off x="7959986" y="5541472"/>
                <a:ext cx="37371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ambria Math" panose="02040503050406030204" pitchFamily="18" charset="0"/>
                  <a:buChar char="∴"/>
                </a:pPr>
                <a:r>
                  <a:rPr lang="en-GB" dirty="0"/>
                  <a:t>Model reduces to specification of two order one constants,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72B45F-6EAF-4331-BDF5-35E61C52A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986" y="5541472"/>
                <a:ext cx="3737184" cy="646331"/>
              </a:xfrm>
              <a:prstGeom prst="rect">
                <a:avLst/>
              </a:prstGeom>
              <a:blipFill>
                <a:blip r:embed="rId4"/>
                <a:stretch>
                  <a:fillRect l="-1305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3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0ED23-7B2E-4BEC-BF73-F0183975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43388-36A1-421B-86D8-92CF3354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Rayleigh-</a:t>
            </a:r>
            <a:r>
              <a:rPr lang="en-GB" dirty="0" err="1"/>
              <a:t>Bénard</a:t>
            </a:r>
            <a:r>
              <a:rPr lang="en-GB" dirty="0"/>
              <a:t> convection (RBC)</a:t>
            </a:r>
            <a:endParaRPr lang="en-GB" dirty="0">
              <a:cs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40CCB7-EFB7-4D74-B854-6E2F16B22CC1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67002" y="1619730"/>
                <a:ext cx="6377915" cy="1731580"/>
              </a:xfrm>
            </p:spPr>
            <p:txBody>
              <a:bodyPr vert="horz" lIns="91440" tIns="45720" rIns="91440" bIns="45720" rtlCol="0" anchor="t">
                <a:normAutofit fontScale="92500" lnSpcReduction="20000"/>
              </a:bodyPr>
              <a:lstStyle/>
              <a:p>
                <a:pPr marL="285750" indent="-285750"/>
                <a:r>
                  <a:rPr lang="en-GB" sz="2600" dirty="0">
                    <a:cs typeface="Calibri"/>
                  </a:rPr>
                  <a:t>Convection of dry </a:t>
                </a:r>
                <a:r>
                  <a:rPr lang="en-GB" sz="2600" dirty="0" err="1">
                    <a:cs typeface="Calibri"/>
                  </a:rPr>
                  <a:t>Boussinesq</a:t>
                </a:r>
                <a:r>
                  <a:rPr lang="en-GB" sz="2600" dirty="0">
                    <a:cs typeface="Calibri"/>
                  </a:rPr>
                  <a:t> fluid between two flat plates held at constant buoyancies</a:t>
                </a:r>
              </a:p>
              <a:p>
                <a:pPr marL="285750" indent="-285750"/>
                <a:r>
                  <a:rPr lang="en-GB" sz="2600" dirty="0">
                    <a:cs typeface="Calibri"/>
                  </a:rPr>
                  <a:t>Nondimensionalize </a:t>
                </a:r>
                <a14:m>
                  <m:oMath xmlns:m="http://schemas.openxmlformats.org/officeDocument/2006/math">
                    <m:r>
                      <a:rPr lang="en-GB" sz="2600" i="1" smtClean="0">
                        <a:latin typeface="Cambria Math" panose="02040503050406030204" pitchFamily="18" charset="0"/>
                        <a:cs typeface="Calibri"/>
                      </a:rPr>
                      <m:t>⇒</m:t>
                    </m:r>
                  </m:oMath>
                </a14:m>
                <a:r>
                  <a:rPr lang="en-GB" sz="2600" dirty="0">
                    <a:cs typeface="Calibri"/>
                  </a:rPr>
                  <a:t> flow governed by Rayleigh and Prandtl numbers: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0" smtClean="0"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</m:oMath>
                  </m:oMathPara>
                </a14:m>
                <a:endParaRPr lang="en-GB" dirty="0">
                  <a:cs typeface="Calibri"/>
                </a:endParaRPr>
              </a:p>
              <a:p>
                <a:endParaRPr lang="en-GB" dirty="0"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40CCB7-EFB7-4D74-B854-6E2F16B22C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002" y="1619730"/>
                <a:ext cx="6377915" cy="1731580"/>
              </a:xfrm>
              <a:blipFill>
                <a:blip r:embed="rId2"/>
                <a:stretch>
                  <a:fillRect l="-1243" t="-8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06F69508-4F67-4555-8C21-8B036B91107A}"/>
              </a:ext>
            </a:extLst>
          </p:cNvPr>
          <p:cNvGrpSpPr/>
          <p:nvPr/>
        </p:nvGrpSpPr>
        <p:grpSpPr>
          <a:xfrm>
            <a:off x="7164375" y="1398423"/>
            <a:ext cx="4725635" cy="2375164"/>
            <a:chOff x="1458674" y="1361489"/>
            <a:chExt cx="10360745" cy="436996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91F1998-BE61-457C-9D41-4C5394A89620}"/>
                </a:ext>
              </a:extLst>
            </p:cNvPr>
            <p:cNvGrpSpPr/>
            <p:nvPr/>
          </p:nvGrpSpPr>
          <p:grpSpPr>
            <a:xfrm>
              <a:off x="1458674" y="1361489"/>
              <a:ext cx="10360745" cy="4369961"/>
              <a:chOff x="1244355" y="1361489"/>
              <a:chExt cx="10360745" cy="436996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5AF64AC2-EBA5-4A5A-9CF5-18F4978AD12D}"/>
                  </a:ext>
                </a:extLst>
              </p:cNvPr>
              <p:cNvGrpSpPr/>
              <p:nvPr/>
            </p:nvGrpSpPr>
            <p:grpSpPr>
              <a:xfrm>
                <a:off x="1244355" y="1361489"/>
                <a:ext cx="10360745" cy="4369961"/>
                <a:chOff x="1065703" y="1160881"/>
                <a:chExt cx="11210228" cy="4862669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1C230ABC-0F65-4548-BD90-DB85779B31FB}"/>
                    </a:ext>
                  </a:extLst>
                </p:cNvPr>
                <p:cNvCxnSpPr/>
                <p:nvPr/>
              </p:nvCxnSpPr>
              <p:spPr>
                <a:xfrm>
                  <a:off x="1065704" y="5955683"/>
                  <a:ext cx="10051821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A2BEE11E-F92F-4A70-8320-A40BDC0A4F38}"/>
                    </a:ext>
                  </a:extLst>
                </p:cNvPr>
                <p:cNvCxnSpPr/>
                <p:nvPr/>
              </p:nvCxnSpPr>
              <p:spPr>
                <a:xfrm>
                  <a:off x="1065703" y="1613957"/>
                  <a:ext cx="10051821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37253028-605A-4F27-B3BC-7DCE7B1D0E11}"/>
                    </a:ext>
                  </a:extLst>
                </p:cNvPr>
                <p:cNvGrpSpPr/>
                <p:nvPr/>
              </p:nvGrpSpPr>
              <p:grpSpPr>
                <a:xfrm>
                  <a:off x="4283855" y="2977977"/>
                  <a:ext cx="3709800" cy="2856600"/>
                  <a:chOff x="4283855" y="2133720"/>
                  <a:chExt cx="3709800" cy="28566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AE783039-0B2B-4D37-A5CB-293D50402FF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283855" y="2526840"/>
                      <a:ext cx="1266480" cy="2463480"/>
                    </p14:xfrm>
                  </p:contentPart>
                </mc:Choice>
                <mc:Fallback xmlns="">
                  <p:pic>
                    <p:nvPicPr>
                      <p:cNvPr id="110" name="Ink 109">
                        <a:extLst>
                          <a:ext uri="{FF2B5EF4-FFF2-40B4-BE49-F238E27FC236}">
                            <a16:creationId xmlns:a16="http://schemas.microsoft.com/office/drawing/2014/main" id="{AE783039-0B2B-4D37-A5CB-293D50402F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8513" y="2453127"/>
                        <a:ext cx="1436311" cy="261016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873E5B1-7A48-40B4-AFC6-6635C0CEBA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67895" y="2602440"/>
                      <a:ext cx="1625760" cy="2318040"/>
                    </p14:xfrm>
                  </p:contentPart>
                </mc:Choice>
                <mc:Fallback xmlns="">
                  <p:pic>
                    <p:nvPicPr>
                      <p:cNvPr id="111" name="Ink 110">
                        <a:extLst>
                          <a:ext uri="{FF2B5EF4-FFF2-40B4-BE49-F238E27FC236}">
                            <a16:creationId xmlns:a16="http://schemas.microsoft.com/office/drawing/2014/main" id="{F873E5B1-7A48-40B4-AFC6-6635C0CEB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2553" y="2528758"/>
                        <a:ext cx="1795590" cy="24646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CCF67CA3-D5CA-476B-B029-4C44EA7D8E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31815" y="2133720"/>
                      <a:ext cx="315360" cy="5806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CCF67CA3-D5CA-476B-B029-4C44EA7D8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46583" y="2060030"/>
                        <a:ext cx="484973" cy="72732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EF935424-4F3E-4A40-894E-EECC73828F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5295" y="2293200"/>
                      <a:ext cx="367560" cy="605880"/>
                    </p14:xfrm>
                  </p:contentPart>
                </mc:Choice>
                <mc:Fallback xmlns="">
                  <p:pic>
                    <p:nvPicPr>
                      <p:cNvPr id="113" name="Ink 112">
                        <a:extLst>
                          <a:ext uri="{FF2B5EF4-FFF2-40B4-BE49-F238E27FC236}">
                            <a16:creationId xmlns:a16="http://schemas.microsoft.com/office/drawing/2014/main" id="{EF935424-4F3E-4A40-894E-EECC73828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0014" y="2219582"/>
                        <a:ext cx="537269" cy="75238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54CD615-8019-4A76-A465-F5D5DD3637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27985" y="1760052"/>
                    <a:ext cx="1400760" cy="131148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C54CD615-8019-4A76-A465-F5D5DD363711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642625" y="1686373"/>
                      <a:ext cx="1570627" cy="145810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93B6284E-884B-44B1-934E-B179C01666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809065" y="2559612"/>
                    <a:ext cx="388800" cy="65952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93B6284E-884B-44B1-934E-B179C016668C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9723802" y="2486005"/>
                      <a:ext cx="558474" cy="8059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784E0D70-180A-427A-9673-2929C0D55E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59270" y="1841412"/>
                    <a:ext cx="1236600" cy="138528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784E0D70-180A-427A-9673-2929C0D55EFC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2273869" y="1767727"/>
                      <a:ext cx="1406547" cy="15319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05" name="Ink 104">
                      <a:extLst>
                        <a:ext uri="{FF2B5EF4-FFF2-40B4-BE49-F238E27FC236}">
                          <a16:creationId xmlns:a16="http://schemas.microsoft.com/office/drawing/2014/main" id="{0B5F3C7A-2BBC-4043-A83A-FA4E1CA0F2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0660" y="2662482"/>
                    <a:ext cx="569160" cy="654840"/>
                  </p14:xfrm>
                </p:contentPart>
              </mc:Choice>
              <mc:Fallback xmlns="">
                <p:pic>
                  <p:nvPicPr>
                    <p:cNvPr id="105" name="Ink 104">
                      <a:extLst>
                        <a:ext uri="{FF2B5EF4-FFF2-40B4-BE49-F238E27FC236}">
                          <a16:creationId xmlns:a16="http://schemas.microsoft.com/office/drawing/2014/main" id="{0B5F3C7A-2BBC-4043-A83A-FA4E1CA0F241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2195329" y="2588822"/>
                      <a:ext cx="738969" cy="801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תיבת טקסט 44">
                      <a:extLst>
                        <a:ext uri="{FF2B5EF4-FFF2-40B4-BE49-F238E27FC236}">
                          <a16:creationId xmlns:a16="http://schemas.microsoft.com/office/drawing/2014/main" id="{88230075-3C89-421A-AAFF-618D2CBB3F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52434" y="1160881"/>
                      <a:ext cx="923497" cy="78251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 anchorCtr="1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2800" b="0" i="1" smtClean="0">
                                    <a:solidFill>
                                      <a:srgbClr val="3366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0" i="1" smtClean="0">
                                    <a:solidFill>
                                      <a:srgbClr val="3366CC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GB" sz="2800" b="0" i="1" smtClean="0">
                                    <a:solidFill>
                                      <a:srgbClr val="3366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>
                        <a:solidFill>
                          <a:srgbClr val="3366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תיבת טקסט 44">
                      <a:extLst>
                        <a:ext uri="{FF2B5EF4-FFF2-40B4-BE49-F238E27FC236}">
                          <a16:creationId xmlns:a16="http://schemas.microsoft.com/office/drawing/2014/main" id="{88230075-3C89-421A-AAFF-618D2CBB3F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52434" y="1160881"/>
                      <a:ext cx="923497" cy="782516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b="-15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056B6A9F-A565-407D-96C4-3FB1BE0C1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33657" y="5441337"/>
                      <a:ext cx="679481" cy="582213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GB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056B6A9F-A565-407D-96C4-3FB1BE0C164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533657" y="5441337"/>
                      <a:ext cx="679481" cy="582213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1277" b="-6170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7" name="Straight Connector 96">
                <a:extLst>
                  <a:ext uri="{FF2B5EF4-FFF2-40B4-BE49-F238E27FC236}">
                    <a16:creationId xmlns:a16="http://schemas.microsoft.com/office/drawing/2014/main" id="{B262BB9F-8D2F-490B-BE36-C08BA7868871}"/>
                  </a:ext>
                </a:extLst>
              </p:cNvPr>
              <p:cNvSpPr/>
              <p:nvPr/>
            </p:nvSpPr>
            <p:spPr>
              <a:xfrm rot="16200000">
                <a:off x="8671055" y="3727828"/>
                <a:ext cx="3918341" cy="0"/>
              </a:xfrm>
              <a:prstGeom prst="line">
                <a:avLst/>
              </a:prstGeom>
              <a:solidFill>
                <a:srgbClr val="000000">
                  <a:alpha val="5000"/>
                </a:srgbClr>
              </a:solidFill>
              <a:ln w="25400">
                <a:solidFill>
                  <a:srgbClr val="000000"/>
                </a:solidFill>
                <a:headEnd type="arrow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 anchorCtr="1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46E6719-AD06-4763-BFE0-2A6CD658CBA5}"/>
                      </a:ext>
                    </a:extLst>
                  </p:cNvPr>
                  <p:cNvSpPr txBox="1"/>
                  <p:nvPr/>
                </p:nvSpPr>
                <p:spPr>
                  <a:xfrm>
                    <a:off x="9588815" y="3246843"/>
                    <a:ext cx="1095329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46E6719-AD06-4763-BFE0-2A6CD658CB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8815" y="3246843"/>
                    <a:ext cx="1095329" cy="52322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340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6FC3D3E2-8E8C-4899-A209-290F4A5E500A}"/>
                    </a:ext>
                  </a:extLst>
                </p:cNvPr>
                <p:cNvSpPr txBox="1"/>
                <p:nvPr/>
              </p:nvSpPr>
              <p:spPr>
                <a:xfrm>
                  <a:off x="1821815" y="3978234"/>
                  <a:ext cx="57759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</a:rPr>
                          <m:t>κ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6FC3D3E2-8E8C-4899-A209-290F4A5E50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1815" y="3978234"/>
                  <a:ext cx="577594" cy="430887"/>
                </a:xfrm>
                <a:prstGeom prst="rect">
                  <a:avLst/>
                </a:prstGeom>
                <a:blipFill>
                  <a:blip r:embed="rId22"/>
                  <a:stretch>
                    <a:fillRect l="-2326" r="-90698" b="-657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A399E5F1-15CF-4729-80D1-6D9BCA3B5C2F}"/>
              </a:ext>
            </a:extLst>
          </p:cNvPr>
          <p:cNvSpPr txBox="1"/>
          <p:nvPr/>
        </p:nvSpPr>
        <p:spPr>
          <a:xfrm>
            <a:off x="567002" y="393189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cs typeface="Calibri"/>
              </a:rPr>
              <a:t>Global response of the fluid (</a:t>
            </a:r>
            <a:r>
              <a:rPr lang="en-GB" sz="2400" dirty="0" err="1">
                <a:cs typeface="Calibri"/>
              </a:rPr>
              <a:t>Pr</a:t>
            </a:r>
            <a:r>
              <a:rPr lang="en-GB" sz="2400" dirty="0">
                <a:cs typeface="Calibri"/>
              </a:rPr>
              <a:t>) to applied forcing (Ra) is space-time averaged normalised heat flux: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3F2ABAD-315F-4ABE-9732-183634F3B1FA}"/>
                  </a:ext>
                </a:extLst>
              </p:cNvPr>
              <p:cNvSpPr txBox="1"/>
              <p:nvPr/>
            </p:nvSpPr>
            <p:spPr>
              <a:xfrm>
                <a:off x="1952625" y="2965916"/>
                <a:ext cx="3826127" cy="668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cs typeface="Calibri"/>
                      </a:rPr>
                      <m:t>Ra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/>
                      </a:rPr>
                      <m:t>≔ </m:t>
                    </m:r>
                    <m:f>
                      <m:fPr>
                        <m:ctrlPr>
                          <a:rPr lang="en-GB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z="2400" i="0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GB" sz="24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sz="2400" i="0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κ</m:t>
                        </m:r>
                      </m:den>
                    </m:f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GB" sz="2400" dirty="0">
                    <a:cs typeface="Calibri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dirty="0" smtClean="0">
                        <a:latin typeface="Cambria Math" panose="02040503050406030204" pitchFamily="18" charset="0"/>
                        <a:cs typeface="Calibri"/>
                      </a:rPr>
                      <m:t>Pr</m:t>
                    </m:r>
                    <m:r>
                      <a:rPr lang="en-GB" sz="2400" i="1">
                        <a:latin typeface="Cambria Math" panose="02040503050406030204" pitchFamily="18" charset="0"/>
                        <a:cs typeface="Calibri"/>
                      </a:rPr>
                      <m:t>≔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κ</m:t>
                        </m:r>
                      </m:den>
                    </m:f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3F2ABAD-315F-4ABE-9732-183634F3B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5" y="2965916"/>
                <a:ext cx="3826127" cy="66838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830B2-E92C-480A-ADE7-2CE36829B1FE}"/>
                  </a:ext>
                </a:extLst>
              </p:cNvPr>
              <p:cNvSpPr txBox="1"/>
              <p:nvPr/>
            </p:nvSpPr>
            <p:spPr>
              <a:xfrm>
                <a:off x="2138363" y="5132219"/>
                <a:ext cx="2452594" cy="1045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r>
                        <a:rPr lang="en-GB" sz="2400" i="0">
                          <a:latin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GB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𝑤𝑏</m:t>
                              </m:r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</a:rPr>
                                <m:t>κ</m:t>
                              </m:r>
                              <m:f>
                                <m:fPr>
                                  <m:ctrlPr>
                                    <a:rPr lang="en-GB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κ</m:t>
                          </m:r>
                          <m:f>
                            <m:fPr>
                              <m:type m:val="lin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830B2-E92C-480A-ADE7-2CE36829B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363" y="5132219"/>
                <a:ext cx="2452594" cy="104560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D8734C48-5DB8-48FC-9B06-B751CB57A2F3}"/>
              </a:ext>
            </a:extLst>
          </p:cNvPr>
          <p:cNvGrpSpPr/>
          <p:nvPr/>
        </p:nvGrpSpPr>
        <p:grpSpPr>
          <a:xfrm>
            <a:off x="6790854" y="1390095"/>
            <a:ext cx="5209848" cy="3095362"/>
            <a:chOff x="630047" y="1163189"/>
            <a:chExt cx="6393279" cy="3551822"/>
          </a:xfrm>
        </p:grpSpPr>
        <p:pic>
          <p:nvPicPr>
            <p:cNvPr id="29" name="Picture 2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F303F5B-48F8-4CBD-9AAC-7DC4F9230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47" y="1163189"/>
              <a:ext cx="6393279" cy="3551822"/>
            </a:xfrm>
            <a:prstGeom prst="rect">
              <a:avLst/>
            </a:prstGeom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030A5F6B-3523-4D51-936A-03F74EFAB033}"/>
                </a:ext>
              </a:extLst>
            </p:cNvPr>
            <p:cNvPicPr>
              <a:picLocks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803" t="12255" r="9651" b="11508"/>
            <a:stretch/>
          </p:blipFill>
          <p:spPr>
            <a:xfrm>
              <a:off x="1544748" y="1412713"/>
              <a:ext cx="5116071" cy="2535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61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A9CFA5A6-85B6-45A4-85BE-7D725201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1A464-C44A-4545-87C3-E1EE5C7E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Two-fluid RBC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CDA908-743D-4BB1-8AA2-FE2CF978DDDE}"/>
                  </a:ext>
                </a:extLst>
              </p:cNvPr>
              <p:cNvSpPr txBox="1"/>
              <p:nvPr/>
            </p:nvSpPr>
            <p:spPr>
              <a:xfrm>
                <a:off x="6991426" y="1167523"/>
                <a:ext cx="4932337" cy="463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Single-column two-fluid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Entrainment/detrainment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type m:val="skw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Pressure differences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=−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</m:t>
                        </m:r>
                      </m:e>
                      <m:sup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1/4</m:t>
                        </m:r>
                      </m:sup>
                    </m:sSup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No </a:t>
                </a:r>
                <a:r>
                  <a:rPr lang="en-GB" dirty="0" err="1"/>
                  <a:t>subfilter</a:t>
                </a:r>
                <a:r>
                  <a:rPr lang="en-GB" dirty="0"/>
                  <a:t> flux modelling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Approximately correct buoyancy, vertical velocity, pressure profiles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Gets Nusselt and Reynolds number </a:t>
                </a:r>
                <a:r>
                  <a:rPr lang="en-GB" dirty="0" err="1"/>
                  <a:t>scalings</a:t>
                </a:r>
                <a:r>
                  <a:rPr lang="en-GB" dirty="0"/>
                  <a:t> right over 6 decades of 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Approximately correct critical 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r>
                  <a:rPr lang="en-GB" dirty="0"/>
                  <a:t>(All this in Shipley et al. 2021, accepted by </a:t>
                </a:r>
                <a:r>
                  <a:rPr lang="en-GB" i="1" dirty="0"/>
                  <a:t>QJRMS</a:t>
                </a:r>
                <a:r>
                  <a:rPr lang="en-GB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CDA908-743D-4BB1-8AA2-FE2CF978D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26" y="1167523"/>
                <a:ext cx="4932337" cy="4635436"/>
              </a:xfrm>
              <a:prstGeom prst="rect">
                <a:avLst/>
              </a:prstGeom>
              <a:blipFill>
                <a:blip r:embed="rId2"/>
                <a:stretch>
                  <a:fillRect l="-1112" t="-6184" r="-89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86B5FE3E-49C0-42EC-9448-1A01423DC5AD}"/>
              </a:ext>
            </a:extLst>
          </p:cNvPr>
          <p:cNvGrpSpPr/>
          <p:nvPr/>
        </p:nvGrpSpPr>
        <p:grpSpPr>
          <a:xfrm>
            <a:off x="159577" y="976989"/>
            <a:ext cx="6702709" cy="5328681"/>
            <a:chOff x="141640" y="1027668"/>
            <a:chExt cx="6702709" cy="532868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EAD14C8-A658-4069-8657-EE625C783586}"/>
                </a:ext>
              </a:extLst>
            </p:cNvPr>
            <p:cNvGrpSpPr/>
            <p:nvPr/>
          </p:nvGrpSpPr>
          <p:grpSpPr>
            <a:xfrm>
              <a:off x="141640" y="1096392"/>
              <a:ext cx="6702709" cy="5259957"/>
              <a:chOff x="165577" y="58256"/>
              <a:chExt cx="11703748" cy="8777812"/>
            </a:xfrm>
          </p:grpSpPr>
          <p:pic>
            <p:nvPicPr>
              <p:cNvPr id="20" name="Picture 19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C17C2AA0-7F53-4F96-B602-042642FD7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7451" y="58256"/>
                <a:ext cx="5851874" cy="4388906"/>
              </a:xfrm>
              <a:prstGeom prst="rect">
                <a:avLst/>
              </a:prstGeom>
            </p:spPr>
          </p:pic>
          <p:pic>
            <p:nvPicPr>
              <p:cNvPr id="22" name="Picture 21" descr="Chart&#10;&#10;Description automatically generated">
                <a:extLst>
                  <a:ext uri="{FF2B5EF4-FFF2-40B4-BE49-F238E27FC236}">
                    <a16:creationId xmlns:a16="http://schemas.microsoft.com/office/drawing/2014/main" id="{CC8FF074-62A4-40B7-AD7E-827CE285F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577" y="4447162"/>
                <a:ext cx="5851874" cy="4388906"/>
              </a:xfrm>
              <a:prstGeom prst="rect">
                <a:avLst/>
              </a:prstGeom>
            </p:spPr>
          </p:pic>
          <p:pic>
            <p:nvPicPr>
              <p:cNvPr id="24" name="Picture 23" descr="Chart, line chart&#10;&#10;Description automatically generated">
                <a:extLst>
                  <a:ext uri="{FF2B5EF4-FFF2-40B4-BE49-F238E27FC236}">
                    <a16:creationId xmlns:a16="http://schemas.microsoft.com/office/drawing/2014/main" id="{F1BCBF40-0BB7-4255-8C2B-D52E6CB05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7012" y="4447162"/>
                <a:ext cx="5851874" cy="4388906"/>
              </a:xfrm>
              <a:prstGeom prst="rect">
                <a:avLst/>
              </a:prstGeom>
            </p:spPr>
          </p:pic>
          <p:pic>
            <p:nvPicPr>
              <p:cNvPr id="47" name="Picture 46" descr="Chart, histogram&#10;&#10;Description automatically generated">
                <a:extLst>
                  <a:ext uri="{FF2B5EF4-FFF2-40B4-BE49-F238E27FC236}">
                    <a16:creationId xmlns:a16="http://schemas.microsoft.com/office/drawing/2014/main" id="{5D986A94-E309-4C27-A345-38DF76598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577" y="58256"/>
                <a:ext cx="5851874" cy="438890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A4C86A1-2054-4F8E-B53C-CE3B45AC85D3}"/>
                    </a:ext>
                  </a:extLst>
                </p:cNvPr>
                <p:cNvSpPr txBox="1"/>
                <p:nvPr/>
              </p:nvSpPr>
              <p:spPr>
                <a:xfrm>
                  <a:off x="1298571" y="1049955"/>
                  <a:ext cx="791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A4C86A1-2054-4F8E-B53C-CE3B45AC85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8571" y="1049955"/>
                  <a:ext cx="79182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1538" t="-116393" r="-39231" b="-1754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B1E790F-E5D4-4BEC-B92D-23A0C0319E31}"/>
                    </a:ext>
                  </a:extLst>
                </p:cNvPr>
                <p:cNvSpPr txBox="1"/>
                <p:nvPr/>
              </p:nvSpPr>
              <p:spPr>
                <a:xfrm>
                  <a:off x="1268930" y="3626385"/>
                  <a:ext cx="1251240" cy="40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i="1" dirty="0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B1E790F-E5D4-4BEC-B92D-23A0C0319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930" y="3626385"/>
                  <a:ext cx="1251240" cy="401970"/>
                </a:xfrm>
                <a:prstGeom prst="rect">
                  <a:avLst/>
                </a:prstGeom>
                <a:blipFill>
                  <a:blip r:embed="rId8"/>
                  <a:stretch>
                    <a:fillRect l="-7805" t="-98485" b="-1636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0E0654F-91C7-4326-AFC4-1D0615B38FBB}"/>
                    </a:ext>
                  </a:extLst>
                </p:cNvPr>
                <p:cNvSpPr txBox="1"/>
                <p:nvPr/>
              </p:nvSpPr>
              <p:spPr>
                <a:xfrm>
                  <a:off x="4700699" y="3642704"/>
                  <a:ext cx="93569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0E0654F-91C7-4326-AFC4-1D0615B38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0699" y="3642704"/>
                  <a:ext cx="93569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E0D097D-46ED-4707-A9BE-BE8975C66997}"/>
                    </a:ext>
                  </a:extLst>
                </p:cNvPr>
                <p:cNvSpPr txBox="1"/>
                <p:nvPr/>
              </p:nvSpPr>
              <p:spPr>
                <a:xfrm>
                  <a:off x="4554305" y="1027668"/>
                  <a:ext cx="1228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GB" i="1" dirty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E0D097D-46ED-4707-A9BE-BE8975C66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305" y="1027668"/>
                  <a:ext cx="122873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1881" t="-116393" b="-1754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9D5831E4-6970-46E8-BE43-FBA0202683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" y="1018194"/>
            <a:ext cx="6960990" cy="52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A7F05E-CE2F-479D-911F-F4AF5012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51A50-CC05-4A78-91AA-B8027E9B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Two-fluid RBC: spin-up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5F157-F321-4C47-9130-6ED08C5B9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099"/>
            <a:ext cx="5025227" cy="2253172"/>
          </a:xfrm>
        </p:spPr>
        <p:txBody>
          <a:bodyPr/>
          <a:lstStyle/>
          <a:p>
            <a:r>
              <a:rPr lang="en-GB" dirty="0"/>
              <a:t>Also noticed: spin-up seems approximately correct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i="1" dirty="0"/>
              <a:t>	Why?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F2449F-423A-4641-9ACF-B40AF3524751}"/>
              </a:ext>
            </a:extLst>
          </p:cNvPr>
          <p:cNvGrpSpPr/>
          <p:nvPr/>
        </p:nvGrpSpPr>
        <p:grpSpPr>
          <a:xfrm>
            <a:off x="5423647" y="986117"/>
            <a:ext cx="6564369" cy="5325035"/>
            <a:chOff x="5993437" y="1272498"/>
            <a:chExt cx="5723359" cy="41529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9F949F-3CCB-4A60-BD16-A4B50F514D3F}"/>
                </a:ext>
              </a:extLst>
            </p:cNvPr>
            <p:cNvGrpSpPr/>
            <p:nvPr/>
          </p:nvGrpSpPr>
          <p:grpSpPr>
            <a:xfrm>
              <a:off x="5993437" y="1578984"/>
              <a:ext cx="5360363" cy="3846465"/>
              <a:chOff x="3822575" y="-246519"/>
              <a:chExt cx="7814816" cy="5861113"/>
            </a:xfrm>
          </p:grpSpPr>
          <p:pic>
            <p:nvPicPr>
              <p:cNvPr id="6" name="Picture 5" descr="Chart, histogram&#10;&#10;Description automatically generated">
                <a:extLst>
                  <a:ext uri="{FF2B5EF4-FFF2-40B4-BE49-F238E27FC236}">
                    <a16:creationId xmlns:a16="http://schemas.microsoft.com/office/drawing/2014/main" id="{C5902AE8-D398-4CC2-83CE-EB043F60E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9983" y="-239591"/>
                <a:ext cx="3898170" cy="2923628"/>
              </a:xfrm>
              <a:prstGeom prst="rect">
                <a:avLst/>
              </a:prstGeom>
            </p:spPr>
          </p:pic>
          <p:pic>
            <p:nvPicPr>
              <p:cNvPr id="8" name="Picture 7" descr="Chart, line chart&#10;&#10;Description automatically generated">
                <a:extLst>
                  <a:ext uri="{FF2B5EF4-FFF2-40B4-BE49-F238E27FC236}">
                    <a16:creationId xmlns:a16="http://schemas.microsoft.com/office/drawing/2014/main" id="{2ABD61CC-21E2-4D48-9B39-EF97B452E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575" y="2684038"/>
                <a:ext cx="3907408" cy="2930556"/>
              </a:xfrm>
              <a:prstGeom prst="rect">
                <a:avLst/>
              </a:prstGeom>
            </p:spPr>
          </p:pic>
          <p:pic>
            <p:nvPicPr>
              <p:cNvPr id="10" name="Picture 9" descr="Chart, line chart, histogram&#10;&#10;Description automatically generated">
                <a:extLst>
                  <a:ext uri="{FF2B5EF4-FFF2-40B4-BE49-F238E27FC236}">
                    <a16:creationId xmlns:a16="http://schemas.microsoft.com/office/drawing/2014/main" id="{63AF95DB-7427-4E16-9009-356DF470F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9983" y="2684038"/>
                <a:ext cx="3907408" cy="2930556"/>
              </a:xfrm>
              <a:prstGeom prst="rect">
                <a:avLst/>
              </a:prstGeom>
            </p:spPr>
          </p:pic>
          <p:pic>
            <p:nvPicPr>
              <p:cNvPr id="12" name="Picture 11" descr="Chart, line chart&#10;&#10;Description automatically generated">
                <a:extLst>
                  <a:ext uri="{FF2B5EF4-FFF2-40B4-BE49-F238E27FC236}">
                    <a16:creationId xmlns:a16="http://schemas.microsoft.com/office/drawing/2014/main" id="{0A1EDDFF-C753-4E3E-84E5-575A450B4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575" y="-246519"/>
                <a:ext cx="3907408" cy="293055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BF5C127-342D-4164-9883-644184A997A9}"/>
                    </a:ext>
                  </a:extLst>
                </p:cNvPr>
                <p:cNvSpPr txBox="1"/>
                <p:nvPr/>
              </p:nvSpPr>
              <p:spPr>
                <a:xfrm>
                  <a:off x="6818250" y="1284981"/>
                  <a:ext cx="1265427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i="0" dirty="0" smtClean="0">
                            <a:latin typeface="Cambria Math" panose="02040503050406030204" pitchFamily="18" charset="0"/>
                          </a:rPr>
                          <m:t>Ra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 = </m:t>
                        </m:r>
                        <m:sSup>
                          <m:sSup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BF5C127-342D-4164-9883-644184A997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250" y="1284981"/>
                  <a:ext cx="1265427" cy="3724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0A85232-C2E0-45CE-8D3C-6326BD950B5B}"/>
                    </a:ext>
                  </a:extLst>
                </p:cNvPr>
                <p:cNvSpPr txBox="1"/>
                <p:nvPr/>
              </p:nvSpPr>
              <p:spPr>
                <a:xfrm>
                  <a:off x="9572368" y="1272498"/>
                  <a:ext cx="12654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i="0" dirty="0" smtClean="0">
                            <a:latin typeface="Cambria Math" panose="02040503050406030204" pitchFamily="18" charset="0"/>
                          </a:rPr>
                          <m:t>Ra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 = </m:t>
                        </m:r>
                        <m:sSup>
                          <m:sSup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0A85232-C2E0-45CE-8D3C-6326BD950B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2368" y="1272498"/>
                  <a:ext cx="126542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4DD8AC-2F04-4AEF-9534-FB6D3517F95C}"/>
                </a:ext>
              </a:extLst>
            </p:cNvPr>
            <p:cNvSpPr txBox="1"/>
            <p:nvPr/>
          </p:nvSpPr>
          <p:spPr>
            <a:xfrm rot="5400000">
              <a:off x="11208343" y="2355934"/>
              <a:ext cx="647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FF0103-BF8C-474D-9E45-CE1E6AE1C523}"/>
                </a:ext>
              </a:extLst>
            </p:cNvPr>
            <p:cNvSpPr txBox="1"/>
            <p:nvPr/>
          </p:nvSpPr>
          <p:spPr>
            <a:xfrm rot="5400000">
              <a:off x="10726070" y="4224064"/>
              <a:ext cx="1612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Single-column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4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C3FE62-A570-42B9-B6A2-50C43022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486E03-1C22-42E2-B79B-074D21AF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stability in RBC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6B4346E-7ADE-48EC-A15C-9D65C55A77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6165" y="1278923"/>
                <a:ext cx="10515600" cy="5184630"/>
              </a:xfrm>
            </p:spPr>
            <p:txBody>
              <a:bodyPr/>
              <a:lstStyle/>
              <a:p>
                <a:r>
                  <a:rPr lang="en-GB" dirty="0"/>
                  <a:t>Classical linear stability analysis for RBC:</a:t>
                </a:r>
              </a:p>
              <a:p>
                <a:pPr lvl="1"/>
                <a:r>
                  <a:rPr lang="en-GB" dirty="0"/>
                  <a:t>Consider small perturbations around resting reference state: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1 −2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Decompose each field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/>
                  <a:t> into reference and perturbation parts: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𝑎𝑥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/>
                  <a:t> is growth rate of perturbations, criticality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Substitute into governing equations &amp; linearize</a:t>
                </a:r>
              </a:p>
              <a:p>
                <a:pPr lvl="1"/>
                <a:r>
                  <a:rPr lang="en-GB" dirty="0"/>
                  <a:t>Boring algebra: get characteristic 6</a:t>
                </a:r>
                <a:r>
                  <a:rPr lang="en-GB" baseline="30000" dirty="0"/>
                  <a:t>th</a:t>
                </a:r>
                <a:r>
                  <a:rPr lang="en-GB" dirty="0"/>
                  <a:t>-order ODE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Ra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dirty="0"/>
                  <a:t>  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≡</m:t>
                    </m:r>
                    <m:f>
                      <m:fPr>
                        <m:type m:val="skw"/>
                        <m:ctrlP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dz</m:t>
                        </m:r>
                      </m:den>
                    </m:f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Free-slip BCs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</m:oMath>
                </a14:m>
                <a:r>
                  <a:rPr lang="en-GB" dirty="0"/>
                  <a:t>, giving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Ra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i="1" dirty="0"/>
                  <a:t>To get linear instability correct, we just need to recover this polynomial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6B4346E-7ADE-48EC-A15C-9D65C55A77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165" y="1278923"/>
                <a:ext cx="10515600" cy="5184630"/>
              </a:xfrm>
              <a:blipFill>
                <a:blip r:embed="rId2"/>
                <a:stretch>
                  <a:fillRect l="-1043" t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134C05F-F699-46D8-936A-7E5ACF698AA8}"/>
              </a:ext>
            </a:extLst>
          </p:cNvPr>
          <p:cNvGrpSpPr/>
          <p:nvPr/>
        </p:nvGrpSpPr>
        <p:grpSpPr>
          <a:xfrm>
            <a:off x="8990786" y="2181285"/>
            <a:ext cx="3112516" cy="1425477"/>
            <a:chOff x="9020125" y="2337760"/>
            <a:chExt cx="3112516" cy="142547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F7E802-CD92-4B5B-840C-2F14561FD4D8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9480177" y="2350383"/>
              <a:ext cx="4482" cy="821184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0419E0-B745-43AC-ABCE-6E4CE831B731}"/>
                </a:ext>
              </a:extLst>
            </p:cNvPr>
            <p:cNvGrpSpPr/>
            <p:nvPr/>
          </p:nvGrpSpPr>
          <p:grpSpPr>
            <a:xfrm>
              <a:off x="9020125" y="2337760"/>
              <a:ext cx="3112516" cy="1425477"/>
              <a:chOff x="9020125" y="2371989"/>
              <a:chExt cx="3112516" cy="142547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B8B4820-62DD-44D9-9D65-857A4569FE10}"/>
                  </a:ext>
                </a:extLst>
              </p:cNvPr>
              <p:cNvGrpSpPr/>
              <p:nvPr/>
            </p:nvGrpSpPr>
            <p:grpSpPr>
              <a:xfrm>
                <a:off x="9480177" y="2371989"/>
                <a:ext cx="2602006" cy="1425477"/>
                <a:chOff x="2048435" y="2595193"/>
                <a:chExt cx="3541058" cy="1425477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6FEC3A5-B468-40E2-9BC9-79F2EDEDFB8D}"/>
                    </a:ext>
                  </a:extLst>
                </p:cNvPr>
                <p:cNvSpPr/>
                <p:nvPr/>
              </p:nvSpPr>
              <p:spPr>
                <a:xfrm>
                  <a:off x="2048435" y="2595193"/>
                  <a:ext cx="1842247" cy="833807"/>
                </a:xfrm>
                <a:custGeom>
                  <a:avLst/>
                  <a:gdLst>
                    <a:gd name="connsiteX0" fmla="*/ 0 w 1842247"/>
                    <a:gd name="connsiteY0" fmla="*/ 833807 h 833807"/>
                    <a:gd name="connsiteX1" fmla="*/ 981636 w 1842247"/>
                    <a:gd name="connsiteY1" fmla="*/ 89 h 833807"/>
                    <a:gd name="connsiteX2" fmla="*/ 1842247 w 1842247"/>
                    <a:gd name="connsiteY2" fmla="*/ 780019 h 83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2247" h="833807">
                      <a:moveTo>
                        <a:pt x="0" y="833807"/>
                      </a:moveTo>
                      <a:cubicBezTo>
                        <a:pt x="337297" y="421430"/>
                        <a:pt x="674595" y="9054"/>
                        <a:pt x="981636" y="89"/>
                      </a:cubicBezTo>
                      <a:cubicBezTo>
                        <a:pt x="1288677" y="-8876"/>
                        <a:pt x="1679388" y="656007"/>
                        <a:pt x="1842247" y="780019"/>
                      </a:cubicBezTo>
                    </a:path>
                  </a:pathLst>
                </a:custGeom>
                <a:noFill/>
                <a:ln w="222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E644A66A-B6B0-42BD-8A0C-5B0A77866CDE}"/>
                    </a:ext>
                  </a:extLst>
                </p:cNvPr>
                <p:cNvSpPr/>
                <p:nvPr/>
              </p:nvSpPr>
              <p:spPr>
                <a:xfrm rot="10800000">
                  <a:off x="3747246" y="3186863"/>
                  <a:ext cx="1842247" cy="833807"/>
                </a:xfrm>
                <a:custGeom>
                  <a:avLst/>
                  <a:gdLst>
                    <a:gd name="connsiteX0" fmla="*/ 0 w 1842247"/>
                    <a:gd name="connsiteY0" fmla="*/ 833807 h 833807"/>
                    <a:gd name="connsiteX1" fmla="*/ 981636 w 1842247"/>
                    <a:gd name="connsiteY1" fmla="*/ 89 h 833807"/>
                    <a:gd name="connsiteX2" fmla="*/ 1842247 w 1842247"/>
                    <a:gd name="connsiteY2" fmla="*/ 780019 h 83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2247" h="833807">
                      <a:moveTo>
                        <a:pt x="0" y="833807"/>
                      </a:moveTo>
                      <a:cubicBezTo>
                        <a:pt x="337297" y="421430"/>
                        <a:pt x="674595" y="9054"/>
                        <a:pt x="981636" y="89"/>
                      </a:cubicBezTo>
                      <a:cubicBezTo>
                        <a:pt x="1288677" y="-8876"/>
                        <a:pt x="1679388" y="656007"/>
                        <a:pt x="1842247" y="780019"/>
                      </a:cubicBezTo>
                    </a:path>
                  </a:pathLst>
                </a:custGeom>
                <a:noFill/>
                <a:ln w="222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54F9E72-1863-471C-A11B-3977DD90DB56}"/>
                      </a:ext>
                    </a:extLst>
                  </p:cNvPr>
                  <p:cNvSpPr txBox="1"/>
                  <p:nvPr/>
                </p:nvSpPr>
                <p:spPr>
                  <a:xfrm>
                    <a:off x="9020125" y="2516244"/>
                    <a:ext cx="460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54F9E72-1863-471C-A11B-3977DD90DB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0125" y="2516244"/>
                    <a:ext cx="46005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9765423-FC6D-4BFA-A0C8-977E4B885895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9061" y="2475570"/>
                    <a:ext cx="1696774" cy="3782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𝑎𝑥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9765423-FC6D-4BFA-A0C8-977E4B8858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9061" y="2475570"/>
                    <a:ext cx="1696774" cy="37824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92C268E-B412-4F35-82B7-2897E73625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35117" y="3084365"/>
                <a:ext cx="2597524" cy="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49650B3-1B18-4CD4-A9EC-25A25E88F785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6304" y="3124711"/>
                    <a:ext cx="73515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49650B3-1B18-4CD4-A9EC-25A25E88F7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6304" y="3124711"/>
                    <a:ext cx="73515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0065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7D07D-CBD2-4DAA-BFB7-34A5E40B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596D3-0F87-4CE7-80E6-37952DB9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stability in two-fluid RBC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6865C91-C6B3-49A3-B8A8-3C07E1C927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271" y="1310299"/>
                <a:ext cx="7700637" cy="486666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No obvious way to conditionally split the reference state</a:t>
                </a:r>
              </a:p>
              <a:p>
                <a:r>
                  <a:rPr lang="en-GB" dirty="0"/>
                  <a:t>But obvious way to split the perturbations:</a:t>
                </a:r>
              </a:p>
              <a:p>
                <a:r>
                  <a:rPr lang="en-GB" dirty="0"/>
                  <a:t>Therefore define reference indicator function by limit of sign of perturbation as its amplitude goes to zero: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sgn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Other reference fields are the same in both partitions.</a:t>
                </a:r>
              </a:p>
              <a:p>
                <a:r>
                  <a:rPr lang="en-GB" dirty="0"/>
                  <a:t>Vertical perturbations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6865C91-C6B3-49A3-B8A8-3C07E1C92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271" y="1310299"/>
                <a:ext cx="7700637" cy="4866664"/>
              </a:xfrm>
              <a:blipFill>
                <a:blip r:embed="rId2"/>
                <a:stretch>
                  <a:fillRect l="-1425" t="-2130" r="-238"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C9E0C08-00C6-4EE3-9536-3D2F984D1F93}"/>
              </a:ext>
            </a:extLst>
          </p:cNvPr>
          <p:cNvGrpSpPr/>
          <p:nvPr/>
        </p:nvGrpSpPr>
        <p:grpSpPr>
          <a:xfrm>
            <a:off x="7913595" y="1658381"/>
            <a:ext cx="3541058" cy="1425477"/>
            <a:chOff x="5468471" y="2451757"/>
            <a:chExt cx="3541058" cy="14254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0EDC9A-2A4B-4F86-97B2-01D61A73D26A}"/>
                </a:ext>
              </a:extLst>
            </p:cNvPr>
            <p:cNvGrpSpPr/>
            <p:nvPr/>
          </p:nvGrpSpPr>
          <p:grpSpPr>
            <a:xfrm>
              <a:off x="5468471" y="2451757"/>
              <a:ext cx="3541058" cy="1425477"/>
              <a:chOff x="2048435" y="2595193"/>
              <a:chExt cx="3541058" cy="142547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9CBF17D-D2B6-4515-BF2A-33BF7CA6F637}"/>
                  </a:ext>
                </a:extLst>
              </p:cNvPr>
              <p:cNvSpPr/>
              <p:nvPr/>
            </p:nvSpPr>
            <p:spPr>
              <a:xfrm>
                <a:off x="2048435" y="2595193"/>
                <a:ext cx="1842247" cy="833807"/>
              </a:xfrm>
              <a:custGeom>
                <a:avLst/>
                <a:gdLst>
                  <a:gd name="connsiteX0" fmla="*/ 0 w 1842247"/>
                  <a:gd name="connsiteY0" fmla="*/ 833807 h 833807"/>
                  <a:gd name="connsiteX1" fmla="*/ 981636 w 1842247"/>
                  <a:gd name="connsiteY1" fmla="*/ 89 h 833807"/>
                  <a:gd name="connsiteX2" fmla="*/ 1842247 w 1842247"/>
                  <a:gd name="connsiteY2" fmla="*/ 780019 h 83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2247" h="833807">
                    <a:moveTo>
                      <a:pt x="0" y="833807"/>
                    </a:moveTo>
                    <a:cubicBezTo>
                      <a:pt x="337297" y="421430"/>
                      <a:pt x="674595" y="9054"/>
                      <a:pt x="981636" y="89"/>
                    </a:cubicBezTo>
                    <a:cubicBezTo>
                      <a:pt x="1288677" y="-8876"/>
                      <a:pt x="1679388" y="656007"/>
                      <a:pt x="1842247" y="78001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5C374B7-4980-41CD-87C5-277C9CFCE621}"/>
                  </a:ext>
                </a:extLst>
              </p:cNvPr>
              <p:cNvSpPr/>
              <p:nvPr/>
            </p:nvSpPr>
            <p:spPr>
              <a:xfrm rot="10800000">
                <a:off x="3747246" y="3186863"/>
                <a:ext cx="1842247" cy="833807"/>
              </a:xfrm>
              <a:custGeom>
                <a:avLst/>
                <a:gdLst>
                  <a:gd name="connsiteX0" fmla="*/ 0 w 1842247"/>
                  <a:gd name="connsiteY0" fmla="*/ 833807 h 833807"/>
                  <a:gd name="connsiteX1" fmla="*/ 981636 w 1842247"/>
                  <a:gd name="connsiteY1" fmla="*/ 89 h 833807"/>
                  <a:gd name="connsiteX2" fmla="*/ 1842247 w 1842247"/>
                  <a:gd name="connsiteY2" fmla="*/ 780019 h 83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2247" h="833807">
                    <a:moveTo>
                      <a:pt x="0" y="833807"/>
                    </a:moveTo>
                    <a:cubicBezTo>
                      <a:pt x="337297" y="421430"/>
                      <a:pt x="674595" y="9054"/>
                      <a:pt x="981636" y="89"/>
                    </a:cubicBezTo>
                    <a:cubicBezTo>
                      <a:pt x="1288677" y="-8876"/>
                      <a:pt x="1679388" y="656007"/>
                      <a:pt x="1842247" y="78001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249DFD-7C82-4B9F-9F72-DF5FB1DA7CFF}"/>
                </a:ext>
              </a:extLst>
            </p:cNvPr>
            <p:cNvSpPr txBox="1"/>
            <p:nvPr/>
          </p:nvSpPr>
          <p:spPr>
            <a:xfrm>
              <a:off x="6176681" y="2935941"/>
              <a:ext cx="596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+</a:t>
              </a:r>
              <a:r>
                <a:rPr lang="en-GB" dirty="0" err="1"/>
                <a:t>ve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8B52C5-DF5E-4273-8A3A-90E3D6C4B0AA}"/>
                </a:ext>
              </a:extLst>
            </p:cNvPr>
            <p:cNvSpPr txBox="1"/>
            <p:nvPr/>
          </p:nvSpPr>
          <p:spPr>
            <a:xfrm>
              <a:off x="7790328" y="2935941"/>
              <a:ext cx="596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</a:t>
              </a:r>
              <a:r>
                <a:rPr lang="en-GB" dirty="0" err="1"/>
                <a:t>ve</a:t>
              </a:r>
              <a:endParaRPr lang="en-GB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F9BC09-01E5-4E0F-ABD2-50290F57DFEF}"/>
              </a:ext>
            </a:extLst>
          </p:cNvPr>
          <p:cNvGrpSpPr/>
          <p:nvPr/>
        </p:nvGrpSpPr>
        <p:grpSpPr>
          <a:xfrm>
            <a:off x="8973625" y="4297214"/>
            <a:ext cx="871864" cy="2231288"/>
            <a:chOff x="8973625" y="4297214"/>
            <a:chExt cx="871864" cy="22312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DC212D-01BD-4022-A130-58AC16B039E1}"/>
                </a:ext>
              </a:extLst>
            </p:cNvPr>
            <p:cNvGrpSpPr/>
            <p:nvPr/>
          </p:nvGrpSpPr>
          <p:grpSpPr>
            <a:xfrm>
              <a:off x="8973625" y="4686255"/>
              <a:ext cx="833807" cy="1842247"/>
              <a:chOff x="8973625" y="4686255"/>
              <a:chExt cx="833807" cy="184224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60B30B-2BE6-45E7-ADAB-E705C618B1F1}"/>
                  </a:ext>
                </a:extLst>
              </p:cNvPr>
              <p:cNvSpPr/>
              <p:nvPr/>
            </p:nvSpPr>
            <p:spPr>
              <a:xfrm rot="5400000">
                <a:off x="8469405" y="5190475"/>
                <a:ext cx="1842247" cy="833807"/>
              </a:xfrm>
              <a:custGeom>
                <a:avLst/>
                <a:gdLst>
                  <a:gd name="connsiteX0" fmla="*/ 0 w 1842247"/>
                  <a:gd name="connsiteY0" fmla="*/ 833807 h 833807"/>
                  <a:gd name="connsiteX1" fmla="*/ 981636 w 1842247"/>
                  <a:gd name="connsiteY1" fmla="*/ 89 h 833807"/>
                  <a:gd name="connsiteX2" fmla="*/ 1842247 w 1842247"/>
                  <a:gd name="connsiteY2" fmla="*/ 780019 h 83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2247" h="833807">
                    <a:moveTo>
                      <a:pt x="0" y="833807"/>
                    </a:moveTo>
                    <a:cubicBezTo>
                      <a:pt x="337297" y="421430"/>
                      <a:pt x="674595" y="9054"/>
                      <a:pt x="981636" y="89"/>
                    </a:cubicBezTo>
                    <a:cubicBezTo>
                      <a:pt x="1288677" y="-8876"/>
                      <a:pt x="1679388" y="656007"/>
                      <a:pt x="1842247" y="78001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E81B6-D6DA-4194-B86E-52C9D20CA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3625" y="4686255"/>
                <a:ext cx="833807" cy="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F1C3800-97F5-4EF0-96A9-6687671FD2DF}"/>
                    </a:ext>
                  </a:extLst>
                </p:cNvPr>
                <p:cNvSpPr txBox="1"/>
                <p:nvPr/>
              </p:nvSpPr>
              <p:spPr>
                <a:xfrm>
                  <a:off x="9016254" y="4297214"/>
                  <a:ext cx="8292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F1C3800-97F5-4EF0-96A9-6687671FD2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6254" y="4297214"/>
                  <a:ext cx="82923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805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529AA-7546-4951-9459-1D2F403B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F0FBFB-05BB-40F5-8904-85DD5A19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stability in two-fluid RBC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FCB5DBD-206D-4ACF-A1C4-94C9FFEA9A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400" dirty="0"/>
                  <a:t>Now conditionally horizontally average, and linearize</a:t>
                </a:r>
              </a:p>
              <a:p>
                <a:r>
                  <a:rPr lang="en-GB" sz="2400" dirty="0"/>
                  <a:t>The resulting equations at order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sz="2400" dirty="0"/>
                  <a:t> are: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num>
                        <m:den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f>
                                    <m:f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num>
                                    <m:den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en-GB" sz="2000" dirty="0"/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num>
                        <m:den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f>
                                    <m:f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en-GB" sz="2000" dirty="0"/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  <a:p>
                <a:r>
                  <a:rPr lang="en-GB" sz="2400" dirty="0"/>
                  <a:t>So the information about the horizontal wavelength is encoded in the perturbation pressure, and in corrections to the Laplacians</a:t>
                </a:r>
              </a:p>
              <a:p>
                <a:r>
                  <a:rPr lang="en-GB" sz="2400" dirty="0"/>
                  <a:t>Note that the mass transfers completely decouple!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FCB5DBD-206D-4ACF-A1C4-94C9FFEA9A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3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963A8-ED97-4D6D-B203-0132C91B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35C3C2-773F-4F67-AAF1-C66C8A97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stability in two-fluid RBC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A8007C-6739-4A6F-8D07-000DD3B0A9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382" y="1310298"/>
                <a:ext cx="5922934" cy="388483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How to interpret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f>
                                  <m:f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±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num>
                                  <m:den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acc>
                            <m:r>
                              <m:rPr>
                                <m:nor/>
                              </m:rPr>
                              <a:rPr lang="en-GB" sz="2800" dirty="0"/>
                              <m:t> </m:t>
                            </m:r>
                          </m:e>
                        </m:d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GB" dirty="0"/>
                  <a:t>?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GB" dirty="0"/>
                  <a:t> = delta fn. at interface between partitions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is projected out by the delta fn.</a:t>
                </a:r>
              </a:p>
              <a:p>
                <a:r>
                  <a:rPr lang="en-GB" dirty="0"/>
                  <a:t>This is the point of maximum horizontal variation, and maximum diffusive horizontal transport of </a:t>
                </a:r>
                <a:r>
                  <a:rPr lang="en-GB" i="1" dirty="0"/>
                  <a:t>horizontal</a:t>
                </a:r>
                <a:r>
                  <a:rPr lang="en-GB" dirty="0"/>
                  <a:t> momentum (by continuity)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A8007C-6739-4A6F-8D07-000DD3B0A9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382" y="1310298"/>
                <a:ext cx="5922934" cy="3884837"/>
              </a:xfrm>
              <a:blipFill>
                <a:blip r:embed="rId2"/>
                <a:stretch>
                  <a:fillRect l="-1646" t="-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65F6B36-C2A7-427B-84B9-F3A3416D543D}"/>
              </a:ext>
            </a:extLst>
          </p:cNvPr>
          <p:cNvGrpSpPr/>
          <p:nvPr/>
        </p:nvGrpSpPr>
        <p:grpSpPr>
          <a:xfrm>
            <a:off x="5970494" y="1337815"/>
            <a:ext cx="4650441" cy="3252690"/>
            <a:chOff x="5970494" y="1337815"/>
            <a:chExt cx="4650441" cy="32526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3FF9461-1A5A-4B54-93F5-3FF488DC7931}"/>
                </a:ext>
              </a:extLst>
            </p:cNvPr>
            <p:cNvGrpSpPr/>
            <p:nvPr/>
          </p:nvGrpSpPr>
          <p:grpSpPr>
            <a:xfrm>
              <a:off x="5970494" y="1662863"/>
              <a:ext cx="4650441" cy="2438490"/>
              <a:chOff x="5468471" y="2451757"/>
              <a:chExt cx="3541058" cy="142547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968E86B-382C-4853-AEFA-E3F0536E7A05}"/>
                  </a:ext>
                </a:extLst>
              </p:cNvPr>
              <p:cNvGrpSpPr/>
              <p:nvPr/>
            </p:nvGrpSpPr>
            <p:grpSpPr>
              <a:xfrm>
                <a:off x="5468471" y="2451757"/>
                <a:ext cx="3541058" cy="1425477"/>
                <a:chOff x="2048435" y="2595193"/>
                <a:chExt cx="3541058" cy="1425477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B14F2CE4-60B0-430F-9F6C-FA417E73BEF2}"/>
                    </a:ext>
                  </a:extLst>
                </p:cNvPr>
                <p:cNvSpPr/>
                <p:nvPr/>
              </p:nvSpPr>
              <p:spPr>
                <a:xfrm>
                  <a:off x="2048435" y="2595193"/>
                  <a:ext cx="1842247" cy="833807"/>
                </a:xfrm>
                <a:custGeom>
                  <a:avLst/>
                  <a:gdLst>
                    <a:gd name="connsiteX0" fmla="*/ 0 w 1842247"/>
                    <a:gd name="connsiteY0" fmla="*/ 833807 h 833807"/>
                    <a:gd name="connsiteX1" fmla="*/ 981636 w 1842247"/>
                    <a:gd name="connsiteY1" fmla="*/ 89 h 833807"/>
                    <a:gd name="connsiteX2" fmla="*/ 1842247 w 1842247"/>
                    <a:gd name="connsiteY2" fmla="*/ 780019 h 83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2247" h="833807">
                      <a:moveTo>
                        <a:pt x="0" y="833807"/>
                      </a:moveTo>
                      <a:cubicBezTo>
                        <a:pt x="337297" y="421430"/>
                        <a:pt x="674595" y="9054"/>
                        <a:pt x="981636" y="89"/>
                      </a:cubicBezTo>
                      <a:cubicBezTo>
                        <a:pt x="1288677" y="-8876"/>
                        <a:pt x="1679388" y="656007"/>
                        <a:pt x="1842247" y="780019"/>
                      </a:cubicBezTo>
                    </a:path>
                  </a:pathLst>
                </a:cu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883FEBD-080E-4237-8590-D406CA0225AD}"/>
                    </a:ext>
                  </a:extLst>
                </p:cNvPr>
                <p:cNvSpPr/>
                <p:nvPr/>
              </p:nvSpPr>
              <p:spPr>
                <a:xfrm rot="10800000">
                  <a:off x="3747246" y="3186863"/>
                  <a:ext cx="1842247" cy="833807"/>
                </a:xfrm>
                <a:custGeom>
                  <a:avLst/>
                  <a:gdLst>
                    <a:gd name="connsiteX0" fmla="*/ 0 w 1842247"/>
                    <a:gd name="connsiteY0" fmla="*/ 833807 h 833807"/>
                    <a:gd name="connsiteX1" fmla="*/ 981636 w 1842247"/>
                    <a:gd name="connsiteY1" fmla="*/ 89 h 833807"/>
                    <a:gd name="connsiteX2" fmla="*/ 1842247 w 1842247"/>
                    <a:gd name="connsiteY2" fmla="*/ 780019 h 83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2247" h="833807">
                      <a:moveTo>
                        <a:pt x="0" y="833807"/>
                      </a:moveTo>
                      <a:cubicBezTo>
                        <a:pt x="337297" y="421430"/>
                        <a:pt x="674595" y="9054"/>
                        <a:pt x="981636" y="89"/>
                      </a:cubicBezTo>
                      <a:cubicBezTo>
                        <a:pt x="1288677" y="-8876"/>
                        <a:pt x="1679388" y="656007"/>
                        <a:pt x="1842247" y="780019"/>
                      </a:cubicBezTo>
                    </a:path>
                  </a:pathLst>
                </a:cu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24FC31-B907-4A9C-8140-6AD4A245F4C9}"/>
                  </a:ext>
                </a:extLst>
              </p:cNvPr>
              <p:cNvSpPr txBox="1"/>
              <p:nvPr/>
            </p:nvSpPr>
            <p:spPr>
              <a:xfrm>
                <a:off x="6176681" y="2935941"/>
                <a:ext cx="596153" cy="215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C7D123-F353-4F27-8122-E7742F9082C8}"/>
                  </a:ext>
                </a:extLst>
              </p:cNvPr>
              <p:cNvSpPr txBox="1"/>
              <p:nvPr/>
            </p:nvSpPr>
            <p:spPr>
              <a:xfrm>
                <a:off x="7790328" y="2935941"/>
                <a:ext cx="596153" cy="215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85536E-C93F-404F-8609-81A7F5CDFBD1}"/>
                    </a:ext>
                  </a:extLst>
                </p:cNvPr>
                <p:cNvSpPr txBox="1"/>
                <p:nvPr/>
              </p:nvSpPr>
              <p:spPr>
                <a:xfrm>
                  <a:off x="6746907" y="2588544"/>
                  <a:ext cx="838200" cy="3756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85536E-C93F-404F-8609-81A7F5CDFB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907" y="2588544"/>
                  <a:ext cx="838200" cy="3756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BCE25F9-48EB-4823-B716-39E97CAB6C21}"/>
                    </a:ext>
                  </a:extLst>
                </p:cNvPr>
                <p:cNvSpPr txBox="1"/>
                <p:nvPr/>
              </p:nvSpPr>
              <p:spPr>
                <a:xfrm>
                  <a:off x="8964492" y="2660971"/>
                  <a:ext cx="8382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BCE25F9-48EB-4823-B716-39E97CAB6C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4492" y="2660971"/>
                  <a:ext cx="83820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6E15795-8448-437D-B247-D45B52AB5856}"/>
                </a:ext>
              </a:extLst>
            </p:cNvPr>
            <p:cNvCxnSpPr/>
            <p:nvPr/>
          </p:nvCxnSpPr>
          <p:spPr>
            <a:xfrm>
              <a:off x="8364229" y="1337815"/>
              <a:ext cx="0" cy="3252690"/>
            </a:xfrm>
            <a:prstGeom prst="line">
              <a:avLst/>
            </a:prstGeom>
            <a:ln w="317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8150785-D471-467B-B354-648F7E8EEB9B}"/>
                    </a:ext>
                  </a:extLst>
                </p:cNvPr>
                <p:cNvSpPr txBox="1"/>
                <p:nvPr/>
              </p:nvSpPr>
              <p:spPr>
                <a:xfrm>
                  <a:off x="7603168" y="3044334"/>
                  <a:ext cx="898508" cy="6190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GB" sz="1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GB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8150785-D471-467B-B354-648F7E8EE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168" y="3044334"/>
                  <a:ext cx="898508" cy="6190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E5F24E-AD90-4580-AD2E-ED166203DA2C}"/>
                </a:ext>
              </a:extLst>
            </p:cNvPr>
            <p:cNvCxnSpPr/>
            <p:nvPr/>
          </p:nvCxnSpPr>
          <p:spPr>
            <a:xfrm flipH="1">
              <a:off x="7740616" y="2964160"/>
              <a:ext cx="6236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17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 xmlns="e68c95ba-ffad-45e5-ba88-08c64c8ede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C521391F96944587B649E540A387AE" ma:contentTypeVersion="6" ma:contentTypeDescription="Create a new document." ma:contentTypeScope="" ma:versionID="13842d548ca2abe2a683badb7d7f7c83">
  <xsd:schema xmlns:xsd="http://www.w3.org/2001/XMLSchema" xmlns:xs="http://www.w3.org/2001/XMLSchema" xmlns:p="http://schemas.microsoft.com/office/2006/metadata/properties" xmlns:ns2="e68c95ba-ffad-45e5-ba88-08c64c8eded4" xmlns:ns3="048d8b3e-bbde-4bc7-9b8e-55231374e777" targetNamespace="http://schemas.microsoft.com/office/2006/metadata/properties" ma:root="true" ma:fieldsID="e3f2d040fd6c8cdb771bf436c269dd15" ns2:_="" ns3:_="">
    <xsd:import namespace="e68c95ba-ffad-45e5-ba88-08c64c8eded4"/>
    <xsd:import namespace="048d8b3e-bbde-4bc7-9b8e-55231374e777"/>
    <xsd:element name="properties">
      <xsd:complexType>
        <xsd:sequence>
          <xsd:element name="documentManagement">
            <xsd:complexType>
              <xsd:all>
                <xsd:element ref="ns2:Loca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c95ba-ffad-45e5-ba88-08c64c8eded4" elementFormDefault="qualified">
    <xsd:import namespace="http://schemas.microsoft.com/office/2006/documentManagement/types"/>
    <xsd:import namespace="http://schemas.microsoft.com/office/infopath/2007/PartnerControls"/>
    <xsd:element name="Location" ma:index="8" nillable="true" ma:displayName="Location" ma:format="Dropdown" ma:internalName="Loca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d8b3e-bbde-4bc7-9b8e-55231374e7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80705-679A-40BC-81BF-4CC82FB3A6F5}">
  <ds:schemaRefs>
    <ds:schemaRef ds:uri="http://schemas.microsoft.com/office/2006/metadata/properties"/>
    <ds:schemaRef ds:uri="http://schemas.microsoft.com/office/infopath/2007/PartnerControls"/>
    <ds:schemaRef ds:uri="e68c95ba-ffad-45e5-ba88-08c64c8eded4"/>
  </ds:schemaRefs>
</ds:datastoreItem>
</file>

<file path=customXml/itemProps2.xml><?xml version="1.0" encoding="utf-8"?>
<ds:datastoreItem xmlns:ds="http://schemas.openxmlformats.org/officeDocument/2006/customXml" ds:itemID="{C34AB458-B6A3-42FA-B7CA-7D67C7D483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B5DFED-0FB6-4369-A1CF-C9D6803621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c95ba-ffad-45e5-ba88-08c64c8eded4"/>
    <ds:schemaRef ds:uri="048d8b3e-bbde-4bc7-9b8e-55231374e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1651</Words>
  <Application>Microsoft Office PowerPoint</Application>
  <PresentationFormat>Widescreen</PresentationFormat>
  <Paragraphs>242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Capturing linear instability in two-fluid convection</vt:lpstr>
      <vt:lpstr>Overview</vt:lpstr>
      <vt:lpstr>Rayleigh-Bénard convection (RBC)</vt:lpstr>
      <vt:lpstr>Two-fluid RBC recap</vt:lpstr>
      <vt:lpstr>Two-fluid RBC: spin-up</vt:lpstr>
      <vt:lpstr>Linear stability in RBC</vt:lpstr>
      <vt:lpstr>Linear stability in two-fluid RBC</vt:lpstr>
      <vt:lpstr>Linear stability in two-fluid RBC</vt:lpstr>
      <vt:lpstr>Linear stability in two-fluid RBC</vt:lpstr>
      <vt:lpstr>Linear instability in two-fluid RBC</vt:lpstr>
      <vt:lpstr>Linear instability in two-fluid RBC</vt:lpstr>
      <vt:lpstr>Numerical single-column results</vt:lpstr>
      <vt:lpstr>Linear growth rate at high Ra</vt:lpstr>
      <vt:lpstr>Summary</vt:lpstr>
      <vt:lpstr>References</vt:lpstr>
      <vt:lpstr>Viscous multi-fluid equations</vt:lpstr>
      <vt:lpstr>Closures</vt:lpstr>
      <vt:lpstr>Closures – entrainment &amp; detrainment</vt:lpstr>
      <vt:lpstr>Closures – entrainment &amp; detrainment</vt:lpstr>
      <vt:lpstr>Closures – pressure perturbation</vt:lpstr>
      <vt:lpstr>Closures – pressure perturbation</vt:lpstr>
      <vt:lpstr>Closures – pressure perturbation</vt:lpstr>
      <vt:lpstr>Closures – pressure perturbation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Bob Plant</cp:lastModifiedBy>
  <cp:revision>437</cp:revision>
  <dcterms:created xsi:type="dcterms:W3CDTF">2020-12-17T13:49:17Z</dcterms:created>
  <dcterms:modified xsi:type="dcterms:W3CDTF">2023-12-20T15:17:05Z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0x01010013C521391F96944587B649E540A387AE</vt:lpwstr>
  </property>
</Properties>
</file>