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6011aa87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6011aa87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157d03ff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157d03ff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6011aa87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6011aa87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157d03ff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157d03ff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6011aa87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6011aa87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6011aa87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6011aa87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157d03ff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157d03ff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10" Type="http://schemas.openxmlformats.org/officeDocument/2006/relationships/image" Target="../media/image1.png"/><Relationship Id="rId9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Relationship Id="rId7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52125" y="316625"/>
            <a:ext cx="812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Role of Wind Speed in Organizing Shallow Convection on Small Islands in Idealized Simulations</a:t>
            </a:r>
            <a:endParaRPr sz="240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0" r="0" t="25076"/>
          <a:stretch/>
        </p:blipFill>
        <p:spPr>
          <a:xfrm>
            <a:off x="352125" y="1609625"/>
            <a:ext cx="5125812" cy="338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15825" y="215825"/>
            <a:ext cx="795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Wind speed decides sea breeze vs. cloud trail</a:t>
            </a:r>
            <a:endParaRPr sz="24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47184" l="15197" r="32507" t="25076"/>
          <a:stretch/>
        </p:blipFill>
        <p:spPr>
          <a:xfrm>
            <a:off x="215825" y="2917600"/>
            <a:ext cx="4356176" cy="203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11635" l="61422" r="0" t="46082"/>
          <a:stretch/>
        </p:blipFill>
        <p:spPr>
          <a:xfrm>
            <a:off x="5535600" y="849301"/>
            <a:ext cx="3332250" cy="321572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2442175" y="3146425"/>
            <a:ext cx="1476600" cy="1090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5718300" y="1911913"/>
            <a:ext cx="2732700" cy="1090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863375" y="2177700"/>
            <a:ext cx="1635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Sea breeze</a:t>
            </a:r>
            <a:endParaRPr b="1" sz="2100"/>
          </a:p>
        </p:txBody>
      </p:sp>
      <p:sp>
        <p:nvSpPr>
          <p:cNvPr id="68" name="Google Shape;68;p14"/>
          <p:cNvSpPr txBox="1"/>
          <p:nvPr/>
        </p:nvSpPr>
        <p:spPr>
          <a:xfrm>
            <a:off x="5735775" y="4236925"/>
            <a:ext cx="157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Cloud trail</a:t>
            </a:r>
            <a:endParaRPr b="1" sz="2100"/>
          </a:p>
        </p:txBody>
      </p:sp>
      <p:cxnSp>
        <p:nvCxnSpPr>
          <p:cNvPr id="69" name="Google Shape;69;p14"/>
          <p:cNvCxnSpPr>
            <a:stCxn id="67" idx="2"/>
            <a:endCxn id="65" idx="1"/>
          </p:cNvCxnSpPr>
          <p:nvPr/>
        </p:nvCxnSpPr>
        <p:spPr>
          <a:xfrm>
            <a:off x="1681175" y="2685600"/>
            <a:ext cx="977100" cy="620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" name="Google Shape;70;p14"/>
          <p:cNvCxnSpPr>
            <a:stCxn id="68" idx="0"/>
            <a:endCxn id="66" idx="4"/>
          </p:cNvCxnSpPr>
          <p:nvPr/>
        </p:nvCxnSpPr>
        <p:spPr>
          <a:xfrm flipH="1" rot="10800000">
            <a:off x="6521925" y="3002425"/>
            <a:ext cx="562800" cy="1234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" name="Google Shape;71;p14"/>
          <p:cNvSpPr txBox="1"/>
          <p:nvPr/>
        </p:nvSpPr>
        <p:spPr>
          <a:xfrm>
            <a:off x="511150" y="1022300"/>
            <a:ext cx="4554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</a:t>
            </a:r>
            <a:r>
              <a:rPr lang="en" sz="1600"/>
              <a:t>he sea breeze circulation gets </a:t>
            </a:r>
            <a:r>
              <a:rPr i="1" lang="en" sz="1600"/>
              <a:t>s t r e t c h e d</a:t>
            </a:r>
            <a:r>
              <a:rPr lang="en" sz="1600"/>
              <a:t>  downwind to become the cloud trail circulation by ‘strong’ winds over small islands</a:t>
            </a:r>
            <a:endParaRPr sz="160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0400" y="153269"/>
            <a:ext cx="447925" cy="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7128325" y="77088"/>
            <a:ext cx="1878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Savijarvi &amp; Matthews (2004)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Matthews et al. (2007)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Kirshbaum &amp; Fairman (2015)</a:t>
            </a:r>
            <a:endParaRPr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132900" y="3434325"/>
            <a:ext cx="3322800" cy="167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4704925" y="769925"/>
            <a:ext cx="3482100" cy="1754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15"/>
          <p:cNvGrpSpPr/>
          <p:nvPr/>
        </p:nvGrpSpPr>
        <p:grpSpPr>
          <a:xfrm>
            <a:off x="6393950" y="2715575"/>
            <a:ext cx="2743201" cy="1602259"/>
            <a:chOff x="6393950" y="2715575"/>
            <a:chExt cx="2743201" cy="1602259"/>
          </a:xfrm>
        </p:grpSpPr>
        <p:pic>
          <p:nvPicPr>
            <p:cNvPr id="81" name="Google Shape;81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93950" y="2715575"/>
              <a:ext cx="2743200" cy="1372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5"/>
            <p:cNvPicPr preferRelativeResize="0"/>
            <p:nvPr/>
          </p:nvPicPr>
          <p:blipFill rotWithShape="1">
            <a:blip r:embed="rId4">
              <a:alphaModFix/>
            </a:blip>
            <a:srcRect b="1" l="0" r="0" t="82934"/>
            <a:stretch/>
          </p:blipFill>
          <p:spPr>
            <a:xfrm>
              <a:off x="6393950" y="4019334"/>
              <a:ext cx="2743201" cy="298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215825" y="215825"/>
            <a:ext cx="873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Scaling in theory</a:t>
            </a:r>
            <a:endParaRPr sz="2400"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3588" y="897475"/>
            <a:ext cx="2465475" cy="6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215825" y="1680525"/>
            <a:ext cx="1104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 vorticity tendency</a:t>
            </a: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1763275" y="1680525"/>
            <a:ext cx="266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 buoyancy gradient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(in terms of island geometry and control variables)</a:t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7">
            <a:alphaModFix/>
          </a:blip>
          <a:srcRect b="0" l="0" r="0" t="9502"/>
          <a:stretch/>
        </p:blipFill>
        <p:spPr>
          <a:xfrm>
            <a:off x="215825" y="3572725"/>
            <a:ext cx="3152599" cy="9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3750" y="846125"/>
            <a:ext cx="2898700" cy="10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3750" y="1680525"/>
            <a:ext cx="1613684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10">
            <a:alphaModFix/>
          </a:blip>
          <a:srcRect b="11245" l="0" r="0" t="0"/>
          <a:stretch/>
        </p:blipFill>
        <p:spPr>
          <a:xfrm>
            <a:off x="215825" y="4297350"/>
            <a:ext cx="1675675" cy="6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749" y="2715575"/>
            <a:ext cx="2743201" cy="17492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5"/>
          <p:cNvCxnSpPr>
            <a:stCxn id="78" idx="3"/>
          </p:cNvCxnSpPr>
          <p:nvPr/>
        </p:nvCxnSpPr>
        <p:spPr>
          <a:xfrm flipH="1" rot="10800000">
            <a:off x="3455700" y="3973125"/>
            <a:ext cx="1495200" cy="2985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" name="Google Shape;94;p15"/>
          <p:cNvCxnSpPr/>
          <p:nvPr/>
        </p:nvCxnSpPr>
        <p:spPr>
          <a:xfrm>
            <a:off x="7245550" y="2525550"/>
            <a:ext cx="593100" cy="5466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215825" y="215825"/>
            <a:ext cx="795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Experimental Design</a:t>
            </a:r>
            <a:endParaRPr sz="2400"/>
          </a:p>
        </p:txBody>
      </p:sp>
      <p:sp>
        <p:nvSpPr>
          <p:cNvPr id="101" name="Google Shape;101;p16"/>
          <p:cNvSpPr txBox="1"/>
          <p:nvPr/>
        </p:nvSpPr>
        <p:spPr>
          <a:xfrm>
            <a:off x="968225" y="1114763"/>
            <a:ext cx="1635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8 km diameter, circular island </a:t>
            </a:r>
            <a:r>
              <a:rPr lang="en" sz="700"/>
              <a:t>“small island”</a:t>
            </a:r>
            <a:endParaRPr sz="700"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75" y="1249948"/>
            <a:ext cx="514775" cy="4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915750" y="2823275"/>
            <a:ext cx="1635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Periodic boundary conditions</a:t>
            </a:r>
            <a:endParaRPr sz="1600"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00" y="3010148"/>
            <a:ext cx="514775" cy="4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915750" y="1899875"/>
            <a:ext cx="1635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Prescribed diurnal cycle via surface fluxes</a:t>
            </a:r>
            <a:endParaRPr sz="1600"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00" y="2000148"/>
            <a:ext cx="514775" cy="4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4175" y="4474150"/>
            <a:ext cx="1759885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350" y="1343725"/>
            <a:ext cx="6358882" cy="223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4050" y="215825"/>
            <a:ext cx="785100" cy="78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6"/>
          <p:cNvCxnSpPr/>
          <p:nvPr/>
        </p:nvCxnSpPr>
        <p:spPr>
          <a:xfrm>
            <a:off x="8042975" y="1272375"/>
            <a:ext cx="285300" cy="717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" name="Google Shape;111;p16"/>
          <p:cNvSpPr txBox="1"/>
          <p:nvPr/>
        </p:nvSpPr>
        <p:spPr>
          <a:xfrm>
            <a:off x="7495475" y="925375"/>
            <a:ext cx="11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island</a:t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915750" y="3746675"/>
            <a:ext cx="194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MetOffice UMv10.9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100 m grid spacing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140 vertical levels</a:t>
            </a:r>
            <a:endParaRPr sz="1600"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00" y="3933548"/>
            <a:ext cx="514775" cy="4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461850" y="3534950"/>
            <a:ext cx="822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does the transition between cloud trail and traditional sea breeze look like?</a:t>
            </a:r>
            <a:endParaRPr sz="2400"/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" y="142200"/>
            <a:ext cx="9144000" cy="304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215825" y="215825"/>
            <a:ext cx="873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 see a smooth transition</a:t>
            </a:r>
            <a:endParaRPr sz="2400"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0" l="12195" r="0" t="0"/>
          <a:stretch/>
        </p:blipFill>
        <p:spPr>
          <a:xfrm>
            <a:off x="3280525" y="1051475"/>
            <a:ext cx="3063351" cy="36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b="0" l="16562" r="834" t="0"/>
          <a:stretch/>
        </p:blipFill>
        <p:spPr>
          <a:xfrm>
            <a:off x="6267675" y="986150"/>
            <a:ext cx="2847749" cy="348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150" y="1127650"/>
            <a:ext cx="3289001" cy="32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-18125" y="785375"/>
            <a:ext cx="32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Cloudiness</a:t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2927550" y="785375"/>
            <a:ext cx="32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Precipitation</a:t>
            </a:r>
            <a:endParaRPr/>
          </a:p>
        </p:txBody>
      </p:sp>
      <p:sp>
        <p:nvSpPr>
          <p:cNvPr id="132" name="Google Shape;132;p18"/>
          <p:cNvSpPr txBox="1"/>
          <p:nvPr/>
        </p:nvSpPr>
        <p:spPr>
          <a:xfrm>
            <a:off x="5899875" y="785375"/>
            <a:ext cx="328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Theta Perturbation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9138" y="43043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4375" y="43043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7125" y="4304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225" y="926763"/>
            <a:ext cx="6737258" cy="406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215825" y="215825"/>
            <a:ext cx="873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Scaling in simulations</a:t>
            </a:r>
            <a:endParaRPr sz="2400"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125" y="1257050"/>
            <a:ext cx="1613684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6">
            <a:alphaModFix/>
          </a:blip>
          <a:srcRect b="11245" l="0" r="0" t="0"/>
          <a:stretch/>
        </p:blipFill>
        <p:spPr>
          <a:xfrm>
            <a:off x="5074450" y="3288675"/>
            <a:ext cx="1675675" cy="69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450" y="4571050"/>
            <a:ext cx="1104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215825" y="1981725"/>
            <a:ext cx="795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Implications for convection parametrisation development</a:t>
            </a:r>
            <a:endParaRPr sz="2400"/>
          </a:p>
        </p:txBody>
      </p:sp>
      <p:sp>
        <p:nvSpPr>
          <p:cNvPr id="151" name="Google Shape;151;p20"/>
          <p:cNvSpPr txBox="1"/>
          <p:nvPr/>
        </p:nvSpPr>
        <p:spPr>
          <a:xfrm>
            <a:off x="215825" y="2662450"/>
            <a:ext cx="7951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Small islands can generate convection with meaningful precipitation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Could potentially use information about sub-grid surface inhomogeneities to:</a:t>
            </a:r>
            <a:endParaRPr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Inform the convection triggering condition through the v’ scaling</a:t>
            </a:r>
            <a:endParaRPr sz="16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Design a ‘non-local’ convection scheme through the L</a:t>
            </a:r>
            <a:r>
              <a:rPr lang="en" sz="1200"/>
              <a:t>wp</a:t>
            </a:r>
            <a:r>
              <a:rPr lang="en" sz="1600"/>
              <a:t> scaling</a:t>
            </a:r>
            <a:endParaRPr sz="1600"/>
          </a:p>
        </p:txBody>
      </p:sp>
      <p:sp>
        <p:nvSpPr>
          <p:cNvPr id="152" name="Google Shape;152;p20"/>
          <p:cNvSpPr txBox="1"/>
          <p:nvPr/>
        </p:nvSpPr>
        <p:spPr>
          <a:xfrm>
            <a:off x="0" y="2540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99999"/>
                </a:solidFill>
              </a:rPr>
              <a:t>Lighter</a:t>
            </a:r>
            <a:r>
              <a:rPr lang="en" sz="2300"/>
              <a:t> winds shift peak forcing </a:t>
            </a:r>
            <a:r>
              <a:rPr lang="en" sz="1800"/>
              <a:t>closer</a:t>
            </a:r>
            <a:r>
              <a:rPr lang="en" sz="2300"/>
              <a:t> to coast, </a:t>
            </a:r>
            <a:r>
              <a:rPr lang="en" sz="2300">
                <a:solidFill>
                  <a:schemeClr val="dk1"/>
                </a:solidFill>
              </a:rPr>
              <a:t>but forcing is </a:t>
            </a:r>
            <a:r>
              <a:rPr b="1" lang="en" sz="2300">
                <a:solidFill>
                  <a:schemeClr val="dk1"/>
                </a:solidFill>
              </a:rPr>
              <a:t>stronger</a:t>
            </a:r>
            <a:endParaRPr b="1"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